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0"/>
  </p:notesMasterIdLst>
  <p:sldIdLst>
    <p:sldId id="256" r:id="rId3"/>
    <p:sldId id="405" r:id="rId4"/>
    <p:sldId id="399" r:id="rId5"/>
    <p:sldId id="400" r:id="rId6"/>
    <p:sldId id="401" r:id="rId7"/>
    <p:sldId id="427" r:id="rId8"/>
    <p:sldId id="429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3300"/>
    <a:srgbClr val="FF0066"/>
    <a:srgbClr val="CC66FF"/>
    <a:srgbClr val="60ACA9"/>
    <a:srgbClr val="FFFF99"/>
    <a:srgbClr val="28498B"/>
    <a:srgbClr val="3663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568" y="-102"/>
      </p:cViewPr>
      <p:guideLst>
        <p:guide orient="horz" pos="1978"/>
        <p:guide pos="30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AF6B0D9-134E-4677-A873-FAB8449FA676}" type="datetimeFigureOut">
              <a:rPr lang="zh-CN" altLang="en-US"/>
              <a:pPr>
                <a:defRPr/>
              </a:pPr>
              <a:t>2014/8/4</a:t>
            </a:fld>
            <a:endParaRPr lang="zh-CN" altLang="en-US"/>
          </a:p>
        </p:txBody>
      </p:sp>
      <p:sp>
        <p:nvSpPr>
          <p:cNvPr id="4915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1413" y="684213"/>
            <a:ext cx="4572000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343400"/>
            <a:ext cx="54879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3625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3625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07C19C7-C048-4815-A2D4-1B5E85CF5E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541A-41C0-4857-9774-4D0A6A170A54}" type="datetimeFigureOut">
              <a:rPr lang="zh-CN" altLang="en-US"/>
              <a:pPr>
                <a:defRPr/>
              </a:pPr>
              <a:t>2014/8/4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E47F1-23FF-4508-A972-2729B2DEF0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DD1F5-4F1A-43EE-8212-41296B48EABF}" type="datetimeFigureOut">
              <a:rPr lang="zh-CN" altLang="en-US"/>
              <a:pPr>
                <a:defRPr/>
              </a:pPr>
              <a:t>2014/8/4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89FD1-D8B5-4912-997B-E47C604D84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086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086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78E2A-97E5-4C22-BA29-288EF615A178}" type="datetimeFigureOut">
              <a:rPr lang="zh-CN" altLang="en-US"/>
              <a:pPr>
                <a:defRPr/>
              </a:pPr>
              <a:t>2014/8/4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CB0E7-D46B-48F5-A61B-1D54AD2D95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D262-F4EA-4925-A355-F53A93EC9544}" type="datetimeFigureOut">
              <a:rPr lang="zh-CN" altLang="en-US"/>
              <a:pPr>
                <a:defRPr/>
              </a:pPr>
              <a:t>2014/8/4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0BF46-CAF9-4A63-A28E-31C754178DEA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B71B-C406-4A06-9C42-28F452CF24FC}" type="datetimeFigureOut">
              <a:rPr lang="zh-CN" altLang="en-US"/>
              <a:pPr>
                <a:defRPr/>
              </a:pPr>
              <a:t>2014/8/4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3AE2-E463-43B1-A0F7-6D7D6188CF3D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3C5C6-F3C8-4706-BF3C-97E1537B042C}" type="datetimeFigureOut">
              <a:rPr lang="zh-CN" altLang="en-US"/>
              <a:pPr>
                <a:defRPr/>
              </a:pPr>
              <a:t>2014/8/4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AF5E9-B3A0-4EE2-916D-769ADD1E9BDF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505AA-58DE-4F83-BD02-CD40DC56D2C3}" type="datetimeFigureOut">
              <a:rPr lang="zh-CN" altLang="en-US"/>
              <a:pPr>
                <a:defRPr/>
              </a:pPr>
              <a:t>2014/8/4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1BB9C-FC0F-4EAA-A141-5085ADAE3B63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6DAF3-19DA-411C-93A5-326B89D95C1D}" type="datetimeFigureOut">
              <a:rPr lang="zh-CN" altLang="en-US"/>
              <a:pPr>
                <a:defRPr/>
              </a:pPr>
              <a:t>2014/8/4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57779-9639-496D-A5D2-7570E6AC4365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3AB4-10E2-4FCE-BCF5-E7333D6F46BF}" type="datetimeFigureOut">
              <a:rPr lang="zh-CN" altLang="en-US"/>
              <a:pPr>
                <a:defRPr/>
              </a:pPr>
              <a:t>2014/8/4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21302-5722-4036-82D4-F6278BE459E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491E-F5A5-446A-9634-30D8EBBCEA9F}" type="datetimeFigureOut">
              <a:rPr lang="zh-CN" altLang="en-US"/>
              <a:pPr>
                <a:defRPr/>
              </a:pPr>
              <a:t>2014/8/4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E39B2-0DA5-4087-BB87-B1E78D3C2FDF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A4B91-F05C-42EA-AEEC-09D854D8AE28}" type="datetimeFigureOut">
              <a:rPr lang="zh-CN" altLang="en-US"/>
              <a:pPr>
                <a:defRPr/>
              </a:pPr>
              <a:t>2014/8/4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3D1FD-1222-4ECB-B33E-D7DE9A97719A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B2C3F-2E33-4A52-8364-73C267FCAE02}" type="datetimeFigureOut">
              <a:rPr lang="zh-CN" altLang="en-US"/>
              <a:pPr>
                <a:defRPr/>
              </a:pPr>
              <a:t>2014/8/4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6E2A7-E0E7-4A1A-B314-BD222A59A9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DF3C6-B7B4-4095-8976-6ED2E7680226}" type="datetimeFigureOut">
              <a:rPr lang="zh-CN" altLang="en-US"/>
              <a:pPr>
                <a:defRPr/>
              </a:pPr>
              <a:t>2014/8/4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E77B-A10B-47A0-8624-6896C8A82889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47AFC-A73E-416B-BBD9-1EA21E932DEE}" type="datetimeFigureOut">
              <a:rPr lang="zh-CN" altLang="en-US"/>
              <a:pPr>
                <a:defRPr/>
              </a:pPr>
              <a:t>2014/8/4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765AB-9B37-473D-9BB5-44F63DEB29A5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52AEE-18B7-429B-AF5A-66DB74F273E7}" type="datetimeFigureOut">
              <a:rPr lang="zh-CN" altLang="en-US"/>
              <a:pPr>
                <a:defRPr/>
              </a:pPr>
              <a:t>2014/8/4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547B5-1EBE-4DCD-B384-C86740C2759C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E7173-43BC-457D-9970-0CAD8CCF1E4C}" type="datetimeFigureOut">
              <a:rPr lang="zh-CN" altLang="en-US"/>
              <a:pPr>
                <a:defRPr/>
              </a:pPr>
              <a:t>2014/8/4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2E4EB-AE1F-4EFD-B5BD-96B3A31DB8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E22D5-6A0C-4BF6-8F55-8BDC358D4657}" type="datetimeFigureOut">
              <a:rPr lang="zh-CN" altLang="en-US"/>
              <a:pPr>
                <a:defRPr/>
              </a:pPr>
              <a:t>2014/8/4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2984-214F-41F6-8EB4-52029693C9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D0A7D-FFCC-4144-89E6-5F5E6F8823EE}" type="datetimeFigureOut">
              <a:rPr lang="zh-CN" altLang="en-US"/>
              <a:pPr>
                <a:defRPr/>
              </a:pPr>
              <a:t>2014/8/4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7EFA5-A6E8-4EEA-BEF3-FF3BB3D791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5CCA7-A362-4EDA-A244-AE6384A8BC56}" type="datetimeFigureOut">
              <a:rPr lang="zh-CN" altLang="en-US"/>
              <a:pPr>
                <a:defRPr/>
              </a:pPr>
              <a:t>2014/8/4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4C05-E929-4A63-B947-3D40E18F48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7762F-7F9A-4BC6-9565-26A39E008D58}" type="datetimeFigureOut">
              <a:rPr lang="zh-CN" altLang="en-US"/>
              <a:pPr>
                <a:defRPr/>
              </a:pPr>
              <a:t>2014/8/4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6F57C-1065-4D8D-ABB8-0C275DF2EB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3B66C-7E52-47A8-9454-392A724FAFB1}" type="datetimeFigureOut">
              <a:rPr lang="zh-CN" altLang="en-US"/>
              <a:pPr>
                <a:defRPr/>
              </a:pPr>
              <a:t>2014/8/4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AD7EE-92A8-4CB3-BE7F-1EEAAAA457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27652-5E5B-4CED-935D-66476D6B8B5F}" type="datetimeFigureOut">
              <a:rPr lang="zh-CN" altLang="en-US"/>
              <a:pPr>
                <a:defRPr/>
              </a:pPr>
              <a:t>2014/8/4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D0070-7D13-438E-841B-8C3F1CE442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0625139E-D92C-4874-9DEB-063475244DD2}" type="datetimeFigureOut">
              <a:rPr lang="zh-CN" altLang="en-US"/>
              <a:pPr>
                <a:defRPr/>
              </a:pPr>
              <a:t>2014/8/4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C383027-A21F-455B-8136-E191FC6C8E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031" name="图片 30" descr="杂志社logo带网址 单.ps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117475"/>
            <a:ext cx="19939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26999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8498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8498B"/>
          </a:solidFill>
          <a:latin typeface="微软雅黑" pitchFamily="34" charset="-122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8498B"/>
          </a:solidFill>
          <a:latin typeface="微软雅黑" pitchFamily="34" charset="-122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8498B"/>
          </a:solidFill>
          <a:latin typeface="微软雅黑" pitchFamily="34" charset="-122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8498B"/>
          </a:solidFill>
          <a:latin typeface="微软雅黑" pitchFamily="34" charset="-122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8498B"/>
          </a:solidFill>
          <a:latin typeface="微软雅黑" pitchFamily="34" charset="-122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8498B"/>
          </a:solidFill>
          <a:latin typeface="微软雅黑" pitchFamily="34" charset="-122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8498B"/>
          </a:solidFill>
          <a:latin typeface="微软雅黑" pitchFamily="34" charset="-122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8498B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Calibri" pitchFamily="34" charset="0"/>
              </a:defRPr>
            </a:lvl1pPr>
          </a:lstStyle>
          <a:p>
            <a:pPr>
              <a:defRPr/>
            </a:pPr>
            <a:fld id="{A4B14EB4-2E92-41E7-B5B4-92F68AD8EA8C}" type="datetimeFigureOut">
              <a:rPr lang="zh-CN" altLang="en-US"/>
              <a:pPr>
                <a:defRPr/>
              </a:pPr>
              <a:t>2014/8/4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alibri" pitchFamily="34" charset="0"/>
              </a:defRPr>
            </a:lvl1pPr>
          </a:lstStyle>
          <a:p>
            <a:pPr>
              <a:defRPr/>
            </a:pPr>
            <a:fld id="{DE7F4C4F-5269-412D-9D04-A4A3550A6143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4925" y="2206625"/>
            <a:ext cx="9036050" cy="458152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4099" name="Picture 3" descr="中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44450"/>
            <a:ext cx="90551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图片 30" descr="杂志社logo带网址 单.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88913"/>
            <a:ext cx="19939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26999"/>
              </a:srgbClr>
            </a:outerShdw>
          </a:effectLst>
        </p:spPr>
      </p:pic>
      <p:sp>
        <p:nvSpPr>
          <p:cNvPr id="5125" name="WordArt 5"/>
          <p:cNvSpPr>
            <a:spLocks noChangeArrowheads="1" noChangeShapeType="1"/>
          </p:cNvSpPr>
          <p:nvPr/>
        </p:nvSpPr>
        <p:spPr bwMode="auto">
          <a:xfrm>
            <a:off x="2124075" y="1196975"/>
            <a:ext cx="50419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C0C0C0">
                      <a:alpha val="75998"/>
                    </a:srgbClr>
                  </a:outerShdw>
                </a:effectLst>
                <a:latin typeface="宋体"/>
                <a:ea typeface="宋体"/>
              </a:rPr>
              <a:t>关于培育和践行</a:t>
            </a:r>
          </a:p>
        </p:txBody>
      </p:sp>
      <p:sp>
        <p:nvSpPr>
          <p:cNvPr id="5126" name="WordArt 6"/>
          <p:cNvSpPr>
            <a:spLocks noChangeArrowheads="1" noChangeShapeType="1"/>
          </p:cNvSpPr>
          <p:nvPr/>
        </p:nvSpPr>
        <p:spPr bwMode="auto">
          <a:xfrm>
            <a:off x="1187450" y="2565400"/>
            <a:ext cx="6838950" cy="1790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5998"/>
                    </a:srgbClr>
                  </a:outerShdw>
                </a:effectLst>
                <a:latin typeface="宋体"/>
                <a:ea typeface="宋体"/>
              </a:rPr>
              <a:t>社会主义核心价值观的若干问题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2771775" y="4508500"/>
            <a:ext cx="4292600" cy="1952625"/>
            <a:chOff x="0" y="0"/>
            <a:chExt cx="6759" cy="3076"/>
          </a:xfrm>
        </p:grpSpPr>
        <p:pic>
          <p:nvPicPr>
            <p:cNvPr id="4106" name="Picture 17" descr="C:\Users\Shiqian\Desktop\课件制作-2013寒假\封面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724916">
              <a:off x="4877" y="342"/>
              <a:ext cx="1882" cy="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7" name="Group 9"/>
            <p:cNvGrpSpPr>
              <a:grpSpLocks noChangeAspect="1"/>
            </p:cNvGrpSpPr>
            <p:nvPr/>
          </p:nvGrpSpPr>
          <p:grpSpPr bwMode="auto">
            <a:xfrm>
              <a:off x="0" y="0"/>
              <a:ext cx="5330" cy="2653"/>
              <a:chOff x="0" y="0"/>
              <a:chExt cx="6588" cy="3278"/>
            </a:xfrm>
          </p:grpSpPr>
          <p:pic>
            <p:nvPicPr>
              <p:cNvPr id="4108" name="Picture 8" descr="社会主义核心价值观书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7267" r="14734"/>
              <a:stretch>
                <a:fillRect/>
              </a:stretch>
            </p:blipFill>
            <p:spPr bwMode="auto">
              <a:xfrm rot="-1020000">
                <a:off x="0" y="94"/>
                <a:ext cx="2122" cy="3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9" name="Picture 9" descr="社会主义核心价值观书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6609" r="16643"/>
              <a:stretch>
                <a:fillRect/>
              </a:stretch>
            </p:blipFill>
            <p:spPr bwMode="auto">
              <a:xfrm rot="-300000">
                <a:off x="1344" y="95"/>
                <a:ext cx="2110" cy="3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0" name="Picture 10" descr="社会主义核心价值观书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1260000">
                <a:off x="4292" y="0"/>
                <a:ext cx="2297" cy="3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1" name="Picture 11" descr="社会主义核心价值观书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780000">
                <a:off x="2932" y="114"/>
                <a:ext cx="2153" cy="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03800" y="1341438"/>
            <a:ext cx="4105275" cy="4176712"/>
            <a:chOff x="0" y="0"/>
            <a:chExt cx="6466" cy="6576"/>
          </a:xfrm>
        </p:grpSpPr>
        <p:sp>
          <p:nvSpPr>
            <p:cNvPr id="27673" name="Rectangle 25"/>
            <p:cNvSpPr>
              <a:spLocks noChangeArrowheads="1"/>
            </p:cNvSpPr>
            <p:nvPr/>
          </p:nvSpPr>
          <p:spPr bwMode="auto">
            <a:xfrm>
              <a:off x="1" y="1927"/>
              <a:ext cx="6464" cy="1021"/>
            </a:xfrm>
            <a:prstGeom prst="rect">
              <a:avLst/>
            </a:prstGeom>
            <a:solidFill>
              <a:schemeClr val="accent1">
                <a:alpha val="38823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7674" name="矩形 12"/>
            <p:cNvSpPr>
              <a:spLocks noChangeArrowheads="1"/>
            </p:cNvSpPr>
            <p:nvPr/>
          </p:nvSpPr>
          <p:spPr bwMode="auto">
            <a:xfrm>
              <a:off x="1" y="566"/>
              <a:ext cx="6464" cy="6010"/>
            </a:xfrm>
            <a:prstGeom prst="rect">
              <a:avLst/>
            </a:prstGeom>
            <a:noFill/>
            <a:ln w="9525">
              <a:solidFill>
                <a:srgbClr val="36B2E6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  <p:pic>
          <p:nvPicPr>
            <p:cNvPr id="276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595" cy="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6" name="Text Box 28"/>
            <p:cNvSpPr txBox="1">
              <a:spLocks noChangeArrowheads="1"/>
            </p:cNvSpPr>
            <p:nvPr/>
          </p:nvSpPr>
          <p:spPr bwMode="auto">
            <a:xfrm>
              <a:off x="2042" y="793"/>
              <a:ext cx="316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宋体" pitchFamily="2" charset="-122"/>
                  <a:sym typeface="宋体" pitchFamily="2" charset="-122"/>
                </a:rPr>
                <a:t>“三个倡导”</a:t>
              </a:r>
            </a:p>
          </p:txBody>
        </p:sp>
        <p:sp>
          <p:nvSpPr>
            <p:cNvPr id="27677" name="文本框 58"/>
            <p:cNvSpPr txBox="1">
              <a:spLocks noChangeArrowheads="1"/>
            </p:cNvSpPr>
            <p:nvPr/>
          </p:nvSpPr>
          <p:spPr bwMode="auto">
            <a:xfrm>
              <a:off x="19" y="47"/>
              <a:ext cx="1423" cy="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关系</a:t>
              </a:r>
            </a:p>
          </p:txBody>
        </p:sp>
        <p:sp>
          <p:nvSpPr>
            <p:cNvPr id="27678" name="Rectangle 30"/>
            <p:cNvSpPr>
              <a:spLocks noChangeArrowheads="1"/>
            </p:cNvSpPr>
            <p:nvPr/>
          </p:nvSpPr>
          <p:spPr bwMode="auto">
            <a:xfrm>
              <a:off x="1" y="3401"/>
              <a:ext cx="6464" cy="1021"/>
            </a:xfrm>
            <a:prstGeom prst="rect">
              <a:avLst/>
            </a:prstGeom>
            <a:solidFill>
              <a:srgbClr val="00FFFF">
                <a:alpha val="3607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7679" name="Rectangle 31"/>
            <p:cNvSpPr>
              <a:spLocks noChangeArrowheads="1"/>
            </p:cNvSpPr>
            <p:nvPr/>
          </p:nvSpPr>
          <p:spPr bwMode="auto">
            <a:xfrm>
              <a:off x="2" y="4759"/>
              <a:ext cx="6464" cy="1021"/>
            </a:xfrm>
            <a:prstGeom prst="rect">
              <a:avLst/>
            </a:prstGeom>
            <a:solidFill>
              <a:srgbClr val="FFFF00">
                <a:alpha val="3607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7651" name="矩形 3"/>
          <p:cNvSpPr>
            <a:spLocks noChangeArrowheads="1"/>
          </p:cNvSpPr>
          <p:nvPr/>
        </p:nvSpPr>
        <p:spPr bwMode="auto">
          <a:xfrm flipV="1">
            <a:off x="107950" y="115888"/>
            <a:ext cx="6769100" cy="792162"/>
          </a:xfrm>
          <a:prstGeom prst="rect">
            <a:avLst/>
          </a:prstGeom>
          <a:solidFill>
            <a:srgbClr val="28498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683" name="标题 1"/>
          <p:cNvSpPr txBox="1">
            <a:spLocks noChangeArrowheads="1"/>
          </p:cNvSpPr>
          <p:nvPr/>
        </p:nvSpPr>
        <p:spPr bwMode="auto">
          <a:xfrm>
            <a:off x="34925" y="-80963"/>
            <a:ext cx="82296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     “ 三 个 倡 导 ”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2413" y="1628775"/>
            <a:ext cx="4992687" cy="4524375"/>
            <a:chOff x="0" y="0"/>
            <a:chExt cx="7864" cy="7125"/>
          </a:xfrm>
        </p:grpSpPr>
        <p:grpSp>
          <p:nvGrpSpPr>
            <p:cNvPr id="27655" name="Group 13"/>
            <p:cNvGrpSpPr>
              <a:grpSpLocks/>
            </p:cNvGrpSpPr>
            <p:nvPr/>
          </p:nvGrpSpPr>
          <p:grpSpPr bwMode="auto">
            <a:xfrm>
              <a:off x="0" y="0"/>
              <a:ext cx="7865" cy="6340"/>
              <a:chOff x="0" y="0"/>
              <a:chExt cx="4993988" cy="4025341"/>
            </a:xfrm>
          </p:grpSpPr>
          <p:grpSp>
            <p:nvGrpSpPr>
              <p:cNvPr id="27665" name="Group 14"/>
              <p:cNvGrpSpPr>
                <a:grpSpLocks/>
              </p:cNvGrpSpPr>
              <p:nvPr/>
            </p:nvGrpSpPr>
            <p:grpSpPr bwMode="auto">
              <a:xfrm>
                <a:off x="1232857" y="0"/>
                <a:ext cx="3286125" cy="3365500"/>
                <a:chOff x="0" y="0"/>
                <a:chExt cx="2070" cy="2120"/>
              </a:xfrm>
            </p:grpSpPr>
            <p:pic>
              <p:nvPicPr>
                <p:cNvPr id="27671" name="Freeform 15"/>
                <p:cNvPicPr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070" cy="2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67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4" y="18"/>
                  <a:ext cx="2022" cy="20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ctr">
                    <a:lnSpc>
                      <a:spcPct val="140000"/>
                    </a:lnSpc>
                    <a:buClr>
                      <a:srgbClr val="FF0000"/>
                    </a:buClr>
                    <a:buSzPct val="70000"/>
                  </a:pPr>
                  <a:endParaRPr lang="zh-CN" altLang="en-US" sz="2000">
                    <a:solidFill>
                      <a:schemeClr val="tx2"/>
                    </a:solidFill>
                    <a:latin typeface="Calibri" pitchFamily="34" charset="0"/>
                    <a:ea typeface="黑体" pitchFamily="49" charset="-122"/>
                  </a:endParaRPr>
                </a:p>
              </p:txBody>
            </p:sp>
          </p:grpSp>
          <p:grpSp>
            <p:nvGrpSpPr>
              <p:cNvPr id="27666" name="Group 17"/>
              <p:cNvGrpSpPr>
                <a:grpSpLocks/>
              </p:cNvGrpSpPr>
              <p:nvPr/>
            </p:nvGrpSpPr>
            <p:grpSpPr bwMode="auto">
              <a:xfrm>
                <a:off x="0" y="53416"/>
                <a:ext cx="4993988" cy="3971925"/>
                <a:chOff x="0" y="0"/>
                <a:chExt cx="4993988" cy="3971925"/>
              </a:xfrm>
            </p:grpSpPr>
            <p:grpSp>
              <p:nvGrpSpPr>
                <p:cNvPr id="27667" name="Group 18"/>
                <p:cNvGrpSpPr>
                  <a:grpSpLocks/>
                </p:cNvGrpSpPr>
                <p:nvPr/>
              </p:nvGrpSpPr>
              <p:grpSpPr bwMode="auto">
                <a:xfrm>
                  <a:off x="237838" y="926839"/>
                  <a:ext cx="4756150" cy="3003549"/>
                  <a:chOff x="0" y="0"/>
                  <a:chExt cx="2996" cy="1892"/>
                </a:xfrm>
              </p:grpSpPr>
              <p:pic>
                <p:nvPicPr>
                  <p:cNvPr id="27669" name="Freeform 16"/>
                  <p:cNvPicPr>
                    <a:picLocks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0" y="49"/>
                    <a:ext cx="2704" cy="18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67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8" y="0"/>
                    <a:ext cx="2658" cy="1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ctr">
                      <a:buClr>
                        <a:srgbClr val="FF0000"/>
                      </a:buClr>
                      <a:buSzPct val="70000"/>
                    </a:pPr>
                    <a:endParaRPr lang="zh-CN" altLang="en-US" sz="2000">
                      <a:solidFill>
                        <a:schemeClr val="tx2"/>
                      </a:solidFill>
                      <a:latin typeface="Calibri" pitchFamily="34" charset="0"/>
                      <a:ea typeface="黑体" pitchFamily="49" charset="-122"/>
                    </a:endParaRPr>
                  </a:p>
                </p:txBody>
              </p:sp>
            </p:grpSp>
            <p:sp>
              <p:nvSpPr>
                <p:cNvPr id="27668" name="Freeform 14"/>
                <p:cNvSpPr>
                  <a:spLocks/>
                </p:cNvSpPr>
                <p:nvPr/>
              </p:nvSpPr>
              <p:spPr bwMode="auto">
                <a:xfrm>
                  <a:off x="0" y="0"/>
                  <a:ext cx="3505200" cy="3971925"/>
                </a:xfrm>
                <a:custGeom>
                  <a:avLst/>
                  <a:gdLst>
                    <a:gd name="T0" fmla="*/ 368 w 368"/>
                    <a:gd name="T1" fmla="*/ 278 h 417"/>
                    <a:gd name="T2" fmla="*/ 291 w 368"/>
                    <a:gd name="T3" fmla="*/ 278 h 417"/>
                    <a:gd name="T4" fmla="*/ 198 w 368"/>
                    <a:gd name="T5" fmla="*/ 117 h 417"/>
                    <a:gd name="T6" fmla="*/ 28 w 368"/>
                    <a:gd name="T7" fmla="*/ 417 h 417"/>
                    <a:gd name="T8" fmla="*/ 0 w 368"/>
                    <a:gd name="T9" fmla="*/ 349 h 417"/>
                    <a:gd name="T10" fmla="*/ 97 w 368"/>
                    <a:gd name="T11" fmla="*/ 181 h 417"/>
                    <a:gd name="T12" fmla="*/ 201 w 368"/>
                    <a:gd name="T13" fmla="*/ 0 h 417"/>
                    <a:gd name="T14" fmla="*/ 368 w 368"/>
                    <a:gd name="T15" fmla="*/ 278 h 4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8"/>
                    <a:gd name="T25" fmla="*/ 0 h 417"/>
                    <a:gd name="T26" fmla="*/ 368 w 368"/>
                    <a:gd name="T27" fmla="*/ 417 h 4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8" h="417">
                      <a:moveTo>
                        <a:pt x="368" y="278"/>
                      </a:moveTo>
                      <a:lnTo>
                        <a:pt x="291" y="278"/>
                      </a:lnTo>
                      <a:lnTo>
                        <a:pt x="198" y="117"/>
                      </a:lnTo>
                      <a:lnTo>
                        <a:pt x="28" y="417"/>
                      </a:lnTo>
                      <a:lnTo>
                        <a:pt x="0" y="349"/>
                      </a:lnTo>
                      <a:lnTo>
                        <a:pt x="97" y="181"/>
                      </a:lnTo>
                      <a:lnTo>
                        <a:pt x="201" y="0"/>
                      </a:lnTo>
                      <a:lnTo>
                        <a:pt x="368" y="278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7656" name="文本框 45"/>
            <p:cNvSpPr txBox="1">
              <a:spLocks noChangeArrowheads="1"/>
            </p:cNvSpPr>
            <p:nvPr/>
          </p:nvSpPr>
          <p:spPr bwMode="auto">
            <a:xfrm rot="-3802749">
              <a:off x="1676" y="3028"/>
              <a:ext cx="156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>
                  <a:solidFill>
                    <a:srgbClr val="800000"/>
                  </a:solidFill>
                  <a:latin typeface="黑体" pitchFamily="49" charset="-122"/>
                  <a:ea typeface="黑体" pitchFamily="49" charset="-122"/>
                </a:rPr>
                <a:t>国家</a:t>
              </a:r>
            </a:p>
          </p:txBody>
        </p:sp>
        <p:sp>
          <p:nvSpPr>
            <p:cNvPr id="27657" name="文本框 46"/>
            <p:cNvSpPr txBox="1">
              <a:spLocks noChangeArrowheads="1"/>
            </p:cNvSpPr>
            <p:nvPr/>
          </p:nvSpPr>
          <p:spPr bwMode="auto">
            <a:xfrm rot="3503544">
              <a:off x="3610" y="2849"/>
              <a:ext cx="156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>
                  <a:solidFill>
                    <a:srgbClr val="17375E"/>
                  </a:solidFill>
                  <a:latin typeface="黑体" pitchFamily="49" charset="-122"/>
                  <a:ea typeface="黑体" pitchFamily="49" charset="-122"/>
                </a:rPr>
                <a:t>社会</a:t>
              </a:r>
            </a:p>
          </p:txBody>
        </p:sp>
        <p:sp>
          <p:nvSpPr>
            <p:cNvPr id="27658" name="文本框 47"/>
            <p:cNvSpPr txBox="1">
              <a:spLocks noChangeArrowheads="1"/>
            </p:cNvSpPr>
            <p:nvPr/>
          </p:nvSpPr>
          <p:spPr bwMode="auto">
            <a:xfrm>
              <a:off x="2607" y="4344"/>
              <a:ext cx="156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>
                  <a:latin typeface="黑体" pitchFamily="49" charset="-122"/>
                  <a:ea typeface="黑体" pitchFamily="49" charset="-122"/>
                </a:rPr>
                <a:t>个人</a:t>
              </a:r>
            </a:p>
          </p:txBody>
        </p:sp>
        <p:sp>
          <p:nvSpPr>
            <p:cNvPr id="27659" name="文本框 45"/>
            <p:cNvSpPr txBox="1">
              <a:spLocks noChangeArrowheads="1"/>
            </p:cNvSpPr>
            <p:nvPr/>
          </p:nvSpPr>
          <p:spPr bwMode="auto">
            <a:xfrm rot="-3802749">
              <a:off x="393" y="2441"/>
              <a:ext cx="284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>
                  <a:solidFill>
                    <a:srgbClr val="800000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政治理想</a:t>
              </a:r>
            </a:p>
          </p:txBody>
        </p:sp>
        <p:sp>
          <p:nvSpPr>
            <p:cNvPr id="27660" name="文本框 46"/>
            <p:cNvSpPr txBox="1">
              <a:spLocks noChangeArrowheads="1"/>
            </p:cNvSpPr>
            <p:nvPr/>
          </p:nvSpPr>
          <p:spPr bwMode="auto">
            <a:xfrm rot="3503544">
              <a:off x="3784" y="2455"/>
              <a:ext cx="284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>
                  <a:solidFill>
                    <a:srgbClr val="17375E"/>
                  </a:solidFill>
                  <a:latin typeface="黑体" pitchFamily="49" charset="-122"/>
                  <a:ea typeface="黑体" pitchFamily="49" charset="-122"/>
                </a:rPr>
                <a:t>社会导向</a:t>
              </a:r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7661" name="文本框 47"/>
            <p:cNvSpPr txBox="1">
              <a:spLocks noChangeArrowheads="1"/>
            </p:cNvSpPr>
            <p:nvPr/>
          </p:nvSpPr>
          <p:spPr bwMode="auto">
            <a:xfrm>
              <a:off x="2129" y="5222"/>
              <a:ext cx="284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>
                  <a:latin typeface="黑体" pitchFamily="49" charset="-122"/>
                  <a:ea typeface="黑体" pitchFamily="49" charset="-122"/>
                  <a:sym typeface="Arial" pitchFamily="34" charset="0"/>
                </a:rPr>
                <a:t>行为准则</a:t>
              </a:r>
            </a:p>
          </p:txBody>
        </p:sp>
        <p:sp>
          <p:nvSpPr>
            <p:cNvPr id="27662" name="文本框 45"/>
            <p:cNvSpPr txBox="1">
              <a:spLocks noChangeArrowheads="1"/>
            </p:cNvSpPr>
            <p:nvPr/>
          </p:nvSpPr>
          <p:spPr bwMode="auto">
            <a:xfrm rot="-3622749">
              <a:off x="-1345" y="1951"/>
              <a:ext cx="412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>
                  <a:solidFill>
                    <a:srgbClr val="800000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国家价值目标</a:t>
              </a:r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7663" name="文本框 46"/>
            <p:cNvSpPr txBox="1">
              <a:spLocks noChangeArrowheads="1"/>
            </p:cNvSpPr>
            <p:nvPr/>
          </p:nvSpPr>
          <p:spPr bwMode="auto">
            <a:xfrm rot="3503544">
              <a:off x="4129" y="1955"/>
              <a:ext cx="412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>
                  <a:solidFill>
                    <a:srgbClr val="17375E"/>
                  </a:solidFill>
                  <a:latin typeface="黑体" pitchFamily="49" charset="-122"/>
                  <a:ea typeface="黑体" pitchFamily="49" charset="-122"/>
                </a:rPr>
                <a:t>社会价值追求</a:t>
              </a:r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7664" name="文本框 47"/>
            <p:cNvSpPr txBox="1">
              <a:spLocks noChangeArrowheads="1"/>
            </p:cNvSpPr>
            <p:nvPr/>
          </p:nvSpPr>
          <p:spPr bwMode="auto">
            <a:xfrm>
              <a:off x="1538" y="6213"/>
              <a:ext cx="412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>
                  <a:latin typeface="黑体" pitchFamily="49" charset="-122"/>
                  <a:ea typeface="黑体" pitchFamily="49" charset="-122"/>
                  <a:sym typeface="Arial" pitchFamily="34" charset="0"/>
                </a:rPr>
                <a:t>个人价值遵循</a:t>
              </a:r>
              <a:endParaRPr lang="zh-CN" altLang="en-US">
                <a:latin typeface="Calibri" pitchFamily="34" charset="0"/>
              </a:endParaRPr>
            </a:p>
          </p:txBody>
        </p:sp>
      </p:grpSp>
      <p:sp>
        <p:nvSpPr>
          <p:cNvPr id="28703" name="Text Box 23"/>
          <p:cNvSpPr txBox="1">
            <a:spLocks noChangeArrowheads="1"/>
          </p:cNvSpPr>
          <p:nvPr/>
        </p:nvSpPr>
        <p:spPr bwMode="auto">
          <a:xfrm>
            <a:off x="4927600" y="2493963"/>
            <a:ext cx="5080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宋体" pitchFamily="2" charset="-122"/>
                <a:sym typeface="宋体" pitchFamily="2" charset="-122"/>
              </a:rPr>
              <a:t>★兼顾了国家、社会、个人</a:t>
            </a:r>
          </a:p>
          <a:p>
            <a:r>
              <a:rPr lang="zh-CN" altLang="en-US" sz="2000" b="1">
                <a:latin typeface="宋体" pitchFamily="2" charset="-122"/>
                <a:sym typeface="宋体" pitchFamily="2" charset="-122"/>
              </a:rPr>
              <a:t>  三者的价值愿望和追求 </a:t>
            </a:r>
          </a:p>
          <a:p>
            <a:endParaRPr lang="zh-CN" altLang="en-US" sz="2000" b="1">
              <a:latin typeface="宋体" pitchFamily="2" charset="-122"/>
              <a:sym typeface="宋体" pitchFamily="2" charset="-122"/>
            </a:endParaRPr>
          </a:p>
          <a:p>
            <a:r>
              <a:rPr lang="zh-CN" altLang="en-US" sz="2000" b="1">
                <a:latin typeface="宋体" pitchFamily="2" charset="-122"/>
                <a:sym typeface="宋体" pitchFamily="2" charset="-122"/>
              </a:rPr>
              <a:t>★实现了政治理想、社会导向、</a:t>
            </a:r>
          </a:p>
          <a:p>
            <a:r>
              <a:rPr lang="zh-CN" altLang="en-US" sz="2000" b="1">
                <a:latin typeface="宋体" pitchFamily="2" charset="-122"/>
                <a:sym typeface="宋体" pitchFamily="2" charset="-122"/>
              </a:rPr>
              <a:t>  行为准则的有机统一 </a:t>
            </a:r>
          </a:p>
          <a:p>
            <a:endParaRPr lang="zh-CN" altLang="en-US" sz="2000" b="1">
              <a:latin typeface="宋体" pitchFamily="2" charset="-122"/>
              <a:sym typeface="宋体" pitchFamily="2" charset="-122"/>
            </a:endParaRPr>
          </a:p>
          <a:p>
            <a:r>
              <a:rPr lang="zh-CN" altLang="en-US" sz="2000" b="1">
                <a:latin typeface="宋体" pitchFamily="2" charset="-122"/>
                <a:sym typeface="宋体" pitchFamily="2" charset="-122"/>
              </a:rPr>
              <a:t>★实现了国家价值目标、社会价值</a:t>
            </a:r>
          </a:p>
          <a:p>
            <a:r>
              <a:rPr lang="zh-CN" altLang="en-US" sz="2000" b="1">
                <a:latin typeface="宋体" pitchFamily="2" charset="-122"/>
                <a:sym typeface="宋体" pitchFamily="2" charset="-122"/>
              </a:rPr>
              <a:t>  追求、个人价值遵循的有机统一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 bldLvl="0" autoUpdateAnimBg="0"/>
      <p:bldP spid="28703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4575" y="758825"/>
            <a:ext cx="8640763" cy="6046788"/>
            <a:chOff x="0" y="0"/>
            <a:chExt cx="13608" cy="9522"/>
          </a:xfrm>
        </p:grpSpPr>
        <p:pic>
          <p:nvPicPr>
            <p:cNvPr id="2869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3608" cy="9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00" name="直接连接符 11"/>
            <p:cNvSpPr>
              <a:spLocks noChangeShapeType="1"/>
            </p:cNvSpPr>
            <p:nvPr/>
          </p:nvSpPr>
          <p:spPr bwMode="auto">
            <a:xfrm>
              <a:off x="3290" y="3402"/>
              <a:ext cx="9071" cy="3"/>
            </a:xfrm>
            <a:prstGeom prst="line">
              <a:avLst/>
            </a:prstGeom>
            <a:noFill/>
            <a:ln w="9525">
              <a:solidFill>
                <a:srgbClr val="FF0064"/>
              </a:solidFill>
              <a:prstDash val="dash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1" name="直接连接符 11"/>
            <p:cNvSpPr>
              <a:spLocks noChangeShapeType="1"/>
            </p:cNvSpPr>
            <p:nvPr/>
          </p:nvSpPr>
          <p:spPr bwMode="auto">
            <a:xfrm>
              <a:off x="3303" y="5074"/>
              <a:ext cx="9071" cy="3"/>
            </a:xfrm>
            <a:prstGeom prst="line">
              <a:avLst/>
            </a:prstGeom>
            <a:noFill/>
            <a:ln w="9525">
              <a:solidFill>
                <a:srgbClr val="FF0064"/>
              </a:solidFill>
              <a:prstDash val="dash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2" name="直接连接符 11"/>
            <p:cNvSpPr>
              <a:spLocks noChangeShapeType="1"/>
            </p:cNvSpPr>
            <p:nvPr/>
          </p:nvSpPr>
          <p:spPr bwMode="auto">
            <a:xfrm>
              <a:off x="3264" y="2133"/>
              <a:ext cx="9071" cy="0"/>
            </a:xfrm>
            <a:prstGeom prst="line">
              <a:avLst/>
            </a:prstGeom>
            <a:noFill/>
            <a:ln w="9525">
              <a:solidFill>
                <a:srgbClr val="FF0064"/>
              </a:solidFill>
              <a:prstDash val="dash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75" name="矩形 3"/>
          <p:cNvSpPr>
            <a:spLocks noChangeArrowheads="1"/>
          </p:cNvSpPr>
          <p:nvPr/>
        </p:nvSpPr>
        <p:spPr bwMode="auto">
          <a:xfrm flipV="1">
            <a:off x="107950" y="115888"/>
            <a:ext cx="6769100" cy="792162"/>
          </a:xfrm>
          <a:prstGeom prst="rect">
            <a:avLst/>
          </a:prstGeom>
          <a:solidFill>
            <a:srgbClr val="28498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9704" name="标题 1"/>
          <p:cNvSpPr txBox="1">
            <a:spLocks noChangeArrowheads="1"/>
          </p:cNvSpPr>
          <p:nvPr/>
        </p:nvSpPr>
        <p:spPr bwMode="auto">
          <a:xfrm>
            <a:off x="34925" y="-80963"/>
            <a:ext cx="82296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  富强、民主、文明、和谐</a:t>
            </a:r>
          </a:p>
        </p:txBody>
      </p:sp>
      <p:sp>
        <p:nvSpPr>
          <p:cNvPr id="29705" name="矩形 1"/>
          <p:cNvSpPr>
            <a:spLocks noChangeArrowheads="1"/>
          </p:cNvSpPr>
          <p:nvPr/>
        </p:nvSpPr>
        <p:spPr bwMode="auto">
          <a:xfrm>
            <a:off x="3241675" y="1422400"/>
            <a:ext cx="5786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黑体" pitchFamily="49" charset="-122"/>
                <a:ea typeface="黑体" pitchFamily="49" charset="-122"/>
                <a:sym typeface="Arial" pitchFamily="34" charset="0"/>
              </a:rPr>
              <a:t>社会主义极大解放和发展了社会生产力，创造出更加</a:t>
            </a:r>
            <a:endParaRPr lang="en-US" b="1">
              <a:latin typeface="黑体" pitchFamily="49" charset="-122"/>
              <a:ea typeface="黑体" pitchFamily="49" charset="-122"/>
              <a:sym typeface="Arial" pitchFamily="34" charset="0"/>
            </a:endParaRPr>
          </a:p>
          <a:p>
            <a:r>
              <a:rPr lang="zh-CN" altLang="en-US" b="1">
                <a:latin typeface="黑体" pitchFamily="49" charset="-122"/>
                <a:ea typeface="黑体" pitchFamily="49" charset="-122"/>
                <a:sym typeface="Arial" pitchFamily="34" charset="0"/>
              </a:rPr>
              <a:t>发达的物质文明和高度的精神文明 </a:t>
            </a:r>
          </a:p>
        </p:txBody>
      </p:sp>
      <p:sp>
        <p:nvSpPr>
          <p:cNvPr id="29706" name="矩形 2"/>
          <p:cNvSpPr>
            <a:spLocks noChangeArrowheads="1"/>
          </p:cNvSpPr>
          <p:nvPr/>
        </p:nvSpPr>
        <p:spPr bwMode="auto">
          <a:xfrm>
            <a:off x="3276600" y="2276872"/>
            <a:ext cx="56880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黑体" pitchFamily="49" charset="-122"/>
                <a:ea typeface="黑体" pitchFamily="49" charset="-122"/>
                <a:sym typeface="Arial" pitchFamily="34" charset="0"/>
              </a:rPr>
              <a:t>富强、民主、文明、和谐，是改革开放新时期以来我们党的基本主张</a:t>
            </a:r>
          </a:p>
        </p:txBody>
      </p:sp>
      <p:sp>
        <p:nvSpPr>
          <p:cNvPr id="29707" name="矩形 15"/>
          <p:cNvSpPr>
            <a:spLocks noChangeArrowheads="1"/>
          </p:cNvSpPr>
          <p:nvPr/>
        </p:nvSpPr>
        <p:spPr bwMode="auto">
          <a:xfrm>
            <a:off x="3255963" y="3236913"/>
            <a:ext cx="5591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实现国家昌盛、人民幸福和民族复兴，是一个能够</a:t>
            </a:r>
            <a:endParaRPr lang="en-US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凝聚起亿万人民智慧和力量的宏伟目标</a:t>
            </a:r>
          </a:p>
        </p:txBody>
      </p:sp>
      <p:sp>
        <p:nvSpPr>
          <p:cNvPr id="29708" name="椭圆 44"/>
          <p:cNvSpPr>
            <a:spLocks/>
          </p:cNvSpPr>
          <p:nvPr/>
        </p:nvSpPr>
        <p:spPr bwMode="auto">
          <a:xfrm>
            <a:off x="2700338" y="1485900"/>
            <a:ext cx="503237" cy="504825"/>
          </a:xfrm>
          <a:prstGeom prst="ellipse">
            <a:avLst/>
          </a:prstGeom>
          <a:solidFill>
            <a:srgbClr val="FF0000"/>
          </a:solidFill>
          <a:ln w="76200">
            <a:solidFill>
              <a:srgbClr val="D9D9D9">
                <a:alpha val="56862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Arial Black" pitchFamily="34" charset="0"/>
                <a:sym typeface="Arial" pitchFamily="34" charset="0"/>
              </a:rPr>
              <a:t>1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9709" name="椭圆 44"/>
          <p:cNvSpPr>
            <a:spLocks/>
          </p:cNvSpPr>
          <p:nvPr/>
        </p:nvSpPr>
        <p:spPr bwMode="auto">
          <a:xfrm>
            <a:off x="2700338" y="2349500"/>
            <a:ext cx="504825" cy="503238"/>
          </a:xfrm>
          <a:prstGeom prst="ellipse">
            <a:avLst/>
          </a:prstGeom>
          <a:solidFill>
            <a:srgbClr val="FF0000"/>
          </a:solidFill>
          <a:ln w="76200">
            <a:solidFill>
              <a:srgbClr val="D9D9D9">
                <a:alpha val="56862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Arial Black" pitchFamily="34" charset="0"/>
                <a:sym typeface="Arial" pitchFamily="34" charset="0"/>
              </a:rPr>
              <a:t>2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9710" name="椭圆 44"/>
          <p:cNvSpPr>
            <a:spLocks/>
          </p:cNvSpPr>
          <p:nvPr/>
        </p:nvSpPr>
        <p:spPr bwMode="auto">
          <a:xfrm>
            <a:off x="2700338" y="3286125"/>
            <a:ext cx="504825" cy="504825"/>
          </a:xfrm>
          <a:prstGeom prst="ellipse">
            <a:avLst/>
          </a:prstGeom>
          <a:solidFill>
            <a:srgbClr val="FF0000"/>
          </a:solidFill>
          <a:ln w="76200">
            <a:solidFill>
              <a:srgbClr val="D9D9D9">
                <a:alpha val="56862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Arial Black" pitchFamily="34" charset="0"/>
                <a:sym typeface="Arial" pitchFamily="34" charset="0"/>
              </a:rPr>
              <a:t>3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66725" y="1158875"/>
            <a:ext cx="1260475" cy="1233488"/>
            <a:chOff x="0" y="0"/>
            <a:chExt cx="1986" cy="1942"/>
          </a:xfrm>
        </p:grpSpPr>
        <p:pic>
          <p:nvPicPr>
            <p:cNvPr id="2869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950" cy="1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8" name="文本框 36"/>
            <p:cNvSpPr txBox="1">
              <a:spLocks noChangeArrowheads="1"/>
            </p:cNvSpPr>
            <p:nvPr/>
          </p:nvSpPr>
          <p:spPr bwMode="auto">
            <a:xfrm rot="-1488400">
              <a:off x="256" y="168"/>
              <a:ext cx="173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2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意义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07950" y="2133600"/>
            <a:ext cx="1946275" cy="1943100"/>
            <a:chOff x="0" y="0"/>
            <a:chExt cx="2466196" cy="1877048"/>
          </a:xfrm>
        </p:grpSpPr>
        <p:sp>
          <p:nvSpPr>
            <p:cNvPr id="28694" name="矩形 21"/>
            <p:cNvSpPr>
              <a:spLocks noChangeArrowheads="1"/>
            </p:cNvSpPr>
            <p:nvPr/>
          </p:nvSpPr>
          <p:spPr bwMode="auto">
            <a:xfrm>
              <a:off x="130134" y="398258"/>
              <a:ext cx="2134513" cy="1478790"/>
            </a:xfrm>
            <a:prstGeom prst="rect">
              <a:avLst/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solidFill>
                  <a:srgbClr val="F79646"/>
                </a:solidFill>
                <a:latin typeface="Franklin Gothic Medium" pitchFamily="34" charset="0"/>
                <a:sym typeface="Franklin Gothic Medium" pitchFamily="34" charset="0"/>
              </a:endParaRPr>
            </a:p>
          </p:txBody>
        </p:sp>
        <p:sp>
          <p:nvSpPr>
            <p:cNvPr id="28695" name="Freeform 5"/>
            <p:cNvSpPr>
              <a:spLocks/>
            </p:cNvSpPr>
            <p:nvPr/>
          </p:nvSpPr>
          <p:spPr bwMode="auto">
            <a:xfrm rot="-5400000">
              <a:off x="-69643" y="199769"/>
              <a:ext cx="1877048" cy="1477495"/>
            </a:xfrm>
            <a:custGeom>
              <a:avLst/>
              <a:gdLst>
                <a:gd name="T0" fmla="*/ 0 w 1072"/>
                <a:gd name="T1" fmla="*/ 536 h 536"/>
                <a:gd name="T2" fmla="*/ 0 w 1072"/>
                <a:gd name="T3" fmla="*/ 0 h 536"/>
                <a:gd name="T4" fmla="*/ 804 w 1072"/>
                <a:gd name="T5" fmla="*/ 0 h 536"/>
                <a:gd name="T6" fmla="*/ 1072 w 1072"/>
                <a:gd name="T7" fmla="*/ 536 h 536"/>
                <a:gd name="T8" fmla="*/ 0 w 1072"/>
                <a:gd name="T9" fmla="*/ 536 h 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2"/>
                <a:gd name="T16" fmla="*/ 0 h 536"/>
                <a:gd name="T17" fmla="*/ 1072 w 1072"/>
                <a:gd name="T18" fmla="*/ 536 h 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2" h="536">
                  <a:moveTo>
                    <a:pt x="0" y="536"/>
                  </a:moveTo>
                  <a:lnTo>
                    <a:pt x="0" y="0"/>
                  </a:lnTo>
                  <a:lnTo>
                    <a:pt x="804" y="0"/>
                  </a:lnTo>
                  <a:lnTo>
                    <a:pt x="1072" y="536"/>
                  </a:lnTo>
                  <a:lnTo>
                    <a:pt x="0" y="53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96" name="文本框 8"/>
            <p:cNvSpPr txBox="1">
              <a:spLocks noChangeArrowheads="1"/>
            </p:cNvSpPr>
            <p:nvPr/>
          </p:nvSpPr>
          <p:spPr bwMode="auto">
            <a:xfrm>
              <a:off x="0" y="584386"/>
              <a:ext cx="2466196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zh-CN" altLang="en-US" sz="2000" b="1">
                <a:latin typeface="宋体" pitchFamily="2" charset="-122"/>
              </a:endParaRPr>
            </a:p>
            <a:p>
              <a:pPr algn="ctr"/>
              <a:r>
                <a:rPr lang="zh-CN" altLang="en-US" sz="2800" b="1">
                  <a:solidFill>
                    <a:schemeClr val="accent2"/>
                  </a:solidFill>
                  <a:latin typeface="宋体" pitchFamily="2" charset="-122"/>
                </a:rPr>
                <a:t>奋斗目标</a:t>
              </a:r>
              <a:r>
                <a:rPr lang="zh-CN" altLang="en-US" sz="2800" b="1">
                  <a:latin typeface="宋体" pitchFamily="2" charset="-122"/>
                </a:rPr>
                <a:t> </a:t>
              </a:r>
            </a:p>
          </p:txBody>
        </p:sp>
      </p:grpSp>
      <p:pic>
        <p:nvPicPr>
          <p:cNvPr id="2868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654550"/>
            <a:ext cx="1501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9" name="Text Box 28"/>
          <p:cNvSpPr txBox="1">
            <a:spLocks noChangeArrowheads="1"/>
          </p:cNvSpPr>
          <p:nvPr/>
        </p:nvSpPr>
        <p:spPr bwMode="auto">
          <a:xfrm>
            <a:off x="3201988" y="4437063"/>
            <a:ext cx="5080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b="1">
                <a:latin typeface="黑体" pitchFamily="49" charset="-122"/>
                <a:ea typeface="黑体" pitchFamily="49" charset="-122"/>
                <a:sym typeface="Arial" pitchFamily="34" charset="0"/>
              </a:rPr>
              <a:t>体现了社会主义核心价值观在发展目标上的规定，是立足国家层面提出的要求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628900" y="4724400"/>
            <a:ext cx="6283325" cy="935038"/>
            <a:chOff x="0" y="0"/>
            <a:chExt cx="9895" cy="1472"/>
          </a:xfrm>
        </p:grpSpPr>
        <p:grpSp>
          <p:nvGrpSpPr>
            <p:cNvPr id="28688" name="Group 25"/>
            <p:cNvGrpSpPr>
              <a:grpSpLocks/>
            </p:cNvGrpSpPr>
            <p:nvPr/>
          </p:nvGrpSpPr>
          <p:grpSpPr bwMode="auto">
            <a:xfrm>
              <a:off x="0" y="0"/>
              <a:ext cx="9623" cy="1113"/>
              <a:chOff x="0" y="0"/>
              <a:chExt cx="6110138" cy="707886"/>
            </a:xfrm>
          </p:grpSpPr>
          <p:sp>
            <p:nvSpPr>
              <p:cNvPr id="28692" name="矩形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9023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   </a:t>
                </a:r>
                <a:r>
                  <a:rPr lang="en-US" altLang="zh-CN" b="1">
                    <a:latin typeface="黑体" pitchFamily="49" charset="-122"/>
                    <a:ea typeface="黑体" pitchFamily="49" charset="-122"/>
                  </a:rPr>
                  <a:t> </a:t>
                </a:r>
                <a:endParaRPr lang="zh-CN" altLang="en-US" b="1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28693" name="直接连接符 11"/>
              <p:cNvSpPr>
                <a:spLocks noChangeShapeType="1"/>
              </p:cNvSpPr>
              <p:nvPr/>
            </p:nvSpPr>
            <p:spPr bwMode="auto">
              <a:xfrm>
                <a:off x="350162" y="431749"/>
                <a:ext cx="5759976" cy="1588"/>
              </a:xfrm>
              <a:prstGeom prst="line">
                <a:avLst/>
              </a:prstGeom>
              <a:noFill/>
              <a:ln w="9525">
                <a:solidFill>
                  <a:srgbClr val="FF0064"/>
                </a:solidFill>
                <a:prstDash val="dash"/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689" name="Group 28"/>
            <p:cNvGrpSpPr>
              <a:grpSpLocks/>
            </p:cNvGrpSpPr>
            <p:nvPr/>
          </p:nvGrpSpPr>
          <p:grpSpPr bwMode="auto">
            <a:xfrm>
              <a:off x="9055" y="634"/>
              <a:ext cx="840" cy="839"/>
              <a:chOff x="0" y="0"/>
              <a:chExt cx="840" cy="839"/>
            </a:xfrm>
          </p:grpSpPr>
          <p:sp>
            <p:nvSpPr>
              <p:cNvPr id="28690" name="椭圆 44"/>
              <p:cNvSpPr>
                <a:spLocks noChangeArrowheads="1"/>
              </p:cNvSpPr>
              <p:nvPr/>
            </p:nvSpPr>
            <p:spPr bwMode="auto">
              <a:xfrm>
                <a:off x="66" y="63"/>
                <a:ext cx="775" cy="777"/>
              </a:xfrm>
              <a:prstGeom prst="ellipse">
                <a:avLst/>
              </a:prstGeom>
              <a:gradFill rotWithShape="1">
                <a:gsLst>
                  <a:gs pos="0">
                    <a:srgbClr val="FF3F40"/>
                  </a:gs>
                  <a:gs pos="32999">
                    <a:srgbClr val="FF3F40"/>
                  </a:gs>
                  <a:gs pos="100000">
                    <a:srgbClr val="C00000"/>
                  </a:gs>
                </a:gsLst>
                <a:lin ang="5400000" scaled="1"/>
              </a:gradFill>
              <a:ln w="31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2400" b="1" i="1">
                  <a:solidFill>
                    <a:srgbClr val="4D4D4D"/>
                  </a:solidFill>
                  <a:latin typeface="Impact" pitchFamily="34" charset="0"/>
                  <a:ea typeface="黑体" pitchFamily="49" charset="-122"/>
                  <a:sym typeface="宋体" pitchFamily="2" charset="-122"/>
                </a:endParaRPr>
              </a:p>
            </p:txBody>
          </p:sp>
          <p:pic>
            <p:nvPicPr>
              <p:cNvPr id="28691" name="Picture 8">
                <a:hlinkClick r:id="" action="ppaction://hlinkshowjump?jump=nextslide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-1076" t="-1851"/>
              <a:stretch>
                <a:fillRect/>
              </a:stretch>
            </p:blipFill>
            <p:spPr bwMode="auto">
              <a:xfrm>
                <a:off x="0" y="0"/>
                <a:ext cx="770" cy="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bldLvl="0" autoUpdateAnimBg="0"/>
      <p:bldP spid="29705" grpId="0" autoUpdateAnimBg="0"/>
      <p:bldP spid="29706" grpId="0" autoUpdateAnimBg="0"/>
      <p:bldP spid="29707" grpId="0" autoUpdateAnimBg="0"/>
      <p:bldP spid="29708" grpId="0" bldLvl="0" animBg="1" autoUpdateAnimBg="0"/>
      <p:bldP spid="29709" grpId="0" bldLvl="0" animBg="1" autoUpdateAnimBg="0"/>
      <p:bldP spid="29710" grpId="0" bldLvl="0" animBg="1" autoUpdateAnimBg="0"/>
      <p:bldP spid="29719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982663"/>
            <a:ext cx="8439150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矩形 3"/>
          <p:cNvSpPr>
            <a:spLocks noChangeArrowheads="1"/>
          </p:cNvSpPr>
          <p:nvPr/>
        </p:nvSpPr>
        <p:spPr bwMode="auto">
          <a:xfrm flipV="1">
            <a:off x="107950" y="115888"/>
            <a:ext cx="6769100" cy="792162"/>
          </a:xfrm>
          <a:prstGeom prst="rect">
            <a:avLst/>
          </a:prstGeom>
          <a:solidFill>
            <a:srgbClr val="28498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24" name="标题 1"/>
          <p:cNvSpPr txBox="1">
            <a:spLocks noChangeArrowheads="1"/>
          </p:cNvSpPr>
          <p:nvPr/>
        </p:nvSpPr>
        <p:spPr bwMode="auto">
          <a:xfrm>
            <a:off x="34925" y="-80963"/>
            <a:ext cx="82296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    自由、平等、公正、法治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1190625"/>
            <a:ext cx="129063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03188" y="2135188"/>
            <a:ext cx="2633663" cy="1943100"/>
            <a:chOff x="0" y="0"/>
            <a:chExt cx="2422644" cy="1877048"/>
          </a:xfrm>
        </p:grpSpPr>
        <p:sp>
          <p:nvSpPr>
            <p:cNvPr id="29721" name="矩形 21"/>
            <p:cNvSpPr>
              <a:spLocks noChangeArrowheads="1"/>
            </p:cNvSpPr>
            <p:nvPr/>
          </p:nvSpPr>
          <p:spPr bwMode="auto">
            <a:xfrm>
              <a:off x="115894" y="398258"/>
              <a:ext cx="2135292" cy="1478790"/>
            </a:xfrm>
            <a:prstGeom prst="rect">
              <a:avLst/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solidFill>
                  <a:srgbClr val="F79646"/>
                </a:solidFill>
                <a:latin typeface="Franklin Gothic Medium" pitchFamily="34" charset="0"/>
                <a:sym typeface="Franklin Gothic Medium" pitchFamily="34" charset="0"/>
              </a:endParaRPr>
            </a:p>
          </p:txBody>
        </p:sp>
        <p:sp>
          <p:nvSpPr>
            <p:cNvPr id="29722" name="Freeform 5"/>
            <p:cNvSpPr>
              <a:spLocks/>
            </p:cNvSpPr>
            <p:nvPr/>
          </p:nvSpPr>
          <p:spPr bwMode="auto">
            <a:xfrm rot="-5400000">
              <a:off x="-83614" y="199499"/>
              <a:ext cx="1877048" cy="1478035"/>
            </a:xfrm>
            <a:custGeom>
              <a:avLst/>
              <a:gdLst>
                <a:gd name="T0" fmla="*/ 0 w 1072"/>
                <a:gd name="T1" fmla="*/ 536 h 536"/>
                <a:gd name="T2" fmla="*/ 0 w 1072"/>
                <a:gd name="T3" fmla="*/ 0 h 536"/>
                <a:gd name="T4" fmla="*/ 804 w 1072"/>
                <a:gd name="T5" fmla="*/ 0 h 536"/>
                <a:gd name="T6" fmla="*/ 1072 w 1072"/>
                <a:gd name="T7" fmla="*/ 536 h 536"/>
                <a:gd name="T8" fmla="*/ 0 w 1072"/>
                <a:gd name="T9" fmla="*/ 536 h 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2"/>
                <a:gd name="T16" fmla="*/ 0 h 536"/>
                <a:gd name="T17" fmla="*/ 1072 w 1072"/>
                <a:gd name="T18" fmla="*/ 536 h 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2" h="536">
                  <a:moveTo>
                    <a:pt x="0" y="536"/>
                  </a:moveTo>
                  <a:lnTo>
                    <a:pt x="0" y="0"/>
                  </a:lnTo>
                  <a:lnTo>
                    <a:pt x="804" y="0"/>
                  </a:lnTo>
                  <a:lnTo>
                    <a:pt x="1072" y="536"/>
                  </a:lnTo>
                  <a:lnTo>
                    <a:pt x="0" y="53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23" name="文本框 10"/>
            <p:cNvSpPr txBox="1">
              <a:spLocks noChangeArrowheads="1"/>
            </p:cNvSpPr>
            <p:nvPr/>
          </p:nvSpPr>
          <p:spPr bwMode="auto">
            <a:xfrm>
              <a:off x="0" y="584386"/>
              <a:ext cx="2422644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latin typeface="宋体" pitchFamily="2" charset="-122"/>
                </a:rPr>
                <a:t> </a:t>
              </a:r>
              <a:r>
                <a:rPr lang="zh-CN" altLang="en-US" sz="2000" b="1">
                  <a:latin typeface="宋体" pitchFamily="2" charset="-122"/>
                </a:rPr>
                <a:t>是党和国家奉行的</a:t>
              </a:r>
            </a:p>
            <a:p>
              <a:pPr algn="ctr"/>
              <a:r>
                <a:rPr lang="zh-CN" altLang="en-US" sz="2800" b="1">
                  <a:solidFill>
                    <a:schemeClr val="accent2"/>
                  </a:solidFill>
                  <a:latin typeface="宋体" pitchFamily="2" charset="-122"/>
                </a:rPr>
                <a:t>核心价值观念</a:t>
              </a:r>
              <a:r>
                <a:rPr lang="zh-CN" altLang="en-US" sz="2800" b="1">
                  <a:latin typeface="黑体" pitchFamily="49" charset="-122"/>
                  <a:ea typeface="黑体" pitchFamily="49" charset="-122"/>
                </a:rPr>
                <a:t> </a:t>
              </a:r>
            </a:p>
          </p:txBody>
        </p:sp>
      </p:grpSp>
      <p:sp>
        <p:nvSpPr>
          <p:cNvPr id="30730" name="文本框 13"/>
          <p:cNvSpPr txBox="1">
            <a:spLocks noChangeArrowheads="1"/>
          </p:cNvSpPr>
          <p:nvPr/>
        </p:nvSpPr>
        <p:spPr bwMode="auto">
          <a:xfrm rot="-1488400">
            <a:off x="528638" y="1274763"/>
            <a:ext cx="1119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意义</a:t>
            </a:r>
          </a:p>
        </p:txBody>
      </p:sp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4581525"/>
            <a:ext cx="1501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文本框 1"/>
          <p:cNvSpPr txBox="1">
            <a:spLocks noChangeArrowheads="1"/>
          </p:cNvSpPr>
          <p:nvPr/>
        </p:nvSpPr>
        <p:spPr bwMode="auto">
          <a:xfrm>
            <a:off x="2343150" y="909638"/>
            <a:ext cx="678656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</a:rPr>
              <a:t>自由、平等、公正、法治，反映了社会主义社会的基本属性</a:t>
            </a:r>
          </a:p>
        </p:txBody>
      </p:sp>
      <p:sp>
        <p:nvSpPr>
          <p:cNvPr id="30733" name="直接连接符 43"/>
          <p:cNvSpPr>
            <a:spLocks noChangeShapeType="1"/>
          </p:cNvSpPr>
          <p:nvPr/>
        </p:nvSpPr>
        <p:spPr bwMode="auto">
          <a:xfrm flipV="1">
            <a:off x="5600700" y="1797050"/>
            <a:ext cx="0" cy="2479675"/>
          </a:xfrm>
          <a:prstGeom prst="line">
            <a:avLst/>
          </a:prstGeom>
          <a:noFill/>
          <a:ln w="9525">
            <a:solidFill>
              <a:srgbClr val="93CDDD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4" name="矩形 17"/>
          <p:cNvSpPr>
            <a:spLocks noChangeArrowheads="1"/>
          </p:cNvSpPr>
          <p:nvPr/>
        </p:nvSpPr>
        <p:spPr bwMode="auto">
          <a:xfrm>
            <a:off x="5540375" y="1655763"/>
            <a:ext cx="107950" cy="117475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 lIns="90000" tIns="36000" rIns="90000" bIns="36000"/>
          <a:lstStyle/>
          <a:p>
            <a:pPr indent="457200">
              <a:lnSpc>
                <a:spcPct val="134000"/>
              </a:lnSpc>
              <a:spcBef>
                <a:spcPts val="600"/>
              </a:spcBef>
            </a:pPr>
            <a:endParaRPr lang="zh-CN" altLang="en-US" sz="2400" b="1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735" name="矩形 18"/>
          <p:cNvSpPr>
            <a:spLocks noChangeArrowheads="1"/>
          </p:cNvSpPr>
          <p:nvPr/>
        </p:nvSpPr>
        <p:spPr bwMode="auto">
          <a:xfrm>
            <a:off x="5538788" y="4235450"/>
            <a:ext cx="107950" cy="115888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 lIns="90000" tIns="36000" rIns="90000" bIns="36000"/>
          <a:lstStyle/>
          <a:p>
            <a:pPr indent="457200">
              <a:lnSpc>
                <a:spcPct val="134000"/>
              </a:lnSpc>
              <a:spcBef>
                <a:spcPts val="600"/>
              </a:spcBef>
            </a:pPr>
            <a:endParaRPr lang="zh-CN" altLang="en-US" sz="2400" b="1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0736" name="图片 20" descr="2601523_143016006584_2.jpg"/>
          <p:cNvPicPr>
            <a:picLocks noChangeAspect="1" noChangeArrowheads="1"/>
          </p:cNvPicPr>
          <p:nvPr/>
        </p:nvPicPr>
        <p:blipFill>
          <a:blip r:embed="rId5" cstate="print"/>
          <a:srcRect b="3780"/>
          <a:stretch>
            <a:fillRect/>
          </a:stretch>
        </p:blipFill>
        <p:spPr bwMode="auto">
          <a:xfrm>
            <a:off x="2620963" y="1722438"/>
            <a:ext cx="195103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7" name="文本框 19"/>
          <p:cNvSpPr txBox="1">
            <a:spLocks noChangeArrowheads="1"/>
          </p:cNvSpPr>
          <p:nvPr/>
        </p:nvSpPr>
        <p:spPr bwMode="auto">
          <a:xfrm>
            <a:off x="2733675" y="3068638"/>
            <a:ext cx="31289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r>
              <a:rPr lang="zh-CN" altLang="en-US" b="1">
                <a:latin typeface="黑体" pitchFamily="49" charset="-122"/>
                <a:ea typeface="黑体" pitchFamily="49" charset="-122"/>
              </a:rPr>
              <a:t>马克思主义追求的终极目标是</a:t>
            </a:r>
            <a:r>
              <a:rPr lang="zh-CN" altLang="en-US" b="1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人的自由而全面</a:t>
            </a:r>
            <a:r>
              <a:rPr lang="zh-CN" altLang="en-US" b="1">
                <a:latin typeface="黑体" pitchFamily="49" charset="-122"/>
                <a:ea typeface="黑体" pitchFamily="49" charset="-122"/>
              </a:rPr>
              <a:t>的发展</a:t>
            </a:r>
          </a:p>
        </p:txBody>
      </p:sp>
      <p:pic>
        <p:nvPicPr>
          <p:cNvPr id="30738" name="图片 21" descr="W0201101105491766825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1628775"/>
            <a:ext cx="20875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文本框 22"/>
          <p:cNvSpPr txBox="1">
            <a:spLocks noChangeArrowheads="1"/>
          </p:cNvSpPr>
          <p:nvPr/>
        </p:nvSpPr>
        <p:spPr bwMode="auto">
          <a:xfrm>
            <a:off x="5653088" y="2973388"/>
            <a:ext cx="3168650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63"/>
              </a:lnSpc>
            </a:pPr>
            <a:r>
              <a:rPr lang="zh-CN" altLang="en-US" b="1">
                <a:latin typeface="黑体" pitchFamily="49" charset="-122"/>
                <a:ea typeface="黑体" pitchFamily="49" charset="-122"/>
              </a:rPr>
              <a:t>资本主义社会，民主带有</a:t>
            </a:r>
            <a:endParaRPr lang="en-US" b="1"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2263"/>
              </a:lnSpc>
            </a:pPr>
            <a:r>
              <a:rPr lang="zh-CN" altLang="en-US" b="1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强烈的阶级性</a:t>
            </a:r>
            <a:r>
              <a:rPr lang="zh-CN" altLang="en-US" b="1">
                <a:latin typeface="黑体" pitchFamily="49" charset="-122"/>
                <a:ea typeface="黑体" pitchFamily="49" charset="-122"/>
              </a:rPr>
              <a:t>。资产阶级民主只能是资产阶级享有的民主</a:t>
            </a:r>
          </a:p>
        </p:txBody>
      </p:sp>
      <p:sp>
        <p:nvSpPr>
          <p:cNvPr id="30740" name="Text Box 29"/>
          <p:cNvSpPr txBox="1">
            <a:spLocks noChangeArrowheads="1"/>
          </p:cNvSpPr>
          <p:nvPr/>
        </p:nvSpPr>
        <p:spPr bwMode="auto">
          <a:xfrm>
            <a:off x="3059113" y="4508500"/>
            <a:ext cx="5368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b="1">
                <a:latin typeface="黑体" pitchFamily="49" charset="-122"/>
                <a:ea typeface="黑体" pitchFamily="49" charset="-122"/>
                <a:sym typeface="Arial" pitchFamily="34" charset="0"/>
              </a:rPr>
              <a:t>体现了社会主义核心价值观在价值导向上的规定，是立足社会层面提出的要求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628900" y="4724400"/>
            <a:ext cx="6283325" cy="935038"/>
            <a:chOff x="0" y="0"/>
            <a:chExt cx="9895" cy="1472"/>
          </a:xfrm>
        </p:grpSpPr>
        <p:grpSp>
          <p:nvGrpSpPr>
            <p:cNvPr id="29715" name="Group 22"/>
            <p:cNvGrpSpPr>
              <a:grpSpLocks/>
            </p:cNvGrpSpPr>
            <p:nvPr/>
          </p:nvGrpSpPr>
          <p:grpSpPr bwMode="auto">
            <a:xfrm>
              <a:off x="0" y="0"/>
              <a:ext cx="9623" cy="1113"/>
              <a:chOff x="0" y="0"/>
              <a:chExt cx="6110138" cy="707886"/>
            </a:xfrm>
          </p:grpSpPr>
          <p:sp>
            <p:nvSpPr>
              <p:cNvPr id="29719" name="矩形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9023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   </a:t>
                </a:r>
                <a:r>
                  <a:rPr lang="en-US" altLang="zh-CN" b="1">
                    <a:latin typeface="黑体" pitchFamily="49" charset="-122"/>
                    <a:ea typeface="黑体" pitchFamily="49" charset="-122"/>
                  </a:rPr>
                  <a:t> </a:t>
                </a:r>
                <a:endParaRPr lang="zh-CN" altLang="en-US" b="1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29720" name="直接连接符 11"/>
              <p:cNvSpPr>
                <a:spLocks noChangeShapeType="1"/>
              </p:cNvSpPr>
              <p:nvPr/>
            </p:nvSpPr>
            <p:spPr bwMode="auto">
              <a:xfrm>
                <a:off x="350162" y="505436"/>
                <a:ext cx="5759976" cy="1588"/>
              </a:xfrm>
              <a:prstGeom prst="line">
                <a:avLst/>
              </a:prstGeom>
              <a:noFill/>
              <a:ln w="9525">
                <a:solidFill>
                  <a:srgbClr val="FF0064"/>
                </a:solidFill>
                <a:prstDash val="dash"/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9716" name="Group 25"/>
            <p:cNvGrpSpPr>
              <a:grpSpLocks/>
            </p:cNvGrpSpPr>
            <p:nvPr/>
          </p:nvGrpSpPr>
          <p:grpSpPr bwMode="auto">
            <a:xfrm>
              <a:off x="9055" y="634"/>
              <a:ext cx="840" cy="839"/>
              <a:chOff x="0" y="0"/>
              <a:chExt cx="840" cy="839"/>
            </a:xfrm>
          </p:grpSpPr>
          <p:sp>
            <p:nvSpPr>
              <p:cNvPr id="29717" name="椭圆 44"/>
              <p:cNvSpPr>
                <a:spLocks noChangeArrowheads="1"/>
              </p:cNvSpPr>
              <p:nvPr/>
            </p:nvSpPr>
            <p:spPr bwMode="auto">
              <a:xfrm>
                <a:off x="66" y="63"/>
                <a:ext cx="775" cy="777"/>
              </a:xfrm>
              <a:prstGeom prst="ellipse">
                <a:avLst/>
              </a:prstGeom>
              <a:gradFill rotWithShape="1">
                <a:gsLst>
                  <a:gs pos="0">
                    <a:srgbClr val="FF3F40"/>
                  </a:gs>
                  <a:gs pos="32999">
                    <a:srgbClr val="FF3F40"/>
                  </a:gs>
                  <a:gs pos="100000">
                    <a:srgbClr val="C00000"/>
                  </a:gs>
                </a:gsLst>
                <a:lin ang="5400000" scaled="1"/>
              </a:gradFill>
              <a:ln w="317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2400" b="1" i="1">
                  <a:solidFill>
                    <a:srgbClr val="4D4D4D"/>
                  </a:solidFill>
                  <a:latin typeface="Impact" pitchFamily="34" charset="0"/>
                  <a:ea typeface="黑体" pitchFamily="49" charset="-122"/>
                  <a:sym typeface="宋体" pitchFamily="2" charset="-122"/>
                </a:endParaRPr>
              </a:p>
            </p:txBody>
          </p:sp>
          <p:pic>
            <p:nvPicPr>
              <p:cNvPr id="29718" name="Picture 8">
                <a:hlinkClick r:id="" action="ppaction://hlinkshowjump?jump=nextslide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-1076" t="-1851"/>
              <a:stretch>
                <a:fillRect/>
              </a:stretch>
            </p:blipFill>
            <p:spPr bwMode="auto">
              <a:xfrm>
                <a:off x="0" y="0"/>
                <a:ext cx="770" cy="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 tmFilter="0, 0; .2, .5; .8, .5; 1, 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000" autoRev="1" fill="hold"/>
                                        <p:tgtEl>
                                          <p:spTgt spid="307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7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7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307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7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2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ldLvl="0" autoUpdateAnimBg="0"/>
      <p:bldP spid="30730" grpId="0" autoUpdateAnimBg="0"/>
      <p:bldP spid="30732" grpId="0" autoUpdateAnimBg="0"/>
      <p:bldP spid="30733" grpId="0" animBg="1"/>
      <p:bldP spid="30734" grpId="0" bldLvl="0" animBg="1" autoUpdateAnimBg="0"/>
      <p:bldP spid="30735" grpId="0" bldLvl="0" animBg="1" autoUpdateAnimBg="0"/>
      <p:bldP spid="30737" grpId="0" autoUpdateAnimBg="0"/>
      <p:bldP spid="30739" grpId="0" autoUpdateAnimBg="0"/>
      <p:bldP spid="30740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3"/>
          <p:cNvSpPr>
            <a:spLocks noChangeArrowheads="1"/>
          </p:cNvSpPr>
          <p:nvPr/>
        </p:nvSpPr>
        <p:spPr bwMode="auto">
          <a:xfrm flipV="1">
            <a:off x="107950" y="115888"/>
            <a:ext cx="6769100" cy="792162"/>
          </a:xfrm>
          <a:prstGeom prst="rect">
            <a:avLst/>
          </a:prstGeom>
          <a:solidFill>
            <a:srgbClr val="28498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47" name="标题 1"/>
          <p:cNvSpPr txBox="1">
            <a:spLocks noChangeArrowheads="1"/>
          </p:cNvSpPr>
          <p:nvPr/>
        </p:nvSpPr>
        <p:spPr bwMode="auto">
          <a:xfrm>
            <a:off x="34925" y="-87313"/>
            <a:ext cx="8229600" cy="111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爱国、敬业、诚信、友善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446213"/>
            <a:ext cx="1238250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31913" y="909638"/>
            <a:ext cx="8299450" cy="6046787"/>
            <a:chOff x="0" y="0"/>
            <a:chExt cx="13068" cy="9523"/>
          </a:xfrm>
        </p:grpSpPr>
        <p:pic>
          <p:nvPicPr>
            <p:cNvPr id="307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3068" cy="9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7" name="直接连接符 11"/>
            <p:cNvSpPr>
              <a:spLocks noChangeShapeType="1"/>
            </p:cNvSpPr>
            <p:nvPr/>
          </p:nvSpPr>
          <p:spPr bwMode="auto">
            <a:xfrm>
              <a:off x="2948" y="1813"/>
              <a:ext cx="9069" cy="2"/>
            </a:xfrm>
            <a:prstGeom prst="line">
              <a:avLst/>
            </a:prstGeom>
            <a:noFill/>
            <a:ln w="9525">
              <a:solidFill>
                <a:srgbClr val="FF0064"/>
              </a:solidFill>
              <a:prstDash val="dash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8" name="直接连接符 11"/>
            <p:cNvSpPr>
              <a:spLocks noChangeShapeType="1"/>
            </p:cNvSpPr>
            <p:nvPr/>
          </p:nvSpPr>
          <p:spPr bwMode="auto">
            <a:xfrm>
              <a:off x="2947" y="3174"/>
              <a:ext cx="9069" cy="3"/>
            </a:xfrm>
            <a:prstGeom prst="line">
              <a:avLst/>
            </a:prstGeom>
            <a:noFill/>
            <a:ln w="9525">
              <a:solidFill>
                <a:srgbClr val="FF0064"/>
              </a:solidFill>
              <a:prstDash val="dash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9" name="直接连接符 11"/>
            <p:cNvSpPr>
              <a:spLocks noChangeShapeType="1"/>
            </p:cNvSpPr>
            <p:nvPr/>
          </p:nvSpPr>
          <p:spPr bwMode="auto">
            <a:xfrm>
              <a:off x="2947" y="4648"/>
              <a:ext cx="9069" cy="3"/>
            </a:xfrm>
            <a:prstGeom prst="line">
              <a:avLst/>
            </a:prstGeom>
            <a:noFill/>
            <a:ln w="9525">
              <a:solidFill>
                <a:srgbClr val="FF0064"/>
              </a:solidFill>
              <a:prstDash val="dash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2550" y="2335213"/>
            <a:ext cx="2466975" cy="2030412"/>
            <a:chOff x="0" y="0"/>
            <a:chExt cx="2466196" cy="1877048"/>
          </a:xfrm>
        </p:grpSpPr>
        <p:sp>
          <p:nvSpPr>
            <p:cNvPr id="30743" name="矩形 21"/>
            <p:cNvSpPr>
              <a:spLocks noChangeArrowheads="1"/>
            </p:cNvSpPr>
            <p:nvPr/>
          </p:nvSpPr>
          <p:spPr bwMode="auto">
            <a:xfrm>
              <a:off x="130134" y="398258"/>
              <a:ext cx="2134513" cy="1478790"/>
            </a:xfrm>
            <a:prstGeom prst="rect">
              <a:avLst/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solidFill>
                  <a:srgbClr val="F79646"/>
                </a:solidFill>
                <a:latin typeface="Franklin Gothic Medium" pitchFamily="34" charset="0"/>
                <a:sym typeface="Franklin Gothic Medium" pitchFamily="34" charset="0"/>
              </a:endParaRPr>
            </a:p>
          </p:txBody>
        </p:sp>
        <p:sp>
          <p:nvSpPr>
            <p:cNvPr id="30744" name="Freeform 5"/>
            <p:cNvSpPr>
              <a:spLocks/>
            </p:cNvSpPr>
            <p:nvPr/>
          </p:nvSpPr>
          <p:spPr bwMode="auto">
            <a:xfrm rot="-5400000">
              <a:off x="-69643" y="199769"/>
              <a:ext cx="1877048" cy="1477495"/>
            </a:xfrm>
            <a:custGeom>
              <a:avLst/>
              <a:gdLst>
                <a:gd name="T0" fmla="*/ 0 w 1072"/>
                <a:gd name="T1" fmla="*/ 536 h 536"/>
                <a:gd name="T2" fmla="*/ 0 w 1072"/>
                <a:gd name="T3" fmla="*/ 0 h 536"/>
                <a:gd name="T4" fmla="*/ 804 w 1072"/>
                <a:gd name="T5" fmla="*/ 0 h 536"/>
                <a:gd name="T6" fmla="*/ 1072 w 1072"/>
                <a:gd name="T7" fmla="*/ 536 h 536"/>
                <a:gd name="T8" fmla="*/ 0 w 1072"/>
                <a:gd name="T9" fmla="*/ 536 h 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2"/>
                <a:gd name="T16" fmla="*/ 0 h 536"/>
                <a:gd name="T17" fmla="*/ 1072 w 1072"/>
                <a:gd name="T18" fmla="*/ 536 h 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2" h="536">
                  <a:moveTo>
                    <a:pt x="0" y="536"/>
                  </a:moveTo>
                  <a:lnTo>
                    <a:pt x="0" y="0"/>
                  </a:lnTo>
                  <a:lnTo>
                    <a:pt x="804" y="0"/>
                  </a:lnTo>
                  <a:lnTo>
                    <a:pt x="1072" y="536"/>
                  </a:lnTo>
                  <a:lnTo>
                    <a:pt x="0" y="53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45" name="文本框 8"/>
            <p:cNvSpPr txBox="1">
              <a:spLocks noChangeArrowheads="1"/>
            </p:cNvSpPr>
            <p:nvPr/>
          </p:nvSpPr>
          <p:spPr bwMode="auto">
            <a:xfrm>
              <a:off x="0" y="584386"/>
              <a:ext cx="2466196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accent2"/>
                  </a:solidFill>
                  <a:latin typeface="黑体" pitchFamily="49" charset="-122"/>
                  <a:ea typeface="黑体" pitchFamily="49" charset="-122"/>
                </a:rPr>
                <a:t> 基本价值追求</a:t>
              </a:r>
              <a:endParaRPr lang="zh-CN" altLang="en-US" sz="2000" b="1">
                <a:latin typeface="黑体" pitchFamily="49" charset="-122"/>
                <a:ea typeface="黑体" pitchFamily="49" charset="-122"/>
              </a:endParaRPr>
            </a:p>
            <a:p>
              <a:r>
                <a:rPr lang="zh-CN" altLang="en-US" sz="2400" b="1">
                  <a:solidFill>
                    <a:schemeClr val="accent2"/>
                  </a:solidFill>
                  <a:latin typeface="黑体" pitchFamily="49" charset="-122"/>
                  <a:ea typeface="黑体" pitchFamily="49" charset="-122"/>
                </a:rPr>
                <a:t> 根本道德准则</a:t>
              </a:r>
              <a:r>
                <a:rPr lang="zh-CN" altLang="en-US" sz="3200" b="1">
                  <a:solidFill>
                    <a:schemeClr val="accent2"/>
                  </a:solidFill>
                  <a:latin typeface="黑体" pitchFamily="49" charset="-122"/>
                  <a:ea typeface="黑体" pitchFamily="49" charset="-122"/>
                </a:rPr>
                <a:t> </a:t>
              </a:r>
            </a:p>
          </p:txBody>
        </p:sp>
      </p:grpSp>
      <p:sp>
        <p:nvSpPr>
          <p:cNvPr id="31758" name="矩形 1"/>
          <p:cNvSpPr>
            <a:spLocks noChangeArrowheads="1"/>
          </p:cNvSpPr>
          <p:nvPr/>
        </p:nvSpPr>
        <p:spPr bwMode="auto">
          <a:xfrm>
            <a:off x="3203575" y="1412875"/>
            <a:ext cx="57864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黑体" pitchFamily="49" charset="-122"/>
                <a:ea typeface="黑体" pitchFamily="49" charset="-122"/>
              </a:rPr>
              <a:t>是公民基本道德规范的核心要求，体现了社会主义价值追求和公民道德行为的本质属性 </a:t>
            </a:r>
          </a:p>
        </p:txBody>
      </p:sp>
      <p:sp>
        <p:nvSpPr>
          <p:cNvPr id="31759" name="矩形 2"/>
          <p:cNvSpPr>
            <a:spLocks noChangeArrowheads="1"/>
          </p:cNvSpPr>
          <p:nvPr/>
        </p:nvSpPr>
        <p:spPr bwMode="auto">
          <a:xfrm>
            <a:off x="3241675" y="2232025"/>
            <a:ext cx="5605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黑体" pitchFamily="49" charset="-122"/>
                <a:ea typeface="黑体" pitchFamily="49" charset="-122"/>
                <a:sym typeface="Arial" pitchFamily="34" charset="0"/>
              </a:rPr>
              <a:t>涵盖了社会主义公民道德行为各个环节，贯穿了社会公德、职业道德、家庭美德、个人品德各个方面</a:t>
            </a:r>
          </a:p>
        </p:txBody>
      </p:sp>
      <p:sp>
        <p:nvSpPr>
          <p:cNvPr id="31760" name="矩形 15"/>
          <p:cNvSpPr>
            <a:spLocks noChangeArrowheads="1"/>
          </p:cNvSpPr>
          <p:nvPr/>
        </p:nvSpPr>
        <p:spPr bwMode="auto">
          <a:xfrm>
            <a:off x="3203575" y="3140075"/>
            <a:ext cx="568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黑体" pitchFamily="49" charset="-122"/>
                <a:ea typeface="黑体" pitchFamily="49" charset="-122"/>
              </a:rPr>
              <a:t>集成中华民族传统美德、中国共产党人革命道德和社会主义新时期道德的精华，有很强的全面性和系统性</a:t>
            </a:r>
          </a:p>
        </p:txBody>
      </p:sp>
      <p:sp>
        <p:nvSpPr>
          <p:cNvPr id="31761" name="椭圆 44"/>
          <p:cNvSpPr>
            <a:spLocks/>
          </p:cNvSpPr>
          <p:nvPr/>
        </p:nvSpPr>
        <p:spPr bwMode="auto">
          <a:xfrm>
            <a:off x="2700338" y="1485900"/>
            <a:ext cx="503237" cy="504825"/>
          </a:xfrm>
          <a:prstGeom prst="ellipse">
            <a:avLst/>
          </a:prstGeom>
          <a:solidFill>
            <a:srgbClr val="FF0000"/>
          </a:solidFill>
          <a:ln w="76200">
            <a:solidFill>
              <a:srgbClr val="D9D9D9">
                <a:alpha val="56862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Arial Black" pitchFamily="34" charset="0"/>
                <a:sym typeface="Arial" pitchFamily="34" charset="0"/>
              </a:rPr>
              <a:t>1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1762" name="椭圆 44"/>
          <p:cNvSpPr>
            <a:spLocks/>
          </p:cNvSpPr>
          <p:nvPr/>
        </p:nvSpPr>
        <p:spPr bwMode="auto">
          <a:xfrm>
            <a:off x="2700338" y="2349500"/>
            <a:ext cx="504825" cy="503238"/>
          </a:xfrm>
          <a:prstGeom prst="ellipse">
            <a:avLst/>
          </a:prstGeom>
          <a:solidFill>
            <a:srgbClr val="FF0000"/>
          </a:solidFill>
          <a:ln w="76200">
            <a:solidFill>
              <a:srgbClr val="D9D9D9">
                <a:alpha val="56862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Arial Black" pitchFamily="34" charset="0"/>
                <a:sym typeface="Arial" pitchFamily="34" charset="0"/>
              </a:rPr>
              <a:t>2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1763" name="椭圆 44"/>
          <p:cNvSpPr>
            <a:spLocks/>
          </p:cNvSpPr>
          <p:nvPr/>
        </p:nvSpPr>
        <p:spPr bwMode="auto">
          <a:xfrm>
            <a:off x="2693988" y="3224213"/>
            <a:ext cx="504825" cy="504825"/>
          </a:xfrm>
          <a:prstGeom prst="ellipse">
            <a:avLst/>
          </a:prstGeom>
          <a:solidFill>
            <a:srgbClr val="FF0000"/>
          </a:solidFill>
          <a:ln w="76200">
            <a:solidFill>
              <a:srgbClr val="D9D9D9">
                <a:alpha val="56862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Arial Black" pitchFamily="34" charset="0"/>
                <a:sym typeface="Arial" pitchFamily="34" charset="0"/>
              </a:rPr>
              <a:t>3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0733" name="文本框 36"/>
          <p:cNvSpPr txBox="1">
            <a:spLocks noChangeArrowheads="1"/>
          </p:cNvSpPr>
          <p:nvPr/>
        </p:nvSpPr>
        <p:spPr bwMode="auto">
          <a:xfrm rot="-1488400">
            <a:off x="628650" y="1552575"/>
            <a:ext cx="1098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意义</a:t>
            </a:r>
          </a:p>
        </p:txBody>
      </p:sp>
      <p:pic>
        <p:nvPicPr>
          <p:cNvPr id="307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4797425"/>
            <a:ext cx="1501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Text Box 31"/>
          <p:cNvSpPr txBox="1">
            <a:spLocks noChangeArrowheads="1"/>
          </p:cNvSpPr>
          <p:nvPr/>
        </p:nvSpPr>
        <p:spPr bwMode="auto">
          <a:xfrm>
            <a:off x="3036888" y="4652963"/>
            <a:ext cx="5280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b="1">
                <a:latin typeface="黑体" pitchFamily="49" charset="-122"/>
                <a:ea typeface="黑体" pitchFamily="49" charset="-122"/>
                <a:sym typeface="Arial" pitchFamily="34" charset="0"/>
              </a:rPr>
              <a:t>体现了社会主义核心价值观在道德准则上的规定，是立足公民个人层面提出的要求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628900" y="5083175"/>
            <a:ext cx="6283325" cy="935038"/>
            <a:chOff x="0" y="0"/>
            <a:chExt cx="9895" cy="1472"/>
          </a:xfrm>
        </p:grpSpPr>
        <p:grpSp>
          <p:nvGrpSpPr>
            <p:cNvPr id="30737" name="Group 24"/>
            <p:cNvGrpSpPr>
              <a:grpSpLocks/>
            </p:cNvGrpSpPr>
            <p:nvPr/>
          </p:nvGrpSpPr>
          <p:grpSpPr bwMode="auto">
            <a:xfrm>
              <a:off x="0" y="0"/>
              <a:ext cx="9623" cy="1113"/>
              <a:chOff x="0" y="0"/>
              <a:chExt cx="6110138" cy="707886"/>
            </a:xfrm>
          </p:grpSpPr>
          <p:sp>
            <p:nvSpPr>
              <p:cNvPr id="30741" name="矩形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9023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   </a:t>
                </a:r>
                <a:r>
                  <a:rPr lang="en-US" altLang="zh-CN" b="1">
                    <a:latin typeface="黑体" pitchFamily="49" charset="-122"/>
                    <a:ea typeface="黑体" pitchFamily="49" charset="-122"/>
                  </a:rPr>
                  <a:t> </a:t>
                </a:r>
                <a:endParaRPr lang="zh-CN" altLang="en-US" b="1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0742" name="直接连接符 11"/>
              <p:cNvSpPr>
                <a:spLocks noChangeShapeType="1"/>
              </p:cNvSpPr>
              <p:nvPr/>
            </p:nvSpPr>
            <p:spPr bwMode="auto">
              <a:xfrm>
                <a:off x="350162" y="218308"/>
                <a:ext cx="5759976" cy="1588"/>
              </a:xfrm>
              <a:prstGeom prst="line">
                <a:avLst/>
              </a:prstGeom>
              <a:noFill/>
              <a:ln w="9525">
                <a:solidFill>
                  <a:srgbClr val="FF0064"/>
                </a:solidFill>
                <a:prstDash val="dash"/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0738" name="Group 27"/>
            <p:cNvGrpSpPr>
              <a:grpSpLocks/>
            </p:cNvGrpSpPr>
            <p:nvPr/>
          </p:nvGrpSpPr>
          <p:grpSpPr bwMode="auto">
            <a:xfrm>
              <a:off x="9055" y="634"/>
              <a:ext cx="840" cy="839"/>
              <a:chOff x="0" y="0"/>
              <a:chExt cx="840" cy="839"/>
            </a:xfrm>
          </p:grpSpPr>
          <p:sp>
            <p:nvSpPr>
              <p:cNvPr id="30739" name="椭圆 44"/>
              <p:cNvSpPr>
                <a:spLocks noChangeArrowheads="1"/>
              </p:cNvSpPr>
              <p:nvPr/>
            </p:nvSpPr>
            <p:spPr bwMode="auto">
              <a:xfrm>
                <a:off x="66" y="63"/>
                <a:ext cx="775" cy="777"/>
              </a:xfrm>
              <a:prstGeom prst="ellipse">
                <a:avLst/>
              </a:prstGeom>
              <a:gradFill rotWithShape="1">
                <a:gsLst>
                  <a:gs pos="0">
                    <a:srgbClr val="FF3F40"/>
                  </a:gs>
                  <a:gs pos="32999">
                    <a:srgbClr val="FF3F40"/>
                  </a:gs>
                  <a:gs pos="100000">
                    <a:srgbClr val="C00000"/>
                  </a:gs>
                </a:gsLst>
                <a:lin ang="5400000" scaled="1"/>
              </a:gradFill>
              <a:ln w="317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2400" b="1" i="1">
                  <a:solidFill>
                    <a:srgbClr val="4D4D4D"/>
                  </a:solidFill>
                  <a:latin typeface="Impact" pitchFamily="34" charset="0"/>
                  <a:ea typeface="黑体" pitchFamily="49" charset="-122"/>
                  <a:sym typeface="宋体" pitchFamily="2" charset="-122"/>
                </a:endParaRPr>
              </a:p>
            </p:txBody>
          </p:sp>
          <p:pic>
            <p:nvPicPr>
              <p:cNvPr id="30740" name="Picture 8">
                <a:hlinkClick r:id="" action="ppaction://hlinkshowjump?jump=nextslide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-1076" t="-1851"/>
              <a:stretch>
                <a:fillRect/>
              </a:stretch>
            </p:blipFill>
            <p:spPr bwMode="auto">
              <a:xfrm>
                <a:off x="0" y="0"/>
                <a:ext cx="770" cy="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ldLvl="0" autoUpdateAnimBg="0"/>
      <p:bldP spid="31758" grpId="0" autoUpdateAnimBg="0"/>
      <p:bldP spid="31759" grpId="0" autoUpdateAnimBg="0"/>
      <p:bldP spid="31760" grpId="0" autoUpdateAnimBg="0"/>
      <p:bldP spid="31761" grpId="0" bldLvl="0" animBg="1" autoUpdateAnimBg="0"/>
      <p:bldP spid="31762" grpId="0" bldLvl="0" animBg="1" autoUpdateAnimBg="0"/>
      <p:bldP spid="31763" grpId="0" bldLvl="0" animBg="1" autoUpdateAnimBg="0"/>
      <p:bldP spid="31766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3"/>
          <p:cNvSpPr>
            <a:spLocks noChangeArrowheads="1"/>
          </p:cNvSpPr>
          <p:nvPr/>
        </p:nvSpPr>
        <p:spPr bwMode="auto">
          <a:xfrm flipV="1">
            <a:off x="107950" y="115888"/>
            <a:ext cx="6769100" cy="792162"/>
          </a:xfrm>
          <a:prstGeom prst="rect">
            <a:avLst/>
          </a:prstGeom>
          <a:solidFill>
            <a:srgbClr val="28498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5843" name="标题 1"/>
          <p:cNvSpPr txBox="1">
            <a:spLocks noChangeArrowheads="1"/>
          </p:cNvSpPr>
          <p:nvPr/>
        </p:nvSpPr>
        <p:spPr bwMode="auto">
          <a:xfrm>
            <a:off x="34925" y="-80963"/>
            <a:ext cx="82296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    构建健康良好的社会环境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6513" y="1989138"/>
            <a:ext cx="1150937" cy="11890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sz="3600" b="1">
                <a:latin typeface="宋体" pitchFamily="2" charset="-122"/>
                <a:sym typeface="宋体" pitchFamily="2" charset="-122"/>
              </a:rPr>
              <a:t>宣传</a:t>
            </a:r>
          </a:p>
          <a:p>
            <a:pPr algn="ctr"/>
            <a:r>
              <a:rPr lang="zh-CN" sz="3600" b="1">
                <a:latin typeface="宋体" pitchFamily="2" charset="-122"/>
                <a:sym typeface="宋体" pitchFamily="2" charset="-122"/>
              </a:rPr>
              <a:t>教育</a:t>
            </a:r>
          </a:p>
        </p:txBody>
      </p:sp>
      <p:pic>
        <p:nvPicPr>
          <p:cNvPr id="35845" name="Picture 5" descr="宣传教育是基础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71"/>
          <a:stretch>
            <a:fillRect/>
          </a:stretch>
        </p:blipFill>
        <p:spPr bwMode="auto">
          <a:xfrm>
            <a:off x="1403350" y="981075"/>
            <a:ext cx="7489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836738" y="1412875"/>
            <a:ext cx="136683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宋体" pitchFamily="2" charset="-122"/>
                <a:sym typeface="宋体" pitchFamily="2" charset="-122"/>
              </a:rPr>
              <a:t>宣传形式</a:t>
            </a:r>
          </a:p>
          <a:p>
            <a:r>
              <a:rPr lang="zh-CN" altLang="en-US" sz="1600" b="1">
                <a:latin typeface="宋体" pitchFamily="2" charset="-122"/>
                <a:sym typeface="宋体" pitchFamily="2" charset="-122"/>
              </a:rPr>
              <a:t>通俗读物、理论文章等</a:t>
            </a:r>
          </a:p>
        </p:txBody>
      </p:sp>
      <p:pic>
        <p:nvPicPr>
          <p:cNvPr id="35847" name="Picture 7" descr="图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412875"/>
            <a:ext cx="282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社会主义核心价值观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2278063"/>
            <a:ext cx="1368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图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412875"/>
            <a:ext cx="282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563938" y="1412875"/>
            <a:ext cx="2519362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宋体" pitchFamily="2" charset="-122"/>
                <a:sym typeface="宋体" pitchFamily="2" charset="-122"/>
              </a:rPr>
              <a:t>    宣传手段</a:t>
            </a:r>
          </a:p>
          <a:p>
            <a:r>
              <a:rPr lang="zh-CN" altLang="en-US" sz="1600" b="1">
                <a:latin typeface="宋体" pitchFamily="2" charset="-122"/>
                <a:sym typeface="宋体" pitchFamily="2" charset="-122"/>
              </a:rPr>
              <a:t>言论评论、通讯报道、</a:t>
            </a:r>
          </a:p>
          <a:p>
            <a:r>
              <a:rPr lang="zh-CN" altLang="en-US" sz="1600" b="1">
                <a:latin typeface="宋体" pitchFamily="2" charset="-122"/>
                <a:sym typeface="宋体" pitchFamily="2" charset="-122"/>
              </a:rPr>
              <a:t>专家访谈等新闻宣传手段</a:t>
            </a:r>
          </a:p>
        </p:txBody>
      </p:sp>
      <p:pic>
        <p:nvPicPr>
          <p:cNvPr id="35851" name="Picture 11" descr="33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2278063"/>
            <a:ext cx="25447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 descr="图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1412875"/>
            <a:ext cx="2809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413500" y="1397000"/>
            <a:ext cx="175736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宋体" pitchFamily="2" charset="-122"/>
                <a:sym typeface="宋体" pitchFamily="2" charset="-122"/>
              </a:rPr>
              <a:t>  宣传方式</a:t>
            </a:r>
          </a:p>
          <a:p>
            <a:r>
              <a:rPr lang="zh-CN" altLang="en-US" sz="1600" b="1">
                <a:latin typeface="宋体" pitchFamily="2" charset="-122"/>
                <a:sym typeface="宋体" pitchFamily="2" charset="-122"/>
              </a:rPr>
              <a:t>广告、展览展示、座谈讲座等</a:t>
            </a:r>
          </a:p>
        </p:txBody>
      </p:sp>
      <p:pic>
        <p:nvPicPr>
          <p:cNvPr id="35854" name="Picture 14" descr="44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2278063"/>
            <a:ext cx="25193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57238" y="4294188"/>
            <a:ext cx="7991475" cy="2598737"/>
            <a:chOff x="0" y="0"/>
            <a:chExt cx="12587" cy="4092"/>
          </a:xfrm>
        </p:grpSpPr>
        <p:grpSp>
          <p:nvGrpSpPr>
            <p:cNvPr id="34833" name="Group 16"/>
            <p:cNvGrpSpPr>
              <a:grpSpLocks/>
            </p:cNvGrpSpPr>
            <p:nvPr/>
          </p:nvGrpSpPr>
          <p:grpSpPr bwMode="auto">
            <a:xfrm>
              <a:off x="0" y="0"/>
              <a:ext cx="12587" cy="4092"/>
              <a:chOff x="0" y="0"/>
              <a:chExt cx="12587" cy="4092"/>
            </a:xfrm>
          </p:grpSpPr>
          <p:grpSp>
            <p:nvGrpSpPr>
              <p:cNvPr id="34836" name="Group 17"/>
              <p:cNvGrpSpPr>
                <a:grpSpLocks/>
              </p:cNvGrpSpPr>
              <p:nvPr/>
            </p:nvGrpSpPr>
            <p:grpSpPr bwMode="auto">
              <a:xfrm>
                <a:off x="0" y="0"/>
                <a:ext cx="12587" cy="4092"/>
                <a:chOff x="0" y="0"/>
                <a:chExt cx="10446" cy="5226"/>
              </a:xfrm>
            </p:grpSpPr>
            <p:sp>
              <p:nvSpPr>
                <p:cNvPr id="34839" name="任意多边形 3"/>
                <p:cNvSpPr>
                  <a:spLocks/>
                </p:cNvSpPr>
                <p:nvPr/>
              </p:nvSpPr>
              <p:spPr bwMode="auto">
                <a:xfrm>
                  <a:off x="0" y="0"/>
                  <a:ext cx="10447" cy="5227"/>
                </a:xfrm>
                <a:custGeom>
                  <a:avLst/>
                  <a:gdLst>
                    <a:gd name="T0" fmla="*/ 8988395 w 9471331"/>
                    <a:gd name="T1" fmla="*/ 4485828 h 4737100"/>
                    <a:gd name="T2" fmla="*/ 7704324 w 9471331"/>
                    <a:gd name="T3" fmla="*/ 4193417 h 4737100"/>
                    <a:gd name="T4" fmla="*/ 7474532 w 9471331"/>
                    <a:gd name="T5" fmla="*/ 4151575 h 4737100"/>
                    <a:gd name="T6" fmla="*/ 6470836 w 9471331"/>
                    <a:gd name="T7" fmla="*/ 4275420 h 4737100"/>
                    <a:gd name="T8" fmla="*/ 6260149 w 9471331"/>
                    <a:gd name="T9" fmla="*/ 4015582 h 4737100"/>
                    <a:gd name="T10" fmla="*/ 5541976 w 9471331"/>
                    <a:gd name="T11" fmla="*/ 4191794 h 4737100"/>
                    <a:gd name="T12" fmla="*/ 5270513 w 9471331"/>
                    <a:gd name="T13" fmla="*/ 3920328 h 4737100"/>
                    <a:gd name="T14" fmla="*/ 4819606 w 9471331"/>
                    <a:gd name="T15" fmla="*/ 4101305 h 4737100"/>
                    <a:gd name="T16" fmla="*/ 4306672 w 9471331"/>
                    <a:gd name="T17" fmla="*/ 3822693 h 4737100"/>
                    <a:gd name="T18" fmla="*/ 4188407 w 9471331"/>
                    <a:gd name="T19" fmla="*/ 3958032 h 4737100"/>
                    <a:gd name="T20" fmla="*/ 3747877 w 9471331"/>
                    <a:gd name="T21" fmla="*/ 3766911 h 4737100"/>
                    <a:gd name="T22" fmla="*/ 3683582 w 9471331"/>
                    <a:gd name="T23" fmla="*/ 3738336 h 4737100"/>
                    <a:gd name="T24" fmla="*/ 3302581 w 9471331"/>
                    <a:gd name="T25" fmla="*/ 3809771 h 4737100"/>
                    <a:gd name="T26" fmla="*/ 3238966 w 9471331"/>
                    <a:gd name="T27" fmla="*/ 3644102 h 4737100"/>
                    <a:gd name="T28" fmla="*/ 2956620 w 9471331"/>
                    <a:gd name="T29" fmla="*/ 3760780 h 4737100"/>
                    <a:gd name="T30" fmla="*/ 2834817 w 9471331"/>
                    <a:gd name="T31" fmla="*/ 3567902 h 4737100"/>
                    <a:gd name="T32" fmla="*/ 2613495 w 9471331"/>
                    <a:gd name="T33" fmla="*/ 3679818 h 4737100"/>
                    <a:gd name="T34" fmla="*/ 2339517 w 9471331"/>
                    <a:gd name="T35" fmla="*/ 3479794 h 4737100"/>
                    <a:gd name="T36" fmla="*/ 2250525 w 9471331"/>
                    <a:gd name="T37" fmla="*/ 3595118 h 4737100"/>
                    <a:gd name="T38" fmla="*/ 1954774 w 9471331"/>
                    <a:gd name="T39" fmla="*/ 3433531 h 4737100"/>
                    <a:gd name="T40" fmla="*/ 1876666 w 9471331"/>
                    <a:gd name="T41" fmla="*/ 3419244 h 4737100"/>
                    <a:gd name="T42" fmla="*/ 1557103 w 9471331"/>
                    <a:gd name="T43" fmla="*/ 3485583 h 4737100"/>
                    <a:gd name="T44" fmla="*/ 1453824 w 9471331"/>
                    <a:gd name="T45" fmla="*/ 3358351 h 4737100"/>
                    <a:gd name="T46" fmla="*/ 1165559 w 9471331"/>
                    <a:gd name="T47" fmla="*/ 3453606 h 4737100"/>
                    <a:gd name="T48" fmla="*/ 901238 w 9471331"/>
                    <a:gd name="T49" fmla="*/ 3325018 h 4737100"/>
                    <a:gd name="T50" fmla="*/ 772785 w 9471331"/>
                    <a:gd name="T51" fmla="*/ 3410741 h 4737100"/>
                    <a:gd name="T52" fmla="*/ 446420 w 9471331"/>
                    <a:gd name="T53" fmla="*/ 3277392 h 4737100"/>
                    <a:gd name="T54" fmla="*/ 340759 w 9471331"/>
                    <a:gd name="T55" fmla="*/ 3359373 h 4737100"/>
                    <a:gd name="T56" fmla="*/ 2146 w 9471331"/>
                    <a:gd name="T57" fmla="*/ 3264466 h 4737100"/>
                    <a:gd name="T58" fmla="*/ 75145 w 9471331"/>
                    <a:gd name="T59" fmla="*/ 1866013 h 4737100"/>
                    <a:gd name="T60" fmla="*/ 322318 w 9471331"/>
                    <a:gd name="T61" fmla="*/ 1926749 h 4737100"/>
                    <a:gd name="T62" fmla="*/ 505673 w 9471331"/>
                    <a:gd name="T63" fmla="*/ 1794099 h 4737100"/>
                    <a:gd name="T64" fmla="*/ 772850 w 9471331"/>
                    <a:gd name="T65" fmla="*/ 1877219 h 4737100"/>
                    <a:gd name="T66" fmla="*/ 920488 w 9471331"/>
                    <a:gd name="T67" fmla="*/ 1736949 h 4737100"/>
                    <a:gd name="T68" fmla="*/ 1220049 w 9471331"/>
                    <a:gd name="T69" fmla="*/ 1831975 h 4737100"/>
                    <a:gd name="T70" fmla="*/ 1458650 w 9471331"/>
                    <a:gd name="T71" fmla="*/ 1648842 h 4737100"/>
                    <a:gd name="T72" fmla="*/ 1622955 w 9471331"/>
                    <a:gd name="T73" fmla="*/ 1757680 h 4737100"/>
                    <a:gd name="T74" fmla="*/ 1843935 w 9471331"/>
                    <a:gd name="T75" fmla="*/ 1561211 h 4737100"/>
                    <a:gd name="T76" fmla="*/ 2023004 w 9471331"/>
                    <a:gd name="T77" fmla="*/ 1539780 h 4737100"/>
                    <a:gd name="T78" fmla="*/ 2213029 w 9471331"/>
                    <a:gd name="T79" fmla="*/ 1648143 h 4737100"/>
                    <a:gd name="T80" fmla="*/ 2370190 w 9471331"/>
                    <a:gd name="T81" fmla="*/ 1463104 h 4737100"/>
                    <a:gd name="T82" fmla="*/ 2587361 w 9471331"/>
                    <a:gd name="T83" fmla="*/ 1577181 h 4737100"/>
                    <a:gd name="T84" fmla="*/ 2706424 w 9471331"/>
                    <a:gd name="T85" fmla="*/ 1374997 h 4737100"/>
                    <a:gd name="T86" fmla="*/ 2990960 w 9471331"/>
                    <a:gd name="T87" fmla="*/ 1493837 h 4737100"/>
                    <a:gd name="T88" fmla="*/ 3205750 w 9471331"/>
                    <a:gd name="T89" fmla="*/ 1256406 h 4737100"/>
                    <a:gd name="T90" fmla="*/ 3367673 w 9471331"/>
                    <a:gd name="T91" fmla="*/ 1414779 h 4737100"/>
                    <a:gd name="T92" fmla="*/ 3621992 w 9471331"/>
                    <a:gd name="T93" fmla="*/ 1140200 h 4737100"/>
                    <a:gd name="T94" fmla="*/ 3826457 w 9471331"/>
                    <a:gd name="T95" fmla="*/ 1099637 h 4737100"/>
                    <a:gd name="T96" fmla="*/ 4109826 w 9471331"/>
                    <a:gd name="T97" fmla="*/ 1187846 h 4737100"/>
                    <a:gd name="T98" fmla="*/ 4519399 w 9471331"/>
                    <a:gd name="T99" fmla="*/ 896143 h 4737100"/>
                    <a:gd name="T100" fmla="*/ 4850394 w 9471331"/>
                    <a:gd name="T101" fmla="*/ 1063282 h 4737100"/>
                    <a:gd name="T102" fmla="*/ 5240914 w 9471331"/>
                    <a:gd name="T103" fmla="*/ 776627 h 4737100"/>
                    <a:gd name="T104" fmla="*/ 5631441 w 9471331"/>
                    <a:gd name="T105" fmla="*/ 731384 h 4737100"/>
                    <a:gd name="T106" fmla="*/ 6143407 w 9471331"/>
                    <a:gd name="T107" fmla="*/ 890144 h 4737100"/>
                    <a:gd name="T108" fmla="*/ 6607301 w 9471331"/>
                    <a:gd name="T109" fmla="*/ 567530 h 4737100"/>
                    <a:gd name="T110" fmla="*/ 6915387 w 9471331"/>
                    <a:gd name="T111" fmla="*/ 507999 h 4737100"/>
                    <a:gd name="T112" fmla="*/ 7879229 w 9471331"/>
                    <a:gd name="T113" fmla="*/ 750887 h 4737100"/>
                    <a:gd name="T114" fmla="*/ 8771400 w 9471331"/>
                    <a:gd name="T115" fmla="*/ 248444 h 4737100"/>
                    <a:gd name="T116" fmla="*/ 9448413 w 9471331"/>
                    <a:gd name="T117" fmla="*/ 165099 h 4737100"/>
                    <a:gd name="T118" fmla="*/ 1535293 w 9471331"/>
                    <a:gd name="T119" fmla="*/ 3503617 h 473710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471331"/>
                    <a:gd name="T181" fmla="*/ 0 h 4737100"/>
                    <a:gd name="T182" fmla="*/ 9471331 w 9471331"/>
                    <a:gd name="T183" fmla="*/ 4737100 h 473710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471331" h="4737100">
                      <a:moveTo>
                        <a:pt x="9460710" y="4604172"/>
                      </a:moveTo>
                      <a:lnTo>
                        <a:pt x="9467460" y="4609055"/>
                      </a:lnTo>
                      <a:lnTo>
                        <a:pt x="9460723" y="4609055"/>
                      </a:lnTo>
                      <a:lnTo>
                        <a:pt x="9460710" y="4604172"/>
                      </a:lnTo>
                      <a:close/>
                      <a:moveTo>
                        <a:pt x="9459779" y="4267992"/>
                      </a:moveTo>
                      <a:lnTo>
                        <a:pt x="9471331" y="4267992"/>
                      </a:lnTo>
                      <a:lnTo>
                        <a:pt x="9459806" y="4277542"/>
                      </a:lnTo>
                      <a:lnTo>
                        <a:pt x="9459779" y="4267992"/>
                      </a:lnTo>
                      <a:close/>
                      <a:moveTo>
                        <a:pt x="8769335" y="4213223"/>
                      </a:moveTo>
                      <a:cubicBezTo>
                        <a:pt x="8731527" y="4213223"/>
                        <a:pt x="8700877" y="4243873"/>
                        <a:pt x="8700877" y="4281681"/>
                      </a:cubicBezTo>
                      <a:lnTo>
                        <a:pt x="8700877" y="4485828"/>
                      </a:lnTo>
                      <a:cubicBezTo>
                        <a:pt x="8700877" y="4523636"/>
                        <a:pt x="8731527" y="4554286"/>
                        <a:pt x="8769335" y="4554286"/>
                      </a:cubicBezTo>
                      <a:lnTo>
                        <a:pt x="8919937" y="4554286"/>
                      </a:lnTo>
                      <a:cubicBezTo>
                        <a:pt x="8957745" y="4554286"/>
                        <a:pt x="8988395" y="4523636"/>
                        <a:pt x="8988395" y="4485828"/>
                      </a:cubicBezTo>
                      <a:lnTo>
                        <a:pt x="8988395" y="4281681"/>
                      </a:lnTo>
                      <a:cubicBezTo>
                        <a:pt x="8988395" y="4243873"/>
                        <a:pt x="8957745" y="4213223"/>
                        <a:pt x="8919937" y="4213223"/>
                      </a:cubicBezTo>
                      <a:lnTo>
                        <a:pt x="8769335" y="4213223"/>
                      </a:lnTo>
                      <a:close/>
                      <a:moveTo>
                        <a:pt x="8252748" y="4199483"/>
                      </a:moveTo>
                      <a:cubicBezTo>
                        <a:pt x="8218147" y="4199483"/>
                        <a:pt x="8190097" y="4227533"/>
                        <a:pt x="8190097" y="4262134"/>
                      </a:cubicBezTo>
                      <a:lnTo>
                        <a:pt x="8190097" y="4423126"/>
                      </a:lnTo>
                      <a:cubicBezTo>
                        <a:pt x="8190097" y="4457727"/>
                        <a:pt x="8218147" y="4485777"/>
                        <a:pt x="8252748" y="4485777"/>
                      </a:cubicBezTo>
                      <a:lnTo>
                        <a:pt x="8390575" y="4485777"/>
                      </a:lnTo>
                      <a:cubicBezTo>
                        <a:pt x="8425176" y="4485777"/>
                        <a:pt x="8453226" y="4457727"/>
                        <a:pt x="8453226" y="4423126"/>
                      </a:cubicBezTo>
                      <a:lnTo>
                        <a:pt x="8453226" y="4262134"/>
                      </a:lnTo>
                      <a:cubicBezTo>
                        <a:pt x="8453226" y="4227533"/>
                        <a:pt x="8425176" y="4199483"/>
                        <a:pt x="8390575" y="4199483"/>
                      </a:cubicBezTo>
                      <a:lnTo>
                        <a:pt x="8252748" y="4199483"/>
                      </a:lnTo>
                      <a:close/>
                      <a:moveTo>
                        <a:pt x="7760171" y="4137570"/>
                      </a:moveTo>
                      <a:cubicBezTo>
                        <a:pt x="7729328" y="4137570"/>
                        <a:pt x="7704324" y="4162574"/>
                        <a:pt x="7704324" y="4193417"/>
                      </a:cubicBezTo>
                      <a:lnTo>
                        <a:pt x="7704324" y="4376453"/>
                      </a:lnTo>
                      <a:cubicBezTo>
                        <a:pt x="7704324" y="4407296"/>
                        <a:pt x="7729328" y="4432300"/>
                        <a:pt x="7760171" y="4432300"/>
                      </a:cubicBezTo>
                      <a:lnTo>
                        <a:pt x="7883031" y="4432300"/>
                      </a:lnTo>
                      <a:cubicBezTo>
                        <a:pt x="7913874" y="4432300"/>
                        <a:pt x="7938878" y="4407296"/>
                        <a:pt x="7938878" y="4376453"/>
                      </a:cubicBezTo>
                      <a:lnTo>
                        <a:pt x="7938878" y="4193417"/>
                      </a:lnTo>
                      <a:cubicBezTo>
                        <a:pt x="7938878" y="4162574"/>
                        <a:pt x="7913874" y="4137570"/>
                        <a:pt x="7883031" y="4137570"/>
                      </a:cubicBezTo>
                      <a:lnTo>
                        <a:pt x="7760171" y="4137570"/>
                      </a:lnTo>
                      <a:close/>
                      <a:moveTo>
                        <a:pt x="7323040" y="4104233"/>
                      </a:moveTo>
                      <a:cubicBezTo>
                        <a:pt x="7296894" y="4104233"/>
                        <a:pt x="7275698" y="4125429"/>
                        <a:pt x="7275698" y="4151575"/>
                      </a:cubicBezTo>
                      <a:lnTo>
                        <a:pt x="7275698" y="4351621"/>
                      </a:lnTo>
                      <a:cubicBezTo>
                        <a:pt x="7275698" y="4377767"/>
                        <a:pt x="7296894" y="4398963"/>
                        <a:pt x="7323040" y="4398963"/>
                      </a:cubicBezTo>
                      <a:lnTo>
                        <a:pt x="7427190" y="4398963"/>
                      </a:lnTo>
                      <a:cubicBezTo>
                        <a:pt x="7453336" y="4398963"/>
                        <a:pt x="7474532" y="4377767"/>
                        <a:pt x="7474532" y="4351621"/>
                      </a:cubicBezTo>
                      <a:lnTo>
                        <a:pt x="7474532" y="4151575"/>
                      </a:lnTo>
                      <a:cubicBezTo>
                        <a:pt x="7474532" y="4125429"/>
                        <a:pt x="7453336" y="4104233"/>
                        <a:pt x="7427190" y="4104233"/>
                      </a:cubicBezTo>
                      <a:lnTo>
                        <a:pt x="7323040" y="4104233"/>
                      </a:lnTo>
                      <a:close/>
                      <a:moveTo>
                        <a:pt x="6908703" y="4070350"/>
                      </a:moveTo>
                      <a:cubicBezTo>
                        <a:pt x="6882557" y="4070350"/>
                        <a:pt x="6861361" y="4091546"/>
                        <a:pt x="6861361" y="4117692"/>
                      </a:cubicBezTo>
                      <a:lnTo>
                        <a:pt x="6861361" y="4306376"/>
                      </a:lnTo>
                      <a:cubicBezTo>
                        <a:pt x="6861361" y="4332522"/>
                        <a:pt x="6882557" y="4353718"/>
                        <a:pt x="6908703" y="4353718"/>
                      </a:cubicBezTo>
                      <a:lnTo>
                        <a:pt x="7012853" y="4353718"/>
                      </a:lnTo>
                      <a:cubicBezTo>
                        <a:pt x="7038999" y="4353718"/>
                        <a:pt x="7060195" y="4332522"/>
                        <a:pt x="7060195" y="4306376"/>
                      </a:cubicBezTo>
                      <a:lnTo>
                        <a:pt x="7060195" y="4117692"/>
                      </a:lnTo>
                      <a:cubicBezTo>
                        <a:pt x="7060195" y="4091546"/>
                        <a:pt x="7038999" y="4070350"/>
                        <a:pt x="7012853" y="4070350"/>
                      </a:cubicBezTo>
                      <a:lnTo>
                        <a:pt x="6908703" y="4070350"/>
                      </a:lnTo>
                      <a:close/>
                      <a:moveTo>
                        <a:pt x="6518178" y="4039394"/>
                      </a:moveTo>
                      <a:cubicBezTo>
                        <a:pt x="6492032" y="4039394"/>
                        <a:pt x="6470836" y="4060590"/>
                        <a:pt x="6470836" y="4086736"/>
                      </a:cubicBezTo>
                      <a:lnTo>
                        <a:pt x="6470836" y="4275420"/>
                      </a:lnTo>
                      <a:cubicBezTo>
                        <a:pt x="6470836" y="4301566"/>
                        <a:pt x="6492032" y="4322762"/>
                        <a:pt x="6518178" y="4322762"/>
                      </a:cubicBezTo>
                      <a:lnTo>
                        <a:pt x="6622328" y="4322762"/>
                      </a:lnTo>
                      <a:cubicBezTo>
                        <a:pt x="6648474" y="4322762"/>
                        <a:pt x="6669670" y="4301566"/>
                        <a:pt x="6669670" y="4275420"/>
                      </a:cubicBezTo>
                      <a:lnTo>
                        <a:pt x="6669670" y="4086736"/>
                      </a:lnTo>
                      <a:cubicBezTo>
                        <a:pt x="6669670" y="4060590"/>
                        <a:pt x="6648474" y="4039394"/>
                        <a:pt x="6622328" y="4039394"/>
                      </a:cubicBezTo>
                      <a:lnTo>
                        <a:pt x="6518178" y="4039394"/>
                      </a:lnTo>
                      <a:close/>
                      <a:moveTo>
                        <a:pt x="6165978" y="4015582"/>
                      </a:moveTo>
                      <a:cubicBezTo>
                        <a:pt x="6142336" y="4015582"/>
                        <a:pt x="6123171" y="4034747"/>
                        <a:pt x="6123171" y="4058389"/>
                      </a:cubicBezTo>
                      <a:lnTo>
                        <a:pt x="6123171" y="4227568"/>
                      </a:lnTo>
                      <a:cubicBezTo>
                        <a:pt x="6123171" y="4251210"/>
                        <a:pt x="6142336" y="4270375"/>
                        <a:pt x="6165978" y="4270375"/>
                      </a:cubicBezTo>
                      <a:lnTo>
                        <a:pt x="6260149" y="4270375"/>
                      </a:lnTo>
                      <a:cubicBezTo>
                        <a:pt x="6283791" y="4270375"/>
                        <a:pt x="6302956" y="4251210"/>
                        <a:pt x="6302956" y="4227568"/>
                      </a:cubicBezTo>
                      <a:lnTo>
                        <a:pt x="6302956" y="4058389"/>
                      </a:lnTo>
                      <a:cubicBezTo>
                        <a:pt x="6302956" y="4034747"/>
                        <a:pt x="6283791" y="4015582"/>
                        <a:pt x="6260149" y="4015582"/>
                      </a:cubicBezTo>
                      <a:lnTo>
                        <a:pt x="6165978" y="4015582"/>
                      </a:lnTo>
                      <a:close/>
                      <a:moveTo>
                        <a:pt x="5844850" y="3994147"/>
                      </a:moveTo>
                      <a:cubicBezTo>
                        <a:pt x="5824966" y="3994147"/>
                        <a:pt x="5808846" y="4010267"/>
                        <a:pt x="5808846" y="4030151"/>
                      </a:cubicBezTo>
                      <a:lnTo>
                        <a:pt x="5808846" y="4205795"/>
                      </a:lnTo>
                      <a:cubicBezTo>
                        <a:pt x="5808846" y="4225679"/>
                        <a:pt x="5824966" y="4241799"/>
                        <a:pt x="5844850" y="4241799"/>
                      </a:cubicBezTo>
                      <a:lnTo>
                        <a:pt x="5924054" y="4241799"/>
                      </a:lnTo>
                      <a:cubicBezTo>
                        <a:pt x="5943938" y="4241799"/>
                        <a:pt x="5960058" y="4225679"/>
                        <a:pt x="5960058" y="4205795"/>
                      </a:cubicBezTo>
                      <a:lnTo>
                        <a:pt x="5960058" y="4030151"/>
                      </a:lnTo>
                      <a:cubicBezTo>
                        <a:pt x="5960058" y="4010267"/>
                        <a:pt x="5943938" y="3994147"/>
                        <a:pt x="5924054" y="3994147"/>
                      </a:cubicBezTo>
                      <a:lnTo>
                        <a:pt x="5844850" y="3994147"/>
                      </a:lnTo>
                      <a:close/>
                      <a:moveTo>
                        <a:pt x="5541976" y="3958428"/>
                      </a:moveTo>
                      <a:cubicBezTo>
                        <a:pt x="5523657" y="3958428"/>
                        <a:pt x="5508807" y="3973278"/>
                        <a:pt x="5508807" y="3991597"/>
                      </a:cubicBezTo>
                      <a:lnTo>
                        <a:pt x="5508807" y="4158625"/>
                      </a:lnTo>
                      <a:cubicBezTo>
                        <a:pt x="5508807" y="4176944"/>
                        <a:pt x="5523657" y="4191794"/>
                        <a:pt x="5541976" y="4191794"/>
                      </a:cubicBezTo>
                      <a:lnTo>
                        <a:pt x="5614944" y="4191794"/>
                      </a:lnTo>
                      <a:cubicBezTo>
                        <a:pt x="5633263" y="4191794"/>
                        <a:pt x="5648113" y="4176944"/>
                        <a:pt x="5648113" y="4158625"/>
                      </a:cubicBezTo>
                      <a:lnTo>
                        <a:pt x="5648113" y="3991597"/>
                      </a:lnTo>
                      <a:cubicBezTo>
                        <a:pt x="5648113" y="3973278"/>
                        <a:pt x="5633263" y="3958428"/>
                        <a:pt x="5614944" y="3958428"/>
                      </a:cubicBezTo>
                      <a:lnTo>
                        <a:pt x="5541976" y="3958428"/>
                      </a:lnTo>
                      <a:close/>
                      <a:moveTo>
                        <a:pt x="5270513" y="3920328"/>
                      </a:moveTo>
                      <a:cubicBezTo>
                        <a:pt x="5252194" y="3920328"/>
                        <a:pt x="5237344" y="3935178"/>
                        <a:pt x="5237344" y="3953497"/>
                      </a:cubicBezTo>
                      <a:lnTo>
                        <a:pt x="5237344" y="4127669"/>
                      </a:lnTo>
                      <a:cubicBezTo>
                        <a:pt x="5237344" y="4145988"/>
                        <a:pt x="5252194" y="4160838"/>
                        <a:pt x="5270513" y="4160838"/>
                      </a:cubicBezTo>
                      <a:lnTo>
                        <a:pt x="5343481" y="4160838"/>
                      </a:lnTo>
                      <a:cubicBezTo>
                        <a:pt x="5361800" y="4160838"/>
                        <a:pt x="5376650" y="4145988"/>
                        <a:pt x="5376650" y="4127669"/>
                      </a:cubicBezTo>
                      <a:lnTo>
                        <a:pt x="5376650" y="3953497"/>
                      </a:lnTo>
                      <a:cubicBezTo>
                        <a:pt x="5376650" y="3935178"/>
                        <a:pt x="5361800" y="3920328"/>
                        <a:pt x="5343481" y="3920328"/>
                      </a:cubicBezTo>
                      <a:lnTo>
                        <a:pt x="5270513" y="3920328"/>
                      </a:lnTo>
                      <a:close/>
                      <a:moveTo>
                        <a:pt x="5003813" y="3908421"/>
                      </a:moveTo>
                      <a:cubicBezTo>
                        <a:pt x="4985494" y="3908421"/>
                        <a:pt x="4970644" y="3923271"/>
                        <a:pt x="4970644" y="3941590"/>
                      </a:cubicBezTo>
                      <a:lnTo>
                        <a:pt x="4970644" y="4103855"/>
                      </a:lnTo>
                      <a:cubicBezTo>
                        <a:pt x="4970644" y="4122174"/>
                        <a:pt x="4985494" y="4137024"/>
                        <a:pt x="5003813" y="4137024"/>
                      </a:cubicBezTo>
                      <a:lnTo>
                        <a:pt x="5076781" y="4137024"/>
                      </a:lnTo>
                      <a:cubicBezTo>
                        <a:pt x="5095100" y="4137024"/>
                        <a:pt x="5109950" y="4122174"/>
                        <a:pt x="5109950" y="4103855"/>
                      </a:cubicBezTo>
                      <a:lnTo>
                        <a:pt x="5109950" y="3941590"/>
                      </a:lnTo>
                      <a:cubicBezTo>
                        <a:pt x="5109950" y="3923271"/>
                        <a:pt x="5095100" y="3908421"/>
                        <a:pt x="5076781" y="3908421"/>
                      </a:cubicBezTo>
                      <a:lnTo>
                        <a:pt x="5003813" y="3908421"/>
                      </a:lnTo>
                      <a:close/>
                      <a:moveTo>
                        <a:pt x="4746638" y="3872702"/>
                      </a:moveTo>
                      <a:cubicBezTo>
                        <a:pt x="4728319" y="3872702"/>
                        <a:pt x="4713469" y="3887552"/>
                        <a:pt x="4713469" y="3905871"/>
                      </a:cubicBezTo>
                      <a:lnTo>
                        <a:pt x="4713469" y="4068136"/>
                      </a:lnTo>
                      <a:cubicBezTo>
                        <a:pt x="4713469" y="4086455"/>
                        <a:pt x="4728319" y="4101305"/>
                        <a:pt x="4746638" y="4101305"/>
                      </a:cubicBezTo>
                      <a:lnTo>
                        <a:pt x="4819606" y="4101305"/>
                      </a:lnTo>
                      <a:cubicBezTo>
                        <a:pt x="4837925" y="4101305"/>
                        <a:pt x="4852775" y="4086455"/>
                        <a:pt x="4852775" y="4068136"/>
                      </a:cubicBezTo>
                      <a:lnTo>
                        <a:pt x="4852775" y="3905871"/>
                      </a:lnTo>
                      <a:cubicBezTo>
                        <a:pt x="4852775" y="3887552"/>
                        <a:pt x="4837925" y="3872702"/>
                        <a:pt x="4819606" y="3872702"/>
                      </a:cubicBezTo>
                      <a:lnTo>
                        <a:pt x="4746638" y="3872702"/>
                      </a:lnTo>
                      <a:close/>
                      <a:moveTo>
                        <a:pt x="4507491" y="3841744"/>
                      </a:moveTo>
                      <a:cubicBezTo>
                        <a:pt x="4491051" y="3841744"/>
                        <a:pt x="4477724" y="3855071"/>
                        <a:pt x="4477724" y="3871511"/>
                      </a:cubicBezTo>
                      <a:lnTo>
                        <a:pt x="4477724" y="4033439"/>
                      </a:lnTo>
                      <a:cubicBezTo>
                        <a:pt x="4477724" y="4049879"/>
                        <a:pt x="4491051" y="4063206"/>
                        <a:pt x="4507491" y="4063206"/>
                      </a:cubicBezTo>
                      <a:lnTo>
                        <a:pt x="4572977" y="4063206"/>
                      </a:lnTo>
                      <a:cubicBezTo>
                        <a:pt x="4589417" y="4063206"/>
                        <a:pt x="4602744" y="4049879"/>
                        <a:pt x="4602744" y="4033439"/>
                      </a:cubicBezTo>
                      <a:lnTo>
                        <a:pt x="4602744" y="3871511"/>
                      </a:lnTo>
                      <a:cubicBezTo>
                        <a:pt x="4602744" y="3855071"/>
                        <a:pt x="4589417" y="3841744"/>
                        <a:pt x="4572977" y="3841744"/>
                      </a:cubicBezTo>
                      <a:lnTo>
                        <a:pt x="4507491" y="3841744"/>
                      </a:lnTo>
                      <a:close/>
                      <a:moveTo>
                        <a:pt x="4306672" y="3822693"/>
                      </a:moveTo>
                      <a:cubicBezTo>
                        <a:pt x="4294616" y="3822693"/>
                        <a:pt x="4284842" y="3832467"/>
                        <a:pt x="4284842" y="3844523"/>
                      </a:cubicBezTo>
                      <a:lnTo>
                        <a:pt x="4284842" y="3996132"/>
                      </a:lnTo>
                      <a:cubicBezTo>
                        <a:pt x="4284842" y="4008188"/>
                        <a:pt x="4294616" y="4017962"/>
                        <a:pt x="4306672" y="4017962"/>
                      </a:cubicBezTo>
                      <a:lnTo>
                        <a:pt x="4354696" y="4017962"/>
                      </a:lnTo>
                      <a:cubicBezTo>
                        <a:pt x="4366752" y="4017962"/>
                        <a:pt x="4376526" y="4008188"/>
                        <a:pt x="4376526" y="3996132"/>
                      </a:cubicBezTo>
                      <a:lnTo>
                        <a:pt x="4376526" y="3844523"/>
                      </a:lnTo>
                      <a:cubicBezTo>
                        <a:pt x="4376526" y="3832467"/>
                        <a:pt x="4366752" y="3822693"/>
                        <a:pt x="4354696" y="3822693"/>
                      </a:cubicBezTo>
                      <a:lnTo>
                        <a:pt x="4306672" y="3822693"/>
                      </a:lnTo>
                      <a:close/>
                      <a:moveTo>
                        <a:pt x="4118553" y="3784593"/>
                      </a:moveTo>
                      <a:cubicBezTo>
                        <a:pt x="4106497" y="3784593"/>
                        <a:pt x="4096723" y="3794367"/>
                        <a:pt x="4096723" y="3806423"/>
                      </a:cubicBezTo>
                      <a:lnTo>
                        <a:pt x="4096723" y="3958032"/>
                      </a:lnTo>
                      <a:cubicBezTo>
                        <a:pt x="4096723" y="3970088"/>
                        <a:pt x="4106497" y="3979862"/>
                        <a:pt x="4118553" y="3979862"/>
                      </a:cubicBezTo>
                      <a:lnTo>
                        <a:pt x="4166577" y="3979862"/>
                      </a:lnTo>
                      <a:cubicBezTo>
                        <a:pt x="4178633" y="3979862"/>
                        <a:pt x="4188407" y="3970088"/>
                        <a:pt x="4188407" y="3958032"/>
                      </a:cubicBezTo>
                      <a:lnTo>
                        <a:pt x="4188407" y="3806423"/>
                      </a:lnTo>
                      <a:cubicBezTo>
                        <a:pt x="4188407" y="3794367"/>
                        <a:pt x="4178633" y="3784593"/>
                        <a:pt x="4166577" y="3784593"/>
                      </a:cubicBezTo>
                      <a:lnTo>
                        <a:pt x="4118553" y="3784593"/>
                      </a:lnTo>
                      <a:close/>
                      <a:moveTo>
                        <a:pt x="3928053" y="3775068"/>
                      </a:moveTo>
                      <a:cubicBezTo>
                        <a:pt x="3915997" y="3775068"/>
                        <a:pt x="3906223" y="3784842"/>
                        <a:pt x="3906223" y="3796898"/>
                      </a:cubicBezTo>
                      <a:lnTo>
                        <a:pt x="3906223" y="3934220"/>
                      </a:lnTo>
                      <a:cubicBezTo>
                        <a:pt x="3906223" y="3946276"/>
                        <a:pt x="3915997" y="3956050"/>
                        <a:pt x="3928053" y="3956050"/>
                      </a:cubicBezTo>
                      <a:lnTo>
                        <a:pt x="3976077" y="3956050"/>
                      </a:lnTo>
                      <a:cubicBezTo>
                        <a:pt x="3988133" y="3956050"/>
                        <a:pt x="3997907" y="3946276"/>
                        <a:pt x="3997907" y="3934220"/>
                      </a:cubicBezTo>
                      <a:lnTo>
                        <a:pt x="3997907" y="3796898"/>
                      </a:lnTo>
                      <a:cubicBezTo>
                        <a:pt x="3997907" y="3784842"/>
                        <a:pt x="3988133" y="3775068"/>
                        <a:pt x="3976077" y="3775068"/>
                      </a:cubicBezTo>
                      <a:lnTo>
                        <a:pt x="3928053" y="3775068"/>
                      </a:lnTo>
                      <a:close/>
                      <a:moveTo>
                        <a:pt x="3768288" y="3746500"/>
                      </a:moveTo>
                      <a:cubicBezTo>
                        <a:pt x="3757015" y="3746500"/>
                        <a:pt x="3747877" y="3755638"/>
                        <a:pt x="3747877" y="3766911"/>
                      </a:cubicBezTo>
                      <a:lnTo>
                        <a:pt x="3747877" y="3904683"/>
                      </a:lnTo>
                      <a:cubicBezTo>
                        <a:pt x="3747877" y="3915956"/>
                        <a:pt x="3757015" y="3925094"/>
                        <a:pt x="3768288" y="3925094"/>
                      </a:cubicBezTo>
                      <a:lnTo>
                        <a:pt x="3813190" y="3925094"/>
                      </a:lnTo>
                      <a:cubicBezTo>
                        <a:pt x="3824463" y="3925094"/>
                        <a:pt x="3833601" y="3915956"/>
                        <a:pt x="3833601" y="3904683"/>
                      </a:cubicBezTo>
                      <a:lnTo>
                        <a:pt x="3833601" y="3766911"/>
                      </a:lnTo>
                      <a:cubicBezTo>
                        <a:pt x="3833601" y="3755638"/>
                        <a:pt x="3824463" y="3746500"/>
                        <a:pt x="3813190" y="3746500"/>
                      </a:cubicBezTo>
                      <a:lnTo>
                        <a:pt x="3768288" y="3746500"/>
                      </a:lnTo>
                      <a:close/>
                      <a:moveTo>
                        <a:pt x="3618269" y="3717925"/>
                      </a:moveTo>
                      <a:cubicBezTo>
                        <a:pt x="3606996" y="3717925"/>
                        <a:pt x="3597858" y="3727063"/>
                        <a:pt x="3597858" y="3738336"/>
                      </a:cubicBezTo>
                      <a:lnTo>
                        <a:pt x="3597858" y="3876108"/>
                      </a:lnTo>
                      <a:cubicBezTo>
                        <a:pt x="3597858" y="3887381"/>
                        <a:pt x="3606996" y="3896519"/>
                        <a:pt x="3618269" y="3896519"/>
                      </a:cubicBezTo>
                      <a:lnTo>
                        <a:pt x="3663171" y="3896519"/>
                      </a:lnTo>
                      <a:cubicBezTo>
                        <a:pt x="3674444" y="3896519"/>
                        <a:pt x="3683582" y="3887381"/>
                        <a:pt x="3683582" y="3876108"/>
                      </a:cubicBezTo>
                      <a:lnTo>
                        <a:pt x="3683582" y="3738336"/>
                      </a:lnTo>
                      <a:cubicBezTo>
                        <a:pt x="3683582" y="3727063"/>
                        <a:pt x="3674444" y="3717925"/>
                        <a:pt x="3663171" y="3717925"/>
                      </a:cubicBezTo>
                      <a:lnTo>
                        <a:pt x="3618269" y="3717925"/>
                      </a:lnTo>
                      <a:close/>
                      <a:moveTo>
                        <a:pt x="3473125" y="3689350"/>
                      </a:moveTo>
                      <a:cubicBezTo>
                        <a:pt x="3463105" y="3689350"/>
                        <a:pt x="3454982" y="3697473"/>
                        <a:pt x="3454982" y="3707493"/>
                      </a:cubicBezTo>
                      <a:lnTo>
                        <a:pt x="3454982" y="3833131"/>
                      </a:lnTo>
                      <a:cubicBezTo>
                        <a:pt x="3454982" y="3843151"/>
                        <a:pt x="3463105" y="3851274"/>
                        <a:pt x="3473125" y="3851274"/>
                      </a:cubicBezTo>
                      <a:lnTo>
                        <a:pt x="3513039" y="3851274"/>
                      </a:lnTo>
                      <a:cubicBezTo>
                        <a:pt x="3523059" y="3851274"/>
                        <a:pt x="3531182" y="3843151"/>
                        <a:pt x="3531182" y="3833131"/>
                      </a:cubicBezTo>
                      <a:lnTo>
                        <a:pt x="3531182" y="3707493"/>
                      </a:lnTo>
                      <a:cubicBezTo>
                        <a:pt x="3531182" y="3697473"/>
                        <a:pt x="3523059" y="3689350"/>
                        <a:pt x="3513039" y="3689350"/>
                      </a:cubicBezTo>
                      <a:lnTo>
                        <a:pt x="3473125" y="3689350"/>
                      </a:lnTo>
                      <a:close/>
                      <a:moveTo>
                        <a:pt x="3317890" y="3663156"/>
                      </a:moveTo>
                      <a:cubicBezTo>
                        <a:pt x="3309435" y="3663156"/>
                        <a:pt x="3302581" y="3670010"/>
                        <a:pt x="3302581" y="3678465"/>
                      </a:cubicBezTo>
                      <a:lnTo>
                        <a:pt x="3302581" y="3809771"/>
                      </a:lnTo>
                      <a:cubicBezTo>
                        <a:pt x="3302581" y="3818226"/>
                        <a:pt x="3309435" y="3825080"/>
                        <a:pt x="3317890" y="3825080"/>
                      </a:cubicBezTo>
                      <a:lnTo>
                        <a:pt x="3351567" y="3825080"/>
                      </a:lnTo>
                      <a:cubicBezTo>
                        <a:pt x="3360022" y="3825080"/>
                        <a:pt x="3366876" y="3818226"/>
                        <a:pt x="3366876" y="3809771"/>
                      </a:cubicBezTo>
                      <a:lnTo>
                        <a:pt x="3366876" y="3678465"/>
                      </a:lnTo>
                      <a:cubicBezTo>
                        <a:pt x="3366876" y="3670010"/>
                        <a:pt x="3360022" y="3663156"/>
                        <a:pt x="3351567" y="3663156"/>
                      </a:cubicBezTo>
                      <a:lnTo>
                        <a:pt x="3317890" y="3663156"/>
                      </a:lnTo>
                      <a:close/>
                      <a:moveTo>
                        <a:pt x="3209032" y="3644102"/>
                      </a:moveTo>
                      <a:cubicBezTo>
                        <a:pt x="3201518" y="3644102"/>
                        <a:pt x="3195426" y="3650194"/>
                        <a:pt x="3195426" y="3657708"/>
                      </a:cubicBezTo>
                      <a:lnTo>
                        <a:pt x="3195426" y="3780513"/>
                      </a:lnTo>
                      <a:cubicBezTo>
                        <a:pt x="3195426" y="3788027"/>
                        <a:pt x="3201518" y="3794119"/>
                        <a:pt x="3209032" y="3794119"/>
                      </a:cubicBezTo>
                      <a:lnTo>
                        <a:pt x="3238966" y="3794119"/>
                      </a:lnTo>
                      <a:cubicBezTo>
                        <a:pt x="3246480" y="3794119"/>
                        <a:pt x="3252572" y="3788027"/>
                        <a:pt x="3252572" y="3780513"/>
                      </a:cubicBezTo>
                      <a:lnTo>
                        <a:pt x="3252572" y="3657708"/>
                      </a:lnTo>
                      <a:cubicBezTo>
                        <a:pt x="3252572" y="3650194"/>
                        <a:pt x="3246480" y="3644102"/>
                        <a:pt x="3238966" y="3644102"/>
                      </a:cubicBezTo>
                      <a:lnTo>
                        <a:pt x="3209032" y="3644102"/>
                      </a:lnTo>
                      <a:close/>
                      <a:moveTo>
                        <a:pt x="3082826" y="3613145"/>
                      </a:moveTo>
                      <a:cubicBezTo>
                        <a:pt x="3075312" y="3613145"/>
                        <a:pt x="3069220" y="3619237"/>
                        <a:pt x="3069220" y="3626751"/>
                      </a:cubicBezTo>
                      <a:lnTo>
                        <a:pt x="3069220" y="3761461"/>
                      </a:lnTo>
                      <a:cubicBezTo>
                        <a:pt x="3069220" y="3768975"/>
                        <a:pt x="3075312" y="3775067"/>
                        <a:pt x="3082826" y="3775067"/>
                      </a:cubicBezTo>
                      <a:lnTo>
                        <a:pt x="3112760" y="3775067"/>
                      </a:lnTo>
                      <a:cubicBezTo>
                        <a:pt x="3120274" y="3775067"/>
                        <a:pt x="3126366" y="3768975"/>
                        <a:pt x="3126366" y="3761461"/>
                      </a:cubicBezTo>
                      <a:lnTo>
                        <a:pt x="3126366" y="3626751"/>
                      </a:lnTo>
                      <a:cubicBezTo>
                        <a:pt x="3126366" y="3619237"/>
                        <a:pt x="3120274" y="3613145"/>
                        <a:pt x="3112760" y="3613145"/>
                      </a:cubicBezTo>
                      <a:lnTo>
                        <a:pt x="3082826" y="3613145"/>
                      </a:lnTo>
                      <a:close/>
                      <a:moveTo>
                        <a:pt x="2956620" y="3598858"/>
                      </a:moveTo>
                      <a:cubicBezTo>
                        <a:pt x="2949106" y="3598858"/>
                        <a:pt x="2943014" y="3604950"/>
                        <a:pt x="2943014" y="3612464"/>
                      </a:cubicBezTo>
                      <a:lnTo>
                        <a:pt x="2943014" y="3747174"/>
                      </a:lnTo>
                      <a:cubicBezTo>
                        <a:pt x="2943014" y="3754688"/>
                        <a:pt x="2949106" y="3760780"/>
                        <a:pt x="2956620" y="3760780"/>
                      </a:cubicBezTo>
                      <a:lnTo>
                        <a:pt x="2986554" y="3760780"/>
                      </a:lnTo>
                      <a:cubicBezTo>
                        <a:pt x="2994068" y="3760780"/>
                        <a:pt x="3000160" y="3754688"/>
                        <a:pt x="3000160" y="3747174"/>
                      </a:cubicBezTo>
                      <a:lnTo>
                        <a:pt x="3000160" y="3612464"/>
                      </a:lnTo>
                      <a:cubicBezTo>
                        <a:pt x="3000160" y="3604950"/>
                        <a:pt x="2994068" y="3598858"/>
                        <a:pt x="2986554" y="3598858"/>
                      </a:cubicBezTo>
                      <a:lnTo>
                        <a:pt x="2956620" y="3598858"/>
                      </a:lnTo>
                      <a:close/>
                      <a:moveTo>
                        <a:pt x="2834817" y="3567902"/>
                      </a:moveTo>
                      <a:cubicBezTo>
                        <a:pt x="2828805" y="3567902"/>
                        <a:pt x="2823931" y="3572776"/>
                        <a:pt x="2823931" y="3578788"/>
                      </a:cubicBezTo>
                      <a:lnTo>
                        <a:pt x="2823931" y="3718938"/>
                      </a:lnTo>
                      <a:cubicBezTo>
                        <a:pt x="2823931" y="3724950"/>
                        <a:pt x="2828805" y="3729824"/>
                        <a:pt x="2834817" y="3729824"/>
                      </a:cubicBezTo>
                      <a:lnTo>
                        <a:pt x="2858764" y="3729824"/>
                      </a:lnTo>
                      <a:cubicBezTo>
                        <a:pt x="2864776" y="3729824"/>
                        <a:pt x="2869650" y="3724950"/>
                        <a:pt x="2869650" y="3718938"/>
                      </a:cubicBezTo>
                      <a:lnTo>
                        <a:pt x="2869650" y="3578788"/>
                      </a:lnTo>
                      <a:cubicBezTo>
                        <a:pt x="2869650" y="3572776"/>
                        <a:pt x="2864776" y="3567902"/>
                        <a:pt x="2858764" y="3567902"/>
                      </a:cubicBezTo>
                      <a:lnTo>
                        <a:pt x="2834817" y="3567902"/>
                      </a:lnTo>
                      <a:close/>
                      <a:moveTo>
                        <a:pt x="2715754" y="3536946"/>
                      </a:moveTo>
                      <a:cubicBezTo>
                        <a:pt x="2709742" y="3536946"/>
                        <a:pt x="2704868" y="3541820"/>
                        <a:pt x="2704868" y="3547832"/>
                      </a:cubicBezTo>
                      <a:lnTo>
                        <a:pt x="2704868" y="3687982"/>
                      </a:lnTo>
                      <a:cubicBezTo>
                        <a:pt x="2704868" y="3693994"/>
                        <a:pt x="2709742" y="3698868"/>
                        <a:pt x="2715754" y="3698868"/>
                      </a:cubicBezTo>
                      <a:lnTo>
                        <a:pt x="2739701" y="3698868"/>
                      </a:lnTo>
                      <a:cubicBezTo>
                        <a:pt x="2745713" y="3698868"/>
                        <a:pt x="2750587" y="3693994"/>
                        <a:pt x="2750587" y="3687982"/>
                      </a:cubicBezTo>
                      <a:lnTo>
                        <a:pt x="2750587" y="3547832"/>
                      </a:lnTo>
                      <a:cubicBezTo>
                        <a:pt x="2750587" y="3541820"/>
                        <a:pt x="2745713" y="3536946"/>
                        <a:pt x="2739701" y="3536946"/>
                      </a:cubicBezTo>
                      <a:lnTo>
                        <a:pt x="2715754" y="3536946"/>
                      </a:lnTo>
                      <a:close/>
                      <a:moveTo>
                        <a:pt x="2589548" y="3517896"/>
                      </a:moveTo>
                      <a:cubicBezTo>
                        <a:pt x="2583536" y="3517896"/>
                        <a:pt x="2578662" y="3522770"/>
                        <a:pt x="2578662" y="3528782"/>
                      </a:cubicBezTo>
                      <a:lnTo>
                        <a:pt x="2578662" y="3668932"/>
                      </a:lnTo>
                      <a:cubicBezTo>
                        <a:pt x="2578662" y="3674944"/>
                        <a:pt x="2583536" y="3679818"/>
                        <a:pt x="2589548" y="3679818"/>
                      </a:cubicBezTo>
                      <a:lnTo>
                        <a:pt x="2613495" y="3679818"/>
                      </a:lnTo>
                      <a:cubicBezTo>
                        <a:pt x="2619507" y="3679818"/>
                        <a:pt x="2624381" y="3674944"/>
                        <a:pt x="2624381" y="3668932"/>
                      </a:cubicBezTo>
                      <a:lnTo>
                        <a:pt x="2624381" y="3528782"/>
                      </a:lnTo>
                      <a:cubicBezTo>
                        <a:pt x="2624381" y="3522770"/>
                        <a:pt x="2619507" y="3517896"/>
                        <a:pt x="2613495" y="3517896"/>
                      </a:cubicBezTo>
                      <a:lnTo>
                        <a:pt x="2589548" y="3517896"/>
                      </a:lnTo>
                      <a:close/>
                      <a:moveTo>
                        <a:pt x="2460961" y="3496465"/>
                      </a:moveTo>
                      <a:cubicBezTo>
                        <a:pt x="2454949" y="3496465"/>
                        <a:pt x="2450075" y="3501339"/>
                        <a:pt x="2450075" y="3507351"/>
                      </a:cubicBezTo>
                      <a:lnTo>
                        <a:pt x="2450075" y="3647501"/>
                      </a:lnTo>
                      <a:cubicBezTo>
                        <a:pt x="2450075" y="3653513"/>
                        <a:pt x="2454949" y="3658387"/>
                        <a:pt x="2460961" y="3658387"/>
                      </a:cubicBezTo>
                      <a:lnTo>
                        <a:pt x="2484908" y="3658387"/>
                      </a:lnTo>
                      <a:cubicBezTo>
                        <a:pt x="2490920" y="3658387"/>
                        <a:pt x="2495794" y="3653513"/>
                        <a:pt x="2495794" y="3647501"/>
                      </a:cubicBezTo>
                      <a:lnTo>
                        <a:pt x="2495794" y="3507351"/>
                      </a:lnTo>
                      <a:cubicBezTo>
                        <a:pt x="2495794" y="3501339"/>
                        <a:pt x="2490920" y="3496465"/>
                        <a:pt x="2484908" y="3496465"/>
                      </a:cubicBezTo>
                      <a:lnTo>
                        <a:pt x="2460961" y="3496465"/>
                      </a:lnTo>
                      <a:close/>
                      <a:moveTo>
                        <a:pt x="2339517" y="3479794"/>
                      </a:moveTo>
                      <a:cubicBezTo>
                        <a:pt x="2333505" y="3479794"/>
                        <a:pt x="2328631" y="3484668"/>
                        <a:pt x="2328631" y="3490680"/>
                      </a:cubicBezTo>
                      <a:lnTo>
                        <a:pt x="2328631" y="3623693"/>
                      </a:lnTo>
                      <a:cubicBezTo>
                        <a:pt x="2328631" y="3629705"/>
                        <a:pt x="2333505" y="3634579"/>
                        <a:pt x="2339517" y="3634579"/>
                      </a:cubicBezTo>
                      <a:lnTo>
                        <a:pt x="2363464" y="3634579"/>
                      </a:lnTo>
                      <a:cubicBezTo>
                        <a:pt x="2369476" y="3634579"/>
                        <a:pt x="2374350" y="3629705"/>
                        <a:pt x="2374350" y="3623693"/>
                      </a:cubicBezTo>
                      <a:lnTo>
                        <a:pt x="2374350" y="3490680"/>
                      </a:lnTo>
                      <a:cubicBezTo>
                        <a:pt x="2374350" y="3484668"/>
                        <a:pt x="2369476" y="3479794"/>
                        <a:pt x="2363464" y="3479794"/>
                      </a:cubicBezTo>
                      <a:lnTo>
                        <a:pt x="2339517" y="3479794"/>
                      </a:lnTo>
                      <a:close/>
                      <a:moveTo>
                        <a:pt x="2215692" y="3451219"/>
                      </a:moveTo>
                      <a:cubicBezTo>
                        <a:pt x="2209680" y="3451219"/>
                        <a:pt x="2204806" y="3456093"/>
                        <a:pt x="2204806" y="3462105"/>
                      </a:cubicBezTo>
                      <a:lnTo>
                        <a:pt x="2204806" y="3595118"/>
                      </a:lnTo>
                      <a:cubicBezTo>
                        <a:pt x="2204806" y="3601130"/>
                        <a:pt x="2209680" y="3606004"/>
                        <a:pt x="2215692" y="3606004"/>
                      </a:cubicBezTo>
                      <a:lnTo>
                        <a:pt x="2239639" y="3606004"/>
                      </a:lnTo>
                      <a:cubicBezTo>
                        <a:pt x="2245651" y="3606004"/>
                        <a:pt x="2250525" y="3601130"/>
                        <a:pt x="2250525" y="3595118"/>
                      </a:cubicBezTo>
                      <a:lnTo>
                        <a:pt x="2250525" y="3462105"/>
                      </a:lnTo>
                      <a:cubicBezTo>
                        <a:pt x="2250525" y="3456093"/>
                        <a:pt x="2245651" y="3451219"/>
                        <a:pt x="2239639" y="3451219"/>
                      </a:cubicBezTo>
                      <a:lnTo>
                        <a:pt x="2215692" y="3451219"/>
                      </a:lnTo>
                      <a:close/>
                      <a:moveTo>
                        <a:pt x="2108536" y="3432169"/>
                      </a:moveTo>
                      <a:cubicBezTo>
                        <a:pt x="2102524" y="3432169"/>
                        <a:pt x="2097650" y="3437043"/>
                        <a:pt x="2097650" y="3443055"/>
                      </a:cubicBezTo>
                      <a:lnTo>
                        <a:pt x="2097650" y="3576068"/>
                      </a:lnTo>
                      <a:cubicBezTo>
                        <a:pt x="2097650" y="3582080"/>
                        <a:pt x="2102524" y="3586954"/>
                        <a:pt x="2108536" y="3586954"/>
                      </a:cubicBezTo>
                      <a:lnTo>
                        <a:pt x="2132483" y="3586954"/>
                      </a:lnTo>
                      <a:cubicBezTo>
                        <a:pt x="2138495" y="3586954"/>
                        <a:pt x="2143369" y="3582080"/>
                        <a:pt x="2143369" y="3576068"/>
                      </a:cubicBezTo>
                      <a:lnTo>
                        <a:pt x="2143369" y="3443055"/>
                      </a:lnTo>
                      <a:cubicBezTo>
                        <a:pt x="2143369" y="3437043"/>
                        <a:pt x="2138495" y="3432169"/>
                        <a:pt x="2132483" y="3432169"/>
                      </a:cubicBezTo>
                      <a:lnTo>
                        <a:pt x="2108536" y="3432169"/>
                      </a:lnTo>
                      <a:close/>
                      <a:moveTo>
                        <a:pt x="1965660" y="3422645"/>
                      </a:moveTo>
                      <a:cubicBezTo>
                        <a:pt x="1959648" y="3422645"/>
                        <a:pt x="1954774" y="3427519"/>
                        <a:pt x="1954774" y="3433531"/>
                      </a:cubicBezTo>
                      <a:lnTo>
                        <a:pt x="1954774" y="3545115"/>
                      </a:lnTo>
                      <a:cubicBezTo>
                        <a:pt x="1954774" y="3551127"/>
                        <a:pt x="1959648" y="3556001"/>
                        <a:pt x="1965660" y="3556001"/>
                      </a:cubicBezTo>
                      <a:lnTo>
                        <a:pt x="1989607" y="3556001"/>
                      </a:lnTo>
                      <a:cubicBezTo>
                        <a:pt x="1995619" y="3556001"/>
                        <a:pt x="2000493" y="3551127"/>
                        <a:pt x="2000493" y="3545115"/>
                      </a:cubicBezTo>
                      <a:lnTo>
                        <a:pt x="2000493" y="3433531"/>
                      </a:lnTo>
                      <a:cubicBezTo>
                        <a:pt x="2000493" y="3427519"/>
                        <a:pt x="1995619" y="3422645"/>
                        <a:pt x="1989607" y="3422645"/>
                      </a:cubicBezTo>
                      <a:lnTo>
                        <a:pt x="1965660" y="3422645"/>
                      </a:lnTo>
                      <a:close/>
                      <a:moveTo>
                        <a:pt x="1841833" y="3408358"/>
                      </a:moveTo>
                      <a:cubicBezTo>
                        <a:pt x="1835821" y="3408358"/>
                        <a:pt x="1830947" y="3413232"/>
                        <a:pt x="1830947" y="3419244"/>
                      </a:cubicBezTo>
                      <a:lnTo>
                        <a:pt x="1830947" y="3521302"/>
                      </a:lnTo>
                      <a:cubicBezTo>
                        <a:pt x="1830947" y="3527314"/>
                        <a:pt x="1835821" y="3532188"/>
                        <a:pt x="1841833" y="3532188"/>
                      </a:cubicBezTo>
                      <a:lnTo>
                        <a:pt x="1865780" y="3532188"/>
                      </a:lnTo>
                      <a:cubicBezTo>
                        <a:pt x="1871792" y="3532188"/>
                        <a:pt x="1876666" y="3527314"/>
                        <a:pt x="1876666" y="3521302"/>
                      </a:cubicBezTo>
                      <a:lnTo>
                        <a:pt x="1876666" y="3419244"/>
                      </a:lnTo>
                      <a:cubicBezTo>
                        <a:pt x="1876666" y="3413232"/>
                        <a:pt x="1871792" y="3408358"/>
                        <a:pt x="1865780" y="3408358"/>
                      </a:cubicBezTo>
                      <a:lnTo>
                        <a:pt x="1841833" y="3408358"/>
                      </a:lnTo>
                      <a:close/>
                      <a:moveTo>
                        <a:pt x="1708482" y="3391689"/>
                      </a:moveTo>
                      <a:cubicBezTo>
                        <a:pt x="1702470" y="3391689"/>
                        <a:pt x="1697596" y="3396563"/>
                        <a:pt x="1697596" y="3402575"/>
                      </a:cubicBezTo>
                      <a:lnTo>
                        <a:pt x="1697596" y="3504633"/>
                      </a:lnTo>
                      <a:cubicBezTo>
                        <a:pt x="1697596" y="3510645"/>
                        <a:pt x="1702470" y="3515519"/>
                        <a:pt x="1708482" y="3515519"/>
                      </a:cubicBezTo>
                      <a:lnTo>
                        <a:pt x="1732429" y="3515519"/>
                      </a:lnTo>
                      <a:cubicBezTo>
                        <a:pt x="1738441" y="3515519"/>
                        <a:pt x="1743315" y="3510645"/>
                        <a:pt x="1743315" y="3504633"/>
                      </a:cubicBezTo>
                      <a:lnTo>
                        <a:pt x="1743315" y="3402575"/>
                      </a:lnTo>
                      <a:cubicBezTo>
                        <a:pt x="1743315" y="3396563"/>
                        <a:pt x="1738441" y="3391689"/>
                        <a:pt x="1732429" y="3391689"/>
                      </a:cubicBezTo>
                      <a:lnTo>
                        <a:pt x="1708482" y="3391689"/>
                      </a:lnTo>
                      <a:close/>
                      <a:moveTo>
                        <a:pt x="1567989" y="3372639"/>
                      </a:moveTo>
                      <a:cubicBezTo>
                        <a:pt x="1561977" y="3372639"/>
                        <a:pt x="1557103" y="3377513"/>
                        <a:pt x="1557103" y="3383525"/>
                      </a:cubicBezTo>
                      <a:lnTo>
                        <a:pt x="1557103" y="3485583"/>
                      </a:lnTo>
                      <a:cubicBezTo>
                        <a:pt x="1557103" y="3491595"/>
                        <a:pt x="1561977" y="3496469"/>
                        <a:pt x="1567989" y="3496469"/>
                      </a:cubicBezTo>
                      <a:lnTo>
                        <a:pt x="1591936" y="3496469"/>
                      </a:lnTo>
                      <a:cubicBezTo>
                        <a:pt x="1597948" y="3496469"/>
                        <a:pt x="1602822" y="3491595"/>
                        <a:pt x="1602822" y="3485583"/>
                      </a:cubicBezTo>
                      <a:lnTo>
                        <a:pt x="1602822" y="3383525"/>
                      </a:lnTo>
                      <a:cubicBezTo>
                        <a:pt x="1602822" y="3377513"/>
                        <a:pt x="1597948" y="3372639"/>
                        <a:pt x="1591936" y="3372639"/>
                      </a:cubicBezTo>
                      <a:lnTo>
                        <a:pt x="1567989" y="3372639"/>
                      </a:lnTo>
                      <a:close/>
                      <a:moveTo>
                        <a:pt x="1429877" y="3358351"/>
                      </a:moveTo>
                      <a:cubicBezTo>
                        <a:pt x="1423865" y="3358351"/>
                        <a:pt x="1418991" y="3363225"/>
                        <a:pt x="1418991" y="3369237"/>
                      </a:cubicBezTo>
                      <a:lnTo>
                        <a:pt x="1418991" y="3471295"/>
                      </a:lnTo>
                      <a:cubicBezTo>
                        <a:pt x="1418991" y="3477307"/>
                        <a:pt x="1423865" y="3482181"/>
                        <a:pt x="1429877" y="3482181"/>
                      </a:cubicBezTo>
                      <a:lnTo>
                        <a:pt x="1453824" y="3482181"/>
                      </a:lnTo>
                      <a:cubicBezTo>
                        <a:pt x="1459836" y="3482181"/>
                        <a:pt x="1464710" y="3477307"/>
                        <a:pt x="1464710" y="3471295"/>
                      </a:cubicBezTo>
                      <a:lnTo>
                        <a:pt x="1464710" y="3369237"/>
                      </a:lnTo>
                      <a:cubicBezTo>
                        <a:pt x="1464710" y="3363225"/>
                        <a:pt x="1459836" y="3358351"/>
                        <a:pt x="1453824" y="3358351"/>
                      </a:cubicBezTo>
                      <a:lnTo>
                        <a:pt x="1429877" y="3358351"/>
                      </a:lnTo>
                      <a:close/>
                      <a:moveTo>
                        <a:pt x="1298909" y="3344064"/>
                      </a:moveTo>
                      <a:cubicBezTo>
                        <a:pt x="1292897" y="3344064"/>
                        <a:pt x="1288023" y="3348938"/>
                        <a:pt x="1288023" y="3354950"/>
                      </a:cubicBezTo>
                      <a:lnTo>
                        <a:pt x="1288023" y="3457008"/>
                      </a:lnTo>
                      <a:cubicBezTo>
                        <a:pt x="1288023" y="3463020"/>
                        <a:pt x="1292897" y="3467894"/>
                        <a:pt x="1298909" y="3467894"/>
                      </a:cubicBezTo>
                      <a:lnTo>
                        <a:pt x="1322856" y="3467894"/>
                      </a:lnTo>
                      <a:cubicBezTo>
                        <a:pt x="1328868" y="3467894"/>
                        <a:pt x="1333742" y="3463020"/>
                        <a:pt x="1333742" y="3457008"/>
                      </a:cubicBezTo>
                      <a:lnTo>
                        <a:pt x="1333742" y="3354950"/>
                      </a:lnTo>
                      <a:cubicBezTo>
                        <a:pt x="1333742" y="3348938"/>
                        <a:pt x="1328868" y="3344064"/>
                        <a:pt x="1322856" y="3344064"/>
                      </a:cubicBezTo>
                      <a:lnTo>
                        <a:pt x="1298909" y="3344064"/>
                      </a:lnTo>
                      <a:close/>
                      <a:moveTo>
                        <a:pt x="1165559" y="3329776"/>
                      </a:moveTo>
                      <a:cubicBezTo>
                        <a:pt x="1159547" y="3329776"/>
                        <a:pt x="1154673" y="3334650"/>
                        <a:pt x="1154673" y="3340662"/>
                      </a:cubicBezTo>
                      <a:lnTo>
                        <a:pt x="1154673" y="3442720"/>
                      </a:lnTo>
                      <a:cubicBezTo>
                        <a:pt x="1154673" y="3448732"/>
                        <a:pt x="1159547" y="3453606"/>
                        <a:pt x="1165559" y="3453606"/>
                      </a:cubicBezTo>
                      <a:lnTo>
                        <a:pt x="1189506" y="3453606"/>
                      </a:lnTo>
                      <a:cubicBezTo>
                        <a:pt x="1195518" y="3453606"/>
                        <a:pt x="1200392" y="3448732"/>
                        <a:pt x="1200392" y="3442720"/>
                      </a:cubicBezTo>
                      <a:lnTo>
                        <a:pt x="1200392" y="3340662"/>
                      </a:lnTo>
                      <a:cubicBezTo>
                        <a:pt x="1200392" y="3334650"/>
                        <a:pt x="1195518" y="3329776"/>
                        <a:pt x="1189506" y="3329776"/>
                      </a:cubicBezTo>
                      <a:lnTo>
                        <a:pt x="1165559" y="3329776"/>
                      </a:lnTo>
                      <a:close/>
                      <a:moveTo>
                        <a:pt x="901238" y="3325018"/>
                      </a:moveTo>
                      <a:cubicBezTo>
                        <a:pt x="895226" y="3325018"/>
                        <a:pt x="890352" y="3329892"/>
                        <a:pt x="890352" y="3335904"/>
                      </a:cubicBezTo>
                      <a:lnTo>
                        <a:pt x="890352" y="3421287"/>
                      </a:lnTo>
                      <a:cubicBezTo>
                        <a:pt x="890352" y="3427299"/>
                        <a:pt x="895226" y="3432173"/>
                        <a:pt x="901238" y="3432173"/>
                      </a:cubicBezTo>
                      <a:lnTo>
                        <a:pt x="925185" y="3432173"/>
                      </a:lnTo>
                      <a:cubicBezTo>
                        <a:pt x="931197" y="3432173"/>
                        <a:pt x="936071" y="3427299"/>
                        <a:pt x="936071" y="3421287"/>
                      </a:cubicBezTo>
                      <a:lnTo>
                        <a:pt x="936071" y="3335904"/>
                      </a:lnTo>
                      <a:cubicBezTo>
                        <a:pt x="936071" y="3329892"/>
                        <a:pt x="931197" y="3325018"/>
                        <a:pt x="925185" y="3325018"/>
                      </a:cubicBezTo>
                      <a:lnTo>
                        <a:pt x="901238" y="3325018"/>
                      </a:lnTo>
                      <a:close/>
                      <a:moveTo>
                        <a:pt x="1029826" y="3317874"/>
                      </a:moveTo>
                      <a:cubicBezTo>
                        <a:pt x="1023814" y="3317874"/>
                        <a:pt x="1018940" y="3322748"/>
                        <a:pt x="1018940" y="3328760"/>
                      </a:cubicBezTo>
                      <a:lnTo>
                        <a:pt x="1018940" y="3414143"/>
                      </a:lnTo>
                      <a:cubicBezTo>
                        <a:pt x="1018940" y="3420155"/>
                        <a:pt x="1023814" y="3425029"/>
                        <a:pt x="1029826" y="3425029"/>
                      </a:cubicBezTo>
                      <a:lnTo>
                        <a:pt x="1053773" y="3425029"/>
                      </a:lnTo>
                      <a:cubicBezTo>
                        <a:pt x="1059785" y="3425029"/>
                        <a:pt x="1064659" y="3420155"/>
                        <a:pt x="1064659" y="3414143"/>
                      </a:cubicBezTo>
                      <a:lnTo>
                        <a:pt x="1064659" y="3328760"/>
                      </a:lnTo>
                      <a:cubicBezTo>
                        <a:pt x="1064659" y="3322748"/>
                        <a:pt x="1059785" y="3317874"/>
                        <a:pt x="1053773" y="3317874"/>
                      </a:cubicBezTo>
                      <a:lnTo>
                        <a:pt x="1029826" y="3317874"/>
                      </a:lnTo>
                      <a:close/>
                      <a:moveTo>
                        <a:pt x="748838" y="3303586"/>
                      </a:moveTo>
                      <a:cubicBezTo>
                        <a:pt x="742826" y="3303586"/>
                        <a:pt x="737952" y="3308460"/>
                        <a:pt x="737952" y="3314472"/>
                      </a:cubicBezTo>
                      <a:lnTo>
                        <a:pt x="737952" y="3399855"/>
                      </a:lnTo>
                      <a:cubicBezTo>
                        <a:pt x="737952" y="3405867"/>
                        <a:pt x="742826" y="3410741"/>
                        <a:pt x="748838" y="3410741"/>
                      </a:cubicBezTo>
                      <a:lnTo>
                        <a:pt x="772785" y="3410741"/>
                      </a:lnTo>
                      <a:cubicBezTo>
                        <a:pt x="778797" y="3410741"/>
                        <a:pt x="783671" y="3405867"/>
                        <a:pt x="783671" y="3399855"/>
                      </a:cubicBezTo>
                      <a:lnTo>
                        <a:pt x="783671" y="3314472"/>
                      </a:lnTo>
                      <a:cubicBezTo>
                        <a:pt x="783671" y="3308460"/>
                        <a:pt x="778797" y="3303586"/>
                        <a:pt x="772785" y="3303586"/>
                      </a:cubicBezTo>
                      <a:lnTo>
                        <a:pt x="748838" y="3303586"/>
                      </a:lnTo>
                      <a:close/>
                      <a:moveTo>
                        <a:pt x="603582" y="3284536"/>
                      </a:moveTo>
                      <a:cubicBezTo>
                        <a:pt x="597570" y="3284536"/>
                        <a:pt x="592696" y="3289410"/>
                        <a:pt x="592696" y="3295422"/>
                      </a:cubicBezTo>
                      <a:lnTo>
                        <a:pt x="592696" y="3380805"/>
                      </a:lnTo>
                      <a:cubicBezTo>
                        <a:pt x="592696" y="3386817"/>
                        <a:pt x="597570" y="3391691"/>
                        <a:pt x="603582" y="3391691"/>
                      </a:cubicBezTo>
                      <a:lnTo>
                        <a:pt x="627529" y="3391691"/>
                      </a:lnTo>
                      <a:cubicBezTo>
                        <a:pt x="633541" y="3391691"/>
                        <a:pt x="638415" y="3386817"/>
                        <a:pt x="638415" y="3380805"/>
                      </a:cubicBezTo>
                      <a:lnTo>
                        <a:pt x="638415" y="3295422"/>
                      </a:lnTo>
                      <a:cubicBezTo>
                        <a:pt x="638415" y="3289410"/>
                        <a:pt x="633541" y="3284536"/>
                        <a:pt x="627529" y="3284536"/>
                      </a:cubicBezTo>
                      <a:lnTo>
                        <a:pt x="603582" y="3284536"/>
                      </a:lnTo>
                      <a:close/>
                      <a:moveTo>
                        <a:pt x="446420" y="3277392"/>
                      </a:moveTo>
                      <a:cubicBezTo>
                        <a:pt x="440408" y="3277392"/>
                        <a:pt x="435534" y="3282266"/>
                        <a:pt x="435534" y="3288278"/>
                      </a:cubicBezTo>
                      <a:lnTo>
                        <a:pt x="435534" y="3373661"/>
                      </a:lnTo>
                      <a:cubicBezTo>
                        <a:pt x="435534" y="3379673"/>
                        <a:pt x="440408" y="3384547"/>
                        <a:pt x="446420" y="3384547"/>
                      </a:cubicBezTo>
                      <a:lnTo>
                        <a:pt x="470367" y="3384547"/>
                      </a:lnTo>
                      <a:cubicBezTo>
                        <a:pt x="476379" y="3384547"/>
                        <a:pt x="481253" y="3379673"/>
                        <a:pt x="481253" y="3373661"/>
                      </a:cubicBezTo>
                      <a:lnTo>
                        <a:pt x="481253" y="3288278"/>
                      </a:lnTo>
                      <a:cubicBezTo>
                        <a:pt x="481253" y="3282266"/>
                        <a:pt x="476379" y="3277392"/>
                        <a:pt x="470367" y="3277392"/>
                      </a:cubicBezTo>
                      <a:lnTo>
                        <a:pt x="446420" y="3277392"/>
                      </a:lnTo>
                      <a:close/>
                      <a:moveTo>
                        <a:pt x="305926" y="3263104"/>
                      </a:moveTo>
                      <a:cubicBezTo>
                        <a:pt x="299914" y="3263104"/>
                        <a:pt x="295040" y="3267978"/>
                        <a:pt x="295040" y="3273990"/>
                      </a:cubicBezTo>
                      <a:lnTo>
                        <a:pt x="295040" y="3359373"/>
                      </a:lnTo>
                      <a:cubicBezTo>
                        <a:pt x="295040" y="3365385"/>
                        <a:pt x="299914" y="3370259"/>
                        <a:pt x="305926" y="3370259"/>
                      </a:cubicBezTo>
                      <a:lnTo>
                        <a:pt x="329873" y="3370259"/>
                      </a:lnTo>
                      <a:cubicBezTo>
                        <a:pt x="335885" y="3370259"/>
                        <a:pt x="340759" y="3365385"/>
                        <a:pt x="340759" y="3359373"/>
                      </a:cubicBezTo>
                      <a:lnTo>
                        <a:pt x="340759" y="3273990"/>
                      </a:lnTo>
                      <a:cubicBezTo>
                        <a:pt x="340759" y="3267978"/>
                        <a:pt x="335885" y="3263104"/>
                        <a:pt x="329873" y="3263104"/>
                      </a:cubicBezTo>
                      <a:lnTo>
                        <a:pt x="305926" y="3263104"/>
                      </a:lnTo>
                      <a:close/>
                      <a:moveTo>
                        <a:pt x="158288" y="3255961"/>
                      </a:moveTo>
                      <a:cubicBezTo>
                        <a:pt x="152276" y="3255961"/>
                        <a:pt x="147402" y="3260835"/>
                        <a:pt x="147402" y="3266847"/>
                      </a:cubicBezTo>
                      <a:lnTo>
                        <a:pt x="147402" y="3352230"/>
                      </a:lnTo>
                      <a:cubicBezTo>
                        <a:pt x="147402" y="3358242"/>
                        <a:pt x="152276" y="3363116"/>
                        <a:pt x="158288" y="3363116"/>
                      </a:cubicBezTo>
                      <a:lnTo>
                        <a:pt x="182235" y="3363116"/>
                      </a:lnTo>
                      <a:cubicBezTo>
                        <a:pt x="188247" y="3363116"/>
                        <a:pt x="193121" y="3358242"/>
                        <a:pt x="193121" y="3352230"/>
                      </a:cubicBezTo>
                      <a:lnTo>
                        <a:pt x="193121" y="3266847"/>
                      </a:lnTo>
                      <a:cubicBezTo>
                        <a:pt x="193121" y="3260835"/>
                        <a:pt x="188247" y="3255961"/>
                        <a:pt x="182235" y="3255961"/>
                      </a:cubicBezTo>
                      <a:lnTo>
                        <a:pt x="158288" y="3255961"/>
                      </a:lnTo>
                      <a:close/>
                      <a:moveTo>
                        <a:pt x="13032" y="3253580"/>
                      </a:moveTo>
                      <a:cubicBezTo>
                        <a:pt x="7020" y="3253580"/>
                        <a:pt x="2146" y="3258454"/>
                        <a:pt x="2146" y="3264466"/>
                      </a:cubicBezTo>
                      <a:lnTo>
                        <a:pt x="2146" y="3349849"/>
                      </a:lnTo>
                      <a:cubicBezTo>
                        <a:pt x="2146" y="3355861"/>
                        <a:pt x="7020" y="3360735"/>
                        <a:pt x="13032" y="3360735"/>
                      </a:cubicBezTo>
                      <a:lnTo>
                        <a:pt x="36979" y="3360735"/>
                      </a:lnTo>
                      <a:cubicBezTo>
                        <a:pt x="42991" y="3360735"/>
                        <a:pt x="47865" y="3355861"/>
                        <a:pt x="47865" y="3349849"/>
                      </a:cubicBezTo>
                      <a:lnTo>
                        <a:pt x="47865" y="3264466"/>
                      </a:lnTo>
                      <a:cubicBezTo>
                        <a:pt x="47865" y="3258454"/>
                        <a:pt x="42991" y="3253580"/>
                        <a:pt x="36979" y="3253580"/>
                      </a:cubicBezTo>
                      <a:lnTo>
                        <a:pt x="13032" y="3253580"/>
                      </a:lnTo>
                      <a:close/>
                      <a:moveTo>
                        <a:pt x="37046" y="1858393"/>
                      </a:moveTo>
                      <a:cubicBezTo>
                        <a:pt x="32838" y="1858393"/>
                        <a:pt x="29426" y="1861805"/>
                        <a:pt x="29426" y="1866013"/>
                      </a:cubicBezTo>
                      <a:lnTo>
                        <a:pt x="29426" y="1959615"/>
                      </a:lnTo>
                      <a:cubicBezTo>
                        <a:pt x="29427" y="1963823"/>
                        <a:pt x="32839" y="1967235"/>
                        <a:pt x="37046" y="1967235"/>
                      </a:cubicBezTo>
                      <a:lnTo>
                        <a:pt x="67525" y="1967235"/>
                      </a:lnTo>
                      <a:cubicBezTo>
                        <a:pt x="71733" y="1967235"/>
                        <a:pt x="75145" y="1963823"/>
                        <a:pt x="75145" y="1959615"/>
                      </a:cubicBezTo>
                      <a:lnTo>
                        <a:pt x="75145" y="1866013"/>
                      </a:lnTo>
                      <a:cubicBezTo>
                        <a:pt x="75144" y="1861805"/>
                        <a:pt x="71732" y="1858393"/>
                        <a:pt x="67525" y="1858393"/>
                      </a:cubicBezTo>
                      <a:lnTo>
                        <a:pt x="37046" y="1858393"/>
                      </a:lnTo>
                      <a:close/>
                      <a:moveTo>
                        <a:pt x="187064" y="1839343"/>
                      </a:moveTo>
                      <a:cubicBezTo>
                        <a:pt x="182856" y="1839343"/>
                        <a:pt x="179444" y="1842755"/>
                        <a:pt x="179444" y="1846963"/>
                      </a:cubicBezTo>
                      <a:lnTo>
                        <a:pt x="179444" y="1940565"/>
                      </a:lnTo>
                      <a:cubicBezTo>
                        <a:pt x="179444" y="1944773"/>
                        <a:pt x="182856" y="1948185"/>
                        <a:pt x="187064" y="1948185"/>
                      </a:cubicBezTo>
                      <a:lnTo>
                        <a:pt x="217543" y="1948185"/>
                      </a:lnTo>
                      <a:cubicBezTo>
                        <a:pt x="221751" y="1948185"/>
                        <a:pt x="225163" y="1944773"/>
                        <a:pt x="225163" y="1940565"/>
                      </a:cubicBezTo>
                      <a:lnTo>
                        <a:pt x="225163" y="1846963"/>
                      </a:lnTo>
                      <a:cubicBezTo>
                        <a:pt x="225161" y="1842755"/>
                        <a:pt x="221750" y="1839343"/>
                        <a:pt x="217543" y="1839343"/>
                      </a:cubicBezTo>
                      <a:lnTo>
                        <a:pt x="187064" y="1839343"/>
                      </a:lnTo>
                      <a:close/>
                      <a:moveTo>
                        <a:pt x="329938" y="1813149"/>
                      </a:moveTo>
                      <a:cubicBezTo>
                        <a:pt x="325730" y="1813149"/>
                        <a:pt x="322318" y="1816561"/>
                        <a:pt x="322318" y="1820769"/>
                      </a:cubicBezTo>
                      <a:lnTo>
                        <a:pt x="322318" y="1926749"/>
                      </a:lnTo>
                      <a:cubicBezTo>
                        <a:pt x="322319" y="1930957"/>
                        <a:pt x="325730" y="1934369"/>
                        <a:pt x="329938" y="1934369"/>
                      </a:cubicBezTo>
                      <a:lnTo>
                        <a:pt x="360417" y="1934369"/>
                      </a:lnTo>
                      <a:cubicBezTo>
                        <a:pt x="364625" y="1934369"/>
                        <a:pt x="368037" y="1930957"/>
                        <a:pt x="368037" y="1926749"/>
                      </a:cubicBezTo>
                      <a:lnTo>
                        <a:pt x="368037" y="1820769"/>
                      </a:lnTo>
                      <a:cubicBezTo>
                        <a:pt x="368037" y="1816561"/>
                        <a:pt x="364625" y="1813149"/>
                        <a:pt x="360417" y="1813149"/>
                      </a:cubicBezTo>
                      <a:lnTo>
                        <a:pt x="329938" y="1813149"/>
                      </a:lnTo>
                      <a:close/>
                      <a:moveTo>
                        <a:pt x="475194" y="1794099"/>
                      </a:moveTo>
                      <a:cubicBezTo>
                        <a:pt x="470986" y="1794099"/>
                        <a:pt x="467574" y="1797511"/>
                        <a:pt x="467574" y="1801719"/>
                      </a:cubicBezTo>
                      <a:lnTo>
                        <a:pt x="467574" y="1907699"/>
                      </a:lnTo>
                      <a:cubicBezTo>
                        <a:pt x="467574" y="1911907"/>
                        <a:pt x="470986" y="1915319"/>
                        <a:pt x="475194" y="1915319"/>
                      </a:cubicBezTo>
                      <a:lnTo>
                        <a:pt x="505673" y="1915319"/>
                      </a:lnTo>
                      <a:cubicBezTo>
                        <a:pt x="509881" y="1915319"/>
                        <a:pt x="513293" y="1911907"/>
                        <a:pt x="513293" y="1907699"/>
                      </a:cubicBezTo>
                      <a:lnTo>
                        <a:pt x="513293" y="1801719"/>
                      </a:lnTo>
                      <a:cubicBezTo>
                        <a:pt x="513293" y="1797511"/>
                        <a:pt x="509881" y="1794099"/>
                        <a:pt x="505673" y="1794099"/>
                      </a:cubicBezTo>
                      <a:lnTo>
                        <a:pt x="475194" y="1794099"/>
                      </a:lnTo>
                      <a:close/>
                      <a:moveTo>
                        <a:pt x="625213" y="1775049"/>
                      </a:moveTo>
                      <a:cubicBezTo>
                        <a:pt x="621005" y="1775049"/>
                        <a:pt x="617593" y="1778461"/>
                        <a:pt x="617593" y="1782669"/>
                      </a:cubicBezTo>
                      <a:lnTo>
                        <a:pt x="617593" y="1888649"/>
                      </a:lnTo>
                      <a:cubicBezTo>
                        <a:pt x="617593" y="1892857"/>
                        <a:pt x="621005" y="1896269"/>
                        <a:pt x="625213" y="1896269"/>
                      </a:cubicBezTo>
                      <a:lnTo>
                        <a:pt x="655692" y="1896269"/>
                      </a:lnTo>
                      <a:cubicBezTo>
                        <a:pt x="659900" y="1896269"/>
                        <a:pt x="663312" y="1892857"/>
                        <a:pt x="663312" y="1888649"/>
                      </a:cubicBezTo>
                      <a:lnTo>
                        <a:pt x="663312" y="1782669"/>
                      </a:lnTo>
                      <a:cubicBezTo>
                        <a:pt x="663311" y="1778461"/>
                        <a:pt x="659899" y="1775049"/>
                        <a:pt x="655692" y="1775049"/>
                      </a:cubicBezTo>
                      <a:lnTo>
                        <a:pt x="625213" y="1775049"/>
                      </a:lnTo>
                      <a:close/>
                      <a:moveTo>
                        <a:pt x="772850" y="1755999"/>
                      </a:moveTo>
                      <a:cubicBezTo>
                        <a:pt x="768642" y="1755999"/>
                        <a:pt x="765230" y="1759411"/>
                        <a:pt x="765230" y="1763619"/>
                      </a:cubicBezTo>
                      <a:lnTo>
                        <a:pt x="765230" y="1869599"/>
                      </a:lnTo>
                      <a:cubicBezTo>
                        <a:pt x="765230" y="1873807"/>
                        <a:pt x="768642" y="1877219"/>
                        <a:pt x="772850" y="1877219"/>
                      </a:cubicBezTo>
                      <a:lnTo>
                        <a:pt x="803329" y="1877219"/>
                      </a:lnTo>
                      <a:cubicBezTo>
                        <a:pt x="807537" y="1877219"/>
                        <a:pt x="810949" y="1873807"/>
                        <a:pt x="810949" y="1869599"/>
                      </a:cubicBezTo>
                      <a:lnTo>
                        <a:pt x="810949" y="1763619"/>
                      </a:lnTo>
                      <a:cubicBezTo>
                        <a:pt x="810947" y="1759411"/>
                        <a:pt x="807537" y="1755999"/>
                        <a:pt x="803329" y="1755999"/>
                      </a:cubicBezTo>
                      <a:lnTo>
                        <a:pt x="772850" y="1755999"/>
                      </a:lnTo>
                      <a:close/>
                      <a:moveTo>
                        <a:pt x="920488" y="1736949"/>
                      </a:moveTo>
                      <a:cubicBezTo>
                        <a:pt x="916280" y="1736949"/>
                        <a:pt x="912868" y="1740361"/>
                        <a:pt x="912868" y="1744569"/>
                      </a:cubicBezTo>
                      <a:lnTo>
                        <a:pt x="912868" y="1850549"/>
                      </a:lnTo>
                      <a:cubicBezTo>
                        <a:pt x="912868" y="1854757"/>
                        <a:pt x="916280" y="1858169"/>
                        <a:pt x="920488" y="1858169"/>
                      </a:cubicBezTo>
                      <a:lnTo>
                        <a:pt x="950967" y="1858169"/>
                      </a:lnTo>
                      <a:cubicBezTo>
                        <a:pt x="955175" y="1858169"/>
                        <a:pt x="958587" y="1854757"/>
                        <a:pt x="958587" y="1850549"/>
                      </a:cubicBezTo>
                      <a:lnTo>
                        <a:pt x="958587" y="1744569"/>
                      </a:lnTo>
                      <a:cubicBezTo>
                        <a:pt x="958587" y="1740361"/>
                        <a:pt x="955175" y="1736949"/>
                        <a:pt x="950967" y="1736949"/>
                      </a:cubicBezTo>
                      <a:lnTo>
                        <a:pt x="920488" y="1736949"/>
                      </a:lnTo>
                      <a:close/>
                      <a:moveTo>
                        <a:pt x="1053838" y="1722662"/>
                      </a:moveTo>
                      <a:cubicBezTo>
                        <a:pt x="1049630" y="1722662"/>
                        <a:pt x="1046218" y="1726074"/>
                        <a:pt x="1046218" y="1730282"/>
                      </a:cubicBezTo>
                      <a:lnTo>
                        <a:pt x="1046218" y="1836262"/>
                      </a:lnTo>
                      <a:cubicBezTo>
                        <a:pt x="1046218" y="1840470"/>
                        <a:pt x="1049630" y="1843882"/>
                        <a:pt x="1053838" y="1843882"/>
                      </a:cubicBezTo>
                      <a:lnTo>
                        <a:pt x="1084317" y="1843882"/>
                      </a:lnTo>
                      <a:cubicBezTo>
                        <a:pt x="1088525" y="1843882"/>
                        <a:pt x="1091937" y="1840470"/>
                        <a:pt x="1091937" y="1836262"/>
                      </a:cubicBezTo>
                      <a:lnTo>
                        <a:pt x="1091937" y="1730282"/>
                      </a:lnTo>
                      <a:cubicBezTo>
                        <a:pt x="1091937" y="1726074"/>
                        <a:pt x="1088525" y="1722662"/>
                        <a:pt x="1084317" y="1722662"/>
                      </a:cubicBezTo>
                      <a:lnTo>
                        <a:pt x="1053838" y="1722662"/>
                      </a:lnTo>
                      <a:close/>
                      <a:moveTo>
                        <a:pt x="1189570" y="1710755"/>
                      </a:moveTo>
                      <a:cubicBezTo>
                        <a:pt x="1185362" y="1710755"/>
                        <a:pt x="1181950" y="1714167"/>
                        <a:pt x="1181950" y="1718375"/>
                      </a:cubicBezTo>
                      <a:lnTo>
                        <a:pt x="1181950" y="1824355"/>
                      </a:lnTo>
                      <a:cubicBezTo>
                        <a:pt x="1181950" y="1828563"/>
                        <a:pt x="1185362" y="1831975"/>
                        <a:pt x="1189570" y="1831975"/>
                      </a:cubicBezTo>
                      <a:lnTo>
                        <a:pt x="1220049" y="1831975"/>
                      </a:lnTo>
                      <a:cubicBezTo>
                        <a:pt x="1224257" y="1831975"/>
                        <a:pt x="1227669" y="1828563"/>
                        <a:pt x="1227669" y="1824355"/>
                      </a:cubicBezTo>
                      <a:lnTo>
                        <a:pt x="1227669" y="1718375"/>
                      </a:lnTo>
                      <a:cubicBezTo>
                        <a:pt x="1227669" y="1714167"/>
                        <a:pt x="1224257" y="1710755"/>
                        <a:pt x="1220049" y="1710755"/>
                      </a:cubicBezTo>
                      <a:lnTo>
                        <a:pt x="1189570" y="1710755"/>
                      </a:lnTo>
                      <a:close/>
                      <a:moveTo>
                        <a:pt x="1322919" y="1682180"/>
                      </a:moveTo>
                      <a:cubicBezTo>
                        <a:pt x="1318711" y="1682180"/>
                        <a:pt x="1315299" y="1685592"/>
                        <a:pt x="1315299" y="1689800"/>
                      </a:cubicBezTo>
                      <a:lnTo>
                        <a:pt x="1315299" y="1795780"/>
                      </a:lnTo>
                      <a:cubicBezTo>
                        <a:pt x="1315299" y="1799988"/>
                        <a:pt x="1318711" y="1803400"/>
                        <a:pt x="1322919" y="1803400"/>
                      </a:cubicBezTo>
                      <a:lnTo>
                        <a:pt x="1353398" y="1803400"/>
                      </a:lnTo>
                      <a:cubicBezTo>
                        <a:pt x="1357606" y="1803400"/>
                        <a:pt x="1361018" y="1799988"/>
                        <a:pt x="1361018" y="1795780"/>
                      </a:cubicBezTo>
                      <a:lnTo>
                        <a:pt x="1361018" y="1689800"/>
                      </a:lnTo>
                      <a:cubicBezTo>
                        <a:pt x="1361018" y="1685592"/>
                        <a:pt x="1357606" y="1682180"/>
                        <a:pt x="1353398" y="1682180"/>
                      </a:cubicBezTo>
                      <a:lnTo>
                        <a:pt x="1322919" y="1682180"/>
                      </a:lnTo>
                      <a:close/>
                      <a:moveTo>
                        <a:pt x="1458650" y="1648842"/>
                      </a:moveTo>
                      <a:cubicBezTo>
                        <a:pt x="1454442" y="1648842"/>
                        <a:pt x="1451030" y="1652254"/>
                        <a:pt x="1451030" y="1656462"/>
                      </a:cubicBezTo>
                      <a:lnTo>
                        <a:pt x="1451030" y="1788636"/>
                      </a:lnTo>
                      <a:cubicBezTo>
                        <a:pt x="1451030" y="1792844"/>
                        <a:pt x="1454442" y="1796256"/>
                        <a:pt x="1458650" y="1796256"/>
                      </a:cubicBezTo>
                      <a:lnTo>
                        <a:pt x="1489129" y="1796256"/>
                      </a:lnTo>
                      <a:cubicBezTo>
                        <a:pt x="1493337" y="1796256"/>
                        <a:pt x="1496749" y="1792844"/>
                        <a:pt x="1496749" y="1788636"/>
                      </a:cubicBezTo>
                      <a:lnTo>
                        <a:pt x="1496749" y="1656462"/>
                      </a:lnTo>
                      <a:cubicBezTo>
                        <a:pt x="1496749" y="1652254"/>
                        <a:pt x="1493337" y="1648842"/>
                        <a:pt x="1489129" y="1648842"/>
                      </a:cubicBezTo>
                      <a:lnTo>
                        <a:pt x="1458650" y="1648842"/>
                      </a:lnTo>
                      <a:close/>
                      <a:moveTo>
                        <a:pt x="1584856" y="1617886"/>
                      </a:moveTo>
                      <a:cubicBezTo>
                        <a:pt x="1580648" y="1617886"/>
                        <a:pt x="1577236" y="1621298"/>
                        <a:pt x="1577236" y="1625506"/>
                      </a:cubicBezTo>
                      <a:lnTo>
                        <a:pt x="1577236" y="1757680"/>
                      </a:lnTo>
                      <a:cubicBezTo>
                        <a:pt x="1577236" y="1761888"/>
                        <a:pt x="1580648" y="1765300"/>
                        <a:pt x="1584856" y="1765300"/>
                      </a:cubicBezTo>
                      <a:lnTo>
                        <a:pt x="1615335" y="1765300"/>
                      </a:lnTo>
                      <a:cubicBezTo>
                        <a:pt x="1619543" y="1765300"/>
                        <a:pt x="1622955" y="1761888"/>
                        <a:pt x="1622955" y="1757680"/>
                      </a:cubicBezTo>
                      <a:lnTo>
                        <a:pt x="1622955" y="1625506"/>
                      </a:lnTo>
                      <a:cubicBezTo>
                        <a:pt x="1622955" y="1621298"/>
                        <a:pt x="1619543" y="1617886"/>
                        <a:pt x="1615335" y="1617886"/>
                      </a:cubicBezTo>
                      <a:lnTo>
                        <a:pt x="1584856" y="1617886"/>
                      </a:lnTo>
                      <a:close/>
                      <a:moveTo>
                        <a:pt x="1720586" y="1584547"/>
                      </a:moveTo>
                      <a:cubicBezTo>
                        <a:pt x="1716378" y="1584547"/>
                        <a:pt x="1712966" y="1587959"/>
                        <a:pt x="1712966" y="1592167"/>
                      </a:cubicBezTo>
                      <a:lnTo>
                        <a:pt x="1712966" y="1743392"/>
                      </a:lnTo>
                      <a:cubicBezTo>
                        <a:pt x="1712966" y="1747600"/>
                        <a:pt x="1716378" y="1751012"/>
                        <a:pt x="1720586" y="1751012"/>
                      </a:cubicBezTo>
                      <a:lnTo>
                        <a:pt x="1751065" y="1751012"/>
                      </a:lnTo>
                      <a:cubicBezTo>
                        <a:pt x="1755273" y="1751012"/>
                        <a:pt x="1758685" y="1747600"/>
                        <a:pt x="1758685" y="1743392"/>
                      </a:cubicBezTo>
                      <a:lnTo>
                        <a:pt x="1758685" y="1592167"/>
                      </a:lnTo>
                      <a:cubicBezTo>
                        <a:pt x="1758685" y="1587959"/>
                        <a:pt x="1755273" y="1584547"/>
                        <a:pt x="1751065" y="1584547"/>
                      </a:cubicBezTo>
                      <a:lnTo>
                        <a:pt x="1720586" y="1584547"/>
                      </a:lnTo>
                      <a:close/>
                      <a:moveTo>
                        <a:pt x="1851555" y="1553591"/>
                      </a:moveTo>
                      <a:cubicBezTo>
                        <a:pt x="1847347" y="1553591"/>
                        <a:pt x="1843935" y="1557003"/>
                        <a:pt x="1843935" y="1561211"/>
                      </a:cubicBezTo>
                      <a:lnTo>
                        <a:pt x="1843935" y="1712436"/>
                      </a:lnTo>
                      <a:cubicBezTo>
                        <a:pt x="1843935" y="1716644"/>
                        <a:pt x="1847347" y="1720056"/>
                        <a:pt x="1851555" y="1720056"/>
                      </a:cubicBezTo>
                      <a:lnTo>
                        <a:pt x="1882034" y="1720056"/>
                      </a:lnTo>
                      <a:cubicBezTo>
                        <a:pt x="1886242" y="1720056"/>
                        <a:pt x="1889654" y="1716644"/>
                        <a:pt x="1889654" y="1712436"/>
                      </a:cubicBezTo>
                      <a:lnTo>
                        <a:pt x="1889654" y="1561211"/>
                      </a:lnTo>
                      <a:cubicBezTo>
                        <a:pt x="1889654" y="1557003"/>
                        <a:pt x="1886242" y="1553591"/>
                        <a:pt x="1882034" y="1553591"/>
                      </a:cubicBezTo>
                      <a:lnTo>
                        <a:pt x="1851555" y="1553591"/>
                      </a:lnTo>
                      <a:close/>
                      <a:moveTo>
                        <a:pt x="1984905" y="1532160"/>
                      </a:moveTo>
                      <a:cubicBezTo>
                        <a:pt x="1980697" y="1532160"/>
                        <a:pt x="1977285" y="1535572"/>
                        <a:pt x="1977285" y="1539780"/>
                      </a:cubicBezTo>
                      <a:lnTo>
                        <a:pt x="1977285" y="1691005"/>
                      </a:lnTo>
                      <a:cubicBezTo>
                        <a:pt x="1977285" y="1695213"/>
                        <a:pt x="1980697" y="1698625"/>
                        <a:pt x="1984905" y="1698625"/>
                      </a:cubicBezTo>
                      <a:lnTo>
                        <a:pt x="2015384" y="1698625"/>
                      </a:lnTo>
                      <a:cubicBezTo>
                        <a:pt x="2019592" y="1698625"/>
                        <a:pt x="2023004" y="1695213"/>
                        <a:pt x="2023004" y="1691005"/>
                      </a:cubicBezTo>
                      <a:lnTo>
                        <a:pt x="2023004" y="1539780"/>
                      </a:lnTo>
                      <a:cubicBezTo>
                        <a:pt x="2023004" y="1535572"/>
                        <a:pt x="2019592" y="1532160"/>
                        <a:pt x="2015384" y="1532160"/>
                      </a:cubicBezTo>
                      <a:lnTo>
                        <a:pt x="1984905" y="1532160"/>
                      </a:lnTo>
                      <a:close/>
                      <a:moveTo>
                        <a:pt x="2118255" y="1508348"/>
                      </a:moveTo>
                      <a:cubicBezTo>
                        <a:pt x="2114047" y="1508348"/>
                        <a:pt x="2110635" y="1511760"/>
                        <a:pt x="2110635" y="1515968"/>
                      </a:cubicBezTo>
                      <a:lnTo>
                        <a:pt x="2110635" y="1667193"/>
                      </a:lnTo>
                      <a:cubicBezTo>
                        <a:pt x="2110635" y="1671401"/>
                        <a:pt x="2114047" y="1674813"/>
                        <a:pt x="2118255" y="1674813"/>
                      </a:cubicBezTo>
                      <a:lnTo>
                        <a:pt x="2148734" y="1674813"/>
                      </a:lnTo>
                      <a:cubicBezTo>
                        <a:pt x="2152942" y="1674813"/>
                        <a:pt x="2156354" y="1671401"/>
                        <a:pt x="2156354" y="1667193"/>
                      </a:cubicBezTo>
                      <a:lnTo>
                        <a:pt x="2156354" y="1515968"/>
                      </a:lnTo>
                      <a:cubicBezTo>
                        <a:pt x="2156354" y="1511760"/>
                        <a:pt x="2152942" y="1508348"/>
                        <a:pt x="2148734" y="1508348"/>
                      </a:cubicBezTo>
                      <a:lnTo>
                        <a:pt x="2118255" y="1508348"/>
                      </a:lnTo>
                      <a:close/>
                      <a:moveTo>
                        <a:pt x="2220649" y="1489298"/>
                      </a:moveTo>
                      <a:cubicBezTo>
                        <a:pt x="2216441" y="1489298"/>
                        <a:pt x="2213029" y="1492710"/>
                        <a:pt x="2213029" y="1496918"/>
                      </a:cubicBezTo>
                      <a:lnTo>
                        <a:pt x="2213029" y="1648143"/>
                      </a:lnTo>
                      <a:cubicBezTo>
                        <a:pt x="2213029" y="1652351"/>
                        <a:pt x="2216441" y="1655763"/>
                        <a:pt x="2220649" y="1655763"/>
                      </a:cubicBezTo>
                      <a:lnTo>
                        <a:pt x="2251128" y="1655763"/>
                      </a:lnTo>
                      <a:cubicBezTo>
                        <a:pt x="2255336" y="1655763"/>
                        <a:pt x="2258748" y="1652351"/>
                        <a:pt x="2258748" y="1648143"/>
                      </a:cubicBezTo>
                      <a:lnTo>
                        <a:pt x="2258748" y="1496918"/>
                      </a:lnTo>
                      <a:cubicBezTo>
                        <a:pt x="2258748" y="1492710"/>
                        <a:pt x="2255336" y="1489298"/>
                        <a:pt x="2251128" y="1489298"/>
                      </a:cubicBezTo>
                      <a:lnTo>
                        <a:pt x="2220649" y="1489298"/>
                      </a:lnTo>
                      <a:close/>
                      <a:moveTo>
                        <a:pt x="2339711" y="1463104"/>
                      </a:moveTo>
                      <a:cubicBezTo>
                        <a:pt x="2335503" y="1463104"/>
                        <a:pt x="2332091" y="1466516"/>
                        <a:pt x="2332091" y="1470724"/>
                      </a:cubicBezTo>
                      <a:lnTo>
                        <a:pt x="2332091" y="1621949"/>
                      </a:lnTo>
                      <a:cubicBezTo>
                        <a:pt x="2332091" y="1626157"/>
                        <a:pt x="2335503" y="1629569"/>
                        <a:pt x="2339711" y="1629569"/>
                      </a:cubicBezTo>
                      <a:lnTo>
                        <a:pt x="2370190" y="1629569"/>
                      </a:lnTo>
                      <a:cubicBezTo>
                        <a:pt x="2374398" y="1629569"/>
                        <a:pt x="2377810" y="1626157"/>
                        <a:pt x="2377810" y="1621949"/>
                      </a:cubicBezTo>
                      <a:lnTo>
                        <a:pt x="2377810" y="1470724"/>
                      </a:lnTo>
                      <a:cubicBezTo>
                        <a:pt x="2377810" y="1466516"/>
                        <a:pt x="2374398" y="1463104"/>
                        <a:pt x="2370190" y="1463104"/>
                      </a:cubicBezTo>
                      <a:lnTo>
                        <a:pt x="2339711" y="1463104"/>
                      </a:lnTo>
                      <a:close/>
                      <a:moveTo>
                        <a:pt x="2461155" y="1429766"/>
                      </a:moveTo>
                      <a:cubicBezTo>
                        <a:pt x="2456947" y="1429766"/>
                        <a:pt x="2453535" y="1433178"/>
                        <a:pt x="2453535" y="1437386"/>
                      </a:cubicBezTo>
                      <a:lnTo>
                        <a:pt x="2453535" y="1588611"/>
                      </a:lnTo>
                      <a:cubicBezTo>
                        <a:pt x="2453535" y="1592819"/>
                        <a:pt x="2456947" y="1596231"/>
                        <a:pt x="2461155" y="1596231"/>
                      </a:cubicBezTo>
                      <a:lnTo>
                        <a:pt x="2491634" y="1596231"/>
                      </a:lnTo>
                      <a:cubicBezTo>
                        <a:pt x="2495842" y="1596231"/>
                        <a:pt x="2499254" y="1592819"/>
                        <a:pt x="2499254" y="1588611"/>
                      </a:cubicBezTo>
                      <a:lnTo>
                        <a:pt x="2499254" y="1437386"/>
                      </a:lnTo>
                      <a:cubicBezTo>
                        <a:pt x="2499254" y="1433178"/>
                        <a:pt x="2495842" y="1429766"/>
                        <a:pt x="2491634" y="1429766"/>
                      </a:cubicBezTo>
                      <a:lnTo>
                        <a:pt x="2461155" y="1429766"/>
                      </a:lnTo>
                      <a:close/>
                      <a:moveTo>
                        <a:pt x="2587361" y="1410716"/>
                      </a:moveTo>
                      <a:cubicBezTo>
                        <a:pt x="2583153" y="1410716"/>
                        <a:pt x="2579741" y="1414128"/>
                        <a:pt x="2579741" y="1418336"/>
                      </a:cubicBezTo>
                      <a:lnTo>
                        <a:pt x="2579741" y="1569561"/>
                      </a:lnTo>
                      <a:cubicBezTo>
                        <a:pt x="2579741" y="1573769"/>
                        <a:pt x="2583153" y="1577181"/>
                        <a:pt x="2587361" y="1577181"/>
                      </a:cubicBezTo>
                      <a:lnTo>
                        <a:pt x="2617840" y="1577181"/>
                      </a:lnTo>
                      <a:cubicBezTo>
                        <a:pt x="2622048" y="1577181"/>
                        <a:pt x="2625460" y="1573769"/>
                        <a:pt x="2625460" y="1569561"/>
                      </a:cubicBezTo>
                      <a:lnTo>
                        <a:pt x="2625460" y="1418336"/>
                      </a:lnTo>
                      <a:cubicBezTo>
                        <a:pt x="2625460" y="1414128"/>
                        <a:pt x="2622048" y="1410716"/>
                        <a:pt x="2617840" y="1410716"/>
                      </a:cubicBezTo>
                      <a:lnTo>
                        <a:pt x="2587361" y="1410716"/>
                      </a:lnTo>
                      <a:close/>
                      <a:moveTo>
                        <a:pt x="2706424" y="1374997"/>
                      </a:moveTo>
                      <a:cubicBezTo>
                        <a:pt x="2702216" y="1374997"/>
                        <a:pt x="2698804" y="1378409"/>
                        <a:pt x="2698804" y="1382617"/>
                      </a:cubicBezTo>
                      <a:lnTo>
                        <a:pt x="2698804" y="1533842"/>
                      </a:lnTo>
                      <a:cubicBezTo>
                        <a:pt x="2698804" y="1538050"/>
                        <a:pt x="2702216" y="1541462"/>
                        <a:pt x="2706424" y="1541462"/>
                      </a:cubicBezTo>
                      <a:lnTo>
                        <a:pt x="2736903" y="1541462"/>
                      </a:lnTo>
                      <a:cubicBezTo>
                        <a:pt x="2741111" y="1541462"/>
                        <a:pt x="2744523" y="1538050"/>
                        <a:pt x="2744523" y="1533842"/>
                      </a:cubicBezTo>
                      <a:lnTo>
                        <a:pt x="2744523" y="1382617"/>
                      </a:lnTo>
                      <a:cubicBezTo>
                        <a:pt x="2744523" y="1378409"/>
                        <a:pt x="2741111" y="1374997"/>
                        <a:pt x="2736903" y="1374997"/>
                      </a:cubicBezTo>
                      <a:lnTo>
                        <a:pt x="2706424" y="1374997"/>
                      </a:lnTo>
                      <a:close/>
                      <a:moveTo>
                        <a:pt x="2831893" y="1339750"/>
                      </a:moveTo>
                      <a:cubicBezTo>
                        <a:pt x="2827685" y="1339750"/>
                        <a:pt x="2824273" y="1343162"/>
                        <a:pt x="2824273" y="1347370"/>
                      </a:cubicBezTo>
                      <a:lnTo>
                        <a:pt x="2824273" y="1517173"/>
                      </a:lnTo>
                      <a:cubicBezTo>
                        <a:pt x="2824273" y="1521381"/>
                        <a:pt x="2827685" y="1524793"/>
                        <a:pt x="2831893" y="1524793"/>
                      </a:cubicBezTo>
                      <a:lnTo>
                        <a:pt x="2862372" y="1524793"/>
                      </a:lnTo>
                      <a:cubicBezTo>
                        <a:pt x="2866580" y="1524793"/>
                        <a:pt x="2869992" y="1521381"/>
                        <a:pt x="2869992" y="1517173"/>
                      </a:cubicBezTo>
                      <a:lnTo>
                        <a:pt x="2869992" y="1347370"/>
                      </a:lnTo>
                      <a:cubicBezTo>
                        <a:pt x="2869992" y="1343162"/>
                        <a:pt x="2866580" y="1339750"/>
                        <a:pt x="2862372" y="1339750"/>
                      </a:cubicBezTo>
                      <a:lnTo>
                        <a:pt x="2831893" y="1339750"/>
                      </a:lnTo>
                      <a:close/>
                      <a:moveTo>
                        <a:pt x="2960481" y="1308794"/>
                      </a:moveTo>
                      <a:cubicBezTo>
                        <a:pt x="2956273" y="1308794"/>
                        <a:pt x="2952861" y="1312206"/>
                        <a:pt x="2952861" y="1316414"/>
                      </a:cubicBezTo>
                      <a:lnTo>
                        <a:pt x="2952861" y="1486217"/>
                      </a:lnTo>
                      <a:cubicBezTo>
                        <a:pt x="2952861" y="1490425"/>
                        <a:pt x="2956273" y="1493837"/>
                        <a:pt x="2960481" y="1493837"/>
                      </a:cubicBezTo>
                      <a:lnTo>
                        <a:pt x="2990960" y="1493837"/>
                      </a:lnTo>
                      <a:cubicBezTo>
                        <a:pt x="2995168" y="1493837"/>
                        <a:pt x="2998580" y="1490425"/>
                        <a:pt x="2998580" y="1486217"/>
                      </a:cubicBezTo>
                      <a:lnTo>
                        <a:pt x="2998580" y="1316414"/>
                      </a:lnTo>
                      <a:cubicBezTo>
                        <a:pt x="2998580" y="1312206"/>
                        <a:pt x="2995168" y="1308794"/>
                        <a:pt x="2990960" y="1308794"/>
                      </a:cubicBezTo>
                      <a:lnTo>
                        <a:pt x="2960481" y="1308794"/>
                      </a:lnTo>
                      <a:close/>
                      <a:moveTo>
                        <a:pt x="3084306" y="1284981"/>
                      </a:moveTo>
                      <a:cubicBezTo>
                        <a:pt x="3080098" y="1284981"/>
                        <a:pt x="3076686" y="1288393"/>
                        <a:pt x="3076686" y="1292601"/>
                      </a:cubicBezTo>
                      <a:lnTo>
                        <a:pt x="3076686" y="1462404"/>
                      </a:lnTo>
                      <a:cubicBezTo>
                        <a:pt x="3076686" y="1466612"/>
                        <a:pt x="3080098" y="1470024"/>
                        <a:pt x="3084306" y="1470024"/>
                      </a:cubicBezTo>
                      <a:lnTo>
                        <a:pt x="3114785" y="1470024"/>
                      </a:lnTo>
                      <a:cubicBezTo>
                        <a:pt x="3118993" y="1470024"/>
                        <a:pt x="3122405" y="1466612"/>
                        <a:pt x="3122405" y="1462404"/>
                      </a:cubicBezTo>
                      <a:lnTo>
                        <a:pt x="3122405" y="1292601"/>
                      </a:lnTo>
                      <a:cubicBezTo>
                        <a:pt x="3122405" y="1288393"/>
                        <a:pt x="3118993" y="1284981"/>
                        <a:pt x="3114785" y="1284981"/>
                      </a:cubicBezTo>
                      <a:lnTo>
                        <a:pt x="3084306" y="1284981"/>
                      </a:lnTo>
                      <a:close/>
                      <a:moveTo>
                        <a:pt x="3205750" y="1256406"/>
                      </a:moveTo>
                      <a:cubicBezTo>
                        <a:pt x="3201542" y="1256406"/>
                        <a:pt x="3198130" y="1259818"/>
                        <a:pt x="3198130" y="1264026"/>
                      </a:cubicBezTo>
                      <a:lnTo>
                        <a:pt x="3198130" y="1433829"/>
                      </a:lnTo>
                      <a:cubicBezTo>
                        <a:pt x="3198130" y="1438037"/>
                        <a:pt x="3201542" y="1441449"/>
                        <a:pt x="3205750" y="1441449"/>
                      </a:cubicBezTo>
                      <a:lnTo>
                        <a:pt x="3236229" y="1441449"/>
                      </a:lnTo>
                      <a:cubicBezTo>
                        <a:pt x="3240437" y="1441449"/>
                        <a:pt x="3243849" y="1438037"/>
                        <a:pt x="3243849" y="1433829"/>
                      </a:cubicBezTo>
                      <a:lnTo>
                        <a:pt x="3243849" y="1264026"/>
                      </a:lnTo>
                      <a:cubicBezTo>
                        <a:pt x="3243849" y="1259818"/>
                        <a:pt x="3240437" y="1256406"/>
                        <a:pt x="3236229" y="1256406"/>
                      </a:cubicBezTo>
                      <a:lnTo>
                        <a:pt x="3205750" y="1256406"/>
                      </a:lnTo>
                      <a:close/>
                      <a:moveTo>
                        <a:pt x="3329574" y="1215924"/>
                      </a:moveTo>
                      <a:cubicBezTo>
                        <a:pt x="3325366" y="1215924"/>
                        <a:pt x="3321954" y="1219336"/>
                        <a:pt x="3321954" y="1223544"/>
                      </a:cubicBezTo>
                      <a:lnTo>
                        <a:pt x="3321954" y="1414779"/>
                      </a:lnTo>
                      <a:cubicBezTo>
                        <a:pt x="3321954" y="1418987"/>
                        <a:pt x="3325366" y="1422399"/>
                        <a:pt x="3329574" y="1422399"/>
                      </a:cubicBezTo>
                      <a:lnTo>
                        <a:pt x="3360053" y="1422399"/>
                      </a:lnTo>
                      <a:cubicBezTo>
                        <a:pt x="3364261" y="1422399"/>
                        <a:pt x="3367673" y="1418987"/>
                        <a:pt x="3367673" y="1414779"/>
                      </a:cubicBezTo>
                      <a:lnTo>
                        <a:pt x="3367673" y="1223544"/>
                      </a:lnTo>
                      <a:cubicBezTo>
                        <a:pt x="3367673" y="1219336"/>
                        <a:pt x="3364261" y="1215924"/>
                        <a:pt x="3360053" y="1215924"/>
                      </a:cubicBezTo>
                      <a:lnTo>
                        <a:pt x="3329574" y="1215924"/>
                      </a:lnTo>
                      <a:close/>
                      <a:moveTo>
                        <a:pt x="3493880" y="1170680"/>
                      </a:moveTo>
                      <a:cubicBezTo>
                        <a:pt x="3489672" y="1170680"/>
                        <a:pt x="3486260" y="1174092"/>
                        <a:pt x="3486260" y="1178300"/>
                      </a:cubicBezTo>
                      <a:lnTo>
                        <a:pt x="3486260" y="1369535"/>
                      </a:lnTo>
                      <a:cubicBezTo>
                        <a:pt x="3486260" y="1373743"/>
                        <a:pt x="3489672" y="1377155"/>
                        <a:pt x="3493880" y="1377155"/>
                      </a:cubicBezTo>
                      <a:lnTo>
                        <a:pt x="3524359" y="1377155"/>
                      </a:lnTo>
                      <a:cubicBezTo>
                        <a:pt x="3528567" y="1377155"/>
                        <a:pt x="3531979" y="1373743"/>
                        <a:pt x="3531979" y="1369535"/>
                      </a:cubicBezTo>
                      <a:lnTo>
                        <a:pt x="3531979" y="1178300"/>
                      </a:lnTo>
                      <a:cubicBezTo>
                        <a:pt x="3531979" y="1174092"/>
                        <a:pt x="3528567" y="1170680"/>
                        <a:pt x="3524359" y="1170680"/>
                      </a:cubicBezTo>
                      <a:lnTo>
                        <a:pt x="3493880" y="1170680"/>
                      </a:lnTo>
                      <a:close/>
                      <a:moveTo>
                        <a:pt x="3629612" y="1132580"/>
                      </a:moveTo>
                      <a:cubicBezTo>
                        <a:pt x="3625404" y="1132580"/>
                        <a:pt x="3621992" y="1135992"/>
                        <a:pt x="3621992" y="1140200"/>
                      </a:cubicBezTo>
                      <a:lnTo>
                        <a:pt x="3621992" y="1331435"/>
                      </a:lnTo>
                      <a:cubicBezTo>
                        <a:pt x="3621992" y="1335643"/>
                        <a:pt x="3625404" y="1339055"/>
                        <a:pt x="3629612" y="1339055"/>
                      </a:cubicBezTo>
                      <a:lnTo>
                        <a:pt x="3660091" y="1339055"/>
                      </a:lnTo>
                      <a:cubicBezTo>
                        <a:pt x="3664299" y="1339055"/>
                        <a:pt x="3667711" y="1335643"/>
                        <a:pt x="3667711" y="1331435"/>
                      </a:cubicBezTo>
                      <a:lnTo>
                        <a:pt x="3667711" y="1140200"/>
                      </a:lnTo>
                      <a:cubicBezTo>
                        <a:pt x="3667711" y="1135992"/>
                        <a:pt x="3664299" y="1132580"/>
                        <a:pt x="3660091" y="1132580"/>
                      </a:cubicBezTo>
                      <a:lnTo>
                        <a:pt x="3629612" y="1132580"/>
                      </a:lnTo>
                      <a:close/>
                      <a:moveTo>
                        <a:pt x="3776849" y="1089715"/>
                      </a:moveTo>
                      <a:cubicBezTo>
                        <a:pt x="3771369" y="1089715"/>
                        <a:pt x="3766927" y="1094157"/>
                        <a:pt x="3766927" y="1099637"/>
                      </a:cubicBezTo>
                      <a:lnTo>
                        <a:pt x="3766927" y="1300558"/>
                      </a:lnTo>
                      <a:cubicBezTo>
                        <a:pt x="3766927" y="1306038"/>
                        <a:pt x="3771369" y="1310480"/>
                        <a:pt x="3776849" y="1310480"/>
                      </a:cubicBezTo>
                      <a:lnTo>
                        <a:pt x="3816535" y="1310480"/>
                      </a:lnTo>
                      <a:cubicBezTo>
                        <a:pt x="3822015" y="1310480"/>
                        <a:pt x="3826457" y="1306038"/>
                        <a:pt x="3826457" y="1300558"/>
                      </a:cubicBezTo>
                      <a:lnTo>
                        <a:pt x="3826457" y="1099637"/>
                      </a:lnTo>
                      <a:cubicBezTo>
                        <a:pt x="3826457" y="1094157"/>
                        <a:pt x="3822015" y="1089715"/>
                        <a:pt x="3816535" y="1089715"/>
                      </a:cubicBezTo>
                      <a:lnTo>
                        <a:pt x="3776849" y="1089715"/>
                      </a:lnTo>
                      <a:close/>
                      <a:moveTo>
                        <a:pt x="3934011" y="1049234"/>
                      </a:moveTo>
                      <a:cubicBezTo>
                        <a:pt x="3928531" y="1049234"/>
                        <a:pt x="3924089" y="1053676"/>
                        <a:pt x="3924089" y="1059156"/>
                      </a:cubicBezTo>
                      <a:lnTo>
                        <a:pt x="3924089" y="1260077"/>
                      </a:lnTo>
                      <a:cubicBezTo>
                        <a:pt x="3924089" y="1265557"/>
                        <a:pt x="3928531" y="1269999"/>
                        <a:pt x="3934011" y="1269999"/>
                      </a:cubicBezTo>
                      <a:lnTo>
                        <a:pt x="3973697" y="1269999"/>
                      </a:lnTo>
                      <a:cubicBezTo>
                        <a:pt x="3979177" y="1269999"/>
                        <a:pt x="3983619" y="1265557"/>
                        <a:pt x="3983619" y="1260077"/>
                      </a:cubicBezTo>
                      <a:lnTo>
                        <a:pt x="3983619" y="1059156"/>
                      </a:lnTo>
                      <a:cubicBezTo>
                        <a:pt x="3983619" y="1053676"/>
                        <a:pt x="3979177" y="1049234"/>
                        <a:pt x="3973697" y="1049234"/>
                      </a:cubicBezTo>
                      <a:lnTo>
                        <a:pt x="3934011" y="1049234"/>
                      </a:lnTo>
                      <a:close/>
                      <a:moveTo>
                        <a:pt x="4139592" y="989702"/>
                      </a:moveTo>
                      <a:cubicBezTo>
                        <a:pt x="4123153" y="989702"/>
                        <a:pt x="4109826" y="1003029"/>
                        <a:pt x="4109826" y="1019468"/>
                      </a:cubicBezTo>
                      <a:lnTo>
                        <a:pt x="4109826" y="1187846"/>
                      </a:lnTo>
                      <a:cubicBezTo>
                        <a:pt x="4109826" y="1204285"/>
                        <a:pt x="4123153" y="1217612"/>
                        <a:pt x="4139592" y="1217612"/>
                      </a:cubicBezTo>
                      <a:cubicBezTo>
                        <a:pt x="4156031" y="1217612"/>
                        <a:pt x="4169358" y="1204285"/>
                        <a:pt x="4169358" y="1187846"/>
                      </a:cubicBezTo>
                      <a:lnTo>
                        <a:pt x="4169358" y="1019468"/>
                      </a:lnTo>
                      <a:cubicBezTo>
                        <a:pt x="4169358" y="1003029"/>
                        <a:pt x="4156031" y="989702"/>
                        <a:pt x="4139592" y="989702"/>
                      </a:cubicBezTo>
                      <a:close/>
                      <a:moveTo>
                        <a:pt x="4305086" y="939005"/>
                      </a:moveTo>
                      <a:cubicBezTo>
                        <a:pt x="4291934" y="939005"/>
                        <a:pt x="4281273" y="949666"/>
                        <a:pt x="4281273" y="962818"/>
                      </a:cubicBezTo>
                      <a:lnTo>
                        <a:pt x="4281273" y="1158079"/>
                      </a:lnTo>
                      <a:cubicBezTo>
                        <a:pt x="4281273" y="1171231"/>
                        <a:pt x="4291934" y="1181892"/>
                        <a:pt x="4305086" y="1181892"/>
                      </a:cubicBezTo>
                      <a:lnTo>
                        <a:pt x="4357473" y="1181892"/>
                      </a:lnTo>
                      <a:cubicBezTo>
                        <a:pt x="4370625" y="1181892"/>
                        <a:pt x="4381286" y="1171231"/>
                        <a:pt x="4381286" y="1158079"/>
                      </a:cubicBezTo>
                      <a:lnTo>
                        <a:pt x="4381286" y="962818"/>
                      </a:lnTo>
                      <a:cubicBezTo>
                        <a:pt x="4381286" y="949666"/>
                        <a:pt x="4370625" y="939005"/>
                        <a:pt x="4357473" y="939005"/>
                      </a:cubicBezTo>
                      <a:lnTo>
                        <a:pt x="4305086" y="939005"/>
                      </a:lnTo>
                      <a:close/>
                      <a:moveTo>
                        <a:pt x="4519399" y="896143"/>
                      </a:moveTo>
                      <a:cubicBezTo>
                        <a:pt x="4506247" y="896143"/>
                        <a:pt x="4495586" y="906804"/>
                        <a:pt x="4495586" y="919956"/>
                      </a:cubicBezTo>
                      <a:lnTo>
                        <a:pt x="4495586" y="1115217"/>
                      </a:lnTo>
                      <a:cubicBezTo>
                        <a:pt x="4495586" y="1128369"/>
                        <a:pt x="4506247" y="1139030"/>
                        <a:pt x="4519399" y="1139030"/>
                      </a:cubicBezTo>
                      <a:lnTo>
                        <a:pt x="4571786" y="1139030"/>
                      </a:lnTo>
                      <a:cubicBezTo>
                        <a:pt x="4584938" y="1139030"/>
                        <a:pt x="4595599" y="1128369"/>
                        <a:pt x="4595599" y="1115217"/>
                      </a:cubicBezTo>
                      <a:lnTo>
                        <a:pt x="4595599" y="919956"/>
                      </a:lnTo>
                      <a:cubicBezTo>
                        <a:pt x="4595599" y="906804"/>
                        <a:pt x="4584938" y="896143"/>
                        <a:pt x="4571786" y="896143"/>
                      </a:cubicBezTo>
                      <a:lnTo>
                        <a:pt x="4519399" y="896143"/>
                      </a:lnTo>
                      <a:close/>
                      <a:moveTo>
                        <a:pt x="4745164" y="853280"/>
                      </a:moveTo>
                      <a:cubicBezTo>
                        <a:pt x="4727002" y="853280"/>
                        <a:pt x="4712279" y="868003"/>
                        <a:pt x="4712279" y="886165"/>
                      </a:cubicBezTo>
                      <a:lnTo>
                        <a:pt x="4712279" y="1063282"/>
                      </a:lnTo>
                      <a:cubicBezTo>
                        <a:pt x="4712279" y="1081444"/>
                        <a:pt x="4727002" y="1096167"/>
                        <a:pt x="4745164" y="1096167"/>
                      </a:cubicBezTo>
                      <a:lnTo>
                        <a:pt x="4817509" y="1096167"/>
                      </a:lnTo>
                      <a:cubicBezTo>
                        <a:pt x="4835671" y="1096167"/>
                        <a:pt x="4850394" y="1081444"/>
                        <a:pt x="4850394" y="1063282"/>
                      </a:cubicBezTo>
                      <a:lnTo>
                        <a:pt x="4850394" y="886165"/>
                      </a:lnTo>
                      <a:cubicBezTo>
                        <a:pt x="4850394" y="868003"/>
                        <a:pt x="4835671" y="853280"/>
                        <a:pt x="4817509" y="853280"/>
                      </a:cubicBezTo>
                      <a:lnTo>
                        <a:pt x="4745164" y="853280"/>
                      </a:lnTo>
                      <a:close/>
                      <a:moveTo>
                        <a:pt x="4995194" y="793748"/>
                      </a:moveTo>
                      <a:cubicBezTo>
                        <a:pt x="4977032" y="793748"/>
                        <a:pt x="4962309" y="808471"/>
                        <a:pt x="4962309" y="826633"/>
                      </a:cubicBezTo>
                      <a:lnTo>
                        <a:pt x="4962309" y="1032327"/>
                      </a:lnTo>
                      <a:cubicBezTo>
                        <a:pt x="4962309" y="1050489"/>
                        <a:pt x="4977032" y="1065212"/>
                        <a:pt x="4995194" y="1065212"/>
                      </a:cubicBezTo>
                      <a:lnTo>
                        <a:pt x="5067539" y="1065212"/>
                      </a:lnTo>
                      <a:cubicBezTo>
                        <a:pt x="5085701" y="1065212"/>
                        <a:pt x="5100424" y="1050489"/>
                        <a:pt x="5100424" y="1032327"/>
                      </a:cubicBezTo>
                      <a:lnTo>
                        <a:pt x="5100424" y="826633"/>
                      </a:lnTo>
                      <a:cubicBezTo>
                        <a:pt x="5100424" y="808471"/>
                        <a:pt x="5085701" y="793748"/>
                        <a:pt x="5067539" y="793748"/>
                      </a:cubicBezTo>
                      <a:lnTo>
                        <a:pt x="4995194" y="793748"/>
                      </a:lnTo>
                      <a:close/>
                      <a:moveTo>
                        <a:pt x="5273799" y="743742"/>
                      </a:moveTo>
                      <a:cubicBezTo>
                        <a:pt x="5255637" y="743742"/>
                        <a:pt x="5240914" y="758465"/>
                        <a:pt x="5240914" y="776627"/>
                      </a:cubicBezTo>
                      <a:lnTo>
                        <a:pt x="5240914" y="1016349"/>
                      </a:lnTo>
                      <a:cubicBezTo>
                        <a:pt x="5240914" y="1034511"/>
                        <a:pt x="5255637" y="1049234"/>
                        <a:pt x="5273799" y="1049234"/>
                      </a:cubicBezTo>
                      <a:lnTo>
                        <a:pt x="5346144" y="1049234"/>
                      </a:lnTo>
                      <a:cubicBezTo>
                        <a:pt x="5364306" y="1049234"/>
                        <a:pt x="5379029" y="1034511"/>
                        <a:pt x="5379029" y="1016349"/>
                      </a:cubicBezTo>
                      <a:lnTo>
                        <a:pt x="5379029" y="776627"/>
                      </a:lnTo>
                      <a:cubicBezTo>
                        <a:pt x="5379029" y="758465"/>
                        <a:pt x="5364306" y="743742"/>
                        <a:pt x="5346144" y="743742"/>
                      </a:cubicBezTo>
                      <a:lnTo>
                        <a:pt x="5273799" y="743742"/>
                      </a:lnTo>
                      <a:close/>
                      <a:moveTo>
                        <a:pt x="5526211" y="698499"/>
                      </a:moveTo>
                      <a:cubicBezTo>
                        <a:pt x="5508049" y="698499"/>
                        <a:pt x="5493326" y="713222"/>
                        <a:pt x="5493326" y="731384"/>
                      </a:cubicBezTo>
                      <a:lnTo>
                        <a:pt x="5493326" y="971106"/>
                      </a:lnTo>
                      <a:cubicBezTo>
                        <a:pt x="5493326" y="989268"/>
                        <a:pt x="5508049" y="1003991"/>
                        <a:pt x="5526211" y="1003991"/>
                      </a:cubicBezTo>
                      <a:lnTo>
                        <a:pt x="5598556" y="1003991"/>
                      </a:lnTo>
                      <a:cubicBezTo>
                        <a:pt x="5616718" y="1003991"/>
                        <a:pt x="5631441" y="989268"/>
                        <a:pt x="5631441" y="971106"/>
                      </a:cubicBezTo>
                      <a:lnTo>
                        <a:pt x="5631441" y="731384"/>
                      </a:lnTo>
                      <a:cubicBezTo>
                        <a:pt x="5631441" y="713222"/>
                        <a:pt x="5616718" y="698499"/>
                        <a:pt x="5598556" y="698499"/>
                      </a:cubicBezTo>
                      <a:lnTo>
                        <a:pt x="5526211" y="698499"/>
                      </a:lnTo>
                      <a:close/>
                      <a:moveTo>
                        <a:pt x="5835774" y="660399"/>
                      </a:moveTo>
                      <a:cubicBezTo>
                        <a:pt x="5817612" y="660399"/>
                        <a:pt x="5802889" y="675122"/>
                        <a:pt x="5802889" y="693284"/>
                      </a:cubicBezTo>
                      <a:lnTo>
                        <a:pt x="5802889" y="933006"/>
                      </a:lnTo>
                      <a:cubicBezTo>
                        <a:pt x="5802889" y="951168"/>
                        <a:pt x="5817612" y="965891"/>
                        <a:pt x="5835774" y="965891"/>
                      </a:cubicBezTo>
                      <a:lnTo>
                        <a:pt x="5908119" y="965891"/>
                      </a:lnTo>
                      <a:cubicBezTo>
                        <a:pt x="5926281" y="965891"/>
                        <a:pt x="5941004" y="951168"/>
                        <a:pt x="5941004" y="933006"/>
                      </a:cubicBezTo>
                      <a:lnTo>
                        <a:pt x="5941004" y="693284"/>
                      </a:lnTo>
                      <a:cubicBezTo>
                        <a:pt x="5941004" y="675122"/>
                        <a:pt x="5926281" y="660399"/>
                        <a:pt x="5908119" y="660399"/>
                      </a:cubicBezTo>
                      <a:lnTo>
                        <a:pt x="5835774" y="660399"/>
                      </a:lnTo>
                      <a:close/>
                      <a:moveTo>
                        <a:pt x="6176292" y="617537"/>
                      </a:moveTo>
                      <a:cubicBezTo>
                        <a:pt x="6158130" y="617537"/>
                        <a:pt x="6143407" y="632260"/>
                        <a:pt x="6143407" y="650422"/>
                      </a:cubicBezTo>
                      <a:lnTo>
                        <a:pt x="6143407" y="890144"/>
                      </a:lnTo>
                      <a:cubicBezTo>
                        <a:pt x="6143407" y="908306"/>
                        <a:pt x="6158130" y="923029"/>
                        <a:pt x="6176292" y="923029"/>
                      </a:cubicBezTo>
                      <a:lnTo>
                        <a:pt x="6248637" y="923029"/>
                      </a:lnTo>
                      <a:cubicBezTo>
                        <a:pt x="6266799" y="923029"/>
                        <a:pt x="6281522" y="908306"/>
                        <a:pt x="6281522" y="890144"/>
                      </a:cubicBezTo>
                      <a:lnTo>
                        <a:pt x="6281522" y="650422"/>
                      </a:lnTo>
                      <a:cubicBezTo>
                        <a:pt x="6281522" y="632260"/>
                        <a:pt x="6266799" y="617537"/>
                        <a:pt x="6248637" y="617537"/>
                      </a:cubicBezTo>
                      <a:lnTo>
                        <a:pt x="6176292" y="617537"/>
                      </a:lnTo>
                      <a:close/>
                      <a:moveTo>
                        <a:pt x="6522481" y="567530"/>
                      </a:moveTo>
                      <a:cubicBezTo>
                        <a:pt x="6501187" y="567530"/>
                        <a:pt x="6483925" y="584792"/>
                        <a:pt x="6483925" y="606086"/>
                      </a:cubicBezTo>
                      <a:lnTo>
                        <a:pt x="6483925" y="864731"/>
                      </a:lnTo>
                      <a:cubicBezTo>
                        <a:pt x="6483925" y="886025"/>
                        <a:pt x="6501187" y="903287"/>
                        <a:pt x="6522481" y="903287"/>
                      </a:cubicBezTo>
                      <a:lnTo>
                        <a:pt x="6607301" y="903287"/>
                      </a:lnTo>
                      <a:cubicBezTo>
                        <a:pt x="6628595" y="903287"/>
                        <a:pt x="6645857" y="886025"/>
                        <a:pt x="6645857" y="864731"/>
                      </a:cubicBezTo>
                      <a:lnTo>
                        <a:pt x="6645857" y="606086"/>
                      </a:lnTo>
                      <a:cubicBezTo>
                        <a:pt x="6645857" y="584792"/>
                        <a:pt x="6628595" y="567530"/>
                        <a:pt x="6607301" y="567530"/>
                      </a:cubicBezTo>
                      <a:lnTo>
                        <a:pt x="6522481" y="567530"/>
                      </a:lnTo>
                      <a:close/>
                      <a:moveTo>
                        <a:pt x="9449524" y="565853"/>
                      </a:moveTo>
                      <a:lnTo>
                        <a:pt x="9455405" y="574674"/>
                      </a:lnTo>
                      <a:lnTo>
                        <a:pt x="9449548" y="574674"/>
                      </a:lnTo>
                      <a:lnTo>
                        <a:pt x="9449524" y="565853"/>
                      </a:lnTo>
                      <a:close/>
                      <a:moveTo>
                        <a:pt x="6915387" y="507999"/>
                      </a:moveTo>
                      <a:cubicBezTo>
                        <a:pt x="6894093" y="507999"/>
                        <a:pt x="6876831" y="525261"/>
                        <a:pt x="6876831" y="546555"/>
                      </a:cubicBezTo>
                      <a:lnTo>
                        <a:pt x="6876831" y="805200"/>
                      </a:lnTo>
                      <a:cubicBezTo>
                        <a:pt x="6876831" y="826494"/>
                        <a:pt x="6894093" y="843756"/>
                        <a:pt x="6915387" y="843756"/>
                      </a:cubicBezTo>
                      <a:lnTo>
                        <a:pt x="7000207" y="843756"/>
                      </a:lnTo>
                      <a:cubicBezTo>
                        <a:pt x="7021501" y="843756"/>
                        <a:pt x="7038763" y="826494"/>
                        <a:pt x="7038763" y="805200"/>
                      </a:cubicBezTo>
                      <a:lnTo>
                        <a:pt x="7038763" y="546555"/>
                      </a:lnTo>
                      <a:cubicBezTo>
                        <a:pt x="7038763" y="525261"/>
                        <a:pt x="7021501" y="507999"/>
                        <a:pt x="7000207" y="507999"/>
                      </a:cubicBezTo>
                      <a:lnTo>
                        <a:pt x="6915387" y="507999"/>
                      </a:lnTo>
                      <a:close/>
                      <a:moveTo>
                        <a:pt x="7332106" y="450849"/>
                      </a:moveTo>
                      <a:cubicBezTo>
                        <a:pt x="7310812" y="450849"/>
                        <a:pt x="7293550" y="468111"/>
                        <a:pt x="7293550" y="489405"/>
                      </a:cubicBezTo>
                      <a:lnTo>
                        <a:pt x="7293550" y="748050"/>
                      </a:lnTo>
                      <a:cubicBezTo>
                        <a:pt x="7293550" y="769344"/>
                        <a:pt x="7310812" y="786606"/>
                        <a:pt x="7332106" y="786606"/>
                      </a:cubicBezTo>
                      <a:lnTo>
                        <a:pt x="7416926" y="786606"/>
                      </a:lnTo>
                      <a:cubicBezTo>
                        <a:pt x="7438220" y="786606"/>
                        <a:pt x="7455482" y="769344"/>
                        <a:pt x="7455482" y="748050"/>
                      </a:cubicBezTo>
                      <a:lnTo>
                        <a:pt x="7455482" y="489405"/>
                      </a:lnTo>
                      <a:cubicBezTo>
                        <a:pt x="7455482" y="468111"/>
                        <a:pt x="7438220" y="450849"/>
                        <a:pt x="7416926" y="450849"/>
                      </a:cubicBezTo>
                      <a:lnTo>
                        <a:pt x="7332106" y="450849"/>
                      </a:lnTo>
                      <a:close/>
                      <a:moveTo>
                        <a:pt x="7779441" y="388935"/>
                      </a:moveTo>
                      <a:cubicBezTo>
                        <a:pt x="7754389" y="388935"/>
                        <a:pt x="7734081" y="409243"/>
                        <a:pt x="7734081" y="434295"/>
                      </a:cubicBezTo>
                      <a:lnTo>
                        <a:pt x="7734081" y="705527"/>
                      </a:lnTo>
                      <a:cubicBezTo>
                        <a:pt x="7734081" y="730579"/>
                        <a:pt x="7754389" y="750887"/>
                        <a:pt x="7779441" y="750887"/>
                      </a:cubicBezTo>
                      <a:lnTo>
                        <a:pt x="7879229" y="750887"/>
                      </a:lnTo>
                      <a:cubicBezTo>
                        <a:pt x="7904281" y="750887"/>
                        <a:pt x="7924589" y="730579"/>
                        <a:pt x="7924589" y="705527"/>
                      </a:cubicBezTo>
                      <a:lnTo>
                        <a:pt x="7924589" y="434295"/>
                      </a:lnTo>
                      <a:cubicBezTo>
                        <a:pt x="7924589" y="409243"/>
                        <a:pt x="7904281" y="388935"/>
                        <a:pt x="7879229" y="388935"/>
                      </a:cubicBezTo>
                      <a:lnTo>
                        <a:pt x="7779441" y="388935"/>
                      </a:lnTo>
                      <a:close/>
                      <a:moveTo>
                        <a:pt x="8264195" y="315117"/>
                      </a:moveTo>
                      <a:cubicBezTo>
                        <a:pt x="8234446" y="315117"/>
                        <a:pt x="8210330" y="339233"/>
                        <a:pt x="8210330" y="368982"/>
                      </a:cubicBezTo>
                      <a:lnTo>
                        <a:pt x="8210330" y="623204"/>
                      </a:lnTo>
                      <a:cubicBezTo>
                        <a:pt x="8210330" y="652953"/>
                        <a:pt x="8234446" y="677069"/>
                        <a:pt x="8264195" y="677069"/>
                      </a:cubicBezTo>
                      <a:lnTo>
                        <a:pt x="8382692" y="677069"/>
                      </a:lnTo>
                      <a:cubicBezTo>
                        <a:pt x="8412441" y="677069"/>
                        <a:pt x="8436557" y="652953"/>
                        <a:pt x="8436557" y="623204"/>
                      </a:cubicBezTo>
                      <a:lnTo>
                        <a:pt x="8436557" y="368982"/>
                      </a:lnTo>
                      <a:cubicBezTo>
                        <a:pt x="8436557" y="339233"/>
                        <a:pt x="8412441" y="315117"/>
                        <a:pt x="8382692" y="315117"/>
                      </a:cubicBezTo>
                      <a:lnTo>
                        <a:pt x="8264195" y="315117"/>
                      </a:lnTo>
                      <a:close/>
                      <a:moveTo>
                        <a:pt x="8771400" y="248444"/>
                      </a:moveTo>
                      <a:cubicBezTo>
                        <a:pt x="8735075" y="248444"/>
                        <a:pt x="8705628" y="277891"/>
                        <a:pt x="8705628" y="314216"/>
                      </a:cubicBezTo>
                      <a:lnTo>
                        <a:pt x="8705628" y="570816"/>
                      </a:lnTo>
                      <a:cubicBezTo>
                        <a:pt x="8705628" y="607141"/>
                        <a:pt x="8735075" y="636588"/>
                        <a:pt x="8771400" y="636588"/>
                      </a:cubicBezTo>
                      <a:lnTo>
                        <a:pt x="8916091" y="636588"/>
                      </a:lnTo>
                      <a:cubicBezTo>
                        <a:pt x="8952416" y="636588"/>
                        <a:pt x="8981863" y="607141"/>
                        <a:pt x="8981863" y="570816"/>
                      </a:cubicBezTo>
                      <a:lnTo>
                        <a:pt x="8981863" y="314216"/>
                      </a:lnTo>
                      <a:cubicBezTo>
                        <a:pt x="8981863" y="277891"/>
                        <a:pt x="8952416" y="248444"/>
                        <a:pt x="8916091" y="248444"/>
                      </a:cubicBezTo>
                      <a:lnTo>
                        <a:pt x="8771400" y="248444"/>
                      </a:lnTo>
                      <a:close/>
                      <a:moveTo>
                        <a:pt x="9448413" y="165099"/>
                      </a:moveTo>
                      <a:lnTo>
                        <a:pt x="9450618" y="165099"/>
                      </a:lnTo>
                      <a:lnTo>
                        <a:pt x="9448416" y="166369"/>
                      </a:lnTo>
                      <a:lnTo>
                        <a:pt x="9448413" y="165099"/>
                      </a:lnTo>
                      <a:close/>
                      <a:moveTo>
                        <a:pt x="9447956" y="0"/>
                      </a:moveTo>
                      <a:lnTo>
                        <a:pt x="9448413" y="165099"/>
                      </a:lnTo>
                      <a:lnTo>
                        <a:pt x="9326231" y="165099"/>
                      </a:lnTo>
                      <a:cubicBezTo>
                        <a:pt x="9289906" y="165099"/>
                        <a:pt x="9260459" y="194546"/>
                        <a:pt x="9260459" y="230871"/>
                      </a:cubicBezTo>
                      <a:lnTo>
                        <a:pt x="9260459" y="508902"/>
                      </a:lnTo>
                      <a:cubicBezTo>
                        <a:pt x="9260459" y="545227"/>
                        <a:pt x="9289906" y="574674"/>
                        <a:pt x="9326231" y="574674"/>
                      </a:cubicBezTo>
                      <a:lnTo>
                        <a:pt x="9449548" y="574674"/>
                      </a:lnTo>
                      <a:lnTo>
                        <a:pt x="9459779" y="4267992"/>
                      </a:lnTo>
                      <a:lnTo>
                        <a:pt x="9340835" y="4267992"/>
                      </a:lnTo>
                      <a:cubicBezTo>
                        <a:pt x="9303027" y="4267992"/>
                        <a:pt x="9272377" y="4298642"/>
                        <a:pt x="9272377" y="4336450"/>
                      </a:cubicBezTo>
                      <a:lnTo>
                        <a:pt x="9272377" y="4540597"/>
                      </a:lnTo>
                      <a:cubicBezTo>
                        <a:pt x="9272377" y="4578405"/>
                        <a:pt x="9303027" y="4609055"/>
                        <a:pt x="9340835" y="4609055"/>
                      </a:cubicBezTo>
                      <a:lnTo>
                        <a:pt x="9460723" y="4609055"/>
                      </a:lnTo>
                      <a:cubicBezTo>
                        <a:pt x="9460842" y="4651737"/>
                        <a:pt x="9460960" y="4694419"/>
                        <a:pt x="9461078" y="4737100"/>
                      </a:cubicBezTo>
                      <a:lnTo>
                        <a:pt x="5366964" y="4251580"/>
                      </a:lnTo>
                      <a:lnTo>
                        <a:pt x="1535293" y="3503617"/>
                      </a:lnTo>
                      <a:lnTo>
                        <a:pt x="0" y="3385518"/>
                      </a:lnTo>
                      <a:lnTo>
                        <a:pt x="13122" y="1837103"/>
                      </a:lnTo>
                      <a:lnTo>
                        <a:pt x="1049773" y="1705881"/>
                      </a:lnTo>
                      <a:lnTo>
                        <a:pt x="5393208" y="669230"/>
                      </a:lnTo>
                      <a:lnTo>
                        <a:pt x="9447956" y="0"/>
                      </a:lnTo>
                      <a:close/>
                    </a:path>
                  </a:pathLst>
                </a:custGeom>
                <a:solidFill>
                  <a:srgbClr val="7F7F7F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grpSp>
              <p:nvGrpSpPr>
                <p:cNvPr id="34840" name="Group 19"/>
                <p:cNvGrpSpPr>
                  <a:grpSpLocks/>
                </p:cNvGrpSpPr>
                <p:nvPr/>
              </p:nvGrpSpPr>
              <p:grpSpPr bwMode="auto">
                <a:xfrm>
                  <a:off x="52" y="835"/>
                  <a:ext cx="10208" cy="3636"/>
                  <a:chOff x="0" y="0"/>
                  <a:chExt cx="10208" cy="3636"/>
                </a:xfrm>
              </p:grpSpPr>
              <p:sp>
                <p:nvSpPr>
                  <p:cNvPr id="35860" name="圆角矩形 97"/>
                  <p:cNvSpPr>
                    <a:spLocks/>
                  </p:cNvSpPr>
                  <p:nvPr/>
                </p:nvSpPr>
                <p:spPr bwMode="auto">
                  <a:xfrm>
                    <a:off x="0" y="1256"/>
                    <a:ext cx="1048" cy="1478"/>
                  </a:xfrm>
                  <a:custGeom>
                    <a:avLst/>
                    <a:gdLst>
                      <a:gd name="T0" fmla="*/ 0 w 664368"/>
                      <a:gd name="T1" fmla="*/ 0 h 935115"/>
                      <a:gd name="T2" fmla="*/ 664368 w 664368"/>
                      <a:gd name="T3" fmla="*/ 935115 h 935115"/>
                    </a:gdLst>
                    <a:ahLst/>
                    <a:cxnLst>
                      <a:cxn ang="0">
                        <a:pos x="0" y="102656"/>
                      </a:cxn>
                      <a:cxn ang="0">
                        <a:pos x="29370" y="73286"/>
                      </a:cxn>
                      <a:cxn ang="0">
                        <a:pos x="625474" y="1848"/>
                      </a:cxn>
                      <a:cxn ang="0">
                        <a:pos x="664368" y="55031"/>
                      </a:cxn>
                      <a:cxn ang="0">
                        <a:pos x="659606" y="886695"/>
                      </a:cxn>
                      <a:cxn ang="0">
                        <a:pos x="632617" y="935115"/>
                      </a:cxn>
                      <a:cxn ang="0">
                        <a:pos x="26989" y="901778"/>
                      </a:cxn>
                      <a:cxn ang="0">
                        <a:pos x="0" y="865264"/>
                      </a:cxn>
                      <a:cxn ang="0">
                        <a:pos x="0" y="102656"/>
                      </a:cxn>
                    </a:cxnLst>
                    <a:rect l="T0" t="T1" r="T2" b="T3"/>
                    <a:pathLst>
                      <a:path w="664368" h="935115">
                        <a:moveTo>
                          <a:pt x="0" y="102656"/>
                        </a:moveTo>
                        <a:cubicBezTo>
                          <a:pt x="0" y="86435"/>
                          <a:pt x="13149" y="73286"/>
                          <a:pt x="29370" y="73286"/>
                        </a:cubicBezTo>
                        <a:cubicBezTo>
                          <a:pt x="220927" y="58999"/>
                          <a:pt x="467254" y="20899"/>
                          <a:pt x="625474" y="1848"/>
                        </a:cubicBezTo>
                        <a:cubicBezTo>
                          <a:pt x="658363" y="-10058"/>
                          <a:pt x="664368" y="38810"/>
                          <a:pt x="664368" y="55031"/>
                        </a:cubicBezTo>
                        <a:cubicBezTo>
                          <a:pt x="662781" y="332252"/>
                          <a:pt x="661193" y="609474"/>
                          <a:pt x="659606" y="886695"/>
                        </a:cubicBezTo>
                        <a:cubicBezTo>
                          <a:pt x="659606" y="902916"/>
                          <a:pt x="648838" y="935115"/>
                          <a:pt x="632617" y="935115"/>
                        </a:cubicBezTo>
                        <a:lnTo>
                          <a:pt x="26989" y="901778"/>
                        </a:lnTo>
                        <a:cubicBezTo>
                          <a:pt x="10768" y="901778"/>
                          <a:pt x="0" y="881485"/>
                          <a:pt x="0" y="865264"/>
                        </a:cubicBezTo>
                        <a:lnTo>
                          <a:pt x="0" y="102656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BE1247"/>
                      </a:gs>
                      <a:gs pos="33000">
                        <a:srgbClr val="D2144F"/>
                      </a:gs>
                      <a:gs pos="96001">
                        <a:srgbClr val="F87477"/>
                      </a:gs>
                      <a:gs pos="100000">
                        <a:srgbClr val="FA9496"/>
                      </a:gs>
                    </a:gsLst>
                    <a:lin ang="0" scaled="1"/>
                  </a:gradFill>
                  <a:ln w="3175" cap="flat" cmpd="sng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dist="38100" dir="2700000" algn="ctr" rotWithShape="0">
                      <a:srgbClr val="000000">
                        <a:alpha val="32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5861" name="圆角矩形 97"/>
                  <p:cNvSpPr>
                    <a:spLocks/>
                  </p:cNvSpPr>
                  <p:nvPr/>
                </p:nvSpPr>
                <p:spPr bwMode="auto">
                  <a:xfrm>
                    <a:off x="1156" y="1077"/>
                    <a:ext cx="1143" cy="1765"/>
                  </a:xfrm>
                  <a:custGeom>
                    <a:avLst/>
                    <a:gdLst>
                      <a:gd name="T0" fmla="*/ 0 w 671507"/>
                      <a:gd name="T1" fmla="*/ 0 h 959234"/>
                      <a:gd name="T2" fmla="*/ 671507 w 671507"/>
                      <a:gd name="T3" fmla="*/ 959234 h 959234"/>
                    </a:gdLst>
                    <a:ahLst/>
                    <a:cxnLst>
                      <a:cxn ang="0">
                        <a:pos x="0" y="113215"/>
                      </a:cxn>
                      <a:cxn ang="0">
                        <a:pos x="29370" y="83845"/>
                      </a:cxn>
                      <a:cxn ang="0">
                        <a:pos x="619608" y="1558"/>
                      </a:cxn>
                      <a:cxn ang="0">
                        <a:pos x="664368" y="65590"/>
                      </a:cxn>
                      <a:cxn ang="0">
                        <a:pos x="671338" y="910815"/>
                      </a:cxn>
                      <a:cxn ang="0">
                        <a:pos x="632617" y="959234"/>
                      </a:cxn>
                      <a:cxn ang="0">
                        <a:pos x="26989" y="912337"/>
                      </a:cxn>
                      <a:cxn ang="0">
                        <a:pos x="0" y="875823"/>
                      </a:cxn>
                      <a:cxn ang="0">
                        <a:pos x="0" y="113215"/>
                      </a:cxn>
                    </a:cxnLst>
                    <a:rect l="T0" t="T1" r="T2" b="T3"/>
                    <a:pathLst>
                      <a:path w="671507" h="959234">
                        <a:moveTo>
                          <a:pt x="0" y="113215"/>
                        </a:moveTo>
                        <a:cubicBezTo>
                          <a:pt x="0" y="96994"/>
                          <a:pt x="13149" y="83845"/>
                          <a:pt x="29370" y="83845"/>
                        </a:cubicBezTo>
                        <a:cubicBezTo>
                          <a:pt x="138798" y="69558"/>
                          <a:pt x="458455" y="12473"/>
                          <a:pt x="619608" y="1558"/>
                        </a:cubicBezTo>
                        <a:cubicBezTo>
                          <a:pt x="652497" y="-10348"/>
                          <a:pt x="664368" y="49369"/>
                          <a:pt x="664368" y="65590"/>
                        </a:cubicBezTo>
                        <a:cubicBezTo>
                          <a:pt x="662781" y="342811"/>
                          <a:pt x="672925" y="633594"/>
                          <a:pt x="671338" y="910815"/>
                        </a:cubicBezTo>
                        <a:cubicBezTo>
                          <a:pt x="671338" y="927036"/>
                          <a:pt x="648838" y="959234"/>
                          <a:pt x="632617" y="959234"/>
                        </a:cubicBezTo>
                        <a:lnTo>
                          <a:pt x="26989" y="912337"/>
                        </a:lnTo>
                        <a:cubicBezTo>
                          <a:pt x="10768" y="912337"/>
                          <a:pt x="0" y="892044"/>
                          <a:pt x="0" y="875823"/>
                        </a:cubicBezTo>
                        <a:lnTo>
                          <a:pt x="0" y="11321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6A96"/>
                      </a:gs>
                      <a:gs pos="17000">
                        <a:srgbClr val="006A96"/>
                      </a:gs>
                      <a:gs pos="56000">
                        <a:srgbClr val="009AD9"/>
                      </a:gs>
                      <a:gs pos="100000">
                        <a:srgbClr val="00B8FF"/>
                      </a:gs>
                    </a:gsLst>
                    <a:lin ang="600000"/>
                  </a:gradFill>
                  <a:ln w="3175" cap="flat" cmpd="sng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dist="38100" dir="5400000" algn="ctr" rotWithShape="0">
                      <a:srgbClr val="000000">
                        <a:alpha val="32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5862" name="圆角矩形 97"/>
                  <p:cNvSpPr>
                    <a:spLocks/>
                  </p:cNvSpPr>
                  <p:nvPr/>
                </p:nvSpPr>
                <p:spPr bwMode="auto">
                  <a:xfrm>
                    <a:off x="2419" y="825"/>
                    <a:ext cx="1222" cy="2222"/>
                  </a:xfrm>
                  <a:custGeom>
                    <a:avLst/>
                    <a:gdLst>
                      <a:gd name="T0" fmla="*/ 0 w 671507"/>
                      <a:gd name="T1" fmla="*/ 0 h 988167"/>
                      <a:gd name="T2" fmla="*/ 671507 w 671507"/>
                      <a:gd name="T3" fmla="*/ 988167 h 988167"/>
                    </a:gdLst>
                    <a:ahLst/>
                    <a:cxnLst>
                      <a:cxn ang="0">
                        <a:pos x="0" y="113215"/>
                      </a:cxn>
                      <a:cxn ang="0">
                        <a:pos x="29370" y="83845"/>
                      </a:cxn>
                      <a:cxn ang="0">
                        <a:pos x="619608" y="1558"/>
                      </a:cxn>
                      <a:cxn ang="0">
                        <a:pos x="664368" y="65590"/>
                      </a:cxn>
                      <a:cxn ang="0">
                        <a:pos x="671338" y="913041"/>
                      </a:cxn>
                      <a:cxn ang="0">
                        <a:pos x="632617" y="988167"/>
                      </a:cxn>
                      <a:cxn ang="0">
                        <a:pos x="26989" y="916788"/>
                      </a:cxn>
                      <a:cxn ang="0">
                        <a:pos x="0" y="875823"/>
                      </a:cxn>
                      <a:cxn ang="0">
                        <a:pos x="0" y="113215"/>
                      </a:cxn>
                    </a:cxnLst>
                    <a:rect l="T0" t="T1" r="T2" b="T3"/>
                    <a:pathLst>
                      <a:path w="671507" h="988167">
                        <a:moveTo>
                          <a:pt x="0" y="113215"/>
                        </a:moveTo>
                        <a:cubicBezTo>
                          <a:pt x="0" y="96994"/>
                          <a:pt x="13149" y="83845"/>
                          <a:pt x="29370" y="83845"/>
                        </a:cubicBezTo>
                        <a:cubicBezTo>
                          <a:pt x="138798" y="69558"/>
                          <a:pt x="458455" y="12473"/>
                          <a:pt x="619608" y="1558"/>
                        </a:cubicBezTo>
                        <a:cubicBezTo>
                          <a:pt x="652497" y="-10348"/>
                          <a:pt x="664368" y="49369"/>
                          <a:pt x="664368" y="65590"/>
                        </a:cubicBezTo>
                        <a:cubicBezTo>
                          <a:pt x="662781" y="342811"/>
                          <a:pt x="672925" y="635820"/>
                          <a:pt x="671338" y="913041"/>
                        </a:cubicBezTo>
                        <a:cubicBezTo>
                          <a:pt x="663099" y="960420"/>
                          <a:pt x="648838" y="988167"/>
                          <a:pt x="632617" y="988167"/>
                        </a:cubicBezTo>
                        <a:cubicBezTo>
                          <a:pt x="406023" y="966599"/>
                          <a:pt x="228865" y="940581"/>
                          <a:pt x="26989" y="916788"/>
                        </a:cubicBezTo>
                        <a:cubicBezTo>
                          <a:pt x="10768" y="916788"/>
                          <a:pt x="0" y="892044"/>
                          <a:pt x="0" y="875823"/>
                        </a:cubicBezTo>
                        <a:lnTo>
                          <a:pt x="0" y="11321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73E01"/>
                      </a:gs>
                      <a:gs pos="27000">
                        <a:srgbClr val="FF7711"/>
                      </a:gs>
                      <a:gs pos="59000">
                        <a:srgbClr val="FFAA01"/>
                      </a:gs>
                      <a:gs pos="80000">
                        <a:srgbClr val="FFC000"/>
                      </a:gs>
                      <a:gs pos="100000">
                        <a:srgbClr val="FECE02"/>
                      </a:gs>
                    </a:gsLst>
                    <a:lin ang="1200000"/>
                  </a:gradFill>
                  <a:ln w="3175" cap="flat" cmpd="sng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dist="38100" dir="2700000" algn="ctr" rotWithShape="0">
                      <a:srgbClr val="000000">
                        <a:alpha val="32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5863" name="圆角矩形 97"/>
                  <p:cNvSpPr>
                    <a:spLocks/>
                  </p:cNvSpPr>
                  <p:nvPr/>
                </p:nvSpPr>
                <p:spPr bwMode="auto">
                  <a:xfrm>
                    <a:off x="3762" y="426"/>
                    <a:ext cx="2015" cy="2889"/>
                  </a:xfrm>
                  <a:custGeom>
                    <a:avLst/>
                    <a:gdLst>
                      <a:gd name="T0" fmla="*/ 0 w 676691"/>
                      <a:gd name="T1" fmla="*/ 0 h 1073505"/>
                      <a:gd name="T2" fmla="*/ 676691 w 676691"/>
                      <a:gd name="T3" fmla="*/ 1073505 h 1073505"/>
                    </a:gdLst>
                    <a:ahLst/>
                    <a:cxnLst>
                      <a:cxn ang="0">
                        <a:pos x="0" y="167905"/>
                      </a:cxn>
                      <a:cxn ang="0">
                        <a:pos x="52061" y="107887"/>
                      </a:cxn>
                      <a:cxn ang="0">
                        <a:pos x="639779" y="525"/>
                      </a:cxn>
                      <a:cxn ang="0">
                        <a:pos x="674453" y="120280"/>
                      </a:cxn>
                      <a:cxn ang="0">
                        <a:pos x="676381" y="995593"/>
                      </a:cxn>
                      <a:cxn ang="0">
                        <a:pos x="630096" y="1073505"/>
                      </a:cxn>
                      <a:cxn ang="0">
                        <a:pos x="34553" y="999340"/>
                      </a:cxn>
                      <a:cxn ang="0">
                        <a:pos x="0" y="930513"/>
                      </a:cxn>
                      <a:cxn ang="0">
                        <a:pos x="0" y="167905"/>
                      </a:cxn>
                    </a:cxnLst>
                    <a:rect l="T0" t="T1" r="T2" b="T3"/>
                    <a:pathLst>
                      <a:path w="676691" h="1073505">
                        <a:moveTo>
                          <a:pt x="0" y="167905"/>
                        </a:moveTo>
                        <a:cubicBezTo>
                          <a:pt x="0" y="151684"/>
                          <a:pt x="13148" y="116246"/>
                          <a:pt x="52061" y="107887"/>
                        </a:cubicBezTo>
                        <a:cubicBezTo>
                          <a:pt x="164010" y="76883"/>
                          <a:pt x="460977" y="8653"/>
                          <a:pt x="639779" y="525"/>
                        </a:cubicBezTo>
                        <a:cubicBezTo>
                          <a:pt x="682753" y="-8594"/>
                          <a:pt x="674453" y="104059"/>
                          <a:pt x="674453" y="120280"/>
                        </a:cubicBezTo>
                        <a:cubicBezTo>
                          <a:pt x="672866" y="397501"/>
                          <a:pt x="677968" y="718372"/>
                          <a:pt x="676381" y="995593"/>
                        </a:cubicBezTo>
                        <a:cubicBezTo>
                          <a:pt x="678227" y="1034614"/>
                          <a:pt x="646317" y="1073505"/>
                          <a:pt x="630096" y="1073505"/>
                        </a:cubicBezTo>
                        <a:cubicBezTo>
                          <a:pt x="403502" y="1051937"/>
                          <a:pt x="236429" y="1023133"/>
                          <a:pt x="34553" y="999340"/>
                        </a:cubicBezTo>
                        <a:cubicBezTo>
                          <a:pt x="18332" y="999340"/>
                          <a:pt x="0" y="946734"/>
                          <a:pt x="0" y="930513"/>
                        </a:cubicBezTo>
                        <a:lnTo>
                          <a:pt x="0" y="16790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119707"/>
                      </a:gs>
                      <a:gs pos="17999">
                        <a:srgbClr val="119707"/>
                      </a:gs>
                      <a:gs pos="67000">
                        <a:srgbClr val="8AD53F"/>
                      </a:gs>
                      <a:gs pos="100000">
                        <a:srgbClr val="BCEB6F"/>
                      </a:gs>
                    </a:gsLst>
                    <a:lin ang="0" scaled="1"/>
                  </a:gradFill>
                  <a:ln w="3175" cap="flat" cmpd="sng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dist="38100" dir="2700000" algn="ctr" rotWithShape="0">
                      <a:srgbClr val="000000">
                        <a:alpha val="32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5864" name="圆角矩形 97"/>
                  <p:cNvSpPr>
                    <a:spLocks/>
                  </p:cNvSpPr>
                  <p:nvPr/>
                </p:nvSpPr>
                <p:spPr bwMode="auto">
                  <a:xfrm>
                    <a:off x="6070" y="1"/>
                    <a:ext cx="4134" cy="3636"/>
                  </a:xfrm>
                  <a:custGeom>
                    <a:avLst/>
                    <a:gdLst>
                      <a:gd name="T0" fmla="*/ 0 w 676691"/>
                      <a:gd name="T1" fmla="*/ 0 h 1073505"/>
                      <a:gd name="T2" fmla="*/ 676691 w 676691"/>
                      <a:gd name="T3" fmla="*/ 1073505 h 1073505"/>
                    </a:gdLst>
                    <a:ahLst/>
                    <a:cxnLst>
                      <a:cxn ang="0">
                        <a:pos x="0" y="167905"/>
                      </a:cxn>
                      <a:cxn ang="0">
                        <a:pos x="46173" y="97258"/>
                      </a:cxn>
                      <a:cxn ang="0">
                        <a:pos x="639779" y="525"/>
                      </a:cxn>
                      <a:cxn ang="0">
                        <a:pos x="674453" y="120280"/>
                      </a:cxn>
                      <a:cxn ang="0">
                        <a:pos x="676381" y="995593"/>
                      </a:cxn>
                      <a:cxn ang="0">
                        <a:pos x="630096" y="1073505"/>
                      </a:cxn>
                      <a:cxn ang="0">
                        <a:pos x="34553" y="999340"/>
                      </a:cxn>
                      <a:cxn ang="0">
                        <a:pos x="0" y="930513"/>
                      </a:cxn>
                      <a:cxn ang="0">
                        <a:pos x="0" y="167905"/>
                      </a:cxn>
                    </a:cxnLst>
                    <a:rect l="T0" t="T1" r="T2" b="T3"/>
                    <a:pathLst>
                      <a:path w="676691" h="1073505">
                        <a:moveTo>
                          <a:pt x="0" y="167905"/>
                        </a:moveTo>
                        <a:cubicBezTo>
                          <a:pt x="0" y="151684"/>
                          <a:pt x="7260" y="105617"/>
                          <a:pt x="46173" y="97258"/>
                        </a:cubicBezTo>
                        <a:cubicBezTo>
                          <a:pt x="162047" y="83969"/>
                          <a:pt x="460977" y="8653"/>
                          <a:pt x="639779" y="525"/>
                        </a:cubicBezTo>
                        <a:cubicBezTo>
                          <a:pt x="682753" y="-8594"/>
                          <a:pt x="674453" y="104059"/>
                          <a:pt x="674453" y="120280"/>
                        </a:cubicBezTo>
                        <a:cubicBezTo>
                          <a:pt x="672866" y="397501"/>
                          <a:pt x="677968" y="718372"/>
                          <a:pt x="676381" y="995593"/>
                        </a:cubicBezTo>
                        <a:cubicBezTo>
                          <a:pt x="678227" y="1034614"/>
                          <a:pt x="646317" y="1073505"/>
                          <a:pt x="630096" y="1073505"/>
                        </a:cubicBezTo>
                        <a:cubicBezTo>
                          <a:pt x="403502" y="1051937"/>
                          <a:pt x="236429" y="1023133"/>
                          <a:pt x="34553" y="999340"/>
                        </a:cubicBezTo>
                        <a:cubicBezTo>
                          <a:pt x="18332" y="999340"/>
                          <a:pt x="0" y="946734"/>
                          <a:pt x="0" y="930513"/>
                        </a:cubicBezTo>
                        <a:lnTo>
                          <a:pt x="0" y="16790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BE1247"/>
                      </a:gs>
                      <a:gs pos="27000">
                        <a:srgbClr val="D2144F"/>
                      </a:gs>
                      <a:gs pos="66000">
                        <a:srgbClr val="F87477"/>
                      </a:gs>
                      <a:gs pos="100000">
                        <a:srgbClr val="FA9496"/>
                      </a:gs>
                    </a:gsLst>
                    <a:lin ang="0" scaled="1"/>
                  </a:gradFill>
                  <a:ln w="3175" cap="flat" cmpd="sng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dist="38100" dir="2700000" algn="ctr" rotWithShape="0">
                      <a:srgbClr val="000000">
                        <a:alpha val="32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grpSp>
                <p:nvGrpSpPr>
                  <p:cNvPr id="34846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7238" y="1137"/>
                    <a:ext cx="1830" cy="1445"/>
                    <a:chOff x="0" y="0"/>
                    <a:chExt cx="1161827" cy="917035"/>
                  </a:xfrm>
                </p:grpSpPr>
                <p:sp>
                  <p:nvSpPr>
                    <p:cNvPr id="34850" name="TextBox 11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15652" y="453485"/>
                      <a:ext cx="1146175" cy="4635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zh-CN" altLang="en-US" sz="1200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</a:p>
                  </p:txBody>
                </p:sp>
                <p:sp>
                  <p:nvSpPr>
                    <p:cNvPr id="34851" name="TextBox 11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0" y="0"/>
                      <a:ext cx="1146175" cy="4635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zh-CN" altLang="en-US" sz="1200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34847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3900" y="1147"/>
                    <a:ext cx="1830" cy="1443"/>
                    <a:chOff x="0" y="0"/>
                    <a:chExt cx="1161827" cy="917035"/>
                  </a:xfrm>
                </p:grpSpPr>
                <p:sp>
                  <p:nvSpPr>
                    <p:cNvPr id="34848" name="TextBox 11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15652" y="453485"/>
                      <a:ext cx="1146175" cy="4635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zh-CN" altLang="en-US" sz="1200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</a:p>
                  </p:txBody>
                </p:sp>
                <p:sp>
                  <p:nvSpPr>
                    <p:cNvPr id="34849" name="TextBox 11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0" y="0"/>
                      <a:ext cx="1146175" cy="4635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zh-CN" altLang="en-US" sz="1200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</a:p>
                  </p:txBody>
                </p:sp>
              </p:grpSp>
            </p:grpSp>
          </p:grpSp>
          <p:sp>
            <p:nvSpPr>
              <p:cNvPr id="34837" name="Text Box 31"/>
              <p:cNvSpPr txBox="1">
                <a:spLocks noChangeArrowheads="1"/>
              </p:cNvSpPr>
              <p:nvPr/>
            </p:nvSpPr>
            <p:spPr bwMode="auto">
              <a:xfrm rot="-257556">
                <a:off x="1360" y="1733"/>
                <a:ext cx="1928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b="1">
                    <a:latin typeface="宋体" pitchFamily="2" charset="-122"/>
                    <a:sym typeface="宋体" pitchFamily="2" charset="-122"/>
                  </a:rPr>
                  <a:t>政策是</a:t>
                </a:r>
              </a:p>
              <a:p>
                <a:r>
                  <a:rPr lang="zh-CN" b="1">
                    <a:latin typeface="宋体" pitchFamily="2" charset="-122"/>
                    <a:sym typeface="宋体" pitchFamily="2" charset="-122"/>
                  </a:rPr>
                  <a:t>导向</a:t>
                </a:r>
                <a:endParaRPr lang="zh-CN" b="1"/>
              </a:p>
            </p:txBody>
          </p:sp>
          <p:sp>
            <p:nvSpPr>
              <p:cNvPr id="34838" name="Text Box 32"/>
              <p:cNvSpPr txBox="1">
                <a:spLocks noChangeArrowheads="1"/>
              </p:cNvSpPr>
              <p:nvPr/>
            </p:nvSpPr>
            <p:spPr bwMode="auto">
              <a:xfrm>
                <a:off x="2835" y="1702"/>
                <a:ext cx="1925" cy="1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b="1">
                    <a:latin typeface="宋体" pitchFamily="2" charset="-122"/>
                    <a:sym typeface="宋体" pitchFamily="2" charset="-122"/>
                  </a:rPr>
                  <a:t>法律法规是保障</a:t>
                </a:r>
              </a:p>
            </p:txBody>
          </p:sp>
        </p:grpSp>
        <p:sp>
          <p:nvSpPr>
            <p:cNvPr id="34834" name="Text Box 33"/>
            <p:cNvSpPr txBox="1">
              <a:spLocks noChangeArrowheads="1"/>
            </p:cNvSpPr>
            <p:nvPr/>
          </p:nvSpPr>
          <p:spPr bwMode="auto">
            <a:xfrm>
              <a:off x="4534" y="1414"/>
              <a:ext cx="2495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latin typeface="宋体" pitchFamily="2" charset="-122"/>
                  <a:sym typeface="宋体" pitchFamily="2" charset="-122"/>
                </a:rPr>
                <a:t>制度是弘扬主流价值的重要载体 </a:t>
              </a:r>
            </a:p>
          </p:txBody>
        </p:sp>
        <p:sp>
          <p:nvSpPr>
            <p:cNvPr id="34835" name="Text Box 34"/>
            <p:cNvSpPr txBox="1">
              <a:spLocks noChangeArrowheads="1"/>
            </p:cNvSpPr>
            <p:nvPr/>
          </p:nvSpPr>
          <p:spPr bwMode="auto">
            <a:xfrm rot="-154770">
              <a:off x="7483" y="1134"/>
              <a:ext cx="4908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latin typeface="宋体" pitchFamily="2" charset="-122"/>
                  <a:sym typeface="宋体" pitchFamily="2" charset="-122"/>
                </a:rPr>
                <a:t>礼节礼仪承载着鲜明的价值取向。要完善礼节礼仪规范，开展礼节礼仪教育，形成尚礼、明礼、守礼的礼仪文化 </a:t>
              </a:r>
            </a:p>
          </p:txBody>
        </p:sp>
      </p:grpSp>
      <p:pic>
        <p:nvPicPr>
          <p:cNvPr id="35875" name="Picture 35" descr="宣传教育是基础"/>
          <p:cNvPicPr>
            <a:picLocks noChangeAspect="1" noChangeArrowheads="1"/>
          </p:cNvPicPr>
          <p:nvPr/>
        </p:nvPicPr>
        <p:blipFill>
          <a:blip r:embed="rId7" cstate="print"/>
          <a:srcRect t="8881" r="67972"/>
          <a:stretch>
            <a:fillRect/>
          </a:stretch>
        </p:blipFill>
        <p:spPr bwMode="auto">
          <a:xfrm>
            <a:off x="179388" y="4581525"/>
            <a:ext cx="1439862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ldLvl="0" autoUpdateAnimBg="0"/>
      <p:bldP spid="35844" grpId="0" bldLvl="0" animBg="1" autoUpdateAnimBg="0"/>
      <p:bldP spid="35846" grpId="0" bldLvl="0" autoUpdateAnimBg="0"/>
      <p:bldP spid="35850" grpId="0" bldLvl="0" autoUpdateAnimBg="0"/>
      <p:bldP spid="35853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4213" y="2708275"/>
            <a:ext cx="7740650" cy="5494338"/>
            <a:chOff x="0" y="0"/>
            <a:chExt cx="12192" cy="8650"/>
          </a:xfrm>
        </p:grpSpPr>
        <p:cxnSp>
          <p:nvCxnSpPr>
            <p:cNvPr id="36897" name="直接连接符 26"/>
            <p:cNvCxnSpPr>
              <a:cxnSpLocks noChangeShapeType="1"/>
            </p:cNvCxnSpPr>
            <p:nvPr/>
          </p:nvCxnSpPr>
          <p:spPr bwMode="auto">
            <a:xfrm flipH="1">
              <a:off x="0" y="1021"/>
              <a:ext cx="4253" cy="0"/>
            </a:xfrm>
            <a:prstGeom prst="line">
              <a:avLst/>
            </a:prstGeom>
            <a:noFill/>
            <a:ln w="12700">
              <a:solidFill>
                <a:srgbClr val="005DDF"/>
              </a:solidFill>
              <a:prstDash val="sysDot"/>
              <a:round/>
              <a:headEnd type="oval" w="med" len="med"/>
              <a:tailEnd type="oval" w="med" len="med"/>
            </a:ln>
          </p:spPr>
        </p:cxnSp>
        <p:cxnSp>
          <p:nvCxnSpPr>
            <p:cNvPr id="36898" name="直接连接符 27"/>
            <p:cNvCxnSpPr>
              <a:cxnSpLocks noChangeShapeType="1"/>
            </p:cNvCxnSpPr>
            <p:nvPr/>
          </p:nvCxnSpPr>
          <p:spPr bwMode="auto">
            <a:xfrm flipH="1">
              <a:off x="1" y="3629"/>
              <a:ext cx="4253" cy="0"/>
            </a:xfrm>
            <a:prstGeom prst="line">
              <a:avLst/>
            </a:prstGeom>
            <a:noFill/>
            <a:ln w="12700">
              <a:solidFill>
                <a:srgbClr val="119707"/>
              </a:solidFill>
              <a:prstDash val="sysDot"/>
              <a:round/>
              <a:headEnd type="oval" w="med" len="med"/>
              <a:tailEnd type="oval" w="med" len="med"/>
            </a:ln>
          </p:spPr>
        </p:cxnSp>
        <p:cxnSp>
          <p:nvCxnSpPr>
            <p:cNvPr id="36899" name="直接连接符 28"/>
            <p:cNvCxnSpPr>
              <a:cxnSpLocks noChangeShapeType="1"/>
            </p:cNvCxnSpPr>
            <p:nvPr/>
          </p:nvCxnSpPr>
          <p:spPr bwMode="auto">
            <a:xfrm flipH="1">
              <a:off x="7939" y="908"/>
              <a:ext cx="4253" cy="0"/>
            </a:xfrm>
            <a:prstGeom prst="line">
              <a:avLst/>
            </a:prstGeom>
            <a:noFill/>
            <a:ln w="12700">
              <a:solidFill>
                <a:srgbClr val="BE1247"/>
              </a:solidFill>
              <a:prstDash val="sysDot"/>
              <a:round/>
              <a:headEnd type="oval" w="med" len="med"/>
              <a:tailEnd type="oval" w="med" len="med"/>
            </a:ln>
          </p:spPr>
        </p:cxnSp>
        <p:cxnSp>
          <p:nvCxnSpPr>
            <p:cNvPr id="36900" name="直接连接符 29"/>
            <p:cNvCxnSpPr>
              <a:cxnSpLocks noChangeShapeType="1"/>
            </p:cNvCxnSpPr>
            <p:nvPr/>
          </p:nvCxnSpPr>
          <p:spPr bwMode="auto">
            <a:xfrm flipH="1">
              <a:off x="7939" y="3515"/>
              <a:ext cx="4253" cy="0"/>
            </a:xfrm>
            <a:prstGeom prst="line">
              <a:avLst/>
            </a:prstGeom>
            <a:noFill/>
            <a:ln w="12700">
              <a:solidFill>
                <a:srgbClr val="C73E01"/>
              </a:solidFill>
              <a:prstDash val="sysDot"/>
              <a:round/>
              <a:headEnd type="oval" w="med" len="med"/>
              <a:tailEnd type="oval" w="med" len="med"/>
            </a:ln>
          </p:spPr>
        </p:cxnSp>
        <p:grpSp>
          <p:nvGrpSpPr>
            <p:cNvPr id="36901" name="Group 7"/>
            <p:cNvGrpSpPr>
              <a:grpSpLocks/>
            </p:cNvGrpSpPr>
            <p:nvPr/>
          </p:nvGrpSpPr>
          <p:grpSpPr bwMode="auto">
            <a:xfrm>
              <a:off x="3856" y="0"/>
              <a:ext cx="4425" cy="8650"/>
              <a:chOff x="0" y="0"/>
              <a:chExt cx="4645" cy="9217"/>
            </a:xfrm>
          </p:grpSpPr>
          <p:pic>
            <p:nvPicPr>
              <p:cNvPr id="36902" name="组合 4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4645" cy="9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903" name="Text Box 28"/>
              <p:cNvSpPr txBox="1">
                <a:spLocks noChangeArrowheads="1"/>
              </p:cNvSpPr>
              <p:nvPr/>
            </p:nvSpPr>
            <p:spPr bwMode="auto">
              <a:xfrm>
                <a:off x="794" y="1360"/>
                <a:ext cx="3174" cy="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b="1">
                    <a:latin typeface="宋体" pitchFamily="2" charset="-122"/>
                    <a:sym typeface="宋体" pitchFamily="2" charset="-122"/>
                  </a:rPr>
                  <a:t>各部门各方面</a:t>
                </a:r>
              </a:p>
              <a:p>
                <a:r>
                  <a:rPr lang="zh-CN" altLang="en-US" b="1">
                    <a:latin typeface="宋体" pitchFamily="2" charset="-122"/>
                    <a:sym typeface="宋体" pitchFamily="2" charset="-122"/>
                  </a:rPr>
                  <a:t>要树立大宣传理念和一盘棋思想</a:t>
                </a:r>
                <a:endParaRPr lang="zh-CN" altLang="en-US" sz="1600" b="1">
                  <a:latin typeface="宋体" pitchFamily="2" charset="-122"/>
                  <a:sym typeface="宋体" pitchFamily="2" charset="-122"/>
                </a:endParaRPr>
              </a:p>
              <a:p>
                <a:pPr algn="ctr"/>
                <a:endParaRPr lang="zh-CN" altLang="en-US" sz="1600" b="1">
                  <a:latin typeface="宋体" pitchFamily="2" charset="-122"/>
                  <a:sym typeface="宋体" pitchFamily="2" charset="-122"/>
                </a:endParaRPr>
              </a:p>
            </p:txBody>
          </p:sp>
        </p:grpSp>
      </p:grpSp>
      <p:sp>
        <p:nvSpPr>
          <p:cNvPr id="36867" name="矩形 3"/>
          <p:cNvSpPr>
            <a:spLocks noChangeArrowheads="1"/>
          </p:cNvSpPr>
          <p:nvPr/>
        </p:nvSpPr>
        <p:spPr bwMode="auto">
          <a:xfrm flipV="1">
            <a:off x="107950" y="115888"/>
            <a:ext cx="6769100" cy="792162"/>
          </a:xfrm>
          <a:prstGeom prst="rect">
            <a:avLst/>
          </a:prstGeom>
          <a:solidFill>
            <a:srgbClr val="28498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899" name="标题 1"/>
          <p:cNvSpPr txBox="1">
            <a:spLocks noChangeArrowheads="1"/>
          </p:cNvSpPr>
          <p:nvPr/>
        </p:nvSpPr>
        <p:spPr bwMode="auto">
          <a:xfrm>
            <a:off x="34925" y="-80963"/>
            <a:ext cx="82296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建立健全有效的工作机制</a:t>
            </a:r>
          </a:p>
        </p:txBody>
      </p:sp>
      <p:sp>
        <p:nvSpPr>
          <p:cNvPr id="36869" name="TextBox 11"/>
          <p:cNvSpPr txBox="1">
            <a:spLocks noChangeArrowheads="1"/>
          </p:cNvSpPr>
          <p:nvPr/>
        </p:nvSpPr>
        <p:spPr bwMode="auto">
          <a:xfrm flipH="1">
            <a:off x="3892550" y="3651250"/>
            <a:ext cx="1457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 sz="2000" b="1"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36870" name="Group 13"/>
          <p:cNvGrpSpPr>
            <a:grpSpLocks/>
          </p:cNvGrpSpPr>
          <p:nvPr/>
        </p:nvGrpSpPr>
        <p:grpSpPr bwMode="auto">
          <a:xfrm flipH="1">
            <a:off x="1066800" y="2881313"/>
            <a:ext cx="2700338" cy="463550"/>
            <a:chOff x="0" y="0"/>
            <a:chExt cx="2183514" cy="463550"/>
          </a:xfrm>
        </p:grpSpPr>
        <p:sp>
          <p:nvSpPr>
            <p:cNvPr id="36895" name="TextBox 11"/>
            <p:cNvSpPr txBox="1">
              <a:spLocks noChangeArrowheads="1"/>
            </p:cNvSpPr>
            <p:nvPr/>
          </p:nvSpPr>
          <p:spPr bwMode="auto">
            <a:xfrm>
              <a:off x="1037804" y="0"/>
              <a:ext cx="114571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6896" name="TextBox 11"/>
            <p:cNvSpPr txBox="1">
              <a:spLocks noChangeArrowheads="1"/>
            </p:cNvSpPr>
            <p:nvPr/>
          </p:nvSpPr>
          <p:spPr bwMode="auto">
            <a:xfrm>
              <a:off x="0" y="0"/>
              <a:ext cx="114571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 sz="12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6871" name="TextBox 11"/>
          <p:cNvSpPr txBox="1">
            <a:spLocks noChangeArrowheads="1"/>
          </p:cNvSpPr>
          <p:nvPr/>
        </p:nvSpPr>
        <p:spPr bwMode="auto">
          <a:xfrm flipH="1">
            <a:off x="1087438" y="2463800"/>
            <a:ext cx="1457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 sz="16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6872" name="Group 17"/>
          <p:cNvGrpSpPr>
            <a:grpSpLocks/>
          </p:cNvGrpSpPr>
          <p:nvPr/>
        </p:nvGrpSpPr>
        <p:grpSpPr bwMode="auto">
          <a:xfrm flipH="1">
            <a:off x="6049963" y="2330450"/>
            <a:ext cx="2184400" cy="463550"/>
            <a:chOff x="0" y="0"/>
            <a:chExt cx="2183514" cy="463550"/>
          </a:xfrm>
        </p:grpSpPr>
        <p:sp>
          <p:nvSpPr>
            <p:cNvPr id="36893" name="TextBox 11"/>
            <p:cNvSpPr txBox="1">
              <a:spLocks noChangeArrowheads="1"/>
            </p:cNvSpPr>
            <p:nvPr/>
          </p:nvSpPr>
          <p:spPr bwMode="auto">
            <a:xfrm>
              <a:off x="1037804" y="0"/>
              <a:ext cx="114571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 sz="12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894" name="TextBox 11"/>
            <p:cNvSpPr txBox="1">
              <a:spLocks noChangeArrowheads="1"/>
            </p:cNvSpPr>
            <p:nvPr/>
          </p:nvSpPr>
          <p:spPr bwMode="auto">
            <a:xfrm>
              <a:off x="0" y="0"/>
              <a:ext cx="114571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zh-CN" sz="12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6873" name="TextBox 11"/>
          <p:cNvSpPr txBox="1">
            <a:spLocks noChangeArrowheads="1"/>
          </p:cNvSpPr>
          <p:nvPr/>
        </p:nvSpPr>
        <p:spPr bwMode="auto">
          <a:xfrm flipH="1">
            <a:off x="6070600" y="1914525"/>
            <a:ext cx="1457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endParaRPr lang="en-US" altLang="zh-CN" sz="16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6874" name="Group 21"/>
          <p:cNvGrpSpPr>
            <a:grpSpLocks/>
          </p:cNvGrpSpPr>
          <p:nvPr/>
        </p:nvGrpSpPr>
        <p:grpSpPr bwMode="auto">
          <a:xfrm flipH="1">
            <a:off x="6175375" y="4102100"/>
            <a:ext cx="2184400" cy="463550"/>
            <a:chOff x="0" y="0"/>
            <a:chExt cx="2183514" cy="463550"/>
          </a:xfrm>
        </p:grpSpPr>
        <p:sp>
          <p:nvSpPr>
            <p:cNvPr id="36891" name="TextBox 11"/>
            <p:cNvSpPr txBox="1">
              <a:spLocks noChangeArrowheads="1"/>
            </p:cNvSpPr>
            <p:nvPr/>
          </p:nvSpPr>
          <p:spPr bwMode="auto">
            <a:xfrm>
              <a:off x="1037804" y="0"/>
              <a:ext cx="114571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6892" name="TextBox 11"/>
            <p:cNvSpPr txBox="1">
              <a:spLocks noChangeArrowheads="1"/>
            </p:cNvSpPr>
            <p:nvPr/>
          </p:nvSpPr>
          <p:spPr bwMode="auto">
            <a:xfrm>
              <a:off x="0" y="0"/>
              <a:ext cx="114571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36875" name="Group 24"/>
          <p:cNvGrpSpPr>
            <a:grpSpLocks/>
          </p:cNvGrpSpPr>
          <p:nvPr/>
        </p:nvGrpSpPr>
        <p:grpSpPr bwMode="auto">
          <a:xfrm flipH="1">
            <a:off x="1042988" y="4532313"/>
            <a:ext cx="2184400" cy="461962"/>
            <a:chOff x="0" y="0"/>
            <a:chExt cx="2183514" cy="463550"/>
          </a:xfrm>
        </p:grpSpPr>
        <p:sp>
          <p:nvSpPr>
            <p:cNvPr id="36889" name="TextBox 11"/>
            <p:cNvSpPr txBox="1">
              <a:spLocks noChangeArrowheads="1"/>
            </p:cNvSpPr>
            <p:nvPr/>
          </p:nvSpPr>
          <p:spPr bwMode="auto">
            <a:xfrm>
              <a:off x="1037804" y="0"/>
              <a:ext cx="114571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6890" name="TextBox 11"/>
            <p:cNvSpPr txBox="1">
              <a:spLocks noChangeArrowheads="1"/>
            </p:cNvSpPr>
            <p:nvPr/>
          </p:nvSpPr>
          <p:spPr bwMode="auto">
            <a:xfrm>
              <a:off x="0" y="0"/>
              <a:ext cx="114571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2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79388" y="1338263"/>
            <a:ext cx="3024187" cy="1836737"/>
            <a:chOff x="0" y="0"/>
            <a:chExt cx="4762" cy="2893"/>
          </a:xfrm>
        </p:grpSpPr>
        <p:sp>
          <p:nvSpPr>
            <p:cNvPr id="36887" name="Text Box 29"/>
            <p:cNvSpPr txBox="1">
              <a:spLocks noChangeArrowheads="1"/>
            </p:cNvSpPr>
            <p:nvPr/>
          </p:nvSpPr>
          <p:spPr bwMode="auto">
            <a:xfrm>
              <a:off x="227" y="0"/>
              <a:ext cx="431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latin typeface="宋体" pitchFamily="2" charset="-122"/>
                  <a:sym typeface="宋体" pitchFamily="2" charset="-122"/>
                </a:rPr>
                <a:t>1 宣传思想文化各部门    </a:t>
              </a:r>
              <a:endParaRPr lang="en-US" b="1">
                <a:latin typeface="宋体" pitchFamily="2" charset="-122"/>
                <a:sym typeface="宋体" pitchFamily="2" charset="-122"/>
              </a:endParaRPr>
            </a:p>
            <a:p>
              <a:pPr algn="ctr"/>
              <a:endParaRPr lang="en-US" sz="1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888" name="Text Box 30"/>
            <p:cNvSpPr txBox="1">
              <a:spLocks noChangeArrowheads="1"/>
            </p:cNvSpPr>
            <p:nvPr/>
          </p:nvSpPr>
          <p:spPr bwMode="auto">
            <a:xfrm>
              <a:off x="0" y="1021"/>
              <a:ext cx="4762" cy="187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latin typeface="宋体" pitchFamily="2" charset="-122"/>
                  <a:sym typeface="宋体" pitchFamily="2" charset="-122"/>
                </a:rPr>
                <a:t>在党委宣传部协调指导下，有机衔接各项工作，优化</a:t>
              </a:r>
            </a:p>
            <a:p>
              <a:r>
                <a:rPr lang="zh-CN" altLang="en-US" b="1">
                  <a:latin typeface="宋体" pitchFamily="2" charset="-122"/>
                  <a:sym typeface="宋体" pitchFamily="2" charset="-122"/>
                </a:rPr>
                <a:t>利用各种资源</a:t>
              </a: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5721350" y="1052513"/>
            <a:ext cx="3241675" cy="2052637"/>
            <a:chOff x="0" y="0"/>
            <a:chExt cx="5104" cy="3233"/>
          </a:xfrm>
        </p:grpSpPr>
        <p:sp>
          <p:nvSpPr>
            <p:cNvPr id="36885" name="Text Box 31"/>
            <p:cNvSpPr txBox="1">
              <a:spLocks noChangeArrowheads="1"/>
            </p:cNvSpPr>
            <p:nvPr/>
          </p:nvSpPr>
          <p:spPr bwMode="auto">
            <a:xfrm>
              <a:off x="341" y="0"/>
              <a:ext cx="4248" cy="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>
                  <a:latin typeface="宋体" pitchFamily="2" charset="-122"/>
                  <a:sym typeface="宋体" pitchFamily="2" charset="-122"/>
                </a:rPr>
                <a:t>2 窗口行业部门和其他承担</a:t>
              </a:r>
            </a:p>
            <a:p>
              <a:pPr algn="ctr"/>
              <a:r>
                <a:rPr lang="zh-CN" altLang="en-US" b="1">
                  <a:latin typeface="宋体" pitchFamily="2" charset="-122"/>
                  <a:sym typeface="宋体" pitchFamily="2" charset="-122"/>
                </a:rPr>
                <a:t>社会管理职能的各部门</a:t>
              </a:r>
            </a:p>
          </p:txBody>
        </p:sp>
        <p:sp>
          <p:nvSpPr>
            <p:cNvPr id="36886" name="Text Box 32"/>
            <p:cNvSpPr txBox="1">
              <a:spLocks noChangeArrowheads="1"/>
            </p:cNvSpPr>
            <p:nvPr/>
          </p:nvSpPr>
          <p:spPr bwMode="auto">
            <a:xfrm>
              <a:off x="0" y="1357"/>
              <a:ext cx="5104" cy="1876"/>
            </a:xfrm>
            <a:prstGeom prst="rect">
              <a:avLst/>
            </a:prstGeom>
            <a:solidFill>
              <a:srgbClr val="CC66FF">
                <a:alpha val="3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0170" tIns="46990" rIns="90170" bIns="46990">
              <a:spAutoFit/>
            </a:bodyPr>
            <a:lstStyle/>
            <a:p>
              <a:endParaRPr lang="zh-CN" altLang="en-US" b="1">
                <a:latin typeface="宋体" pitchFamily="2" charset="-122"/>
                <a:sym typeface="宋体" pitchFamily="2" charset="-122"/>
              </a:endParaRPr>
            </a:p>
            <a:p>
              <a:r>
                <a:rPr lang="zh-CN" altLang="en-US" b="1">
                  <a:latin typeface="宋体" pitchFamily="2" charset="-122"/>
                  <a:sym typeface="宋体" pitchFamily="2" charset="-122"/>
                </a:rPr>
                <a:t>制定实施方案，明确任务分工，完善工作措施 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180975" y="3876675"/>
            <a:ext cx="3201988" cy="2551113"/>
            <a:chOff x="0" y="0"/>
            <a:chExt cx="5044" cy="4018"/>
          </a:xfrm>
        </p:grpSpPr>
        <p:sp>
          <p:nvSpPr>
            <p:cNvPr id="36883" name="TextBox 11"/>
            <p:cNvSpPr txBox="1">
              <a:spLocks noChangeArrowheads="1"/>
            </p:cNvSpPr>
            <p:nvPr/>
          </p:nvSpPr>
          <p:spPr bwMode="auto">
            <a:xfrm flipH="1">
              <a:off x="281" y="0"/>
              <a:ext cx="4421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latin typeface="宋体" pitchFamily="2" charset="-122"/>
                  <a:sym typeface="宋体" pitchFamily="2" charset="-122"/>
                </a:rPr>
                <a:t>3 各人民团体、民主党派        和工商联成员    </a:t>
              </a:r>
              <a:endParaRPr lang="en-US" b="1"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6884" name="Text Box 33"/>
            <p:cNvSpPr txBox="1">
              <a:spLocks noChangeArrowheads="1"/>
            </p:cNvSpPr>
            <p:nvPr/>
          </p:nvSpPr>
          <p:spPr bwMode="auto">
            <a:xfrm>
              <a:off x="0" y="2260"/>
              <a:ext cx="5044" cy="1758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0170" tIns="46990" rIns="90170" bIns="46990">
              <a:spAutoFit/>
            </a:bodyPr>
            <a:lstStyle/>
            <a:p>
              <a:endParaRPr lang="zh-CN" altLang="en-US" b="1">
                <a:latin typeface="宋体" pitchFamily="2" charset="-122"/>
                <a:sym typeface="宋体" pitchFamily="2" charset="-122"/>
              </a:endParaRPr>
            </a:p>
            <a:p>
              <a:r>
                <a:rPr lang="zh-CN" altLang="en-US" b="1">
                  <a:latin typeface="宋体" pitchFamily="2" charset="-122"/>
                  <a:sym typeface="宋体" pitchFamily="2" charset="-122"/>
                </a:rPr>
                <a:t>各尽其责、各展所长，把工作做到所联系的群众中去</a:t>
              </a:r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5722938" y="3789363"/>
            <a:ext cx="3133725" cy="2663825"/>
            <a:chOff x="0" y="0"/>
            <a:chExt cx="4936" cy="4194"/>
          </a:xfrm>
        </p:grpSpPr>
        <p:sp>
          <p:nvSpPr>
            <p:cNvPr id="36881" name="TextBox 11"/>
            <p:cNvSpPr txBox="1">
              <a:spLocks noChangeArrowheads="1"/>
            </p:cNvSpPr>
            <p:nvPr/>
          </p:nvSpPr>
          <p:spPr bwMode="auto">
            <a:xfrm flipH="1">
              <a:off x="231" y="0"/>
              <a:ext cx="4705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latin typeface="宋体" pitchFamily="2" charset="-122"/>
                  <a:sym typeface="宋体" pitchFamily="2" charset="-122"/>
                </a:rPr>
                <a:t>4 农村、企业、社区、机关、学校等广大基层   </a:t>
              </a:r>
              <a:endParaRPr lang="en-US" b="1"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6882" name="Text Box 34"/>
            <p:cNvSpPr txBox="1">
              <a:spLocks noChangeArrowheads="1"/>
            </p:cNvSpPr>
            <p:nvPr/>
          </p:nvSpPr>
          <p:spPr bwMode="auto">
            <a:xfrm>
              <a:off x="0" y="2322"/>
              <a:ext cx="4649" cy="187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latin typeface="宋体" pitchFamily="2" charset="-122"/>
                  <a:sym typeface="宋体" pitchFamily="2" charset="-122"/>
                </a:rPr>
                <a:t>立足自身实际，有针对性地开展工作，把工作覆盖到每个单位和各类人群 </a:t>
              </a:r>
            </a:p>
          </p:txBody>
        </p:sp>
      </p:grpSp>
      <p:sp>
        <p:nvSpPr>
          <p:cNvPr id="37927" name="Text Box 35"/>
          <p:cNvSpPr txBox="1">
            <a:spLocks noChangeArrowheads="1"/>
          </p:cNvSpPr>
          <p:nvPr/>
        </p:nvSpPr>
        <p:spPr bwMode="auto">
          <a:xfrm>
            <a:off x="3276600" y="1054100"/>
            <a:ext cx="2376488" cy="1463675"/>
          </a:xfrm>
          <a:prstGeom prst="rect">
            <a:avLst/>
          </a:prstGeom>
          <a:solidFill>
            <a:srgbClr val="3663B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宋体" pitchFamily="2" charset="-122"/>
                <a:sym typeface="宋体" pitchFamily="2" charset="-122"/>
              </a:rPr>
              <a:t>党委宣传部门：完善工作措施和绩效测评体系，宣传先进典型和有益经验，推动工作向广度和深度发展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 bldLvl="0" autoUpdateAnimBg="0"/>
      <p:bldP spid="37927" grpId="0" bldLvl="0" animBg="1" autoUpdateAnimBg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微软雅黑"/>
        <a:ea typeface="微软雅黑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Pages>0</Pages>
  <Words>605</Words>
  <Characters>0</Characters>
  <Application>Microsoft Office PowerPoint</Application>
  <DocSecurity>0</DocSecurity>
  <PresentationFormat>全屏显示(4:3)</PresentationFormat>
  <Lines>0</Lines>
  <Paragraphs>99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Office 主题​​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Sophie</dc:creator>
  <cp:lastModifiedBy>王志才</cp:lastModifiedBy>
  <cp:revision>62</cp:revision>
  <cp:lastPrinted>1899-12-30T00:00:00Z</cp:lastPrinted>
  <dcterms:created xsi:type="dcterms:W3CDTF">2011-04-06T16:22:06Z</dcterms:created>
  <dcterms:modified xsi:type="dcterms:W3CDTF">2014-08-04T01:12:36Z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2052-9.1.0.4429</vt:lpwstr>
  </property>
</Properties>
</file>