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74" r:id="rId4"/>
    <p:sldId id="276" r:id="rId5"/>
    <p:sldId id="281" r:id="rId6"/>
    <p:sldId id="284" r:id="rId7"/>
    <p:sldId id="295" r:id="rId8"/>
    <p:sldId id="299" r:id="rId9"/>
    <p:sldId id="308" r:id="rId10"/>
    <p:sldId id="320" r:id="rId11"/>
    <p:sldId id="325" r:id="rId1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00"/>
    <a:srgbClr val="3198A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7" d="100"/>
          <a:sy n="67" d="100"/>
        </p:scale>
        <p:origin x="-1906" y="-413"/>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6857DB-FA68-44DA-A7CD-48DBC0D5E31D}" type="doc">
      <dgm:prSet loTypeId="urn:microsoft.com/office/officeart/2005/8/layout/arrow2" loCatId="process" qsTypeId="urn:microsoft.com/office/officeart/2005/8/quickstyle/simple2" qsCatId="simple" csTypeId="urn:microsoft.com/office/officeart/2005/8/colors/accent1_2#4" csCatId="accent1" phldr="1"/>
      <dgm:spPr/>
    </dgm:pt>
    <dgm:pt modelId="{CADD9979-6957-4C34-A6CD-3AA8DFAF7460}">
      <dgm:prSet phldrT="[文本]"/>
      <dgm:spPr/>
      <dgm:t>
        <a:bodyPr/>
        <a:lstStyle/>
        <a:p>
          <a:endParaRPr lang="zh-CN" altLang="en-US" dirty="0"/>
        </a:p>
      </dgm:t>
    </dgm:pt>
    <dgm:pt modelId="{C431C03D-013D-4001-9434-73A84592D83D}" type="sibTrans" cxnId="{239849AB-DD16-44EA-B651-42FC0CEAF232}">
      <dgm:prSet/>
      <dgm:spPr/>
      <dgm:t>
        <a:bodyPr/>
        <a:lstStyle/>
        <a:p>
          <a:endParaRPr lang="zh-CN" altLang="en-US"/>
        </a:p>
      </dgm:t>
    </dgm:pt>
    <dgm:pt modelId="{BF0483C3-BFE4-49FE-A5D3-D1F167F5B417}" type="parTrans" cxnId="{239849AB-DD16-44EA-B651-42FC0CEAF232}">
      <dgm:prSet/>
      <dgm:spPr/>
      <dgm:t>
        <a:bodyPr/>
        <a:lstStyle/>
        <a:p>
          <a:endParaRPr lang="zh-CN" altLang="en-US"/>
        </a:p>
      </dgm:t>
    </dgm:pt>
    <dgm:pt modelId="{0A9FBC9F-17AA-4031-8308-0307FE4C1E0B}" type="pres">
      <dgm:prSet presAssocID="{396857DB-FA68-44DA-A7CD-48DBC0D5E31D}" presName="arrowDiagram" presStyleCnt="0">
        <dgm:presLayoutVars>
          <dgm:chMax val="5"/>
          <dgm:dir/>
          <dgm:resizeHandles val="exact"/>
        </dgm:presLayoutVars>
      </dgm:prSet>
      <dgm:spPr/>
    </dgm:pt>
    <dgm:pt modelId="{B94D03E9-21AC-47DB-A569-9353956B8CE5}" type="pres">
      <dgm:prSet presAssocID="{396857DB-FA68-44DA-A7CD-48DBC0D5E31D}" presName="arrow" presStyleLbl="bgShp" presStyleIdx="0" presStyleCnt="1" custAng="3637917" custFlipVert="1" custScaleX="82382" custScaleY="105708" custLinFactX="-37856" custLinFactNeighborX="-100000" custLinFactNeighborY="67126"/>
      <dgm:spPr>
        <a:gradFill flip="none" rotWithShape="1">
          <a:gsLst>
            <a:gs pos="0">
              <a:srgbClr val="03D4A8"/>
            </a:gs>
            <a:gs pos="25000">
              <a:srgbClr val="21D6E0"/>
            </a:gs>
            <a:gs pos="75000">
              <a:srgbClr val="0087E6"/>
            </a:gs>
            <a:gs pos="100000">
              <a:srgbClr val="005CBF"/>
            </a:gs>
          </a:gsLst>
          <a:lin ang="18900000" scaled="1"/>
          <a:tileRect/>
        </a:gradFill>
        <a:ln cmpd="thinThick">
          <a:gradFill>
            <a:gsLst>
              <a:gs pos="0">
                <a:srgbClr val="FFF200"/>
              </a:gs>
              <a:gs pos="45000">
                <a:srgbClr val="FF7A00"/>
              </a:gs>
              <a:gs pos="70000">
                <a:srgbClr val="FF0300"/>
              </a:gs>
              <a:gs pos="100000">
                <a:srgbClr val="4D0808"/>
              </a:gs>
            </a:gsLst>
            <a:lin ang="5400000" scaled="0"/>
          </a:gradFill>
          <a:prstDash val="lgDashDot"/>
        </a:ln>
        <a:effectLst>
          <a:outerShdw blurRad="190500" dist="50800" dir="5400000" algn="ctr" rotWithShape="0">
            <a:srgbClr val="000000">
              <a:alpha val="75000"/>
            </a:srgbClr>
          </a:outerShdw>
        </a:effectLst>
        <a:scene3d>
          <a:camera prst="orthographicFront">
            <a:rot lat="0" lon="0" rev="0"/>
          </a:camera>
          <a:lightRig rig="threePt" dir="t"/>
        </a:scene3d>
        <a:sp3d>
          <a:bevelT w="19050" h="95250"/>
          <a:bevelB w="19050"/>
        </a:sp3d>
      </dgm:spPr>
    </dgm:pt>
    <dgm:pt modelId="{135BDCD4-C72E-4DEE-B5BE-C0AA33DC19DF}" type="pres">
      <dgm:prSet presAssocID="{396857DB-FA68-44DA-A7CD-48DBC0D5E31D}" presName="arrowDiagram1" presStyleCnt="0">
        <dgm:presLayoutVars>
          <dgm:bulletEnabled val="1"/>
        </dgm:presLayoutVars>
      </dgm:prSet>
      <dgm:spPr/>
    </dgm:pt>
    <dgm:pt modelId="{113840A1-6D29-4E9D-BC77-525DFA41C340}" type="pres">
      <dgm:prSet presAssocID="{CADD9979-6957-4C34-A6CD-3AA8DFAF7460}" presName="bullet1" presStyleLbl="node1" presStyleIdx="0" presStyleCnt="1" custLinFactX="-50661" custLinFactY="200000" custLinFactNeighborX="-100000" custLinFactNeighborY="248941"/>
      <dgm:spPr>
        <a:noFill/>
        <a:ln w="0"/>
        <a:effectLst>
          <a:outerShdw blurRad="40000" dist="20000" sx="1000" sy="1000" rotWithShape="0">
            <a:srgbClr val="000000"/>
          </a:outerShdw>
        </a:effectLst>
      </dgm:spPr>
    </dgm:pt>
    <dgm:pt modelId="{2CE8E11F-825C-4B90-B694-E7F12BC76626}" type="pres">
      <dgm:prSet presAssocID="{CADD9979-6957-4C34-A6CD-3AA8DFAF7460}" presName="textBox1" presStyleLbl="revTx" presStyleIdx="0" presStyleCnt="1" custScaleX="26260" custScaleY="18255" custLinFactNeighborX="-100000" custLinFactNeighborY="-47683">
        <dgm:presLayoutVars>
          <dgm:bulletEnabled val="1"/>
        </dgm:presLayoutVars>
      </dgm:prSet>
      <dgm:spPr/>
      <dgm:t>
        <a:bodyPr/>
        <a:lstStyle/>
        <a:p>
          <a:endParaRPr lang="zh-CN" altLang="en-US"/>
        </a:p>
      </dgm:t>
    </dgm:pt>
  </dgm:ptLst>
  <dgm:cxnLst>
    <dgm:cxn modelId="{2E562495-4BE1-4E3A-A95C-2FF61E54E545}" type="presOf" srcId="{CADD9979-6957-4C34-A6CD-3AA8DFAF7460}" destId="{2CE8E11F-825C-4B90-B694-E7F12BC76626}" srcOrd="0" destOrd="0" presId="urn:microsoft.com/office/officeart/2005/8/layout/arrow2"/>
    <dgm:cxn modelId="{239849AB-DD16-44EA-B651-42FC0CEAF232}" srcId="{396857DB-FA68-44DA-A7CD-48DBC0D5E31D}" destId="{CADD9979-6957-4C34-A6CD-3AA8DFAF7460}" srcOrd="0" destOrd="0" parTransId="{BF0483C3-BFE4-49FE-A5D3-D1F167F5B417}" sibTransId="{C431C03D-013D-4001-9434-73A84592D83D}"/>
    <dgm:cxn modelId="{F520616B-C092-48BA-9A7A-19A436B50023}" type="presOf" srcId="{396857DB-FA68-44DA-A7CD-48DBC0D5E31D}" destId="{0A9FBC9F-17AA-4031-8308-0307FE4C1E0B}" srcOrd="0" destOrd="0" presId="urn:microsoft.com/office/officeart/2005/8/layout/arrow2"/>
    <dgm:cxn modelId="{CD0EC990-0D0C-45B2-859E-0D16A357C5ED}" type="presParOf" srcId="{0A9FBC9F-17AA-4031-8308-0307FE4C1E0B}" destId="{B94D03E9-21AC-47DB-A569-9353956B8CE5}" srcOrd="0" destOrd="0" presId="urn:microsoft.com/office/officeart/2005/8/layout/arrow2"/>
    <dgm:cxn modelId="{0310CC44-CC0E-4339-8D68-03F423208451}" type="presParOf" srcId="{0A9FBC9F-17AA-4031-8308-0307FE4C1E0B}" destId="{135BDCD4-C72E-4DEE-B5BE-C0AA33DC19DF}" srcOrd="1" destOrd="0" presId="urn:microsoft.com/office/officeart/2005/8/layout/arrow2"/>
    <dgm:cxn modelId="{26CF08A0-B837-473C-B815-41A6ABA49888}" type="presParOf" srcId="{135BDCD4-C72E-4DEE-B5BE-C0AA33DC19DF}" destId="{113840A1-6D29-4E9D-BC77-525DFA41C340}" srcOrd="0" destOrd="0" presId="urn:microsoft.com/office/officeart/2005/8/layout/arrow2"/>
    <dgm:cxn modelId="{C98F2A6F-281D-4B93-9BC2-187BFE6750AA}" type="presParOf" srcId="{135BDCD4-C72E-4DEE-B5BE-C0AA33DC19DF}" destId="{2CE8E11F-825C-4B90-B694-E7F12BC76626}" srcOrd="1"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4D03E9-21AC-47DB-A569-9353956B8CE5}">
      <dsp:nvSpPr>
        <dsp:cNvPr id="0" name=""/>
        <dsp:cNvSpPr/>
      </dsp:nvSpPr>
      <dsp:spPr>
        <a:xfrm rot="17962083" flipV="1">
          <a:off x="-2876467" y="2133294"/>
          <a:ext cx="7268254" cy="5828887"/>
        </a:xfrm>
        <a:prstGeom prst="swooshArrow">
          <a:avLst>
            <a:gd name="adj1" fmla="val 25000"/>
            <a:gd name="adj2" fmla="val 25000"/>
          </a:avLst>
        </a:prstGeom>
        <a:gradFill flip="none" rotWithShape="1">
          <a:gsLst>
            <a:gs pos="0">
              <a:srgbClr val="03D4A8"/>
            </a:gs>
            <a:gs pos="25000">
              <a:srgbClr val="21D6E0"/>
            </a:gs>
            <a:gs pos="75000">
              <a:srgbClr val="0087E6"/>
            </a:gs>
            <a:gs pos="100000">
              <a:srgbClr val="005CBF"/>
            </a:gs>
          </a:gsLst>
          <a:lin ang="18900000" scaled="1"/>
          <a:tileRect/>
        </a:gradFill>
        <a:ln cmpd="thinThick">
          <a:gradFill>
            <a:gsLst>
              <a:gs pos="0">
                <a:srgbClr val="FFF200"/>
              </a:gs>
              <a:gs pos="45000">
                <a:srgbClr val="FF7A00"/>
              </a:gs>
              <a:gs pos="70000">
                <a:srgbClr val="FF0300"/>
              </a:gs>
              <a:gs pos="100000">
                <a:srgbClr val="4D0808"/>
              </a:gs>
            </a:gsLst>
            <a:lin ang="5400000" scaled="0"/>
          </a:gradFill>
          <a:prstDash val="lgDashDot"/>
        </a:ln>
        <a:effectLst>
          <a:outerShdw blurRad="190500" dist="50800" dir="5400000" algn="ctr" rotWithShape="0">
            <a:srgbClr val="000000">
              <a:alpha val="75000"/>
            </a:srgbClr>
          </a:outerShdw>
        </a:effectLst>
        <a:scene3d>
          <a:camera prst="orthographicFront">
            <a:rot lat="0" lon="0" rev="0"/>
          </a:camera>
          <a:lightRig rig="threePt" dir="t"/>
        </a:scene3d>
        <a:sp3d>
          <a:bevelT w="19050" h="95250"/>
          <a:bevelB w="19050"/>
        </a:sp3d>
      </dsp:spPr>
      <dsp:style>
        <a:lnRef idx="0">
          <a:scrgbClr r="0" g="0" b="0"/>
        </a:lnRef>
        <a:fillRef idx="1">
          <a:scrgbClr r="0" g="0" b="0"/>
        </a:fillRef>
        <a:effectRef idx="0">
          <a:scrgbClr r="0" g="0" b="0"/>
        </a:effectRef>
        <a:fontRef idx="minor"/>
      </dsp:style>
    </dsp:sp>
    <dsp:sp modelId="{113840A1-6D29-4E9D-BC77-525DFA41C340}">
      <dsp:nvSpPr>
        <dsp:cNvPr id="0" name=""/>
        <dsp:cNvSpPr/>
      </dsp:nvSpPr>
      <dsp:spPr>
        <a:xfrm>
          <a:off x="5748036" y="6114282"/>
          <a:ext cx="652874" cy="652874"/>
        </a:xfrm>
        <a:prstGeom prst="ellipse">
          <a:avLst/>
        </a:prstGeom>
        <a:noFill/>
        <a:ln w="0" cap="flat" cmpd="sng" algn="ctr">
          <a:solidFill>
            <a:scrgbClr r="0" g="0" b="0"/>
          </a:solidFill>
          <a:prstDash val="solid"/>
        </a:ln>
        <a:effectLst>
          <a:outerShdw blurRad="40000" dist="20000" sx="1000" sy="1000" rotWithShape="0">
            <a:srgbClr val="000000"/>
          </a:outerShdw>
        </a:effectLst>
      </dsp:spPr>
      <dsp:style>
        <a:lnRef idx="3">
          <a:scrgbClr r="0" g="0" b="0"/>
        </a:lnRef>
        <a:fillRef idx="1">
          <a:scrgbClr r="0" g="0" b="0"/>
        </a:fillRef>
        <a:effectRef idx="1">
          <a:scrgbClr r="0" g="0" b="0"/>
        </a:effectRef>
        <a:fontRef idx="minor">
          <a:schemeClr val="lt1"/>
        </a:fontRef>
      </dsp:style>
    </dsp:sp>
    <dsp:sp modelId="{2CE8E11F-825C-4B90-B694-E7F12BC76626}">
      <dsp:nvSpPr>
        <dsp:cNvPr id="0" name=""/>
        <dsp:cNvSpPr/>
      </dsp:nvSpPr>
      <dsp:spPr>
        <a:xfrm>
          <a:off x="1301160" y="3232550"/>
          <a:ext cx="926728" cy="742875"/>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945" bIns="0" numCol="1" spcCol="1270" anchor="t" anchorCtr="0">
          <a:noAutofit/>
        </a:bodyPr>
        <a:lstStyle/>
        <a:p>
          <a:pPr lvl="0" algn="r" defTabSz="2133600">
            <a:lnSpc>
              <a:spcPct val="90000"/>
            </a:lnSpc>
            <a:spcBef>
              <a:spcPct val="0"/>
            </a:spcBef>
            <a:spcAft>
              <a:spcPct val="35000"/>
            </a:spcAft>
          </a:pPr>
          <a:endParaRPr lang="zh-CN" altLang="en-US" sz="4800" kern="1200" dirty="0"/>
        </a:p>
      </dsp:txBody>
      <dsp:txXfrm>
        <a:off x="1301160" y="3232550"/>
        <a:ext cx="926728" cy="74287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4C99F706-CBF6-4F2A-8616-05A90CCD4888}" type="datetimeFigureOut">
              <a:rPr lang="zh-CN" altLang="en-US"/>
              <a:pPr>
                <a:defRPr/>
              </a:pPr>
              <a:t>2012/3/27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4C907C1-CF02-4CD5-BCA4-2A2B1FDA9AE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685E9B80-0529-4288-91F1-2CEBF056E3FF}" type="datetimeFigureOut">
              <a:rPr lang="zh-CN" altLang="en-US"/>
              <a:pPr>
                <a:defRPr/>
              </a:pPr>
              <a:t>2012/3/27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1A3F332-61AC-45A7-BCB5-D1D4B0E3CF60}"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2910790-F45F-45F6-A70E-9E72C8EF5024}" type="datetimeFigureOut">
              <a:rPr lang="zh-CN" altLang="en-US"/>
              <a:pPr>
                <a:defRPr/>
              </a:pPr>
              <a:t>2012/3/27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796A496-86C4-4E94-88A0-42F8FC15B41A}"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7B029C1-83AB-44CF-9C2E-C80A7B9411D6}" type="datetimeFigureOut">
              <a:rPr lang="zh-CN" altLang="en-US"/>
              <a:pPr>
                <a:defRPr/>
              </a:pPr>
              <a:t>2012/3/27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20E36EE-AB8A-4E3E-A175-A9554E03C3F4}"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4D00DFB-1604-4FDB-B84C-85BAC8C0A935}" type="datetimeFigureOut">
              <a:rPr lang="zh-CN" altLang="en-US"/>
              <a:pPr>
                <a:defRPr/>
              </a:pPr>
              <a:t>2012/3/27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A14231E-6279-45D6-B903-8F6B773A8280}"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450A6802-3FB4-4A3D-A4C4-665E367C48A3}" type="datetimeFigureOut">
              <a:rPr lang="zh-CN" altLang="en-US"/>
              <a:pPr>
                <a:defRPr/>
              </a:pPr>
              <a:t>2012/3/27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B27603D-4E4F-4340-8D77-BA20FADD9572}"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8FF2918-434B-4F87-AF4C-F5ABDB2912C3}" type="datetimeFigureOut">
              <a:rPr lang="zh-CN" altLang="en-US"/>
              <a:pPr>
                <a:defRPr/>
              </a:pPr>
              <a:t>2012/3/27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73F7EE9-30FE-4D06-9E02-F74B898109C2}"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46E09077-88AD-4079-9FAB-6635C7E20317}" type="datetimeFigureOut">
              <a:rPr lang="zh-CN" altLang="en-US"/>
              <a:pPr>
                <a:defRPr/>
              </a:pPr>
              <a:t>2012/3/27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13A86B2-227D-4A9B-9B43-29BF39A02D53}"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0758EB0B-1616-43E0-8490-C834C7867929}" type="datetimeFigureOut">
              <a:rPr lang="zh-CN" altLang="en-US"/>
              <a:pPr>
                <a:defRPr/>
              </a:pPr>
              <a:t>2012/3/27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93B2BDA-2208-4288-9E99-C622DEE354E8}"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A4D249D-A537-4A80-9FA7-73F890C9D393}" type="datetimeFigureOut">
              <a:rPr lang="zh-CN" altLang="en-US"/>
              <a:pPr>
                <a:defRPr/>
              </a:pPr>
              <a:t>2012/3/27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A82A494-30ED-4B77-AC1E-DB650A612931}"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2082030-07BC-48BF-B43D-AC79F2836C61}" type="datetimeFigureOut">
              <a:rPr lang="zh-CN" altLang="en-US"/>
              <a:pPr>
                <a:defRPr/>
              </a:pPr>
              <a:t>2012/3/27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27CFB6C-5508-47F8-B7C0-8D0420EF0D15}"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2DDB0D3-C22B-441F-BF81-024F08AB370C}" type="datetimeFigureOut">
              <a:rPr lang="zh-CN" altLang="en-US"/>
              <a:pPr>
                <a:defRPr/>
              </a:pPr>
              <a:t>2012/3/27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90831C8-035A-459D-8509-23A23CC224E4}"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279451BA-C52C-4460-8DF0-B3277508EBC2}" type="datetimeFigureOut">
              <a:rPr lang="zh-CN" altLang="en-US"/>
              <a:pPr>
                <a:defRPr/>
              </a:pPr>
              <a:t>2012/3/27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9169E8BE-D36B-411A-94BA-4721A4D3E5D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2"/>
          <p:cNvSpPr>
            <a:spLocks noGrp="1"/>
          </p:cNvSpPr>
          <p:nvPr>
            <p:ph type="sldNum" sz="quarter" idx="12"/>
          </p:nvPr>
        </p:nvSpPr>
        <p:spPr>
          <a:xfrm>
            <a:off x="457200" y="6356350"/>
            <a:ext cx="2133600" cy="365125"/>
          </a:xfrm>
        </p:spPr>
        <p:txBody>
          <a:bodyPr/>
          <a:lstStyle/>
          <a:p>
            <a:pPr algn="l">
              <a:defRPr/>
            </a:pPr>
            <a:fld id="{F7556F75-DCEF-4DDE-8D9D-04A43BF13F50}" type="slidenum">
              <a:rPr lang="en-GB"/>
              <a:pPr algn="l">
                <a:defRPr/>
              </a:pPr>
              <a:t>10</a:t>
            </a:fld>
            <a:endParaRPr lang="en-GB"/>
          </a:p>
        </p:txBody>
      </p:sp>
      <p:sp>
        <p:nvSpPr>
          <p:cNvPr id="245770" name="Freeform 10"/>
          <p:cNvSpPr>
            <a:spLocks/>
          </p:cNvSpPr>
          <p:nvPr/>
        </p:nvSpPr>
        <p:spPr bwMode="auto">
          <a:xfrm>
            <a:off x="785786" y="6461662"/>
            <a:ext cx="5215318" cy="339187"/>
          </a:xfrm>
          <a:custGeom>
            <a:avLst/>
            <a:gdLst/>
            <a:ahLst/>
            <a:cxnLst>
              <a:cxn ang="0">
                <a:pos x="0" y="85"/>
              </a:cxn>
              <a:cxn ang="0">
                <a:pos x="129" y="85"/>
              </a:cxn>
              <a:cxn ang="0">
                <a:pos x="185" y="0"/>
              </a:cxn>
              <a:cxn ang="0">
                <a:pos x="279" y="0"/>
              </a:cxn>
              <a:cxn ang="0">
                <a:pos x="336" y="85"/>
              </a:cxn>
              <a:cxn ang="0">
                <a:pos x="421" y="85"/>
              </a:cxn>
              <a:cxn ang="0">
                <a:pos x="477" y="0"/>
              </a:cxn>
              <a:cxn ang="0">
                <a:pos x="571" y="0"/>
              </a:cxn>
              <a:cxn ang="0">
                <a:pos x="629" y="85"/>
              </a:cxn>
              <a:cxn ang="0">
                <a:pos x="709" y="85"/>
              </a:cxn>
              <a:cxn ang="0">
                <a:pos x="764" y="0"/>
              </a:cxn>
              <a:cxn ang="0">
                <a:pos x="862" y="0"/>
              </a:cxn>
              <a:cxn ang="0">
                <a:pos x="916" y="85"/>
              </a:cxn>
              <a:cxn ang="0">
                <a:pos x="1001" y="85"/>
              </a:cxn>
              <a:cxn ang="0">
                <a:pos x="1058" y="0"/>
              </a:cxn>
              <a:cxn ang="0">
                <a:pos x="1154" y="0"/>
              </a:cxn>
              <a:cxn ang="0">
                <a:pos x="1208" y="85"/>
              </a:cxn>
              <a:cxn ang="0">
                <a:pos x="1299" y="85"/>
              </a:cxn>
              <a:cxn ang="0">
                <a:pos x="1353" y="0"/>
              </a:cxn>
              <a:cxn ang="0">
                <a:pos x="1449" y="0"/>
              </a:cxn>
              <a:cxn ang="0">
                <a:pos x="1507" y="85"/>
              </a:cxn>
              <a:cxn ang="0">
                <a:pos x="1591" y="85"/>
              </a:cxn>
              <a:cxn ang="0">
                <a:pos x="1645" y="0"/>
              </a:cxn>
              <a:cxn ang="0">
                <a:pos x="1743" y="0"/>
              </a:cxn>
              <a:cxn ang="0">
                <a:pos x="1799" y="85"/>
              </a:cxn>
              <a:cxn ang="0">
                <a:pos x="1890" y="85"/>
              </a:cxn>
              <a:cxn ang="0">
                <a:pos x="1946" y="0"/>
              </a:cxn>
              <a:cxn ang="0">
                <a:pos x="2044" y="0"/>
              </a:cxn>
              <a:cxn ang="0">
                <a:pos x="2099" y="85"/>
              </a:cxn>
              <a:cxn ang="0">
                <a:pos x="2184" y="85"/>
              </a:cxn>
              <a:cxn ang="0">
                <a:pos x="2240" y="0"/>
              </a:cxn>
              <a:cxn ang="0">
                <a:pos x="2336" y="0"/>
              </a:cxn>
              <a:cxn ang="0">
                <a:pos x="2391" y="85"/>
              </a:cxn>
              <a:cxn ang="0">
                <a:pos x="2472" y="85"/>
              </a:cxn>
              <a:cxn ang="0">
                <a:pos x="2529" y="0"/>
              </a:cxn>
              <a:cxn ang="0">
                <a:pos x="2623" y="0"/>
              </a:cxn>
              <a:cxn ang="0">
                <a:pos x="2681" y="85"/>
              </a:cxn>
              <a:cxn ang="0">
                <a:pos x="2765" y="85"/>
              </a:cxn>
              <a:cxn ang="0">
                <a:pos x="2821" y="0"/>
              </a:cxn>
              <a:cxn ang="0">
                <a:pos x="2917" y="0"/>
              </a:cxn>
              <a:cxn ang="0">
                <a:pos x="2973" y="85"/>
              </a:cxn>
              <a:cxn ang="0">
                <a:pos x="3062" y="85"/>
              </a:cxn>
              <a:cxn ang="0">
                <a:pos x="3118" y="0"/>
              </a:cxn>
              <a:cxn ang="0">
                <a:pos x="3214" y="0"/>
              </a:cxn>
              <a:cxn ang="0">
                <a:pos x="3269" y="85"/>
              </a:cxn>
              <a:cxn ang="0">
                <a:pos x="3356" y="85"/>
              </a:cxn>
              <a:cxn ang="0">
                <a:pos x="3410" y="0"/>
              </a:cxn>
              <a:cxn ang="0">
                <a:pos x="3506" y="0"/>
              </a:cxn>
              <a:cxn ang="0">
                <a:pos x="3561" y="85"/>
              </a:cxn>
              <a:cxn ang="0">
                <a:pos x="3686" y="85"/>
              </a:cxn>
              <a:cxn ang="0">
                <a:pos x="3686" y="254"/>
              </a:cxn>
              <a:cxn ang="0">
                <a:pos x="0" y="254"/>
              </a:cxn>
              <a:cxn ang="0">
                <a:pos x="0" y="8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gradFill>
            <a:gsLst>
              <a:gs pos="0">
                <a:srgbClr val="000082"/>
              </a:gs>
              <a:gs pos="30000">
                <a:srgbClr val="66008F"/>
              </a:gs>
              <a:gs pos="64999">
                <a:srgbClr val="BA0066"/>
              </a:gs>
              <a:gs pos="89999">
                <a:srgbClr val="FF0000"/>
              </a:gs>
              <a:gs pos="100000">
                <a:srgbClr val="FF8200"/>
              </a:gs>
            </a:gsLst>
            <a:path path="rect">
              <a:fillToRect t="100000" r="100000"/>
            </a:path>
          </a:gradFill>
          <a:ln w="22225" cmpd="sng">
            <a:solidFill>
              <a:schemeClr val="hlink"/>
            </a:solidFill>
            <a:round/>
            <a:headEnd/>
            <a:tailEnd/>
          </a:ln>
          <a:effectLst/>
          <a:scene3d>
            <a:camera prst="orthographicFront">
              <a:rot lat="600000" lon="1200000" rev="0"/>
            </a:camera>
            <a:lightRig rig="threePt" dir="t"/>
          </a:scene3d>
        </p:spPr>
        <p:txBody>
          <a:bodyPr/>
          <a:lstStyle/>
          <a:p>
            <a:pPr fontAlgn="auto">
              <a:spcBef>
                <a:spcPts val="0"/>
              </a:spcBef>
              <a:spcAft>
                <a:spcPts val="0"/>
              </a:spcAft>
              <a:defRPr/>
            </a:pPr>
            <a:endParaRPr lang="zh-CN" altLang="en-US">
              <a:latin typeface="+mn-lt"/>
              <a:ea typeface="+mn-ea"/>
            </a:endParaRPr>
          </a:p>
        </p:txBody>
      </p:sp>
      <p:sp>
        <p:nvSpPr>
          <p:cNvPr id="15" name="标题 1"/>
          <p:cNvSpPr>
            <a:spLocks noGrp="1"/>
          </p:cNvSpPr>
          <p:nvPr>
            <p:ph type="title"/>
          </p:nvPr>
        </p:nvSpPr>
        <p:spPr>
          <a:xfrm>
            <a:off x="0" y="71438"/>
            <a:ext cx="7929563" cy="849312"/>
          </a:xfrm>
        </p:spPr>
        <p:txBody>
          <a:bodyPr rtlCol="0">
            <a:normAutofit fontScale="90000"/>
          </a:bodyPr>
          <a:lstStyle/>
          <a:p>
            <a:pPr eaLnBrk="1" fontAlgn="auto" hangingPunct="1">
              <a:spcAft>
                <a:spcPts val="0"/>
              </a:spcAft>
              <a:defRPr/>
            </a:pPr>
            <a:r>
              <a:rPr lang="zh-CN" altLang="en-US" dirty="0" smtClean="0">
                <a:latin typeface="黑体" pitchFamily="49" charset="-122"/>
                <a:ea typeface="黑体" pitchFamily="49" charset="-122"/>
              </a:rPr>
              <a:t>历次国际产业转移对就业的影响</a:t>
            </a:r>
            <a:endParaRPr lang="zh-CN" altLang="en-US" dirty="0">
              <a:latin typeface="黑体" pitchFamily="49" charset="-122"/>
              <a:ea typeface="黑体" pitchFamily="49" charset="-122"/>
            </a:endParaRPr>
          </a:p>
        </p:txBody>
      </p:sp>
      <p:grpSp>
        <p:nvGrpSpPr>
          <p:cNvPr id="2" name="组合 22"/>
          <p:cNvGrpSpPr>
            <a:grpSpLocks/>
          </p:cNvGrpSpPr>
          <p:nvPr/>
        </p:nvGrpSpPr>
        <p:grpSpPr bwMode="auto">
          <a:xfrm>
            <a:off x="3173413" y="4071938"/>
            <a:ext cx="2541587" cy="2536825"/>
            <a:chOff x="3172721" y="4071942"/>
            <a:chExt cx="2542287" cy="2536827"/>
          </a:xfrm>
        </p:grpSpPr>
        <p:sp>
          <p:nvSpPr>
            <p:cNvPr id="13" name="Freeform 4"/>
            <p:cNvSpPr>
              <a:spLocks noEditPoints="1"/>
            </p:cNvSpPr>
            <p:nvPr/>
          </p:nvSpPr>
          <p:spPr bwMode="auto">
            <a:xfrm>
              <a:off x="3172721" y="4071942"/>
              <a:ext cx="2542287" cy="2536827"/>
            </a:xfrm>
            <a:custGeom>
              <a:avLst/>
              <a:gdLst/>
              <a:ahLst/>
              <a:cxnLst>
                <a:cxn ang="0">
                  <a:pos x="191" y="580"/>
                </a:cxn>
                <a:cxn ang="0">
                  <a:pos x="208" y="646"/>
                </a:cxn>
                <a:cxn ang="0">
                  <a:pos x="228" y="690"/>
                </a:cxn>
                <a:cxn ang="0">
                  <a:pos x="274" y="757"/>
                </a:cxn>
                <a:cxn ang="0">
                  <a:pos x="323" y="800"/>
                </a:cxn>
                <a:cxn ang="0">
                  <a:pos x="393" y="841"/>
                </a:cxn>
                <a:cxn ang="0">
                  <a:pos x="440" y="857"/>
                </a:cxn>
                <a:cxn ang="0">
                  <a:pos x="508" y="867"/>
                </a:cxn>
                <a:cxn ang="0">
                  <a:pos x="576" y="864"/>
                </a:cxn>
                <a:cxn ang="0">
                  <a:pos x="641" y="847"/>
                </a:cxn>
                <a:cxn ang="0">
                  <a:pos x="686" y="827"/>
                </a:cxn>
                <a:cxn ang="0">
                  <a:pos x="753" y="780"/>
                </a:cxn>
                <a:cxn ang="0">
                  <a:pos x="796" y="732"/>
                </a:cxn>
                <a:cxn ang="0">
                  <a:pos x="836" y="661"/>
                </a:cxn>
                <a:cxn ang="0">
                  <a:pos x="852" y="613"/>
                </a:cxn>
                <a:cxn ang="0">
                  <a:pos x="862" y="545"/>
                </a:cxn>
                <a:cxn ang="0">
                  <a:pos x="859" y="477"/>
                </a:cxn>
                <a:cxn ang="0">
                  <a:pos x="842" y="412"/>
                </a:cxn>
                <a:cxn ang="0">
                  <a:pos x="822" y="366"/>
                </a:cxn>
                <a:cxn ang="0">
                  <a:pos x="776" y="300"/>
                </a:cxn>
                <a:cxn ang="0">
                  <a:pos x="727" y="256"/>
                </a:cxn>
                <a:cxn ang="0">
                  <a:pos x="657" y="216"/>
                </a:cxn>
                <a:cxn ang="0">
                  <a:pos x="610" y="199"/>
                </a:cxn>
                <a:cxn ang="0">
                  <a:pos x="542" y="189"/>
                </a:cxn>
                <a:cxn ang="0">
                  <a:pos x="474" y="192"/>
                </a:cxn>
                <a:cxn ang="0">
                  <a:pos x="409" y="209"/>
                </a:cxn>
                <a:cxn ang="0">
                  <a:pos x="364" y="230"/>
                </a:cxn>
                <a:cxn ang="0">
                  <a:pos x="298" y="276"/>
                </a:cxn>
                <a:cxn ang="0">
                  <a:pos x="254" y="325"/>
                </a:cxn>
                <a:cxn ang="0">
                  <a:pos x="214" y="396"/>
                </a:cxn>
                <a:cxn ang="0">
                  <a:pos x="198" y="443"/>
                </a:cxn>
                <a:cxn ang="0">
                  <a:pos x="188" y="511"/>
                </a:cxn>
                <a:cxn ang="0">
                  <a:pos x="780" y="923"/>
                </a:cxn>
                <a:cxn ang="0">
                  <a:pos x="670" y="975"/>
                </a:cxn>
                <a:cxn ang="0">
                  <a:pos x="550" y="998"/>
                </a:cxn>
                <a:cxn ang="0">
                  <a:pos x="425" y="1051"/>
                </a:cxn>
                <a:cxn ang="0">
                  <a:pos x="300" y="1011"/>
                </a:cxn>
                <a:cxn ang="0">
                  <a:pos x="240" y="902"/>
                </a:cxn>
                <a:cxn ang="0">
                  <a:pos x="162" y="825"/>
                </a:cxn>
                <a:cxn ang="0">
                  <a:pos x="45" y="755"/>
                </a:cxn>
                <a:cxn ang="0">
                  <a:pos x="5" y="628"/>
                </a:cxn>
                <a:cxn ang="0">
                  <a:pos x="0" y="461"/>
                </a:cxn>
                <a:cxn ang="0">
                  <a:pos x="84" y="371"/>
                </a:cxn>
                <a:cxn ang="0">
                  <a:pos x="132" y="272"/>
                </a:cxn>
                <a:cxn ang="0">
                  <a:pos x="151" y="152"/>
                </a:cxn>
                <a:cxn ang="0">
                  <a:pos x="269" y="62"/>
                </a:cxn>
                <a:cxn ang="0">
                  <a:pos x="392" y="77"/>
                </a:cxn>
                <a:cxn ang="0">
                  <a:pos x="525" y="58"/>
                </a:cxn>
                <a:cxn ang="0">
                  <a:pos x="646" y="74"/>
                </a:cxn>
                <a:cxn ang="0">
                  <a:pos x="766" y="54"/>
                </a:cxn>
                <a:cxn ang="0">
                  <a:pos x="820" y="163"/>
                </a:cxn>
                <a:cxn ang="0">
                  <a:pos x="904" y="252"/>
                </a:cxn>
                <a:cxn ang="0">
                  <a:pos x="962" y="359"/>
                </a:cxn>
                <a:cxn ang="0">
                  <a:pos x="1052" y="461"/>
                </a:cxn>
                <a:cxn ang="0">
                  <a:pos x="1049" y="611"/>
                </a:cxn>
                <a:cxn ang="0">
                  <a:pos x="962" y="697"/>
                </a:cxn>
                <a:cxn ang="0">
                  <a:pos x="904" y="804"/>
                </a:cxn>
                <a:cxn ang="0">
                  <a:pos x="887" y="917"/>
                </a:cxn>
              </a:cxnLst>
              <a:rect l="0" t="0" r="r" b="b"/>
              <a:pathLst>
                <a:path w="1052" h="1057">
                  <a:moveTo>
                    <a:pt x="187" y="528"/>
                  </a:moveTo>
                  <a:lnTo>
                    <a:pt x="188" y="545"/>
                  </a:lnTo>
                  <a:lnTo>
                    <a:pt x="189" y="563"/>
                  </a:lnTo>
                  <a:lnTo>
                    <a:pt x="190" y="572"/>
                  </a:lnTo>
                  <a:lnTo>
                    <a:pt x="191" y="580"/>
                  </a:lnTo>
                  <a:lnTo>
                    <a:pt x="194" y="597"/>
                  </a:lnTo>
                  <a:lnTo>
                    <a:pt x="196" y="605"/>
                  </a:lnTo>
                  <a:lnTo>
                    <a:pt x="198" y="613"/>
                  </a:lnTo>
                  <a:lnTo>
                    <a:pt x="202" y="629"/>
                  </a:lnTo>
                  <a:lnTo>
                    <a:pt x="208" y="646"/>
                  </a:lnTo>
                  <a:lnTo>
                    <a:pt x="214" y="661"/>
                  </a:lnTo>
                  <a:lnTo>
                    <a:pt x="217" y="668"/>
                  </a:lnTo>
                  <a:lnTo>
                    <a:pt x="220" y="676"/>
                  </a:lnTo>
                  <a:lnTo>
                    <a:pt x="224" y="683"/>
                  </a:lnTo>
                  <a:lnTo>
                    <a:pt x="228" y="690"/>
                  </a:lnTo>
                  <a:lnTo>
                    <a:pt x="236" y="704"/>
                  </a:lnTo>
                  <a:lnTo>
                    <a:pt x="245" y="718"/>
                  </a:lnTo>
                  <a:lnTo>
                    <a:pt x="254" y="732"/>
                  </a:lnTo>
                  <a:lnTo>
                    <a:pt x="264" y="745"/>
                  </a:lnTo>
                  <a:lnTo>
                    <a:pt x="274" y="757"/>
                  </a:lnTo>
                  <a:lnTo>
                    <a:pt x="286" y="768"/>
                  </a:lnTo>
                  <a:lnTo>
                    <a:pt x="298" y="780"/>
                  </a:lnTo>
                  <a:lnTo>
                    <a:pt x="304" y="785"/>
                  </a:lnTo>
                  <a:lnTo>
                    <a:pt x="310" y="790"/>
                  </a:lnTo>
                  <a:lnTo>
                    <a:pt x="323" y="800"/>
                  </a:lnTo>
                  <a:lnTo>
                    <a:pt x="336" y="809"/>
                  </a:lnTo>
                  <a:lnTo>
                    <a:pt x="350" y="819"/>
                  </a:lnTo>
                  <a:lnTo>
                    <a:pt x="364" y="827"/>
                  </a:lnTo>
                  <a:lnTo>
                    <a:pt x="378" y="835"/>
                  </a:lnTo>
                  <a:lnTo>
                    <a:pt x="393" y="841"/>
                  </a:lnTo>
                  <a:lnTo>
                    <a:pt x="401" y="845"/>
                  </a:lnTo>
                  <a:lnTo>
                    <a:pt x="409" y="847"/>
                  </a:lnTo>
                  <a:lnTo>
                    <a:pt x="424" y="853"/>
                  </a:lnTo>
                  <a:lnTo>
                    <a:pt x="432" y="855"/>
                  </a:lnTo>
                  <a:lnTo>
                    <a:pt x="440" y="857"/>
                  </a:lnTo>
                  <a:lnTo>
                    <a:pt x="449" y="859"/>
                  </a:lnTo>
                  <a:lnTo>
                    <a:pt x="457" y="861"/>
                  </a:lnTo>
                  <a:lnTo>
                    <a:pt x="474" y="864"/>
                  </a:lnTo>
                  <a:lnTo>
                    <a:pt x="491" y="866"/>
                  </a:lnTo>
                  <a:lnTo>
                    <a:pt x="508" y="867"/>
                  </a:lnTo>
                  <a:lnTo>
                    <a:pt x="525" y="868"/>
                  </a:lnTo>
                  <a:lnTo>
                    <a:pt x="542" y="867"/>
                  </a:lnTo>
                  <a:lnTo>
                    <a:pt x="559" y="866"/>
                  </a:lnTo>
                  <a:lnTo>
                    <a:pt x="568" y="865"/>
                  </a:lnTo>
                  <a:lnTo>
                    <a:pt x="576" y="864"/>
                  </a:lnTo>
                  <a:lnTo>
                    <a:pt x="593" y="861"/>
                  </a:lnTo>
                  <a:lnTo>
                    <a:pt x="602" y="859"/>
                  </a:lnTo>
                  <a:lnTo>
                    <a:pt x="610" y="857"/>
                  </a:lnTo>
                  <a:lnTo>
                    <a:pt x="626" y="853"/>
                  </a:lnTo>
                  <a:lnTo>
                    <a:pt x="641" y="847"/>
                  </a:lnTo>
                  <a:lnTo>
                    <a:pt x="657" y="841"/>
                  </a:lnTo>
                  <a:lnTo>
                    <a:pt x="664" y="838"/>
                  </a:lnTo>
                  <a:lnTo>
                    <a:pt x="672" y="835"/>
                  </a:lnTo>
                  <a:lnTo>
                    <a:pt x="679" y="831"/>
                  </a:lnTo>
                  <a:lnTo>
                    <a:pt x="686" y="827"/>
                  </a:lnTo>
                  <a:lnTo>
                    <a:pt x="700" y="819"/>
                  </a:lnTo>
                  <a:lnTo>
                    <a:pt x="714" y="809"/>
                  </a:lnTo>
                  <a:lnTo>
                    <a:pt x="727" y="800"/>
                  </a:lnTo>
                  <a:lnTo>
                    <a:pt x="740" y="790"/>
                  </a:lnTo>
                  <a:lnTo>
                    <a:pt x="753" y="780"/>
                  </a:lnTo>
                  <a:lnTo>
                    <a:pt x="764" y="768"/>
                  </a:lnTo>
                  <a:lnTo>
                    <a:pt x="776" y="757"/>
                  </a:lnTo>
                  <a:lnTo>
                    <a:pt x="781" y="751"/>
                  </a:lnTo>
                  <a:lnTo>
                    <a:pt x="786" y="745"/>
                  </a:lnTo>
                  <a:lnTo>
                    <a:pt x="796" y="732"/>
                  </a:lnTo>
                  <a:lnTo>
                    <a:pt x="805" y="718"/>
                  </a:lnTo>
                  <a:lnTo>
                    <a:pt x="814" y="704"/>
                  </a:lnTo>
                  <a:lnTo>
                    <a:pt x="822" y="690"/>
                  </a:lnTo>
                  <a:lnTo>
                    <a:pt x="830" y="676"/>
                  </a:lnTo>
                  <a:lnTo>
                    <a:pt x="836" y="661"/>
                  </a:lnTo>
                  <a:lnTo>
                    <a:pt x="840" y="653"/>
                  </a:lnTo>
                  <a:lnTo>
                    <a:pt x="842" y="646"/>
                  </a:lnTo>
                  <a:lnTo>
                    <a:pt x="848" y="629"/>
                  </a:lnTo>
                  <a:lnTo>
                    <a:pt x="850" y="621"/>
                  </a:lnTo>
                  <a:lnTo>
                    <a:pt x="852" y="613"/>
                  </a:lnTo>
                  <a:lnTo>
                    <a:pt x="854" y="605"/>
                  </a:lnTo>
                  <a:lnTo>
                    <a:pt x="856" y="597"/>
                  </a:lnTo>
                  <a:lnTo>
                    <a:pt x="859" y="580"/>
                  </a:lnTo>
                  <a:lnTo>
                    <a:pt x="861" y="563"/>
                  </a:lnTo>
                  <a:lnTo>
                    <a:pt x="862" y="545"/>
                  </a:lnTo>
                  <a:lnTo>
                    <a:pt x="863" y="528"/>
                  </a:lnTo>
                  <a:lnTo>
                    <a:pt x="862" y="511"/>
                  </a:lnTo>
                  <a:lnTo>
                    <a:pt x="861" y="494"/>
                  </a:lnTo>
                  <a:lnTo>
                    <a:pt x="860" y="485"/>
                  </a:lnTo>
                  <a:lnTo>
                    <a:pt x="859" y="477"/>
                  </a:lnTo>
                  <a:lnTo>
                    <a:pt x="856" y="459"/>
                  </a:lnTo>
                  <a:lnTo>
                    <a:pt x="854" y="451"/>
                  </a:lnTo>
                  <a:lnTo>
                    <a:pt x="852" y="443"/>
                  </a:lnTo>
                  <a:lnTo>
                    <a:pt x="848" y="427"/>
                  </a:lnTo>
                  <a:lnTo>
                    <a:pt x="842" y="412"/>
                  </a:lnTo>
                  <a:lnTo>
                    <a:pt x="836" y="396"/>
                  </a:lnTo>
                  <a:lnTo>
                    <a:pt x="833" y="389"/>
                  </a:lnTo>
                  <a:lnTo>
                    <a:pt x="830" y="380"/>
                  </a:lnTo>
                  <a:lnTo>
                    <a:pt x="826" y="373"/>
                  </a:lnTo>
                  <a:lnTo>
                    <a:pt x="822" y="366"/>
                  </a:lnTo>
                  <a:lnTo>
                    <a:pt x="814" y="352"/>
                  </a:lnTo>
                  <a:lnTo>
                    <a:pt x="805" y="338"/>
                  </a:lnTo>
                  <a:lnTo>
                    <a:pt x="796" y="325"/>
                  </a:lnTo>
                  <a:lnTo>
                    <a:pt x="786" y="312"/>
                  </a:lnTo>
                  <a:lnTo>
                    <a:pt x="776" y="300"/>
                  </a:lnTo>
                  <a:lnTo>
                    <a:pt x="764" y="288"/>
                  </a:lnTo>
                  <a:lnTo>
                    <a:pt x="753" y="276"/>
                  </a:lnTo>
                  <a:lnTo>
                    <a:pt x="747" y="271"/>
                  </a:lnTo>
                  <a:lnTo>
                    <a:pt x="740" y="266"/>
                  </a:lnTo>
                  <a:lnTo>
                    <a:pt x="727" y="256"/>
                  </a:lnTo>
                  <a:lnTo>
                    <a:pt x="714" y="247"/>
                  </a:lnTo>
                  <a:lnTo>
                    <a:pt x="700" y="238"/>
                  </a:lnTo>
                  <a:lnTo>
                    <a:pt x="686" y="230"/>
                  </a:lnTo>
                  <a:lnTo>
                    <a:pt x="672" y="222"/>
                  </a:lnTo>
                  <a:lnTo>
                    <a:pt x="657" y="216"/>
                  </a:lnTo>
                  <a:lnTo>
                    <a:pt x="649" y="212"/>
                  </a:lnTo>
                  <a:lnTo>
                    <a:pt x="641" y="209"/>
                  </a:lnTo>
                  <a:lnTo>
                    <a:pt x="626" y="203"/>
                  </a:lnTo>
                  <a:lnTo>
                    <a:pt x="618" y="201"/>
                  </a:lnTo>
                  <a:lnTo>
                    <a:pt x="610" y="199"/>
                  </a:lnTo>
                  <a:lnTo>
                    <a:pt x="602" y="197"/>
                  </a:lnTo>
                  <a:lnTo>
                    <a:pt x="593" y="195"/>
                  </a:lnTo>
                  <a:lnTo>
                    <a:pt x="576" y="192"/>
                  </a:lnTo>
                  <a:lnTo>
                    <a:pt x="559" y="190"/>
                  </a:lnTo>
                  <a:lnTo>
                    <a:pt x="542" y="189"/>
                  </a:lnTo>
                  <a:lnTo>
                    <a:pt x="525" y="188"/>
                  </a:lnTo>
                  <a:lnTo>
                    <a:pt x="508" y="189"/>
                  </a:lnTo>
                  <a:lnTo>
                    <a:pt x="491" y="190"/>
                  </a:lnTo>
                  <a:lnTo>
                    <a:pt x="482" y="191"/>
                  </a:lnTo>
                  <a:lnTo>
                    <a:pt x="474" y="192"/>
                  </a:lnTo>
                  <a:lnTo>
                    <a:pt x="457" y="195"/>
                  </a:lnTo>
                  <a:lnTo>
                    <a:pt x="449" y="197"/>
                  </a:lnTo>
                  <a:lnTo>
                    <a:pt x="440" y="199"/>
                  </a:lnTo>
                  <a:lnTo>
                    <a:pt x="424" y="203"/>
                  </a:lnTo>
                  <a:lnTo>
                    <a:pt x="409" y="209"/>
                  </a:lnTo>
                  <a:lnTo>
                    <a:pt x="393" y="216"/>
                  </a:lnTo>
                  <a:lnTo>
                    <a:pt x="386" y="219"/>
                  </a:lnTo>
                  <a:lnTo>
                    <a:pt x="378" y="222"/>
                  </a:lnTo>
                  <a:lnTo>
                    <a:pt x="371" y="226"/>
                  </a:lnTo>
                  <a:lnTo>
                    <a:pt x="364" y="230"/>
                  </a:lnTo>
                  <a:lnTo>
                    <a:pt x="350" y="238"/>
                  </a:lnTo>
                  <a:lnTo>
                    <a:pt x="336" y="247"/>
                  </a:lnTo>
                  <a:lnTo>
                    <a:pt x="323" y="256"/>
                  </a:lnTo>
                  <a:lnTo>
                    <a:pt x="310" y="266"/>
                  </a:lnTo>
                  <a:lnTo>
                    <a:pt x="298" y="276"/>
                  </a:lnTo>
                  <a:lnTo>
                    <a:pt x="286" y="288"/>
                  </a:lnTo>
                  <a:lnTo>
                    <a:pt x="274" y="300"/>
                  </a:lnTo>
                  <a:lnTo>
                    <a:pt x="269" y="306"/>
                  </a:lnTo>
                  <a:lnTo>
                    <a:pt x="264" y="312"/>
                  </a:lnTo>
                  <a:lnTo>
                    <a:pt x="254" y="325"/>
                  </a:lnTo>
                  <a:lnTo>
                    <a:pt x="245" y="338"/>
                  </a:lnTo>
                  <a:lnTo>
                    <a:pt x="236" y="352"/>
                  </a:lnTo>
                  <a:lnTo>
                    <a:pt x="228" y="366"/>
                  </a:lnTo>
                  <a:lnTo>
                    <a:pt x="220" y="380"/>
                  </a:lnTo>
                  <a:lnTo>
                    <a:pt x="214" y="396"/>
                  </a:lnTo>
                  <a:lnTo>
                    <a:pt x="211" y="404"/>
                  </a:lnTo>
                  <a:lnTo>
                    <a:pt x="208" y="412"/>
                  </a:lnTo>
                  <a:lnTo>
                    <a:pt x="202" y="427"/>
                  </a:lnTo>
                  <a:lnTo>
                    <a:pt x="200" y="435"/>
                  </a:lnTo>
                  <a:lnTo>
                    <a:pt x="198" y="443"/>
                  </a:lnTo>
                  <a:lnTo>
                    <a:pt x="196" y="451"/>
                  </a:lnTo>
                  <a:lnTo>
                    <a:pt x="194" y="459"/>
                  </a:lnTo>
                  <a:lnTo>
                    <a:pt x="191" y="477"/>
                  </a:lnTo>
                  <a:lnTo>
                    <a:pt x="189" y="494"/>
                  </a:lnTo>
                  <a:lnTo>
                    <a:pt x="188" y="511"/>
                  </a:lnTo>
                  <a:lnTo>
                    <a:pt x="187" y="528"/>
                  </a:lnTo>
                  <a:close/>
                  <a:moveTo>
                    <a:pt x="887" y="917"/>
                  </a:moveTo>
                  <a:lnTo>
                    <a:pt x="820" y="893"/>
                  </a:lnTo>
                  <a:lnTo>
                    <a:pt x="800" y="909"/>
                  </a:lnTo>
                  <a:lnTo>
                    <a:pt x="780" y="923"/>
                  </a:lnTo>
                  <a:lnTo>
                    <a:pt x="781" y="996"/>
                  </a:lnTo>
                  <a:lnTo>
                    <a:pt x="766" y="1003"/>
                  </a:lnTo>
                  <a:lnTo>
                    <a:pt x="751" y="1011"/>
                  </a:lnTo>
                  <a:lnTo>
                    <a:pt x="693" y="967"/>
                  </a:lnTo>
                  <a:lnTo>
                    <a:pt x="670" y="975"/>
                  </a:lnTo>
                  <a:lnTo>
                    <a:pt x="658" y="979"/>
                  </a:lnTo>
                  <a:lnTo>
                    <a:pt x="646" y="982"/>
                  </a:lnTo>
                  <a:lnTo>
                    <a:pt x="625" y="1051"/>
                  </a:lnTo>
                  <a:lnTo>
                    <a:pt x="591" y="1057"/>
                  </a:lnTo>
                  <a:lnTo>
                    <a:pt x="550" y="998"/>
                  </a:lnTo>
                  <a:lnTo>
                    <a:pt x="525" y="999"/>
                  </a:lnTo>
                  <a:lnTo>
                    <a:pt x="500" y="998"/>
                  </a:lnTo>
                  <a:lnTo>
                    <a:pt x="459" y="1057"/>
                  </a:lnTo>
                  <a:lnTo>
                    <a:pt x="442" y="1054"/>
                  </a:lnTo>
                  <a:lnTo>
                    <a:pt x="425" y="1051"/>
                  </a:lnTo>
                  <a:lnTo>
                    <a:pt x="404" y="982"/>
                  </a:lnTo>
                  <a:lnTo>
                    <a:pt x="380" y="975"/>
                  </a:lnTo>
                  <a:lnTo>
                    <a:pt x="369" y="971"/>
                  </a:lnTo>
                  <a:lnTo>
                    <a:pt x="357" y="967"/>
                  </a:lnTo>
                  <a:lnTo>
                    <a:pt x="300" y="1011"/>
                  </a:lnTo>
                  <a:lnTo>
                    <a:pt x="284" y="1003"/>
                  </a:lnTo>
                  <a:lnTo>
                    <a:pt x="269" y="996"/>
                  </a:lnTo>
                  <a:lnTo>
                    <a:pt x="270" y="923"/>
                  </a:lnTo>
                  <a:lnTo>
                    <a:pt x="250" y="909"/>
                  </a:lnTo>
                  <a:lnTo>
                    <a:pt x="240" y="902"/>
                  </a:lnTo>
                  <a:lnTo>
                    <a:pt x="230" y="893"/>
                  </a:lnTo>
                  <a:lnTo>
                    <a:pt x="163" y="917"/>
                  </a:lnTo>
                  <a:lnTo>
                    <a:pt x="151" y="905"/>
                  </a:lnTo>
                  <a:lnTo>
                    <a:pt x="138" y="892"/>
                  </a:lnTo>
                  <a:lnTo>
                    <a:pt x="162" y="825"/>
                  </a:lnTo>
                  <a:lnTo>
                    <a:pt x="147" y="804"/>
                  </a:lnTo>
                  <a:lnTo>
                    <a:pt x="132" y="784"/>
                  </a:lnTo>
                  <a:lnTo>
                    <a:pt x="61" y="785"/>
                  </a:lnTo>
                  <a:lnTo>
                    <a:pt x="53" y="770"/>
                  </a:lnTo>
                  <a:lnTo>
                    <a:pt x="45" y="755"/>
                  </a:lnTo>
                  <a:lnTo>
                    <a:pt x="88" y="697"/>
                  </a:lnTo>
                  <a:lnTo>
                    <a:pt x="80" y="674"/>
                  </a:lnTo>
                  <a:lnTo>
                    <a:pt x="76" y="662"/>
                  </a:lnTo>
                  <a:lnTo>
                    <a:pt x="73" y="650"/>
                  </a:lnTo>
                  <a:lnTo>
                    <a:pt x="5" y="628"/>
                  </a:lnTo>
                  <a:lnTo>
                    <a:pt x="0" y="595"/>
                  </a:lnTo>
                  <a:lnTo>
                    <a:pt x="58" y="553"/>
                  </a:lnTo>
                  <a:lnTo>
                    <a:pt x="57" y="528"/>
                  </a:lnTo>
                  <a:lnTo>
                    <a:pt x="58" y="503"/>
                  </a:lnTo>
                  <a:lnTo>
                    <a:pt x="0" y="461"/>
                  </a:lnTo>
                  <a:lnTo>
                    <a:pt x="2" y="445"/>
                  </a:lnTo>
                  <a:lnTo>
                    <a:pt x="5" y="428"/>
                  </a:lnTo>
                  <a:lnTo>
                    <a:pt x="73" y="407"/>
                  </a:lnTo>
                  <a:lnTo>
                    <a:pt x="80" y="382"/>
                  </a:lnTo>
                  <a:lnTo>
                    <a:pt x="84" y="371"/>
                  </a:lnTo>
                  <a:lnTo>
                    <a:pt x="88" y="359"/>
                  </a:lnTo>
                  <a:lnTo>
                    <a:pt x="45" y="302"/>
                  </a:lnTo>
                  <a:lnTo>
                    <a:pt x="53" y="286"/>
                  </a:lnTo>
                  <a:lnTo>
                    <a:pt x="61" y="271"/>
                  </a:lnTo>
                  <a:lnTo>
                    <a:pt x="132" y="272"/>
                  </a:lnTo>
                  <a:lnTo>
                    <a:pt x="147" y="252"/>
                  </a:lnTo>
                  <a:lnTo>
                    <a:pt x="154" y="242"/>
                  </a:lnTo>
                  <a:lnTo>
                    <a:pt x="162" y="232"/>
                  </a:lnTo>
                  <a:lnTo>
                    <a:pt x="138" y="164"/>
                  </a:lnTo>
                  <a:lnTo>
                    <a:pt x="151" y="152"/>
                  </a:lnTo>
                  <a:lnTo>
                    <a:pt x="163" y="140"/>
                  </a:lnTo>
                  <a:lnTo>
                    <a:pt x="230" y="163"/>
                  </a:lnTo>
                  <a:lnTo>
                    <a:pt x="250" y="148"/>
                  </a:lnTo>
                  <a:lnTo>
                    <a:pt x="270" y="134"/>
                  </a:lnTo>
                  <a:lnTo>
                    <a:pt x="269" y="62"/>
                  </a:lnTo>
                  <a:lnTo>
                    <a:pt x="284" y="54"/>
                  </a:lnTo>
                  <a:lnTo>
                    <a:pt x="300" y="46"/>
                  </a:lnTo>
                  <a:lnTo>
                    <a:pt x="357" y="89"/>
                  </a:lnTo>
                  <a:lnTo>
                    <a:pt x="380" y="81"/>
                  </a:lnTo>
                  <a:lnTo>
                    <a:pt x="392" y="77"/>
                  </a:lnTo>
                  <a:lnTo>
                    <a:pt x="404" y="74"/>
                  </a:lnTo>
                  <a:lnTo>
                    <a:pt x="425" y="5"/>
                  </a:lnTo>
                  <a:lnTo>
                    <a:pt x="459" y="0"/>
                  </a:lnTo>
                  <a:lnTo>
                    <a:pt x="500" y="59"/>
                  </a:lnTo>
                  <a:lnTo>
                    <a:pt x="525" y="58"/>
                  </a:lnTo>
                  <a:lnTo>
                    <a:pt x="550" y="59"/>
                  </a:lnTo>
                  <a:lnTo>
                    <a:pt x="591" y="0"/>
                  </a:lnTo>
                  <a:lnTo>
                    <a:pt x="608" y="2"/>
                  </a:lnTo>
                  <a:lnTo>
                    <a:pt x="625" y="5"/>
                  </a:lnTo>
                  <a:lnTo>
                    <a:pt x="646" y="74"/>
                  </a:lnTo>
                  <a:lnTo>
                    <a:pt x="670" y="81"/>
                  </a:lnTo>
                  <a:lnTo>
                    <a:pt x="682" y="85"/>
                  </a:lnTo>
                  <a:lnTo>
                    <a:pt x="693" y="89"/>
                  </a:lnTo>
                  <a:lnTo>
                    <a:pt x="751" y="46"/>
                  </a:lnTo>
                  <a:lnTo>
                    <a:pt x="766" y="54"/>
                  </a:lnTo>
                  <a:lnTo>
                    <a:pt x="781" y="62"/>
                  </a:lnTo>
                  <a:lnTo>
                    <a:pt x="780" y="134"/>
                  </a:lnTo>
                  <a:lnTo>
                    <a:pt x="800" y="148"/>
                  </a:lnTo>
                  <a:lnTo>
                    <a:pt x="810" y="155"/>
                  </a:lnTo>
                  <a:lnTo>
                    <a:pt x="820" y="163"/>
                  </a:lnTo>
                  <a:lnTo>
                    <a:pt x="887" y="140"/>
                  </a:lnTo>
                  <a:lnTo>
                    <a:pt x="900" y="152"/>
                  </a:lnTo>
                  <a:lnTo>
                    <a:pt x="912" y="164"/>
                  </a:lnTo>
                  <a:lnTo>
                    <a:pt x="888" y="232"/>
                  </a:lnTo>
                  <a:lnTo>
                    <a:pt x="904" y="252"/>
                  </a:lnTo>
                  <a:lnTo>
                    <a:pt x="918" y="272"/>
                  </a:lnTo>
                  <a:lnTo>
                    <a:pt x="990" y="271"/>
                  </a:lnTo>
                  <a:lnTo>
                    <a:pt x="997" y="286"/>
                  </a:lnTo>
                  <a:lnTo>
                    <a:pt x="1005" y="302"/>
                  </a:lnTo>
                  <a:lnTo>
                    <a:pt x="962" y="359"/>
                  </a:lnTo>
                  <a:lnTo>
                    <a:pt x="970" y="382"/>
                  </a:lnTo>
                  <a:lnTo>
                    <a:pt x="974" y="395"/>
                  </a:lnTo>
                  <a:lnTo>
                    <a:pt x="977" y="407"/>
                  </a:lnTo>
                  <a:lnTo>
                    <a:pt x="1045" y="428"/>
                  </a:lnTo>
                  <a:lnTo>
                    <a:pt x="1052" y="461"/>
                  </a:lnTo>
                  <a:lnTo>
                    <a:pt x="992" y="503"/>
                  </a:lnTo>
                  <a:lnTo>
                    <a:pt x="993" y="528"/>
                  </a:lnTo>
                  <a:lnTo>
                    <a:pt x="992" y="553"/>
                  </a:lnTo>
                  <a:lnTo>
                    <a:pt x="1052" y="595"/>
                  </a:lnTo>
                  <a:lnTo>
                    <a:pt x="1049" y="611"/>
                  </a:lnTo>
                  <a:lnTo>
                    <a:pt x="1045" y="628"/>
                  </a:lnTo>
                  <a:lnTo>
                    <a:pt x="977" y="650"/>
                  </a:lnTo>
                  <a:lnTo>
                    <a:pt x="970" y="674"/>
                  </a:lnTo>
                  <a:lnTo>
                    <a:pt x="966" y="686"/>
                  </a:lnTo>
                  <a:lnTo>
                    <a:pt x="962" y="697"/>
                  </a:lnTo>
                  <a:lnTo>
                    <a:pt x="1005" y="755"/>
                  </a:lnTo>
                  <a:lnTo>
                    <a:pt x="997" y="770"/>
                  </a:lnTo>
                  <a:lnTo>
                    <a:pt x="990" y="785"/>
                  </a:lnTo>
                  <a:lnTo>
                    <a:pt x="918" y="784"/>
                  </a:lnTo>
                  <a:lnTo>
                    <a:pt x="904" y="804"/>
                  </a:lnTo>
                  <a:lnTo>
                    <a:pt x="897" y="814"/>
                  </a:lnTo>
                  <a:lnTo>
                    <a:pt x="888" y="825"/>
                  </a:lnTo>
                  <a:lnTo>
                    <a:pt x="912" y="892"/>
                  </a:lnTo>
                  <a:lnTo>
                    <a:pt x="900" y="905"/>
                  </a:lnTo>
                  <a:lnTo>
                    <a:pt x="887" y="917"/>
                  </a:lnTo>
                  <a:close/>
                </a:path>
              </a:pathLst>
            </a:custGeom>
            <a:gradFill>
              <a:gsLst>
                <a:gs pos="0">
                  <a:srgbClr val="03D4A8"/>
                </a:gs>
                <a:gs pos="25000">
                  <a:srgbClr val="21D6E0"/>
                </a:gs>
                <a:gs pos="75000">
                  <a:srgbClr val="0087E6"/>
                </a:gs>
                <a:gs pos="100000">
                  <a:srgbClr val="005CBF"/>
                </a:gs>
              </a:gsLst>
              <a:lin ang="5400000" scaled="0"/>
            </a:gradFill>
            <a:ln w="6350">
              <a:solidFill>
                <a:schemeClr val="accent1"/>
              </a:solidFill>
              <a:round/>
              <a:headEnd/>
              <a:tailEnd/>
            </a:ln>
            <a:effectLst/>
            <a:scene3d>
              <a:camera prst="orthographicFront">
                <a:rot lat="600000" lon="1800000" rev="0"/>
              </a:camera>
              <a:lightRig rig="threePt" dir="t"/>
            </a:scene3d>
            <a:sp3d>
              <a:bevelT w="25400"/>
              <a:bevelB w="12700"/>
            </a:sp3d>
          </p:spPr>
          <p:txBody>
            <a:bodyPr/>
            <a:lstStyle/>
            <a:p>
              <a:pPr fontAlgn="auto">
                <a:spcBef>
                  <a:spcPts val="0"/>
                </a:spcBef>
                <a:spcAft>
                  <a:spcPts val="0"/>
                </a:spcAft>
                <a:defRPr/>
              </a:pPr>
              <a:endParaRPr lang="zh-CN" altLang="en-US">
                <a:latin typeface="+mn-lt"/>
                <a:ea typeface="+mn-ea"/>
              </a:endParaRPr>
            </a:p>
          </p:txBody>
        </p:sp>
        <p:sp>
          <p:nvSpPr>
            <p:cNvPr id="17" name="TextBox 16"/>
            <p:cNvSpPr txBox="1"/>
            <p:nvPr/>
          </p:nvSpPr>
          <p:spPr>
            <a:xfrm>
              <a:off x="3786182" y="4929198"/>
              <a:ext cx="1571636"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zh-CN" alt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rPr>
                <a:t>产业转移与就业</a:t>
              </a:r>
            </a:p>
          </p:txBody>
        </p:sp>
      </p:grpSp>
      <p:grpSp>
        <p:nvGrpSpPr>
          <p:cNvPr id="3" name="组合 23"/>
          <p:cNvGrpSpPr>
            <a:grpSpLocks/>
          </p:cNvGrpSpPr>
          <p:nvPr/>
        </p:nvGrpSpPr>
        <p:grpSpPr bwMode="auto">
          <a:xfrm>
            <a:off x="1503363" y="3643313"/>
            <a:ext cx="1916112" cy="2081212"/>
            <a:chOff x="1584448" y="3643314"/>
            <a:chExt cx="1915982" cy="2080525"/>
          </a:xfrm>
        </p:grpSpPr>
        <p:sp>
          <p:nvSpPr>
            <p:cNvPr id="245768" name="Freeform 8"/>
            <p:cNvSpPr>
              <a:spLocks/>
            </p:cNvSpPr>
            <p:nvPr/>
          </p:nvSpPr>
          <p:spPr bwMode="auto">
            <a:xfrm>
              <a:off x="1584448" y="3643314"/>
              <a:ext cx="1915982" cy="2080525"/>
            </a:xfrm>
            <a:custGeom>
              <a:avLst/>
              <a:gdLst/>
              <a:ahLst/>
              <a:cxnLst>
                <a:cxn ang="0">
                  <a:pos x="587" y="691"/>
                </a:cxn>
                <a:cxn ang="0">
                  <a:pos x="553" y="710"/>
                </a:cxn>
                <a:cxn ang="0">
                  <a:pos x="535" y="789"/>
                </a:cxn>
                <a:cxn ang="0">
                  <a:pos x="509" y="797"/>
                </a:cxn>
                <a:cxn ang="0">
                  <a:pos x="450" y="741"/>
                </a:cxn>
                <a:cxn ang="0">
                  <a:pos x="425" y="744"/>
                </a:cxn>
                <a:cxn ang="0">
                  <a:pos x="378" y="810"/>
                </a:cxn>
                <a:cxn ang="0">
                  <a:pos x="351" y="807"/>
                </a:cxn>
                <a:cxn ang="0">
                  <a:pos x="317" y="733"/>
                </a:cxn>
                <a:cxn ang="0">
                  <a:pos x="292" y="726"/>
                </a:cxn>
                <a:cxn ang="0">
                  <a:pos x="225" y="769"/>
                </a:cxn>
                <a:cxn ang="0">
                  <a:pos x="199" y="755"/>
                </a:cxn>
                <a:cxn ang="0">
                  <a:pos x="197" y="675"/>
                </a:cxn>
                <a:cxn ang="0">
                  <a:pos x="177" y="658"/>
                </a:cxn>
                <a:cxn ang="0">
                  <a:pos x="99" y="672"/>
                </a:cxn>
                <a:cxn ang="0">
                  <a:pos x="81" y="649"/>
                </a:cxn>
                <a:cxn ang="0">
                  <a:pos x="103" y="563"/>
                </a:cxn>
                <a:cxn ang="0">
                  <a:pos x="92" y="540"/>
                </a:cxn>
                <a:cxn ang="0">
                  <a:pos x="16" y="521"/>
                </a:cxn>
                <a:cxn ang="0">
                  <a:pos x="67" y="461"/>
                </a:cxn>
                <a:cxn ang="0">
                  <a:pos x="64" y="436"/>
                </a:cxn>
                <a:cxn ang="0">
                  <a:pos x="62" y="410"/>
                </a:cxn>
                <a:cxn ang="0">
                  <a:pos x="1" y="362"/>
                </a:cxn>
                <a:cxn ang="0">
                  <a:pos x="70" y="328"/>
                </a:cxn>
                <a:cxn ang="0">
                  <a:pos x="78" y="303"/>
                </a:cxn>
                <a:cxn ang="0">
                  <a:pos x="86" y="278"/>
                </a:cxn>
                <a:cxn ang="0">
                  <a:pos x="48" y="212"/>
                </a:cxn>
                <a:cxn ang="0">
                  <a:pos x="125" y="206"/>
                </a:cxn>
                <a:cxn ang="0">
                  <a:pos x="140" y="186"/>
                </a:cxn>
                <a:cxn ang="0">
                  <a:pos x="157" y="166"/>
                </a:cxn>
                <a:cxn ang="0">
                  <a:pos x="148" y="91"/>
                </a:cxn>
                <a:cxn ang="0">
                  <a:pos x="221" y="114"/>
                </a:cxn>
                <a:cxn ang="0">
                  <a:pos x="255" y="95"/>
                </a:cxn>
                <a:cxn ang="0">
                  <a:pos x="272" y="21"/>
                </a:cxn>
                <a:cxn ang="0">
                  <a:pos x="302" y="12"/>
                </a:cxn>
                <a:cxn ang="0">
                  <a:pos x="358" y="63"/>
                </a:cxn>
                <a:cxn ang="0">
                  <a:pos x="383" y="61"/>
                </a:cxn>
                <a:cxn ang="0">
                  <a:pos x="427" y="0"/>
                </a:cxn>
                <a:cxn ang="0">
                  <a:pos x="459" y="3"/>
                </a:cxn>
                <a:cxn ang="0">
                  <a:pos x="491" y="71"/>
                </a:cxn>
                <a:cxn ang="0">
                  <a:pos x="515" y="78"/>
                </a:cxn>
                <a:cxn ang="0">
                  <a:pos x="579" y="39"/>
                </a:cxn>
                <a:cxn ang="0">
                  <a:pos x="607" y="54"/>
                </a:cxn>
                <a:cxn ang="0">
                  <a:pos x="611" y="130"/>
                </a:cxn>
                <a:cxn ang="0">
                  <a:pos x="630" y="146"/>
                </a:cxn>
                <a:cxn ang="0">
                  <a:pos x="705" y="134"/>
                </a:cxn>
                <a:cxn ang="0">
                  <a:pos x="725" y="158"/>
                </a:cxn>
                <a:cxn ang="0">
                  <a:pos x="705" y="241"/>
                </a:cxn>
                <a:cxn ang="0">
                  <a:pos x="716" y="264"/>
                </a:cxn>
                <a:cxn ang="0">
                  <a:pos x="791" y="285"/>
                </a:cxn>
                <a:cxn ang="0">
                  <a:pos x="740" y="343"/>
                </a:cxn>
                <a:cxn ang="0">
                  <a:pos x="744" y="368"/>
                </a:cxn>
                <a:cxn ang="0">
                  <a:pos x="745" y="395"/>
                </a:cxn>
                <a:cxn ang="0">
                  <a:pos x="807" y="442"/>
                </a:cxn>
                <a:cxn ang="0">
                  <a:pos x="737" y="477"/>
                </a:cxn>
                <a:cxn ang="0">
                  <a:pos x="730" y="502"/>
                </a:cxn>
                <a:cxn ang="0">
                  <a:pos x="722" y="526"/>
                </a:cxn>
                <a:cxn ang="0">
                  <a:pos x="762" y="595"/>
                </a:cxn>
                <a:cxn ang="0">
                  <a:pos x="683" y="599"/>
                </a:cxn>
                <a:cxn ang="0">
                  <a:pos x="668" y="620"/>
                </a:cxn>
                <a:cxn ang="0">
                  <a:pos x="651" y="639"/>
                </a:cxn>
                <a:cxn ang="0">
                  <a:pos x="662" y="718"/>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noFill/>
            <a:ln w="22225" cmpd="sng">
              <a:solidFill>
                <a:schemeClr val="hlink"/>
              </a:solidFill>
              <a:round/>
              <a:headEnd/>
              <a:tailEnd/>
            </a:ln>
            <a:effectLst/>
            <a:scene3d>
              <a:camera prst="orthographicFront">
                <a:rot lat="1200000" lon="1200000" rev="0"/>
              </a:camera>
              <a:lightRig rig="sunset" dir="t"/>
            </a:scene3d>
            <a:sp3d>
              <a:bevelT w="12700" h="82550"/>
              <a:bevelB w="6350"/>
            </a:sp3d>
          </p:spPr>
          <p:txBody>
            <a:bodyPr/>
            <a:lstStyle/>
            <a:p>
              <a:pPr fontAlgn="auto">
                <a:spcBef>
                  <a:spcPts val="0"/>
                </a:spcBef>
                <a:spcAft>
                  <a:spcPts val="0"/>
                </a:spcAft>
                <a:defRPr/>
              </a:pPr>
              <a:endParaRPr lang="zh-CN" altLang="en-US">
                <a:latin typeface="+mn-lt"/>
                <a:ea typeface="+mn-ea"/>
              </a:endParaRPr>
            </a:p>
          </p:txBody>
        </p:sp>
        <p:sp>
          <p:nvSpPr>
            <p:cNvPr id="245769" name="Oval 9"/>
            <p:cNvSpPr>
              <a:spLocks noChangeArrowheads="1"/>
            </p:cNvSpPr>
            <p:nvPr/>
          </p:nvSpPr>
          <p:spPr bwMode="auto">
            <a:xfrm>
              <a:off x="1928912" y="4017840"/>
              <a:ext cx="1171496" cy="1267993"/>
            </a:xfrm>
            <a:prstGeom prst="ellipse">
              <a:avLst/>
            </a:prstGeom>
            <a:noFill/>
            <a:ln w="22225">
              <a:solidFill>
                <a:srgbClr val="00B050"/>
              </a:solidFill>
              <a:round/>
              <a:headEnd/>
              <a:tailEnd/>
            </a:ln>
            <a:effectLst>
              <a:outerShdw blurRad="50800" dist="38100" dir="5400000" algn="t" rotWithShape="0">
                <a:prstClr val="black">
                  <a:alpha val="40000"/>
                </a:prstClr>
              </a:outerShdw>
            </a:effectLst>
          </p:spPr>
          <p:txBody>
            <a:bodyPr/>
            <a:lstStyle/>
            <a:p>
              <a:pPr fontAlgn="auto">
                <a:spcBef>
                  <a:spcPts val="0"/>
                </a:spcBef>
                <a:spcAft>
                  <a:spcPts val="0"/>
                </a:spcAft>
                <a:defRPr/>
              </a:pPr>
              <a:endParaRPr lang="zh-CN" altLang="en-US">
                <a:latin typeface="+mn-lt"/>
                <a:ea typeface="+mn-ea"/>
              </a:endParaRPr>
            </a:p>
          </p:txBody>
        </p:sp>
        <p:sp>
          <p:nvSpPr>
            <p:cNvPr id="18" name="TextBox 17"/>
            <p:cNvSpPr txBox="1"/>
            <p:nvPr/>
          </p:nvSpPr>
          <p:spPr>
            <a:xfrm>
              <a:off x="1944488" y="4221088"/>
              <a:ext cx="1169532" cy="830997"/>
            </a:xfrm>
            <a:prstGeom prst="rect">
              <a:avLst/>
            </a:prstGeom>
            <a:noFill/>
          </p:spPr>
          <p:txBody>
            <a:bodyPr>
              <a:spAutoFit/>
            </a:bodyPr>
            <a:lstStyle/>
            <a:p>
              <a:pPr algn="ctr" fontAlgn="auto">
                <a:spcBef>
                  <a:spcPts val="0"/>
                </a:spcBef>
                <a:spcAft>
                  <a:spcPts val="0"/>
                </a:spcAft>
                <a:defRPr/>
              </a:pP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劳动力替代</a:t>
              </a:r>
            </a:p>
          </p:txBody>
        </p:sp>
      </p:grpSp>
      <p:grpSp>
        <p:nvGrpSpPr>
          <p:cNvPr id="4" name="组合 21"/>
          <p:cNvGrpSpPr>
            <a:grpSpLocks/>
          </p:cNvGrpSpPr>
          <p:nvPr/>
        </p:nvGrpSpPr>
        <p:grpSpPr bwMode="auto">
          <a:xfrm>
            <a:off x="5446713" y="4071938"/>
            <a:ext cx="1768475" cy="1916112"/>
            <a:chOff x="5429021" y="3928443"/>
            <a:chExt cx="1769263" cy="1916273"/>
          </a:xfrm>
        </p:grpSpPr>
        <p:sp>
          <p:nvSpPr>
            <p:cNvPr id="245766" name="Freeform 6"/>
            <p:cNvSpPr>
              <a:spLocks/>
            </p:cNvSpPr>
            <p:nvPr/>
          </p:nvSpPr>
          <p:spPr bwMode="auto">
            <a:xfrm>
              <a:off x="5429021" y="3928443"/>
              <a:ext cx="1769263" cy="1916273"/>
            </a:xfrm>
            <a:custGeom>
              <a:avLst/>
              <a:gdLst/>
              <a:ahLst/>
              <a:cxnLst>
                <a:cxn ang="0">
                  <a:pos x="441" y="550"/>
                </a:cxn>
                <a:cxn ang="0">
                  <a:pos x="420" y="560"/>
                </a:cxn>
                <a:cxn ang="0">
                  <a:pos x="397" y="568"/>
                </a:cxn>
                <a:cxn ang="0">
                  <a:pos x="362" y="636"/>
                </a:cxn>
                <a:cxn ang="0">
                  <a:pos x="312" y="579"/>
                </a:cxn>
                <a:cxn ang="0">
                  <a:pos x="288" y="577"/>
                </a:cxn>
                <a:cxn ang="0">
                  <a:pos x="264" y="573"/>
                </a:cxn>
                <a:cxn ang="0">
                  <a:pos x="209" y="619"/>
                </a:cxn>
                <a:cxn ang="0">
                  <a:pos x="181" y="608"/>
                </a:cxn>
                <a:cxn ang="0">
                  <a:pos x="174" y="533"/>
                </a:cxn>
                <a:cxn ang="0">
                  <a:pos x="155" y="519"/>
                </a:cxn>
                <a:cxn ang="0">
                  <a:pos x="79" y="531"/>
                </a:cxn>
                <a:cxn ang="0">
                  <a:pos x="56" y="502"/>
                </a:cxn>
                <a:cxn ang="0">
                  <a:pos x="89" y="432"/>
                </a:cxn>
                <a:cxn ang="0">
                  <a:pos x="78" y="410"/>
                </a:cxn>
                <a:cxn ang="0">
                  <a:pos x="6" y="383"/>
                </a:cxn>
                <a:cxn ang="0">
                  <a:pos x="0" y="346"/>
                </a:cxn>
                <a:cxn ang="0">
                  <a:pos x="64" y="301"/>
                </a:cxn>
                <a:cxn ang="0">
                  <a:pos x="67" y="276"/>
                </a:cxn>
                <a:cxn ang="0">
                  <a:pos x="17" y="215"/>
                </a:cxn>
                <a:cxn ang="0">
                  <a:pos x="30" y="182"/>
                </a:cxn>
                <a:cxn ang="0">
                  <a:pos x="109" y="175"/>
                </a:cxn>
                <a:cxn ang="0">
                  <a:pos x="124" y="155"/>
                </a:cxn>
                <a:cxn ang="0">
                  <a:pos x="111" y="76"/>
                </a:cxn>
                <a:cxn ang="0">
                  <a:pos x="138" y="55"/>
                </a:cxn>
                <a:cxn ang="0">
                  <a:pos x="211" y="88"/>
                </a:cxn>
                <a:cxn ang="0">
                  <a:pos x="234" y="79"/>
                </a:cxn>
                <a:cxn ang="0">
                  <a:pos x="261" y="4"/>
                </a:cxn>
                <a:cxn ang="0">
                  <a:pos x="279" y="1"/>
                </a:cxn>
                <a:cxn ang="0">
                  <a:pos x="330" y="64"/>
                </a:cxn>
                <a:cxn ang="0">
                  <a:pos x="355" y="66"/>
                </a:cxn>
                <a:cxn ang="0">
                  <a:pos x="379" y="70"/>
                </a:cxn>
                <a:cxn ang="0">
                  <a:pos x="436" y="21"/>
                </a:cxn>
                <a:cxn ang="0">
                  <a:pos x="461" y="32"/>
                </a:cxn>
                <a:cxn ang="0">
                  <a:pos x="468" y="110"/>
                </a:cxn>
                <a:cxn ang="0">
                  <a:pos x="488" y="125"/>
                </a:cxn>
                <a:cxn ang="0">
                  <a:pos x="562" y="112"/>
                </a:cxn>
                <a:cxn ang="0">
                  <a:pos x="579" y="136"/>
                </a:cxn>
                <a:cxn ang="0">
                  <a:pos x="548" y="201"/>
                </a:cxn>
                <a:cxn ang="0">
                  <a:pos x="554" y="213"/>
                </a:cxn>
                <a:cxn ang="0">
                  <a:pos x="563" y="235"/>
                </a:cxn>
                <a:cxn ang="0">
                  <a:pos x="632" y="261"/>
                </a:cxn>
                <a:cxn ang="0">
                  <a:pos x="637" y="301"/>
                </a:cxn>
                <a:cxn ang="0">
                  <a:pos x="577" y="344"/>
                </a:cxn>
                <a:cxn ang="0">
                  <a:pos x="574" y="367"/>
                </a:cxn>
                <a:cxn ang="0">
                  <a:pos x="620" y="424"/>
                </a:cxn>
                <a:cxn ang="0">
                  <a:pos x="604" y="462"/>
                </a:cxn>
                <a:cxn ang="0">
                  <a:pos x="532" y="469"/>
                </a:cxn>
                <a:cxn ang="0">
                  <a:pos x="518" y="488"/>
                </a:cxn>
                <a:cxn ang="0">
                  <a:pos x="529" y="559"/>
                </a:cxn>
                <a:cxn ang="0">
                  <a:pos x="505" y="579"/>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noFill/>
            <a:ln w="22225" cmpd="sng">
              <a:solidFill>
                <a:schemeClr val="hlink"/>
              </a:solidFill>
              <a:round/>
              <a:headEnd/>
              <a:tailEnd/>
            </a:ln>
            <a:effectLst/>
            <a:scene3d>
              <a:camera prst="orthographicFront">
                <a:rot lat="1200000" lon="1200000" rev="0"/>
              </a:camera>
              <a:lightRig rig="sunset" dir="t"/>
            </a:scene3d>
            <a:sp3d>
              <a:bevelT w="12700" h="82550"/>
              <a:bevelB w="6350"/>
            </a:sp3d>
          </p:spPr>
          <p:txBody>
            <a:bodyPr/>
            <a:lstStyle/>
            <a:p>
              <a:pPr fontAlgn="auto">
                <a:spcBef>
                  <a:spcPts val="0"/>
                </a:spcBef>
                <a:spcAft>
                  <a:spcPts val="0"/>
                </a:spcAft>
                <a:defRPr/>
              </a:pPr>
              <a:endParaRPr lang="zh-CN" altLang="en-US">
                <a:latin typeface="+mn-lt"/>
                <a:ea typeface="+mn-ea"/>
              </a:endParaRPr>
            </a:p>
          </p:txBody>
        </p:sp>
        <p:sp>
          <p:nvSpPr>
            <p:cNvPr id="245767" name="Oval 7"/>
            <p:cNvSpPr>
              <a:spLocks noChangeArrowheads="1"/>
            </p:cNvSpPr>
            <p:nvPr/>
          </p:nvSpPr>
          <p:spPr bwMode="auto">
            <a:xfrm>
              <a:off x="5786367" y="4285660"/>
              <a:ext cx="1143509" cy="1143096"/>
            </a:xfrm>
            <a:prstGeom prst="ellipse">
              <a:avLst/>
            </a:prstGeom>
            <a:noFill/>
            <a:ln w="22225">
              <a:solidFill>
                <a:schemeClr val="hlink"/>
              </a:solidFill>
              <a:round/>
              <a:headEnd/>
              <a:tailEnd/>
            </a:ln>
            <a:effectLst>
              <a:outerShdw blurRad="50800" dist="38100" dir="10800000" algn="r" rotWithShape="0">
                <a:prstClr val="black">
                  <a:alpha val="40000"/>
                </a:prstClr>
              </a:outerShdw>
            </a:effectLst>
          </p:spPr>
          <p:txBody>
            <a:bodyPr/>
            <a:lstStyle/>
            <a:p>
              <a:pPr fontAlgn="auto">
                <a:spcBef>
                  <a:spcPts val="0"/>
                </a:spcBef>
                <a:spcAft>
                  <a:spcPts val="0"/>
                </a:spcAft>
                <a:defRPr/>
              </a:pPr>
              <a:endParaRPr lang="zh-CN" altLang="en-US">
                <a:latin typeface="+mn-lt"/>
                <a:ea typeface="+mn-ea"/>
              </a:endParaRPr>
            </a:p>
          </p:txBody>
        </p:sp>
        <p:sp>
          <p:nvSpPr>
            <p:cNvPr id="19" name="TextBox 18"/>
            <p:cNvSpPr txBox="1"/>
            <p:nvPr/>
          </p:nvSpPr>
          <p:spPr>
            <a:xfrm>
              <a:off x="5779214" y="4365621"/>
              <a:ext cx="1218044" cy="830997"/>
            </a:xfrm>
            <a:prstGeom prst="rect">
              <a:avLst/>
            </a:prstGeom>
            <a:noFill/>
          </p:spPr>
          <p:txBody>
            <a:bodyPr>
              <a:spAutoFit/>
            </a:bodyPr>
            <a:lstStyle/>
            <a:p>
              <a:pPr algn="ctr" fontAlgn="auto">
                <a:spcBef>
                  <a:spcPts val="0"/>
                </a:spcBef>
                <a:spcAft>
                  <a:spcPts val="0"/>
                </a:spcAft>
                <a:defRPr/>
              </a:pP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衍生</a:t>
              </a:r>
              <a:endPar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endParaRPr>
            </a:p>
            <a:p>
              <a:pPr algn="ctr" fontAlgn="auto">
                <a:spcBef>
                  <a:spcPts val="0"/>
                </a:spcBef>
                <a:spcAft>
                  <a:spcPts val="0"/>
                </a:spcAft>
                <a:defRPr/>
              </a:pP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新岗位</a:t>
              </a:r>
            </a:p>
          </p:txBody>
        </p:sp>
      </p:grpSp>
      <p:pic>
        <p:nvPicPr>
          <p:cNvPr id="20" name="图片 19" descr="2372273_103746073525_2副本.png"/>
          <p:cNvPicPr>
            <a:picLocks noChangeAspect="1"/>
          </p:cNvPicPr>
          <p:nvPr/>
        </p:nvPicPr>
        <p:blipFill>
          <a:blip r:embed="rId2" cstate="print"/>
          <a:srcRect/>
          <a:stretch>
            <a:fillRect/>
          </a:stretch>
        </p:blipFill>
        <p:spPr bwMode="auto">
          <a:xfrm>
            <a:off x="214313" y="-444500"/>
            <a:ext cx="3495675" cy="4945063"/>
          </a:xfrm>
          <a:prstGeom prst="rect">
            <a:avLst/>
          </a:prstGeom>
          <a:noFill/>
          <a:ln w="9525">
            <a:noFill/>
            <a:miter lim="800000"/>
            <a:headEnd/>
            <a:tailEnd/>
          </a:ln>
        </p:spPr>
      </p:pic>
      <p:pic>
        <p:nvPicPr>
          <p:cNvPr id="25" name="图片 24" descr="8697144_192927405000_2副本.png"/>
          <p:cNvPicPr>
            <a:picLocks noChangeAspect="1"/>
          </p:cNvPicPr>
          <p:nvPr/>
        </p:nvPicPr>
        <p:blipFill>
          <a:blip r:embed="rId3" cstate="print"/>
          <a:srcRect/>
          <a:stretch>
            <a:fillRect/>
          </a:stretch>
        </p:blipFill>
        <p:spPr bwMode="auto">
          <a:xfrm>
            <a:off x="-357188" y="0"/>
            <a:ext cx="4394201" cy="4960938"/>
          </a:xfrm>
          <a:prstGeom prst="rect">
            <a:avLst/>
          </a:prstGeom>
          <a:noFill/>
          <a:ln w="9525">
            <a:noFill/>
            <a:miter lim="800000"/>
            <a:headEnd/>
            <a:tailEnd/>
          </a:ln>
        </p:spPr>
      </p:pic>
      <p:grpSp>
        <p:nvGrpSpPr>
          <p:cNvPr id="5" name="组合 26"/>
          <p:cNvGrpSpPr>
            <a:grpSpLocks/>
          </p:cNvGrpSpPr>
          <p:nvPr/>
        </p:nvGrpSpPr>
        <p:grpSpPr bwMode="auto">
          <a:xfrm>
            <a:off x="4714875" y="857250"/>
            <a:ext cx="4572000" cy="3565525"/>
            <a:chOff x="4714876" y="857232"/>
            <a:chExt cx="4572032" cy="3565406"/>
          </a:xfrm>
        </p:grpSpPr>
        <p:pic>
          <p:nvPicPr>
            <p:cNvPr id="44043" name="图片 20" descr="ruanj_tu.jpg"/>
            <p:cNvPicPr>
              <a:picLocks noChangeAspect="1"/>
            </p:cNvPicPr>
            <p:nvPr/>
          </p:nvPicPr>
          <p:blipFill>
            <a:blip r:embed="rId4" cstate="print"/>
            <a:srcRect/>
            <a:stretch>
              <a:fillRect/>
            </a:stretch>
          </p:blipFill>
          <p:spPr bwMode="auto">
            <a:xfrm>
              <a:off x="4714876" y="857232"/>
              <a:ext cx="3357586" cy="2923075"/>
            </a:xfrm>
            <a:prstGeom prst="rect">
              <a:avLst/>
            </a:prstGeom>
            <a:noFill/>
            <a:ln w="9525">
              <a:noFill/>
              <a:miter lim="800000"/>
              <a:headEnd/>
              <a:tailEnd/>
            </a:ln>
          </p:spPr>
        </p:pic>
        <p:sp>
          <p:nvSpPr>
            <p:cNvPr id="44044" name="TextBox 25"/>
            <p:cNvSpPr txBox="1">
              <a:spLocks noChangeArrowheads="1"/>
            </p:cNvSpPr>
            <p:nvPr/>
          </p:nvSpPr>
          <p:spPr bwMode="auto">
            <a:xfrm>
              <a:off x="6643702" y="3714752"/>
              <a:ext cx="2643206" cy="707886"/>
            </a:xfrm>
            <a:prstGeom prst="rect">
              <a:avLst/>
            </a:prstGeom>
            <a:noFill/>
            <a:ln w="9525">
              <a:noFill/>
              <a:miter lim="800000"/>
              <a:headEnd/>
              <a:tailEnd/>
            </a:ln>
          </p:spPr>
          <p:txBody>
            <a:bodyPr>
              <a:spAutoFit/>
            </a:bodyPr>
            <a:lstStyle/>
            <a:p>
              <a:r>
                <a:rPr lang="en-US" altLang="zh-CN" sz="2000">
                  <a:latin typeface="黑体" pitchFamily="49" charset="-122"/>
                  <a:ea typeface="黑体" pitchFamily="49" charset="-122"/>
                </a:rPr>
                <a:t>2010</a:t>
              </a:r>
              <a:r>
                <a:rPr lang="zh-CN" altLang="en-US" sz="2000">
                  <a:latin typeface="黑体" pitchFamily="49" charset="-122"/>
                  <a:ea typeface="黑体" pitchFamily="49" charset="-122"/>
                </a:rPr>
                <a:t>年，</a:t>
              </a:r>
              <a:r>
                <a:rPr lang="en-US" altLang="zh-CN" sz="2000">
                  <a:latin typeface="黑体" pitchFamily="49" charset="-122"/>
                  <a:ea typeface="黑体" pitchFamily="49" charset="-122"/>
                </a:rPr>
                <a:t>Android</a:t>
              </a:r>
              <a:r>
                <a:rPr lang="zh-CN" altLang="en-US" sz="2000">
                  <a:latin typeface="黑体" pitchFamily="49" charset="-122"/>
                  <a:ea typeface="黑体" pitchFamily="49" charset="-122"/>
                </a:rPr>
                <a:t>平台开发人才缺口</a:t>
              </a:r>
              <a:r>
                <a:rPr lang="en-US" altLang="zh-CN" sz="2000">
                  <a:latin typeface="黑体" pitchFamily="49" charset="-122"/>
                  <a:ea typeface="黑体" pitchFamily="49" charset="-122"/>
                </a:rPr>
                <a:t>100</a:t>
              </a:r>
              <a:r>
                <a:rPr lang="zh-CN" altLang="en-US" sz="2000">
                  <a:latin typeface="黑体" pitchFamily="49" charset="-122"/>
                  <a:ea typeface="黑体" pitchFamily="49" charset="-122"/>
                </a:rPr>
                <a:t>万</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2" presetClass="entr" presetSubtype="8" fill="hold" nodeType="afterEffect">
                                  <p:stCondLst>
                                    <p:cond delay="0"/>
                                  </p:stCondLst>
                                  <p:childTnLst>
                                    <p:set>
                                      <p:cBhvr>
                                        <p:cTn id="10" dur="1" fill="hold">
                                          <p:stCondLst>
                                            <p:cond delay="0"/>
                                          </p:stCondLst>
                                        </p:cTn>
                                        <p:tgtEl>
                                          <p:spTgt spid="245770"/>
                                        </p:tgtEl>
                                        <p:attrNameLst>
                                          <p:attrName>style.visibility</p:attrName>
                                        </p:attrNameLst>
                                      </p:cBhvr>
                                      <p:to>
                                        <p:strVal val="visible"/>
                                      </p:to>
                                    </p:set>
                                    <p:animEffect transition="in" filter="slide(fromLeft)">
                                      <p:cBhvr>
                                        <p:cTn id="11" dur="500"/>
                                        <p:tgtEl>
                                          <p:spTgt spid="245770"/>
                                        </p:tgtEl>
                                      </p:cBhvr>
                                    </p:animEffect>
                                  </p:childTnLst>
                                </p:cTn>
                              </p:par>
                            </p:childTnLst>
                          </p:cTn>
                        </p:par>
                        <p:par>
                          <p:cTn id="12" fill="hold">
                            <p:stCondLst>
                              <p:cond delay="2500"/>
                            </p:stCondLst>
                            <p:childTnLst>
                              <p:par>
                                <p:cTn id="13" presetID="49" presetClass="entr" presetSubtype="0" decel="1000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360"/>
                                          </p:val>
                                        </p:tav>
                                        <p:tav tm="100000">
                                          <p:val>
                                            <p:fltVal val="0"/>
                                          </p:val>
                                        </p:tav>
                                      </p:tavLst>
                                    </p:anim>
                                    <p:animEffect transition="in" filter="fade">
                                      <p:cBhvr>
                                        <p:cTn id="18" dur="1000"/>
                                        <p:tgtEl>
                                          <p:spTgt spid="2"/>
                                        </p:tgtEl>
                                      </p:cBhvr>
                                    </p:animEffect>
                                  </p:childTnLst>
                                </p:cTn>
                              </p:par>
                            </p:childTnLst>
                          </p:cTn>
                        </p:par>
                        <p:par>
                          <p:cTn id="19" fill="hold">
                            <p:stCondLst>
                              <p:cond delay="3500"/>
                            </p:stCondLst>
                            <p:childTnLst>
                              <p:par>
                                <p:cTn id="20" presetID="49" presetClass="entr" presetSubtype="0" decel="10000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360"/>
                                          </p:val>
                                        </p:tav>
                                        <p:tav tm="100000">
                                          <p:val>
                                            <p:fltVal val="0"/>
                                          </p:val>
                                        </p:tav>
                                      </p:tavLst>
                                    </p:anim>
                                    <p:animEffect transition="in" filter="fade">
                                      <p:cBhvr>
                                        <p:cTn id="25" dur="1000"/>
                                        <p:tgtEl>
                                          <p:spTgt spid="3"/>
                                        </p:tgtEl>
                                      </p:cBhvr>
                                    </p:animEffect>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1" presetClass="entr" presetSubtype="0" fill="hold" nodeType="clickEffect">
                                  <p:stCondLst>
                                    <p:cond delay="0"/>
                                  </p:stCondLst>
                                  <p:childTnLst>
                                    <p:set>
                                      <p:cBhvr>
                                        <p:cTn id="33" dur="2000">
                                          <p:stCondLst>
                                            <p:cond delay="0"/>
                                          </p:stCondLst>
                                        </p:cTn>
                                        <p:tgtEl>
                                          <p:spTgt spid="3"/>
                                        </p:tgtEl>
                                        <p:attrNameLst>
                                          <p:attrName>style.visibility</p:attrName>
                                        </p:attrNameLst>
                                      </p:cBhvr>
                                      <p:to>
                                        <p:strVal val="visible"/>
                                      </p:to>
                                    </p:set>
                                  </p:childTnLst>
                                </p:cTn>
                              </p:par>
                              <p:par>
                                <p:cTn id="34" presetID="18" presetClass="exit" presetSubtype="12" fill="hold" nodeType="withEffect">
                                  <p:stCondLst>
                                    <p:cond delay="0"/>
                                  </p:stCondLst>
                                  <p:childTnLst>
                                    <p:animEffect transition="out" filter="strips(downLeft)">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par>
                          <p:cTn id="37" fill="hold">
                            <p:stCondLst>
                              <p:cond delay="2000"/>
                            </p:stCondLst>
                            <p:childTnLst>
                              <p:par>
                                <p:cTn id="38" presetID="18" presetClass="entr" presetSubtype="12"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strips(downLeft)">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 calcmode="lin" valueType="num">
                                      <p:cBhvr>
                                        <p:cTn id="47" dur="500" fill="hold"/>
                                        <p:tgtEl>
                                          <p:spTgt spid="4"/>
                                        </p:tgtEl>
                                        <p:attrNameLst>
                                          <p:attrName>style.rotation</p:attrName>
                                        </p:attrNameLst>
                                      </p:cBhvr>
                                      <p:tavLst>
                                        <p:tav tm="0">
                                          <p:val>
                                            <p:fltVal val="360"/>
                                          </p:val>
                                        </p:tav>
                                        <p:tav tm="100000">
                                          <p:val>
                                            <p:fltVal val="0"/>
                                          </p:val>
                                        </p:tav>
                                      </p:tavLst>
                                    </p:anim>
                                    <p:animEffect transition="in" filter="fade">
                                      <p:cBhvr>
                                        <p:cTn id="48" dur="500"/>
                                        <p:tgtEl>
                                          <p:spTgt spid="4"/>
                                        </p:tgtEl>
                                      </p:cBhvr>
                                    </p:animEffect>
                                  </p:childTnLst>
                                </p:cTn>
                              </p:par>
                            </p:childTnLst>
                          </p:cTn>
                        </p:par>
                        <p:par>
                          <p:cTn id="49" fill="hold">
                            <p:stCondLst>
                              <p:cond delay="500"/>
                            </p:stCondLst>
                            <p:childTnLst>
                              <p:par>
                                <p:cTn id="50" presetID="12" presetClass="entr" presetSubtype="4"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slide(fromBottom)">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descr="3276571_235933096935_2副本.png"/>
          <p:cNvPicPr>
            <a:picLocks noChangeAspect="1"/>
          </p:cNvPicPr>
          <p:nvPr/>
        </p:nvPicPr>
        <p:blipFill>
          <a:blip r:embed="rId2" cstate="print"/>
          <a:stretch>
            <a:fillRect/>
          </a:stretch>
        </p:blipFill>
        <p:spPr>
          <a:xfrm>
            <a:off x="4788024" y="2420888"/>
            <a:ext cx="4708088" cy="3712938"/>
          </a:xfrm>
          <a:prstGeom prst="rect">
            <a:avLst/>
          </a:prstGeom>
          <a:ln cmpd="thickThin">
            <a:solidFill>
              <a:schemeClr val="tx1"/>
            </a:solidFill>
          </a:ln>
          <a:effectLst>
            <a:innerShdw blurRad="266700" dir="9360000">
              <a:srgbClr val="0070C0">
                <a:alpha val="91000"/>
              </a:srgbClr>
            </a:innerShdw>
          </a:effectLst>
          <a:scene3d>
            <a:camera prst="orthographicFront"/>
            <a:lightRig rig="threePt" dir="t"/>
          </a:scene3d>
          <a:sp3d extrusionH="12700" contourW="12700">
            <a:bevelT w="19050"/>
            <a:bevelB w="19050"/>
          </a:sp3d>
        </p:spPr>
      </p:pic>
      <p:pic>
        <p:nvPicPr>
          <p:cNvPr id="22" name="图片 21" descr="3082963_114105824112_2副本.png"/>
          <p:cNvPicPr>
            <a:picLocks noChangeAspect="1"/>
          </p:cNvPicPr>
          <p:nvPr/>
        </p:nvPicPr>
        <p:blipFill>
          <a:blip r:embed="rId3" cstate="print"/>
          <a:srcRect/>
          <a:stretch>
            <a:fillRect/>
          </a:stretch>
        </p:blipFill>
        <p:spPr bwMode="auto">
          <a:xfrm>
            <a:off x="533400" y="304800"/>
            <a:ext cx="3759200" cy="2908300"/>
          </a:xfrm>
          <a:prstGeom prst="rect">
            <a:avLst/>
          </a:prstGeom>
          <a:noFill/>
          <a:ln w="9525">
            <a:noFill/>
            <a:miter lim="800000"/>
            <a:headEnd/>
            <a:tailEnd/>
          </a:ln>
        </p:spPr>
      </p:pic>
      <p:grpSp>
        <p:nvGrpSpPr>
          <p:cNvPr id="2" name="Group 22"/>
          <p:cNvGrpSpPr>
            <a:grpSpLocks/>
          </p:cNvGrpSpPr>
          <p:nvPr/>
        </p:nvGrpSpPr>
        <p:grpSpPr bwMode="auto">
          <a:xfrm>
            <a:off x="436563" y="1908175"/>
            <a:ext cx="7124700" cy="5481638"/>
            <a:chOff x="568" y="1059"/>
            <a:chExt cx="4430" cy="3354"/>
          </a:xfrm>
        </p:grpSpPr>
        <p:sp>
          <p:nvSpPr>
            <p:cNvPr id="47121" name="Freeform 23"/>
            <p:cNvSpPr>
              <a:spLocks/>
            </p:cNvSpPr>
            <p:nvPr/>
          </p:nvSpPr>
          <p:spPr bwMode="gray">
            <a:xfrm>
              <a:off x="2784" y="1680"/>
              <a:ext cx="866" cy="2733"/>
            </a:xfrm>
            <a:custGeom>
              <a:avLst/>
              <a:gdLst>
                <a:gd name="T0" fmla="*/ 0 w 646"/>
                <a:gd name="T1" fmla="*/ 0 h 1861"/>
                <a:gd name="T2" fmla="*/ 115 w 646"/>
                <a:gd name="T3" fmla="*/ 46 h 1861"/>
                <a:gd name="T4" fmla="*/ 236 w 646"/>
                <a:gd name="T5" fmla="*/ 101 h 1861"/>
                <a:gd name="T6" fmla="*/ 354 w 646"/>
                <a:gd name="T7" fmla="*/ 170 h 1861"/>
                <a:gd name="T8" fmla="*/ 469 w 646"/>
                <a:gd name="T9" fmla="*/ 257 h 1861"/>
                <a:gd name="T10" fmla="*/ 582 w 646"/>
                <a:gd name="T11" fmla="*/ 351 h 1861"/>
                <a:gd name="T12" fmla="*/ 693 w 646"/>
                <a:gd name="T13" fmla="*/ 466 h 1861"/>
                <a:gd name="T14" fmla="*/ 802 w 646"/>
                <a:gd name="T15" fmla="*/ 586 h 1861"/>
                <a:gd name="T16" fmla="*/ 908 w 646"/>
                <a:gd name="T17" fmla="*/ 723 h 1861"/>
                <a:gd name="T18" fmla="*/ 1007 w 646"/>
                <a:gd name="T19" fmla="*/ 871 h 1861"/>
                <a:gd name="T20" fmla="*/ 1102 w 646"/>
                <a:gd name="T21" fmla="*/ 1029 h 1861"/>
                <a:gd name="T22" fmla="*/ 1188 w 646"/>
                <a:gd name="T23" fmla="*/ 1201 h 1861"/>
                <a:gd name="T24" fmla="*/ 1267 w 646"/>
                <a:gd name="T25" fmla="*/ 1385 h 1861"/>
                <a:gd name="T26" fmla="*/ 1337 w 646"/>
                <a:gd name="T27" fmla="*/ 1574 h 1861"/>
                <a:gd name="T28" fmla="*/ 1402 w 646"/>
                <a:gd name="T29" fmla="*/ 1780 h 1861"/>
                <a:gd name="T30" fmla="*/ 1456 w 646"/>
                <a:gd name="T31" fmla="*/ 1994 h 1861"/>
                <a:gd name="T32" fmla="*/ 1495 w 646"/>
                <a:gd name="T33" fmla="*/ 2218 h 1861"/>
                <a:gd name="T34" fmla="*/ 1527 w 646"/>
                <a:gd name="T35" fmla="*/ 2453 h 1861"/>
                <a:gd name="T36" fmla="*/ 1547 w 646"/>
                <a:gd name="T37" fmla="*/ 2696 h 1861"/>
                <a:gd name="T38" fmla="*/ 1556 w 646"/>
                <a:gd name="T39" fmla="*/ 2946 h 1861"/>
                <a:gd name="T40" fmla="*/ 1550 w 646"/>
                <a:gd name="T41" fmla="*/ 3203 h 1861"/>
                <a:gd name="T42" fmla="*/ 1532 w 646"/>
                <a:gd name="T43" fmla="*/ 3439 h 1861"/>
                <a:gd name="T44" fmla="*/ 1500 w 646"/>
                <a:gd name="T45" fmla="*/ 3674 h 1861"/>
                <a:gd name="T46" fmla="*/ 1463 w 646"/>
                <a:gd name="T47" fmla="*/ 3895 h 1861"/>
                <a:gd name="T48" fmla="*/ 1409 w 646"/>
                <a:gd name="T49" fmla="*/ 4109 h 1861"/>
                <a:gd name="T50" fmla="*/ 1351 w 646"/>
                <a:gd name="T51" fmla="*/ 4312 h 1861"/>
                <a:gd name="T52" fmla="*/ 1284 w 646"/>
                <a:gd name="T53" fmla="*/ 4501 h 1861"/>
                <a:gd name="T54" fmla="*/ 1204 w 646"/>
                <a:gd name="T55" fmla="*/ 4682 h 1861"/>
                <a:gd name="T56" fmla="*/ 1123 w 646"/>
                <a:gd name="T57" fmla="*/ 4852 h 1861"/>
                <a:gd name="T58" fmla="*/ 1031 w 646"/>
                <a:gd name="T59" fmla="*/ 5009 h 1861"/>
                <a:gd name="T60" fmla="*/ 934 w 646"/>
                <a:gd name="T61" fmla="*/ 5152 h 1861"/>
                <a:gd name="T62" fmla="*/ 830 w 646"/>
                <a:gd name="T63" fmla="*/ 5290 h 1861"/>
                <a:gd name="T64" fmla="*/ 727 w 646"/>
                <a:gd name="T65" fmla="*/ 5413 h 1861"/>
                <a:gd name="T66" fmla="*/ 613 w 646"/>
                <a:gd name="T67" fmla="*/ 5523 h 1861"/>
                <a:gd name="T68" fmla="*/ 495 w 646"/>
                <a:gd name="T69" fmla="*/ 5625 h 1861"/>
                <a:gd name="T70" fmla="*/ 375 w 646"/>
                <a:gd name="T71" fmla="*/ 5711 h 1861"/>
                <a:gd name="T72" fmla="*/ 249 w 646"/>
                <a:gd name="T73" fmla="*/ 5785 h 1861"/>
                <a:gd name="T74" fmla="*/ 127 w 646"/>
                <a:gd name="T75" fmla="*/ 5846 h 1861"/>
                <a:gd name="T76" fmla="*/ 0 w 646"/>
                <a:gd name="T77" fmla="*/ 5895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CFDBDF"/>
                </a:gs>
              </a:gsLst>
              <a:lin ang="0" scaled="1"/>
            </a:gradFill>
            <a:ln w="6350">
              <a:noFill/>
              <a:round/>
              <a:headEnd/>
              <a:tailEnd/>
            </a:ln>
          </p:spPr>
          <p:txBody>
            <a:bodyPr/>
            <a:lstStyle/>
            <a:p>
              <a:endParaRPr lang="zh-CN" altLang="en-US"/>
            </a:p>
          </p:txBody>
        </p:sp>
        <p:sp>
          <p:nvSpPr>
            <p:cNvPr id="47122" name="Freeform 24"/>
            <p:cNvSpPr>
              <a:spLocks/>
            </p:cNvSpPr>
            <p:nvPr/>
          </p:nvSpPr>
          <p:spPr bwMode="gray">
            <a:xfrm rot="6256290">
              <a:off x="1485" y="1027"/>
              <a:ext cx="866" cy="2699"/>
            </a:xfrm>
            <a:custGeom>
              <a:avLst/>
              <a:gdLst>
                <a:gd name="T0" fmla="*/ 0 w 646"/>
                <a:gd name="T1" fmla="*/ 0 h 1861"/>
                <a:gd name="T2" fmla="*/ 115 w 646"/>
                <a:gd name="T3" fmla="*/ 42 h 1861"/>
                <a:gd name="T4" fmla="*/ 236 w 646"/>
                <a:gd name="T5" fmla="*/ 97 h 1861"/>
                <a:gd name="T6" fmla="*/ 354 w 646"/>
                <a:gd name="T7" fmla="*/ 164 h 1861"/>
                <a:gd name="T8" fmla="*/ 469 w 646"/>
                <a:gd name="T9" fmla="*/ 247 h 1861"/>
                <a:gd name="T10" fmla="*/ 582 w 646"/>
                <a:gd name="T11" fmla="*/ 338 h 1861"/>
                <a:gd name="T12" fmla="*/ 693 w 646"/>
                <a:gd name="T13" fmla="*/ 448 h 1861"/>
                <a:gd name="T14" fmla="*/ 802 w 646"/>
                <a:gd name="T15" fmla="*/ 564 h 1861"/>
                <a:gd name="T16" fmla="*/ 908 w 646"/>
                <a:gd name="T17" fmla="*/ 696 h 1861"/>
                <a:gd name="T18" fmla="*/ 1007 w 646"/>
                <a:gd name="T19" fmla="*/ 840 h 1861"/>
                <a:gd name="T20" fmla="*/ 1102 w 646"/>
                <a:gd name="T21" fmla="*/ 991 h 1861"/>
                <a:gd name="T22" fmla="*/ 1188 w 646"/>
                <a:gd name="T23" fmla="*/ 1157 h 1861"/>
                <a:gd name="T24" fmla="*/ 1267 w 646"/>
                <a:gd name="T25" fmla="*/ 1333 h 1861"/>
                <a:gd name="T26" fmla="*/ 1337 w 646"/>
                <a:gd name="T27" fmla="*/ 1517 h 1861"/>
                <a:gd name="T28" fmla="*/ 1402 w 646"/>
                <a:gd name="T29" fmla="*/ 1714 h 1861"/>
                <a:gd name="T30" fmla="*/ 1456 w 646"/>
                <a:gd name="T31" fmla="*/ 1923 h 1861"/>
                <a:gd name="T32" fmla="*/ 1495 w 646"/>
                <a:gd name="T33" fmla="*/ 2135 h 1861"/>
                <a:gd name="T34" fmla="*/ 1527 w 646"/>
                <a:gd name="T35" fmla="*/ 2363 h 1861"/>
                <a:gd name="T36" fmla="*/ 1547 w 646"/>
                <a:gd name="T37" fmla="*/ 2596 h 1861"/>
                <a:gd name="T38" fmla="*/ 1556 w 646"/>
                <a:gd name="T39" fmla="*/ 2837 h 1861"/>
                <a:gd name="T40" fmla="*/ 1550 w 646"/>
                <a:gd name="T41" fmla="*/ 3083 h 1861"/>
                <a:gd name="T42" fmla="*/ 1532 w 646"/>
                <a:gd name="T43" fmla="*/ 3312 h 1861"/>
                <a:gd name="T44" fmla="*/ 1500 w 646"/>
                <a:gd name="T45" fmla="*/ 3537 h 1861"/>
                <a:gd name="T46" fmla="*/ 1463 w 646"/>
                <a:gd name="T47" fmla="*/ 3752 h 1861"/>
                <a:gd name="T48" fmla="*/ 1409 w 646"/>
                <a:gd name="T49" fmla="*/ 3956 h 1861"/>
                <a:gd name="T50" fmla="*/ 1351 w 646"/>
                <a:gd name="T51" fmla="*/ 4152 h 1861"/>
                <a:gd name="T52" fmla="*/ 1284 w 646"/>
                <a:gd name="T53" fmla="*/ 4335 h 1861"/>
                <a:gd name="T54" fmla="*/ 1204 w 646"/>
                <a:gd name="T55" fmla="*/ 4509 h 1861"/>
                <a:gd name="T56" fmla="*/ 1123 w 646"/>
                <a:gd name="T57" fmla="*/ 4674 h 1861"/>
                <a:gd name="T58" fmla="*/ 1031 w 646"/>
                <a:gd name="T59" fmla="*/ 4825 h 1861"/>
                <a:gd name="T60" fmla="*/ 934 w 646"/>
                <a:gd name="T61" fmla="*/ 4964 h 1861"/>
                <a:gd name="T62" fmla="*/ 830 w 646"/>
                <a:gd name="T63" fmla="*/ 5095 h 1861"/>
                <a:gd name="T64" fmla="*/ 727 w 646"/>
                <a:gd name="T65" fmla="*/ 5214 h 1861"/>
                <a:gd name="T66" fmla="*/ 613 w 646"/>
                <a:gd name="T67" fmla="*/ 5320 h 1861"/>
                <a:gd name="T68" fmla="*/ 495 w 646"/>
                <a:gd name="T69" fmla="*/ 5418 h 1861"/>
                <a:gd name="T70" fmla="*/ 375 w 646"/>
                <a:gd name="T71" fmla="*/ 5501 h 1861"/>
                <a:gd name="T72" fmla="*/ 249 w 646"/>
                <a:gd name="T73" fmla="*/ 5569 h 1861"/>
                <a:gd name="T74" fmla="*/ 127 w 646"/>
                <a:gd name="T75" fmla="*/ 5630 h 1861"/>
                <a:gd name="T76" fmla="*/ 0 w 646"/>
                <a:gd name="T77" fmla="*/ 5676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CFDBDF"/>
                </a:gs>
              </a:gsLst>
              <a:lin ang="0" scaled="1"/>
            </a:gradFill>
            <a:ln w="6350">
              <a:noFill/>
              <a:round/>
              <a:headEnd/>
              <a:tailEnd/>
            </a:ln>
          </p:spPr>
          <p:txBody>
            <a:bodyPr/>
            <a:lstStyle/>
            <a:p>
              <a:endParaRPr lang="zh-CN" altLang="en-US"/>
            </a:p>
          </p:txBody>
        </p:sp>
        <p:sp>
          <p:nvSpPr>
            <p:cNvPr id="47123" name="Freeform 25"/>
            <p:cNvSpPr>
              <a:spLocks/>
            </p:cNvSpPr>
            <p:nvPr/>
          </p:nvSpPr>
          <p:spPr bwMode="gray">
            <a:xfrm rot="-6677128">
              <a:off x="3190" y="116"/>
              <a:ext cx="866" cy="2751"/>
            </a:xfrm>
            <a:custGeom>
              <a:avLst/>
              <a:gdLst>
                <a:gd name="T0" fmla="*/ 0 w 646"/>
                <a:gd name="T1" fmla="*/ 0 h 1861"/>
                <a:gd name="T2" fmla="*/ 115 w 646"/>
                <a:gd name="T3" fmla="*/ 46 h 1861"/>
                <a:gd name="T4" fmla="*/ 236 w 646"/>
                <a:gd name="T5" fmla="*/ 102 h 1861"/>
                <a:gd name="T6" fmla="*/ 354 w 646"/>
                <a:gd name="T7" fmla="*/ 174 h 1861"/>
                <a:gd name="T8" fmla="*/ 469 w 646"/>
                <a:gd name="T9" fmla="*/ 262 h 1861"/>
                <a:gd name="T10" fmla="*/ 582 w 646"/>
                <a:gd name="T11" fmla="*/ 358 h 1861"/>
                <a:gd name="T12" fmla="*/ 693 w 646"/>
                <a:gd name="T13" fmla="*/ 475 h 1861"/>
                <a:gd name="T14" fmla="*/ 802 w 646"/>
                <a:gd name="T15" fmla="*/ 597 h 1861"/>
                <a:gd name="T16" fmla="*/ 908 w 646"/>
                <a:gd name="T17" fmla="*/ 736 h 1861"/>
                <a:gd name="T18" fmla="*/ 1007 w 646"/>
                <a:gd name="T19" fmla="*/ 890 h 1861"/>
                <a:gd name="T20" fmla="*/ 1102 w 646"/>
                <a:gd name="T21" fmla="*/ 1050 h 1861"/>
                <a:gd name="T22" fmla="*/ 1188 w 646"/>
                <a:gd name="T23" fmla="*/ 1224 h 1861"/>
                <a:gd name="T24" fmla="*/ 1267 w 646"/>
                <a:gd name="T25" fmla="*/ 1412 h 1861"/>
                <a:gd name="T26" fmla="*/ 1337 w 646"/>
                <a:gd name="T27" fmla="*/ 1607 h 1861"/>
                <a:gd name="T28" fmla="*/ 1402 w 646"/>
                <a:gd name="T29" fmla="*/ 1815 h 1861"/>
                <a:gd name="T30" fmla="*/ 1456 w 646"/>
                <a:gd name="T31" fmla="*/ 2034 h 1861"/>
                <a:gd name="T32" fmla="*/ 1495 w 646"/>
                <a:gd name="T33" fmla="*/ 2262 h 1861"/>
                <a:gd name="T34" fmla="*/ 1527 w 646"/>
                <a:gd name="T35" fmla="*/ 2500 h 1861"/>
                <a:gd name="T36" fmla="*/ 1547 w 646"/>
                <a:gd name="T37" fmla="*/ 2750 h 1861"/>
                <a:gd name="T38" fmla="*/ 1556 w 646"/>
                <a:gd name="T39" fmla="*/ 3005 h 1861"/>
                <a:gd name="T40" fmla="*/ 1550 w 646"/>
                <a:gd name="T41" fmla="*/ 3264 h 1861"/>
                <a:gd name="T42" fmla="*/ 1532 w 646"/>
                <a:gd name="T43" fmla="*/ 3508 h 1861"/>
                <a:gd name="T44" fmla="*/ 1500 w 646"/>
                <a:gd name="T45" fmla="*/ 3747 h 1861"/>
                <a:gd name="T46" fmla="*/ 1463 w 646"/>
                <a:gd name="T47" fmla="*/ 3972 h 1861"/>
                <a:gd name="T48" fmla="*/ 1409 w 646"/>
                <a:gd name="T49" fmla="*/ 4189 h 1861"/>
                <a:gd name="T50" fmla="*/ 1351 w 646"/>
                <a:gd name="T51" fmla="*/ 4396 h 1861"/>
                <a:gd name="T52" fmla="*/ 1284 w 646"/>
                <a:gd name="T53" fmla="*/ 4591 h 1861"/>
                <a:gd name="T54" fmla="*/ 1204 w 646"/>
                <a:gd name="T55" fmla="*/ 4775 h 1861"/>
                <a:gd name="T56" fmla="*/ 1123 w 646"/>
                <a:gd name="T57" fmla="*/ 4949 h 1861"/>
                <a:gd name="T58" fmla="*/ 1031 w 646"/>
                <a:gd name="T59" fmla="*/ 5112 h 1861"/>
                <a:gd name="T60" fmla="*/ 934 w 646"/>
                <a:gd name="T61" fmla="*/ 5255 h 1861"/>
                <a:gd name="T62" fmla="*/ 830 w 646"/>
                <a:gd name="T63" fmla="*/ 5396 h 1861"/>
                <a:gd name="T64" fmla="*/ 727 w 646"/>
                <a:gd name="T65" fmla="*/ 5520 h 1861"/>
                <a:gd name="T66" fmla="*/ 613 w 646"/>
                <a:gd name="T67" fmla="*/ 5634 h 1861"/>
                <a:gd name="T68" fmla="*/ 495 w 646"/>
                <a:gd name="T69" fmla="*/ 5736 h 1861"/>
                <a:gd name="T70" fmla="*/ 375 w 646"/>
                <a:gd name="T71" fmla="*/ 5824 h 1861"/>
                <a:gd name="T72" fmla="*/ 249 w 646"/>
                <a:gd name="T73" fmla="*/ 5898 h 1861"/>
                <a:gd name="T74" fmla="*/ 127 w 646"/>
                <a:gd name="T75" fmla="*/ 5963 h 1861"/>
                <a:gd name="T76" fmla="*/ 0 w 646"/>
                <a:gd name="T77" fmla="*/ 6012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CFDBDF"/>
                </a:gs>
              </a:gsLst>
              <a:lin ang="0" scaled="1"/>
            </a:gradFill>
            <a:ln w="6350">
              <a:noFill/>
              <a:round/>
              <a:headEnd/>
              <a:tailEnd/>
            </a:ln>
          </p:spPr>
          <p:txBody>
            <a:bodyPr/>
            <a:lstStyle/>
            <a:p>
              <a:endParaRPr lang="zh-CN" altLang="en-US"/>
            </a:p>
          </p:txBody>
        </p:sp>
      </p:grpSp>
      <p:grpSp>
        <p:nvGrpSpPr>
          <p:cNvPr id="3" name="组合 24"/>
          <p:cNvGrpSpPr>
            <a:grpSpLocks/>
          </p:cNvGrpSpPr>
          <p:nvPr/>
        </p:nvGrpSpPr>
        <p:grpSpPr bwMode="auto">
          <a:xfrm>
            <a:off x="323850" y="3367088"/>
            <a:ext cx="4446588" cy="1547812"/>
            <a:chOff x="1006479" y="3231417"/>
            <a:chExt cx="4447689" cy="1548158"/>
          </a:xfrm>
        </p:grpSpPr>
        <p:sp>
          <p:nvSpPr>
            <p:cNvPr id="47119" name="Freeform 20"/>
            <p:cNvSpPr>
              <a:spLocks/>
            </p:cNvSpPr>
            <p:nvPr/>
          </p:nvSpPr>
          <p:spPr bwMode="gray">
            <a:xfrm rot="5461794">
              <a:off x="2575858" y="1901264"/>
              <a:ext cx="1415608" cy="4341013"/>
            </a:xfrm>
            <a:custGeom>
              <a:avLst/>
              <a:gdLst>
                <a:gd name="T0" fmla="*/ 0 w 646"/>
                <a:gd name="T1" fmla="*/ 0 h 1861"/>
                <a:gd name="T2" fmla="*/ 2147483647 w 646"/>
                <a:gd name="T3" fmla="*/ 2147483647 h 1861"/>
                <a:gd name="T4" fmla="*/ 2147483647 w 646"/>
                <a:gd name="T5" fmla="*/ 2147483647 h 1861"/>
                <a:gd name="T6" fmla="*/ 2147483647 w 646"/>
                <a:gd name="T7" fmla="*/ 2147483647 h 1861"/>
                <a:gd name="T8" fmla="*/ 2147483647 w 646"/>
                <a:gd name="T9" fmla="*/ 2147483647 h 1861"/>
                <a:gd name="T10" fmla="*/ 2147483647 w 646"/>
                <a:gd name="T11" fmla="*/ 2147483647 h 1861"/>
                <a:gd name="T12" fmla="*/ 2147483647 w 646"/>
                <a:gd name="T13" fmla="*/ 2147483647 h 1861"/>
                <a:gd name="T14" fmla="*/ 2147483647 w 646"/>
                <a:gd name="T15" fmla="*/ 2147483647 h 1861"/>
                <a:gd name="T16" fmla="*/ 2147483647 w 646"/>
                <a:gd name="T17" fmla="*/ 2147483647 h 1861"/>
                <a:gd name="T18" fmla="*/ 2147483647 w 646"/>
                <a:gd name="T19" fmla="*/ 2147483647 h 1861"/>
                <a:gd name="T20" fmla="*/ 2147483647 w 646"/>
                <a:gd name="T21" fmla="*/ 2147483647 h 1861"/>
                <a:gd name="T22" fmla="*/ 2147483647 w 646"/>
                <a:gd name="T23" fmla="*/ 2147483647 h 1861"/>
                <a:gd name="T24" fmla="*/ 2147483647 w 646"/>
                <a:gd name="T25" fmla="*/ 2147483647 h 1861"/>
                <a:gd name="T26" fmla="*/ 2147483647 w 646"/>
                <a:gd name="T27" fmla="*/ 2147483647 h 1861"/>
                <a:gd name="T28" fmla="*/ 2147483647 w 646"/>
                <a:gd name="T29" fmla="*/ 2147483647 h 1861"/>
                <a:gd name="T30" fmla="*/ 2147483647 w 646"/>
                <a:gd name="T31" fmla="*/ 2147483647 h 1861"/>
                <a:gd name="T32" fmla="*/ 2147483647 w 646"/>
                <a:gd name="T33" fmla="*/ 2147483647 h 1861"/>
                <a:gd name="T34" fmla="*/ 2147483647 w 646"/>
                <a:gd name="T35" fmla="*/ 2147483647 h 1861"/>
                <a:gd name="T36" fmla="*/ 2147483647 w 646"/>
                <a:gd name="T37" fmla="*/ 2147483647 h 1861"/>
                <a:gd name="T38" fmla="*/ 2147483647 w 646"/>
                <a:gd name="T39" fmla="*/ 2147483647 h 1861"/>
                <a:gd name="T40" fmla="*/ 2147483647 w 646"/>
                <a:gd name="T41" fmla="*/ 2147483647 h 1861"/>
                <a:gd name="T42" fmla="*/ 2147483647 w 646"/>
                <a:gd name="T43" fmla="*/ 2147483647 h 1861"/>
                <a:gd name="T44" fmla="*/ 2147483647 w 646"/>
                <a:gd name="T45" fmla="*/ 2147483647 h 1861"/>
                <a:gd name="T46" fmla="*/ 2147483647 w 646"/>
                <a:gd name="T47" fmla="*/ 2147483647 h 1861"/>
                <a:gd name="T48" fmla="*/ 2147483647 w 646"/>
                <a:gd name="T49" fmla="*/ 2147483647 h 1861"/>
                <a:gd name="T50" fmla="*/ 2147483647 w 646"/>
                <a:gd name="T51" fmla="*/ 2147483647 h 1861"/>
                <a:gd name="T52" fmla="*/ 2147483647 w 646"/>
                <a:gd name="T53" fmla="*/ 2147483647 h 1861"/>
                <a:gd name="T54" fmla="*/ 2147483647 w 646"/>
                <a:gd name="T55" fmla="*/ 2147483647 h 1861"/>
                <a:gd name="T56" fmla="*/ 2147483647 w 646"/>
                <a:gd name="T57" fmla="*/ 2147483647 h 1861"/>
                <a:gd name="T58" fmla="*/ 2147483647 w 646"/>
                <a:gd name="T59" fmla="*/ 2147483647 h 1861"/>
                <a:gd name="T60" fmla="*/ 2147483647 w 646"/>
                <a:gd name="T61" fmla="*/ 2147483647 h 1861"/>
                <a:gd name="T62" fmla="*/ 2147483647 w 646"/>
                <a:gd name="T63" fmla="*/ 2147483647 h 1861"/>
                <a:gd name="T64" fmla="*/ 2147483647 w 646"/>
                <a:gd name="T65" fmla="*/ 2147483647 h 1861"/>
                <a:gd name="T66" fmla="*/ 2147483647 w 646"/>
                <a:gd name="T67" fmla="*/ 2147483647 h 1861"/>
                <a:gd name="T68" fmla="*/ 2147483647 w 646"/>
                <a:gd name="T69" fmla="*/ 2147483647 h 1861"/>
                <a:gd name="T70" fmla="*/ 2147483647 w 646"/>
                <a:gd name="T71" fmla="*/ 2147483647 h 1861"/>
                <a:gd name="T72" fmla="*/ 2147483647 w 646"/>
                <a:gd name="T73" fmla="*/ 2147483647 h 1861"/>
                <a:gd name="T74" fmla="*/ 2147483647 w 646"/>
                <a:gd name="T75" fmla="*/ 2147483647 h 1861"/>
                <a:gd name="T76" fmla="*/ 0 w 646"/>
                <a:gd name="T77" fmla="*/ 214748364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2A684C"/>
                </a:gs>
              </a:gsLst>
              <a:lin ang="0" scaled="1"/>
            </a:gradFill>
            <a:ln w="6350">
              <a:noFill/>
              <a:round/>
              <a:headEnd/>
              <a:tailEnd/>
            </a:ln>
          </p:spPr>
          <p:txBody>
            <a:bodyPr/>
            <a:lstStyle/>
            <a:p>
              <a:endParaRPr lang="zh-CN" altLang="en-US"/>
            </a:p>
          </p:txBody>
        </p:sp>
        <p:sp>
          <p:nvSpPr>
            <p:cNvPr id="47120" name="Text Box 30"/>
            <p:cNvSpPr txBox="1">
              <a:spLocks noChangeArrowheads="1"/>
            </p:cNvSpPr>
            <p:nvPr/>
          </p:nvSpPr>
          <p:spPr bwMode="auto">
            <a:xfrm rot="1388509">
              <a:off x="1006479" y="3231417"/>
              <a:ext cx="3195708" cy="831792"/>
            </a:xfrm>
            <a:prstGeom prst="rect">
              <a:avLst/>
            </a:prstGeom>
            <a:noFill/>
            <a:ln w="9525" algn="ctr">
              <a:noFill/>
              <a:miter lim="800000"/>
              <a:headEnd/>
              <a:tailEnd/>
            </a:ln>
          </p:spPr>
          <p:txBody>
            <a:bodyPr>
              <a:spAutoFit/>
            </a:bodyPr>
            <a:lstStyle/>
            <a:p>
              <a:pPr algn="r" eaLnBrk="0" hangingPunct="0"/>
              <a:r>
                <a:rPr lang="zh-CN" altLang="en-US" sz="2400">
                  <a:solidFill>
                    <a:srgbClr val="000000"/>
                  </a:solidFill>
                  <a:latin typeface="黑体" pitchFamily="49" charset="-122"/>
                  <a:ea typeface="黑体" pitchFamily="49" charset="-122"/>
                </a:rPr>
                <a:t>从“打工型”就业向</a:t>
              </a:r>
              <a:endParaRPr lang="en-US" altLang="zh-CN" sz="2400">
                <a:solidFill>
                  <a:srgbClr val="000000"/>
                </a:solidFill>
                <a:latin typeface="黑体" pitchFamily="49" charset="-122"/>
                <a:ea typeface="黑体" pitchFamily="49" charset="-122"/>
              </a:endParaRPr>
            </a:p>
            <a:p>
              <a:pPr algn="r" eaLnBrk="0" hangingPunct="0"/>
              <a:r>
                <a:rPr lang="zh-CN" altLang="en-US" sz="2400">
                  <a:solidFill>
                    <a:srgbClr val="000000"/>
                  </a:solidFill>
                  <a:latin typeface="黑体" pitchFamily="49" charset="-122"/>
                  <a:ea typeface="黑体" pitchFamily="49" charset="-122"/>
                </a:rPr>
                <a:t>“创业型”就业转变</a:t>
              </a:r>
              <a:endParaRPr lang="en-US" altLang="zh-CN" sz="2400">
                <a:solidFill>
                  <a:srgbClr val="000000"/>
                </a:solidFill>
                <a:latin typeface="黑体" pitchFamily="49" charset="-122"/>
                <a:ea typeface="黑体" pitchFamily="49" charset="-122"/>
              </a:endParaRPr>
            </a:p>
          </p:txBody>
        </p:sp>
      </p:grpSp>
      <p:grpSp>
        <p:nvGrpSpPr>
          <p:cNvPr id="4" name="组合 22"/>
          <p:cNvGrpSpPr>
            <a:grpSpLocks/>
          </p:cNvGrpSpPr>
          <p:nvPr/>
        </p:nvGrpSpPr>
        <p:grpSpPr bwMode="auto">
          <a:xfrm>
            <a:off x="2959100" y="1506538"/>
            <a:ext cx="4425950" cy="1414462"/>
            <a:chOff x="3642050" y="1370401"/>
            <a:chExt cx="4425566" cy="1415608"/>
          </a:xfrm>
        </p:grpSpPr>
        <p:sp>
          <p:nvSpPr>
            <p:cNvPr id="97301" name="Freeform 21"/>
            <p:cNvSpPr>
              <a:spLocks/>
            </p:cNvSpPr>
            <p:nvPr/>
          </p:nvSpPr>
          <p:spPr bwMode="gray">
            <a:xfrm rot="14128376">
              <a:off x="5147029" y="-134578"/>
              <a:ext cx="1415608" cy="4425566"/>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folHlink">
                    <a:gamma/>
                    <a:tint val="0"/>
                    <a:invGamma/>
                  </a:schemeClr>
                </a:gs>
                <a:gs pos="100000">
                  <a:schemeClr val="folHlink"/>
                </a:gs>
              </a:gsLst>
              <a:lin ang="0" scaled="1"/>
            </a:gradFill>
            <a:ln w="635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7118" name="Text Box 31"/>
            <p:cNvSpPr txBox="1">
              <a:spLocks noChangeArrowheads="1"/>
            </p:cNvSpPr>
            <p:nvPr/>
          </p:nvSpPr>
          <p:spPr bwMode="auto">
            <a:xfrm rot="-1008381">
              <a:off x="5471464" y="1989363"/>
              <a:ext cx="2238725" cy="460805"/>
            </a:xfrm>
            <a:prstGeom prst="rect">
              <a:avLst/>
            </a:prstGeom>
            <a:noFill/>
            <a:ln w="9525" algn="ctr">
              <a:noFill/>
              <a:miter lim="800000"/>
              <a:headEnd/>
              <a:tailEnd/>
            </a:ln>
          </p:spPr>
          <p:txBody>
            <a:bodyPr>
              <a:spAutoFit/>
            </a:bodyPr>
            <a:lstStyle/>
            <a:p>
              <a:pPr eaLnBrk="0" hangingPunct="0"/>
              <a:r>
                <a:rPr lang="zh-CN" altLang="en-US" sz="2400">
                  <a:solidFill>
                    <a:srgbClr val="000000"/>
                  </a:solidFill>
                  <a:latin typeface="黑体" pitchFamily="49" charset="-122"/>
                  <a:ea typeface="黑体" pitchFamily="49" charset="-122"/>
                </a:rPr>
                <a:t>转变就业观念</a:t>
              </a:r>
              <a:endParaRPr lang="en-US" altLang="zh-CN" sz="2400">
                <a:solidFill>
                  <a:srgbClr val="000000"/>
                </a:solidFill>
                <a:latin typeface="黑体" pitchFamily="49" charset="-122"/>
                <a:ea typeface="黑体" pitchFamily="49" charset="-122"/>
              </a:endParaRPr>
            </a:p>
          </p:txBody>
        </p:sp>
      </p:grpSp>
      <p:grpSp>
        <p:nvGrpSpPr>
          <p:cNvPr id="5" name="组合 23"/>
          <p:cNvGrpSpPr>
            <a:grpSpLocks/>
          </p:cNvGrpSpPr>
          <p:nvPr/>
        </p:nvGrpSpPr>
        <p:grpSpPr bwMode="auto">
          <a:xfrm>
            <a:off x="4283075" y="2714625"/>
            <a:ext cx="1393825" cy="4465638"/>
            <a:chOff x="4966069" y="2579037"/>
            <a:chExt cx="1393198" cy="4465510"/>
          </a:xfrm>
        </p:grpSpPr>
        <p:sp>
          <p:nvSpPr>
            <p:cNvPr id="47115" name="Freeform 19"/>
            <p:cNvSpPr>
              <a:spLocks/>
            </p:cNvSpPr>
            <p:nvPr/>
          </p:nvSpPr>
          <p:spPr bwMode="gray">
            <a:xfrm rot="-794496">
              <a:off x="4966069" y="2579037"/>
              <a:ext cx="1393198" cy="4465510"/>
            </a:xfrm>
            <a:custGeom>
              <a:avLst/>
              <a:gdLst>
                <a:gd name="T0" fmla="*/ 0 w 646"/>
                <a:gd name="T1" fmla="*/ 0 h 1861"/>
                <a:gd name="T2" fmla="*/ 2147483647 w 646"/>
                <a:gd name="T3" fmla="*/ 2147483647 h 1861"/>
                <a:gd name="T4" fmla="*/ 2147483647 w 646"/>
                <a:gd name="T5" fmla="*/ 2147483647 h 1861"/>
                <a:gd name="T6" fmla="*/ 2147483647 w 646"/>
                <a:gd name="T7" fmla="*/ 2147483647 h 1861"/>
                <a:gd name="T8" fmla="*/ 2147483647 w 646"/>
                <a:gd name="T9" fmla="*/ 2147483647 h 1861"/>
                <a:gd name="T10" fmla="*/ 2147483647 w 646"/>
                <a:gd name="T11" fmla="*/ 2147483647 h 1861"/>
                <a:gd name="T12" fmla="*/ 2147483647 w 646"/>
                <a:gd name="T13" fmla="*/ 2147483647 h 1861"/>
                <a:gd name="T14" fmla="*/ 2147483647 w 646"/>
                <a:gd name="T15" fmla="*/ 2147483647 h 1861"/>
                <a:gd name="T16" fmla="*/ 2147483647 w 646"/>
                <a:gd name="T17" fmla="*/ 2147483647 h 1861"/>
                <a:gd name="T18" fmla="*/ 2147483647 w 646"/>
                <a:gd name="T19" fmla="*/ 2147483647 h 1861"/>
                <a:gd name="T20" fmla="*/ 2147483647 w 646"/>
                <a:gd name="T21" fmla="*/ 2147483647 h 1861"/>
                <a:gd name="T22" fmla="*/ 2147483647 w 646"/>
                <a:gd name="T23" fmla="*/ 2147483647 h 1861"/>
                <a:gd name="T24" fmla="*/ 2147483647 w 646"/>
                <a:gd name="T25" fmla="*/ 2147483647 h 1861"/>
                <a:gd name="T26" fmla="*/ 2147483647 w 646"/>
                <a:gd name="T27" fmla="*/ 2147483647 h 1861"/>
                <a:gd name="T28" fmla="*/ 2147483647 w 646"/>
                <a:gd name="T29" fmla="*/ 2147483647 h 1861"/>
                <a:gd name="T30" fmla="*/ 2147483647 w 646"/>
                <a:gd name="T31" fmla="*/ 2147483647 h 1861"/>
                <a:gd name="T32" fmla="*/ 2147483647 w 646"/>
                <a:gd name="T33" fmla="*/ 2147483647 h 1861"/>
                <a:gd name="T34" fmla="*/ 2147483647 w 646"/>
                <a:gd name="T35" fmla="*/ 2147483647 h 1861"/>
                <a:gd name="T36" fmla="*/ 2147483647 w 646"/>
                <a:gd name="T37" fmla="*/ 2147483647 h 1861"/>
                <a:gd name="T38" fmla="*/ 2147483647 w 646"/>
                <a:gd name="T39" fmla="*/ 2147483647 h 1861"/>
                <a:gd name="T40" fmla="*/ 2147483647 w 646"/>
                <a:gd name="T41" fmla="*/ 2147483647 h 1861"/>
                <a:gd name="T42" fmla="*/ 2147483647 w 646"/>
                <a:gd name="T43" fmla="*/ 2147483647 h 1861"/>
                <a:gd name="T44" fmla="*/ 2147483647 w 646"/>
                <a:gd name="T45" fmla="*/ 2147483647 h 1861"/>
                <a:gd name="T46" fmla="*/ 2147483647 w 646"/>
                <a:gd name="T47" fmla="*/ 2147483647 h 1861"/>
                <a:gd name="T48" fmla="*/ 2147483647 w 646"/>
                <a:gd name="T49" fmla="*/ 2147483647 h 1861"/>
                <a:gd name="T50" fmla="*/ 2147483647 w 646"/>
                <a:gd name="T51" fmla="*/ 2147483647 h 1861"/>
                <a:gd name="T52" fmla="*/ 2147483647 w 646"/>
                <a:gd name="T53" fmla="*/ 2147483647 h 1861"/>
                <a:gd name="T54" fmla="*/ 2147483647 w 646"/>
                <a:gd name="T55" fmla="*/ 2147483647 h 1861"/>
                <a:gd name="T56" fmla="*/ 2147483647 w 646"/>
                <a:gd name="T57" fmla="*/ 2147483647 h 1861"/>
                <a:gd name="T58" fmla="*/ 2147483647 w 646"/>
                <a:gd name="T59" fmla="*/ 2147483647 h 1861"/>
                <a:gd name="T60" fmla="*/ 2147483647 w 646"/>
                <a:gd name="T61" fmla="*/ 2147483647 h 1861"/>
                <a:gd name="T62" fmla="*/ 2147483647 w 646"/>
                <a:gd name="T63" fmla="*/ 2147483647 h 1861"/>
                <a:gd name="T64" fmla="*/ 2147483647 w 646"/>
                <a:gd name="T65" fmla="*/ 2147483647 h 1861"/>
                <a:gd name="T66" fmla="*/ 2147483647 w 646"/>
                <a:gd name="T67" fmla="*/ 2147483647 h 1861"/>
                <a:gd name="T68" fmla="*/ 2147483647 w 646"/>
                <a:gd name="T69" fmla="*/ 2147483647 h 1861"/>
                <a:gd name="T70" fmla="*/ 2147483647 w 646"/>
                <a:gd name="T71" fmla="*/ 2147483647 h 1861"/>
                <a:gd name="T72" fmla="*/ 2147483647 w 646"/>
                <a:gd name="T73" fmla="*/ 2147483647 h 1861"/>
                <a:gd name="T74" fmla="*/ 2147483647 w 646"/>
                <a:gd name="T75" fmla="*/ 2147483647 h 1861"/>
                <a:gd name="T76" fmla="*/ 0 w 646"/>
                <a:gd name="T77" fmla="*/ 214748364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447EC4"/>
                </a:gs>
              </a:gsLst>
              <a:lin ang="0" scaled="1"/>
            </a:gradFill>
            <a:ln w="6350">
              <a:noFill/>
              <a:round/>
              <a:headEnd/>
              <a:tailEnd/>
            </a:ln>
          </p:spPr>
          <p:txBody>
            <a:bodyPr/>
            <a:lstStyle/>
            <a:p>
              <a:endParaRPr lang="zh-CN" altLang="en-US"/>
            </a:p>
          </p:txBody>
        </p:sp>
        <p:sp>
          <p:nvSpPr>
            <p:cNvPr id="47116" name="Text Box 32"/>
            <p:cNvSpPr txBox="1">
              <a:spLocks noChangeArrowheads="1"/>
            </p:cNvSpPr>
            <p:nvPr/>
          </p:nvSpPr>
          <p:spPr bwMode="auto">
            <a:xfrm rot="745390">
              <a:off x="5148064" y="4005064"/>
              <a:ext cx="553436" cy="2714062"/>
            </a:xfrm>
            <a:prstGeom prst="rect">
              <a:avLst/>
            </a:prstGeom>
            <a:noFill/>
            <a:ln w="9525" algn="ctr">
              <a:noFill/>
              <a:miter lim="800000"/>
              <a:headEnd/>
              <a:tailEnd/>
            </a:ln>
          </p:spPr>
          <p:txBody>
            <a:bodyPr vert="eaVert">
              <a:spAutoFit/>
            </a:bodyPr>
            <a:lstStyle/>
            <a:p>
              <a:pPr algn="r" eaLnBrk="0" hangingPunct="0"/>
              <a:r>
                <a:rPr lang="zh-CN" altLang="en-US" sz="2400">
                  <a:solidFill>
                    <a:srgbClr val="000000"/>
                  </a:solidFill>
                  <a:latin typeface="黑体" pitchFamily="49" charset="-122"/>
                  <a:ea typeface="黑体" pitchFamily="49" charset="-122"/>
                </a:rPr>
                <a:t>提高自身专业素养</a:t>
              </a:r>
              <a:endParaRPr lang="en-US" altLang="zh-CN" sz="2400">
                <a:solidFill>
                  <a:srgbClr val="000000"/>
                </a:solidFill>
                <a:latin typeface="黑体" pitchFamily="49" charset="-122"/>
                <a:ea typeface="黑体" pitchFamily="49" charset="-122"/>
              </a:endParaRPr>
            </a:p>
          </p:txBody>
        </p:sp>
      </p:grpSp>
      <p:sp>
        <p:nvSpPr>
          <p:cNvPr id="21" name="标题 1"/>
          <p:cNvSpPr txBox="1">
            <a:spLocks/>
          </p:cNvSpPr>
          <p:nvPr/>
        </p:nvSpPr>
        <p:spPr>
          <a:xfrm>
            <a:off x="0" y="71438"/>
            <a:ext cx="8159750" cy="912812"/>
          </a:xfrm>
          <a:prstGeom prst="rect">
            <a:avLst/>
          </a:prstGeom>
        </p:spPr>
        <p:txBody>
          <a:bodyPr>
            <a:normAutofit fontScale="97500"/>
          </a:bodyPr>
          <a:lstStyle/>
          <a:p>
            <a:pPr algn="ctr" fontAlgn="auto">
              <a:spcAft>
                <a:spcPts val="0"/>
              </a:spcAft>
              <a:defRPr/>
            </a:pPr>
            <a:r>
              <a:rPr lang="zh-CN" altLang="en-US" sz="4000" dirty="0">
                <a:latin typeface="黑体" pitchFamily="49" charset="-122"/>
                <a:ea typeface="黑体" pitchFamily="49" charset="-122"/>
                <a:cs typeface="+mj-cs"/>
              </a:rPr>
              <a:t>如何抓住就业机遇</a:t>
            </a:r>
          </a:p>
        </p:txBody>
      </p:sp>
      <p:sp>
        <p:nvSpPr>
          <p:cNvPr id="97307" name="Oval 27"/>
          <p:cNvSpPr>
            <a:spLocks noChangeArrowheads="1"/>
          </p:cNvSpPr>
          <p:nvPr/>
        </p:nvSpPr>
        <p:spPr bwMode="gray">
          <a:xfrm>
            <a:off x="3381375" y="2773363"/>
            <a:ext cx="1622425" cy="1644650"/>
          </a:xfrm>
          <a:prstGeom prst="ellipse">
            <a:avLst/>
          </a:prstGeom>
          <a:blipFill dpi="0" rotWithShape="1">
            <a:blip r:embed="rId4" cstate="print"/>
            <a:srcRect/>
            <a:stretch>
              <a:fillRect/>
            </a:stretch>
          </a:blipFill>
          <a:ln w="25400">
            <a:solidFill>
              <a:schemeClr val="bg1"/>
            </a:solidFill>
            <a:round/>
            <a:headEnd/>
            <a:tailEnd/>
          </a:ln>
        </p:spPr>
        <p:txBody>
          <a:bodyPr wrap="none" anchor="ctr"/>
          <a:lstStyle/>
          <a:p>
            <a:endParaRPr lang="zh-CN" altLang="en-US">
              <a:latin typeface="Calibri" pitchFamily="34" charset="0"/>
            </a:endParaRPr>
          </a:p>
        </p:txBody>
      </p:sp>
      <p:sp>
        <p:nvSpPr>
          <p:cNvPr id="27" name="TextBox 26"/>
          <p:cNvSpPr txBox="1"/>
          <p:nvPr/>
        </p:nvSpPr>
        <p:spPr>
          <a:xfrm>
            <a:off x="1331640" y="5229200"/>
            <a:ext cx="1584176" cy="830997"/>
          </a:xfrm>
          <a:prstGeom prst="rect">
            <a:avLst/>
          </a:prstGeom>
          <a:noFill/>
          <a:ln w="25400" cmpd="tri">
            <a:solidFill>
              <a:srgbClr val="800000"/>
            </a:solidFill>
          </a:ln>
          <a:effectLst>
            <a:outerShdw blurRad="50800" dist="50800" dir="5400000" sx="39000" sy="39000" algn="ctr" rotWithShape="0">
              <a:srgbClr val="800000">
                <a:alpha val="89804"/>
              </a:srgbClr>
            </a:outerShdw>
          </a:effectLst>
          <a:scene3d>
            <a:camera prst="orthographicFront"/>
            <a:lightRig rig="threePt" dir="t"/>
          </a:scene3d>
          <a:sp3d extrusionH="12700" contourW="12700">
            <a:bevelT w="25400" h="95250"/>
            <a:bevelB w="12700" h="88900"/>
            <a:extrusionClr>
              <a:srgbClr val="FF0000"/>
            </a:extrusionClr>
            <a:contourClr>
              <a:srgbClr val="FF0000"/>
            </a:contourClr>
          </a:sp3d>
        </p:spPr>
        <p:txBody>
          <a:bodyPr>
            <a:spAutoFit/>
          </a:bodyPr>
          <a:lstStyle/>
          <a:p>
            <a:pPr fontAlgn="auto">
              <a:spcBef>
                <a:spcPts val="0"/>
              </a:spcBef>
              <a:spcAft>
                <a:spcPts val="0"/>
              </a:spcAft>
              <a:defRPr/>
            </a:pPr>
            <a:r>
              <a:rPr lang="zh-CN" altLang="en-US" sz="2400" b="1" spc="50" dirty="0">
                <a:ln w="28575">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广阔天地</a:t>
            </a:r>
            <a:endParaRPr lang="en-US" altLang="zh-CN" sz="2400" b="1" spc="50" dirty="0">
              <a:ln w="28575">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endParaRPr>
          </a:p>
          <a:p>
            <a:pPr fontAlgn="auto">
              <a:spcBef>
                <a:spcPts val="0"/>
              </a:spcBef>
              <a:spcAft>
                <a:spcPts val="0"/>
              </a:spcAft>
              <a:defRPr/>
            </a:pPr>
            <a:r>
              <a:rPr lang="zh-CN" altLang="en-US" sz="2400" b="1" spc="50" dirty="0">
                <a:ln w="28575">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大有作为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par>
                          <p:cTn id="8" fill="hold">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97307"/>
                                        </p:tgtEl>
                                        <p:attrNameLst>
                                          <p:attrName>style.visibility</p:attrName>
                                        </p:attrNameLst>
                                      </p:cBhvr>
                                      <p:to>
                                        <p:strVal val="visible"/>
                                      </p:to>
                                    </p:set>
                                    <p:anim calcmode="lin" valueType="num">
                                      <p:cBhvr>
                                        <p:cTn id="11" dur="500" fill="hold"/>
                                        <p:tgtEl>
                                          <p:spTgt spid="97307"/>
                                        </p:tgtEl>
                                        <p:attrNameLst>
                                          <p:attrName>ppt_w</p:attrName>
                                        </p:attrNameLst>
                                      </p:cBhvr>
                                      <p:tavLst>
                                        <p:tav tm="0">
                                          <p:val>
                                            <p:fltVal val="0"/>
                                          </p:val>
                                        </p:tav>
                                        <p:tav tm="100000">
                                          <p:val>
                                            <p:strVal val="#ppt_w"/>
                                          </p:val>
                                        </p:tav>
                                      </p:tavLst>
                                    </p:anim>
                                    <p:anim calcmode="lin" valueType="num">
                                      <p:cBhvr>
                                        <p:cTn id="12" dur="500" fill="hold"/>
                                        <p:tgtEl>
                                          <p:spTgt spid="97307"/>
                                        </p:tgtEl>
                                        <p:attrNameLst>
                                          <p:attrName>ppt_h</p:attrName>
                                        </p:attrNameLst>
                                      </p:cBhvr>
                                      <p:tavLst>
                                        <p:tav tm="0">
                                          <p:val>
                                            <p:fltVal val="0"/>
                                          </p:val>
                                        </p:tav>
                                        <p:tav tm="100000">
                                          <p:val>
                                            <p:strVal val="#ppt_h"/>
                                          </p:val>
                                        </p:tav>
                                      </p:tavLst>
                                    </p:anim>
                                    <p:anim calcmode="lin" valueType="num">
                                      <p:cBhvr>
                                        <p:cTn id="13" dur="500" fill="hold"/>
                                        <p:tgtEl>
                                          <p:spTgt spid="97307"/>
                                        </p:tgtEl>
                                        <p:attrNameLst>
                                          <p:attrName>style.rotation</p:attrName>
                                        </p:attrNameLst>
                                      </p:cBhvr>
                                      <p:tavLst>
                                        <p:tav tm="0">
                                          <p:val>
                                            <p:fltVal val="360"/>
                                          </p:val>
                                        </p:tav>
                                        <p:tav tm="100000">
                                          <p:val>
                                            <p:fltVal val="0"/>
                                          </p:val>
                                        </p:tav>
                                      </p:tavLst>
                                    </p:anim>
                                    <p:animEffect transition="in" filter="fade">
                                      <p:cBhvr>
                                        <p:cTn id="14" dur="500"/>
                                        <p:tgtEl>
                                          <p:spTgt spid="97307"/>
                                        </p:tgtEl>
                                      </p:cBhvr>
                                    </p:animEffect>
                                  </p:childTnLst>
                                </p:cTn>
                              </p:par>
                            </p:childTnLst>
                          </p:cTn>
                        </p:par>
                        <p:par>
                          <p:cTn id="15" fill="hold">
                            <p:stCondLst>
                              <p:cond delay="2500"/>
                            </p:stCondLst>
                            <p:childTnLst>
                              <p:par>
                                <p:cTn id="16" presetID="35"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anim calcmode="lin" valueType="num">
                                      <p:cBhvr>
                                        <p:cTn id="19" dur="2000" fill="hold"/>
                                        <p:tgtEl>
                                          <p:spTgt spid="2"/>
                                        </p:tgtEl>
                                        <p:attrNameLst>
                                          <p:attrName>style.rotation</p:attrName>
                                        </p:attrNameLst>
                                      </p:cBhvr>
                                      <p:tavLst>
                                        <p:tav tm="0">
                                          <p:val>
                                            <p:fltVal val="720"/>
                                          </p:val>
                                        </p:tav>
                                        <p:tav tm="100000">
                                          <p:val>
                                            <p:fltVal val="0"/>
                                          </p:val>
                                        </p:tav>
                                      </p:tavLst>
                                    </p:anim>
                                    <p:anim calcmode="lin" valueType="num">
                                      <p:cBhvr>
                                        <p:cTn id="20" dur="2000" fill="hold"/>
                                        <p:tgtEl>
                                          <p:spTgt spid="2"/>
                                        </p:tgtEl>
                                        <p:attrNameLst>
                                          <p:attrName>ppt_h</p:attrName>
                                        </p:attrNameLst>
                                      </p:cBhvr>
                                      <p:tavLst>
                                        <p:tav tm="0">
                                          <p:val>
                                            <p:fltVal val="0"/>
                                          </p:val>
                                        </p:tav>
                                        <p:tav tm="100000">
                                          <p:val>
                                            <p:strVal val="#ppt_h"/>
                                          </p:val>
                                        </p:tav>
                                      </p:tavLst>
                                    </p:anim>
                                    <p:anim calcmode="lin" valueType="num">
                                      <p:cBhvr>
                                        <p:cTn id="21" dur="2000" fill="hold"/>
                                        <p:tgtEl>
                                          <p:spTgt spid="2"/>
                                        </p:tgtEl>
                                        <p:attrNameLst>
                                          <p:attrName>ppt_w</p:attrName>
                                        </p:attrNameLst>
                                      </p:cBhvr>
                                      <p:tavLst>
                                        <p:tav tm="0">
                                          <p:val>
                                            <p:fltVal val="0"/>
                                          </p:val>
                                        </p:tav>
                                        <p:tav tm="100000">
                                          <p:val>
                                            <p:strVal val="#ppt_w"/>
                                          </p:val>
                                        </p:tav>
                                      </p:tavLst>
                                    </p:anim>
                                  </p:childTnLst>
                                </p:cTn>
                              </p:par>
                            </p:childTnLst>
                          </p:cTn>
                        </p:par>
                        <p:par>
                          <p:cTn id="22" fill="hold">
                            <p:stCondLst>
                              <p:cond delay="4500"/>
                            </p:stCondLst>
                            <p:childTnLst>
                              <p:par>
                                <p:cTn id="23" presetID="35"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style.rotation</p:attrName>
                                        </p:attrNameLst>
                                      </p:cBhvr>
                                      <p:tavLst>
                                        <p:tav tm="0">
                                          <p:val>
                                            <p:fltVal val="720"/>
                                          </p:val>
                                        </p:tav>
                                        <p:tav tm="100000">
                                          <p:val>
                                            <p:fltVal val="0"/>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ppt_w</p:attrName>
                                        </p:attrNameLst>
                                      </p:cBhvr>
                                      <p:tavLst>
                                        <p:tav tm="0">
                                          <p:val>
                                            <p:fltVal val="0"/>
                                          </p:val>
                                        </p:tav>
                                        <p:tav tm="100000">
                                          <p:val>
                                            <p:strVal val="#ppt_w"/>
                                          </p:val>
                                        </p:tav>
                                      </p:tavLst>
                                    </p:anim>
                                  </p:childTnLst>
                                </p:cTn>
                              </p:par>
                            </p:childTnLst>
                          </p:cTn>
                        </p:par>
                        <p:par>
                          <p:cTn id="29" fill="hold">
                            <p:stCondLst>
                              <p:cond delay="5500"/>
                            </p:stCondLst>
                            <p:childTnLst>
                              <p:par>
                                <p:cTn id="30" presetID="35"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style.rotation</p:attrName>
                                        </p:attrNameLst>
                                      </p:cBhvr>
                                      <p:tavLst>
                                        <p:tav tm="0">
                                          <p:val>
                                            <p:fltVal val="720"/>
                                          </p:val>
                                        </p:tav>
                                        <p:tav tm="100000">
                                          <p:val>
                                            <p:fltVal val="0"/>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ppt_w</p:attrName>
                                        </p:attrNameLst>
                                      </p:cBhvr>
                                      <p:tavLst>
                                        <p:tav tm="0">
                                          <p:val>
                                            <p:fltVal val="0"/>
                                          </p:val>
                                        </p:tav>
                                        <p:tav tm="100000">
                                          <p:val>
                                            <p:strVal val="#ppt_w"/>
                                          </p:val>
                                        </p:tav>
                                      </p:tavLst>
                                    </p:anim>
                                  </p:childTnLst>
                                </p:cTn>
                              </p:par>
                            </p:childTnLst>
                          </p:cTn>
                        </p:par>
                        <p:par>
                          <p:cTn id="36" fill="hold">
                            <p:stCondLst>
                              <p:cond delay="6500"/>
                            </p:stCondLst>
                            <p:childTnLst>
                              <p:par>
                                <p:cTn id="37" presetID="35"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style.rotation</p:attrName>
                                        </p:attrNameLst>
                                      </p:cBhvr>
                                      <p:tavLst>
                                        <p:tav tm="0">
                                          <p:val>
                                            <p:fltVal val="720"/>
                                          </p:val>
                                        </p:tav>
                                        <p:tav tm="100000">
                                          <p:val>
                                            <p:fltVal val="0"/>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ppt_w</p:attrName>
                                        </p:attrNameLst>
                                      </p:cBhvr>
                                      <p:tavLst>
                                        <p:tav tm="0">
                                          <p:val>
                                            <p:fltVal val="0"/>
                                          </p:val>
                                        </p:tav>
                                        <p:tav tm="100000">
                                          <p:val>
                                            <p:strVal val="#ppt_w"/>
                                          </p:val>
                                        </p:tav>
                                      </p:tavLst>
                                    </p:anim>
                                  </p:childTnLst>
                                </p:cTn>
                              </p:par>
                            </p:childTnLst>
                          </p:cTn>
                        </p:par>
                        <p:par>
                          <p:cTn id="43" fill="hold">
                            <p:stCondLst>
                              <p:cond delay="7500"/>
                            </p:stCondLst>
                            <p:childTnLst>
                              <p:par>
                                <p:cTn id="44" presetID="2" presetClass="entr" presetSubtype="9"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0-#ppt_h/2"/>
                                          </p:val>
                                        </p:tav>
                                        <p:tav tm="100000">
                                          <p:val>
                                            <p:strVal val="#ppt_y"/>
                                          </p:val>
                                        </p:tav>
                                      </p:tavLst>
                                    </p:anim>
                                  </p:childTnLst>
                                </p:cTn>
                              </p:par>
                            </p:childTnLst>
                          </p:cTn>
                        </p:par>
                        <p:par>
                          <p:cTn id="48" fill="hold">
                            <p:stCondLst>
                              <p:cond delay="8000"/>
                            </p:stCondLst>
                            <p:childTnLst>
                              <p:par>
                                <p:cTn id="49" presetID="2" presetClass="entr" presetSubtype="8"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par>
                          <p:cTn id="53" fill="hold">
                            <p:stCondLst>
                              <p:cond delay="8500"/>
                            </p:stCondLst>
                            <p:childTnLst>
                              <p:par>
                                <p:cTn id="54" presetID="2" presetClass="entr" presetSubtype="8"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0-#ppt_w/2"/>
                                          </p:val>
                                        </p:tav>
                                        <p:tav tm="100000">
                                          <p:val>
                                            <p:strVal val="#ppt_x"/>
                                          </p:val>
                                        </p:tav>
                                      </p:tavLst>
                                    </p:anim>
                                    <p:anim calcmode="lin" valueType="num">
                                      <p:cBhvr additive="base">
                                        <p:cTn id="5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73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1.1.jpg"/>
          <p:cNvPicPr>
            <a:picLocks noChangeAspect="1"/>
          </p:cNvPicPr>
          <p:nvPr/>
        </p:nvPicPr>
        <p:blipFill>
          <a:blip r:embed="rId2" cstate="print"/>
          <a:srcRect/>
          <a:stretch>
            <a:fillRect/>
          </a:stretch>
        </p:blipFill>
        <p:spPr bwMode="auto">
          <a:xfrm>
            <a:off x="-144463" y="692150"/>
            <a:ext cx="9324976" cy="5184775"/>
          </a:xfrm>
          <a:prstGeom prst="rect">
            <a:avLst/>
          </a:prstGeom>
          <a:noFill/>
          <a:ln w="9525">
            <a:noFill/>
            <a:miter lim="800000"/>
            <a:headEnd/>
            <a:tailEnd/>
          </a:ln>
        </p:spPr>
      </p:pic>
      <p:sp>
        <p:nvSpPr>
          <p:cNvPr id="11" name="TextBox 10"/>
          <p:cNvSpPr txBox="1"/>
          <p:nvPr/>
        </p:nvSpPr>
        <p:spPr>
          <a:xfrm>
            <a:off x="3995936" y="692696"/>
            <a:ext cx="792088" cy="461665"/>
          </a:xfrm>
          <a:prstGeom prst="rect">
            <a:avLst/>
          </a:prstGeom>
          <a:noFill/>
          <a:effectLst>
            <a:outerShdw blurRad="50800" dist="38100" dir="5400000" algn="t" rotWithShape="0">
              <a:prstClr val="black">
                <a:alpha val="40000"/>
              </a:prstClr>
            </a:outerShdw>
          </a:effectLst>
        </p:spPr>
        <p:txBody>
          <a:bodyPr>
            <a:spAutoFit/>
            <a:scene3d>
              <a:camera prst="orthographicFront"/>
              <a:lightRig rig="threePt" dir="t"/>
            </a:scene3d>
            <a:sp3d extrusionH="57150">
              <a:bevelT w="38100" h="38100" prst="relaxedInset"/>
            </a:sp3d>
          </a:bodyPr>
          <a:lstStyle/>
          <a:p>
            <a:pPr fontAlgn="auto">
              <a:spcBef>
                <a:spcPts val="0"/>
              </a:spcBef>
              <a:spcAft>
                <a:spcPts val="0"/>
              </a:spcAft>
              <a:defRPr/>
            </a:pPr>
            <a:r>
              <a:rPr lang="en-US" altLang="zh-CN" sz="2400" b="1" dirty="0">
                <a:effectLst>
                  <a:outerShdw blurRad="38100" dist="38100" dir="2700000" algn="tl">
                    <a:srgbClr val="000000">
                      <a:alpha val="43137"/>
                    </a:srgbClr>
                  </a:outerShdw>
                </a:effectLst>
                <a:latin typeface="+mn-lt"/>
                <a:ea typeface="+mn-ea"/>
              </a:rPr>
              <a:t>A</a:t>
            </a:r>
            <a:r>
              <a:rPr lang="zh-CN" altLang="en-US" sz="2400" b="1" dirty="0">
                <a:effectLst>
                  <a:outerShdw blurRad="38100" dist="38100" dir="2700000" algn="tl">
                    <a:srgbClr val="000000">
                      <a:alpha val="43137"/>
                    </a:srgbClr>
                  </a:outerShdw>
                </a:effectLst>
                <a:latin typeface="+mn-lt"/>
                <a:ea typeface="+mn-ea"/>
              </a:rPr>
              <a:t>地</a:t>
            </a:r>
          </a:p>
        </p:txBody>
      </p:sp>
      <p:sp>
        <p:nvSpPr>
          <p:cNvPr id="12" name="TextBox 11"/>
          <p:cNvSpPr txBox="1"/>
          <p:nvPr/>
        </p:nvSpPr>
        <p:spPr>
          <a:xfrm>
            <a:off x="7164388" y="3716338"/>
            <a:ext cx="1008062" cy="461962"/>
          </a:xfrm>
          <a:prstGeom prst="rect">
            <a:avLst/>
          </a:prstGeom>
          <a:noFill/>
        </p:spPr>
        <p:txBody>
          <a:bodyPr>
            <a:spAutoFit/>
          </a:bodyPr>
          <a:lstStyle/>
          <a:p>
            <a:pPr fontAlgn="auto">
              <a:spcBef>
                <a:spcPts val="0"/>
              </a:spcBef>
              <a:spcAft>
                <a:spcPts val="0"/>
              </a:spcAft>
              <a:defRPr/>
            </a:pPr>
            <a:r>
              <a:rPr lang="en-US" altLang="zh-CN" sz="2400" b="1" dirty="0">
                <a:effectLst>
                  <a:outerShdw blurRad="38100" dist="38100" dir="2700000" algn="tl">
                    <a:srgbClr val="000000">
                      <a:alpha val="43137"/>
                    </a:srgbClr>
                  </a:outerShdw>
                </a:effectLst>
                <a:latin typeface="+mn-lt"/>
                <a:ea typeface="+mn-ea"/>
              </a:rPr>
              <a:t>C</a:t>
            </a:r>
            <a:r>
              <a:rPr lang="zh-CN" altLang="en-US" sz="2400" b="1" dirty="0">
                <a:effectLst>
                  <a:outerShdw blurRad="38100" dist="38100" dir="2700000" algn="tl">
                    <a:srgbClr val="000000">
                      <a:alpha val="43137"/>
                    </a:srgbClr>
                  </a:outerShdw>
                </a:effectLst>
                <a:latin typeface="+mn-lt"/>
                <a:ea typeface="+mn-ea"/>
              </a:rPr>
              <a:t>地</a:t>
            </a:r>
          </a:p>
        </p:txBody>
      </p:sp>
      <p:sp>
        <p:nvSpPr>
          <p:cNvPr id="13" name="TextBox 12"/>
          <p:cNvSpPr txBox="1"/>
          <p:nvPr/>
        </p:nvSpPr>
        <p:spPr>
          <a:xfrm>
            <a:off x="1187450" y="3860800"/>
            <a:ext cx="1008063" cy="461963"/>
          </a:xfrm>
          <a:prstGeom prst="rect">
            <a:avLst/>
          </a:prstGeom>
          <a:noFill/>
        </p:spPr>
        <p:txBody>
          <a:bodyPr>
            <a:spAutoFit/>
          </a:bodyPr>
          <a:lstStyle/>
          <a:p>
            <a:pPr fontAlgn="auto">
              <a:spcBef>
                <a:spcPts val="0"/>
              </a:spcBef>
              <a:spcAft>
                <a:spcPts val="0"/>
              </a:spcAft>
              <a:defRPr/>
            </a:pPr>
            <a:r>
              <a:rPr lang="en-US" altLang="zh-CN" sz="2400" b="1" dirty="0">
                <a:effectLst>
                  <a:outerShdw blurRad="38100" dist="38100" dir="2700000" algn="tl">
                    <a:srgbClr val="000000">
                      <a:alpha val="43137"/>
                    </a:srgbClr>
                  </a:outerShdw>
                </a:effectLst>
                <a:latin typeface="+mn-lt"/>
                <a:ea typeface="+mn-ea"/>
              </a:rPr>
              <a:t>B</a:t>
            </a:r>
            <a:r>
              <a:rPr lang="zh-CN" altLang="en-US" sz="2400" b="1" dirty="0">
                <a:effectLst>
                  <a:outerShdw blurRad="38100" dist="38100" dir="2700000" algn="tl">
                    <a:srgbClr val="000000">
                      <a:alpha val="43137"/>
                    </a:srgbClr>
                  </a:outerShdw>
                </a:effectLst>
                <a:latin typeface="+mn-lt"/>
                <a:ea typeface="+mn-ea"/>
              </a:rPr>
              <a:t>地</a:t>
            </a:r>
          </a:p>
        </p:txBody>
      </p:sp>
      <p:pic>
        <p:nvPicPr>
          <p:cNvPr id="5" name="图片 4" descr="1.jpg"/>
          <p:cNvPicPr>
            <a:picLocks noChangeAspect="1"/>
          </p:cNvPicPr>
          <p:nvPr/>
        </p:nvPicPr>
        <p:blipFill>
          <a:blip r:embed="rId3" cstate="print"/>
          <a:srcRect/>
          <a:stretch>
            <a:fillRect/>
          </a:stretch>
        </p:blipFill>
        <p:spPr bwMode="auto">
          <a:xfrm>
            <a:off x="1692275" y="3357563"/>
            <a:ext cx="1809750" cy="2490787"/>
          </a:xfrm>
          <a:prstGeom prst="rect">
            <a:avLst/>
          </a:prstGeom>
          <a:noFill/>
          <a:ln w="9525">
            <a:noFill/>
            <a:miter lim="800000"/>
            <a:headEnd/>
            <a:tailEnd/>
          </a:ln>
        </p:spPr>
      </p:pic>
      <p:grpSp>
        <p:nvGrpSpPr>
          <p:cNvPr id="2" name="组合 13"/>
          <p:cNvGrpSpPr>
            <a:grpSpLocks/>
          </p:cNvGrpSpPr>
          <p:nvPr/>
        </p:nvGrpSpPr>
        <p:grpSpPr bwMode="auto">
          <a:xfrm>
            <a:off x="5602288" y="-458788"/>
            <a:ext cx="3541712" cy="3530601"/>
            <a:chOff x="4788024" y="2060848"/>
            <a:chExt cx="3611215" cy="3600400"/>
          </a:xfrm>
        </p:grpSpPr>
        <p:sp>
          <p:nvSpPr>
            <p:cNvPr id="4191" name="AutoShape 97"/>
            <p:cNvSpPr>
              <a:spLocks noChangeArrowheads="1"/>
            </p:cNvSpPr>
            <p:nvPr/>
          </p:nvSpPr>
          <p:spPr bwMode="gray">
            <a:xfrm>
              <a:off x="4788024" y="2060848"/>
              <a:ext cx="3611215" cy="36004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54" y="10636"/>
                  </a:moveTo>
                  <a:cubicBezTo>
                    <a:pt x="2154" y="13516"/>
                    <a:pt x="7897" y="19276"/>
                    <a:pt x="10768" y="19276"/>
                  </a:cubicBezTo>
                  <a:cubicBezTo>
                    <a:pt x="13639" y="19276"/>
                    <a:pt x="19382" y="13516"/>
                    <a:pt x="19382" y="10636"/>
                  </a:cubicBezTo>
                  <a:cubicBezTo>
                    <a:pt x="19382" y="7756"/>
                    <a:pt x="13639" y="1996"/>
                    <a:pt x="10768" y="1996"/>
                  </a:cubicBezTo>
                  <a:cubicBezTo>
                    <a:pt x="7897" y="1996"/>
                    <a:pt x="2154" y="7756"/>
                    <a:pt x="2154" y="10636"/>
                  </a:cubicBezTo>
                  <a:close/>
                </a:path>
              </a:pathLst>
            </a:custGeom>
            <a:gradFill rotWithShape="0">
              <a:gsLst>
                <a:gs pos="0">
                  <a:srgbClr val="FFFFFF"/>
                </a:gs>
                <a:gs pos="12000">
                  <a:srgbClr val="FFFFFF"/>
                </a:gs>
                <a:gs pos="50000">
                  <a:srgbClr val="6D82A9"/>
                </a:gs>
                <a:gs pos="100000">
                  <a:srgbClr val="FFFFFF"/>
                </a:gs>
              </a:gsLst>
              <a:lin ang="0" scaled="1"/>
            </a:gradFill>
            <a:ln w="9525" cmpd="dbl">
              <a:solidFill>
                <a:schemeClr val="tx1"/>
              </a:solidFill>
              <a:bevel/>
              <a:headEnd/>
              <a:tailEnd/>
            </a:ln>
          </p:spPr>
          <p:txBody>
            <a:bodyPr wrap="none" lIns="0" tIns="0" rIns="0" bIns="0" anchor="b"/>
            <a:lstStyle/>
            <a:p>
              <a:endParaRPr lang="zh-CN" altLang="en-US"/>
            </a:p>
          </p:txBody>
        </p:sp>
        <p:sp>
          <p:nvSpPr>
            <p:cNvPr id="4192" name="Oval 99"/>
            <p:cNvSpPr>
              <a:spLocks noChangeArrowheads="1"/>
            </p:cNvSpPr>
            <p:nvPr/>
          </p:nvSpPr>
          <p:spPr bwMode="gray">
            <a:xfrm>
              <a:off x="5091046" y="2060848"/>
              <a:ext cx="2984665" cy="3168352"/>
            </a:xfrm>
            <a:prstGeom prst="ellipse">
              <a:avLst/>
            </a:prstGeom>
            <a:blipFill dpi="0" rotWithShape="1">
              <a:blip r:embed="rId3" cstate="print"/>
              <a:srcRect/>
              <a:stretch>
                <a:fillRect/>
              </a:stretch>
            </a:blipFill>
            <a:ln w="9525" algn="ctr">
              <a:noFill/>
              <a:round/>
              <a:headEnd/>
              <a:tailEnd/>
            </a:ln>
          </p:spPr>
          <p:txBody>
            <a:bodyPr wrap="none" anchor="ctr"/>
            <a:lstStyle/>
            <a:p>
              <a:endParaRPr lang="zh-CN" altLang="en-US">
                <a:latin typeface="Calibri" pitchFamily="34" charset="0"/>
              </a:endParaRPr>
            </a:p>
          </p:txBody>
        </p:sp>
        <p:sp>
          <p:nvSpPr>
            <p:cNvPr id="4193" name="AutoShape 98"/>
            <p:cNvSpPr>
              <a:spLocks noChangeArrowheads="1"/>
            </p:cNvSpPr>
            <p:nvPr/>
          </p:nvSpPr>
          <p:spPr bwMode="gray">
            <a:xfrm>
              <a:off x="4860032" y="2060848"/>
              <a:ext cx="3429925" cy="3420016"/>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14" y="10445"/>
                  </a:moveTo>
                  <a:cubicBezTo>
                    <a:pt x="1814" y="13610"/>
                    <a:pt x="7860" y="20415"/>
                    <a:pt x="10883" y="20415"/>
                  </a:cubicBezTo>
                  <a:cubicBezTo>
                    <a:pt x="13906" y="20415"/>
                    <a:pt x="19953" y="13610"/>
                    <a:pt x="19953" y="10445"/>
                  </a:cubicBezTo>
                  <a:cubicBezTo>
                    <a:pt x="19953" y="7280"/>
                    <a:pt x="13906" y="1424"/>
                    <a:pt x="10883" y="1424"/>
                  </a:cubicBezTo>
                  <a:cubicBezTo>
                    <a:pt x="7860" y="1424"/>
                    <a:pt x="1814" y="7280"/>
                    <a:pt x="1814" y="10445"/>
                  </a:cubicBezTo>
                  <a:close/>
                </a:path>
              </a:pathLst>
            </a:custGeom>
            <a:gradFill rotWithShape="0">
              <a:gsLst>
                <a:gs pos="0">
                  <a:srgbClr val="FFFFFF"/>
                </a:gs>
                <a:gs pos="50000">
                  <a:srgbClr val="6D82A9"/>
                </a:gs>
                <a:gs pos="100000">
                  <a:srgbClr val="FFFFFF"/>
                </a:gs>
              </a:gsLst>
              <a:lin ang="5400000" scaled="1"/>
            </a:gradFill>
            <a:ln w="9525">
              <a:noFill/>
              <a:round/>
              <a:headEnd/>
              <a:tailEnd/>
            </a:ln>
          </p:spPr>
          <p:txBody>
            <a:bodyPr wrap="none" anchor="ctr"/>
            <a:lstStyle/>
            <a:p>
              <a:endParaRPr lang="zh-CN" altLang="en-US"/>
            </a:p>
          </p:txBody>
        </p:sp>
      </p:grpSp>
      <p:pic>
        <p:nvPicPr>
          <p:cNvPr id="6" name="图片 5" descr="2.jpg"/>
          <p:cNvPicPr>
            <a:picLocks noChangeAspect="1"/>
          </p:cNvPicPr>
          <p:nvPr/>
        </p:nvPicPr>
        <p:blipFill>
          <a:blip r:embed="rId4" cstate="print"/>
          <a:srcRect/>
          <a:stretch>
            <a:fillRect/>
          </a:stretch>
        </p:blipFill>
        <p:spPr bwMode="auto">
          <a:xfrm>
            <a:off x="0" y="4365625"/>
            <a:ext cx="1497013" cy="1423988"/>
          </a:xfrm>
          <a:prstGeom prst="rect">
            <a:avLst/>
          </a:prstGeom>
          <a:noFill/>
          <a:ln w="9525">
            <a:noFill/>
            <a:miter lim="800000"/>
            <a:headEnd/>
            <a:tailEnd/>
          </a:ln>
        </p:spPr>
      </p:pic>
      <p:sp>
        <p:nvSpPr>
          <p:cNvPr id="35" name="页脚占位符 3"/>
          <p:cNvSpPr>
            <a:spLocks noGrp="1"/>
          </p:cNvSpPr>
          <p:nvPr>
            <p:ph type="ftr" sz="quarter" idx="11"/>
          </p:nvPr>
        </p:nvSpPr>
        <p:spPr>
          <a:xfrm>
            <a:off x="457200" y="6356350"/>
            <a:ext cx="2133600" cy="365125"/>
          </a:xfrm>
        </p:spPr>
        <p:txBody>
          <a:bodyPr/>
          <a:lstStyle/>
          <a:p>
            <a:pPr algn="l">
              <a:defRPr/>
            </a:pPr>
            <a:r>
              <a:rPr lang="en-US" altLang="zh-CN"/>
              <a:t>www.1PPT.COM</a:t>
            </a:r>
          </a:p>
        </p:txBody>
      </p:sp>
      <p:sp>
        <p:nvSpPr>
          <p:cNvPr id="36" name="AutoShape 41"/>
          <p:cNvSpPr>
            <a:spLocks noChangeArrowheads="1"/>
          </p:cNvSpPr>
          <p:nvPr/>
        </p:nvSpPr>
        <p:spPr bwMode="gray">
          <a:xfrm rot="13800000">
            <a:off x="1211263" y="714375"/>
            <a:ext cx="5535612" cy="4897438"/>
          </a:xfrm>
          <a:custGeom>
            <a:avLst/>
            <a:gdLst>
              <a:gd name="G0" fmla="+- 7925 0 0"/>
              <a:gd name="G1" fmla="+- -11796007 0 0"/>
              <a:gd name="G2" fmla="+- 0 0 -11796007"/>
              <a:gd name="T0" fmla="*/ 0 256 1"/>
              <a:gd name="T1" fmla="*/ 180 256 1"/>
              <a:gd name="G3" fmla="+- -11796007 T0 T1"/>
              <a:gd name="T2" fmla="*/ 0 256 1"/>
              <a:gd name="T3" fmla="*/ 90 256 1"/>
              <a:gd name="G4" fmla="+- -11796007 T2 T3"/>
              <a:gd name="G5" fmla="*/ G4 2 1"/>
              <a:gd name="T4" fmla="*/ 90 256 1"/>
              <a:gd name="T5" fmla="*/ 0 256 1"/>
              <a:gd name="G6" fmla="+- -11796007 T4 T5"/>
              <a:gd name="G7" fmla="*/ G6 2 1"/>
              <a:gd name="G8" fmla="abs -1179600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25"/>
              <a:gd name="G18" fmla="*/ 7925 1 2"/>
              <a:gd name="G19" fmla="+- G18 5400 0"/>
              <a:gd name="G20" fmla="cos G19 -11796007"/>
              <a:gd name="G21" fmla="sin G19 -11796007"/>
              <a:gd name="G22" fmla="+- G20 10800 0"/>
              <a:gd name="G23" fmla="+- G21 10800 0"/>
              <a:gd name="G24" fmla="+- 10800 0 G20"/>
              <a:gd name="G25" fmla="+- 7925 10800 0"/>
              <a:gd name="G26" fmla="?: G9 G17 G25"/>
              <a:gd name="G27" fmla="?: G9 0 21600"/>
              <a:gd name="G28" fmla="cos 10800 -11796007"/>
              <a:gd name="G29" fmla="sin 10800 -11796007"/>
              <a:gd name="G30" fmla="sin 7925 -11796007"/>
              <a:gd name="G31" fmla="+- G28 10800 0"/>
              <a:gd name="G32" fmla="+- G29 10800 0"/>
              <a:gd name="G33" fmla="+- G30 10800 0"/>
              <a:gd name="G34" fmla="?: G4 0 G31"/>
              <a:gd name="G35" fmla="?: -11796007 G34 0"/>
              <a:gd name="G36" fmla="?: G6 G35 G31"/>
              <a:gd name="G37" fmla="+- 21600 0 G36"/>
              <a:gd name="G38" fmla="?: G4 0 G33"/>
              <a:gd name="G39" fmla="?: -11796007 G38 G32"/>
              <a:gd name="G40" fmla="?: G6 G39 0"/>
              <a:gd name="G41" fmla="?: G4 G32 21600"/>
              <a:gd name="G42" fmla="?: G6 G41 G33"/>
              <a:gd name="T12" fmla="*/ 10800 w 21600"/>
              <a:gd name="T13" fmla="*/ 0 h 21600"/>
              <a:gd name="T14" fmla="*/ 1437 w 21600"/>
              <a:gd name="T15" fmla="*/ 10798 h 21600"/>
              <a:gd name="T16" fmla="*/ 10800 w 21600"/>
              <a:gd name="T17" fmla="*/ 2875 h 21600"/>
              <a:gd name="T18" fmla="*/ 20163 w 21600"/>
              <a:gd name="T19" fmla="*/ 1079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875" y="10799"/>
                </a:moveTo>
                <a:cubicBezTo>
                  <a:pt x="2875" y="6422"/>
                  <a:pt x="6423" y="2874"/>
                  <a:pt x="10800" y="2875"/>
                </a:cubicBezTo>
                <a:cubicBezTo>
                  <a:pt x="15176" y="2875"/>
                  <a:pt x="18724" y="6422"/>
                  <a:pt x="18724" y="10799"/>
                </a:cubicBezTo>
                <a:lnTo>
                  <a:pt x="21599" y="10798"/>
                </a:lnTo>
                <a:cubicBezTo>
                  <a:pt x="21599" y="4834"/>
                  <a:pt x="16764" y="-1"/>
                  <a:pt x="10799" y="0"/>
                </a:cubicBezTo>
                <a:cubicBezTo>
                  <a:pt x="4835" y="0"/>
                  <a:pt x="0" y="4834"/>
                  <a:pt x="0" y="10798"/>
                </a:cubicBezTo>
                <a:close/>
              </a:path>
            </a:pathLst>
          </a:custGeom>
          <a:gradFill rotWithShape="1">
            <a:gsLst>
              <a:gs pos="0">
                <a:srgbClr val="CBD852"/>
              </a:gs>
              <a:gs pos="50000">
                <a:srgbClr val="CBD852">
                  <a:gamma/>
                  <a:tint val="39216"/>
                  <a:invGamma/>
                </a:srgbClr>
              </a:gs>
              <a:gs pos="100000">
                <a:srgbClr val="CBD852"/>
              </a:gs>
            </a:gsLst>
            <a:lin ang="1800000" scaled="0"/>
          </a:gradFill>
          <a:ln w="38100" algn="ctr">
            <a:solidFill>
              <a:srgbClr val="FFFFFF"/>
            </a:solidFill>
            <a:miter lim="800000"/>
            <a:headEnd/>
            <a:tailEnd/>
          </a:ln>
          <a:effectLst>
            <a:outerShdw dist="107763" dir="2700000" algn="ctr" rotWithShape="0">
              <a:srgbClr val="003366">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sp>
        <p:nvSpPr>
          <p:cNvPr id="37" name="AutoShape 42"/>
          <p:cNvSpPr>
            <a:spLocks noChangeArrowheads="1"/>
          </p:cNvSpPr>
          <p:nvPr/>
        </p:nvSpPr>
        <p:spPr bwMode="gray">
          <a:xfrm rot="-7800000">
            <a:off x="1138238" y="687388"/>
            <a:ext cx="5559425" cy="50958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03 w 21600"/>
              <a:gd name="T13" fmla="*/ 0 h 21600"/>
              <a:gd name="T14" fmla="*/ 21497 w 21600"/>
              <a:gd name="T15" fmla="*/ 12153 h 21600"/>
            </a:gdLst>
            <a:ahLst/>
            <a:cxnLst>
              <a:cxn ang="T8">
                <a:pos x="T0" y="T1"/>
              </a:cxn>
              <a:cxn ang="T9">
                <a:pos x="T2" y="T3"/>
              </a:cxn>
              <a:cxn ang="T10">
                <a:pos x="T4" y="T5"/>
              </a:cxn>
              <a:cxn ang="T11">
                <a:pos x="T6" y="T7"/>
              </a:cxn>
            </a:cxnLst>
            <a:rect l="T12" t="T13" r="T14" b="T15"/>
            <a:pathLst>
              <a:path w="21600" h="21600">
                <a:moveTo>
                  <a:pt x="1072" y="9440"/>
                </a:moveTo>
                <a:cubicBezTo>
                  <a:pt x="1750" y="4588"/>
                  <a:pt x="5900" y="977"/>
                  <a:pt x="10800" y="978"/>
                </a:cubicBezTo>
                <a:cubicBezTo>
                  <a:pt x="15699" y="978"/>
                  <a:pt x="19849" y="4588"/>
                  <a:pt x="20527" y="9440"/>
                </a:cubicBezTo>
                <a:lnTo>
                  <a:pt x="21495" y="9304"/>
                </a:lnTo>
                <a:cubicBezTo>
                  <a:pt x="20750" y="3969"/>
                  <a:pt x="16186" y="-1"/>
                  <a:pt x="10799" y="0"/>
                </a:cubicBezTo>
                <a:cubicBezTo>
                  <a:pt x="5413" y="0"/>
                  <a:pt x="849" y="3969"/>
                  <a:pt x="104" y="9304"/>
                </a:cubicBezTo>
                <a:close/>
              </a:path>
            </a:pathLst>
          </a:custGeom>
          <a:gradFill rotWithShape="1">
            <a:gsLst>
              <a:gs pos="0">
                <a:srgbClr val="808000"/>
              </a:gs>
              <a:gs pos="50000">
                <a:srgbClr val="B6B66C"/>
              </a:gs>
              <a:gs pos="100000">
                <a:srgbClr val="808000"/>
              </a:gs>
            </a:gsLst>
            <a:lin ang="0" scaled="1"/>
          </a:gradFill>
          <a:ln w="9525" algn="ctr">
            <a:noFill/>
            <a:miter lim="800000"/>
            <a:headEnd/>
            <a:tailEnd/>
          </a:ln>
        </p:spPr>
        <p:txBody>
          <a:bodyPr wrap="none" anchor="ctr"/>
          <a:lstStyle/>
          <a:p>
            <a:endParaRPr lang="zh-CN" altLang="en-US"/>
          </a:p>
        </p:txBody>
      </p:sp>
      <p:sp>
        <p:nvSpPr>
          <p:cNvPr id="38" name="Line 93"/>
          <p:cNvSpPr>
            <a:spLocks noChangeShapeType="1"/>
          </p:cNvSpPr>
          <p:nvPr/>
        </p:nvSpPr>
        <p:spPr bwMode="auto">
          <a:xfrm flipH="1">
            <a:off x="3419475" y="1125538"/>
            <a:ext cx="2065338" cy="71437"/>
          </a:xfrm>
          <a:prstGeom prst="line">
            <a:avLst/>
          </a:prstGeom>
          <a:noFill/>
          <a:ln w="76200" cap="rnd">
            <a:solidFill>
              <a:schemeClr val="tx2">
                <a:lumMod val="75000"/>
                <a:alpha val="97000"/>
              </a:schemeClr>
            </a:solidFill>
            <a:prstDash val="sysDot"/>
            <a:round/>
            <a:headEnd/>
            <a:tailEnd type="triangle" w="med" len="med"/>
          </a:ln>
          <a:effectLst>
            <a:outerShdw blurRad="330200" dir="7020000" sx="116000" sy="116000" algn="ctr" rotWithShape="0">
              <a:srgbClr val="000000">
                <a:alpha val="81000"/>
              </a:srgbClr>
            </a:outerShdw>
          </a:effectLst>
        </p:spPr>
        <p:txBody>
          <a:bodyPr wrap="none" anchor="ctr"/>
          <a:lstStyle/>
          <a:p>
            <a:pPr fontAlgn="auto">
              <a:spcBef>
                <a:spcPts val="0"/>
              </a:spcBef>
              <a:spcAft>
                <a:spcPts val="0"/>
              </a:spcAft>
              <a:defRPr/>
            </a:pPr>
            <a:endParaRPr lang="zh-CN" altLang="en-US">
              <a:latin typeface="+mn-lt"/>
              <a:ea typeface="+mn-ea"/>
            </a:endParaRPr>
          </a:p>
        </p:txBody>
      </p:sp>
      <p:sp>
        <p:nvSpPr>
          <p:cNvPr id="39" name="Line 94"/>
          <p:cNvSpPr>
            <a:spLocks noChangeShapeType="1"/>
          </p:cNvSpPr>
          <p:nvPr/>
        </p:nvSpPr>
        <p:spPr bwMode="auto">
          <a:xfrm flipH="1">
            <a:off x="2916238" y="2420938"/>
            <a:ext cx="2879725" cy="1295400"/>
          </a:xfrm>
          <a:prstGeom prst="line">
            <a:avLst/>
          </a:prstGeom>
          <a:noFill/>
          <a:ln w="76200" cap="rnd">
            <a:solidFill>
              <a:schemeClr val="tx2"/>
            </a:solidFill>
            <a:prstDash val="sysDot"/>
            <a:round/>
            <a:headEnd/>
            <a:tailEnd type="triangle" w="med" len="med"/>
          </a:ln>
          <a:effectLst>
            <a:outerShdw blurRad="177800" dist="76200" dir="9240000" algn="ctr" rotWithShape="0">
              <a:srgbClr val="000000"/>
            </a:outerShdw>
          </a:effectLst>
        </p:spPr>
        <p:txBody>
          <a:bodyPr wrap="none" anchor="ctr"/>
          <a:lstStyle/>
          <a:p>
            <a:pPr fontAlgn="auto">
              <a:spcBef>
                <a:spcPts val="0"/>
              </a:spcBef>
              <a:spcAft>
                <a:spcPts val="0"/>
              </a:spcAft>
              <a:defRPr/>
            </a:pPr>
            <a:endParaRPr lang="zh-CN" altLang="en-US">
              <a:latin typeface="+mn-lt"/>
              <a:ea typeface="+mn-ea"/>
            </a:endParaRPr>
          </a:p>
        </p:txBody>
      </p:sp>
      <p:sp>
        <p:nvSpPr>
          <p:cNvPr id="41" name="Line 96"/>
          <p:cNvSpPr>
            <a:spLocks noChangeShapeType="1"/>
          </p:cNvSpPr>
          <p:nvPr/>
        </p:nvSpPr>
        <p:spPr bwMode="gray">
          <a:xfrm>
            <a:off x="6203950" y="3838575"/>
            <a:ext cx="1098550" cy="1588"/>
          </a:xfrm>
          <a:prstGeom prst="line">
            <a:avLst/>
          </a:prstGeom>
          <a:noFill/>
          <a:ln w="9525">
            <a:solidFill>
              <a:srgbClr val="C0C0C0"/>
            </a:solidFill>
            <a:prstDash val="sysDot"/>
            <a:round/>
            <a:headEnd/>
            <a:tailEnd/>
          </a:ln>
        </p:spPr>
        <p:txBody>
          <a:bodyPr wrap="none" anchor="ctr"/>
          <a:lstStyle/>
          <a:p>
            <a:endParaRPr lang="zh-CN" altLang="en-US"/>
          </a:p>
        </p:txBody>
      </p:sp>
      <p:grpSp>
        <p:nvGrpSpPr>
          <p:cNvPr id="3" name="组合 62"/>
          <p:cNvGrpSpPr>
            <a:grpSpLocks/>
          </p:cNvGrpSpPr>
          <p:nvPr/>
        </p:nvGrpSpPr>
        <p:grpSpPr bwMode="auto">
          <a:xfrm>
            <a:off x="762000" y="3162300"/>
            <a:ext cx="2095500" cy="2179638"/>
            <a:chOff x="683568" y="3933056"/>
            <a:chExt cx="2137235" cy="2223546"/>
          </a:xfrm>
        </p:grpSpPr>
        <p:grpSp>
          <p:nvGrpSpPr>
            <p:cNvPr id="4167" name="组合 73"/>
            <p:cNvGrpSpPr>
              <a:grpSpLocks/>
            </p:cNvGrpSpPr>
            <p:nvPr/>
          </p:nvGrpSpPr>
          <p:grpSpPr bwMode="auto">
            <a:xfrm>
              <a:off x="683568" y="3933056"/>
              <a:ext cx="2137235" cy="2223546"/>
              <a:chOff x="683568" y="3933056"/>
              <a:chExt cx="2137235" cy="2223546"/>
            </a:xfrm>
          </p:grpSpPr>
          <p:grpSp>
            <p:nvGrpSpPr>
              <p:cNvPr id="4169" name="Group 129"/>
              <p:cNvGrpSpPr>
                <a:grpSpLocks/>
              </p:cNvGrpSpPr>
              <p:nvPr/>
            </p:nvGrpSpPr>
            <p:grpSpPr bwMode="auto">
              <a:xfrm>
                <a:off x="683568" y="3933056"/>
                <a:ext cx="2137235" cy="2223546"/>
                <a:chOff x="119" y="1764"/>
                <a:chExt cx="1040" cy="1082"/>
              </a:xfrm>
            </p:grpSpPr>
            <p:sp>
              <p:nvSpPr>
                <p:cNvPr id="4173" name="Oval 77"/>
                <p:cNvSpPr>
                  <a:spLocks noChangeArrowheads="1"/>
                </p:cNvSpPr>
                <p:nvPr/>
              </p:nvSpPr>
              <p:spPr bwMode="gray">
                <a:xfrm>
                  <a:off x="119" y="1764"/>
                  <a:ext cx="1040" cy="1082"/>
                </a:xfrm>
                <a:prstGeom prst="ellipse">
                  <a:avLst/>
                </a:prstGeom>
                <a:gradFill rotWithShape="1">
                  <a:gsLst>
                    <a:gs pos="0">
                      <a:srgbClr val="B2B2B2"/>
                    </a:gs>
                    <a:gs pos="100000">
                      <a:srgbClr val="FFFFFF"/>
                    </a:gs>
                  </a:gsLst>
                  <a:lin ang="5400000" scaled="1"/>
                </a:gradFill>
                <a:ln w="19050" algn="ctr">
                  <a:noFill/>
                  <a:round/>
                  <a:headEnd/>
                  <a:tailEnd/>
                </a:ln>
              </p:spPr>
              <p:txBody>
                <a:bodyPr wrap="none" anchor="ctr"/>
                <a:lstStyle/>
                <a:p>
                  <a:endParaRPr lang="zh-CN" altLang="en-US">
                    <a:latin typeface="Calibri" pitchFamily="34" charset="0"/>
                  </a:endParaRPr>
                </a:p>
              </p:txBody>
            </p:sp>
            <p:sp>
              <p:nvSpPr>
                <p:cNvPr id="4174" name="Oval 78"/>
                <p:cNvSpPr>
                  <a:spLocks noChangeArrowheads="1"/>
                </p:cNvSpPr>
                <p:nvPr/>
              </p:nvSpPr>
              <p:spPr bwMode="gray">
                <a:xfrm>
                  <a:off x="162" y="1813"/>
                  <a:ext cx="951" cy="989"/>
                </a:xfrm>
                <a:prstGeom prst="ellipse">
                  <a:avLst/>
                </a:prstGeom>
                <a:gradFill rotWithShape="1">
                  <a:gsLst>
                    <a:gs pos="0">
                      <a:srgbClr val="DDDDDD"/>
                    </a:gs>
                    <a:gs pos="50000">
                      <a:srgbClr val="F6F6F6"/>
                    </a:gs>
                    <a:gs pos="100000">
                      <a:srgbClr val="DDDDDD"/>
                    </a:gs>
                  </a:gsLst>
                  <a:lin ang="5400000" scaled="1"/>
                </a:gradFill>
                <a:ln w="19050" algn="ctr">
                  <a:noFill/>
                  <a:round/>
                  <a:headEnd/>
                  <a:tailEnd/>
                </a:ln>
              </p:spPr>
              <p:txBody>
                <a:bodyPr wrap="none" anchor="ctr"/>
                <a:lstStyle/>
                <a:p>
                  <a:endParaRPr lang="zh-CN" altLang="en-US">
                    <a:latin typeface="Calibri" pitchFamily="34" charset="0"/>
                  </a:endParaRPr>
                </a:p>
              </p:txBody>
            </p:sp>
            <p:pic>
              <p:nvPicPr>
                <p:cNvPr id="4175" name="Picture 79" descr="circuler_1"/>
                <p:cNvPicPr>
                  <a:picLocks noChangeAspect="1" noChangeArrowheads="1"/>
                </p:cNvPicPr>
                <p:nvPr/>
              </p:nvPicPr>
              <p:blipFill>
                <a:blip r:embed="rId5" cstate="print"/>
                <a:srcRect/>
                <a:stretch>
                  <a:fillRect/>
                </a:stretch>
              </p:blipFill>
              <p:spPr bwMode="gray">
                <a:xfrm>
                  <a:off x="197" y="1849"/>
                  <a:ext cx="887" cy="909"/>
                </a:xfrm>
                <a:prstGeom prst="rect">
                  <a:avLst/>
                </a:prstGeom>
                <a:noFill/>
                <a:ln w="9525">
                  <a:noFill/>
                  <a:miter lim="800000"/>
                  <a:headEnd/>
                  <a:tailEnd/>
                </a:ln>
              </p:spPr>
            </p:pic>
            <p:sp>
              <p:nvSpPr>
                <p:cNvPr id="71" name="Oval 80"/>
                <p:cNvSpPr>
                  <a:spLocks noChangeArrowheads="1"/>
                </p:cNvSpPr>
                <p:nvPr/>
              </p:nvSpPr>
              <p:spPr bwMode="gray">
                <a:xfrm>
                  <a:off x="189" y="1869"/>
                  <a:ext cx="881" cy="912"/>
                </a:xfrm>
                <a:prstGeom prst="ellipse">
                  <a:avLst/>
                </a:prstGeom>
                <a:gradFill rotWithShape="1">
                  <a:gsLst>
                    <a:gs pos="0">
                      <a:srgbClr val="99FFCC">
                        <a:gamma/>
                        <a:shade val="26275"/>
                        <a:invGamma/>
                        <a:alpha val="89999"/>
                      </a:srgbClr>
                    </a:gs>
                    <a:gs pos="50000">
                      <a:srgbClr val="99FFCC">
                        <a:alpha val="45000"/>
                      </a:srgbClr>
                    </a:gs>
                    <a:gs pos="100000">
                      <a:srgbClr val="99FFCC">
                        <a:gamma/>
                        <a:shade val="26275"/>
                        <a:invGamma/>
                        <a:alpha val="89999"/>
                      </a:srgbClr>
                    </a:gs>
                  </a:gsLst>
                  <a:lin ang="5400000" scaled="1"/>
                </a:gradFill>
                <a:ln w="9525" algn="ctr">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79" name="Freeform 81"/>
                <p:cNvSpPr>
                  <a:spLocks/>
                </p:cNvSpPr>
                <p:nvPr/>
              </p:nvSpPr>
              <p:spPr bwMode="gray">
                <a:xfrm>
                  <a:off x="288" y="1867"/>
                  <a:ext cx="692" cy="317"/>
                </a:xfrm>
                <a:custGeom>
                  <a:avLst/>
                  <a:gdLst>
                    <a:gd name="T0" fmla="*/ 187 w 1321"/>
                    <a:gd name="T1" fmla="*/ 36 h 712"/>
                    <a:gd name="T2" fmla="*/ 189 w 1321"/>
                    <a:gd name="T3" fmla="*/ 39 h 712"/>
                    <a:gd name="T4" fmla="*/ 190 w 1321"/>
                    <a:gd name="T5" fmla="*/ 42 h 712"/>
                    <a:gd name="T6" fmla="*/ 189 w 1321"/>
                    <a:gd name="T7" fmla="*/ 45 h 712"/>
                    <a:gd name="T8" fmla="*/ 186 w 1321"/>
                    <a:gd name="T9" fmla="*/ 49 h 712"/>
                    <a:gd name="T10" fmla="*/ 183 w 1321"/>
                    <a:gd name="T11" fmla="*/ 51 h 712"/>
                    <a:gd name="T12" fmla="*/ 178 w 1321"/>
                    <a:gd name="T13" fmla="*/ 53 h 712"/>
                    <a:gd name="T14" fmla="*/ 172 w 1321"/>
                    <a:gd name="T15" fmla="*/ 56 h 712"/>
                    <a:gd name="T16" fmla="*/ 165 w 1321"/>
                    <a:gd name="T17" fmla="*/ 57 h 712"/>
                    <a:gd name="T18" fmla="*/ 157 w 1321"/>
                    <a:gd name="T19" fmla="*/ 59 h 712"/>
                    <a:gd name="T20" fmla="*/ 148 w 1321"/>
                    <a:gd name="T21" fmla="*/ 60 h 712"/>
                    <a:gd name="T22" fmla="*/ 139 w 1321"/>
                    <a:gd name="T23" fmla="*/ 61 h 712"/>
                    <a:gd name="T24" fmla="*/ 129 w 1321"/>
                    <a:gd name="T25" fmla="*/ 62 h 712"/>
                    <a:gd name="T26" fmla="*/ 118 w 1321"/>
                    <a:gd name="T27" fmla="*/ 63 h 712"/>
                    <a:gd name="T28" fmla="*/ 114 w 1321"/>
                    <a:gd name="T29" fmla="*/ 63 h 712"/>
                    <a:gd name="T30" fmla="*/ 68 w 1321"/>
                    <a:gd name="T31" fmla="*/ 63 h 712"/>
                    <a:gd name="T32" fmla="*/ 68 w 1321"/>
                    <a:gd name="T33" fmla="*/ 63 h 712"/>
                    <a:gd name="T34" fmla="*/ 59 w 1321"/>
                    <a:gd name="T35" fmla="*/ 62 h 712"/>
                    <a:gd name="T36" fmla="*/ 50 w 1321"/>
                    <a:gd name="T37" fmla="*/ 62 h 712"/>
                    <a:gd name="T38" fmla="*/ 42 w 1321"/>
                    <a:gd name="T39" fmla="*/ 61 h 712"/>
                    <a:gd name="T40" fmla="*/ 34 w 1321"/>
                    <a:gd name="T41" fmla="*/ 61 h 712"/>
                    <a:gd name="T42" fmla="*/ 27 w 1321"/>
                    <a:gd name="T43" fmla="*/ 60 h 712"/>
                    <a:gd name="T44" fmla="*/ 20 w 1321"/>
                    <a:gd name="T45" fmla="*/ 58 h 712"/>
                    <a:gd name="T46" fmla="*/ 15 w 1321"/>
                    <a:gd name="T47" fmla="*/ 57 h 712"/>
                    <a:gd name="T48" fmla="*/ 9 w 1321"/>
                    <a:gd name="T49" fmla="*/ 56 h 712"/>
                    <a:gd name="T50" fmla="*/ 5 w 1321"/>
                    <a:gd name="T51" fmla="*/ 54 h 712"/>
                    <a:gd name="T52" fmla="*/ 3 w 1321"/>
                    <a:gd name="T53" fmla="*/ 52 h 712"/>
                    <a:gd name="T54" fmla="*/ 1 w 1321"/>
                    <a:gd name="T55" fmla="*/ 49 h 712"/>
                    <a:gd name="T56" fmla="*/ 0 w 1321"/>
                    <a:gd name="T57" fmla="*/ 46 h 712"/>
                    <a:gd name="T58" fmla="*/ 0 w 1321"/>
                    <a:gd name="T59" fmla="*/ 46 h 712"/>
                    <a:gd name="T60" fmla="*/ 1 w 1321"/>
                    <a:gd name="T61" fmla="*/ 43 h 712"/>
                    <a:gd name="T62" fmla="*/ 2 w 1321"/>
                    <a:gd name="T63" fmla="*/ 40 h 712"/>
                    <a:gd name="T64" fmla="*/ 7 w 1321"/>
                    <a:gd name="T65" fmla="*/ 33 h 712"/>
                    <a:gd name="T66" fmla="*/ 14 w 1321"/>
                    <a:gd name="T67" fmla="*/ 26 h 712"/>
                    <a:gd name="T68" fmla="*/ 21 w 1321"/>
                    <a:gd name="T69" fmla="*/ 21 h 712"/>
                    <a:gd name="T70" fmla="*/ 29 w 1321"/>
                    <a:gd name="T71" fmla="*/ 16 h 712"/>
                    <a:gd name="T72" fmla="*/ 39 w 1321"/>
                    <a:gd name="T73" fmla="*/ 11 h 712"/>
                    <a:gd name="T74" fmla="*/ 49 w 1321"/>
                    <a:gd name="T75" fmla="*/ 7 h 712"/>
                    <a:gd name="T76" fmla="*/ 60 w 1321"/>
                    <a:gd name="T77" fmla="*/ 4 h 712"/>
                    <a:gd name="T78" fmla="*/ 71 w 1321"/>
                    <a:gd name="T79" fmla="*/ 2 h 712"/>
                    <a:gd name="T80" fmla="*/ 83 w 1321"/>
                    <a:gd name="T81" fmla="*/ 0 h 712"/>
                    <a:gd name="T82" fmla="*/ 96 w 1321"/>
                    <a:gd name="T83" fmla="*/ 0 h 712"/>
                    <a:gd name="T84" fmla="*/ 96 w 1321"/>
                    <a:gd name="T85" fmla="*/ 0 h 712"/>
                    <a:gd name="T86" fmla="*/ 109 w 1321"/>
                    <a:gd name="T87" fmla="*/ 0 h 712"/>
                    <a:gd name="T88" fmla="*/ 122 w 1321"/>
                    <a:gd name="T89" fmla="*/ 2 h 712"/>
                    <a:gd name="T90" fmla="*/ 134 w 1321"/>
                    <a:gd name="T91" fmla="*/ 5 h 712"/>
                    <a:gd name="T92" fmla="*/ 145 w 1321"/>
                    <a:gd name="T93" fmla="*/ 8 h 712"/>
                    <a:gd name="T94" fmla="*/ 156 w 1321"/>
                    <a:gd name="T95" fmla="*/ 12 h 712"/>
                    <a:gd name="T96" fmla="*/ 165 w 1321"/>
                    <a:gd name="T97" fmla="*/ 17 h 712"/>
                    <a:gd name="T98" fmla="*/ 174 w 1321"/>
                    <a:gd name="T99" fmla="*/ 23 h 712"/>
                    <a:gd name="T100" fmla="*/ 181 w 1321"/>
                    <a:gd name="T101" fmla="*/ 29 h 712"/>
                    <a:gd name="T102" fmla="*/ 187 w 1321"/>
                    <a:gd name="T103" fmla="*/ 36 h 712"/>
                    <a:gd name="T104" fmla="*/ 187 w 1321"/>
                    <a:gd name="T105" fmla="*/ 3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FFCC">
                        <a:alpha val="17998"/>
                      </a:srgbClr>
                    </a:gs>
                  </a:gsLst>
                  <a:lin ang="5400000" scaled="1"/>
                </a:gradFill>
                <a:ln w="0">
                  <a:noFill/>
                  <a:round/>
                  <a:headEnd/>
                  <a:tailEnd/>
                </a:ln>
              </p:spPr>
              <p:txBody>
                <a:bodyPr/>
                <a:lstStyle/>
                <a:p>
                  <a:endParaRPr lang="zh-CN" altLang="en-US"/>
                </a:p>
              </p:txBody>
            </p:sp>
            <p:grpSp>
              <p:nvGrpSpPr>
                <p:cNvPr id="4180" name="Group 82"/>
                <p:cNvGrpSpPr>
                  <a:grpSpLocks/>
                </p:cNvGrpSpPr>
                <p:nvPr/>
              </p:nvGrpSpPr>
              <p:grpSpPr bwMode="auto">
                <a:xfrm rot="-1297425" flipH="1" flipV="1">
                  <a:off x="265" y="2561"/>
                  <a:ext cx="769" cy="193"/>
                  <a:chOff x="2532" y="1051"/>
                  <a:chExt cx="893" cy="246"/>
                </a:xfrm>
              </p:grpSpPr>
              <p:grpSp>
                <p:nvGrpSpPr>
                  <p:cNvPr id="4181" name="Group 83"/>
                  <p:cNvGrpSpPr>
                    <a:grpSpLocks/>
                  </p:cNvGrpSpPr>
                  <p:nvPr/>
                </p:nvGrpSpPr>
                <p:grpSpPr bwMode="auto">
                  <a:xfrm>
                    <a:off x="2532" y="1051"/>
                    <a:ext cx="743" cy="185"/>
                    <a:chOff x="1565" y="2568"/>
                    <a:chExt cx="1118" cy="279"/>
                  </a:xfrm>
                </p:grpSpPr>
                <p:sp>
                  <p:nvSpPr>
                    <p:cNvPr id="4187" name="AutoShape 84"/>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sp>
                  <p:nvSpPr>
                    <p:cNvPr id="4188" name="AutoShape 85"/>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sp>
                  <p:nvSpPr>
                    <p:cNvPr id="4189" name="AutoShape 86"/>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sp>
                  <p:nvSpPr>
                    <p:cNvPr id="4190" name="AutoShape 87"/>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grpSp>
              <p:grpSp>
                <p:nvGrpSpPr>
                  <p:cNvPr id="4182" name="Group 88"/>
                  <p:cNvGrpSpPr>
                    <a:grpSpLocks/>
                  </p:cNvGrpSpPr>
                  <p:nvPr/>
                </p:nvGrpSpPr>
                <p:grpSpPr bwMode="auto">
                  <a:xfrm rot="1353540">
                    <a:off x="2682" y="1111"/>
                    <a:ext cx="743" cy="186"/>
                    <a:chOff x="1565" y="2568"/>
                    <a:chExt cx="1118" cy="279"/>
                  </a:xfrm>
                </p:grpSpPr>
                <p:sp>
                  <p:nvSpPr>
                    <p:cNvPr id="4183" name="AutoShape 89"/>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sp>
                  <p:nvSpPr>
                    <p:cNvPr id="4184" name="AutoShape 90"/>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sp>
                  <p:nvSpPr>
                    <p:cNvPr id="4185" name="AutoShape 91"/>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sp>
                  <p:nvSpPr>
                    <p:cNvPr id="4186" name="AutoShape 92"/>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grpSp>
            </p:grpSp>
          </p:grpSp>
          <p:sp>
            <p:nvSpPr>
              <p:cNvPr id="67" name="Oval 64"/>
              <p:cNvSpPr>
                <a:spLocks noChangeArrowheads="1"/>
              </p:cNvSpPr>
              <p:nvPr/>
            </p:nvSpPr>
            <p:spPr bwMode="gray">
              <a:xfrm>
                <a:off x="827584" y="4149080"/>
                <a:ext cx="1810485" cy="1800209"/>
              </a:xfrm>
              <a:prstGeom prst="ellipse">
                <a:avLst/>
              </a:prstGeom>
              <a:blipFill dpi="0" rotWithShape="1">
                <a:blip r:embed="rId4" cstate="print"/>
                <a:srcRect/>
                <a:stretch>
                  <a:fillRect t="-28000" b="2000"/>
                </a:stretch>
              </a:blipFill>
              <a:ln w="9525" algn="ctr">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65" name="Freeform 65"/>
            <p:cNvSpPr>
              <a:spLocks/>
            </p:cNvSpPr>
            <p:nvPr/>
          </p:nvSpPr>
          <p:spPr bwMode="gray">
            <a:xfrm>
              <a:off x="971771" y="4077190"/>
              <a:ext cx="1421585" cy="62673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solidFill>
              <a:schemeClr val="accent3">
                <a:lumMod val="60000"/>
                <a:lumOff val="40000"/>
              </a:schemeClr>
            </a:soli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grpSp>
      <p:grpSp>
        <p:nvGrpSpPr>
          <p:cNvPr id="16" name="组合 83"/>
          <p:cNvGrpSpPr>
            <a:grpSpLocks/>
          </p:cNvGrpSpPr>
          <p:nvPr/>
        </p:nvGrpSpPr>
        <p:grpSpPr bwMode="auto">
          <a:xfrm>
            <a:off x="4470400" y="3933825"/>
            <a:ext cx="2155825" cy="2090738"/>
            <a:chOff x="3779912" y="4724875"/>
            <a:chExt cx="2198886" cy="2133125"/>
          </a:xfrm>
        </p:grpSpPr>
        <p:grpSp>
          <p:nvGrpSpPr>
            <p:cNvPr id="4143" name="Group 43"/>
            <p:cNvGrpSpPr>
              <a:grpSpLocks/>
            </p:cNvGrpSpPr>
            <p:nvPr/>
          </p:nvGrpSpPr>
          <p:grpSpPr bwMode="auto">
            <a:xfrm>
              <a:off x="3779912" y="4724875"/>
              <a:ext cx="2198886" cy="2133125"/>
              <a:chOff x="1488" y="3122"/>
              <a:chExt cx="1235" cy="1198"/>
            </a:xfrm>
          </p:grpSpPr>
          <p:sp>
            <p:nvSpPr>
              <p:cNvPr id="4149" name="Oval 44"/>
              <p:cNvSpPr>
                <a:spLocks noChangeArrowheads="1"/>
              </p:cNvSpPr>
              <p:nvPr/>
            </p:nvSpPr>
            <p:spPr bwMode="gray">
              <a:xfrm>
                <a:off x="1488" y="3122"/>
                <a:ext cx="1235" cy="1198"/>
              </a:xfrm>
              <a:prstGeom prst="ellipse">
                <a:avLst/>
              </a:prstGeom>
              <a:gradFill rotWithShape="1">
                <a:gsLst>
                  <a:gs pos="0">
                    <a:srgbClr val="B2B2B2"/>
                  </a:gs>
                  <a:gs pos="100000">
                    <a:srgbClr val="FFFFFF"/>
                  </a:gs>
                </a:gsLst>
                <a:lin ang="5400000" scaled="1"/>
              </a:gradFill>
              <a:ln w="19050" algn="ctr">
                <a:noFill/>
                <a:round/>
                <a:headEnd/>
                <a:tailEnd/>
              </a:ln>
            </p:spPr>
            <p:txBody>
              <a:bodyPr wrap="none" anchor="ctr"/>
              <a:lstStyle/>
              <a:p>
                <a:endParaRPr lang="zh-CN" altLang="en-US">
                  <a:latin typeface="Calibri" pitchFamily="34" charset="0"/>
                </a:endParaRPr>
              </a:p>
            </p:txBody>
          </p:sp>
          <p:sp>
            <p:nvSpPr>
              <p:cNvPr id="4150" name="Oval 45"/>
              <p:cNvSpPr>
                <a:spLocks noChangeArrowheads="1"/>
              </p:cNvSpPr>
              <p:nvPr/>
            </p:nvSpPr>
            <p:spPr bwMode="gray">
              <a:xfrm>
                <a:off x="1540" y="3177"/>
                <a:ext cx="1128" cy="1094"/>
              </a:xfrm>
              <a:prstGeom prst="ellipse">
                <a:avLst/>
              </a:prstGeom>
              <a:gradFill rotWithShape="1">
                <a:gsLst>
                  <a:gs pos="0">
                    <a:srgbClr val="DDDDDD"/>
                  </a:gs>
                  <a:gs pos="50000">
                    <a:srgbClr val="F6F6F6"/>
                  </a:gs>
                  <a:gs pos="100000">
                    <a:srgbClr val="DDDDDD"/>
                  </a:gs>
                </a:gsLst>
                <a:lin ang="5400000" scaled="1"/>
              </a:gradFill>
              <a:ln w="19050" algn="ctr">
                <a:noFill/>
                <a:round/>
                <a:headEnd/>
                <a:tailEnd/>
              </a:ln>
            </p:spPr>
            <p:txBody>
              <a:bodyPr wrap="none" anchor="ctr"/>
              <a:lstStyle/>
              <a:p>
                <a:endParaRPr lang="zh-CN" altLang="en-US">
                  <a:latin typeface="Calibri" pitchFamily="34" charset="0"/>
                </a:endParaRPr>
              </a:p>
            </p:txBody>
          </p:sp>
          <p:pic>
            <p:nvPicPr>
              <p:cNvPr id="4151" name="Picture 46" descr="circuler_1"/>
              <p:cNvPicPr>
                <a:picLocks noChangeAspect="1" noChangeArrowheads="1"/>
              </p:cNvPicPr>
              <p:nvPr/>
            </p:nvPicPr>
            <p:blipFill>
              <a:blip r:embed="rId5" cstate="print"/>
              <a:srcRect/>
              <a:stretch>
                <a:fillRect/>
              </a:stretch>
            </p:blipFill>
            <p:spPr bwMode="gray">
              <a:xfrm>
                <a:off x="1581" y="3216"/>
                <a:ext cx="1053" cy="1007"/>
              </a:xfrm>
              <a:prstGeom prst="rect">
                <a:avLst/>
              </a:prstGeom>
              <a:noFill/>
              <a:ln w="9525">
                <a:noFill/>
                <a:miter lim="800000"/>
                <a:headEnd/>
                <a:tailEnd/>
              </a:ln>
            </p:spPr>
          </p:pic>
          <p:sp>
            <p:nvSpPr>
              <p:cNvPr id="92" name="Oval 47"/>
              <p:cNvSpPr>
                <a:spLocks noChangeArrowheads="1"/>
              </p:cNvSpPr>
              <p:nvPr/>
            </p:nvSpPr>
            <p:spPr bwMode="gray">
              <a:xfrm>
                <a:off x="1581" y="3216"/>
                <a:ext cx="1047" cy="1010"/>
              </a:xfrm>
              <a:prstGeom prst="ellipse">
                <a:avLst/>
              </a:prstGeom>
              <a:gradFill rotWithShape="1">
                <a:gsLst>
                  <a:gs pos="0">
                    <a:srgbClr val="CCCCFF">
                      <a:gamma/>
                      <a:shade val="26275"/>
                      <a:invGamma/>
                      <a:alpha val="89999"/>
                    </a:srgbClr>
                  </a:gs>
                  <a:gs pos="50000">
                    <a:srgbClr val="CCCCFF">
                      <a:alpha val="45000"/>
                    </a:srgbClr>
                  </a:gs>
                  <a:gs pos="100000">
                    <a:srgbClr val="CCCCFF">
                      <a:gamma/>
                      <a:shade val="26275"/>
                      <a:invGamma/>
                      <a:alpha val="89999"/>
                    </a:srgbClr>
                  </a:gs>
                </a:gsLst>
                <a:lin ang="5400000" scaled="1"/>
              </a:gradFill>
              <a:ln w="9525" algn="ctr">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55" name="Freeform 48"/>
              <p:cNvSpPr>
                <a:spLocks/>
              </p:cNvSpPr>
              <p:nvPr/>
            </p:nvSpPr>
            <p:spPr bwMode="gray">
              <a:xfrm>
                <a:off x="1689" y="3236"/>
                <a:ext cx="822" cy="351"/>
              </a:xfrm>
              <a:custGeom>
                <a:avLst/>
                <a:gdLst>
                  <a:gd name="T0" fmla="*/ 314 w 1321"/>
                  <a:gd name="T1" fmla="*/ 48 h 712"/>
                  <a:gd name="T2" fmla="*/ 317 w 1321"/>
                  <a:gd name="T3" fmla="*/ 53 h 712"/>
                  <a:gd name="T4" fmla="*/ 318 w 1321"/>
                  <a:gd name="T5" fmla="*/ 58 h 712"/>
                  <a:gd name="T6" fmla="*/ 317 w 1321"/>
                  <a:gd name="T7" fmla="*/ 62 h 712"/>
                  <a:gd name="T8" fmla="*/ 313 w 1321"/>
                  <a:gd name="T9" fmla="*/ 66 h 712"/>
                  <a:gd name="T10" fmla="*/ 307 w 1321"/>
                  <a:gd name="T11" fmla="*/ 69 h 712"/>
                  <a:gd name="T12" fmla="*/ 299 w 1321"/>
                  <a:gd name="T13" fmla="*/ 72 h 712"/>
                  <a:gd name="T14" fmla="*/ 288 w 1321"/>
                  <a:gd name="T15" fmla="*/ 75 h 712"/>
                  <a:gd name="T16" fmla="*/ 276 w 1321"/>
                  <a:gd name="T17" fmla="*/ 78 h 712"/>
                  <a:gd name="T18" fmla="*/ 263 w 1321"/>
                  <a:gd name="T19" fmla="*/ 80 h 712"/>
                  <a:gd name="T20" fmla="*/ 248 w 1321"/>
                  <a:gd name="T21" fmla="*/ 82 h 712"/>
                  <a:gd name="T22" fmla="*/ 233 w 1321"/>
                  <a:gd name="T23" fmla="*/ 83 h 712"/>
                  <a:gd name="T24" fmla="*/ 216 w 1321"/>
                  <a:gd name="T25" fmla="*/ 84 h 712"/>
                  <a:gd name="T26" fmla="*/ 198 w 1321"/>
                  <a:gd name="T27" fmla="*/ 85 h 712"/>
                  <a:gd name="T28" fmla="*/ 192 w 1321"/>
                  <a:gd name="T29" fmla="*/ 85 h 712"/>
                  <a:gd name="T30" fmla="*/ 114 w 1321"/>
                  <a:gd name="T31" fmla="*/ 85 h 712"/>
                  <a:gd name="T32" fmla="*/ 114 w 1321"/>
                  <a:gd name="T33" fmla="*/ 85 h 712"/>
                  <a:gd name="T34" fmla="*/ 99 w 1321"/>
                  <a:gd name="T35" fmla="*/ 85 h 712"/>
                  <a:gd name="T36" fmla="*/ 84 w 1321"/>
                  <a:gd name="T37" fmla="*/ 84 h 712"/>
                  <a:gd name="T38" fmla="*/ 70 w 1321"/>
                  <a:gd name="T39" fmla="*/ 83 h 712"/>
                  <a:gd name="T40" fmla="*/ 57 w 1321"/>
                  <a:gd name="T41" fmla="*/ 83 h 712"/>
                  <a:gd name="T42" fmla="*/ 45 w 1321"/>
                  <a:gd name="T43" fmla="*/ 81 h 712"/>
                  <a:gd name="T44" fmla="*/ 34 w 1321"/>
                  <a:gd name="T45" fmla="*/ 79 h 712"/>
                  <a:gd name="T46" fmla="*/ 24 w 1321"/>
                  <a:gd name="T47" fmla="*/ 77 h 712"/>
                  <a:gd name="T48" fmla="*/ 16 w 1321"/>
                  <a:gd name="T49" fmla="*/ 75 h 712"/>
                  <a:gd name="T50" fmla="*/ 9 w 1321"/>
                  <a:gd name="T51" fmla="*/ 73 h 712"/>
                  <a:gd name="T52" fmla="*/ 4 w 1321"/>
                  <a:gd name="T53" fmla="*/ 70 h 712"/>
                  <a:gd name="T54" fmla="*/ 1 w 1321"/>
                  <a:gd name="T55" fmla="*/ 67 h 712"/>
                  <a:gd name="T56" fmla="*/ 0 w 1321"/>
                  <a:gd name="T57" fmla="*/ 63 h 712"/>
                  <a:gd name="T58" fmla="*/ 0 w 1321"/>
                  <a:gd name="T59" fmla="*/ 62 h 712"/>
                  <a:gd name="T60" fmla="*/ 1 w 1321"/>
                  <a:gd name="T61" fmla="*/ 58 h 712"/>
                  <a:gd name="T62" fmla="*/ 4 w 1321"/>
                  <a:gd name="T63" fmla="*/ 53 h 712"/>
                  <a:gd name="T64" fmla="*/ 12 w 1321"/>
                  <a:gd name="T65" fmla="*/ 44 h 712"/>
                  <a:gd name="T66" fmla="*/ 22 w 1321"/>
                  <a:gd name="T67" fmla="*/ 35 h 712"/>
                  <a:gd name="T68" fmla="*/ 35 w 1321"/>
                  <a:gd name="T69" fmla="*/ 28 h 712"/>
                  <a:gd name="T70" fmla="*/ 49 w 1321"/>
                  <a:gd name="T71" fmla="*/ 21 h 712"/>
                  <a:gd name="T72" fmla="*/ 65 w 1321"/>
                  <a:gd name="T73" fmla="*/ 15 h 712"/>
                  <a:gd name="T74" fmla="*/ 82 w 1321"/>
                  <a:gd name="T75" fmla="*/ 10 h 712"/>
                  <a:gd name="T76" fmla="*/ 100 w 1321"/>
                  <a:gd name="T77" fmla="*/ 5 h 712"/>
                  <a:gd name="T78" fmla="*/ 119 w 1321"/>
                  <a:gd name="T79" fmla="*/ 2 h 712"/>
                  <a:gd name="T80" fmla="*/ 140 w 1321"/>
                  <a:gd name="T81" fmla="*/ 0 h 712"/>
                  <a:gd name="T82" fmla="*/ 161 w 1321"/>
                  <a:gd name="T83" fmla="*/ 0 h 712"/>
                  <a:gd name="T84" fmla="*/ 161 w 1321"/>
                  <a:gd name="T85" fmla="*/ 0 h 712"/>
                  <a:gd name="T86" fmla="*/ 183 w 1321"/>
                  <a:gd name="T87" fmla="*/ 0 h 712"/>
                  <a:gd name="T88" fmla="*/ 204 w 1321"/>
                  <a:gd name="T89" fmla="*/ 2 h 712"/>
                  <a:gd name="T90" fmla="*/ 225 w 1321"/>
                  <a:gd name="T91" fmla="*/ 6 h 712"/>
                  <a:gd name="T92" fmla="*/ 243 w 1321"/>
                  <a:gd name="T93" fmla="*/ 11 h 712"/>
                  <a:gd name="T94" fmla="*/ 261 w 1321"/>
                  <a:gd name="T95" fmla="*/ 17 h 712"/>
                  <a:gd name="T96" fmla="*/ 277 w 1321"/>
                  <a:gd name="T97" fmla="*/ 23 h 712"/>
                  <a:gd name="T98" fmla="*/ 291 w 1321"/>
                  <a:gd name="T99" fmla="*/ 31 h 712"/>
                  <a:gd name="T100" fmla="*/ 303 w 1321"/>
                  <a:gd name="T101" fmla="*/ 39 h 712"/>
                  <a:gd name="T102" fmla="*/ 314 w 1321"/>
                  <a:gd name="T103" fmla="*/ 48 h 712"/>
                  <a:gd name="T104" fmla="*/ 314 w 1321"/>
                  <a:gd name="T105" fmla="*/ 4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CCCFF">
                      <a:alpha val="17998"/>
                    </a:srgbClr>
                  </a:gs>
                </a:gsLst>
                <a:lin ang="5400000" scaled="1"/>
              </a:gradFill>
              <a:ln w="0">
                <a:noFill/>
                <a:round/>
                <a:headEnd/>
                <a:tailEnd/>
              </a:ln>
            </p:spPr>
            <p:txBody>
              <a:bodyPr/>
              <a:lstStyle/>
              <a:p>
                <a:endParaRPr lang="zh-CN" altLang="en-US"/>
              </a:p>
            </p:txBody>
          </p:sp>
          <p:grpSp>
            <p:nvGrpSpPr>
              <p:cNvPr id="4156" name="Group 49"/>
              <p:cNvGrpSpPr>
                <a:grpSpLocks/>
              </p:cNvGrpSpPr>
              <p:nvPr/>
            </p:nvGrpSpPr>
            <p:grpSpPr bwMode="auto">
              <a:xfrm rot="-1297425" flipH="1" flipV="1">
                <a:off x="1661" y="4004"/>
                <a:ext cx="914" cy="214"/>
                <a:chOff x="2532" y="1051"/>
                <a:chExt cx="893" cy="246"/>
              </a:xfrm>
            </p:grpSpPr>
            <p:grpSp>
              <p:nvGrpSpPr>
                <p:cNvPr id="4157" name="Group 50"/>
                <p:cNvGrpSpPr>
                  <a:grpSpLocks/>
                </p:cNvGrpSpPr>
                <p:nvPr/>
              </p:nvGrpSpPr>
              <p:grpSpPr bwMode="auto">
                <a:xfrm>
                  <a:off x="2532" y="1051"/>
                  <a:ext cx="743" cy="185"/>
                  <a:chOff x="1565" y="2568"/>
                  <a:chExt cx="1118" cy="279"/>
                </a:xfrm>
              </p:grpSpPr>
              <p:sp>
                <p:nvSpPr>
                  <p:cNvPr id="4163" name="AutoShape 51"/>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sp>
                <p:nvSpPr>
                  <p:cNvPr id="4164" name="AutoShape 52"/>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sp>
                <p:nvSpPr>
                  <p:cNvPr id="4165" name="AutoShape 53"/>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sp>
                <p:nvSpPr>
                  <p:cNvPr id="4166" name="AutoShape 54"/>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grpSp>
            <p:grpSp>
              <p:nvGrpSpPr>
                <p:cNvPr id="4158" name="Group 55"/>
                <p:cNvGrpSpPr>
                  <a:grpSpLocks/>
                </p:cNvGrpSpPr>
                <p:nvPr/>
              </p:nvGrpSpPr>
              <p:grpSpPr bwMode="auto">
                <a:xfrm rot="1353540">
                  <a:off x="2682" y="1111"/>
                  <a:ext cx="743" cy="186"/>
                  <a:chOff x="1565" y="2568"/>
                  <a:chExt cx="1118" cy="279"/>
                </a:xfrm>
              </p:grpSpPr>
              <p:sp>
                <p:nvSpPr>
                  <p:cNvPr id="4159" name="AutoShape 56"/>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sp>
                <p:nvSpPr>
                  <p:cNvPr id="4160" name="AutoShape 57"/>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sp>
                <p:nvSpPr>
                  <p:cNvPr id="4161" name="AutoShape 58"/>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sp>
                <p:nvSpPr>
                  <p:cNvPr id="4162" name="AutoShape 59"/>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grpSp>
          </p:grpSp>
        </p:grpSp>
        <p:grpSp>
          <p:nvGrpSpPr>
            <p:cNvPr id="4144" name="组合 75"/>
            <p:cNvGrpSpPr>
              <a:grpSpLocks/>
            </p:cNvGrpSpPr>
            <p:nvPr/>
          </p:nvGrpSpPr>
          <p:grpSpPr bwMode="auto">
            <a:xfrm>
              <a:off x="3995936" y="4869160"/>
              <a:ext cx="1810485" cy="1800209"/>
              <a:chOff x="3995936" y="4869160"/>
              <a:chExt cx="1810485" cy="1800209"/>
            </a:xfrm>
          </p:grpSpPr>
          <p:sp>
            <p:nvSpPr>
              <p:cNvPr id="87" name="Oval 64"/>
              <p:cNvSpPr>
                <a:spLocks noChangeArrowheads="1"/>
              </p:cNvSpPr>
              <p:nvPr/>
            </p:nvSpPr>
            <p:spPr bwMode="gray">
              <a:xfrm>
                <a:off x="3995936" y="4869160"/>
                <a:ext cx="1810485" cy="1800209"/>
              </a:xfrm>
              <a:prstGeom prst="ellipse">
                <a:avLst/>
              </a:prstGeom>
              <a:blipFill dpi="0" rotWithShape="1">
                <a:blip r:embed="rId4" cstate="print"/>
                <a:srcRect/>
                <a:stretch>
                  <a:fillRect t="-28000" b="2000"/>
                </a:stretch>
              </a:blipFill>
              <a:ln w="9525" algn="ctr">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88" name="Freeform 65"/>
              <p:cNvSpPr>
                <a:spLocks/>
              </p:cNvSpPr>
              <p:nvPr/>
            </p:nvSpPr>
            <p:spPr bwMode="gray">
              <a:xfrm>
                <a:off x="4139376" y="4869027"/>
                <a:ext cx="1423285" cy="62681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solidFill>
                <a:schemeClr val="accent4">
                  <a:lumMod val="60000"/>
                  <a:lumOff val="40000"/>
                </a:schemeClr>
              </a:soli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grpSp>
      </p:grpSp>
      <p:sp>
        <p:nvSpPr>
          <p:cNvPr id="9" name="TextBox 8"/>
          <p:cNvSpPr txBox="1"/>
          <p:nvPr/>
        </p:nvSpPr>
        <p:spPr>
          <a:xfrm>
            <a:off x="179512" y="5445224"/>
            <a:ext cx="4968552" cy="1200329"/>
          </a:xfrm>
          <a:prstGeom prst="rect">
            <a:avLst/>
          </a:prstGeom>
          <a:noFill/>
          <a:ln w="28575" cap="rnd" cmpd="thickThin">
            <a:solidFill>
              <a:schemeClr val="accent1">
                <a:lumMod val="75000"/>
              </a:schemeClr>
            </a:solidFill>
            <a:prstDash val="dashDot"/>
            <a:round/>
          </a:ln>
          <a:effectLst>
            <a:outerShdw blurRad="50800" dist="38100" dir="5400000" algn="t" rotWithShape="0">
              <a:schemeClr val="bg1">
                <a:alpha val="40000"/>
              </a:schemeClr>
            </a:outerShdw>
          </a:effectLst>
          <a:scene3d>
            <a:camera prst="orthographicFront">
              <a:rot lat="0" lon="1200000" rev="0"/>
            </a:camera>
            <a:lightRig rig="threePt" dir="t"/>
          </a:scene3d>
          <a:sp3d>
            <a:bevelT prst="relaxedInset"/>
            <a:bevelB w="152400" h="50800" prst="softRound"/>
          </a:sp3d>
        </p:spPr>
        <p:txBody>
          <a:bodyPr>
            <a:spAutoFit/>
          </a:bodyPr>
          <a:lstStyle/>
          <a:p>
            <a:pPr fontAlgn="auto">
              <a:spcBef>
                <a:spcPts val="0"/>
              </a:spcBef>
              <a:spcAft>
                <a:spcPts val="0"/>
              </a:spcAft>
              <a:defRPr/>
            </a:pPr>
            <a:r>
              <a:rPr lang="zh-CN" altLang="en-US" sz="2400" dirty="0">
                <a:ln cap="rnd" cmpd="thickThin">
                  <a:solidFill>
                    <a:schemeClr val="tx1"/>
                  </a:solidFill>
                  <a:prstDash val="dashDot"/>
                  <a:bevel/>
                </a:ln>
                <a:effectLst>
                  <a:outerShdw blurRad="38100" dist="38100" dir="2700000" algn="tl">
                    <a:srgbClr val="000000">
                      <a:alpha val="43137"/>
                    </a:srgbClr>
                  </a:outerShdw>
                </a:effectLst>
                <a:latin typeface="+mn-lt"/>
                <a:ea typeface="+mn-ea"/>
              </a:rPr>
              <a:t>          </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产业转移就像“热导效应”，由产业发展层级较高的转出地向层级较低的承接地转移。</a:t>
            </a:r>
            <a:endParaRPr lang="zh-CN" altLang="en-US" sz="2400" b="1" dirty="0">
              <a:ln w="900" cap="rnd" cmpd="thickThin">
                <a:solidFill>
                  <a:schemeClr val="accent1">
                    <a:satMod val="190000"/>
                    <a:alpha val="55000"/>
                  </a:schemeClr>
                </a:solidFill>
                <a:prstDash val="dashDot"/>
                <a:bevel/>
              </a:ln>
              <a:effectLst>
                <a:outerShdw blurRad="38100" dist="38100" dir="2700000" algn="tl">
                  <a:srgbClr val="000000">
                    <a:alpha val="43137"/>
                  </a:srgbClr>
                </a:outerShdw>
              </a:effectLst>
              <a:latin typeface="黑体" pitchFamily="49" charset="-122"/>
              <a:ea typeface="黑体" pitchFamily="49" charset="-122"/>
            </a:endParaRPr>
          </a:p>
        </p:txBody>
      </p:sp>
      <p:grpSp>
        <p:nvGrpSpPr>
          <p:cNvPr id="24" name="Group 128"/>
          <p:cNvGrpSpPr>
            <a:grpSpLocks/>
          </p:cNvGrpSpPr>
          <p:nvPr/>
        </p:nvGrpSpPr>
        <p:grpSpPr bwMode="auto">
          <a:xfrm>
            <a:off x="1108075" y="-26988"/>
            <a:ext cx="2095500" cy="2095501"/>
            <a:chOff x="1175" y="756"/>
            <a:chExt cx="1040" cy="1040"/>
          </a:xfrm>
        </p:grpSpPr>
        <p:sp>
          <p:nvSpPr>
            <p:cNvPr id="4125" name="Oval 61"/>
            <p:cNvSpPr>
              <a:spLocks noChangeArrowheads="1"/>
            </p:cNvSpPr>
            <p:nvPr/>
          </p:nvSpPr>
          <p:spPr bwMode="gray">
            <a:xfrm>
              <a:off x="1175" y="756"/>
              <a:ext cx="1040" cy="1040"/>
            </a:xfrm>
            <a:prstGeom prst="ellipse">
              <a:avLst/>
            </a:prstGeom>
            <a:gradFill rotWithShape="1">
              <a:gsLst>
                <a:gs pos="0">
                  <a:srgbClr val="B2B2B2"/>
                </a:gs>
                <a:gs pos="100000">
                  <a:srgbClr val="FFFFFF"/>
                </a:gs>
              </a:gsLst>
              <a:lin ang="5400000" scaled="1"/>
            </a:gradFill>
            <a:ln w="19050" algn="ctr">
              <a:noFill/>
              <a:round/>
              <a:headEnd/>
              <a:tailEnd/>
            </a:ln>
          </p:spPr>
          <p:txBody>
            <a:bodyPr wrap="none" anchor="ctr"/>
            <a:lstStyle/>
            <a:p>
              <a:endParaRPr lang="zh-CN" altLang="en-US">
                <a:latin typeface="Calibri" pitchFamily="34" charset="0"/>
              </a:endParaRPr>
            </a:p>
          </p:txBody>
        </p:sp>
        <p:sp>
          <p:nvSpPr>
            <p:cNvPr id="4126" name="Oval 62"/>
            <p:cNvSpPr>
              <a:spLocks noChangeArrowheads="1"/>
            </p:cNvSpPr>
            <p:nvPr/>
          </p:nvSpPr>
          <p:spPr bwMode="gray">
            <a:xfrm>
              <a:off x="1219" y="804"/>
              <a:ext cx="949" cy="950"/>
            </a:xfrm>
            <a:prstGeom prst="ellipse">
              <a:avLst/>
            </a:prstGeom>
            <a:gradFill rotWithShape="1">
              <a:gsLst>
                <a:gs pos="0">
                  <a:srgbClr val="DDDDDD"/>
                </a:gs>
                <a:gs pos="50000">
                  <a:srgbClr val="F6F6F6"/>
                </a:gs>
                <a:gs pos="100000">
                  <a:srgbClr val="DDDDDD"/>
                </a:gs>
              </a:gsLst>
              <a:lin ang="5400000" scaled="1"/>
            </a:gradFill>
            <a:ln w="19050" algn="ctr">
              <a:noFill/>
              <a:round/>
              <a:headEnd/>
              <a:tailEnd/>
            </a:ln>
          </p:spPr>
          <p:txBody>
            <a:bodyPr wrap="none" anchor="ctr"/>
            <a:lstStyle/>
            <a:p>
              <a:endParaRPr lang="zh-CN" altLang="en-US">
                <a:latin typeface="Calibri" pitchFamily="34" charset="0"/>
              </a:endParaRPr>
            </a:p>
          </p:txBody>
        </p:sp>
        <p:pic>
          <p:nvPicPr>
            <p:cNvPr id="4127" name="Picture 63" descr="circuler_1"/>
            <p:cNvPicPr>
              <a:picLocks noChangeAspect="1" noChangeArrowheads="1"/>
            </p:cNvPicPr>
            <p:nvPr/>
          </p:nvPicPr>
          <p:blipFill>
            <a:blip r:embed="rId5" cstate="print"/>
            <a:srcRect/>
            <a:stretch>
              <a:fillRect/>
            </a:stretch>
          </p:blipFill>
          <p:spPr bwMode="gray">
            <a:xfrm>
              <a:off x="1253" y="838"/>
              <a:ext cx="887" cy="874"/>
            </a:xfrm>
            <a:prstGeom prst="rect">
              <a:avLst/>
            </a:prstGeom>
            <a:noFill/>
            <a:ln w="9525">
              <a:noFill/>
              <a:miter lim="800000"/>
              <a:headEnd/>
              <a:tailEnd/>
            </a:ln>
          </p:spPr>
        </p:pic>
        <p:sp>
          <p:nvSpPr>
            <p:cNvPr id="22" name="Oval 64"/>
            <p:cNvSpPr>
              <a:spLocks noChangeArrowheads="1"/>
            </p:cNvSpPr>
            <p:nvPr/>
          </p:nvSpPr>
          <p:spPr bwMode="gray">
            <a:xfrm>
              <a:off x="1245" y="826"/>
              <a:ext cx="881" cy="876"/>
            </a:xfrm>
            <a:prstGeom prst="ellipse">
              <a:avLst/>
            </a:prstGeom>
            <a:blipFill dpi="0" rotWithShape="1">
              <a:blip r:embed="rId4" cstate="print"/>
              <a:srcRect/>
              <a:stretch>
                <a:fillRect t="-28000" b="2000"/>
              </a:stretch>
            </a:blipFill>
            <a:ln w="9525" algn="ctr">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23" name="Freeform 65"/>
            <p:cNvSpPr>
              <a:spLocks/>
            </p:cNvSpPr>
            <p:nvPr/>
          </p:nvSpPr>
          <p:spPr bwMode="gray">
            <a:xfrm>
              <a:off x="1344" y="855"/>
              <a:ext cx="692" cy="305"/>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solidFill>
              <a:schemeClr val="accent1">
                <a:lumMod val="60000"/>
                <a:lumOff val="40000"/>
              </a:schemeClr>
            </a:soli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grpSp>
          <p:nvGrpSpPr>
            <p:cNvPr id="4132" name="Group 117"/>
            <p:cNvGrpSpPr>
              <a:grpSpLocks/>
            </p:cNvGrpSpPr>
            <p:nvPr/>
          </p:nvGrpSpPr>
          <p:grpSpPr bwMode="auto">
            <a:xfrm rot="-1297425" flipH="1" flipV="1">
              <a:off x="1316" y="1510"/>
              <a:ext cx="769" cy="193"/>
              <a:chOff x="2532" y="1051"/>
              <a:chExt cx="893" cy="246"/>
            </a:xfrm>
          </p:grpSpPr>
          <p:grpSp>
            <p:nvGrpSpPr>
              <p:cNvPr id="4133" name="Group 118"/>
              <p:cNvGrpSpPr>
                <a:grpSpLocks/>
              </p:cNvGrpSpPr>
              <p:nvPr/>
            </p:nvGrpSpPr>
            <p:grpSpPr bwMode="auto">
              <a:xfrm>
                <a:off x="2532" y="1051"/>
                <a:ext cx="743" cy="185"/>
                <a:chOff x="1565" y="2568"/>
                <a:chExt cx="1118" cy="279"/>
              </a:xfrm>
            </p:grpSpPr>
            <p:sp>
              <p:nvSpPr>
                <p:cNvPr id="4139" name="AutoShape 119"/>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sp>
              <p:nvSpPr>
                <p:cNvPr id="4140" name="AutoShape 120"/>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sp>
              <p:nvSpPr>
                <p:cNvPr id="4141" name="AutoShape 121"/>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sp>
              <p:nvSpPr>
                <p:cNvPr id="4142" name="AutoShape 122"/>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grpSp>
          <p:grpSp>
            <p:nvGrpSpPr>
              <p:cNvPr id="4134" name="Group 123"/>
              <p:cNvGrpSpPr>
                <a:grpSpLocks/>
              </p:cNvGrpSpPr>
              <p:nvPr/>
            </p:nvGrpSpPr>
            <p:grpSpPr bwMode="auto">
              <a:xfrm rot="1353540">
                <a:off x="2682" y="1111"/>
                <a:ext cx="743" cy="186"/>
                <a:chOff x="1565" y="2568"/>
                <a:chExt cx="1118" cy="279"/>
              </a:xfrm>
            </p:grpSpPr>
            <p:sp>
              <p:nvSpPr>
                <p:cNvPr id="4135" name="AutoShape 124"/>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sp>
              <p:nvSpPr>
                <p:cNvPr id="4136" name="AutoShape 125"/>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sp>
              <p:nvSpPr>
                <p:cNvPr id="4137" name="AutoShape 126"/>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sp>
              <p:nvSpPr>
                <p:cNvPr id="4138" name="AutoShape 127"/>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Calibri" pitchFamily="34" charset="0"/>
                  </a:endParaRPr>
                </a:p>
              </p:txBody>
            </p:sp>
          </p:grpSp>
        </p:grpSp>
      </p:grpSp>
      <p:grpSp>
        <p:nvGrpSpPr>
          <p:cNvPr id="28" name="组合 113"/>
          <p:cNvGrpSpPr>
            <a:grpSpLocks/>
          </p:cNvGrpSpPr>
          <p:nvPr/>
        </p:nvGrpSpPr>
        <p:grpSpPr bwMode="auto">
          <a:xfrm>
            <a:off x="6659563" y="2349500"/>
            <a:ext cx="1416050" cy="614363"/>
            <a:chOff x="9997374" y="2122202"/>
            <a:chExt cx="1415386" cy="614713"/>
          </a:xfrm>
        </p:grpSpPr>
        <p:sp>
          <p:nvSpPr>
            <p:cNvPr id="113" name="Freeform 65"/>
            <p:cNvSpPr>
              <a:spLocks/>
            </p:cNvSpPr>
            <p:nvPr/>
          </p:nvSpPr>
          <p:spPr bwMode="gray">
            <a:xfrm rot="10800000">
              <a:off x="9997374" y="2122202"/>
              <a:ext cx="1394758" cy="614713"/>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solidFill>
              <a:schemeClr val="accent3">
                <a:lumMod val="40000"/>
                <a:lumOff val="60000"/>
              </a:schemeClr>
            </a:soli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106" name="TextBox 105"/>
            <p:cNvSpPr txBox="1"/>
            <p:nvPr/>
          </p:nvSpPr>
          <p:spPr>
            <a:xfrm>
              <a:off x="10116616" y="2132856"/>
              <a:ext cx="1296144" cy="461665"/>
            </a:xfrm>
            <a:prstGeom prst="rect">
              <a:avLst/>
            </a:prstGeom>
            <a:noFill/>
          </p:spPr>
          <p:txBody>
            <a:bodyPr>
              <a:spAutoFit/>
            </a:bodyPr>
            <a:lstStyle/>
            <a:p>
              <a:pPr fontAlgn="auto">
                <a:spcBef>
                  <a:spcPts val="0"/>
                </a:spcBef>
                <a:spcAft>
                  <a:spcPts val="0"/>
                </a:spcAft>
                <a:defRPr/>
              </a:pPr>
              <a:r>
                <a:rPr lang="zh-CN" altLang="en-US" sz="2400" b="1" dirty="0">
                  <a:ln w="1905"/>
                  <a:effectLst>
                    <a:innerShdw blurRad="69850" dist="43180" dir="5400000">
                      <a:srgbClr val="000000">
                        <a:alpha val="65000"/>
                      </a:srgbClr>
                    </a:innerShdw>
                  </a:effectLst>
                  <a:latin typeface="+mn-lt"/>
                  <a:ea typeface="+mn-ea"/>
                </a:rPr>
                <a:t>转出地</a:t>
              </a:r>
            </a:p>
          </p:txBody>
        </p:sp>
      </p:grpSp>
      <p:sp>
        <p:nvSpPr>
          <p:cNvPr id="107" name="TextBox 106"/>
          <p:cNvSpPr txBox="1"/>
          <p:nvPr/>
        </p:nvSpPr>
        <p:spPr>
          <a:xfrm>
            <a:off x="4932040" y="4149080"/>
            <a:ext cx="1296144" cy="461665"/>
          </a:xfrm>
          <a:prstGeom prst="rect">
            <a:avLst/>
          </a:prstGeom>
          <a:noFill/>
        </p:spPr>
        <p:txBody>
          <a:bodyPr>
            <a:spAutoFit/>
          </a:bodyPr>
          <a:lstStyle/>
          <a:p>
            <a:pPr fontAlgn="auto">
              <a:spcBef>
                <a:spcPts val="0"/>
              </a:spcBef>
              <a:spcAft>
                <a:spcPts val="0"/>
              </a:spcAft>
              <a:defRPr/>
            </a:pPr>
            <a:r>
              <a:rPr lang="zh-CN" altLang="en-US" sz="2400" b="1" dirty="0">
                <a:ln w="1905"/>
                <a:effectLst>
                  <a:innerShdw blurRad="69850" dist="43180" dir="5400000">
                    <a:srgbClr val="000000">
                      <a:alpha val="65000"/>
                    </a:srgbClr>
                  </a:innerShdw>
                </a:effectLst>
                <a:latin typeface="+mn-lt"/>
                <a:ea typeface="+mn-ea"/>
              </a:rPr>
              <a:t>承接地</a:t>
            </a:r>
          </a:p>
        </p:txBody>
      </p:sp>
      <p:sp>
        <p:nvSpPr>
          <p:cNvPr id="108" name="TextBox 107"/>
          <p:cNvSpPr txBox="1"/>
          <p:nvPr/>
        </p:nvSpPr>
        <p:spPr>
          <a:xfrm>
            <a:off x="1043608" y="3429000"/>
            <a:ext cx="1296144" cy="461665"/>
          </a:xfrm>
          <a:prstGeom prst="rect">
            <a:avLst/>
          </a:prstGeom>
          <a:noFill/>
        </p:spPr>
        <p:txBody>
          <a:bodyPr>
            <a:spAutoFit/>
          </a:bodyPr>
          <a:lstStyle/>
          <a:p>
            <a:pPr fontAlgn="auto">
              <a:spcBef>
                <a:spcPts val="0"/>
              </a:spcBef>
              <a:spcAft>
                <a:spcPts val="0"/>
              </a:spcAft>
              <a:defRPr/>
            </a:pPr>
            <a:r>
              <a:rPr lang="zh-CN" altLang="en-US" sz="2400" b="1" dirty="0">
                <a:ln w="1905"/>
                <a:effectLst>
                  <a:innerShdw blurRad="69850" dist="43180" dir="5400000">
                    <a:srgbClr val="000000">
                      <a:alpha val="65000"/>
                    </a:srgbClr>
                  </a:innerShdw>
                </a:effectLst>
                <a:latin typeface="+mn-lt"/>
                <a:ea typeface="+mn-ea"/>
              </a:rPr>
              <a:t>承接地</a:t>
            </a:r>
          </a:p>
        </p:txBody>
      </p:sp>
      <p:sp>
        <p:nvSpPr>
          <p:cNvPr id="109" name="TextBox 108"/>
          <p:cNvSpPr txBox="1"/>
          <p:nvPr/>
        </p:nvSpPr>
        <p:spPr>
          <a:xfrm>
            <a:off x="1475656" y="260648"/>
            <a:ext cx="1296144" cy="461665"/>
          </a:xfrm>
          <a:prstGeom prst="rect">
            <a:avLst/>
          </a:prstGeom>
          <a:noFill/>
        </p:spPr>
        <p:txBody>
          <a:bodyPr>
            <a:spAutoFit/>
          </a:bodyPr>
          <a:lstStyle/>
          <a:p>
            <a:pPr fontAlgn="auto">
              <a:spcBef>
                <a:spcPts val="0"/>
              </a:spcBef>
              <a:spcAft>
                <a:spcPts val="0"/>
              </a:spcAft>
              <a:defRPr/>
            </a:pPr>
            <a:r>
              <a:rPr lang="zh-CN" altLang="en-US" sz="2400" b="1" dirty="0">
                <a:ln w="1905"/>
                <a:effectLst>
                  <a:innerShdw blurRad="69850" dist="43180" dir="5400000">
                    <a:srgbClr val="000000">
                      <a:alpha val="65000"/>
                    </a:srgbClr>
                  </a:innerShdw>
                </a:effectLst>
                <a:latin typeface="+mn-lt"/>
                <a:ea typeface="+mn-ea"/>
              </a:rPr>
              <a:t>承接地</a:t>
            </a:r>
          </a:p>
        </p:txBody>
      </p:sp>
      <p:pic>
        <p:nvPicPr>
          <p:cNvPr id="110" name="Picture 23" descr="封面-圆圈"/>
          <p:cNvPicPr>
            <a:picLocks noChangeAspect="1" noChangeArrowheads="1"/>
          </p:cNvPicPr>
          <p:nvPr/>
        </p:nvPicPr>
        <p:blipFill>
          <a:blip r:embed="rId6" cstate="print"/>
          <a:srcRect/>
          <a:stretch>
            <a:fillRect/>
          </a:stretch>
        </p:blipFill>
        <p:spPr bwMode="auto">
          <a:xfrm>
            <a:off x="4427538" y="2492375"/>
            <a:ext cx="865187" cy="890588"/>
          </a:xfrm>
          <a:prstGeom prst="rect">
            <a:avLst/>
          </a:prstGeom>
          <a:noFill/>
          <a:ln w="9525">
            <a:solidFill>
              <a:schemeClr val="tx1"/>
            </a:solidFill>
            <a:miter lim="800000"/>
            <a:headEnd/>
            <a:tailEnd/>
          </a:ln>
        </p:spPr>
      </p:pic>
      <p:pic>
        <p:nvPicPr>
          <p:cNvPr id="111" name="Picture 24" descr="封面-圆圈高光"/>
          <p:cNvPicPr>
            <a:picLocks noChangeAspect="1" noChangeArrowheads="1"/>
          </p:cNvPicPr>
          <p:nvPr/>
        </p:nvPicPr>
        <p:blipFill>
          <a:blip r:embed="rId7" cstate="print"/>
          <a:srcRect/>
          <a:stretch>
            <a:fillRect/>
          </a:stretch>
        </p:blipFill>
        <p:spPr bwMode="auto">
          <a:xfrm>
            <a:off x="4427984" y="2492896"/>
            <a:ext cx="935980" cy="964451"/>
          </a:xfrm>
          <a:prstGeom prst="rect">
            <a:avLst/>
          </a:prstGeom>
          <a:noFill/>
          <a:effectLst>
            <a:glow rad="63500">
              <a:schemeClr val="accent5">
                <a:satMod val="175000"/>
                <a:alpha val="40000"/>
              </a:schemeClr>
            </a:glow>
          </a:effectLst>
        </p:spPr>
      </p:pic>
      <p:sp>
        <p:nvSpPr>
          <p:cNvPr id="112" name="Text Box 25"/>
          <p:cNvSpPr txBox="1">
            <a:spLocks noChangeArrowheads="1"/>
          </p:cNvSpPr>
          <p:nvPr/>
        </p:nvSpPr>
        <p:spPr bwMode="auto">
          <a:xfrm>
            <a:off x="4140200" y="3573463"/>
            <a:ext cx="1843088" cy="461962"/>
          </a:xfrm>
          <a:prstGeom prst="rect">
            <a:avLst/>
          </a:prstGeom>
          <a:noFill/>
          <a:ln w="9525">
            <a:noFill/>
            <a:miter lim="800000"/>
            <a:headEnd/>
            <a:tailEnd/>
          </a:ln>
        </p:spPr>
        <p:txBody>
          <a:bodyPr>
            <a:spAutoFit/>
          </a:bodyPr>
          <a:lstStyle/>
          <a:p>
            <a:pPr>
              <a:spcBef>
                <a:spcPct val="50000"/>
              </a:spcBef>
            </a:pPr>
            <a:r>
              <a:rPr lang="en-US" altLang="zh-CN" sz="2400" b="1">
                <a:latin typeface="Calibri" pitchFamily="34" charset="0"/>
              </a:rPr>
              <a:t>Loading… …</a:t>
            </a:r>
          </a:p>
        </p:txBody>
      </p:sp>
      <p:sp>
        <p:nvSpPr>
          <p:cNvPr id="40" name="Line 95"/>
          <p:cNvSpPr>
            <a:spLocks noChangeShapeType="1"/>
          </p:cNvSpPr>
          <p:nvPr/>
        </p:nvSpPr>
        <p:spPr bwMode="auto">
          <a:xfrm flipH="1">
            <a:off x="6084888" y="2924175"/>
            <a:ext cx="647700" cy="1368425"/>
          </a:xfrm>
          <a:prstGeom prst="line">
            <a:avLst/>
          </a:prstGeom>
          <a:noFill/>
          <a:ln w="76200" cap="rnd">
            <a:solidFill>
              <a:schemeClr val="tx2"/>
            </a:solidFill>
            <a:prstDash val="sysDot"/>
            <a:round/>
            <a:headEnd/>
            <a:tailEnd type="triangle" w="med" len="med"/>
          </a:ln>
          <a:effectLst>
            <a:outerShdw blurRad="152400" dir="1620000" sx="58000" sy="58000" algn="ctr" rotWithShape="0">
              <a:srgbClr val="000000">
                <a:alpha val="80000"/>
              </a:srgbClr>
            </a:outerShdw>
          </a:effectLst>
        </p:spPr>
        <p:txBody>
          <a:bodyPr wrap="none" anchor="ctr"/>
          <a:lstStyle/>
          <a:p>
            <a:pPr fontAlgn="auto">
              <a:spcBef>
                <a:spcPts val="0"/>
              </a:spcBef>
              <a:spcAft>
                <a:spcPts val="0"/>
              </a:spcAft>
              <a:defRPr/>
            </a:pPr>
            <a:endParaRPr lang="zh-CN" altLang="en-US">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par>
                                <p:cTn id="8" presetID="10" presetClass="entr" presetSubtype="0"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1000"/>
                                        <p:tgtEl>
                                          <p:spTgt spid="111"/>
                                        </p:tgtEl>
                                      </p:cBhvr>
                                    </p:animEffect>
                                  </p:childTnLst>
                                </p:cTn>
                              </p:par>
                              <p:par>
                                <p:cTn id="11" presetID="8" presetClass="emph" presetSubtype="0" repeatCount="indefinite" fill="hold" nodeType="withEffect">
                                  <p:stCondLst>
                                    <p:cond delay="0"/>
                                  </p:stCondLst>
                                  <p:childTnLst>
                                    <p:animRot by="21600000">
                                      <p:cBhvr>
                                        <p:cTn id="12" dur="1000" fill="hold"/>
                                        <p:tgtEl>
                                          <p:spTgt spid="111"/>
                                        </p:tgtEl>
                                        <p:attrNameLst>
                                          <p:attrName>r</p:attrName>
                                        </p:attrNameLst>
                                      </p:cBhvr>
                                    </p:animRot>
                                  </p:childTnLst>
                                </p:cTn>
                              </p:par>
                              <p:par>
                                <p:cTn id="13" presetID="10" presetClass="entr" presetSubtype="0" repeatCount="indefinite" fill="hold" grpId="0" nodeType="withEffect">
                                  <p:stCondLst>
                                    <p:cond delay="1000"/>
                                  </p:stCondLst>
                                  <p:iterate type="lt">
                                    <p:tmPct val="10000"/>
                                  </p:iterate>
                                  <p:childTnLst>
                                    <p:set>
                                      <p:cBhvr>
                                        <p:cTn id="14" dur="1" fill="hold">
                                          <p:stCondLst>
                                            <p:cond delay="0"/>
                                          </p:stCondLst>
                                        </p:cTn>
                                        <p:tgtEl>
                                          <p:spTgt spid="112"/>
                                        </p:tgtEl>
                                        <p:attrNameLst>
                                          <p:attrName>style.visibility</p:attrName>
                                        </p:attrNameLst>
                                      </p:cBhvr>
                                      <p:to>
                                        <p:strVal val="visible"/>
                                      </p:to>
                                    </p:set>
                                    <p:animEffect transition="in" filter="fade">
                                      <p:cBhvr>
                                        <p:cTn id="15" dur="1000"/>
                                        <p:tgtEl>
                                          <p:spTgt spid="112"/>
                                        </p:tgtEl>
                                      </p:cBhvr>
                                    </p:animEffect>
                                  </p:childTnLst>
                                </p:cTn>
                              </p:par>
                              <p:par>
                                <p:cTn id="16" presetID="2" presetClass="exit" presetSubtype="1" fill="hold" nodeType="withEffect">
                                  <p:stCondLst>
                                    <p:cond delay="6000"/>
                                  </p:stCondLst>
                                  <p:childTnLst>
                                    <p:anim calcmode="lin" valueType="num">
                                      <p:cBhvr additive="base">
                                        <p:cTn id="17" dur="1000"/>
                                        <p:tgtEl>
                                          <p:spTgt spid="110"/>
                                        </p:tgtEl>
                                        <p:attrNameLst>
                                          <p:attrName>ppt_x</p:attrName>
                                        </p:attrNameLst>
                                      </p:cBhvr>
                                      <p:tavLst>
                                        <p:tav tm="0">
                                          <p:val>
                                            <p:strVal val="ppt_x"/>
                                          </p:val>
                                        </p:tav>
                                        <p:tav tm="100000">
                                          <p:val>
                                            <p:strVal val="ppt_x"/>
                                          </p:val>
                                        </p:tav>
                                      </p:tavLst>
                                    </p:anim>
                                    <p:anim calcmode="lin" valueType="num">
                                      <p:cBhvr additive="base">
                                        <p:cTn id="18" dur="1000"/>
                                        <p:tgtEl>
                                          <p:spTgt spid="110"/>
                                        </p:tgtEl>
                                        <p:attrNameLst>
                                          <p:attrName>ppt_y</p:attrName>
                                        </p:attrNameLst>
                                      </p:cBhvr>
                                      <p:tavLst>
                                        <p:tav tm="0">
                                          <p:val>
                                            <p:strVal val="ppt_y"/>
                                          </p:val>
                                        </p:tav>
                                        <p:tav tm="100000">
                                          <p:val>
                                            <p:strVal val="0-ppt_h/2"/>
                                          </p:val>
                                        </p:tav>
                                      </p:tavLst>
                                    </p:anim>
                                    <p:set>
                                      <p:cBhvr>
                                        <p:cTn id="19" dur="1" fill="hold">
                                          <p:stCondLst>
                                            <p:cond delay="999"/>
                                          </p:stCondLst>
                                        </p:cTn>
                                        <p:tgtEl>
                                          <p:spTgt spid="110"/>
                                        </p:tgtEl>
                                        <p:attrNameLst>
                                          <p:attrName>style.visibility</p:attrName>
                                        </p:attrNameLst>
                                      </p:cBhvr>
                                      <p:to>
                                        <p:strVal val="hidden"/>
                                      </p:to>
                                    </p:set>
                                  </p:childTnLst>
                                </p:cTn>
                              </p:par>
                              <p:par>
                                <p:cTn id="20" presetID="2" presetClass="exit" presetSubtype="1" fill="hold" nodeType="withEffect">
                                  <p:stCondLst>
                                    <p:cond delay="6000"/>
                                  </p:stCondLst>
                                  <p:childTnLst>
                                    <p:anim calcmode="lin" valueType="num">
                                      <p:cBhvr additive="base">
                                        <p:cTn id="21" dur="1000"/>
                                        <p:tgtEl>
                                          <p:spTgt spid="111"/>
                                        </p:tgtEl>
                                        <p:attrNameLst>
                                          <p:attrName>ppt_x</p:attrName>
                                        </p:attrNameLst>
                                      </p:cBhvr>
                                      <p:tavLst>
                                        <p:tav tm="0">
                                          <p:val>
                                            <p:strVal val="ppt_x"/>
                                          </p:val>
                                        </p:tav>
                                        <p:tav tm="100000">
                                          <p:val>
                                            <p:strVal val="ppt_x"/>
                                          </p:val>
                                        </p:tav>
                                      </p:tavLst>
                                    </p:anim>
                                    <p:anim calcmode="lin" valueType="num">
                                      <p:cBhvr additive="base">
                                        <p:cTn id="22" dur="1000"/>
                                        <p:tgtEl>
                                          <p:spTgt spid="111"/>
                                        </p:tgtEl>
                                        <p:attrNameLst>
                                          <p:attrName>ppt_y</p:attrName>
                                        </p:attrNameLst>
                                      </p:cBhvr>
                                      <p:tavLst>
                                        <p:tav tm="0">
                                          <p:val>
                                            <p:strVal val="ppt_y"/>
                                          </p:val>
                                        </p:tav>
                                        <p:tav tm="100000">
                                          <p:val>
                                            <p:strVal val="0-ppt_h/2"/>
                                          </p:val>
                                        </p:tav>
                                      </p:tavLst>
                                    </p:anim>
                                    <p:set>
                                      <p:cBhvr>
                                        <p:cTn id="23" dur="1" fill="hold">
                                          <p:stCondLst>
                                            <p:cond delay="999"/>
                                          </p:stCondLst>
                                        </p:cTn>
                                        <p:tgtEl>
                                          <p:spTgt spid="111"/>
                                        </p:tgtEl>
                                        <p:attrNameLst>
                                          <p:attrName>style.visibility</p:attrName>
                                        </p:attrNameLst>
                                      </p:cBhvr>
                                      <p:to>
                                        <p:strVal val="hidden"/>
                                      </p:to>
                                    </p:set>
                                  </p:childTnLst>
                                </p:cTn>
                              </p:par>
                              <p:par>
                                <p:cTn id="24" presetID="2" presetClass="exit" presetSubtype="4" fill="hold" grpId="1" nodeType="withEffect">
                                  <p:stCondLst>
                                    <p:cond delay="6000"/>
                                  </p:stCondLst>
                                  <p:iterate type="lt">
                                    <p:tmPct val="0"/>
                                  </p:iterate>
                                  <p:childTnLst>
                                    <p:anim calcmode="lin" valueType="num">
                                      <p:cBhvr additive="base">
                                        <p:cTn id="25" dur="1000"/>
                                        <p:tgtEl>
                                          <p:spTgt spid="112"/>
                                        </p:tgtEl>
                                        <p:attrNameLst>
                                          <p:attrName>ppt_x</p:attrName>
                                        </p:attrNameLst>
                                      </p:cBhvr>
                                      <p:tavLst>
                                        <p:tav tm="0">
                                          <p:val>
                                            <p:strVal val="ppt_x"/>
                                          </p:val>
                                        </p:tav>
                                        <p:tav tm="100000">
                                          <p:val>
                                            <p:strVal val="ppt_x"/>
                                          </p:val>
                                        </p:tav>
                                      </p:tavLst>
                                    </p:anim>
                                    <p:anim calcmode="lin" valueType="num">
                                      <p:cBhvr additive="base">
                                        <p:cTn id="26" dur="1000"/>
                                        <p:tgtEl>
                                          <p:spTgt spid="112"/>
                                        </p:tgtEl>
                                        <p:attrNameLst>
                                          <p:attrName>ppt_y</p:attrName>
                                        </p:attrNameLst>
                                      </p:cBhvr>
                                      <p:tavLst>
                                        <p:tav tm="0">
                                          <p:val>
                                            <p:strVal val="ppt_y"/>
                                          </p:val>
                                        </p:tav>
                                        <p:tav tm="100000">
                                          <p:val>
                                            <p:strVal val="1+ppt_h/2"/>
                                          </p:val>
                                        </p:tav>
                                      </p:tavLst>
                                    </p:anim>
                                    <p:set>
                                      <p:cBhvr>
                                        <p:cTn id="27" dur="1" fill="hold">
                                          <p:stCondLst>
                                            <p:cond delay="999"/>
                                          </p:stCondLst>
                                        </p:cTn>
                                        <p:tgtEl>
                                          <p:spTgt spid="112"/>
                                        </p:tgtEl>
                                        <p:attrNameLst>
                                          <p:attrName>style.visibility</p:attrName>
                                        </p:attrNameLst>
                                      </p:cBhvr>
                                      <p:to>
                                        <p:strVal val="hidden"/>
                                      </p:to>
                                    </p:set>
                                  </p:childTnLst>
                                </p:cTn>
                              </p:par>
                              <p:par>
                                <p:cTn id="28" presetID="10" presetClass="exit" presetSubtype="0" fill="hold" nodeType="withEffect">
                                  <p:stCondLst>
                                    <p:cond delay="6000"/>
                                  </p:stCondLst>
                                  <p:childTnLst>
                                    <p:animEffect transition="out" filter="fade">
                                      <p:cBhvr>
                                        <p:cTn id="29" dur="500"/>
                                        <p:tgtEl>
                                          <p:spTgt spid="110"/>
                                        </p:tgtEl>
                                      </p:cBhvr>
                                    </p:animEffect>
                                    <p:set>
                                      <p:cBhvr>
                                        <p:cTn id="30" dur="1" fill="hold">
                                          <p:stCondLst>
                                            <p:cond delay="499"/>
                                          </p:stCondLst>
                                        </p:cTn>
                                        <p:tgtEl>
                                          <p:spTgt spid="110"/>
                                        </p:tgtEl>
                                        <p:attrNameLst>
                                          <p:attrName>style.visibility</p:attrName>
                                        </p:attrNameLst>
                                      </p:cBhvr>
                                      <p:to>
                                        <p:strVal val="hidden"/>
                                      </p:to>
                                    </p:set>
                                  </p:childTnLst>
                                </p:cTn>
                              </p:par>
                              <p:par>
                                <p:cTn id="31" presetID="10" presetClass="exit" presetSubtype="0" fill="hold" nodeType="withEffect">
                                  <p:stCondLst>
                                    <p:cond delay="6000"/>
                                  </p:stCondLst>
                                  <p:childTnLst>
                                    <p:animEffect transition="out" filter="fade">
                                      <p:cBhvr>
                                        <p:cTn id="32" dur="500"/>
                                        <p:tgtEl>
                                          <p:spTgt spid="111"/>
                                        </p:tgtEl>
                                      </p:cBhvr>
                                    </p:animEffect>
                                    <p:set>
                                      <p:cBhvr>
                                        <p:cTn id="33" dur="1" fill="hold">
                                          <p:stCondLst>
                                            <p:cond delay="499"/>
                                          </p:stCondLst>
                                        </p:cTn>
                                        <p:tgtEl>
                                          <p:spTgt spid="111"/>
                                        </p:tgtEl>
                                        <p:attrNameLst>
                                          <p:attrName>style.visibility</p:attrName>
                                        </p:attrNameLst>
                                      </p:cBhvr>
                                      <p:to>
                                        <p:strVal val="hidden"/>
                                      </p:to>
                                    </p:set>
                                  </p:childTnLst>
                                </p:cTn>
                              </p:par>
                              <p:par>
                                <p:cTn id="34" presetID="10" presetClass="exit" presetSubtype="0" fill="hold" grpId="2" nodeType="withEffect">
                                  <p:stCondLst>
                                    <p:cond delay="6000"/>
                                  </p:stCondLst>
                                  <p:iterate type="lt">
                                    <p:tmPct val="0"/>
                                  </p:iterate>
                                  <p:childTnLst>
                                    <p:animEffect transition="out" filter="fade">
                                      <p:cBhvr>
                                        <p:cTn id="35" dur="500"/>
                                        <p:tgtEl>
                                          <p:spTgt spid="112"/>
                                        </p:tgtEl>
                                      </p:cBhvr>
                                    </p:animEffect>
                                    <p:set>
                                      <p:cBhvr>
                                        <p:cTn id="36" dur="1" fill="hold">
                                          <p:stCondLst>
                                            <p:cond delay="499"/>
                                          </p:stCondLst>
                                        </p:cTn>
                                        <p:tgtEl>
                                          <p:spTgt spid="112"/>
                                        </p:tgtEl>
                                        <p:attrNameLst>
                                          <p:attrName>style.visibility</p:attrName>
                                        </p:attrNameLst>
                                      </p:cBhvr>
                                      <p:to>
                                        <p:strVal val="hidden"/>
                                      </p:to>
                                    </p:set>
                                  </p:childTnLst>
                                </p:cTn>
                              </p:par>
                            </p:childTnLst>
                          </p:cTn>
                        </p:par>
                        <p:par>
                          <p:cTn id="37" fill="hold">
                            <p:stCondLst>
                              <p:cond delay="7000"/>
                            </p:stCondLst>
                            <p:childTnLst>
                              <p:par>
                                <p:cTn id="38" presetID="22" presetClass="entr" presetSubtype="8"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 presetClass="entr" presetSubtype="1"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par>
                          <p:cTn id="53" fill="hold">
                            <p:stCondLst>
                              <p:cond delay="7500"/>
                            </p:stCondLst>
                            <p:childTnLst>
                              <p:par>
                                <p:cTn id="54" presetID="6" presetClass="emph" presetSubtype="0" fill="hold" nodeType="afterEffect">
                                  <p:stCondLst>
                                    <p:cond delay="0"/>
                                  </p:stCondLst>
                                  <p:childTnLst>
                                    <p:animScale>
                                      <p:cBhvr>
                                        <p:cTn id="55" dur="2000" fill="hold"/>
                                        <p:tgtEl>
                                          <p:spTgt spid="10"/>
                                        </p:tgtEl>
                                      </p:cBhvr>
                                      <p:by x="50000" y="50000"/>
                                    </p:animScale>
                                  </p:childTnLst>
                                </p:cTn>
                              </p:par>
                              <p:par>
                                <p:cTn id="56" presetID="0" presetClass="path" presetSubtype="0" accel="50000" decel="50000" fill="hold" nodeType="withEffect">
                                  <p:stCondLst>
                                    <p:cond delay="0"/>
                                  </p:stCondLst>
                                  <p:childTnLst>
                                    <p:animMotion origin="layout" path="M 0 0 L -0.23611 0.22037 " pathEditMode="relative" ptsTypes="AA">
                                      <p:cBhvr>
                                        <p:cTn id="57" dur="1000" fill="hold"/>
                                        <p:tgtEl>
                                          <p:spTgt spid="10"/>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1.66667E-6 3.67253E-6 L -0.19288 0.38621 " pathEditMode="relative" rAng="0" ptsTypes="AA">
                                      <p:cBhvr>
                                        <p:cTn id="59" dur="1000" fill="hold"/>
                                        <p:tgtEl>
                                          <p:spTgt spid="11"/>
                                        </p:tgtEl>
                                        <p:attrNameLst>
                                          <p:attrName>ppt_x</p:attrName>
                                          <p:attrName>ppt_y</p:attrName>
                                        </p:attrNameLst>
                                      </p:cBhvr>
                                      <p:rCtr x="-97" y="193"/>
                                    </p:animMotion>
                                  </p:childTnLst>
                                </p:cTn>
                              </p:par>
                              <p:par>
                                <p:cTn id="60" presetID="0" presetClass="path" presetSubtype="0" accel="50000" decel="50000" fill="hold" grpId="1" nodeType="withEffect">
                                  <p:stCondLst>
                                    <p:cond delay="0"/>
                                  </p:stCondLst>
                                  <p:childTnLst>
                                    <p:animMotion origin="layout" path="M 4.16667E-6 2.22222E-6 L -0.11806 0.13449 " pathEditMode="relative" rAng="0" ptsTypes="AA">
                                      <p:cBhvr>
                                        <p:cTn id="61" dur="1000" fill="hold"/>
                                        <p:tgtEl>
                                          <p:spTgt spid="13"/>
                                        </p:tgtEl>
                                        <p:attrNameLst>
                                          <p:attrName>ppt_x</p:attrName>
                                          <p:attrName>ppt_y</p:attrName>
                                        </p:attrNameLst>
                                      </p:cBhvr>
                                      <p:rCtr x="-59" y="67"/>
                                    </p:animMotion>
                                  </p:childTnLst>
                                </p:cTn>
                              </p:par>
                              <p:par>
                                <p:cTn id="62" presetID="0" presetClass="path" presetSubtype="0" accel="50000" decel="50000" fill="hold" grpId="1" nodeType="withEffect">
                                  <p:stCondLst>
                                    <p:cond delay="0"/>
                                  </p:stCondLst>
                                  <p:childTnLst>
                                    <p:animMotion origin="layout" path="M -1.66667E-6 -2.96296E-6 L -0.36215 0.14514 " pathEditMode="relative" rAng="0" ptsTypes="AA">
                                      <p:cBhvr>
                                        <p:cTn id="63" dur="1000" fill="hold"/>
                                        <p:tgtEl>
                                          <p:spTgt spid="12"/>
                                        </p:tgtEl>
                                        <p:attrNameLst>
                                          <p:attrName>ppt_x</p:attrName>
                                          <p:attrName>ppt_y</p:attrName>
                                        </p:attrNameLst>
                                      </p:cBhvr>
                                      <p:rCtr x="-181" y="72"/>
                                    </p:animMotion>
                                  </p:childTnLst>
                                </p:cTn>
                              </p:par>
                            </p:childTnLst>
                          </p:cTn>
                        </p:par>
                        <p:par>
                          <p:cTn id="64" fill="hold">
                            <p:stCondLst>
                              <p:cond delay="9500"/>
                            </p:stCondLst>
                            <p:childTnLst>
                              <p:par>
                                <p:cTn id="65" presetID="3" presetClass="entr" presetSubtype="10" fill="hold" nodeType="afterEffect">
                                  <p:stCondLst>
                                    <p:cond delay="2500"/>
                                  </p:stCondLst>
                                  <p:childTnLst>
                                    <p:set>
                                      <p:cBhvr>
                                        <p:cTn id="66" dur="1" fill="hold">
                                          <p:stCondLst>
                                            <p:cond delay="0"/>
                                          </p:stCondLst>
                                        </p:cTn>
                                        <p:tgtEl>
                                          <p:spTgt spid="5"/>
                                        </p:tgtEl>
                                        <p:attrNameLst>
                                          <p:attrName>style.visibility</p:attrName>
                                        </p:attrNameLst>
                                      </p:cBhvr>
                                      <p:to>
                                        <p:strVal val="visible"/>
                                      </p:to>
                                    </p:set>
                                    <p:animEffect transition="in" filter="blinds(horizontal)">
                                      <p:cBhvr>
                                        <p:cTn id="67" dur="500"/>
                                        <p:tgtEl>
                                          <p:spTgt spid="5"/>
                                        </p:tgtEl>
                                      </p:cBhvr>
                                    </p:animEffect>
                                  </p:childTnLst>
                                </p:cTn>
                              </p:par>
                            </p:childTnLst>
                          </p:cTn>
                        </p:par>
                        <p:par>
                          <p:cTn id="68" fill="hold">
                            <p:stCondLst>
                              <p:cond delay="12500"/>
                            </p:stCondLst>
                            <p:childTnLst>
                              <p:par>
                                <p:cTn id="69" presetID="35" presetClass="emph" presetSubtype="0" fill="hold" nodeType="afterEffect">
                                  <p:stCondLst>
                                    <p:cond delay="0"/>
                                  </p:stCondLst>
                                  <p:childTnLst>
                                    <p:anim calcmode="discrete" valueType="str">
                                      <p:cBhvr>
                                        <p:cTn id="70" dur="1000" fill="hold"/>
                                        <p:tgtEl>
                                          <p:spTgt spid="5"/>
                                        </p:tgtEl>
                                        <p:attrNameLst>
                                          <p:attrName>style.visibility</p:attrName>
                                        </p:attrNameLst>
                                      </p:cBhvr>
                                      <p:tavLst>
                                        <p:tav tm="0">
                                          <p:val>
                                            <p:strVal val="hidden"/>
                                          </p:val>
                                        </p:tav>
                                        <p:tav tm="50000">
                                          <p:val>
                                            <p:strVal val="visible"/>
                                          </p:val>
                                        </p:tav>
                                      </p:tavLst>
                                    </p:anim>
                                  </p:childTnLst>
                                </p:cTn>
                              </p:par>
                            </p:childTnLst>
                          </p:cTn>
                        </p:par>
                        <p:par>
                          <p:cTn id="71" fill="hold">
                            <p:stCondLst>
                              <p:cond delay="13500"/>
                            </p:stCondLst>
                            <p:childTnLst>
                              <p:par>
                                <p:cTn id="72" presetID="0" presetClass="path" presetSubtype="0" accel="50000" decel="50000" fill="hold" nodeType="afterEffect">
                                  <p:stCondLst>
                                    <p:cond delay="0"/>
                                  </p:stCondLst>
                                  <p:childTnLst>
                                    <p:animMotion origin="layout" path="M -2.22222E-6 -3.9778E-6 L 0.47952 -0.42992 " pathEditMode="relative" rAng="0" ptsTypes="AA">
                                      <p:cBhvr>
                                        <p:cTn id="73" dur="2000" fill="hold"/>
                                        <p:tgtEl>
                                          <p:spTgt spid="5"/>
                                        </p:tgtEl>
                                        <p:attrNameLst>
                                          <p:attrName>ppt_x</p:attrName>
                                          <p:attrName>ppt_y</p:attrName>
                                        </p:attrNameLst>
                                      </p:cBhvr>
                                      <p:rCtr x="240" y="-215"/>
                                    </p:animMotion>
                                  </p:childTnLst>
                                </p:cTn>
                              </p:par>
                            </p:childTnLst>
                          </p:cTn>
                        </p:par>
                        <p:par>
                          <p:cTn id="74" fill="hold">
                            <p:stCondLst>
                              <p:cond delay="15500"/>
                            </p:stCondLst>
                            <p:childTnLst>
                              <p:par>
                                <p:cTn id="75" presetID="20" presetClass="exit" presetSubtype="0" fill="hold" nodeType="afterEffect">
                                  <p:stCondLst>
                                    <p:cond delay="0"/>
                                  </p:stCondLst>
                                  <p:childTnLst>
                                    <p:animEffect transition="out" filter="wedge">
                                      <p:cBhvr>
                                        <p:cTn id="76" dur="1000"/>
                                        <p:tgtEl>
                                          <p:spTgt spid="5"/>
                                        </p:tgtEl>
                                      </p:cBhvr>
                                    </p:animEffect>
                                    <p:set>
                                      <p:cBhvr>
                                        <p:cTn id="77" dur="1" fill="hold">
                                          <p:stCondLst>
                                            <p:cond delay="999"/>
                                          </p:stCondLst>
                                        </p:cTn>
                                        <p:tgtEl>
                                          <p:spTgt spid="5"/>
                                        </p:tgtEl>
                                        <p:attrNameLst>
                                          <p:attrName>style.visibility</p:attrName>
                                        </p:attrNameLst>
                                      </p:cBhvr>
                                      <p:to>
                                        <p:strVal val="hidden"/>
                                      </p:to>
                                    </p:set>
                                  </p:childTnLst>
                                </p:cTn>
                              </p:par>
                            </p:childTnLst>
                          </p:cTn>
                        </p:par>
                        <p:par>
                          <p:cTn id="78" fill="hold">
                            <p:stCondLst>
                              <p:cond delay="16500"/>
                            </p:stCondLst>
                            <p:childTnLst>
                              <p:par>
                                <p:cTn id="79" presetID="20" presetClass="entr" presetSubtype="0" fill="hold" nodeType="after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wedge">
                                      <p:cBhvr>
                                        <p:cTn id="81" dur="1000"/>
                                        <p:tgtEl>
                                          <p:spTgt spid="2"/>
                                        </p:tgtEl>
                                      </p:cBhvr>
                                    </p:animEffect>
                                  </p:childTnLst>
                                </p:cTn>
                              </p:par>
                            </p:childTnLst>
                          </p:cTn>
                        </p:par>
                        <p:par>
                          <p:cTn id="82" fill="hold">
                            <p:stCondLst>
                              <p:cond delay="17500"/>
                            </p:stCondLst>
                            <p:childTnLst>
                              <p:par>
                                <p:cTn id="83" presetID="3" presetClass="entr" presetSubtype="10" fill="hold" nodeType="afterEffect">
                                  <p:stCondLst>
                                    <p:cond delay="3000"/>
                                  </p:stCondLst>
                                  <p:childTnLst>
                                    <p:set>
                                      <p:cBhvr>
                                        <p:cTn id="84" dur="1" fill="hold">
                                          <p:stCondLst>
                                            <p:cond delay="0"/>
                                          </p:stCondLst>
                                        </p:cTn>
                                        <p:tgtEl>
                                          <p:spTgt spid="6"/>
                                        </p:tgtEl>
                                        <p:attrNameLst>
                                          <p:attrName>style.visibility</p:attrName>
                                        </p:attrNameLst>
                                      </p:cBhvr>
                                      <p:to>
                                        <p:strVal val="visible"/>
                                      </p:to>
                                    </p:set>
                                    <p:animEffect transition="in" filter="blinds(horizontal)">
                                      <p:cBhvr>
                                        <p:cTn id="85" dur="500"/>
                                        <p:tgtEl>
                                          <p:spTgt spid="6"/>
                                        </p:tgtEl>
                                      </p:cBhvr>
                                    </p:animEffect>
                                  </p:childTnLst>
                                </p:cTn>
                              </p:par>
                            </p:childTnLst>
                          </p:cTn>
                        </p:par>
                        <p:par>
                          <p:cTn id="86" fill="hold">
                            <p:stCondLst>
                              <p:cond delay="21000"/>
                            </p:stCondLst>
                            <p:childTnLst>
                              <p:par>
                                <p:cTn id="87" presetID="35" presetClass="emph" presetSubtype="0" fill="hold" nodeType="afterEffect">
                                  <p:stCondLst>
                                    <p:cond delay="0"/>
                                  </p:stCondLst>
                                  <p:childTnLst>
                                    <p:anim calcmode="discrete" valueType="str">
                                      <p:cBhvr>
                                        <p:cTn id="88" dur="1000" fill="hold"/>
                                        <p:tgtEl>
                                          <p:spTgt spid="6"/>
                                        </p:tgtEl>
                                        <p:attrNameLst>
                                          <p:attrName>style.visibility</p:attrName>
                                        </p:attrNameLst>
                                      </p:cBhvr>
                                      <p:tavLst>
                                        <p:tav tm="0">
                                          <p:val>
                                            <p:strVal val="hidden"/>
                                          </p:val>
                                        </p:tav>
                                        <p:tav tm="50000">
                                          <p:val>
                                            <p:strVal val="visible"/>
                                          </p:val>
                                        </p:tav>
                                      </p:tavLst>
                                    </p:anim>
                                  </p:childTnLst>
                                </p:cTn>
                              </p:par>
                            </p:childTnLst>
                          </p:cTn>
                        </p:par>
                        <p:par>
                          <p:cTn id="89" fill="hold">
                            <p:stCondLst>
                              <p:cond delay="22000"/>
                            </p:stCondLst>
                            <p:childTnLst>
                              <p:par>
                                <p:cTn id="90" presetID="0" presetClass="path" presetSubtype="0" accel="50000" decel="50000" fill="hold" nodeType="afterEffect">
                                  <p:stCondLst>
                                    <p:cond delay="0"/>
                                  </p:stCondLst>
                                  <p:childTnLst>
                                    <p:animMotion origin="layout" path="M -2.77778E-7 -3.54302E-6 L 0.11823 -0.52474 " pathEditMode="relative" rAng="0" ptsTypes="AA">
                                      <p:cBhvr>
                                        <p:cTn id="91" dur="2000" fill="hold"/>
                                        <p:tgtEl>
                                          <p:spTgt spid="6"/>
                                        </p:tgtEl>
                                        <p:attrNameLst>
                                          <p:attrName>ppt_x</p:attrName>
                                          <p:attrName>ppt_y</p:attrName>
                                        </p:attrNameLst>
                                      </p:cBhvr>
                                      <p:rCtr x="59" y="-262"/>
                                    </p:animMotion>
                                  </p:childTnLst>
                                </p:cTn>
                              </p:par>
                            </p:childTnLst>
                          </p:cTn>
                        </p:par>
                        <p:par>
                          <p:cTn id="92" fill="hold">
                            <p:stCondLst>
                              <p:cond delay="24000"/>
                            </p:stCondLst>
                            <p:childTnLst>
                              <p:par>
                                <p:cTn id="93" presetID="18" presetClass="exit" presetSubtype="12" fill="hold" nodeType="afterEffect">
                                  <p:stCondLst>
                                    <p:cond delay="0"/>
                                  </p:stCondLst>
                                  <p:childTnLst>
                                    <p:animEffect transition="out" filter="strips(downLeft)">
                                      <p:cBhvr>
                                        <p:cTn id="94" dur="500"/>
                                        <p:tgtEl>
                                          <p:spTgt spid="6"/>
                                        </p:tgtEl>
                                      </p:cBhvr>
                                    </p:animEffect>
                                    <p:set>
                                      <p:cBhvr>
                                        <p:cTn id="95" dur="1" fill="hold">
                                          <p:stCondLst>
                                            <p:cond delay="499"/>
                                          </p:stCondLst>
                                        </p:cTn>
                                        <p:tgtEl>
                                          <p:spTgt spid="6"/>
                                        </p:tgtEl>
                                        <p:attrNameLst>
                                          <p:attrName>style.visibility</p:attrName>
                                        </p:attrNameLst>
                                      </p:cBhvr>
                                      <p:to>
                                        <p:strVal val="hidden"/>
                                      </p:to>
                                    </p:set>
                                  </p:childTnLst>
                                </p:cTn>
                              </p:par>
                            </p:childTnLst>
                          </p:cTn>
                        </p:par>
                        <p:par>
                          <p:cTn id="96" fill="hold">
                            <p:stCondLst>
                              <p:cond delay="24500"/>
                            </p:stCondLst>
                            <p:childTnLst>
                              <p:par>
                                <p:cTn id="97" presetID="18" presetClass="entr" presetSubtype="12" fill="hold"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strips(downLeft)">
                                      <p:cBhvr>
                                        <p:cTn id="99" dur="5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xit" presetSubtype="26" fill="hold" nodeType="clickEffect">
                                  <p:stCondLst>
                                    <p:cond delay="0"/>
                                  </p:stCondLst>
                                  <p:childTnLst>
                                    <p:animEffect transition="out" filter="barn(inHorizontal)">
                                      <p:cBhvr>
                                        <p:cTn id="103" dur="500"/>
                                        <p:tgtEl>
                                          <p:spTgt spid="10"/>
                                        </p:tgtEl>
                                      </p:cBhvr>
                                    </p:animEffect>
                                    <p:set>
                                      <p:cBhvr>
                                        <p:cTn id="104" dur="1" fill="hold">
                                          <p:stCondLst>
                                            <p:cond delay="499"/>
                                          </p:stCondLst>
                                        </p:cTn>
                                        <p:tgtEl>
                                          <p:spTgt spid="10"/>
                                        </p:tgtEl>
                                        <p:attrNameLst>
                                          <p:attrName>style.visibility</p:attrName>
                                        </p:attrNameLst>
                                      </p:cBhvr>
                                      <p:to>
                                        <p:strVal val="hidden"/>
                                      </p:to>
                                    </p:set>
                                  </p:childTnLst>
                                </p:cTn>
                              </p:par>
                              <p:par>
                                <p:cTn id="105" presetID="16" presetClass="exit" presetSubtype="26" fill="hold" grpId="2" nodeType="withEffect">
                                  <p:stCondLst>
                                    <p:cond delay="0"/>
                                  </p:stCondLst>
                                  <p:childTnLst>
                                    <p:animEffect transition="out" filter="barn(inHorizontal)">
                                      <p:cBhvr>
                                        <p:cTn id="106" dur="500"/>
                                        <p:tgtEl>
                                          <p:spTgt spid="12"/>
                                        </p:tgtEl>
                                      </p:cBhvr>
                                    </p:animEffect>
                                    <p:set>
                                      <p:cBhvr>
                                        <p:cTn id="107" dur="1" fill="hold">
                                          <p:stCondLst>
                                            <p:cond delay="499"/>
                                          </p:stCondLst>
                                        </p:cTn>
                                        <p:tgtEl>
                                          <p:spTgt spid="12"/>
                                        </p:tgtEl>
                                        <p:attrNameLst>
                                          <p:attrName>style.visibility</p:attrName>
                                        </p:attrNameLst>
                                      </p:cBhvr>
                                      <p:to>
                                        <p:strVal val="hidden"/>
                                      </p:to>
                                    </p:set>
                                  </p:childTnLst>
                                </p:cTn>
                              </p:par>
                              <p:par>
                                <p:cTn id="108" presetID="16" presetClass="exit" presetSubtype="26" fill="hold" nodeType="withEffect">
                                  <p:stCondLst>
                                    <p:cond delay="0"/>
                                  </p:stCondLst>
                                  <p:childTnLst>
                                    <p:animEffect transition="out" filter="barn(inHorizontal)">
                                      <p:cBhvr>
                                        <p:cTn id="109" dur="500"/>
                                        <p:tgtEl>
                                          <p:spTgt spid="11"/>
                                        </p:tgtEl>
                                      </p:cBhvr>
                                    </p:animEffect>
                                    <p:set>
                                      <p:cBhvr>
                                        <p:cTn id="110" dur="1" fill="hold">
                                          <p:stCondLst>
                                            <p:cond delay="499"/>
                                          </p:stCondLst>
                                        </p:cTn>
                                        <p:tgtEl>
                                          <p:spTgt spid="11"/>
                                        </p:tgtEl>
                                        <p:attrNameLst>
                                          <p:attrName>style.visibility</p:attrName>
                                        </p:attrNameLst>
                                      </p:cBhvr>
                                      <p:to>
                                        <p:strVal val="hidden"/>
                                      </p:to>
                                    </p:set>
                                  </p:childTnLst>
                                </p:cTn>
                              </p:par>
                              <p:par>
                                <p:cTn id="111" presetID="16" presetClass="exit" presetSubtype="26" fill="hold" grpId="2" nodeType="withEffect">
                                  <p:stCondLst>
                                    <p:cond delay="0"/>
                                  </p:stCondLst>
                                  <p:childTnLst>
                                    <p:animEffect transition="out" filter="barn(inHorizontal)">
                                      <p:cBhvr>
                                        <p:cTn id="112" dur="500"/>
                                        <p:tgtEl>
                                          <p:spTgt spid="13"/>
                                        </p:tgtEl>
                                      </p:cBhvr>
                                    </p:animEffect>
                                    <p:set>
                                      <p:cBhvr>
                                        <p:cTn id="113" dur="1" fill="hold">
                                          <p:stCondLst>
                                            <p:cond delay="499"/>
                                          </p:stCondLst>
                                        </p:cTn>
                                        <p:tgtEl>
                                          <p:spTgt spid="13"/>
                                        </p:tgtEl>
                                        <p:attrNameLst>
                                          <p:attrName>style.visibility</p:attrName>
                                        </p:attrNameLst>
                                      </p:cBhvr>
                                      <p:to>
                                        <p:strVal val="hidden"/>
                                      </p:to>
                                    </p:set>
                                  </p:childTnLst>
                                </p:cTn>
                              </p:par>
                              <p:par>
                                <p:cTn id="114" presetID="16" presetClass="entr" presetSubtype="26" fill="hold" nodeType="withEffect">
                                  <p:stCondLst>
                                    <p:cond delay="0"/>
                                  </p:stCondLst>
                                  <p:childTnLst>
                                    <p:set>
                                      <p:cBhvr>
                                        <p:cTn id="115" dur="1" fill="hold">
                                          <p:stCondLst>
                                            <p:cond delay="0"/>
                                          </p:stCondLst>
                                        </p:cTn>
                                        <p:tgtEl>
                                          <p:spTgt spid="3"/>
                                        </p:tgtEl>
                                        <p:attrNameLst>
                                          <p:attrName>style.visibility</p:attrName>
                                        </p:attrNameLst>
                                      </p:cBhvr>
                                      <p:to>
                                        <p:strVal val="visible"/>
                                      </p:to>
                                    </p:set>
                                    <p:animEffect transition="in" filter="barn(inHorizontal)">
                                      <p:cBhvr>
                                        <p:cTn id="116" dur="500"/>
                                        <p:tgtEl>
                                          <p:spTgt spid="3"/>
                                        </p:tgtEl>
                                      </p:cBhvr>
                                    </p:animEffect>
                                  </p:childTnLst>
                                </p:cTn>
                              </p:par>
                              <p:par>
                                <p:cTn id="117" presetID="16" presetClass="entr" presetSubtype="26" fill="hold" nodeType="with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barn(inHorizontal)">
                                      <p:cBhvr>
                                        <p:cTn id="119" dur="500"/>
                                        <p:tgtEl>
                                          <p:spTgt spid="16"/>
                                        </p:tgtEl>
                                      </p:cBhvr>
                                    </p:animEffect>
                                  </p:childTnLst>
                                </p:cTn>
                              </p:par>
                              <p:par>
                                <p:cTn id="120" presetID="16" presetClass="entr" presetSubtype="26" fill="hold" nodeType="with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barn(inHorizontal)">
                                      <p:cBhvr>
                                        <p:cTn id="122" dur="500"/>
                                        <p:tgtEl>
                                          <p:spTgt spid="38"/>
                                        </p:tgtEl>
                                      </p:cBhvr>
                                    </p:animEffect>
                                  </p:childTnLst>
                                </p:cTn>
                              </p:par>
                              <p:par>
                                <p:cTn id="123" presetID="16" presetClass="entr" presetSubtype="26" fill="hold" nodeType="withEffect">
                                  <p:stCondLst>
                                    <p:cond delay="0"/>
                                  </p:stCondLst>
                                  <p:childTnLst>
                                    <p:set>
                                      <p:cBhvr>
                                        <p:cTn id="124" dur="1" fill="hold">
                                          <p:stCondLst>
                                            <p:cond delay="0"/>
                                          </p:stCondLst>
                                        </p:cTn>
                                        <p:tgtEl>
                                          <p:spTgt spid="39"/>
                                        </p:tgtEl>
                                        <p:attrNameLst>
                                          <p:attrName>style.visibility</p:attrName>
                                        </p:attrNameLst>
                                      </p:cBhvr>
                                      <p:to>
                                        <p:strVal val="visible"/>
                                      </p:to>
                                    </p:set>
                                    <p:animEffect transition="in" filter="barn(inHorizontal)">
                                      <p:cBhvr>
                                        <p:cTn id="125" dur="500"/>
                                        <p:tgtEl>
                                          <p:spTgt spid="39"/>
                                        </p:tgtEl>
                                      </p:cBhvr>
                                    </p:animEffect>
                                  </p:childTnLst>
                                </p:cTn>
                              </p:par>
                              <p:par>
                                <p:cTn id="126" presetID="16" presetClass="entr" presetSubtype="26" fill="hold" nodeType="with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barn(inHorizontal)">
                                      <p:cBhvr>
                                        <p:cTn id="128" dur="500"/>
                                        <p:tgtEl>
                                          <p:spTgt spid="40"/>
                                        </p:tgtEl>
                                      </p:cBhvr>
                                    </p:animEffect>
                                  </p:childTnLst>
                                </p:cTn>
                              </p:par>
                              <p:par>
                                <p:cTn id="129" presetID="16" presetClass="entr" presetSubtype="26" fill="hold" grpId="0" nodeType="with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barn(inHorizontal)">
                                      <p:cBhvr>
                                        <p:cTn id="131" dur="500"/>
                                        <p:tgtEl>
                                          <p:spTgt spid="41"/>
                                        </p:tgtEl>
                                      </p:cBhvr>
                                    </p:animEffect>
                                  </p:childTnLst>
                                </p:cTn>
                              </p:par>
                            </p:childTnLst>
                          </p:cTn>
                        </p:par>
                        <p:par>
                          <p:cTn id="132" fill="hold">
                            <p:stCondLst>
                              <p:cond delay="500"/>
                            </p:stCondLst>
                            <p:childTnLst>
                              <p:par>
                                <p:cTn id="133" presetID="16" presetClass="entr" presetSubtype="26" fill="hold"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barn(inHorizontal)">
                                      <p:cBhvr>
                                        <p:cTn id="135" dur="2000"/>
                                        <p:tgtEl>
                                          <p:spTgt spid="36"/>
                                        </p:tgtEl>
                                      </p:cBhvr>
                                    </p:animEffect>
                                  </p:childTnLst>
                                </p:cTn>
                              </p:par>
                            </p:childTnLst>
                          </p:cTn>
                        </p:par>
                        <p:par>
                          <p:cTn id="136" fill="hold">
                            <p:stCondLst>
                              <p:cond delay="2500"/>
                            </p:stCondLst>
                            <p:childTnLst>
                              <p:par>
                                <p:cTn id="137" presetID="16" presetClass="entr" presetSubtype="42" fill="hold" grpId="0" nodeType="after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barn(outHorizontal)">
                                      <p:cBhvr>
                                        <p:cTn id="139" dur="1000"/>
                                        <p:tgtEl>
                                          <p:spTgt spid="37"/>
                                        </p:tgtEl>
                                      </p:cBhvr>
                                    </p:animEffect>
                                  </p:childTnLst>
                                </p:cTn>
                              </p:par>
                            </p:childTnLst>
                          </p:cTn>
                        </p:par>
                        <p:par>
                          <p:cTn id="140" fill="hold">
                            <p:stCondLst>
                              <p:cond delay="3500"/>
                            </p:stCondLst>
                            <p:childTnLst>
                              <p:par>
                                <p:cTn id="141" presetID="25" presetClass="entr" presetSubtype="0" fill="hold" nodeType="afterEffect">
                                  <p:stCondLst>
                                    <p:cond delay="200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44"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45"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46" dur="1000" fill="hold"/>
                                        <p:tgtEl>
                                          <p:spTgt spid="28"/>
                                        </p:tgtEl>
                                        <p:attrNameLst>
                                          <p:attrName>ppt_h</p:attrName>
                                        </p:attrNameLst>
                                      </p:cBhvr>
                                      <p:tavLst>
                                        <p:tav tm="0">
                                          <p:val>
                                            <p:strVal val="#ppt_h"/>
                                          </p:val>
                                        </p:tav>
                                        <p:tav tm="100000">
                                          <p:val>
                                            <p:strVal val="#ppt_h"/>
                                          </p:val>
                                        </p:tav>
                                      </p:tavLst>
                                    </p:anim>
                                    <p:anim calcmode="lin" valueType="num">
                                      <p:cBhvr>
                                        <p:cTn id="147"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48"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49"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50" dur="1000" decel="50000">
                                          <p:stCondLst>
                                            <p:cond delay="0"/>
                                          </p:stCondLst>
                                        </p:cTn>
                                        <p:tgtEl>
                                          <p:spTgt spid="28"/>
                                        </p:tgtEl>
                                      </p:cBhvr>
                                    </p:animEffect>
                                  </p:childTnLst>
                                </p:cTn>
                              </p:par>
                            </p:childTnLst>
                          </p:cTn>
                        </p:par>
                        <p:par>
                          <p:cTn id="151" fill="hold">
                            <p:stCondLst>
                              <p:cond delay="6500"/>
                            </p:stCondLst>
                            <p:childTnLst>
                              <p:par>
                                <p:cTn id="152" presetID="25" presetClass="entr" presetSubtype="0" fill="hold" nodeType="afterEffect">
                                  <p:stCondLst>
                                    <p:cond delay="0"/>
                                  </p:stCondLst>
                                  <p:childTnLst>
                                    <p:set>
                                      <p:cBhvr>
                                        <p:cTn id="153" dur="1" fill="hold">
                                          <p:stCondLst>
                                            <p:cond delay="0"/>
                                          </p:stCondLst>
                                        </p:cTn>
                                        <p:tgtEl>
                                          <p:spTgt spid="109"/>
                                        </p:tgtEl>
                                        <p:attrNameLst>
                                          <p:attrName>style.visibility</p:attrName>
                                        </p:attrNameLst>
                                      </p:cBhvr>
                                      <p:to>
                                        <p:strVal val="visible"/>
                                      </p:to>
                                    </p:set>
                                    <p:anim calcmode="lin" valueType="num">
                                      <p:cBhvr>
                                        <p:cTn id="154" dur="500" decel="50000" fill="hold">
                                          <p:stCondLst>
                                            <p:cond delay="0"/>
                                          </p:stCondLst>
                                        </p:cTn>
                                        <p:tgtEl>
                                          <p:spTgt spid="109"/>
                                        </p:tgtEl>
                                        <p:attrNameLst>
                                          <p:attrName>style.rotation</p:attrName>
                                        </p:attrNameLst>
                                      </p:cBhvr>
                                      <p:tavLst>
                                        <p:tav tm="0">
                                          <p:val>
                                            <p:fltVal val="-90"/>
                                          </p:val>
                                        </p:tav>
                                        <p:tav tm="100000">
                                          <p:val>
                                            <p:fltVal val="0"/>
                                          </p:val>
                                        </p:tav>
                                      </p:tavLst>
                                    </p:anim>
                                    <p:anim calcmode="lin" valueType="num">
                                      <p:cBhvr>
                                        <p:cTn id="155" dur="500" decel="50000" fill="hold">
                                          <p:stCondLst>
                                            <p:cond delay="0"/>
                                          </p:stCondLst>
                                        </p:cTn>
                                        <p:tgtEl>
                                          <p:spTgt spid="109"/>
                                        </p:tgtEl>
                                        <p:attrNameLst>
                                          <p:attrName>ppt_w</p:attrName>
                                        </p:attrNameLst>
                                      </p:cBhvr>
                                      <p:tavLst>
                                        <p:tav tm="0">
                                          <p:val>
                                            <p:strVal val="#ppt_w"/>
                                          </p:val>
                                        </p:tav>
                                        <p:tav tm="100000">
                                          <p:val>
                                            <p:strVal val="#ppt_w*.05"/>
                                          </p:val>
                                        </p:tav>
                                      </p:tavLst>
                                    </p:anim>
                                    <p:anim calcmode="lin" valueType="num">
                                      <p:cBhvr>
                                        <p:cTn id="156" dur="500" accel="50000" fill="hold">
                                          <p:stCondLst>
                                            <p:cond delay="500"/>
                                          </p:stCondLst>
                                        </p:cTn>
                                        <p:tgtEl>
                                          <p:spTgt spid="109"/>
                                        </p:tgtEl>
                                        <p:attrNameLst>
                                          <p:attrName>ppt_w</p:attrName>
                                        </p:attrNameLst>
                                      </p:cBhvr>
                                      <p:tavLst>
                                        <p:tav tm="0">
                                          <p:val>
                                            <p:strVal val="#ppt_w*.05"/>
                                          </p:val>
                                        </p:tav>
                                        <p:tav tm="100000">
                                          <p:val>
                                            <p:strVal val="#ppt_w"/>
                                          </p:val>
                                        </p:tav>
                                      </p:tavLst>
                                    </p:anim>
                                    <p:anim calcmode="lin" valueType="num">
                                      <p:cBhvr>
                                        <p:cTn id="157" dur="1000" fill="hold"/>
                                        <p:tgtEl>
                                          <p:spTgt spid="109"/>
                                        </p:tgtEl>
                                        <p:attrNameLst>
                                          <p:attrName>ppt_h</p:attrName>
                                        </p:attrNameLst>
                                      </p:cBhvr>
                                      <p:tavLst>
                                        <p:tav tm="0">
                                          <p:val>
                                            <p:strVal val="#ppt_h"/>
                                          </p:val>
                                        </p:tav>
                                        <p:tav tm="100000">
                                          <p:val>
                                            <p:strVal val="#ppt_h"/>
                                          </p:val>
                                        </p:tav>
                                      </p:tavLst>
                                    </p:anim>
                                    <p:anim calcmode="lin" valueType="num">
                                      <p:cBhvr>
                                        <p:cTn id="158" dur="500" decel="50000" fill="hold">
                                          <p:stCondLst>
                                            <p:cond delay="0"/>
                                          </p:stCondLst>
                                        </p:cTn>
                                        <p:tgtEl>
                                          <p:spTgt spid="109"/>
                                        </p:tgtEl>
                                        <p:attrNameLst>
                                          <p:attrName>ppt_x</p:attrName>
                                        </p:attrNameLst>
                                      </p:cBhvr>
                                      <p:tavLst>
                                        <p:tav tm="0">
                                          <p:val>
                                            <p:strVal val="#ppt_x+.4"/>
                                          </p:val>
                                        </p:tav>
                                        <p:tav tm="100000">
                                          <p:val>
                                            <p:strVal val="#ppt_x"/>
                                          </p:val>
                                        </p:tav>
                                      </p:tavLst>
                                    </p:anim>
                                    <p:anim calcmode="lin" valueType="num">
                                      <p:cBhvr>
                                        <p:cTn id="159" dur="500" decel="50000" fill="hold">
                                          <p:stCondLst>
                                            <p:cond delay="0"/>
                                          </p:stCondLst>
                                        </p:cTn>
                                        <p:tgtEl>
                                          <p:spTgt spid="109"/>
                                        </p:tgtEl>
                                        <p:attrNameLst>
                                          <p:attrName>ppt_y</p:attrName>
                                        </p:attrNameLst>
                                      </p:cBhvr>
                                      <p:tavLst>
                                        <p:tav tm="0">
                                          <p:val>
                                            <p:strVal val="#ppt_y-.2"/>
                                          </p:val>
                                        </p:tav>
                                        <p:tav tm="100000">
                                          <p:val>
                                            <p:strVal val="#ppt_y+.1"/>
                                          </p:val>
                                        </p:tav>
                                      </p:tavLst>
                                    </p:anim>
                                    <p:anim calcmode="lin" valueType="num">
                                      <p:cBhvr>
                                        <p:cTn id="160" dur="500" accel="50000" fill="hold">
                                          <p:stCondLst>
                                            <p:cond delay="500"/>
                                          </p:stCondLst>
                                        </p:cTn>
                                        <p:tgtEl>
                                          <p:spTgt spid="109"/>
                                        </p:tgtEl>
                                        <p:attrNameLst>
                                          <p:attrName>ppt_y</p:attrName>
                                        </p:attrNameLst>
                                      </p:cBhvr>
                                      <p:tavLst>
                                        <p:tav tm="0">
                                          <p:val>
                                            <p:strVal val="#ppt_y+.1"/>
                                          </p:val>
                                        </p:tav>
                                        <p:tav tm="100000">
                                          <p:val>
                                            <p:strVal val="#ppt_y"/>
                                          </p:val>
                                        </p:tav>
                                      </p:tavLst>
                                    </p:anim>
                                    <p:animEffect transition="in" filter="fade">
                                      <p:cBhvr>
                                        <p:cTn id="161" dur="1000" decel="50000">
                                          <p:stCondLst>
                                            <p:cond delay="0"/>
                                          </p:stCondLst>
                                        </p:cTn>
                                        <p:tgtEl>
                                          <p:spTgt spid="109"/>
                                        </p:tgtEl>
                                      </p:cBhvr>
                                    </p:animEffect>
                                  </p:childTnLst>
                                </p:cTn>
                              </p:par>
                            </p:childTnLst>
                          </p:cTn>
                        </p:par>
                        <p:par>
                          <p:cTn id="162" fill="hold">
                            <p:stCondLst>
                              <p:cond delay="7500"/>
                            </p:stCondLst>
                            <p:childTnLst>
                              <p:par>
                                <p:cTn id="163" presetID="25" presetClass="entr" presetSubtype="0" fill="hold" nodeType="afterEffect">
                                  <p:stCondLst>
                                    <p:cond delay="0"/>
                                  </p:stCondLst>
                                  <p:childTnLst>
                                    <p:set>
                                      <p:cBhvr>
                                        <p:cTn id="164" dur="1" fill="hold">
                                          <p:stCondLst>
                                            <p:cond delay="0"/>
                                          </p:stCondLst>
                                        </p:cTn>
                                        <p:tgtEl>
                                          <p:spTgt spid="108"/>
                                        </p:tgtEl>
                                        <p:attrNameLst>
                                          <p:attrName>style.visibility</p:attrName>
                                        </p:attrNameLst>
                                      </p:cBhvr>
                                      <p:to>
                                        <p:strVal val="visible"/>
                                      </p:to>
                                    </p:set>
                                    <p:anim calcmode="lin" valueType="num">
                                      <p:cBhvr>
                                        <p:cTn id="165" dur="500" decel="50000" fill="hold">
                                          <p:stCondLst>
                                            <p:cond delay="0"/>
                                          </p:stCondLst>
                                        </p:cTn>
                                        <p:tgtEl>
                                          <p:spTgt spid="108"/>
                                        </p:tgtEl>
                                        <p:attrNameLst>
                                          <p:attrName>style.rotation</p:attrName>
                                        </p:attrNameLst>
                                      </p:cBhvr>
                                      <p:tavLst>
                                        <p:tav tm="0">
                                          <p:val>
                                            <p:fltVal val="-90"/>
                                          </p:val>
                                        </p:tav>
                                        <p:tav tm="100000">
                                          <p:val>
                                            <p:fltVal val="0"/>
                                          </p:val>
                                        </p:tav>
                                      </p:tavLst>
                                    </p:anim>
                                    <p:anim calcmode="lin" valueType="num">
                                      <p:cBhvr>
                                        <p:cTn id="166" dur="500" decel="50000" fill="hold">
                                          <p:stCondLst>
                                            <p:cond delay="0"/>
                                          </p:stCondLst>
                                        </p:cTn>
                                        <p:tgtEl>
                                          <p:spTgt spid="108"/>
                                        </p:tgtEl>
                                        <p:attrNameLst>
                                          <p:attrName>ppt_w</p:attrName>
                                        </p:attrNameLst>
                                      </p:cBhvr>
                                      <p:tavLst>
                                        <p:tav tm="0">
                                          <p:val>
                                            <p:strVal val="#ppt_w"/>
                                          </p:val>
                                        </p:tav>
                                        <p:tav tm="100000">
                                          <p:val>
                                            <p:strVal val="#ppt_w*.05"/>
                                          </p:val>
                                        </p:tav>
                                      </p:tavLst>
                                    </p:anim>
                                    <p:anim calcmode="lin" valueType="num">
                                      <p:cBhvr>
                                        <p:cTn id="167" dur="500" accel="50000" fill="hold">
                                          <p:stCondLst>
                                            <p:cond delay="500"/>
                                          </p:stCondLst>
                                        </p:cTn>
                                        <p:tgtEl>
                                          <p:spTgt spid="108"/>
                                        </p:tgtEl>
                                        <p:attrNameLst>
                                          <p:attrName>ppt_w</p:attrName>
                                        </p:attrNameLst>
                                      </p:cBhvr>
                                      <p:tavLst>
                                        <p:tav tm="0">
                                          <p:val>
                                            <p:strVal val="#ppt_w*.05"/>
                                          </p:val>
                                        </p:tav>
                                        <p:tav tm="100000">
                                          <p:val>
                                            <p:strVal val="#ppt_w"/>
                                          </p:val>
                                        </p:tav>
                                      </p:tavLst>
                                    </p:anim>
                                    <p:anim calcmode="lin" valueType="num">
                                      <p:cBhvr>
                                        <p:cTn id="168" dur="1000" fill="hold"/>
                                        <p:tgtEl>
                                          <p:spTgt spid="108"/>
                                        </p:tgtEl>
                                        <p:attrNameLst>
                                          <p:attrName>ppt_h</p:attrName>
                                        </p:attrNameLst>
                                      </p:cBhvr>
                                      <p:tavLst>
                                        <p:tav tm="0">
                                          <p:val>
                                            <p:strVal val="#ppt_h"/>
                                          </p:val>
                                        </p:tav>
                                        <p:tav tm="100000">
                                          <p:val>
                                            <p:strVal val="#ppt_h"/>
                                          </p:val>
                                        </p:tav>
                                      </p:tavLst>
                                    </p:anim>
                                    <p:anim calcmode="lin" valueType="num">
                                      <p:cBhvr>
                                        <p:cTn id="169" dur="500" decel="50000" fill="hold">
                                          <p:stCondLst>
                                            <p:cond delay="0"/>
                                          </p:stCondLst>
                                        </p:cTn>
                                        <p:tgtEl>
                                          <p:spTgt spid="108"/>
                                        </p:tgtEl>
                                        <p:attrNameLst>
                                          <p:attrName>ppt_x</p:attrName>
                                        </p:attrNameLst>
                                      </p:cBhvr>
                                      <p:tavLst>
                                        <p:tav tm="0">
                                          <p:val>
                                            <p:strVal val="#ppt_x+.4"/>
                                          </p:val>
                                        </p:tav>
                                        <p:tav tm="100000">
                                          <p:val>
                                            <p:strVal val="#ppt_x"/>
                                          </p:val>
                                        </p:tav>
                                      </p:tavLst>
                                    </p:anim>
                                    <p:anim calcmode="lin" valueType="num">
                                      <p:cBhvr>
                                        <p:cTn id="170" dur="500" decel="50000" fill="hold">
                                          <p:stCondLst>
                                            <p:cond delay="0"/>
                                          </p:stCondLst>
                                        </p:cTn>
                                        <p:tgtEl>
                                          <p:spTgt spid="108"/>
                                        </p:tgtEl>
                                        <p:attrNameLst>
                                          <p:attrName>ppt_y</p:attrName>
                                        </p:attrNameLst>
                                      </p:cBhvr>
                                      <p:tavLst>
                                        <p:tav tm="0">
                                          <p:val>
                                            <p:strVal val="#ppt_y-.2"/>
                                          </p:val>
                                        </p:tav>
                                        <p:tav tm="100000">
                                          <p:val>
                                            <p:strVal val="#ppt_y+.1"/>
                                          </p:val>
                                        </p:tav>
                                      </p:tavLst>
                                    </p:anim>
                                    <p:anim calcmode="lin" valueType="num">
                                      <p:cBhvr>
                                        <p:cTn id="171" dur="500" accel="50000" fill="hold">
                                          <p:stCondLst>
                                            <p:cond delay="500"/>
                                          </p:stCondLst>
                                        </p:cTn>
                                        <p:tgtEl>
                                          <p:spTgt spid="108"/>
                                        </p:tgtEl>
                                        <p:attrNameLst>
                                          <p:attrName>ppt_y</p:attrName>
                                        </p:attrNameLst>
                                      </p:cBhvr>
                                      <p:tavLst>
                                        <p:tav tm="0">
                                          <p:val>
                                            <p:strVal val="#ppt_y+.1"/>
                                          </p:val>
                                        </p:tav>
                                        <p:tav tm="100000">
                                          <p:val>
                                            <p:strVal val="#ppt_y"/>
                                          </p:val>
                                        </p:tav>
                                      </p:tavLst>
                                    </p:anim>
                                    <p:animEffect transition="in" filter="fade">
                                      <p:cBhvr>
                                        <p:cTn id="172" dur="1000" decel="50000">
                                          <p:stCondLst>
                                            <p:cond delay="0"/>
                                          </p:stCondLst>
                                        </p:cTn>
                                        <p:tgtEl>
                                          <p:spTgt spid="108"/>
                                        </p:tgtEl>
                                      </p:cBhvr>
                                    </p:animEffect>
                                  </p:childTnLst>
                                </p:cTn>
                              </p:par>
                            </p:childTnLst>
                          </p:cTn>
                        </p:par>
                        <p:par>
                          <p:cTn id="173" fill="hold">
                            <p:stCondLst>
                              <p:cond delay="8500"/>
                            </p:stCondLst>
                            <p:childTnLst>
                              <p:par>
                                <p:cTn id="174" presetID="25" presetClass="entr" presetSubtype="0" fill="hold" nodeType="after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p:cTn id="176" dur="500" decel="50000" fill="hold">
                                          <p:stCondLst>
                                            <p:cond delay="0"/>
                                          </p:stCondLst>
                                        </p:cTn>
                                        <p:tgtEl>
                                          <p:spTgt spid="107"/>
                                        </p:tgtEl>
                                        <p:attrNameLst>
                                          <p:attrName>style.rotation</p:attrName>
                                        </p:attrNameLst>
                                      </p:cBhvr>
                                      <p:tavLst>
                                        <p:tav tm="0">
                                          <p:val>
                                            <p:fltVal val="-90"/>
                                          </p:val>
                                        </p:tav>
                                        <p:tav tm="100000">
                                          <p:val>
                                            <p:fltVal val="0"/>
                                          </p:val>
                                        </p:tav>
                                      </p:tavLst>
                                    </p:anim>
                                    <p:anim calcmode="lin" valueType="num">
                                      <p:cBhvr>
                                        <p:cTn id="177" dur="500" decel="50000" fill="hold">
                                          <p:stCondLst>
                                            <p:cond delay="0"/>
                                          </p:stCondLst>
                                        </p:cTn>
                                        <p:tgtEl>
                                          <p:spTgt spid="107"/>
                                        </p:tgtEl>
                                        <p:attrNameLst>
                                          <p:attrName>ppt_w</p:attrName>
                                        </p:attrNameLst>
                                      </p:cBhvr>
                                      <p:tavLst>
                                        <p:tav tm="0">
                                          <p:val>
                                            <p:strVal val="#ppt_w"/>
                                          </p:val>
                                        </p:tav>
                                        <p:tav tm="100000">
                                          <p:val>
                                            <p:strVal val="#ppt_w*.05"/>
                                          </p:val>
                                        </p:tav>
                                      </p:tavLst>
                                    </p:anim>
                                    <p:anim calcmode="lin" valueType="num">
                                      <p:cBhvr>
                                        <p:cTn id="178" dur="500" accel="50000" fill="hold">
                                          <p:stCondLst>
                                            <p:cond delay="500"/>
                                          </p:stCondLst>
                                        </p:cTn>
                                        <p:tgtEl>
                                          <p:spTgt spid="107"/>
                                        </p:tgtEl>
                                        <p:attrNameLst>
                                          <p:attrName>ppt_w</p:attrName>
                                        </p:attrNameLst>
                                      </p:cBhvr>
                                      <p:tavLst>
                                        <p:tav tm="0">
                                          <p:val>
                                            <p:strVal val="#ppt_w*.05"/>
                                          </p:val>
                                        </p:tav>
                                        <p:tav tm="100000">
                                          <p:val>
                                            <p:strVal val="#ppt_w"/>
                                          </p:val>
                                        </p:tav>
                                      </p:tavLst>
                                    </p:anim>
                                    <p:anim calcmode="lin" valueType="num">
                                      <p:cBhvr>
                                        <p:cTn id="179" dur="1000" fill="hold"/>
                                        <p:tgtEl>
                                          <p:spTgt spid="107"/>
                                        </p:tgtEl>
                                        <p:attrNameLst>
                                          <p:attrName>ppt_h</p:attrName>
                                        </p:attrNameLst>
                                      </p:cBhvr>
                                      <p:tavLst>
                                        <p:tav tm="0">
                                          <p:val>
                                            <p:strVal val="#ppt_h"/>
                                          </p:val>
                                        </p:tav>
                                        <p:tav tm="100000">
                                          <p:val>
                                            <p:strVal val="#ppt_h"/>
                                          </p:val>
                                        </p:tav>
                                      </p:tavLst>
                                    </p:anim>
                                    <p:anim calcmode="lin" valueType="num">
                                      <p:cBhvr>
                                        <p:cTn id="180" dur="500" decel="50000" fill="hold">
                                          <p:stCondLst>
                                            <p:cond delay="0"/>
                                          </p:stCondLst>
                                        </p:cTn>
                                        <p:tgtEl>
                                          <p:spTgt spid="107"/>
                                        </p:tgtEl>
                                        <p:attrNameLst>
                                          <p:attrName>ppt_x</p:attrName>
                                        </p:attrNameLst>
                                      </p:cBhvr>
                                      <p:tavLst>
                                        <p:tav tm="0">
                                          <p:val>
                                            <p:strVal val="#ppt_x+.4"/>
                                          </p:val>
                                        </p:tav>
                                        <p:tav tm="100000">
                                          <p:val>
                                            <p:strVal val="#ppt_x"/>
                                          </p:val>
                                        </p:tav>
                                      </p:tavLst>
                                    </p:anim>
                                    <p:anim calcmode="lin" valueType="num">
                                      <p:cBhvr>
                                        <p:cTn id="181" dur="500" decel="50000" fill="hold">
                                          <p:stCondLst>
                                            <p:cond delay="0"/>
                                          </p:stCondLst>
                                        </p:cTn>
                                        <p:tgtEl>
                                          <p:spTgt spid="107"/>
                                        </p:tgtEl>
                                        <p:attrNameLst>
                                          <p:attrName>ppt_y</p:attrName>
                                        </p:attrNameLst>
                                      </p:cBhvr>
                                      <p:tavLst>
                                        <p:tav tm="0">
                                          <p:val>
                                            <p:strVal val="#ppt_y-.2"/>
                                          </p:val>
                                        </p:tav>
                                        <p:tav tm="100000">
                                          <p:val>
                                            <p:strVal val="#ppt_y+.1"/>
                                          </p:val>
                                        </p:tav>
                                      </p:tavLst>
                                    </p:anim>
                                    <p:anim calcmode="lin" valueType="num">
                                      <p:cBhvr>
                                        <p:cTn id="182" dur="500" accel="50000" fill="hold">
                                          <p:stCondLst>
                                            <p:cond delay="500"/>
                                          </p:stCondLst>
                                        </p:cTn>
                                        <p:tgtEl>
                                          <p:spTgt spid="107"/>
                                        </p:tgtEl>
                                        <p:attrNameLst>
                                          <p:attrName>ppt_y</p:attrName>
                                        </p:attrNameLst>
                                      </p:cBhvr>
                                      <p:tavLst>
                                        <p:tav tm="0">
                                          <p:val>
                                            <p:strVal val="#ppt_y+.1"/>
                                          </p:val>
                                        </p:tav>
                                        <p:tav tm="100000">
                                          <p:val>
                                            <p:strVal val="#ppt_y"/>
                                          </p:val>
                                        </p:tav>
                                      </p:tavLst>
                                    </p:anim>
                                    <p:animEffect transition="in" filter="fade">
                                      <p:cBhvr>
                                        <p:cTn id="183" dur="1000" decel="50000">
                                          <p:stCondLst>
                                            <p:cond delay="0"/>
                                          </p:stCondLst>
                                        </p:cTn>
                                        <p:tgtEl>
                                          <p:spTgt spid="107"/>
                                        </p:tgtEl>
                                      </p:cBhvr>
                                    </p:animEffect>
                                  </p:childTnLst>
                                </p:cTn>
                              </p:par>
                            </p:childTnLst>
                          </p:cTn>
                        </p:par>
                        <p:par>
                          <p:cTn id="184" fill="hold">
                            <p:stCondLst>
                              <p:cond delay="9500"/>
                            </p:stCondLst>
                            <p:childTnLst>
                              <p:par>
                                <p:cTn id="185" presetID="23" presetClass="entr" presetSubtype="16" fill="hold" nodeType="afterEffect">
                                  <p:stCondLst>
                                    <p:cond delay="0"/>
                                  </p:stCondLst>
                                  <p:childTnLst>
                                    <p:set>
                                      <p:cBhvr>
                                        <p:cTn id="186" dur="1" fill="hold">
                                          <p:stCondLst>
                                            <p:cond delay="0"/>
                                          </p:stCondLst>
                                        </p:cTn>
                                        <p:tgtEl>
                                          <p:spTgt spid="9"/>
                                        </p:tgtEl>
                                        <p:attrNameLst>
                                          <p:attrName>style.visibility</p:attrName>
                                        </p:attrNameLst>
                                      </p:cBhvr>
                                      <p:to>
                                        <p:strVal val="visible"/>
                                      </p:to>
                                    </p:set>
                                    <p:anim calcmode="lin" valueType="num">
                                      <p:cBhvr>
                                        <p:cTn id="187" dur="1000" fill="hold"/>
                                        <p:tgtEl>
                                          <p:spTgt spid="9"/>
                                        </p:tgtEl>
                                        <p:attrNameLst>
                                          <p:attrName>ppt_w</p:attrName>
                                        </p:attrNameLst>
                                      </p:cBhvr>
                                      <p:tavLst>
                                        <p:tav tm="0">
                                          <p:val>
                                            <p:fltVal val="0"/>
                                          </p:val>
                                        </p:tav>
                                        <p:tav tm="100000">
                                          <p:val>
                                            <p:strVal val="#ppt_w"/>
                                          </p:val>
                                        </p:tav>
                                      </p:tavLst>
                                    </p:anim>
                                    <p:anim calcmode="lin" valueType="num">
                                      <p:cBhvr>
                                        <p:cTn id="188" dur="1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3" grpId="0"/>
      <p:bldP spid="13" grpId="1"/>
      <p:bldP spid="13" grpId="2"/>
      <p:bldP spid="37" grpId="0" animBg="1"/>
      <p:bldP spid="41" grpId="0" animBg="1"/>
      <p:bldP spid="112" grpId="0"/>
      <p:bldP spid="112" grpId="1"/>
      <p:bldP spid="1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2"/>
          <p:cNvSpPr>
            <a:spLocks/>
          </p:cNvSpPr>
          <p:nvPr/>
        </p:nvSpPr>
        <p:spPr bwMode="blackWhite">
          <a:xfrm rot="1898522">
            <a:off x="2141538" y="3394075"/>
            <a:ext cx="4533900" cy="1455738"/>
          </a:xfrm>
          <a:custGeom>
            <a:avLst/>
            <a:gdLst>
              <a:gd name="T0" fmla="*/ 0 w 4263"/>
              <a:gd name="T1" fmla="*/ 2147483647 h 2383"/>
              <a:gd name="T2" fmla="*/ 2147483647 w 4263"/>
              <a:gd name="T3" fmla="*/ 2147483647 h 2383"/>
              <a:gd name="T4" fmla="*/ 2147483647 w 4263"/>
              <a:gd name="T5" fmla="*/ 0 h 2383"/>
              <a:gd name="T6" fmla="*/ 2147483647 w 4263"/>
              <a:gd name="T7" fmla="*/ 0 h 2383"/>
              <a:gd name="T8" fmla="*/ 2147483647 w 4263"/>
              <a:gd name="T9" fmla="*/ 2147483647 h 2383"/>
              <a:gd name="T10" fmla="*/ 2147483647 w 4263"/>
              <a:gd name="T11" fmla="*/ 2147483647 h 2383"/>
              <a:gd name="T12" fmla="*/ 2147483647 w 4263"/>
              <a:gd name="T13" fmla="*/ 2147483647 h 2383"/>
              <a:gd name="T14" fmla="*/ 2147483647 w 4263"/>
              <a:gd name="T15" fmla="*/ 2147483647 h 2383"/>
              <a:gd name="T16" fmla="*/ 0 w 4263"/>
              <a:gd name="T17" fmla="*/ 2147483647 h 23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3"/>
              <a:gd name="T28" fmla="*/ 0 h 2383"/>
              <a:gd name="T29" fmla="*/ 4263 w 4263"/>
              <a:gd name="T30" fmla="*/ 2383 h 23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3" h="2383">
                <a:moveTo>
                  <a:pt x="0" y="991"/>
                </a:moveTo>
                <a:lnTo>
                  <a:pt x="3750" y="991"/>
                </a:lnTo>
                <a:lnTo>
                  <a:pt x="3207" y="0"/>
                </a:lnTo>
                <a:lnTo>
                  <a:pt x="3630" y="0"/>
                </a:lnTo>
                <a:lnTo>
                  <a:pt x="4262" y="1207"/>
                </a:lnTo>
                <a:lnTo>
                  <a:pt x="3630" y="2382"/>
                </a:lnTo>
                <a:lnTo>
                  <a:pt x="3254" y="2382"/>
                </a:lnTo>
                <a:lnTo>
                  <a:pt x="3774" y="1391"/>
                </a:lnTo>
                <a:lnTo>
                  <a:pt x="0" y="1391"/>
                </a:lnTo>
              </a:path>
            </a:pathLst>
          </a:custGeom>
          <a:solidFill>
            <a:schemeClr val="accent2"/>
          </a:solidFill>
          <a:ln w="9525">
            <a:round/>
            <a:headEnd/>
            <a:tailEnd/>
          </a:ln>
          <a:scene3d>
            <a:camera prst="legacyObliqueTopLeft"/>
            <a:lightRig rig="legacyFlat2" dir="t"/>
          </a:scene3d>
          <a:sp3d extrusionH="303200" prstMaterial="legacyMatte">
            <a:bevelT w="13500" h="13500" prst="angle"/>
            <a:bevelB w="13500" h="13500" prst="angle"/>
            <a:extrusionClr>
              <a:schemeClr val="accent2"/>
            </a:extrusionClr>
          </a:sp3d>
        </p:spPr>
        <p:txBody>
          <a:bodyPr lIns="93296" tIns="46648" rIns="93296" bIns="46648">
            <a:flatTx/>
          </a:bodyPr>
          <a:lstStyle/>
          <a:p>
            <a:endParaRPr lang="zh-CN" altLang="en-US"/>
          </a:p>
        </p:txBody>
      </p:sp>
      <p:sp>
        <p:nvSpPr>
          <p:cNvPr id="41" name="Freeform 3"/>
          <p:cNvSpPr>
            <a:spLocks/>
          </p:cNvSpPr>
          <p:nvPr/>
        </p:nvSpPr>
        <p:spPr bwMode="blackWhite">
          <a:xfrm rot="1898522">
            <a:off x="2176463" y="3268663"/>
            <a:ext cx="4059237" cy="454025"/>
          </a:xfrm>
          <a:custGeom>
            <a:avLst/>
            <a:gdLst>
              <a:gd name="T0" fmla="*/ 0 w 3559"/>
              <a:gd name="T1" fmla="*/ 2147483647 h 896"/>
              <a:gd name="T2" fmla="*/ 2147483647 w 3559"/>
              <a:gd name="T3" fmla="*/ 2147483647 h 896"/>
              <a:gd name="T4" fmla="*/ 2147483647 w 3559"/>
              <a:gd name="T5" fmla="*/ 0 h 896"/>
              <a:gd name="T6" fmla="*/ 2147483647 w 3559"/>
              <a:gd name="T7" fmla="*/ 0 h 896"/>
              <a:gd name="T8" fmla="*/ 2147483647 w 3559"/>
              <a:gd name="T9" fmla="*/ 2147483647 h 896"/>
              <a:gd name="T10" fmla="*/ 0 w 3559"/>
              <a:gd name="T11" fmla="*/ 2147483647 h 896"/>
              <a:gd name="T12" fmla="*/ 0 60000 65536"/>
              <a:gd name="T13" fmla="*/ 0 60000 65536"/>
              <a:gd name="T14" fmla="*/ 0 60000 65536"/>
              <a:gd name="T15" fmla="*/ 0 60000 65536"/>
              <a:gd name="T16" fmla="*/ 0 60000 65536"/>
              <a:gd name="T17" fmla="*/ 0 60000 65536"/>
              <a:gd name="T18" fmla="*/ 0 w 3559"/>
              <a:gd name="T19" fmla="*/ 0 h 896"/>
              <a:gd name="T20" fmla="*/ 3559 w 3559"/>
              <a:gd name="T21" fmla="*/ 896 h 896"/>
            </a:gdLst>
            <a:ahLst/>
            <a:cxnLst>
              <a:cxn ang="T12">
                <a:pos x="T0" y="T1"/>
              </a:cxn>
              <a:cxn ang="T13">
                <a:pos x="T2" y="T3"/>
              </a:cxn>
              <a:cxn ang="T14">
                <a:pos x="T4" y="T5"/>
              </a:cxn>
              <a:cxn ang="T15">
                <a:pos x="T6" y="T7"/>
              </a:cxn>
              <a:cxn ang="T16">
                <a:pos x="T8" y="T9"/>
              </a:cxn>
              <a:cxn ang="T17">
                <a:pos x="T10" y="T11"/>
              </a:cxn>
            </a:cxnLst>
            <a:rect l="T18" t="T19" r="T20" b="T21"/>
            <a:pathLst>
              <a:path w="3559" h="896">
                <a:moveTo>
                  <a:pt x="0" y="496"/>
                </a:moveTo>
                <a:lnTo>
                  <a:pt x="2943" y="496"/>
                </a:lnTo>
                <a:lnTo>
                  <a:pt x="2663" y="0"/>
                </a:lnTo>
                <a:lnTo>
                  <a:pt x="3063" y="0"/>
                </a:lnTo>
                <a:lnTo>
                  <a:pt x="3558" y="895"/>
                </a:lnTo>
                <a:lnTo>
                  <a:pt x="0" y="895"/>
                </a:lnTo>
              </a:path>
            </a:pathLst>
          </a:custGeom>
          <a:solidFill>
            <a:schemeClr val="accent2"/>
          </a:solidFill>
          <a:ln w="9525">
            <a:round/>
            <a:headEnd/>
            <a:tailEnd/>
          </a:ln>
          <a:scene3d>
            <a:camera prst="legacyObliqueTopLeft"/>
            <a:lightRig rig="legacyFlat2" dir="t"/>
          </a:scene3d>
          <a:sp3d extrusionH="303200" prstMaterial="legacyMatte">
            <a:bevelT w="13500" h="13500" prst="angle"/>
            <a:bevelB w="13500" h="13500" prst="angle"/>
            <a:extrusionClr>
              <a:schemeClr val="accent2"/>
            </a:extrusionClr>
          </a:sp3d>
        </p:spPr>
        <p:txBody>
          <a:bodyPr lIns="93296" tIns="46648" rIns="93296" bIns="46648">
            <a:flatTx/>
          </a:bodyPr>
          <a:lstStyle/>
          <a:p>
            <a:endParaRPr lang="zh-CN" altLang="en-US"/>
          </a:p>
        </p:txBody>
      </p:sp>
      <p:sp>
        <p:nvSpPr>
          <p:cNvPr id="46" name="Freeform 4"/>
          <p:cNvSpPr>
            <a:spLocks/>
          </p:cNvSpPr>
          <p:nvPr/>
        </p:nvSpPr>
        <p:spPr bwMode="blackWhite">
          <a:xfrm rot="1898522">
            <a:off x="2176463" y="4141788"/>
            <a:ext cx="3643312" cy="431800"/>
          </a:xfrm>
          <a:custGeom>
            <a:avLst/>
            <a:gdLst>
              <a:gd name="T0" fmla="*/ 0 w 3559"/>
              <a:gd name="T1" fmla="*/ 2147483647 h 896"/>
              <a:gd name="T2" fmla="*/ 2147483647 w 3559"/>
              <a:gd name="T3" fmla="*/ 2147483647 h 896"/>
              <a:gd name="T4" fmla="*/ 2147483647 w 3559"/>
              <a:gd name="T5" fmla="*/ 2147483647 h 896"/>
              <a:gd name="T6" fmla="*/ 2147483647 w 3559"/>
              <a:gd name="T7" fmla="*/ 2147483647 h 896"/>
              <a:gd name="T8" fmla="*/ 2147483647 w 3559"/>
              <a:gd name="T9" fmla="*/ 0 h 896"/>
              <a:gd name="T10" fmla="*/ 0 w 3559"/>
              <a:gd name="T11" fmla="*/ 0 h 896"/>
              <a:gd name="T12" fmla="*/ 0 60000 65536"/>
              <a:gd name="T13" fmla="*/ 0 60000 65536"/>
              <a:gd name="T14" fmla="*/ 0 60000 65536"/>
              <a:gd name="T15" fmla="*/ 0 60000 65536"/>
              <a:gd name="T16" fmla="*/ 0 60000 65536"/>
              <a:gd name="T17" fmla="*/ 0 60000 65536"/>
              <a:gd name="T18" fmla="*/ 0 w 3559"/>
              <a:gd name="T19" fmla="*/ 0 h 896"/>
              <a:gd name="T20" fmla="*/ 3559 w 3559"/>
              <a:gd name="T21" fmla="*/ 896 h 896"/>
            </a:gdLst>
            <a:ahLst/>
            <a:cxnLst>
              <a:cxn ang="T12">
                <a:pos x="T0" y="T1"/>
              </a:cxn>
              <a:cxn ang="T13">
                <a:pos x="T2" y="T3"/>
              </a:cxn>
              <a:cxn ang="T14">
                <a:pos x="T4" y="T5"/>
              </a:cxn>
              <a:cxn ang="T15">
                <a:pos x="T6" y="T7"/>
              </a:cxn>
              <a:cxn ang="T16">
                <a:pos x="T8" y="T9"/>
              </a:cxn>
              <a:cxn ang="T17">
                <a:pos x="T10" y="T11"/>
              </a:cxn>
            </a:cxnLst>
            <a:rect l="T18" t="T19" r="T20" b="T21"/>
            <a:pathLst>
              <a:path w="3559" h="896">
                <a:moveTo>
                  <a:pt x="0" y="399"/>
                </a:moveTo>
                <a:lnTo>
                  <a:pt x="2943" y="399"/>
                </a:lnTo>
                <a:lnTo>
                  <a:pt x="2687" y="895"/>
                </a:lnTo>
                <a:lnTo>
                  <a:pt x="3087" y="895"/>
                </a:lnTo>
                <a:lnTo>
                  <a:pt x="3558" y="0"/>
                </a:lnTo>
                <a:lnTo>
                  <a:pt x="0" y="0"/>
                </a:lnTo>
              </a:path>
            </a:pathLst>
          </a:custGeom>
          <a:solidFill>
            <a:schemeClr val="accent2"/>
          </a:solidFill>
          <a:ln w="9525">
            <a:round/>
            <a:headEnd/>
            <a:tailEnd/>
          </a:ln>
          <a:scene3d>
            <a:camera prst="legacyObliqueTopLeft"/>
            <a:lightRig rig="legacyFlat2" dir="t"/>
          </a:scene3d>
          <a:sp3d extrusionH="303200" prstMaterial="legacyMatte">
            <a:bevelT w="13500" h="13500" prst="angle"/>
            <a:bevelB w="13500" h="13500" prst="angle"/>
            <a:extrusionClr>
              <a:schemeClr val="accent2"/>
            </a:extrusionClr>
          </a:sp3d>
        </p:spPr>
        <p:txBody>
          <a:bodyPr lIns="93296" tIns="46648" rIns="93296" bIns="46648">
            <a:flatTx/>
          </a:bodyPr>
          <a:lstStyle/>
          <a:p>
            <a:endParaRPr lang="zh-CN" altLang="en-US"/>
          </a:p>
        </p:txBody>
      </p:sp>
      <p:pic>
        <p:nvPicPr>
          <p:cNvPr id="36" name="图片 35" descr="2.jpg"/>
          <p:cNvPicPr>
            <a:picLocks noChangeAspect="1"/>
          </p:cNvPicPr>
          <p:nvPr/>
        </p:nvPicPr>
        <p:blipFill>
          <a:blip r:embed="rId2" cstate="print"/>
          <a:srcRect t="21623"/>
          <a:stretch>
            <a:fillRect/>
          </a:stretch>
        </p:blipFill>
        <p:spPr bwMode="auto">
          <a:xfrm>
            <a:off x="6372225" y="4437063"/>
            <a:ext cx="2376488" cy="1771650"/>
          </a:xfrm>
          <a:prstGeom prst="rect">
            <a:avLst/>
          </a:prstGeom>
          <a:noFill/>
          <a:ln w="9525">
            <a:noFill/>
            <a:miter lim="800000"/>
            <a:headEnd/>
            <a:tailEnd/>
          </a:ln>
        </p:spPr>
      </p:pic>
      <p:sp>
        <p:nvSpPr>
          <p:cNvPr id="31" name="页脚占位符 3"/>
          <p:cNvSpPr>
            <a:spLocks noGrp="1"/>
          </p:cNvSpPr>
          <p:nvPr>
            <p:ph type="ftr" sz="quarter" idx="11"/>
          </p:nvPr>
        </p:nvSpPr>
        <p:spPr>
          <a:xfrm>
            <a:off x="107950" y="6664325"/>
            <a:ext cx="2133600" cy="365125"/>
          </a:xfrm>
        </p:spPr>
        <p:txBody>
          <a:bodyPr/>
          <a:lstStyle/>
          <a:p>
            <a:pPr algn="l">
              <a:defRPr/>
            </a:pPr>
            <a:r>
              <a:rPr lang="en-US" altLang="zh-CN"/>
              <a:t>Company Logo</a:t>
            </a:r>
          </a:p>
        </p:txBody>
      </p:sp>
      <p:sp>
        <p:nvSpPr>
          <p:cNvPr id="32" name="日期占位符 5"/>
          <p:cNvSpPr>
            <a:spLocks noGrp="1"/>
          </p:cNvSpPr>
          <p:nvPr>
            <p:ph type="dt" sz="quarter" idx="10"/>
          </p:nvPr>
        </p:nvSpPr>
        <p:spPr>
          <a:xfrm>
            <a:off x="6203950" y="6664325"/>
            <a:ext cx="2133600" cy="365125"/>
          </a:xfrm>
        </p:spPr>
        <p:txBody>
          <a:bodyPr/>
          <a:lstStyle/>
          <a:p>
            <a:pPr algn="r">
              <a:defRPr/>
            </a:pPr>
            <a:r>
              <a:rPr lang="en-US" altLang="zh-CN"/>
              <a:t>www.themegallery.com</a:t>
            </a:r>
          </a:p>
        </p:txBody>
      </p:sp>
      <p:grpSp>
        <p:nvGrpSpPr>
          <p:cNvPr id="2" name="组合 42"/>
          <p:cNvGrpSpPr>
            <a:grpSpLocks/>
          </p:cNvGrpSpPr>
          <p:nvPr/>
        </p:nvGrpSpPr>
        <p:grpSpPr bwMode="auto">
          <a:xfrm>
            <a:off x="4716463" y="4005263"/>
            <a:ext cx="1511300" cy="1404937"/>
            <a:chOff x="5724128" y="2204864"/>
            <a:chExt cx="2302192" cy="1909789"/>
          </a:xfrm>
        </p:grpSpPr>
        <p:sp>
          <p:nvSpPr>
            <p:cNvPr id="8226" name="Oval 35"/>
            <p:cNvSpPr>
              <a:spLocks noChangeArrowheads="1"/>
            </p:cNvSpPr>
            <p:nvPr/>
          </p:nvSpPr>
          <p:spPr bwMode="gray">
            <a:xfrm rot="10076594">
              <a:off x="6214118" y="3322006"/>
              <a:ext cx="1812202" cy="746150"/>
            </a:xfrm>
            <a:prstGeom prst="ellipse">
              <a:avLst/>
            </a:prstGeom>
            <a:solidFill>
              <a:srgbClr val="0F2145">
                <a:alpha val="30196"/>
              </a:srgbClr>
            </a:solidFill>
            <a:ln w="9525">
              <a:noFill/>
              <a:round/>
              <a:headEnd/>
              <a:tailEnd/>
            </a:ln>
          </p:spPr>
          <p:txBody>
            <a:bodyPr wrap="none" anchor="ctr"/>
            <a:lstStyle/>
            <a:p>
              <a:endParaRPr lang="zh-CN" altLang="en-US">
                <a:latin typeface="Calibri" pitchFamily="34" charset="0"/>
              </a:endParaRPr>
            </a:p>
          </p:txBody>
        </p:sp>
        <p:sp>
          <p:nvSpPr>
            <p:cNvPr id="8227" name="Oval 36"/>
            <p:cNvSpPr>
              <a:spLocks noChangeArrowheads="1"/>
            </p:cNvSpPr>
            <p:nvPr/>
          </p:nvSpPr>
          <p:spPr bwMode="gray">
            <a:xfrm rot="10800000">
              <a:off x="5724128" y="2204864"/>
              <a:ext cx="2148239" cy="1909789"/>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grpSp>
          <p:nvGrpSpPr>
            <p:cNvPr id="8228" name="组合 41"/>
            <p:cNvGrpSpPr>
              <a:grpSpLocks/>
            </p:cNvGrpSpPr>
            <p:nvPr/>
          </p:nvGrpSpPr>
          <p:grpSpPr bwMode="auto">
            <a:xfrm>
              <a:off x="5724128" y="2204864"/>
              <a:ext cx="2098234" cy="1885033"/>
              <a:chOff x="6588224" y="2708920"/>
              <a:chExt cx="2098234" cy="1885033"/>
            </a:xfrm>
          </p:grpSpPr>
          <p:sp>
            <p:nvSpPr>
              <p:cNvPr id="8229" name="Oval 37"/>
              <p:cNvSpPr>
                <a:spLocks noChangeArrowheads="1"/>
              </p:cNvSpPr>
              <p:nvPr/>
            </p:nvSpPr>
            <p:spPr bwMode="gray">
              <a:xfrm rot="10800000">
                <a:off x="6588224" y="2708920"/>
                <a:ext cx="2098234" cy="1861823"/>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230" name="Oval 38"/>
              <p:cNvSpPr>
                <a:spLocks noChangeArrowheads="1"/>
              </p:cNvSpPr>
              <p:nvPr/>
            </p:nvSpPr>
            <p:spPr bwMode="gray">
              <a:xfrm rot="10800000">
                <a:off x="6660232" y="2852936"/>
                <a:ext cx="1996222" cy="174101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231" name="Oval 39"/>
              <p:cNvSpPr>
                <a:spLocks noChangeArrowheads="1"/>
              </p:cNvSpPr>
              <p:nvPr/>
            </p:nvSpPr>
            <p:spPr bwMode="gray">
              <a:xfrm rot="10800000">
                <a:off x="6732240" y="2996952"/>
                <a:ext cx="1776198" cy="141235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232" name="Text Box 40"/>
              <p:cNvSpPr txBox="1">
                <a:spLocks noChangeArrowheads="1"/>
              </p:cNvSpPr>
              <p:nvPr/>
            </p:nvSpPr>
            <p:spPr bwMode="gray">
              <a:xfrm>
                <a:off x="6876256" y="3429000"/>
                <a:ext cx="1422158" cy="461903"/>
              </a:xfrm>
              <a:prstGeom prst="rect">
                <a:avLst/>
              </a:prstGeom>
              <a:noFill/>
              <a:ln w="9525" algn="ctr">
                <a:noFill/>
                <a:miter lim="800000"/>
                <a:headEnd/>
                <a:tailEnd/>
              </a:ln>
            </p:spPr>
            <p:txBody>
              <a:bodyPr wrap="none">
                <a:spAutoFit/>
              </a:bodyPr>
              <a:lstStyle/>
              <a:p>
                <a:pPr algn="ctr"/>
                <a:r>
                  <a:rPr lang="zh-CN" altLang="en-US" sz="2400" b="1">
                    <a:latin typeface="黑体" pitchFamily="49" charset="-122"/>
                    <a:ea typeface="黑体" pitchFamily="49" charset="-122"/>
                  </a:rPr>
                  <a:t>技术转让</a:t>
                </a:r>
                <a:endParaRPr lang="en-US" altLang="zh-CN" sz="2400" b="1">
                  <a:latin typeface="黑体" pitchFamily="49" charset="-122"/>
                  <a:ea typeface="黑体" pitchFamily="49" charset="-122"/>
                </a:endParaRPr>
              </a:p>
            </p:txBody>
          </p:sp>
        </p:grpSp>
      </p:grpSp>
      <p:grpSp>
        <p:nvGrpSpPr>
          <p:cNvPr id="4" name="组合 39"/>
          <p:cNvGrpSpPr>
            <a:grpSpLocks/>
          </p:cNvGrpSpPr>
          <p:nvPr/>
        </p:nvGrpSpPr>
        <p:grpSpPr bwMode="auto">
          <a:xfrm>
            <a:off x="3419475" y="3357563"/>
            <a:ext cx="1439863" cy="1323975"/>
            <a:chOff x="5508104" y="1988840"/>
            <a:chExt cx="1918284" cy="1613106"/>
          </a:xfrm>
        </p:grpSpPr>
        <p:sp>
          <p:nvSpPr>
            <p:cNvPr id="8219" name="Oval 41"/>
            <p:cNvSpPr>
              <a:spLocks noChangeArrowheads="1"/>
            </p:cNvSpPr>
            <p:nvPr/>
          </p:nvSpPr>
          <p:spPr bwMode="gray">
            <a:xfrm rot="10027004">
              <a:off x="5998229" y="2859548"/>
              <a:ext cx="1428159" cy="682195"/>
            </a:xfrm>
            <a:prstGeom prst="ellipse">
              <a:avLst/>
            </a:prstGeom>
            <a:solidFill>
              <a:srgbClr val="0F2145">
                <a:alpha val="30196"/>
              </a:srgbClr>
            </a:solidFill>
            <a:ln w="9525">
              <a:noFill/>
              <a:round/>
              <a:headEnd/>
              <a:tailEnd/>
            </a:ln>
          </p:spPr>
          <p:txBody>
            <a:bodyPr wrap="none" anchor="ctr"/>
            <a:lstStyle/>
            <a:p>
              <a:endParaRPr lang="zh-CN" altLang="en-US">
                <a:latin typeface="Calibri" pitchFamily="34" charset="0"/>
              </a:endParaRPr>
            </a:p>
          </p:txBody>
        </p:sp>
        <p:grpSp>
          <p:nvGrpSpPr>
            <p:cNvPr id="8220" name="Group 42"/>
            <p:cNvGrpSpPr>
              <a:grpSpLocks/>
            </p:cNvGrpSpPr>
            <p:nvPr/>
          </p:nvGrpSpPr>
          <p:grpSpPr bwMode="auto">
            <a:xfrm rot="10800000">
              <a:off x="5508104" y="1988840"/>
              <a:ext cx="1728192" cy="1613106"/>
              <a:chOff x="732" y="2112"/>
              <a:chExt cx="842" cy="860"/>
            </a:xfrm>
          </p:grpSpPr>
          <p:sp>
            <p:nvSpPr>
              <p:cNvPr id="8221" name="Oval 43"/>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222" name="Oval 44"/>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223" name="Oval 45"/>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224" name="Oval 46"/>
              <p:cNvSpPr>
                <a:spLocks noChangeArrowheads="1"/>
              </p:cNvSpPr>
              <p:nvPr/>
            </p:nvSpPr>
            <p:spPr bwMode="gray">
              <a:xfrm>
                <a:off x="786" y="2196"/>
                <a:ext cx="695" cy="63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225" name="Text Box 47"/>
              <p:cNvSpPr txBox="1">
                <a:spLocks noChangeArrowheads="1"/>
              </p:cNvSpPr>
              <p:nvPr/>
            </p:nvSpPr>
            <p:spPr bwMode="gray">
              <a:xfrm rot="10800000">
                <a:off x="950" y="2399"/>
                <a:ext cx="390" cy="246"/>
              </a:xfrm>
              <a:prstGeom prst="rect">
                <a:avLst/>
              </a:prstGeom>
              <a:noFill/>
              <a:ln w="9525" algn="ctr">
                <a:noFill/>
                <a:miter lim="800000"/>
                <a:headEnd/>
                <a:tailEnd/>
              </a:ln>
            </p:spPr>
            <p:txBody>
              <a:bodyPr wrap="none">
                <a:spAutoFit/>
              </a:bodyPr>
              <a:lstStyle/>
              <a:p>
                <a:pPr algn="ctr"/>
                <a:r>
                  <a:rPr lang="zh-CN" altLang="en-US" sz="2400" b="1">
                    <a:latin typeface="黑体" pitchFamily="49" charset="-122"/>
                    <a:ea typeface="黑体" pitchFamily="49" charset="-122"/>
                  </a:rPr>
                  <a:t>贸易</a:t>
                </a:r>
                <a:endParaRPr lang="en-US" altLang="zh-CN" sz="2400" b="1">
                  <a:latin typeface="黑体" pitchFamily="49" charset="-122"/>
                  <a:ea typeface="黑体" pitchFamily="49" charset="-122"/>
                </a:endParaRPr>
              </a:p>
            </p:txBody>
          </p:sp>
        </p:grpSp>
      </p:grpSp>
      <p:grpSp>
        <p:nvGrpSpPr>
          <p:cNvPr id="6" name="组合 38"/>
          <p:cNvGrpSpPr>
            <a:grpSpLocks/>
          </p:cNvGrpSpPr>
          <p:nvPr/>
        </p:nvGrpSpPr>
        <p:grpSpPr bwMode="auto">
          <a:xfrm>
            <a:off x="2411413" y="2708275"/>
            <a:ext cx="1512887" cy="1146175"/>
            <a:chOff x="1907704" y="4797152"/>
            <a:chExt cx="1660185" cy="1145874"/>
          </a:xfrm>
        </p:grpSpPr>
        <p:sp>
          <p:nvSpPr>
            <p:cNvPr id="8212" name="Oval 49"/>
            <p:cNvSpPr>
              <a:spLocks noChangeArrowheads="1"/>
            </p:cNvSpPr>
            <p:nvPr/>
          </p:nvSpPr>
          <p:spPr bwMode="gray">
            <a:xfrm rot="10800000">
              <a:off x="1907704" y="4797152"/>
              <a:ext cx="1290144" cy="1145874"/>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213" name="Oval 52"/>
            <p:cNvSpPr>
              <a:spLocks noChangeArrowheads="1"/>
            </p:cNvSpPr>
            <p:nvPr/>
          </p:nvSpPr>
          <p:spPr bwMode="gray">
            <a:xfrm rot="1601756">
              <a:off x="2041129" y="4919908"/>
              <a:ext cx="1068119" cy="847414"/>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grpSp>
          <p:nvGrpSpPr>
            <p:cNvPr id="8214" name="组合 37"/>
            <p:cNvGrpSpPr>
              <a:grpSpLocks/>
            </p:cNvGrpSpPr>
            <p:nvPr/>
          </p:nvGrpSpPr>
          <p:grpSpPr bwMode="auto">
            <a:xfrm>
              <a:off x="1907704" y="4797152"/>
              <a:ext cx="1660185" cy="1119225"/>
              <a:chOff x="6872256" y="3367232"/>
              <a:chExt cx="1660185" cy="1119225"/>
            </a:xfrm>
          </p:grpSpPr>
          <p:sp>
            <p:nvSpPr>
              <p:cNvPr id="8215" name="Oval 48"/>
              <p:cNvSpPr>
                <a:spLocks noChangeArrowheads="1"/>
              </p:cNvSpPr>
              <p:nvPr/>
            </p:nvSpPr>
            <p:spPr bwMode="gray">
              <a:xfrm rot="10800000">
                <a:off x="7020273" y="3877101"/>
                <a:ext cx="1512168" cy="596920"/>
              </a:xfrm>
              <a:prstGeom prst="ellipse">
                <a:avLst/>
              </a:prstGeom>
              <a:solidFill>
                <a:srgbClr val="0F2145">
                  <a:alpha val="30196"/>
                </a:srgbClr>
              </a:solidFill>
              <a:ln w="9525">
                <a:noFill/>
                <a:round/>
                <a:headEnd/>
                <a:tailEnd/>
              </a:ln>
            </p:spPr>
            <p:txBody>
              <a:bodyPr wrap="none" anchor="ctr"/>
              <a:lstStyle/>
              <a:p>
                <a:endParaRPr lang="zh-CN" altLang="en-US">
                  <a:latin typeface="Calibri" pitchFamily="34" charset="0"/>
                </a:endParaRPr>
              </a:p>
            </p:txBody>
          </p:sp>
          <p:sp>
            <p:nvSpPr>
              <p:cNvPr id="8216" name="Oval 50"/>
              <p:cNvSpPr>
                <a:spLocks noChangeArrowheads="1"/>
              </p:cNvSpPr>
              <p:nvPr/>
            </p:nvSpPr>
            <p:spPr bwMode="gray">
              <a:xfrm rot="10800000">
                <a:off x="6872256" y="3367232"/>
                <a:ext cx="1260140" cy="1119225"/>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217" name="Oval 51"/>
              <p:cNvSpPr>
                <a:spLocks noChangeArrowheads="1"/>
              </p:cNvSpPr>
              <p:nvPr/>
            </p:nvSpPr>
            <p:spPr bwMode="gray">
              <a:xfrm rot="10800000">
                <a:off x="6920262" y="3429411"/>
                <a:ext cx="1198133" cy="1044610"/>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8218" name="Text Box 53"/>
              <p:cNvSpPr txBox="1">
                <a:spLocks noChangeArrowheads="1"/>
              </p:cNvSpPr>
              <p:nvPr/>
            </p:nvSpPr>
            <p:spPr bwMode="gray">
              <a:xfrm>
                <a:off x="7088280" y="3663915"/>
                <a:ext cx="804089" cy="461903"/>
              </a:xfrm>
              <a:prstGeom prst="rect">
                <a:avLst/>
              </a:prstGeom>
              <a:noFill/>
              <a:ln w="9525" algn="ctr">
                <a:noFill/>
                <a:miter lim="800000"/>
                <a:headEnd/>
                <a:tailEnd/>
              </a:ln>
            </p:spPr>
            <p:txBody>
              <a:bodyPr wrap="none">
                <a:spAutoFit/>
              </a:bodyPr>
              <a:lstStyle/>
              <a:p>
                <a:pPr algn="ctr"/>
                <a:r>
                  <a:rPr lang="zh-CN" altLang="en-US" sz="2400" b="1">
                    <a:solidFill>
                      <a:srgbClr val="000000"/>
                    </a:solidFill>
                    <a:latin typeface="黑体" pitchFamily="49" charset="-122"/>
                    <a:ea typeface="黑体" pitchFamily="49" charset="-122"/>
                  </a:rPr>
                  <a:t>投资</a:t>
                </a:r>
                <a:endParaRPr lang="en-US" altLang="zh-CN" sz="2400">
                  <a:latin typeface="黑体" pitchFamily="49" charset="-122"/>
                  <a:ea typeface="黑体" pitchFamily="49" charset="-122"/>
                </a:endParaRPr>
              </a:p>
            </p:txBody>
          </p:sp>
        </p:grpSp>
      </p:grpSp>
      <p:sp>
        <p:nvSpPr>
          <p:cNvPr id="34" name="标题 1"/>
          <p:cNvSpPr>
            <a:spLocks noGrp="1"/>
          </p:cNvSpPr>
          <p:nvPr>
            <p:ph type="title"/>
          </p:nvPr>
        </p:nvSpPr>
        <p:spPr>
          <a:xfrm>
            <a:off x="179388" y="0"/>
            <a:ext cx="8229600" cy="849313"/>
          </a:xfrm>
        </p:spPr>
        <p:txBody>
          <a:bodyPr/>
          <a:lstStyle/>
          <a:p>
            <a:pPr eaLnBrk="1" hangingPunct="1"/>
            <a:r>
              <a:rPr lang="zh-CN" altLang="en-US" sz="4000" smtClean="0">
                <a:latin typeface="黑体" pitchFamily="49" charset="-122"/>
                <a:ea typeface="黑体" pitchFamily="49" charset="-122"/>
              </a:rPr>
              <a:t>什么是产业转移</a:t>
            </a:r>
          </a:p>
        </p:txBody>
      </p:sp>
      <p:pic>
        <p:nvPicPr>
          <p:cNvPr id="35" name="图片 34" descr="1.jpg"/>
          <p:cNvPicPr>
            <a:picLocks noChangeAspect="1"/>
          </p:cNvPicPr>
          <p:nvPr/>
        </p:nvPicPr>
        <p:blipFill>
          <a:blip r:embed="rId3" cstate="print"/>
          <a:srcRect/>
          <a:stretch>
            <a:fillRect/>
          </a:stretch>
        </p:blipFill>
        <p:spPr bwMode="auto">
          <a:xfrm>
            <a:off x="0" y="1844675"/>
            <a:ext cx="2376488" cy="3076575"/>
          </a:xfrm>
          <a:prstGeom prst="rect">
            <a:avLst/>
          </a:prstGeom>
          <a:noFill/>
          <a:ln w="9525">
            <a:noFill/>
            <a:miter lim="800000"/>
            <a:headEnd/>
            <a:tailEnd/>
          </a:ln>
        </p:spPr>
      </p:pic>
      <p:sp>
        <p:nvSpPr>
          <p:cNvPr id="44" name="燕尾形箭头 43"/>
          <p:cNvSpPr/>
          <p:nvPr/>
        </p:nvSpPr>
        <p:spPr>
          <a:xfrm rot="5400000">
            <a:off x="3743908" y="1448780"/>
            <a:ext cx="2088232" cy="1008112"/>
          </a:xfrm>
          <a:prstGeom prst="notchedRightArrow">
            <a:avLst/>
          </a:prstGeom>
          <a:gradFill flip="none" rotWithShape="1">
            <a:gsLst>
              <a:gs pos="0">
                <a:srgbClr val="5E9EFF"/>
              </a:gs>
              <a:gs pos="39999">
                <a:srgbClr val="85C2FF"/>
              </a:gs>
              <a:gs pos="70000">
                <a:srgbClr val="C4D6EB"/>
              </a:gs>
              <a:gs pos="100000">
                <a:srgbClr val="FFEBFA">
                  <a:alpha val="81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dirty="0">
                <a:solidFill>
                  <a:schemeClr val="tx1"/>
                </a:solidFill>
                <a:latin typeface="黑体" pitchFamily="49" charset="-122"/>
                <a:ea typeface="黑体" pitchFamily="49" charset="-122"/>
              </a:rPr>
              <a:t>资源供给</a:t>
            </a:r>
          </a:p>
        </p:txBody>
      </p:sp>
      <p:sp>
        <p:nvSpPr>
          <p:cNvPr id="45" name="燕尾形箭头 44"/>
          <p:cNvSpPr/>
          <p:nvPr/>
        </p:nvSpPr>
        <p:spPr>
          <a:xfrm rot="5400000">
            <a:off x="4463988" y="1664804"/>
            <a:ext cx="2736304" cy="1080120"/>
          </a:xfrm>
          <a:prstGeom prst="notchedRightArrow">
            <a:avLst/>
          </a:prstGeom>
          <a:gradFill flip="none" rotWithShape="1">
            <a:gsLst>
              <a:gs pos="0">
                <a:srgbClr val="5E9EFF">
                  <a:alpha val="77000"/>
                </a:srgbClr>
              </a:gs>
              <a:gs pos="39999">
                <a:srgbClr val="85C2FF"/>
              </a:gs>
              <a:gs pos="70000">
                <a:srgbClr val="C4D6EB"/>
              </a:gs>
              <a:gs pos="100000">
                <a:srgbClr val="FFEBFA">
                  <a:alpha val="81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dirty="0">
                <a:solidFill>
                  <a:schemeClr val="tx1"/>
                </a:solidFill>
                <a:latin typeface="黑体" pitchFamily="49" charset="-122"/>
                <a:ea typeface="黑体" pitchFamily="49" charset="-122"/>
              </a:rPr>
              <a:t>产品需求条件</a:t>
            </a:r>
          </a:p>
        </p:txBody>
      </p:sp>
      <p:sp>
        <p:nvSpPr>
          <p:cNvPr id="47" name="虚尾箭头 46"/>
          <p:cNvSpPr/>
          <p:nvPr/>
        </p:nvSpPr>
        <p:spPr>
          <a:xfrm rot="1102229">
            <a:off x="2439988" y="4843463"/>
            <a:ext cx="2284412" cy="1008062"/>
          </a:xfrm>
          <a:prstGeom prst="stripedRightArrow">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dirty="0">
                <a:solidFill>
                  <a:schemeClr val="tx1"/>
                </a:solidFill>
                <a:latin typeface="黑体" pitchFamily="49" charset="-122"/>
                <a:ea typeface="黑体" pitchFamily="49" charset="-122"/>
              </a:rPr>
              <a:t>生产力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par>
                                <p:cTn id="8" presetID="3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800" decel="100000"/>
                                        <p:tgtEl>
                                          <p:spTgt spid="35"/>
                                        </p:tgtEl>
                                      </p:cBhvr>
                                    </p:animEffect>
                                    <p:anim calcmode="lin" valueType="num">
                                      <p:cBhvr>
                                        <p:cTn id="11" dur="800" decel="100000" fill="hold"/>
                                        <p:tgtEl>
                                          <p:spTgt spid="35"/>
                                        </p:tgtEl>
                                        <p:attrNameLst>
                                          <p:attrName>style.rotation</p:attrName>
                                        </p:attrNameLst>
                                      </p:cBhvr>
                                      <p:tavLst>
                                        <p:tav tm="0">
                                          <p:val>
                                            <p:fltVal val="-90"/>
                                          </p:val>
                                        </p:tav>
                                        <p:tav tm="100000">
                                          <p:val>
                                            <p:fltVal val="0"/>
                                          </p:val>
                                        </p:tav>
                                      </p:tavLst>
                                    </p:anim>
                                    <p:anim calcmode="lin" valueType="num">
                                      <p:cBhvr>
                                        <p:cTn id="12" dur="800" decel="100000" fill="hold"/>
                                        <p:tgtEl>
                                          <p:spTgt spid="35"/>
                                        </p:tgtEl>
                                        <p:attrNameLst>
                                          <p:attrName>ppt_x</p:attrName>
                                        </p:attrNameLst>
                                      </p:cBhvr>
                                      <p:tavLst>
                                        <p:tav tm="0">
                                          <p:val>
                                            <p:strVal val="#ppt_x+0.4"/>
                                          </p:val>
                                        </p:tav>
                                        <p:tav tm="100000">
                                          <p:val>
                                            <p:strVal val="#ppt_x-0.05"/>
                                          </p:val>
                                        </p:tav>
                                      </p:tavLst>
                                    </p:anim>
                                    <p:anim calcmode="lin" valueType="num">
                                      <p:cBhvr>
                                        <p:cTn id="13" dur="800" decel="100000" fill="hold"/>
                                        <p:tgtEl>
                                          <p:spTgt spid="35"/>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16" presetID="3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800" decel="100000"/>
                                        <p:tgtEl>
                                          <p:spTgt spid="36"/>
                                        </p:tgtEl>
                                      </p:cBhvr>
                                    </p:animEffect>
                                    <p:anim calcmode="lin" valueType="num">
                                      <p:cBhvr>
                                        <p:cTn id="19" dur="800" decel="100000" fill="hold"/>
                                        <p:tgtEl>
                                          <p:spTgt spid="36"/>
                                        </p:tgtEl>
                                        <p:attrNameLst>
                                          <p:attrName>style.rotation</p:attrName>
                                        </p:attrNameLst>
                                      </p:cBhvr>
                                      <p:tavLst>
                                        <p:tav tm="0">
                                          <p:val>
                                            <p:fltVal val="-90"/>
                                          </p:val>
                                        </p:tav>
                                        <p:tav tm="100000">
                                          <p:val>
                                            <p:fltVal val="0"/>
                                          </p:val>
                                        </p:tav>
                                      </p:tavLst>
                                    </p:anim>
                                    <p:anim calcmode="lin" valueType="num">
                                      <p:cBhvr>
                                        <p:cTn id="20" dur="800" decel="100000" fill="hold"/>
                                        <p:tgtEl>
                                          <p:spTgt spid="36"/>
                                        </p:tgtEl>
                                        <p:attrNameLst>
                                          <p:attrName>ppt_x</p:attrName>
                                        </p:attrNameLst>
                                      </p:cBhvr>
                                      <p:tavLst>
                                        <p:tav tm="0">
                                          <p:val>
                                            <p:strVal val="#ppt_x+0.4"/>
                                          </p:val>
                                        </p:tav>
                                        <p:tav tm="100000">
                                          <p:val>
                                            <p:strVal val="#ppt_x-0.05"/>
                                          </p:val>
                                        </p:tav>
                                      </p:tavLst>
                                    </p:anim>
                                    <p:anim calcmode="lin" valueType="num">
                                      <p:cBhvr>
                                        <p:cTn id="21" dur="800" decel="100000" fill="hold"/>
                                        <p:tgtEl>
                                          <p:spTgt spid="36"/>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par>
                          <p:cTn id="24" fill="hold">
                            <p:stCondLst>
                              <p:cond delay="2000"/>
                            </p:stCondLst>
                            <p:childTnLst>
                              <p:par>
                                <p:cTn id="25" presetID="18" presetClass="entr" presetSubtype="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strips(downRight)">
                                      <p:cBhvr>
                                        <p:cTn id="27" dur="500"/>
                                        <p:tgtEl>
                                          <p:spTgt spid="46"/>
                                        </p:tgtEl>
                                      </p:cBhvr>
                                    </p:animEffect>
                                  </p:childTnLst>
                                </p:cTn>
                              </p:par>
                            </p:childTnLst>
                          </p:cTn>
                        </p:par>
                        <p:par>
                          <p:cTn id="28" fill="hold">
                            <p:stCondLst>
                              <p:cond delay="2500"/>
                            </p:stCondLst>
                            <p:childTnLst>
                              <p:par>
                                <p:cTn id="29" presetID="18" presetClass="entr" presetSubtype="6"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strips(downRight)">
                                      <p:cBhvr>
                                        <p:cTn id="31" dur="500"/>
                                        <p:tgtEl>
                                          <p:spTgt spid="41"/>
                                        </p:tgtEl>
                                      </p:cBhvr>
                                    </p:animEffect>
                                  </p:childTnLst>
                                </p:cTn>
                              </p:par>
                            </p:childTnLst>
                          </p:cTn>
                        </p:par>
                        <p:par>
                          <p:cTn id="32" fill="hold">
                            <p:stCondLst>
                              <p:cond delay="3000"/>
                            </p:stCondLst>
                            <p:childTnLst>
                              <p:par>
                                <p:cTn id="33" presetID="18" presetClass="entr" presetSubtype="6"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strips(downRight)">
                                      <p:cBhvr>
                                        <p:cTn id="35" dur="500"/>
                                        <p:tgtEl>
                                          <p:spTgt spid="37"/>
                                        </p:tgtEl>
                                      </p:cBhvr>
                                    </p:animEffect>
                                  </p:childTnLst>
                                </p:cTn>
                              </p:par>
                            </p:childTnLst>
                          </p:cTn>
                        </p:par>
                        <p:par>
                          <p:cTn id="36" fill="hold">
                            <p:stCondLst>
                              <p:cond delay="3500"/>
                            </p:stCondLst>
                            <p:childTnLst>
                              <p:par>
                                <p:cTn id="37" presetID="47" presetClass="entr" presetSubtype="0" fill="hold" nodeType="afterEffect">
                                  <p:stCondLst>
                                    <p:cond delay="250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7"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42" presetClass="path" presetSubtype="0" repeatCount="4000" accel="50000" decel="50000" fill="hold" nodeType="afterEffect">
                                  <p:stCondLst>
                                    <p:cond delay="0"/>
                                  </p:stCondLst>
                                  <p:childTnLst>
                                    <p:animMotion origin="layout" path="M -1.11111E-6 -0.04722 L -1.11111E-6 0.16273 " pathEditMode="relative" rAng="0" ptsTypes="AA">
                                      <p:cBhvr>
                                        <p:cTn id="50" dur="2000" fill="hold"/>
                                        <p:tgtEl>
                                          <p:spTgt spid="44"/>
                                        </p:tgtEl>
                                        <p:attrNameLst>
                                          <p:attrName>ppt_x</p:attrName>
                                          <p:attrName>ppt_y</p:attrName>
                                        </p:attrNameLst>
                                      </p:cBhvr>
                                      <p:rCtr x="0" y="105"/>
                                    </p:animMotion>
                                  </p:childTnLst>
                                </p:cTn>
                              </p:par>
                              <p:par>
                                <p:cTn id="51" presetID="42" presetClass="path" presetSubtype="0" repeatCount="4000" accel="50000" decel="50000" fill="hold" nodeType="withEffect">
                                  <p:stCondLst>
                                    <p:cond delay="0"/>
                                  </p:stCondLst>
                                  <p:childTnLst>
                                    <p:animMotion origin="layout" path="M -0.00382 -0.08935 L -0.004 0.16805 " pathEditMode="relative" rAng="0" ptsTypes="AA">
                                      <p:cBhvr>
                                        <p:cTn id="52" dur="2000" fill="hold"/>
                                        <p:tgtEl>
                                          <p:spTgt spid="45"/>
                                        </p:tgtEl>
                                        <p:attrNameLst>
                                          <p:attrName>ppt_x</p:attrName>
                                          <p:attrName>ppt_y</p:attrName>
                                        </p:attrNameLst>
                                      </p:cBhvr>
                                      <p:rCtr x="0" y="129"/>
                                    </p:animMotion>
                                  </p:childTnLst>
                                </p:cTn>
                              </p:par>
                              <p:par>
                                <p:cTn id="53" presetID="18" presetClass="entr" presetSubtype="6"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strips(downRight)">
                                      <p:cBhvr>
                                        <p:cTn id="55" dur="500"/>
                                        <p:tgtEl>
                                          <p:spTgt spid="6"/>
                                        </p:tgtEl>
                                      </p:cBhvr>
                                    </p:animEffect>
                                  </p:childTnLst>
                                </p:cTn>
                              </p:par>
                              <p:par>
                                <p:cTn id="56" presetID="18" presetClass="entr" presetSubtype="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strips(downRight)">
                                      <p:cBhvr>
                                        <p:cTn id="58" dur="500"/>
                                        <p:tgtEl>
                                          <p:spTgt spid="4"/>
                                        </p:tgtEl>
                                      </p:cBhvr>
                                    </p:animEffect>
                                  </p:childTnLst>
                                </p:cTn>
                              </p:par>
                              <p:par>
                                <p:cTn id="59" presetID="18" presetClass="entr" presetSubtype="6"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Right)">
                                      <p:cBhvr>
                                        <p:cTn id="61" dur="500"/>
                                        <p:tgtEl>
                                          <p:spTgt spid="2"/>
                                        </p:tgtEl>
                                      </p:cBhvr>
                                    </p:animEffect>
                                  </p:childTnLst>
                                </p:cTn>
                              </p:par>
                            </p:childTnLst>
                          </p:cTn>
                        </p:par>
                        <p:par>
                          <p:cTn id="62" fill="hold">
                            <p:stCondLst>
                              <p:cond delay="16000"/>
                            </p:stCondLst>
                            <p:childTnLst>
                              <p:par>
                                <p:cTn id="63" presetID="12" presetClass="entr" presetSubtype="8"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slide(fromLeft)">
                                      <p:cBhvr>
                                        <p:cTn id="65" dur="500"/>
                                        <p:tgtEl>
                                          <p:spTgt spid="47"/>
                                        </p:tgtEl>
                                      </p:cBhvr>
                                    </p:animEffect>
                                  </p:childTnLst>
                                </p:cTn>
                              </p:par>
                            </p:childTnLst>
                          </p:cTn>
                        </p:par>
                        <p:par>
                          <p:cTn id="66" fill="hold">
                            <p:stCondLst>
                              <p:cond delay="16500"/>
                            </p:stCondLst>
                            <p:childTnLst>
                              <p:par>
                                <p:cTn id="67" presetID="0" presetClass="path" presetSubtype="0" accel="50000" decel="50000" fill="hold" grpId="1" nodeType="afterEffect">
                                  <p:stCondLst>
                                    <p:cond delay="0"/>
                                  </p:stCondLst>
                                  <p:childTnLst>
                                    <p:animMotion origin="layout" path="M -0.04914 0.00393 C -0.02118 0.03449 0.00764 0.06597 0.04843 0.08148 C 0.08906 0.09838 0.16996 0.09352 0.19496 0.09606 " pathEditMode="relative" rAng="0" ptsTypes="aaA">
                                      <p:cBhvr>
                                        <p:cTn id="68" dur="3000" fill="hold"/>
                                        <p:tgtEl>
                                          <p:spTgt spid="47"/>
                                        </p:tgtEl>
                                        <p:attrNameLst>
                                          <p:attrName>ppt_x</p:attrName>
                                          <p:attrName>ppt_y</p:attrName>
                                        </p:attrNameLst>
                                      </p:cBhvr>
                                      <p:rCtr x="122" y="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animBg="1"/>
      <p:bldP spid="46" grpId="0" animBg="1"/>
      <p:bldP spid="34" grpId="0"/>
      <p:bldP spid="47" grpId="0" animBg="1"/>
      <p:bldP spid="4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descr="图片1副本.png"/>
          <p:cNvPicPr>
            <a:picLocks noChangeAspect="1"/>
          </p:cNvPicPr>
          <p:nvPr/>
        </p:nvPicPr>
        <p:blipFill>
          <a:blip r:embed="rId2" cstate="print"/>
          <a:srcRect l="49077"/>
          <a:stretch>
            <a:fillRect/>
          </a:stretch>
        </p:blipFill>
        <p:spPr>
          <a:xfrm rot="8358316" flipH="1">
            <a:off x="3914497" y="2231138"/>
            <a:ext cx="1600570" cy="4098624"/>
          </a:xfrm>
          <a:prstGeom prst="rect">
            <a:avLst/>
          </a:prstGeom>
          <a:ln>
            <a:noFill/>
          </a:ln>
          <a:effectLst>
            <a:outerShdw blurRad="152400" dir="5400000" algn="ctr" rotWithShape="0">
              <a:srgbClr val="000000">
                <a:alpha val="86000"/>
              </a:srgbClr>
            </a:outerShdw>
          </a:effectLst>
          <a:scene3d>
            <a:camera prst="orthographicFront"/>
            <a:lightRig rig="threePt" dir="t"/>
          </a:scene3d>
          <a:sp3d extrusionH="19050">
            <a:bevelT w="25400" h="88900"/>
            <a:bevelB w="19050" h="95250"/>
          </a:sp3d>
        </p:spPr>
      </p:pic>
      <p:sp>
        <p:nvSpPr>
          <p:cNvPr id="53" name="页脚占位符 3"/>
          <p:cNvSpPr>
            <a:spLocks noGrp="1"/>
          </p:cNvSpPr>
          <p:nvPr>
            <p:ph type="ftr" sz="quarter" idx="11"/>
          </p:nvPr>
        </p:nvSpPr>
        <p:spPr>
          <a:xfrm>
            <a:off x="457200" y="6356350"/>
            <a:ext cx="2133600" cy="365125"/>
          </a:xfrm>
        </p:spPr>
        <p:txBody>
          <a:bodyPr/>
          <a:lstStyle/>
          <a:p>
            <a:pPr algn="l">
              <a:defRPr/>
            </a:pPr>
            <a:r>
              <a:rPr lang="en-US" altLang="zh-CN"/>
              <a:t>www.1PPT.COM</a:t>
            </a:r>
          </a:p>
        </p:txBody>
      </p:sp>
      <p:grpSp>
        <p:nvGrpSpPr>
          <p:cNvPr id="2" name="Group 3"/>
          <p:cNvGrpSpPr>
            <a:grpSpLocks/>
          </p:cNvGrpSpPr>
          <p:nvPr/>
        </p:nvGrpSpPr>
        <p:grpSpPr bwMode="auto">
          <a:xfrm>
            <a:off x="0" y="1196975"/>
            <a:ext cx="4537075" cy="5387975"/>
            <a:chOff x="1280" y="709"/>
            <a:chExt cx="2993" cy="3440"/>
          </a:xfrm>
        </p:grpSpPr>
        <p:grpSp>
          <p:nvGrpSpPr>
            <p:cNvPr id="9239" name="Group 4"/>
            <p:cNvGrpSpPr>
              <a:grpSpLocks/>
            </p:cNvGrpSpPr>
            <p:nvPr/>
          </p:nvGrpSpPr>
          <p:grpSpPr bwMode="auto">
            <a:xfrm>
              <a:off x="2514" y="1350"/>
              <a:ext cx="486" cy="433"/>
              <a:chOff x="2644" y="2841"/>
              <a:chExt cx="563" cy="529"/>
            </a:xfrm>
          </p:grpSpPr>
          <p:sp>
            <p:nvSpPr>
              <p:cNvPr id="9280" name="AutoShape 5"/>
              <p:cNvSpPr>
                <a:spLocks noChangeArrowheads="1"/>
              </p:cNvSpPr>
              <p:nvPr/>
            </p:nvSpPr>
            <p:spPr bwMode="gray">
              <a:xfrm>
                <a:off x="2644" y="2932"/>
                <a:ext cx="563" cy="438"/>
              </a:xfrm>
              <a:prstGeom prst="diamond">
                <a:avLst/>
              </a:prstGeom>
              <a:solidFill>
                <a:srgbClr val="4D4D4D"/>
              </a:solidFill>
              <a:ln w="9525">
                <a:miter lim="800000"/>
                <a:headEnd/>
                <a:tailEnd/>
              </a:ln>
              <a:scene3d>
                <a:camera prst="legacyObliqueBottom"/>
                <a:lightRig rig="legacyFlat2" dir="t"/>
              </a:scene3d>
              <a:sp3d extrusionH="163500" prstMaterial="legacyMatte">
                <a:bevelT w="13500" h="13500" prst="angle"/>
                <a:bevelB w="13500" h="13500" prst="angle"/>
                <a:extrusionClr>
                  <a:srgbClr val="4D4D4D"/>
                </a:extrusionClr>
              </a:sp3d>
            </p:spPr>
            <p:txBody>
              <a:bodyPr wrap="none" anchor="ctr">
                <a:flatTx/>
              </a:bodyPr>
              <a:lstStyle/>
              <a:p>
                <a:endParaRPr lang="zh-CN" altLang="en-US">
                  <a:latin typeface="Calibri" pitchFamily="34" charset="0"/>
                </a:endParaRPr>
              </a:p>
            </p:txBody>
          </p:sp>
          <p:sp>
            <p:nvSpPr>
              <p:cNvPr id="9281" name="AutoShape 6"/>
              <p:cNvSpPr>
                <a:spLocks noChangeArrowheads="1"/>
              </p:cNvSpPr>
              <p:nvPr/>
            </p:nvSpPr>
            <p:spPr bwMode="gray">
              <a:xfrm>
                <a:off x="2644" y="2888"/>
                <a:ext cx="563" cy="439"/>
              </a:xfrm>
              <a:prstGeom prst="diamond">
                <a:avLst/>
              </a:prstGeom>
              <a:solidFill>
                <a:srgbClr val="969696"/>
              </a:solidFill>
              <a:ln w="9525">
                <a:miter lim="800000"/>
                <a:headEnd/>
                <a:tailEnd/>
              </a:ln>
              <a:scene3d>
                <a:camera prst="legacyObliqueBottom"/>
                <a:lightRig rig="legacyFlat2" dir="t"/>
              </a:scene3d>
              <a:sp3d extrusionH="163500" prstMaterial="legacyMatte">
                <a:bevelT w="13500" h="13500" prst="angle"/>
                <a:bevelB w="13500" h="13500" prst="angle"/>
                <a:extrusionClr>
                  <a:srgbClr val="969696"/>
                </a:extrusionClr>
              </a:sp3d>
            </p:spPr>
            <p:txBody>
              <a:bodyPr wrap="none" anchor="ctr">
                <a:flatTx/>
              </a:bodyPr>
              <a:lstStyle/>
              <a:p>
                <a:endParaRPr lang="zh-CN" altLang="en-US">
                  <a:latin typeface="Calibri" pitchFamily="34" charset="0"/>
                </a:endParaRPr>
              </a:p>
            </p:txBody>
          </p:sp>
          <p:sp>
            <p:nvSpPr>
              <p:cNvPr id="9282" name="AutoShape 7"/>
              <p:cNvSpPr>
                <a:spLocks noChangeArrowheads="1"/>
              </p:cNvSpPr>
              <p:nvPr/>
            </p:nvSpPr>
            <p:spPr bwMode="gray">
              <a:xfrm>
                <a:off x="2644" y="2841"/>
                <a:ext cx="563" cy="438"/>
              </a:xfrm>
              <a:prstGeom prst="diamond">
                <a:avLst/>
              </a:prstGeom>
              <a:gradFill rotWithShape="1">
                <a:gsLst>
                  <a:gs pos="0">
                    <a:srgbClr val="B2B2B2"/>
                  </a:gs>
                  <a:gs pos="100000">
                    <a:srgbClr val="ABABAB"/>
                  </a:gs>
                </a:gsLst>
                <a:lin ang="5400000" scaled="1"/>
              </a:gradFill>
              <a:ln w="9525">
                <a:miter lim="800000"/>
                <a:headEnd/>
                <a:tailEnd/>
              </a:ln>
              <a:scene3d>
                <a:camera prst="legacyObliqueBottom"/>
                <a:lightRig rig="legacyFlat2" dir="t"/>
              </a:scene3d>
              <a:sp3d extrusionH="163500" prstMaterial="legacyMatte">
                <a:bevelT w="13500" h="13500" prst="angle"/>
                <a:bevelB w="13500" h="13500" prst="angle"/>
                <a:extrusionClr>
                  <a:srgbClr val="B2B2B2"/>
                </a:extrusionClr>
              </a:sp3d>
            </p:spPr>
            <p:txBody>
              <a:bodyPr wrap="none" anchor="ctr">
                <a:flatTx/>
              </a:bodyPr>
              <a:lstStyle/>
              <a:p>
                <a:endParaRPr lang="zh-CN" altLang="en-US">
                  <a:latin typeface="Calibri" pitchFamily="34" charset="0"/>
                </a:endParaRPr>
              </a:p>
            </p:txBody>
          </p:sp>
        </p:grpSp>
        <p:grpSp>
          <p:nvGrpSpPr>
            <p:cNvPr id="9240" name="Group 8"/>
            <p:cNvGrpSpPr>
              <a:grpSpLocks/>
            </p:cNvGrpSpPr>
            <p:nvPr/>
          </p:nvGrpSpPr>
          <p:grpSpPr bwMode="auto">
            <a:xfrm>
              <a:off x="2770" y="1108"/>
              <a:ext cx="1503" cy="1320"/>
              <a:chOff x="2897" y="845"/>
              <a:chExt cx="1743" cy="1611"/>
            </a:xfrm>
          </p:grpSpPr>
          <p:sp>
            <p:nvSpPr>
              <p:cNvPr id="9277" name="AutoShape 9"/>
              <p:cNvSpPr>
                <a:spLocks noChangeArrowheads="1"/>
              </p:cNvSpPr>
              <p:nvPr/>
            </p:nvSpPr>
            <p:spPr bwMode="gray">
              <a:xfrm>
                <a:off x="2897" y="1109"/>
                <a:ext cx="1731" cy="1347"/>
              </a:xfrm>
              <a:prstGeom prst="diamond">
                <a:avLst/>
              </a:prstGeom>
              <a:solidFill>
                <a:srgbClr val="FFFFCC"/>
              </a:solidFill>
              <a:ln w="9525">
                <a:miter lim="800000"/>
                <a:headEnd/>
                <a:tailEnd/>
              </a:ln>
              <a:scene3d>
                <a:camera prst="legacyObliqueBottom"/>
                <a:lightRig rig="legacyFlat2" dir="t"/>
              </a:scene3d>
              <a:sp3d extrusionH="227000" prstMaterial="legacyMatte">
                <a:bevelT w="13500" h="13500" prst="angle"/>
                <a:bevelB w="13500" h="13500" prst="angle"/>
                <a:extrusionClr>
                  <a:srgbClr val="FFFFCC"/>
                </a:extrusionClr>
              </a:sp3d>
            </p:spPr>
            <p:txBody>
              <a:bodyPr wrap="none" anchor="ctr">
                <a:flatTx/>
              </a:bodyPr>
              <a:lstStyle/>
              <a:p>
                <a:endParaRPr lang="zh-CN" altLang="en-US">
                  <a:latin typeface="Calibri" pitchFamily="34" charset="0"/>
                </a:endParaRPr>
              </a:p>
            </p:txBody>
          </p:sp>
          <p:sp>
            <p:nvSpPr>
              <p:cNvPr id="9278" name="AutoShape 10"/>
              <p:cNvSpPr>
                <a:spLocks noChangeArrowheads="1"/>
              </p:cNvSpPr>
              <p:nvPr/>
            </p:nvSpPr>
            <p:spPr bwMode="gray">
              <a:xfrm>
                <a:off x="2898" y="966"/>
                <a:ext cx="1731" cy="1347"/>
              </a:xfrm>
              <a:prstGeom prst="diamond">
                <a:avLst/>
              </a:prstGeom>
              <a:solidFill>
                <a:srgbClr val="FFCC66"/>
              </a:solidFill>
              <a:ln w="9525">
                <a:miter lim="800000"/>
                <a:headEnd/>
                <a:tailEnd/>
              </a:ln>
              <a:scene3d>
                <a:camera prst="legacyObliqueBottom"/>
                <a:lightRig rig="legacyFlat2" dir="t"/>
              </a:scene3d>
              <a:sp3d extrusionH="227000" prstMaterial="legacyMatte">
                <a:bevelT w="13500" h="13500" prst="angle"/>
                <a:bevelB w="13500" h="13500" prst="angle"/>
                <a:extrusionClr>
                  <a:srgbClr val="FFCC66"/>
                </a:extrusionClr>
              </a:sp3d>
            </p:spPr>
            <p:txBody>
              <a:bodyPr wrap="none" anchor="ctr">
                <a:flatTx/>
              </a:bodyPr>
              <a:lstStyle/>
              <a:p>
                <a:endParaRPr lang="zh-CN" altLang="en-US">
                  <a:latin typeface="Calibri" pitchFamily="34" charset="0"/>
                </a:endParaRPr>
              </a:p>
            </p:txBody>
          </p:sp>
          <p:sp>
            <p:nvSpPr>
              <p:cNvPr id="9279" name="AutoShape 11"/>
              <p:cNvSpPr>
                <a:spLocks noChangeArrowheads="1"/>
              </p:cNvSpPr>
              <p:nvPr/>
            </p:nvSpPr>
            <p:spPr bwMode="gray">
              <a:xfrm>
                <a:off x="2909" y="845"/>
                <a:ext cx="1731" cy="1347"/>
              </a:xfrm>
              <a:prstGeom prst="diamond">
                <a:avLst/>
              </a:prstGeom>
              <a:gradFill rotWithShape="1">
                <a:gsLst>
                  <a:gs pos="0">
                    <a:srgbClr val="A96500"/>
                  </a:gs>
                  <a:gs pos="100000">
                    <a:srgbClr val="FF9900"/>
                  </a:gs>
                </a:gsLst>
                <a:lin ang="5400000" scaled="1"/>
              </a:gradFill>
              <a:ln w="9525">
                <a:miter lim="800000"/>
                <a:headEnd/>
                <a:tailEnd/>
              </a:ln>
              <a:scene3d>
                <a:camera prst="legacyObliqueBottom"/>
                <a:lightRig rig="legacyFlat2" dir="t"/>
              </a:scene3d>
              <a:sp3d extrusionH="227000" prstMaterial="legacyMatte">
                <a:bevelT w="13500" h="13500" prst="angle"/>
                <a:bevelB w="13500" h="13500" prst="angle"/>
                <a:extrusionClr>
                  <a:srgbClr val="FF9900"/>
                </a:extrusionClr>
              </a:sp3d>
            </p:spPr>
            <p:txBody>
              <a:bodyPr wrap="none" anchor="ctr">
                <a:flatTx/>
              </a:bodyPr>
              <a:lstStyle/>
              <a:p>
                <a:endParaRPr lang="zh-CN" altLang="en-US">
                  <a:latin typeface="Calibri" pitchFamily="34" charset="0"/>
                </a:endParaRPr>
              </a:p>
            </p:txBody>
          </p:sp>
        </p:grpSp>
        <p:grpSp>
          <p:nvGrpSpPr>
            <p:cNvPr id="9241" name="Group 12"/>
            <p:cNvGrpSpPr>
              <a:grpSpLocks/>
            </p:cNvGrpSpPr>
            <p:nvPr/>
          </p:nvGrpSpPr>
          <p:grpSpPr bwMode="auto">
            <a:xfrm>
              <a:off x="1281" y="1104"/>
              <a:ext cx="1503" cy="1312"/>
              <a:chOff x="1179" y="849"/>
              <a:chExt cx="1743" cy="1601"/>
            </a:xfrm>
          </p:grpSpPr>
          <p:sp>
            <p:nvSpPr>
              <p:cNvPr id="9274" name="AutoShape 13"/>
              <p:cNvSpPr>
                <a:spLocks noChangeArrowheads="1"/>
              </p:cNvSpPr>
              <p:nvPr/>
            </p:nvSpPr>
            <p:spPr bwMode="gray">
              <a:xfrm>
                <a:off x="1179" y="1103"/>
                <a:ext cx="1731" cy="1347"/>
              </a:xfrm>
              <a:prstGeom prst="diamond">
                <a:avLst/>
              </a:prstGeom>
              <a:solidFill>
                <a:srgbClr val="CCECFF"/>
              </a:solidFill>
              <a:ln w="9525">
                <a:miter lim="800000"/>
                <a:headEnd/>
                <a:tailEnd/>
              </a:ln>
              <a:scene3d>
                <a:camera prst="legacyObliqueBottom"/>
                <a:lightRig rig="legacyFlat2" dir="t"/>
              </a:scene3d>
              <a:sp3d extrusionH="227000" prstMaterial="legacyMatte">
                <a:bevelT w="13500" h="13500" prst="angle"/>
                <a:bevelB w="13500" h="13500" prst="angle"/>
                <a:extrusionClr>
                  <a:srgbClr val="CCECFF"/>
                </a:extrusionClr>
              </a:sp3d>
            </p:spPr>
            <p:txBody>
              <a:bodyPr wrap="none" anchor="ctr">
                <a:flatTx/>
              </a:bodyPr>
              <a:lstStyle/>
              <a:p>
                <a:endParaRPr lang="zh-CN" altLang="en-US">
                  <a:latin typeface="Calibri" pitchFamily="34" charset="0"/>
                </a:endParaRPr>
              </a:p>
            </p:txBody>
          </p:sp>
          <p:sp>
            <p:nvSpPr>
              <p:cNvPr id="9275" name="AutoShape 14"/>
              <p:cNvSpPr>
                <a:spLocks noChangeArrowheads="1"/>
              </p:cNvSpPr>
              <p:nvPr/>
            </p:nvSpPr>
            <p:spPr bwMode="gray">
              <a:xfrm>
                <a:off x="1180" y="970"/>
                <a:ext cx="1731" cy="1347"/>
              </a:xfrm>
              <a:prstGeom prst="diamond">
                <a:avLst/>
              </a:prstGeom>
              <a:solidFill>
                <a:srgbClr val="CC99FF"/>
              </a:solidFill>
              <a:ln w="9525">
                <a:miter lim="800000"/>
                <a:headEnd/>
                <a:tailEnd/>
              </a:ln>
              <a:scene3d>
                <a:camera prst="legacyObliqueBottom"/>
                <a:lightRig rig="legacyFlat2" dir="t"/>
              </a:scene3d>
              <a:sp3d extrusionH="227000" prstMaterial="legacyMatte">
                <a:bevelT w="13500" h="13500" prst="angle"/>
                <a:bevelB w="13500" h="13500" prst="angle"/>
                <a:extrusionClr>
                  <a:srgbClr val="CC99FF"/>
                </a:extrusionClr>
              </a:sp3d>
            </p:spPr>
            <p:txBody>
              <a:bodyPr wrap="none" anchor="ctr">
                <a:flatTx/>
              </a:bodyPr>
              <a:lstStyle/>
              <a:p>
                <a:endParaRPr lang="zh-CN" altLang="en-US">
                  <a:latin typeface="Calibri" pitchFamily="34" charset="0"/>
                </a:endParaRPr>
              </a:p>
            </p:txBody>
          </p:sp>
          <p:sp>
            <p:nvSpPr>
              <p:cNvPr id="9276" name="AutoShape 15"/>
              <p:cNvSpPr>
                <a:spLocks noChangeArrowheads="1"/>
              </p:cNvSpPr>
              <p:nvPr/>
            </p:nvSpPr>
            <p:spPr bwMode="gray">
              <a:xfrm>
                <a:off x="1191" y="849"/>
                <a:ext cx="1731" cy="1347"/>
              </a:xfrm>
              <a:prstGeom prst="diamond">
                <a:avLst/>
              </a:prstGeom>
              <a:gradFill rotWithShape="1">
                <a:gsLst>
                  <a:gs pos="0">
                    <a:srgbClr val="393956"/>
                  </a:gs>
                  <a:gs pos="100000">
                    <a:srgbClr val="666699"/>
                  </a:gs>
                </a:gsLst>
                <a:lin ang="5400000" scaled="1"/>
              </a:gradFill>
              <a:ln w="9525">
                <a:miter lim="800000"/>
                <a:headEnd/>
                <a:tailEnd/>
              </a:ln>
              <a:scene3d>
                <a:camera prst="legacyObliqueBottom"/>
                <a:lightRig rig="legacyFlat2" dir="t"/>
              </a:scene3d>
              <a:sp3d extrusionH="227000" prstMaterial="legacyMatte">
                <a:bevelT w="13500" h="13500" prst="angle"/>
                <a:bevelB w="13500" h="13500" prst="angle"/>
                <a:extrusionClr>
                  <a:srgbClr val="666699"/>
                </a:extrusionClr>
              </a:sp3d>
            </p:spPr>
            <p:txBody>
              <a:bodyPr wrap="none" anchor="ctr">
                <a:flatTx/>
              </a:bodyPr>
              <a:lstStyle/>
              <a:p>
                <a:endParaRPr lang="zh-CN" altLang="en-US">
                  <a:latin typeface="Calibri" pitchFamily="34" charset="0"/>
                </a:endParaRPr>
              </a:p>
            </p:txBody>
          </p:sp>
        </p:grpSp>
        <p:sp>
          <p:nvSpPr>
            <p:cNvPr id="9242" name="Rectangle 16"/>
            <p:cNvSpPr>
              <a:spLocks noChangeArrowheads="1"/>
            </p:cNvSpPr>
            <p:nvPr/>
          </p:nvSpPr>
          <p:spPr bwMode="gray">
            <a:xfrm>
              <a:off x="1342" y="709"/>
              <a:ext cx="1245" cy="446"/>
            </a:xfrm>
            <a:prstGeom prst="rect">
              <a:avLst/>
            </a:prstGeom>
            <a:noFill/>
            <a:ln w="9525" algn="ctr">
              <a:noFill/>
              <a:miter lim="800000"/>
              <a:headEnd/>
              <a:tailEnd/>
            </a:ln>
          </p:spPr>
          <p:txBody>
            <a:bodyPr wrap="none">
              <a:spAutoFit/>
            </a:bodyPr>
            <a:lstStyle/>
            <a:p>
              <a:pPr algn="ctr" eaLnBrk="0" hangingPunct="0">
                <a:buFont typeface="Wingdings" pitchFamily="2" charset="2"/>
                <a:buChar char="u"/>
              </a:pPr>
              <a:r>
                <a:rPr lang="zh-CN" altLang="en-US" sz="2000" b="1">
                  <a:latin typeface="黑体" pitchFamily="49" charset="-122"/>
                  <a:ea typeface="黑体" pitchFamily="49" charset="-122"/>
                </a:rPr>
                <a:t>区域产业转移</a:t>
              </a:r>
              <a:endParaRPr lang="en-US" altLang="zh-CN" sz="2000" b="1">
                <a:latin typeface="黑体" pitchFamily="49" charset="-122"/>
                <a:ea typeface="黑体" pitchFamily="49" charset="-122"/>
              </a:endParaRPr>
            </a:p>
            <a:p>
              <a:pPr algn="ctr" eaLnBrk="0" hangingPunct="0">
                <a:buFont typeface="Wingdings" pitchFamily="2" charset="2"/>
                <a:buChar char="u"/>
              </a:pPr>
              <a:r>
                <a:rPr lang="zh-CN" altLang="en-US" sz="2000" b="1">
                  <a:latin typeface="黑体" pitchFamily="49" charset="-122"/>
                  <a:ea typeface="黑体" pitchFamily="49" charset="-122"/>
                </a:rPr>
                <a:t>国际产业转移</a:t>
              </a:r>
              <a:endParaRPr lang="en-US" altLang="zh-CN" sz="2000" b="1">
                <a:latin typeface="黑体" pitchFamily="49" charset="-122"/>
                <a:ea typeface="黑体" pitchFamily="49" charset="-122"/>
              </a:endParaRPr>
            </a:p>
          </p:txBody>
        </p:sp>
        <p:sp>
          <p:nvSpPr>
            <p:cNvPr id="239634" name="Rectangle 18"/>
            <p:cNvSpPr>
              <a:spLocks noChangeArrowheads="1"/>
            </p:cNvSpPr>
            <p:nvPr/>
          </p:nvSpPr>
          <p:spPr bwMode="gray">
            <a:xfrm>
              <a:off x="2437" y="2205"/>
              <a:ext cx="579" cy="330"/>
            </a:xfrm>
            <a:prstGeom prst="rect">
              <a:avLst/>
            </a:prstGeom>
            <a:noFill/>
            <a:ln w="9525" algn="ctr">
              <a:noFill/>
              <a:miter lim="800000"/>
              <a:headEnd/>
              <a:tailEnd/>
            </a:ln>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auto" hangingPunct="0">
                <a:spcBef>
                  <a:spcPts val="0"/>
                </a:spcBef>
                <a:spcAft>
                  <a:spcPts val="0"/>
                </a:spcAft>
                <a:defRPr/>
              </a:pPr>
              <a:r>
                <a:rPr lang="zh-CN" altLang="en-US" sz="2800" b="1" spc="50" dirty="0">
                  <a:ln w="11430"/>
                  <a:effectLst>
                    <a:outerShdw blurRad="76200" dist="50800" dir="5400000" algn="tl" rotWithShape="0">
                      <a:srgbClr val="000000">
                        <a:alpha val="65000"/>
                      </a:srgbClr>
                    </a:outerShdw>
                  </a:effectLst>
                  <a:latin typeface="黑体" pitchFamily="49" charset="-122"/>
                  <a:ea typeface="黑体" pitchFamily="49" charset="-122"/>
                </a:rPr>
                <a:t>类型</a:t>
              </a:r>
              <a:endParaRPr lang="en-US" altLang="zh-CN" sz="2800" b="1" spc="50" dirty="0">
                <a:ln w="11430"/>
                <a:effectLst>
                  <a:outerShdw blurRad="76200" dist="50800" dir="5400000" algn="tl" rotWithShape="0">
                    <a:srgbClr val="000000">
                      <a:alpha val="65000"/>
                    </a:srgbClr>
                  </a:outerShdw>
                </a:effectLst>
                <a:latin typeface="黑体" pitchFamily="49" charset="-122"/>
                <a:ea typeface="黑体" pitchFamily="49" charset="-122"/>
              </a:endParaRPr>
            </a:p>
          </p:txBody>
        </p:sp>
        <p:sp>
          <p:nvSpPr>
            <p:cNvPr id="9244" name="Oval 19"/>
            <p:cNvSpPr>
              <a:spLocks noChangeArrowheads="1"/>
            </p:cNvSpPr>
            <p:nvPr/>
          </p:nvSpPr>
          <p:spPr bwMode="gray">
            <a:xfrm>
              <a:off x="1614" y="1480"/>
              <a:ext cx="726" cy="334"/>
            </a:xfrm>
            <a:prstGeom prst="ellipse">
              <a:avLst/>
            </a:prstGeom>
            <a:solidFill>
              <a:srgbClr val="CCCCFF"/>
            </a:solidFill>
            <a:ln w="9525" algn="ctr">
              <a:noFill/>
              <a:round/>
              <a:headEnd/>
              <a:tailEnd/>
            </a:ln>
          </p:spPr>
          <p:txBody>
            <a:bodyPr wrap="none" anchor="ctr"/>
            <a:lstStyle/>
            <a:p>
              <a:endParaRPr lang="zh-CN" altLang="en-US">
                <a:latin typeface="Calibri" pitchFamily="34" charset="0"/>
              </a:endParaRPr>
            </a:p>
          </p:txBody>
        </p:sp>
        <p:sp>
          <p:nvSpPr>
            <p:cNvPr id="9245" name="Text Box 20"/>
            <p:cNvSpPr txBox="1">
              <a:spLocks noChangeArrowheads="1"/>
            </p:cNvSpPr>
            <p:nvPr/>
          </p:nvSpPr>
          <p:spPr bwMode="gray">
            <a:xfrm>
              <a:off x="1703" y="1480"/>
              <a:ext cx="591" cy="291"/>
            </a:xfrm>
            <a:prstGeom prst="rect">
              <a:avLst/>
            </a:prstGeom>
            <a:noFill/>
            <a:ln w="9525" algn="ctr">
              <a:noFill/>
              <a:miter lim="800000"/>
              <a:headEnd/>
              <a:tailEnd/>
            </a:ln>
          </p:spPr>
          <p:txBody>
            <a:bodyPr>
              <a:spAutoFit/>
            </a:bodyPr>
            <a:lstStyle/>
            <a:p>
              <a:pPr algn="ctr" eaLnBrk="0" hangingPunct="0"/>
              <a:r>
                <a:rPr lang="zh-CN" altLang="en-US" sz="2400">
                  <a:latin typeface="黑体" pitchFamily="49" charset="-122"/>
                  <a:ea typeface="黑体" pitchFamily="49" charset="-122"/>
                </a:rPr>
                <a:t>地域</a:t>
              </a:r>
              <a:endParaRPr lang="en-US" altLang="zh-CN" sz="2400">
                <a:latin typeface="黑体" pitchFamily="49" charset="-122"/>
                <a:ea typeface="黑体" pitchFamily="49" charset="-122"/>
              </a:endParaRPr>
            </a:p>
          </p:txBody>
        </p:sp>
        <p:grpSp>
          <p:nvGrpSpPr>
            <p:cNvPr id="9246" name="Group 23"/>
            <p:cNvGrpSpPr>
              <a:grpSpLocks/>
            </p:cNvGrpSpPr>
            <p:nvPr/>
          </p:nvGrpSpPr>
          <p:grpSpPr bwMode="auto">
            <a:xfrm>
              <a:off x="3537" y="2175"/>
              <a:ext cx="486" cy="434"/>
              <a:chOff x="2644" y="2841"/>
              <a:chExt cx="563" cy="529"/>
            </a:xfrm>
          </p:grpSpPr>
          <p:sp>
            <p:nvSpPr>
              <p:cNvPr id="9271" name="AutoShape 24"/>
              <p:cNvSpPr>
                <a:spLocks noChangeArrowheads="1"/>
              </p:cNvSpPr>
              <p:nvPr/>
            </p:nvSpPr>
            <p:spPr bwMode="gray">
              <a:xfrm>
                <a:off x="2644" y="2932"/>
                <a:ext cx="563" cy="438"/>
              </a:xfrm>
              <a:prstGeom prst="diamond">
                <a:avLst/>
              </a:prstGeom>
              <a:solidFill>
                <a:srgbClr val="4D4D4D"/>
              </a:solidFill>
              <a:ln w="9525">
                <a:miter lim="800000"/>
                <a:headEnd/>
                <a:tailEnd/>
              </a:ln>
              <a:scene3d>
                <a:camera prst="legacyObliqueBottom"/>
                <a:lightRig rig="legacyFlat2" dir="t"/>
              </a:scene3d>
              <a:sp3d extrusionH="163500" prstMaterial="legacyMatte">
                <a:bevelT w="13500" h="13500" prst="angle"/>
                <a:bevelB w="13500" h="13500" prst="angle"/>
                <a:extrusionClr>
                  <a:srgbClr val="4D4D4D"/>
                </a:extrusionClr>
              </a:sp3d>
            </p:spPr>
            <p:txBody>
              <a:bodyPr wrap="none" anchor="ctr">
                <a:flatTx/>
              </a:bodyPr>
              <a:lstStyle/>
              <a:p>
                <a:endParaRPr lang="zh-CN" altLang="en-US">
                  <a:latin typeface="Calibri" pitchFamily="34" charset="0"/>
                </a:endParaRPr>
              </a:p>
            </p:txBody>
          </p:sp>
          <p:sp>
            <p:nvSpPr>
              <p:cNvPr id="9272" name="AutoShape 25"/>
              <p:cNvSpPr>
                <a:spLocks noChangeArrowheads="1"/>
              </p:cNvSpPr>
              <p:nvPr/>
            </p:nvSpPr>
            <p:spPr bwMode="gray">
              <a:xfrm>
                <a:off x="2644" y="2888"/>
                <a:ext cx="563" cy="439"/>
              </a:xfrm>
              <a:prstGeom prst="diamond">
                <a:avLst/>
              </a:prstGeom>
              <a:solidFill>
                <a:srgbClr val="969696"/>
              </a:solidFill>
              <a:ln w="9525">
                <a:miter lim="800000"/>
                <a:headEnd/>
                <a:tailEnd/>
              </a:ln>
              <a:scene3d>
                <a:camera prst="legacyObliqueBottom"/>
                <a:lightRig rig="legacyFlat2" dir="t"/>
              </a:scene3d>
              <a:sp3d extrusionH="163500" prstMaterial="legacyMatte">
                <a:bevelT w="13500" h="13500" prst="angle"/>
                <a:bevelB w="13500" h="13500" prst="angle"/>
                <a:extrusionClr>
                  <a:srgbClr val="969696"/>
                </a:extrusionClr>
              </a:sp3d>
            </p:spPr>
            <p:txBody>
              <a:bodyPr wrap="none" anchor="ctr">
                <a:flatTx/>
              </a:bodyPr>
              <a:lstStyle/>
              <a:p>
                <a:endParaRPr lang="zh-CN" altLang="en-US">
                  <a:latin typeface="Calibri" pitchFamily="34" charset="0"/>
                </a:endParaRPr>
              </a:p>
            </p:txBody>
          </p:sp>
          <p:sp>
            <p:nvSpPr>
              <p:cNvPr id="9273" name="AutoShape 26"/>
              <p:cNvSpPr>
                <a:spLocks noChangeArrowheads="1"/>
              </p:cNvSpPr>
              <p:nvPr/>
            </p:nvSpPr>
            <p:spPr bwMode="gray">
              <a:xfrm>
                <a:off x="2644" y="2841"/>
                <a:ext cx="563" cy="438"/>
              </a:xfrm>
              <a:prstGeom prst="diamond">
                <a:avLst/>
              </a:prstGeom>
              <a:gradFill rotWithShape="1">
                <a:gsLst>
                  <a:gs pos="0">
                    <a:srgbClr val="B2B2B2"/>
                  </a:gs>
                  <a:gs pos="100000">
                    <a:srgbClr val="B7B7B7"/>
                  </a:gs>
                </a:gsLst>
                <a:lin ang="5400000" scaled="1"/>
              </a:gradFill>
              <a:ln w="9525">
                <a:miter lim="800000"/>
                <a:headEnd/>
                <a:tailEnd/>
              </a:ln>
              <a:scene3d>
                <a:camera prst="legacyObliqueBottom"/>
                <a:lightRig rig="legacyFlat2" dir="t"/>
              </a:scene3d>
              <a:sp3d extrusionH="163500" prstMaterial="legacyMatte">
                <a:bevelT w="13500" h="13500" prst="angle"/>
                <a:bevelB w="13500" h="13500" prst="angle"/>
                <a:extrusionClr>
                  <a:srgbClr val="B2B2B2"/>
                </a:extrusionClr>
              </a:sp3d>
            </p:spPr>
            <p:txBody>
              <a:bodyPr wrap="none" anchor="ctr">
                <a:flatTx/>
              </a:bodyPr>
              <a:lstStyle/>
              <a:p>
                <a:endParaRPr lang="zh-CN" altLang="en-US">
                  <a:latin typeface="Calibri" pitchFamily="34" charset="0"/>
                </a:endParaRPr>
              </a:p>
            </p:txBody>
          </p:sp>
        </p:grpSp>
        <p:grpSp>
          <p:nvGrpSpPr>
            <p:cNvPr id="9247" name="Group 27"/>
            <p:cNvGrpSpPr>
              <a:grpSpLocks/>
            </p:cNvGrpSpPr>
            <p:nvPr/>
          </p:nvGrpSpPr>
          <p:grpSpPr bwMode="auto">
            <a:xfrm>
              <a:off x="2770" y="2361"/>
              <a:ext cx="1503" cy="1316"/>
              <a:chOff x="2916" y="2200"/>
              <a:chExt cx="1743" cy="1605"/>
            </a:xfrm>
          </p:grpSpPr>
          <p:sp>
            <p:nvSpPr>
              <p:cNvPr id="9268" name="AutoShape 28"/>
              <p:cNvSpPr>
                <a:spLocks noChangeArrowheads="1"/>
              </p:cNvSpPr>
              <p:nvPr/>
            </p:nvSpPr>
            <p:spPr bwMode="gray">
              <a:xfrm>
                <a:off x="2916" y="2458"/>
                <a:ext cx="1731" cy="1347"/>
              </a:xfrm>
              <a:prstGeom prst="diamond">
                <a:avLst/>
              </a:prstGeom>
              <a:solidFill>
                <a:srgbClr val="CCFFFF"/>
              </a:solidFill>
              <a:ln w="9525">
                <a:miter lim="800000"/>
                <a:headEnd/>
                <a:tailEnd/>
              </a:ln>
              <a:scene3d>
                <a:camera prst="legacyObliqueBottom"/>
                <a:lightRig rig="legacyFlat2" dir="t"/>
              </a:scene3d>
              <a:sp3d extrusionH="227000" prstMaterial="legacyMatte">
                <a:bevelT w="13500" h="13500" prst="angle"/>
                <a:bevelB w="13500" h="13500" prst="angle"/>
                <a:extrusionClr>
                  <a:srgbClr val="CCFFFF"/>
                </a:extrusionClr>
              </a:sp3d>
            </p:spPr>
            <p:txBody>
              <a:bodyPr wrap="none" anchor="ctr">
                <a:flatTx/>
              </a:bodyPr>
              <a:lstStyle/>
              <a:p>
                <a:endParaRPr lang="zh-CN" altLang="en-US">
                  <a:latin typeface="Calibri" pitchFamily="34" charset="0"/>
                </a:endParaRPr>
              </a:p>
            </p:txBody>
          </p:sp>
          <p:sp>
            <p:nvSpPr>
              <p:cNvPr id="9269" name="AutoShape 29"/>
              <p:cNvSpPr>
                <a:spLocks noChangeArrowheads="1"/>
              </p:cNvSpPr>
              <p:nvPr/>
            </p:nvSpPr>
            <p:spPr bwMode="gray">
              <a:xfrm>
                <a:off x="2917" y="2328"/>
                <a:ext cx="1731" cy="1347"/>
              </a:xfrm>
              <a:prstGeom prst="diamond">
                <a:avLst/>
              </a:prstGeom>
              <a:solidFill>
                <a:srgbClr val="33CCFF"/>
              </a:solidFill>
              <a:ln w="9525">
                <a:miter lim="800000"/>
                <a:headEnd/>
                <a:tailEnd/>
              </a:ln>
              <a:scene3d>
                <a:camera prst="legacyObliqueBottom"/>
                <a:lightRig rig="legacyFlat2" dir="t"/>
              </a:scene3d>
              <a:sp3d extrusionH="227000" prstMaterial="legacyMatte">
                <a:bevelT w="13500" h="13500" prst="angle"/>
                <a:bevelB w="13500" h="13500" prst="angle"/>
                <a:extrusionClr>
                  <a:srgbClr val="33CCFF"/>
                </a:extrusionClr>
              </a:sp3d>
            </p:spPr>
            <p:txBody>
              <a:bodyPr wrap="none" anchor="ctr">
                <a:flatTx/>
              </a:bodyPr>
              <a:lstStyle/>
              <a:p>
                <a:endParaRPr lang="zh-CN" altLang="en-US">
                  <a:latin typeface="Calibri" pitchFamily="34" charset="0"/>
                </a:endParaRPr>
              </a:p>
            </p:txBody>
          </p:sp>
          <p:sp>
            <p:nvSpPr>
              <p:cNvPr id="9270" name="AutoShape 30"/>
              <p:cNvSpPr>
                <a:spLocks noChangeArrowheads="1"/>
              </p:cNvSpPr>
              <p:nvPr/>
            </p:nvSpPr>
            <p:spPr bwMode="gray">
              <a:xfrm>
                <a:off x="2928" y="2200"/>
                <a:ext cx="1731" cy="1347"/>
              </a:xfrm>
              <a:prstGeom prst="diamond">
                <a:avLst/>
              </a:prstGeom>
              <a:gradFill rotWithShape="1">
                <a:gsLst>
                  <a:gs pos="0">
                    <a:srgbClr val="006587"/>
                  </a:gs>
                  <a:gs pos="100000">
                    <a:srgbClr val="0099CC"/>
                  </a:gs>
                </a:gsLst>
                <a:lin ang="5400000" scaled="1"/>
              </a:gradFill>
              <a:ln w="9525">
                <a:miter lim="800000"/>
                <a:headEnd/>
                <a:tailEnd/>
              </a:ln>
              <a:scene3d>
                <a:camera prst="legacyObliqueBottom"/>
                <a:lightRig rig="legacyFlat2" dir="t"/>
              </a:scene3d>
              <a:sp3d extrusionH="227000" prstMaterial="legacyMatte">
                <a:bevelT w="13500" h="13500" prst="angle"/>
                <a:bevelB w="13500" h="13500" prst="angle"/>
                <a:extrusionClr>
                  <a:srgbClr val="0099CC"/>
                </a:extrusionClr>
              </a:sp3d>
            </p:spPr>
            <p:txBody>
              <a:bodyPr wrap="none" anchor="ctr">
                <a:flatTx/>
              </a:bodyPr>
              <a:lstStyle/>
              <a:p>
                <a:endParaRPr lang="zh-CN" altLang="en-US">
                  <a:latin typeface="Calibri" pitchFamily="34" charset="0"/>
                </a:endParaRPr>
              </a:p>
            </p:txBody>
          </p:sp>
        </p:grpSp>
        <p:sp>
          <p:nvSpPr>
            <p:cNvPr id="9248" name="Rectangle 31"/>
            <p:cNvSpPr>
              <a:spLocks noChangeArrowheads="1"/>
            </p:cNvSpPr>
            <p:nvPr/>
          </p:nvSpPr>
          <p:spPr bwMode="gray">
            <a:xfrm>
              <a:off x="2975" y="3703"/>
              <a:ext cx="922" cy="446"/>
            </a:xfrm>
            <a:prstGeom prst="rect">
              <a:avLst/>
            </a:prstGeom>
            <a:noFill/>
            <a:ln w="9525" algn="ctr">
              <a:noFill/>
              <a:miter lim="800000"/>
              <a:headEnd/>
              <a:tailEnd/>
            </a:ln>
          </p:spPr>
          <p:txBody>
            <a:bodyPr wrap="none">
              <a:spAutoFit/>
            </a:bodyPr>
            <a:lstStyle/>
            <a:p>
              <a:pPr algn="ctr" eaLnBrk="0" hangingPunct="0">
                <a:buFont typeface="Wingdings" pitchFamily="2" charset="2"/>
                <a:buChar char="u"/>
              </a:pPr>
              <a:r>
                <a:rPr lang="zh-CN" altLang="en-US" sz="2000" b="1">
                  <a:latin typeface="黑体" pitchFamily="49" charset="-122"/>
                  <a:ea typeface="黑体" pitchFamily="49" charset="-122"/>
                </a:rPr>
                <a:t>水平转移</a:t>
              </a:r>
              <a:endParaRPr lang="en-US" altLang="zh-CN" sz="2000" b="1">
                <a:latin typeface="黑体" pitchFamily="49" charset="-122"/>
                <a:ea typeface="黑体" pitchFamily="49" charset="-122"/>
              </a:endParaRPr>
            </a:p>
            <a:p>
              <a:pPr algn="ctr" eaLnBrk="0" hangingPunct="0">
                <a:buFont typeface="Wingdings" pitchFamily="2" charset="2"/>
                <a:buChar char="u"/>
              </a:pPr>
              <a:r>
                <a:rPr lang="zh-CN" altLang="en-US" sz="2000" b="1">
                  <a:latin typeface="黑体" pitchFamily="49" charset="-122"/>
                  <a:ea typeface="黑体" pitchFamily="49" charset="-122"/>
                </a:rPr>
                <a:t>垂直转移</a:t>
              </a:r>
              <a:endParaRPr lang="en-US" altLang="zh-CN" sz="2000" b="1">
                <a:latin typeface="黑体" pitchFamily="49" charset="-122"/>
                <a:ea typeface="黑体" pitchFamily="49" charset="-122"/>
              </a:endParaRPr>
            </a:p>
          </p:txBody>
        </p:sp>
        <p:sp>
          <p:nvSpPr>
            <p:cNvPr id="9249" name="Oval 32"/>
            <p:cNvSpPr>
              <a:spLocks noChangeArrowheads="1"/>
            </p:cNvSpPr>
            <p:nvPr/>
          </p:nvSpPr>
          <p:spPr bwMode="gray">
            <a:xfrm>
              <a:off x="3065" y="2750"/>
              <a:ext cx="907" cy="392"/>
            </a:xfrm>
            <a:prstGeom prst="ellipse">
              <a:avLst/>
            </a:prstGeom>
            <a:solidFill>
              <a:srgbClr val="CCFFFF">
                <a:alpha val="79999"/>
              </a:srgbClr>
            </a:solidFill>
            <a:ln w="9525" algn="ctr">
              <a:noFill/>
              <a:round/>
              <a:headEnd/>
              <a:tailEnd/>
            </a:ln>
          </p:spPr>
          <p:txBody>
            <a:bodyPr wrap="none" anchor="ctr"/>
            <a:lstStyle/>
            <a:p>
              <a:endParaRPr lang="zh-CN" altLang="en-US">
                <a:latin typeface="Calibri" pitchFamily="34" charset="0"/>
              </a:endParaRPr>
            </a:p>
          </p:txBody>
        </p:sp>
        <p:sp>
          <p:nvSpPr>
            <p:cNvPr id="9250" name="Text Box 33"/>
            <p:cNvSpPr txBox="1">
              <a:spLocks noChangeArrowheads="1"/>
            </p:cNvSpPr>
            <p:nvPr/>
          </p:nvSpPr>
          <p:spPr bwMode="gray">
            <a:xfrm>
              <a:off x="3020" y="2796"/>
              <a:ext cx="896" cy="291"/>
            </a:xfrm>
            <a:prstGeom prst="rect">
              <a:avLst/>
            </a:prstGeom>
            <a:noFill/>
            <a:ln w="9525" algn="ctr">
              <a:noFill/>
              <a:miter lim="800000"/>
              <a:headEnd/>
              <a:tailEnd/>
            </a:ln>
          </p:spPr>
          <p:txBody>
            <a:bodyPr wrap="none">
              <a:spAutoFit/>
            </a:bodyPr>
            <a:lstStyle/>
            <a:p>
              <a:pPr algn="ctr" eaLnBrk="0" hangingPunct="0"/>
              <a:r>
                <a:rPr lang="zh-CN" altLang="en-US" sz="2400" b="1">
                  <a:latin typeface="黑体" pitchFamily="49" charset="-122"/>
                  <a:ea typeface="黑体" pitchFamily="49" charset="-122"/>
                </a:rPr>
                <a:t>流动方式</a:t>
              </a:r>
              <a:endParaRPr lang="en-US" altLang="zh-CN" sz="2400" b="1">
                <a:latin typeface="黑体" pitchFamily="49" charset="-122"/>
                <a:ea typeface="黑体" pitchFamily="49" charset="-122"/>
              </a:endParaRPr>
            </a:p>
          </p:txBody>
        </p:sp>
        <p:grpSp>
          <p:nvGrpSpPr>
            <p:cNvPr id="9251" name="Group 34"/>
            <p:cNvGrpSpPr>
              <a:grpSpLocks/>
            </p:cNvGrpSpPr>
            <p:nvPr/>
          </p:nvGrpSpPr>
          <p:grpSpPr bwMode="auto">
            <a:xfrm>
              <a:off x="1548" y="2205"/>
              <a:ext cx="486" cy="433"/>
              <a:chOff x="2644" y="2841"/>
              <a:chExt cx="563" cy="529"/>
            </a:xfrm>
          </p:grpSpPr>
          <p:sp>
            <p:nvSpPr>
              <p:cNvPr id="9265" name="AutoShape 35"/>
              <p:cNvSpPr>
                <a:spLocks noChangeArrowheads="1"/>
              </p:cNvSpPr>
              <p:nvPr/>
            </p:nvSpPr>
            <p:spPr bwMode="gray">
              <a:xfrm>
                <a:off x="2644" y="2932"/>
                <a:ext cx="563" cy="438"/>
              </a:xfrm>
              <a:prstGeom prst="diamond">
                <a:avLst/>
              </a:prstGeom>
              <a:solidFill>
                <a:srgbClr val="4D4D4D"/>
              </a:solidFill>
              <a:ln w="9525">
                <a:miter lim="800000"/>
                <a:headEnd/>
                <a:tailEnd/>
              </a:ln>
              <a:scene3d>
                <a:camera prst="legacyObliqueBottom"/>
                <a:lightRig rig="legacyFlat2" dir="t"/>
              </a:scene3d>
              <a:sp3d extrusionH="163500" prstMaterial="legacyMatte">
                <a:bevelT w="13500" h="13500" prst="angle"/>
                <a:bevelB w="13500" h="13500" prst="angle"/>
                <a:extrusionClr>
                  <a:srgbClr val="4D4D4D"/>
                </a:extrusionClr>
              </a:sp3d>
            </p:spPr>
            <p:txBody>
              <a:bodyPr wrap="none" anchor="ctr">
                <a:flatTx/>
              </a:bodyPr>
              <a:lstStyle/>
              <a:p>
                <a:endParaRPr lang="zh-CN" altLang="en-US">
                  <a:latin typeface="Calibri" pitchFamily="34" charset="0"/>
                </a:endParaRPr>
              </a:p>
            </p:txBody>
          </p:sp>
          <p:sp>
            <p:nvSpPr>
              <p:cNvPr id="9266" name="AutoShape 36"/>
              <p:cNvSpPr>
                <a:spLocks noChangeArrowheads="1"/>
              </p:cNvSpPr>
              <p:nvPr/>
            </p:nvSpPr>
            <p:spPr bwMode="gray">
              <a:xfrm>
                <a:off x="2644" y="2888"/>
                <a:ext cx="563" cy="439"/>
              </a:xfrm>
              <a:prstGeom prst="diamond">
                <a:avLst/>
              </a:prstGeom>
              <a:solidFill>
                <a:srgbClr val="969696"/>
              </a:solidFill>
              <a:ln w="9525">
                <a:miter lim="800000"/>
                <a:headEnd/>
                <a:tailEnd/>
              </a:ln>
              <a:scene3d>
                <a:camera prst="legacyObliqueBottom"/>
                <a:lightRig rig="legacyFlat2" dir="t"/>
              </a:scene3d>
              <a:sp3d extrusionH="163500" prstMaterial="legacyMatte">
                <a:bevelT w="13500" h="13500" prst="angle"/>
                <a:bevelB w="13500" h="13500" prst="angle"/>
                <a:extrusionClr>
                  <a:srgbClr val="969696"/>
                </a:extrusionClr>
              </a:sp3d>
            </p:spPr>
            <p:txBody>
              <a:bodyPr wrap="none" anchor="ctr">
                <a:flatTx/>
              </a:bodyPr>
              <a:lstStyle/>
              <a:p>
                <a:endParaRPr lang="zh-CN" altLang="en-US">
                  <a:latin typeface="Calibri" pitchFamily="34" charset="0"/>
                </a:endParaRPr>
              </a:p>
            </p:txBody>
          </p:sp>
          <p:sp>
            <p:nvSpPr>
              <p:cNvPr id="9267" name="AutoShape 37"/>
              <p:cNvSpPr>
                <a:spLocks noChangeArrowheads="1"/>
              </p:cNvSpPr>
              <p:nvPr/>
            </p:nvSpPr>
            <p:spPr bwMode="gray">
              <a:xfrm>
                <a:off x="2644" y="2841"/>
                <a:ext cx="563" cy="438"/>
              </a:xfrm>
              <a:prstGeom prst="diamond">
                <a:avLst/>
              </a:prstGeom>
              <a:gradFill rotWithShape="1">
                <a:gsLst>
                  <a:gs pos="0">
                    <a:srgbClr val="B2B2B2"/>
                  </a:gs>
                  <a:gs pos="100000">
                    <a:srgbClr val="ABABAB"/>
                  </a:gs>
                </a:gsLst>
                <a:lin ang="5400000" scaled="1"/>
              </a:gradFill>
              <a:ln w="9525">
                <a:miter lim="800000"/>
                <a:headEnd/>
                <a:tailEnd/>
              </a:ln>
              <a:scene3d>
                <a:camera prst="legacyObliqueBottom"/>
                <a:lightRig rig="legacyFlat2" dir="t"/>
              </a:scene3d>
              <a:sp3d extrusionH="163500" prstMaterial="legacyMatte">
                <a:bevelT w="13500" h="13500" prst="angle"/>
                <a:bevelB w="13500" h="13500" prst="angle"/>
                <a:extrusionClr>
                  <a:srgbClr val="B2B2B2"/>
                </a:extrusionClr>
              </a:sp3d>
            </p:spPr>
            <p:txBody>
              <a:bodyPr wrap="none" anchor="ctr">
                <a:flatTx/>
              </a:bodyPr>
              <a:lstStyle/>
              <a:p>
                <a:endParaRPr lang="zh-CN" altLang="en-US">
                  <a:latin typeface="Calibri" pitchFamily="34" charset="0"/>
                </a:endParaRPr>
              </a:p>
            </p:txBody>
          </p:sp>
        </p:grpSp>
        <p:grpSp>
          <p:nvGrpSpPr>
            <p:cNvPr id="9252" name="Group 38"/>
            <p:cNvGrpSpPr>
              <a:grpSpLocks/>
            </p:cNvGrpSpPr>
            <p:nvPr/>
          </p:nvGrpSpPr>
          <p:grpSpPr bwMode="auto">
            <a:xfrm>
              <a:off x="1280" y="2359"/>
              <a:ext cx="1503" cy="1311"/>
              <a:chOff x="1185" y="2206"/>
              <a:chExt cx="1743" cy="1599"/>
            </a:xfrm>
          </p:grpSpPr>
          <p:sp>
            <p:nvSpPr>
              <p:cNvPr id="9262" name="AutoShape 39"/>
              <p:cNvSpPr>
                <a:spLocks noChangeArrowheads="1"/>
              </p:cNvSpPr>
              <p:nvPr/>
            </p:nvSpPr>
            <p:spPr bwMode="gray">
              <a:xfrm>
                <a:off x="1185" y="2458"/>
                <a:ext cx="1731" cy="1347"/>
              </a:xfrm>
              <a:prstGeom prst="diamond">
                <a:avLst/>
              </a:prstGeom>
              <a:solidFill>
                <a:srgbClr val="CCFFCC"/>
              </a:solidFill>
              <a:ln w="9525">
                <a:miter lim="800000"/>
                <a:headEnd/>
                <a:tailEnd/>
              </a:ln>
              <a:scene3d>
                <a:camera prst="legacyObliqueBottom"/>
                <a:lightRig rig="legacyFlat2" dir="t"/>
              </a:scene3d>
              <a:sp3d extrusionH="227000" prstMaterial="legacyMatte">
                <a:bevelT w="13500" h="13500" prst="angle"/>
                <a:bevelB w="13500" h="13500" prst="angle"/>
                <a:extrusionClr>
                  <a:srgbClr val="CCFFCC"/>
                </a:extrusionClr>
              </a:sp3d>
            </p:spPr>
            <p:txBody>
              <a:bodyPr wrap="none" anchor="ctr">
                <a:flatTx/>
              </a:bodyPr>
              <a:lstStyle/>
              <a:p>
                <a:endParaRPr lang="zh-CN" altLang="en-US">
                  <a:latin typeface="Calibri" pitchFamily="34" charset="0"/>
                </a:endParaRPr>
              </a:p>
            </p:txBody>
          </p:sp>
          <p:sp>
            <p:nvSpPr>
              <p:cNvPr id="9263" name="AutoShape 40"/>
              <p:cNvSpPr>
                <a:spLocks noChangeArrowheads="1"/>
              </p:cNvSpPr>
              <p:nvPr/>
            </p:nvSpPr>
            <p:spPr bwMode="gray">
              <a:xfrm>
                <a:off x="1186" y="2327"/>
                <a:ext cx="1731" cy="1347"/>
              </a:xfrm>
              <a:prstGeom prst="diamond">
                <a:avLst/>
              </a:prstGeom>
              <a:solidFill>
                <a:srgbClr val="66FF66"/>
              </a:solidFill>
              <a:ln w="9525">
                <a:miter lim="800000"/>
                <a:headEnd/>
                <a:tailEnd/>
              </a:ln>
              <a:scene3d>
                <a:camera prst="legacyObliqueBottom"/>
                <a:lightRig rig="legacyFlat2" dir="t"/>
              </a:scene3d>
              <a:sp3d extrusionH="227000" prstMaterial="legacyMatte">
                <a:bevelT w="13500" h="13500" prst="angle"/>
                <a:bevelB w="13500" h="13500" prst="angle"/>
                <a:extrusionClr>
                  <a:srgbClr val="66FF66"/>
                </a:extrusionClr>
              </a:sp3d>
            </p:spPr>
            <p:txBody>
              <a:bodyPr wrap="none" anchor="ctr">
                <a:flatTx/>
              </a:bodyPr>
              <a:lstStyle/>
              <a:p>
                <a:endParaRPr lang="zh-CN" altLang="en-US">
                  <a:latin typeface="Calibri" pitchFamily="34" charset="0"/>
                </a:endParaRPr>
              </a:p>
            </p:txBody>
          </p:sp>
          <p:sp>
            <p:nvSpPr>
              <p:cNvPr id="9264" name="AutoShape 41"/>
              <p:cNvSpPr>
                <a:spLocks noChangeArrowheads="1"/>
              </p:cNvSpPr>
              <p:nvPr/>
            </p:nvSpPr>
            <p:spPr bwMode="gray">
              <a:xfrm>
                <a:off x="1197" y="2206"/>
                <a:ext cx="1731" cy="1347"/>
              </a:xfrm>
              <a:prstGeom prst="diamond">
                <a:avLst/>
              </a:prstGeom>
              <a:gradFill rotWithShape="1">
                <a:gsLst>
                  <a:gs pos="0">
                    <a:srgbClr val="009B4E"/>
                  </a:gs>
                  <a:gs pos="100000">
                    <a:srgbClr val="00CC66"/>
                  </a:gs>
                </a:gsLst>
                <a:lin ang="5400000" scaled="1"/>
              </a:gradFill>
              <a:ln w="9525">
                <a:miter lim="800000"/>
                <a:headEnd/>
                <a:tailEnd/>
              </a:ln>
              <a:scene3d>
                <a:camera prst="legacyObliqueBottom"/>
                <a:lightRig rig="legacyFlat2" dir="t"/>
              </a:scene3d>
              <a:sp3d extrusionH="227000" prstMaterial="legacyMatte">
                <a:bevelT w="13500" h="13500" prst="angle"/>
                <a:bevelB w="13500" h="13500" prst="angle"/>
                <a:extrusionClr>
                  <a:srgbClr val="00CC66"/>
                </a:extrusionClr>
              </a:sp3d>
            </p:spPr>
            <p:txBody>
              <a:bodyPr wrap="none" anchor="ctr">
                <a:flatTx/>
              </a:bodyPr>
              <a:lstStyle/>
              <a:p>
                <a:endParaRPr lang="zh-CN" altLang="en-US">
                  <a:latin typeface="Calibri" pitchFamily="34" charset="0"/>
                </a:endParaRPr>
              </a:p>
            </p:txBody>
          </p:sp>
        </p:grpSp>
        <p:sp>
          <p:nvSpPr>
            <p:cNvPr id="9253" name="Rectangle 42"/>
            <p:cNvSpPr>
              <a:spLocks noChangeArrowheads="1"/>
            </p:cNvSpPr>
            <p:nvPr/>
          </p:nvSpPr>
          <p:spPr bwMode="gray">
            <a:xfrm>
              <a:off x="1342" y="3612"/>
              <a:ext cx="1084" cy="446"/>
            </a:xfrm>
            <a:prstGeom prst="rect">
              <a:avLst/>
            </a:prstGeom>
            <a:noFill/>
            <a:ln w="9525" algn="ctr">
              <a:noFill/>
              <a:miter lim="800000"/>
              <a:headEnd/>
              <a:tailEnd/>
            </a:ln>
          </p:spPr>
          <p:txBody>
            <a:bodyPr wrap="none">
              <a:spAutoFit/>
            </a:bodyPr>
            <a:lstStyle/>
            <a:p>
              <a:pPr algn="ctr" eaLnBrk="0" hangingPunct="0">
                <a:buFont typeface="Wingdings" pitchFamily="2" charset="2"/>
                <a:buChar char="u"/>
              </a:pPr>
              <a:r>
                <a:rPr lang="zh-CN" altLang="en-US" sz="2000" b="1">
                  <a:latin typeface="黑体" pitchFamily="49" charset="-122"/>
                  <a:ea typeface="黑体" pitchFamily="49" charset="-122"/>
                </a:rPr>
                <a:t>市场扩张型</a:t>
              </a:r>
              <a:endParaRPr lang="en-US" altLang="zh-CN" sz="2000" b="1">
                <a:latin typeface="黑体" pitchFamily="49" charset="-122"/>
                <a:ea typeface="黑体" pitchFamily="49" charset="-122"/>
              </a:endParaRPr>
            </a:p>
            <a:p>
              <a:pPr algn="ctr" eaLnBrk="0" hangingPunct="0">
                <a:buFont typeface="Wingdings" pitchFamily="2" charset="2"/>
                <a:buChar char="u"/>
              </a:pPr>
              <a:r>
                <a:rPr lang="zh-CN" altLang="en-US" sz="2000" b="1">
                  <a:latin typeface="黑体" pitchFamily="49" charset="-122"/>
                  <a:ea typeface="黑体" pitchFamily="49" charset="-122"/>
                </a:rPr>
                <a:t>成本节约型</a:t>
              </a:r>
              <a:endParaRPr lang="en-US" altLang="zh-CN" sz="2000" b="1">
                <a:latin typeface="黑体" pitchFamily="49" charset="-122"/>
                <a:ea typeface="黑体" pitchFamily="49" charset="-122"/>
              </a:endParaRPr>
            </a:p>
          </p:txBody>
        </p:sp>
        <p:sp>
          <p:nvSpPr>
            <p:cNvPr id="9254" name="Oval 43"/>
            <p:cNvSpPr>
              <a:spLocks noChangeArrowheads="1"/>
            </p:cNvSpPr>
            <p:nvPr/>
          </p:nvSpPr>
          <p:spPr bwMode="gray">
            <a:xfrm>
              <a:off x="1659" y="2796"/>
              <a:ext cx="771" cy="363"/>
            </a:xfrm>
            <a:prstGeom prst="ellipse">
              <a:avLst/>
            </a:prstGeom>
            <a:solidFill>
              <a:srgbClr val="CCFFCC">
                <a:alpha val="70195"/>
              </a:srgbClr>
            </a:solidFill>
            <a:ln w="9525" algn="ctr">
              <a:noFill/>
              <a:round/>
              <a:headEnd/>
              <a:tailEnd/>
            </a:ln>
          </p:spPr>
          <p:txBody>
            <a:bodyPr wrap="none" anchor="ctr"/>
            <a:lstStyle/>
            <a:p>
              <a:endParaRPr lang="zh-CN" altLang="en-US">
                <a:latin typeface="Calibri" pitchFamily="34" charset="0"/>
              </a:endParaRPr>
            </a:p>
          </p:txBody>
        </p:sp>
        <p:sp>
          <p:nvSpPr>
            <p:cNvPr id="9255" name="Text Box 44"/>
            <p:cNvSpPr txBox="1">
              <a:spLocks noChangeArrowheads="1"/>
            </p:cNvSpPr>
            <p:nvPr/>
          </p:nvSpPr>
          <p:spPr bwMode="gray">
            <a:xfrm>
              <a:off x="1795" y="2841"/>
              <a:ext cx="506" cy="291"/>
            </a:xfrm>
            <a:prstGeom prst="rect">
              <a:avLst/>
            </a:prstGeom>
            <a:noFill/>
            <a:ln w="9525" algn="ctr">
              <a:noFill/>
              <a:miter lim="800000"/>
              <a:headEnd/>
              <a:tailEnd/>
            </a:ln>
          </p:spPr>
          <p:txBody>
            <a:bodyPr wrap="none">
              <a:spAutoFit/>
            </a:bodyPr>
            <a:lstStyle/>
            <a:p>
              <a:pPr algn="ctr" eaLnBrk="0" hangingPunct="0"/>
              <a:r>
                <a:rPr lang="zh-CN" altLang="en-US" sz="2400" b="1">
                  <a:latin typeface="黑体" pitchFamily="49" charset="-122"/>
                  <a:ea typeface="黑体" pitchFamily="49" charset="-122"/>
                </a:rPr>
                <a:t>性质</a:t>
              </a:r>
              <a:endParaRPr lang="en-US" altLang="zh-CN" sz="2400" b="1">
                <a:latin typeface="黑体" pitchFamily="49" charset="-122"/>
                <a:ea typeface="黑体" pitchFamily="49" charset="-122"/>
              </a:endParaRPr>
            </a:p>
          </p:txBody>
        </p:sp>
        <p:grpSp>
          <p:nvGrpSpPr>
            <p:cNvPr id="9256" name="Group 45"/>
            <p:cNvGrpSpPr>
              <a:grpSpLocks/>
            </p:cNvGrpSpPr>
            <p:nvPr/>
          </p:nvGrpSpPr>
          <p:grpSpPr bwMode="auto">
            <a:xfrm>
              <a:off x="2514" y="3057"/>
              <a:ext cx="486" cy="434"/>
              <a:chOff x="2644" y="2841"/>
              <a:chExt cx="563" cy="529"/>
            </a:xfrm>
          </p:grpSpPr>
          <p:sp>
            <p:nvSpPr>
              <p:cNvPr id="9259" name="AutoShape 46"/>
              <p:cNvSpPr>
                <a:spLocks noChangeArrowheads="1"/>
              </p:cNvSpPr>
              <p:nvPr/>
            </p:nvSpPr>
            <p:spPr bwMode="gray">
              <a:xfrm>
                <a:off x="2644" y="2932"/>
                <a:ext cx="563" cy="438"/>
              </a:xfrm>
              <a:prstGeom prst="diamond">
                <a:avLst/>
              </a:prstGeom>
              <a:solidFill>
                <a:srgbClr val="4D4D4D"/>
              </a:solidFill>
              <a:ln w="9525">
                <a:miter lim="800000"/>
                <a:headEnd/>
                <a:tailEnd/>
              </a:ln>
              <a:scene3d>
                <a:camera prst="legacyObliqueBottom"/>
                <a:lightRig rig="legacyFlat2" dir="t"/>
              </a:scene3d>
              <a:sp3d extrusionH="163500" prstMaterial="legacyMatte">
                <a:bevelT w="13500" h="13500" prst="angle"/>
                <a:bevelB w="13500" h="13500" prst="angle"/>
                <a:extrusionClr>
                  <a:srgbClr val="4D4D4D"/>
                </a:extrusionClr>
              </a:sp3d>
            </p:spPr>
            <p:txBody>
              <a:bodyPr wrap="none" anchor="ctr">
                <a:flatTx/>
              </a:bodyPr>
              <a:lstStyle/>
              <a:p>
                <a:endParaRPr lang="zh-CN" altLang="en-US">
                  <a:latin typeface="Calibri" pitchFamily="34" charset="0"/>
                </a:endParaRPr>
              </a:p>
            </p:txBody>
          </p:sp>
          <p:sp>
            <p:nvSpPr>
              <p:cNvPr id="9260" name="AutoShape 47"/>
              <p:cNvSpPr>
                <a:spLocks noChangeArrowheads="1"/>
              </p:cNvSpPr>
              <p:nvPr/>
            </p:nvSpPr>
            <p:spPr bwMode="gray">
              <a:xfrm>
                <a:off x="2644" y="2888"/>
                <a:ext cx="563" cy="439"/>
              </a:xfrm>
              <a:prstGeom prst="diamond">
                <a:avLst/>
              </a:prstGeom>
              <a:solidFill>
                <a:srgbClr val="969696"/>
              </a:solidFill>
              <a:ln w="9525">
                <a:miter lim="800000"/>
                <a:headEnd/>
                <a:tailEnd/>
              </a:ln>
              <a:scene3d>
                <a:camera prst="legacyObliqueBottom"/>
                <a:lightRig rig="legacyFlat2" dir="t"/>
              </a:scene3d>
              <a:sp3d extrusionH="163500" prstMaterial="legacyMatte">
                <a:bevelT w="13500" h="13500" prst="angle"/>
                <a:bevelB w="13500" h="13500" prst="angle"/>
                <a:extrusionClr>
                  <a:srgbClr val="969696"/>
                </a:extrusionClr>
              </a:sp3d>
            </p:spPr>
            <p:txBody>
              <a:bodyPr wrap="none" anchor="ctr">
                <a:flatTx/>
              </a:bodyPr>
              <a:lstStyle/>
              <a:p>
                <a:endParaRPr lang="zh-CN" altLang="en-US">
                  <a:latin typeface="Calibri" pitchFamily="34" charset="0"/>
                </a:endParaRPr>
              </a:p>
            </p:txBody>
          </p:sp>
          <p:sp>
            <p:nvSpPr>
              <p:cNvPr id="9261" name="AutoShape 48"/>
              <p:cNvSpPr>
                <a:spLocks noChangeArrowheads="1"/>
              </p:cNvSpPr>
              <p:nvPr/>
            </p:nvSpPr>
            <p:spPr bwMode="gray">
              <a:xfrm>
                <a:off x="2644" y="2841"/>
                <a:ext cx="563" cy="438"/>
              </a:xfrm>
              <a:prstGeom prst="diamond">
                <a:avLst/>
              </a:prstGeom>
              <a:gradFill rotWithShape="1">
                <a:gsLst>
                  <a:gs pos="0">
                    <a:srgbClr val="B2B2B2"/>
                  </a:gs>
                  <a:gs pos="100000">
                    <a:srgbClr val="ABABAB"/>
                  </a:gs>
                </a:gsLst>
                <a:lin ang="5400000" scaled="1"/>
              </a:gradFill>
              <a:ln w="9525">
                <a:miter lim="800000"/>
                <a:headEnd/>
                <a:tailEnd/>
              </a:ln>
              <a:scene3d>
                <a:camera prst="legacyObliqueBottom"/>
                <a:lightRig rig="legacyFlat2" dir="t"/>
              </a:scene3d>
              <a:sp3d extrusionH="163500" prstMaterial="legacyMatte">
                <a:bevelT w="13500" h="13500" prst="angle"/>
                <a:bevelB w="13500" h="13500" prst="angle"/>
                <a:extrusionClr>
                  <a:srgbClr val="B2B2B2"/>
                </a:extrusionClr>
              </a:sp3d>
            </p:spPr>
            <p:txBody>
              <a:bodyPr wrap="none" anchor="ctr">
                <a:flatTx/>
              </a:bodyPr>
              <a:lstStyle/>
              <a:p>
                <a:endParaRPr lang="zh-CN" altLang="en-US">
                  <a:latin typeface="Calibri" pitchFamily="34" charset="0"/>
                </a:endParaRPr>
              </a:p>
            </p:txBody>
          </p:sp>
        </p:grpSp>
        <p:sp>
          <p:nvSpPr>
            <p:cNvPr id="9257" name="Oval 21"/>
            <p:cNvSpPr>
              <a:spLocks noChangeArrowheads="1"/>
            </p:cNvSpPr>
            <p:nvPr/>
          </p:nvSpPr>
          <p:spPr bwMode="gray">
            <a:xfrm>
              <a:off x="3061" y="1490"/>
              <a:ext cx="855" cy="409"/>
            </a:xfrm>
            <a:prstGeom prst="ellipse">
              <a:avLst/>
            </a:prstGeom>
            <a:solidFill>
              <a:srgbClr val="FFCC99"/>
            </a:solidFill>
            <a:ln w="9525" algn="ctr">
              <a:noFill/>
              <a:round/>
              <a:headEnd/>
              <a:tailEnd/>
            </a:ln>
          </p:spPr>
          <p:txBody>
            <a:bodyPr wrap="none" anchor="ctr"/>
            <a:lstStyle/>
            <a:p>
              <a:endParaRPr lang="zh-CN" altLang="en-US">
                <a:latin typeface="Calibri" pitchFamily="34" charset="0"/>
              </a:endParaRPr>
            </a:p>
          </p:txBody>
        </p:sp>
        <p:sp>
          <p:nvSpPr>
            <p:cNvPr id="9258" name="Text Box 22"/>
            <p:cNvSpPr txBox="1">
              <a:spLocks noChangeArrowheads="1"/>
            </p:cNvSpPr>
            <p:nvPr/>
          </p:nvSpPr>
          <p:spPr bwMode="gray">
            <a:xfrm>
              <a:off x="3031" y="1526"/>
              <a:ext cx="896" cy="291"/>
            </a:xfrm>
            <a:prstGeom prst="rect">
              <a:avLst/>
            </a:prstGeom>
            <a:noFill/>
            <a:ln w="9525" algn="ctr">
              <a:noFill/>
              <a:miter lim="800000"/>
              <a:headEnd/>
              <a:tailEnd/>
            </a:ln>
          </p:spPr>
          <p:txBody>
            <a:bodyPr wrap="none">
              <a:spAutoFit/>
            </a:bodyPr>
            <a:lstStyle/>
            <a:p>
              <a:pPr algn="ctr" eaLnBrk="0" hangingPunct="0"/>
              <a:r>
                <a:rPr lang="zh-CN" altLang="en-US" sz="2400" b="1">
                  <a:latin typeface="黑体" pitchFamily="49" charset="-122"/>
                  <a:ea typeface="黑体" pitchFamily="49" charset="-122"/>
                </a:rPr>
                <a:t>生产要素</a:t>
              </a:r>
              <a:endParaRPr lang="en-US" altLang="zh-CN" sz="2400" b="1">
                <a:latin typeface="黑体" pitchFamily="49" charset="-122"/>
                <a:ea typeface="黑体" pitchFamily="49" charset="-122"/>
              </a:endParaRPr>
            </a:p>
          </p:txBody>
        </p:sp>
      </p:grpSp>
      <p:sp>
        <p:nvSpPr>
          <p:cNvPr id="55" name="标题 1"/>
          <p:cNvSpPr>
            <a:spLocks noGrp="1"/>
          </p:cNvSpPr>
          <p:nvPr>
            <p:ph type="title"/>
          </p:nvPr>
        </p:nvSpPr>
        <p:spPr>
          <a:xfrm>
            <a:off x="0" y="0"/>
            <a:ext cx="8215313" cy="849313"/>
          </a:xfrm>
        </p:spPr>
        <p:txBody>
          <a:bodyPr/>
          <a:lstStyle/>
          <a:p>
            <a:pPr eaLnBrk="1" hangingPunct="1"/>
            <a:r>
              <a:rPr lang="zh-CN" altLang="en-US" sz="4000" smtClean="0">
                <a:latin typeface="黑体" pitchFamily="49" charset="-122"/>
                <a:ea typeface="黑体" pitchFamily="49" charset="-122"/>
              </a:rPr>
              <a:t>产业转移的类型</a:t>
            </a:r>
          </a:p>
        </p:txBody>
      </p:sp>
      <p:grpSp>
        <p:nvGrpSpPr>
          <p:cNvPr id="11" name="组合 77"/>
          <p:cNvGrpSpPr>
            <a:grpSpLocks/>
          </p:cNvGrpSpPr>
          <p:nvPr/>
        </p:nvGrpSpPr>
        <p:grpSpPr bwMode="auto">
          <a:xfrm>
            <a:off x="4554538" y="2636838"/>
            <a:ext cx="4481512" cy="2808287"/>
            <a:chOff x="4427945" y="2564904"/>
            <a:chExt cx="4481605" cy="2807698"/>
          </a:xfrm>
        </p:grpSpPr>
        <p:grpSp>
          <p:nvGrpSpPr>
            <p:cNvPr id="9227" name="Group 16"/>
            <p:cNvGrpSpPr>
              <a:grpSpLocks/>
            </p:cNvGrpSpPr>
            <p:nvPr/>
          </p:nvGrpSpPr>
          <p:grpSpPr bwMode="auto">
            <a:xfrm>
              <a:off x="4427945" y="2996952"/>
              <a:ext cx="4481605" cy="2375650"/>
              <a:chOff x="1460" y="1817"/>
              <a:chExt cx="3359" cy="1808"/>
            </a:xfrm>
          </p:grpSpPr>
          <p:sp>
            <p:nvSpPr>
              <p:cNvPr id="62" name="Freeform 19"/>
              <p:cNvSpPr>
                <a:spLocks/>
              </p:cNvSpPr>
              <p:nvPr/>
            </p:nvSpPr>
            <p:spPr bwMode="gray">
              <a:xfrm>
                <a:off x="4374" y="1817"/>
                <a:ext cx="416" cy="713"/>
              </a:xfrm>
              <a:custGeom>
                <a:avLst/>
                <a:gdLst/>
                <a:ahLst/>
                <a:cxnLst>
                  <a:cxn ang="0">
                    <a:pos x="308" y="120"/>
                  </a:cxn>
                  <a:cxn ang="0">
                    <a:pos x="0" y="442"/>
                  </a:cxn>
                  <a:cxn ang="0">
                    <a:pos x="0" y="286"/>
                  </a:cxn>
                  <a:cxn ang="0">
                    <a:pos x="308" y="0"/>
                  </a:cxn>
                  <a:cxn ang="0">
                    <a:pos x="308" y="120"/>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9230" name="Freeform 20"/>
              <p:cNvSpPr>
                <a:spLocks/>
              </p:cNvSpPr>
              <p:nvPr/>
            </p:nvSpPr>
            <p:spPr bwMode="gray">
              <a:xfrm>
                <a:off x="2555" y="1927"/>
                <a:ext cx="2264" cy="340"/>
              </a:xfrm>
              <a:custGeom>
                <a:avLst/>
                <a:gdLst>
                  <a:gd name="T0" fmla="*/ 2644 w 1920"/>
                  <a:gd name="T1" fmla="*/ 487 h 284"/>
                  <a:gd name="T2" fmla="*/ 0 w 1920"/>
                  <a:gd name="T3" fmla="*/ 487 h 284"/>
                  <a:gd name="T4" fmla="*/ 731 w 1920"/>
                  <a:gd name="T5" fmla="*/ 0 h 284"/>
                  <a:gd name="T6" fmla="*/ 3148 w 1920"/>
                  <a:gd name="T7" fmla="*/ 0 h 284"/>
                  <a:gd name="T8" fmla="*/ 2644 w 1920"/>
                  <a:gd name="T9" fmla="*/ 487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chemeClr val="hlink"/>
              </a:solidFill>
              <a:ln w="0">
                <a:noFill/>
                <a:round/>
                <a:headEnd/>
                <a:tailEnd/>
              </a:ln>
            </p:spPr>
            <p:txBody>
              <a:bodyPr/>
              <a:lstStyle/>
              <a:p>
                <a:endParaRPr lang="zh-CN" altLang="en-US"/>
              </a:p>
            </p:txBody>
          </p:sp>
          <p:sp>
            <p:nvSpPr>
              <p:cNvPr id="64" name="Freeform 21"/>
              <p:cNvSpPr>
                <a:spLocks/>
              </p:cNvSpPr>
              <p:nvPr/>
            </p:nvSpPr>
            <p:spPr bwMode="gray">
              <a:xfrm>
                <a:off x="4052" y="2310"/>
                <a:ext cx="414" cy="767"/>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65" name="Freeform 22"/>
              <p:cNvSpPr>
                <a:spLocks/>
              </p:cNvSpPr>
              <p:nvPr/>
            </p:nvSpPr>
            <p:spPr bwMode="gray">
              <a:xfrm>
                <a:off x="3673" y="2858"/>
                <a:ext cx="378" cy="767"/>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9233" name="Freeform 23"/>
              <p:cNvSpPr>
                <a:spLocks/>
              </p:cNvSpPr>
              <p:nvPr/>
            </p:nvSpPr>
            <p:spPr bwMode="gray">
              <a:xfrm>
                <a:off x="1460" y="3022"/>
                <a:ext cx="2571" cy="340"/>
              </a:xfrm>
              <a:custGeom>
                <a:avLst/>
                <a:gdLst>
                  <a:gd name="T0" fmla="*/ 3071 w 2180"/>
                  <a:gd name="T1" fmla="*/ 487 h 284"/>
                  <a:gd name="T2" fmla="*/ 0 w 2180"/>
                  <a:gd name="T3" fmla="*/ 487 h 284"/>
                  <a:gd name="T4" fmla="*/ 731 w 2180"/>
                  <a:gd name="T5" fmla="*/ 0 h 284"/>
                  <a:gd name="T6" fmla="*/ 3576 w 2180"/>
                  <a:gd name="T7" fmla="*/ 0 h 284"/>
                  <a:gd name="T8" fmla="*/ 3071 w 2180"/>
                  <a:gd name="T9" fmla="*/ 487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chemeClr val="accent1"/>
              </a:solidFill>
              <a:ln w="0">
                <a:noFill/>
                <a:round/>
                <a:headEnd/>
                <a:tailEnd/>
              </a:ln>
            </p:spPr>
            <p:txBody>
              <a:bodyPr/>
              <a:lstStyle/>
              <a:p>
                <a:endParaRPr lang="zh-CN" altLang="en-US"/>
              </a:p>
            </p:txBody>
          </p:sp>
          <p:sp>
            <p:nvSpPr>
              <p:cNvPr id="9234" name="Freeform 24"/>
              <p:cNvSpPr>
                <a:spLocks/>
              </p:cNvSpPr>
              <p:nvPr/>
            </p:nvSpPr>
            <p:spPr bwMode="gray">
              <a:xfrm rot="-9994330" flipH="1" flipV="1">
                <a:off x="1623" y="1850"/>
                <a:ext cx="922" cy="1533"/>
              </a:xfrm>
              <a:custGeom>
                <a:avLst/>
                <a:gdLst>
                  <a:gd name="T0" fmla="*/ 2 w 1824"/>
                  <a:gd name="T1" fmla="*/ 478 h 2648"/>
                  <a:gd name="T2" fmla="*/ 7 w 1824"/>
                  <a:gd name="T3" fmla="*/ 411 h 2648"/>
                  <a:gd name="T4" fmla="*/ 16 w 1824"/>
                  <a:gd name="T5" fmla="*/ 351 h 2648"/>
                  <a:gd name="T6" fmla="*/ 27 w 1824"/>
                  <a:gd name="T7" fmla="*/ 296 h 2648"/>
                  <a:gd name="T8" fmla="*/ 41 w 1824"/>
                  <a:gd name="T9" fmla="*/ 247 h 2648"/>
                  <a:gd name="T10" fmla="*/ 56 w 1824"/>
                  <a:gd name="T11" fmla="*/ 203 h 2648"/>
                  <a:gd name="T12" fmla="*/ 71 w 1824"/>
                  <a:gd name="T13" fmla="*/ 164 h 2648"/>
                  <a:gd name="T14" fmla="*/ 87 w 1824"/>
                  <a:gd name="T15" fmla="*/ 131 h 2648"/>
                  <a:gd name="T16" fmla="*/ 102 w 1824"/>
                  <a:gd name="T17" fmla="*/ 102 h 2648"/>
                  <a:gd name="T18" fmla="*/ 117 w 1824"/>
                  <a:gd name="T19" fmla="*/ 79 h 2648"/>
                  <a:gd name="T20" fmla="*/ 130 w 1824"/>
                  <a:gd name="T21" fmla="*/ 60 h 2648"/>
                  <a:gd name="T22" fmla="*/ 142 w 1824"/>
                  <a:gd name="T23" fmla="*/ 46 h 2648"/>
                  <a:gd name="T24" fmla="*/ 150 w 1824"/>
                  <a:gd name="T25" fmla="*/ 36 h 2648"/>
                  <a:gd name="T26" fmla="*/ 156 w 1824"/>
                  <a:gd name="T27" fmla="*/ 30 h 2648"/>
                  <a:gd name="T28" fmla="*/ 158 w 1824"/>
                  <a:gd name="T29" fmla="*/ 28 h 2648"/>
                  <a:gd name="T30" fmla="*/ 223 w 1824"/>
                  <a:gd name="T31" fmla="*/ 11 h 2648"/>
                  <a:gd name="T32" fmla="*/ 203 w 1824"/>
                  <a:gd name="T33" fmla="*/ 64 h 2648"/>
                  <a:gd name="T34" fmla="*/ 201 w 1824"/>
                  <a:gd name="T35" fmla="*/ 64 h 2648"/>
                  <a:gd name="T36" fmla="*/ 196 w 1824"/>
                  <a:gd name="T37" fmla="*/ 67 h 2648"/>
                  <a:gd name="T38" fmla="*/ 188 w 1824"/>
                  <a:gd name="T39" fmla="*/ 72 h 2648"/>
                  <a:gd name="T40" fmla="*/ 177 w 1824"/>
                  <a:gd name="T41" fmla="*/ 79 h 2648"/>
                  <a:gd name="T42" fmla="*/ 164 w 1824"/>
                  <a:gd name="T43" fmla="*/ 90 h 2648"/>
                  <a:gd name="T44" fmla="*/ 150 w 1824"/>
                  <a:gd name="T45" fmla="*/ 105 h 2648"/>
                  <a:gd name="T46" fmla="*/ 133 w 1824"/>
                  <a:gd name="T47" fmla="*/ 123 h 2648"/>
                  <a:gd name="T48" fmla="*/ 117 w 1824"/>
                  <a:gd name="T49" fmla="*/ 147 h 2648"/>
                  <a:gd name="T50" fmla="*/ 100 w 1824"/>
                  <a:gd name="T51" fmla="*/ 175 h 2648"/>
                  <a:gd name="T52" fmla="*/ 81 w 1824"/>
                  <a:gd name="T53" fmla="*/ 209 h 2648"/>
                  <a:gd name="T54" fmla="*/ 64 w 1824"/>
                  <a:gd name="T55" fmla="*/ 248 h 2648"/>
                  <a:gd name="T56" fmla="*/ 48 w 1824"/>
                  <a:gd name="T57" fmla="*/ 295 h 2648"/>
                  <a:gd name="T58" fmla="*/ 32 w 1824"/>
                  <a:gd name="T59" fmla="*/ 347 h 2648"/>
                  <a:gd name="T60" fmla="*/ 18 w 1824"/>
                  <a:gd name="T61" fmla="*/ 408 h 2648"/>
                  <a:gd name="T62" fmla="*/ 6 w 1824"/>
                  <a:gd name="T63" fmla="*/ 476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w="0">
                <a:noFill/>
                <a:round/>
                <a:headEnd/>
                <a:tailEnd/>
              </a:ln>
            </p:spPr>
            <p:txBody>
              <a:bodyPr/>
              <a:lstStyle/>
              <a:p>
                <a:endParaRPr lang="zh-CN" altLang="en-US"/>
              </a:p>
            </p:txBody>
          </p:sp>
          <p:sp>
            <p:nvSpPr>
              <p:cNvPr id="69" name="Rectangle 26"/>
              <p:cNvSpPr>
                <a:spLocks noChangeArrowheads="1"/>
              </p:cNvSpPr>
              <p:nvPr/>
            </p:nvSpPr>
            <p:spPr bwMode="gray">
              <a:xfrm>
                <a:off x="2556" y="2255"/>
                <a:ext cx="1900" cy="274"/>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w="9525">
                <a:noFill/>
                <a:miter lim="800000"/>
                <a:headEnd/>
                <a:tailEnd/>
              </a:ln>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auto" hangingPunct="0">
                  <a:spcBef>
                    <a:spcPts val="0"/>
                  </a:spcBef>
                  <a:spcAft>
                    <a:spcPts val="0"/>
                  </a:spcAft>
                  <a:defRPr/>
                </a:pPr>
                <a:r>
                  <a:rPr lang="zh-CN" altLang="en-US" sz="2000" b="1" spc="50" dirty="0">
                    <a:ln w="11430"/>
                    <a:effectLst>
                      <a:outerShdw blurRad="76200" dist="50800" dir="5400000" algn="tl" rotWithShape="0">
                        <a:srgbClr val="000000">
                          <a:alpha val="65000"/>
                        </a:srgbClr>
                      </a:outerShdw>
                    </a:effectLst>
                    <a:latin typeface="黑体" pitchFamily="49" charset="-122"/>
                    <a:ea typeface="黑体" pitchFamily="49" charset="-122"/>
                  </a:rPr>
                  <a:t>技术密集型</a:t>
                </a:r>
                <a:endParaRPr lang="en-US" altLang="zh-CN" sz="2000" b="1" spc="50" dirty="0">
                  <a:ln w="11430"/>
                  <a:effectLst>
                    <a:outerShdw blurRad="76200" dist="50800" dir="5400000" algn="tl" rotWithShape="0">
                      <a:srgbClr val="000000">
                        <a:alpha val="65000"/>
                      </a:srgbClr>
                    </a:outerShdw>
                  </a:effectLst>
                  <a:latin typeface="黑体" pitchFamily="49" charset="-122"/>
                  <a:ea typeface="黑体" pitchFamily="49" charset="-122"/>
                </a:endParaRPr>
              </a:p>
            </p:txBody>
          </p:sp>
          <p:sp>
            <p:nvSpPr>
              <p:cNvPr id="9236" name="Freeform 27"/>
              <p:cNvSpPr>
                <a:spLocks/>
              </p:cNvSpPr>
              <p:nvPr/>
            </p:nvSpPr>
            <p:spPr bwMode="gray">
              <a:xfrm>
                <a:off x="2036" y="2494"/>
                <a:ext cx="2415" cy="343"/>
              </a:xfrm>
              <a:custGeom>
                <a:avLst/>
                <a:gdLst>
                  <a:gd name="T0" fmla="*/ 2856 w 2048"/>
                  <a:gd name="T1" fmla="*/ 493 h 286"/>
                  <a:gd name="T2" fmla="*/ 0 w 2048"/>
                  <a:gd name="T3" fmla="*/ 493 h 286"/>
                  <a:gd name="T4" fmla="*/ 731 w 2048"/>
                  <a:gd name="T5" fmla="*/ 0 h 286"/>
                  <a:gd name="T6" fmla="*/ 3358 w 2048"/>
                  <a:gd name="T7" fmla="*/ 0 h 286"/>
                  <a:gd name="T8" fmla="*/ 2856 w 2048"/>
                  <a:gd name="T9" fmla="*/ 493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chemeClr val="folHlink"/>
              </a:solidFill>
              <a:ln w="0">
                <a:noFill/>
                <a:round/>
                <a:headEnd/>
                <a:tailEnd/>
              </a:ln>
            </p:spPr>
            <p:txBody>
              <a:bodyPr/>
              <a:lstStyle/>
              <a:p>
                <a:endParaRPr lang="zh-CN" altLang="en-US"/>
              </a:p>
            </p:txBody>
          </p:sp>
          <p:sp>
            <p:nvSpPr>
              <p:cNvPr id="71" name="Rectangle 28"/>
              <p:cNvSpPr>
                <a:spLocks noChangeArrowheads="1"/>
              </p:cNvSpPr>
              <p:nvPr/>
            </p:nvSpPr>
            <p:spPr bwMode="gray">
              <a:xfrm>
                <a:off x="2038" y="2836"/>
                <a:ext cx="2056" cy="241"/>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w="9525">
                <a:noFill/>
                <a:miter lim="800000"/>
                <a:headEnd/>
                <a:tailEnd/>
              </a:ln>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auto" hangingPunct="0">
                  <a:spcBef>
                    <a:spcPts val="0"/>
                  </a:spcBef>
                  <a:spcAft>
                    <a:spcPts val="0"/>
                  </a:spcAft>
                  <a:defRPr/>
                </a:pPr>
                <a:r>
                  <a:rPr lang="zh-CN" altLang="en-US" sz="2000" b="1" spc="50" dirty="0">
                    <a:ln w="11430"/>
                    <a:effectLst>
                      <a:outerShdw blurRad="76200" dist="50800" dir="5400000" algn="tl" rotWithShape="0">
                        <a:srgbClr val="000000">
                          <a:alpha val="65000"/>
                        </a:srgbClr>
                      </a:outerShdw>
                    </a:effectLst>
                    <a:latin typeface="黑体" pitchFamily="49" charset="-122"/>
                    <a:ea typeface="黑体" pitchFamily="49" charset="-122"/>
                  </a:rPr>
                  <a:t>资本密集型</a:t>
                </a:r>
                <a:endParaRPr lang="en-US" altLang="zh-CN" sz="2000" b="1" spc="50" dirty="0">
                  <a:ln w="11430"/>
                  <a:effectLst>
                    <a:outerShdw blurRad="76200" dist="50800" dir="5400000" algn="tl" rotWithShape="0">
                      <a:srgbClr val="000000">
                        <a:alpha val="65000"/>
                      </a:srgbClr>
                    </a:outerShdw>
                  </a:effectLst>
                  <a:latin typeface="黑体" pitchFamily="49" charset="-122"/>
                  <a:ea typeface="黑体" pitchFamily="49" charset="-122"/>
                </a:endParaRPr>
              </a:p>
            </p:txBody>
          </p:sp>
          <p:sp>
            <p:nvSpPr>
              <p:cNvPr id="72" name="Rectangle 29"/>
              <p:cNvSpPr>
                <a:spLocks noChangeArrowheads="1"/>
              </p:cNvSpPr>
              <p:nvPr/>
            </p:nvSpPr>
            <p:spPr bwMode="gray">
              <a:xfrm>
                <a:off x="1460" y="3363"/>
                <a:ext cx="2213" cy="262"/>
              </a:xfrm>
              <a:prstGeom prst="rect">
                <a:avLst/>
              </a:prstGeom>
              <a:gradFill rotWithShape="1">
                <a:gsLst>
                  <a:gs pos="0">
                    <a:schemeClr val="accent1">
                      <a:gamma/>
                      <a:shade val="72549"/>
                      <a:invGamma/>
                    </a:schemeClr>
                  </a:gs>
                  <a:gs pos="50000">
                    <a:schemeClr val="accent1"/>
                  </a:gs>
                  <a:gs pos="100000">
                    <a:schemeClr val="accent1">
                      <a:gamma/>
                      <a:shade val="72549"/>
                      <a:invGamma/>
                    </a:schemeClr>
                  </a:gs>
                </a:gsLst>
                <a:lin ang="2700000" scaled="1"/>
              </a:gradFill>
              <a:ln w="9525">
                <a:noFill/>
                <a:miter lim="800000"/>
                <a:headEnd/>
                <a:tailEnd/>
              </a:ln>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auto" hangingPunct="0">
                  <a:spcBef>
                    <a:spcPts val="0"/>
                  </a:spcBef>
                  <a:spcAft>
                    <a:spcPts val="0"/>
                  </a:spcAft>
                  <a:defRPr/>
                </a:pPr>
                <a:r>
                  <a:rPr lang="zh-CN" altLang="en-US" sz="2000" b="1" spc="50" dirty="0">
                    <a:ln w="11430"/>
                    <a:effectLst>
                      <a:outerShdw blurRad="76200" dist="50800" dir="5400000" algn="tl" rotWithShape="0">
                        <a:srgbClr val="000000">
                          <a:alpha val="65000"/>
                        </a:srgbClr>
                      </a:outerShdw>
                    </a:effectLst>
                    <a:latin typeface="黑体" pitchFamily="49" charset="-122"/>
                    <a:ea typeface="黑体" pitchFamily="49" charset="-122"/>
                  </a:rPr>
                  <a:t>劳动密集型</a:t>
                </a:r>
                <a:endParaRPr lang="en-US" altLang="zh-CN" sz="2000" b="1" spc="50" dirty="0">
                  <a:ln w="11430"/>
                  <a:effectLst>
                    <a:outerShdw blurRad="76200" dist="50800" dir="5400000" algn="tl" rotWithShape="0">
                      <a:srgbClr val="000000">
                        <a:alpha val="65000"/>
                      </a:srgbClr>
                    </a:outerShdw>
                  </a:effectLst>
                  <a:latin typeface="黑体" pitchFamily="49" charset="-122"/>
                  <a:ea typeface="黑体" pitchFamily="49" charset="-122"/>
                </a:endParaRPr>
              </a:p>
            </p:txBody>
          </p:sp>
        </p:grpSp>
        <p:sp>
          <p:nvSpPr>
            <p:cNvPr id="9228" name="TextBox 74"/>
            <p:cNvSpPr txBox="1">
              <a:spLocks noChangeArrowheads="1"/>
            </p:cNvSpPr>
            <p:nvPr/>
          </p:nvSpPr>
          <p:spPr bwMode="auto">
            <a:xfrm>
              <a:off x="5580112" y="2564904"/>
              <a:ext cx="1296144" cy="400110"/>
            </a:xfrm>
            <a:prstGeom prst="rect">
              <a:avLst/>
            </a:prstGeom>
            <a:noFill/>
            <a:ln w="9525">
              <a:noFill/>
              <a:miter lim="800000"/>
              <a:headEnd/>
              <a:tailEnd/>
            </a:ln>
          </p:spPr>
          <p:txBody>
            <a:bodyPr>
              <a:spAutoFit/>
            </a:bodyPr>
            <a:lstStyle/>
            <a:p>
              <a:r>
                <a:rPr lang="zh-CN" altLang="en-US" sz="2000" b="1">
                  <a:latin typeface="黑体" pitchFamily="49" charset="-122"/>
                  <a:ea typeface="黑体" pitchFamily="49" charset="-122"/>
                </a:rPr>
                <a:t>转型升级</a:t>
              </a:r>
            </a:p>
          </p:txBody>
        </p:sp>
      </p:grpSp>
      <p:grpSp>
        <p:nvGrpSpPr>
          <p:cNvPr id="13" name="组合 78"/>
          <p:cNvGrpSpPr>
            <a:grpSpLocks/>
          </p:cNvGrpSpPr>
          <p:nvPr/>
        </p:nvGrpSpPr>
        <p:grpSpPr bwMode="auto">
          <a:xfrm>
            <a:off x="7321550" y="3486150"/>
            <a:ext cx="1714500" cy="2430463"/>
            <a:chOff x="7236296" y="3486151"/>
            <a:chExt cx="1714180" cy="2431191"/>
          </a:xfrm>
        </p:grpSpPr>
        <p:sp>
          <p:nvSpPr>
            <p:cNvPr id="9225" name="Freeform 24"/>
            <p:cNvSpPr>
              <a:spLocks/>
            </p:cNvSpPr>
            <p:nvPr/>
          </p:nvSpPr>
          <p:spPr bwMode="gray">
            <a:xfrm rot="-362526" flipH="1" flipV="1">
              <a:off x="7764679" y="3486151"/>
              <a:ext cx="1185797" cy="1893007"/>
            </a:xfrm>
            <a:custGeom>
              <a:avLst/>
              <a:gdLst>
                <a:gd name="T0" fmla="*/ 2147483647 w 1824"/>
                <a:gd name="T1" fmla="*/ 2147483647 h 2648"/>
                <a:gd name="T2" fmla="*/ 2147483647 w 1824"/>
                <a:gd name="T3" fmla="*/ 2147483647 h 2648"/>
                <a:gd name="T4" fmla="*/ 2147483647 w 1824"/>
                <a:gd name="T5" fmla="*/ 2147483647 h 2648"/>
                <a:gd name="T6" fmla="*/ 2147483647 w 1824"/>
                <a:gd name="T7" fmla="*/ 2147483647 h 2648"/>
                <a:gd name="T8" fmla="*/ 2147483647 w 1824"/>
                <a:gd name="T9" fmla="*/ 2147483647 h 2648"/>
                <a:gd name="T10" fmla="*/ 2147483647 w 1824"/>
                <a:gd name="T11" fmla="*/ 2147483647 h 2648"/>
                <a:gd name="T12" fmla="*/ 2147483647 w 1824"/>
                <a:gd name="T13" fmla="*/ 2147483647 h 2648"/>
                <a:gd name="T14" fmla="*/ 2147483647 w 1824"/>
                <a:gd name="T15" fmla="*/ 2147483647 h 2648"/>
                <a:gd name="T16" fmla="*/ 2147483647 w 1824"/>
                <a:gd name="T17" fmla="*/ 2147483647 h 2648"/>
                <a:gd name="T18" fmla="*/ 2147483647 w 1824"/>
                <a:gd name="T19" fmla="*/ 2147483647 h 2648"/>
                <a:gd name="T20" fmla="*/ 2147483647 w 1824"/>
                <a:gd name="T21" fmla="*/ 2147483647 h 2648"/>
                <a:gd name="T22" fmla="*/ 2147483647 w 1824"/>
                <a:gd name="T23" fmla="*/ 2147483647 h 2648"/>
                <a:gd name="T24" fmla="*/ 2147483647 w 1824"/>
                <a:gd name="T25" fmla="*/ 2147483647 h 2648"/>
                <a:gd name="T26" fmla="*/ 2147483647 w 1824"/>
                <a:gd name="T27" fmla="*/ 2147483647 h 2648"/>
                <a:gd name="T28" fmla="*/ 2147483647 w 1824"/>
                <a:gd name="T29" fmla="*/ 2147483647 h 2648"/>
                <a:gd name="T30" fmla="*/ 2147483647 w 1824"/>
                <a:gd name="T31" fmla="*/ 2147483647 h 2648"/>
                <a:gd name="T32" fmla="*/ 2147483647 w 1824"/>
                <a:gd name="T33" fmla="*/ 2147483647 h 2648"/>
                <a:gd name="T34" fmla="*/ 2147483647 w 1824"/>
                <a:gd name="T35" fmla="*/ 2147483647 h 2648"/>
                <a:gd name="T36" fmla="*/ 2147483647 w 1824"/>
                <a:gd name="T37" fmla="*/ 2147483647 h 2648"/>
                <a:gd name="T38" fmla="*/ 2147483647 w 1824"/>
                <a:gd name="T39" fmla="*/ 2147483647 h 2648"/>
                <a:gd name="T40" fmla="*/ 2147483647 w 1824"/>
                <a:gd name="T41" fmla="*/ 2147483647 h 2648"/>
                <a:gd name="T42" fmla="*/ 2147483647 w 1824"/>
                <a:gd name="T43" fmla="*/ 2147483647 h 2648"/>
                <a:gd name="T44" fmla="*/ 2147483647 w 1824"/>
                <a:gd name="T45" fmla="*/ 2147483647 h 2648"/>
                <a:gd name="T46" fmla="*/ 2147483647 w 1824"/>
                <a:gd name="T47" fmla="*/ 2147483647 h 2648"/>
                <a:gd name="T48" fmla="*/ 2147483647 w 1824"/>
                <a:gd name="T49" fmla="*/ 2147483647 h 2648"/>
                <a:gd name="T50" fmla="*/ 2147483647 w 1824"/>
                <a:gd name="T51" fmla="*/ 2147483647 h 2648"/>
                <a:gd name="T52" fmla="*/ 2147483647 w 1824"/>
                <a:gd name="T53" fmla="*/ 2147483647 h 2648"/>
                <a:gd name="T54" fmla="*/ 2147483647 w 1824"/>
                <a:gd name="T55" fmla="*/ 2147483647 h 2648"/>
                <a:gd name="T56" fmla="*/ 2147483647 w 1824"/>
                <a:gd name="T57" fmla="*/ 2147483647 h 2648"/>
                <a:gd name="T58" fmla="*/ 2147483647 w 1824"/>
                <a:gd name="T59" fmla="*/ 2147483647 h 2648"/>
                <a:gd name="T60" fmla="*/ 2147483647 w 1824"/>
                <a:gd name="T61" fmla="*/ 2147483647 h 2648"/>
                <a:gd name="T62" fmla="*/ 2147483647 w 1824"/>
                <a:gd name="T63" fmla="*/ 2147483647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w="0">
              <a:noFill/>
              <a:round/>
              <a:headEnd/>
              <a:tailEnd/>
            </a:ln>
          </p:spPr>
          <p:txBody>
            <a:bodyPr/>
            <a:lstStyle/>
            <a:p>
              <a:endParaRPr lang="zh-CN" altLang="en-US"/>
            </a:p>
          </p:txBody>
        </p:sp>
        <p:sp>
          <p:nvSpPr>
            <p:cNvPr id="9226" name="TextBox 75"/>
            <p:cNvSpPr txBox="1">
              <a:spLocks noChangeArrowheads="1"/>
            </p:cNvSpPr>
            <p:nvPr/>
          </p:nvSpPr>
          <p:spPr bwMode="auto">
            <a:xfrm>
              <a:off x="7236296" y="5517232"/>
              <a:ext cx="1296144" cy="400110"/>
            </a:xfrm>
            <a:prstGeom prst="rect">
              <a:avLst/>
            </a:prstGeom>
            <a:noFill/>
            <a:ln w="9525">
              <a:noFill/>
              <a:miter lim="800000"/>
              <a:headEnd/>
              <a:tailEnd/>
            </a:ln>
          </p:spPr>
          <p:txBody>
            <a:bodyPr>
              <a:spAutoFit/>
            </a:bodyPr>
            <a:lstStyle/>
            <a:p>
              <a:r>
                <a:rPr lang="zh-CN" altLang="en-US" sz="2000" b="1">
                  <a:latin typeface="黑体" pitchFamily="49" charset="-122"/>
                  <a:ea typeface="黑体" pitchFamily="49" charset="-122"/>
                </a:rPr>
                <a:t>产业转移</a:t>
              </a:r>
            </a:p>
          </p:txBody>
        </p:sp>
      </p:grpSp>
      <p:sp>
        <p:nvSpPr>
          <p:cNvPr id="77" name="AutoShape 11"/>
          <p:cNvSpPr>
            <a:spLocks noChangeArrowheads="1"/>
          </p:cNvSpPr>
          <p:nvPr/>
        </p:nvSpPr>
        <p:spPr bwMode="gray">
          <a:xfrm>
            <a:off x="2268538" y="1844675"/>
            <a:ext cx="2262187" cy="1728788"/>
          </a:xfrm>
          <a:prstGeom prst="diamond">
            <a:avLst/>
          </a:prstGeom>
          <a:gradFill rotWithShape="1">
            <a:gsLst>
              <a:gs pos="0">
                <a:srgbClr val="A96500">
                  <a:alpha val="0"/>
                </a:srgbClr>
              </a:gs>
              <a:gs pos="100000">
                <a:srgbClr val="FF9900"/>
              </a:gs>
            </a:gsLst>
            <a:lin ang="5400000" scaled="1"/>
          </a:gradFill>
          <a:ln w="9525">
            <a:miter lim="800000"/>
            <a:headEnd/>
            <a:tailEnd/>
          </a:ln>
          <a:scene3d>
            <a:camera prst="legacyObliqueBottom"/>
            <a:lightRig rig="legacyFlat2" dir="t"/>
          </a:scene3d>
          <a:sp3d extrusionH="227000" prstMaterial="legacyMatte">
            <a:bevelT w="13500" h="13500" prst="angle"/>
            <a:bevelB w="13500" h="13500" prst="angle"/>
            <a:extrusionClr>
              <a:srgbClr val="FF9900"/>
            </a:extrusionClr>
          </a:sp3d>
        </p:spPr>
        <p:txBody>
          <a:bodyPr wrap="none" anchor="ctr">
            <a:flatTx/>
          </a:bodyP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2000"/>
                                        <p:tgtEl>
                                          <p:spTgt spid="55"/>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2000"/>
                                        <p:tgtEl>
                                          <p:spTgt spid="2"/>
                                        </p:tgtEl>
                                      </p:cBhvr>
                                    </p:animEffect>
                                  </p:childTnLst>
                                </p:cTn>
                              </p:par>
                            </p:childTnLst>
                          </p:cTn>
                        </p:par>
                        <p:par>
                          <p:cTn id="12" fill="hold">
                            <p:stCondLst>
                              <p:cond delay="4000"/>
                            </p:stCondLst>
                            <p:childTnLst>
                              <p:par>
                                <p:cTn id="13" presetID="11" presetClass="entr" presetSubtype="0" fill="hold" grpId="0" nodeType="afterEffect">
                                  <p:stCondLst>
                                    <p:cond delay="0"/>
                                  </p:stCondLst>
                                  <p:childTnLst>
                                    <p:set>
                                      <p:cBhvr>
                                        <p:cTn id="14" dur="2000">
                                          <p:stCondLst>
                                            <p:cond delay="0"/>
                                          </p:stCondLst>
                                        </p:cTn>
                                        <p:tgtEl>
                                          <p:spTgt spid="77"/>
                                        </p:tgtEl>
                                        <p:attrNameLst>
                                          <p:attrName>style.visibility</p:attrName>
                                        </p:attrNameLst>
                                      </p:cBhvr>
                                      <p:to>
                                        <p:strVal val="visible"/>
                                      </p:to>
                                    </p:set>
                                  </p:childTnLst>
                                </p:cTn>
                              </p:par>
                            </p:childTnLst>
                          </p:cTn>
                        </p:par>
                        <p:par>
                          <p:cTn id="15" fill="hold">
                            <p:stCondLst>
                              <p:cond delay="6000"/>
                            </p:stCondLst>
                            <p:childTnLst>
                              <p:par>
                                <p:cTn id="16" presetID="35" presetClass="emph" presetSubtype="0" repeatCount="3000" fill="hold" grpId="1" nodeType="afterEffect">
                                  <p:stCondLst>
                                    <p:cond delay="0"/>
                                  </p:stCondLst>
                                  <p:childTnLst>
                                    <p:anim calcmode="discrete" valueType="str">
                                      <p:cBhvr>
                                        <p:cTn id="17" dur="500" fill="hold"/>
                                        <p:tgtEl>
                                          <p:spTgt spid="77"/>
                                        </p:tgtEl>
                                        <p:attrNameLst>
                                          <p:attrName>style.visibility</p:attrName>
                                        </p:attrNameLst>
                                      </p:cBhvr>
                                      <p:tavLst>
                                        <p:tav tm="0">
                                          <p:val>
                                            <p:strVal val="hidden"/>
                                          </p:val>
                                        </p:tav>
                                        <p:tav tm="50000">
                                          <p:val>
                                            <p:strVal val="visible"/>
                                          </p:val>
                                        </p:tav>
                                      </p:tavLst>
                                    </p:anim>
                                  </p:childTnLst>
                                </p:cTn>
                              </p:par>
                            </p:childTnLst>
                          </p:cTn>
                        </p:par>
                        <p:par>
                          <p:cTn id="18" fill="hold">
                            <p:stCondLst>
                              <p:cond delay="7500"/>
                            </p:stCondLst>
                            <p:childTnLst>
                              <p:par>
                                <p:cTn id="19" presetID="18" presetClass="entr" presetSubtype="6" fill="hold" nodeType="afterEffect">
                                  <p:stCondLst>
                                    <p:cond delay="2000"/>
                                  </p:stCondLst>
                                  <p:childTnLst>
                                    <p:set>
                                      <p:cBhvr>
                                        <p:cTn id="20" dur="1" fill="hold">
                                          <p:stCondLst>
                                            <p:cond delay="0"/>
                                          </p:stCondLst>
                                        </p:cTn>
                                        <p:tgtEl>
                                          <p:spTgt spid="58"/>
                                        </p:tgtEl>
                                        <p:attrNameLst>
                                          <p:attrName>style.visibility</p:attrName>
                                        </p:attrNameLst>
                                      </p:cBhvr>
                                      <p:to>
                                        <p:strVal val="visible"/>
                                      </p:to>
                                    </p:set>
                                    <p:animEffect transition="in" filter="strips(downRight)">
                                      <p:cBhvr>
                                        <p:cTn id="21" dur="2000"/>
                                        <p:tgtEl>
                                          <p:spTgt spid="58"/>
                                        </p:tgtEl>
                                      </p:cBhvr>
                                    </p:animEffect>
                                  </p:childTnLst>
                                </p:cTn>
                              </p:par>
                            </p:childTnLst>
                          </p:cTn>
                        </p:par>
                        <p:par>
                          <p:cTn id="22" fill="hold">
                            <p:stCondLst>
                              <p:cond delay="11500"/>
                            </p:stCondLst>
                            <p:childTnLst>
                              <p:par>
                                <p:cTn id="23" presetID="18" presetClass="entr" presetSubtype="3"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Right)">
                                      <p:cBhvr>
                                        <p:cTn id="25" dur="500"/>
                                        <p:tgtEl>
                                          <p:spTgt spid="11"/>
                                        </p:tgtEl>
                                      </p:cBhvr>
                                    </p:animEffect>
                                  </p:childTnLst>
                                </p:cTn>
                              </p:par>
                            </p:childTnLst>
                          </p:cTn>
                        </p:par>
                        <p:par>
                          <p:cTn id="26" fill="hold">
                            <p:stCondLst>
                              <p:cond delay="12000"/>
                            </p:stCondLst>
                            <p:childTnLst>
                              <p:par>
                                <p:cTn id="27" presetID="18" presetClass="entr" presetSubtype="12"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trips(down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77" grpId="0" animBg="1"/>
      <p:bldP spid="7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0" y="5221684"/>
            <a:ext cx="1258888" cy="1020762"/>
          </a:xfrm>
          <a:prstGeom prst="hexagon">
            <a:avLst>
              <a:gd name="adj" fmla="val 30832"/>
              <a:gd name="vf" fmla="val 115470"/>
            </a:avLst>
          </a:prstGeom>
          <a:gradFill rotWithShape="1">
            <a:gsLst>
              <a:gs pos="0">
                <a:srgbClr val="FFFFCC"/>
              </a:gs>
              <a:gs pos="100000">
                <a:srgbClr val="76765E"/>
              </a:gs>
            </a:gsLst>
            <a:path path="rect">
              <a:fillToRect r="100000" b="100000"/>
            </a:path>
          </a:gradFill>
          <a:ln w="9525">
            <a:miter lim="800000"/>
            <a:headEnd/>
            <a:tailEnd/>
          </a:ln>
          <a:scene3d>
            <a:camera prst="legacyObliqueTopRight"/>
            <a:lightRig rig="legacyFlat3" dir="b"/>
          </a:scene3d>
          <a:sp3d extrusionH="227000" prstMaterial="legacyMatte">
            <a:bevelT w="13500" h="13500" prst="angle"/>
            <a:bevelB w="13500" h="13500" prst="angle"/>
            <a:extrusionClr>
              <a:srgbClr val="FFFFCC"/>
            </a:extrusionClr>
          </a:sp3d>
        </p:spPr>
        <p:txBody>
          <a:bodyPr wrap="none" anchor="ctr">
            <a:flatTx/>
          </a:bodyPr>
          <a:lstStyle/>
          <a:p>
            <a:pPr algn="ctr" latinLnBrk="1"/>
            <a:r>
              <a:rPr kumimoji="1" lang="zh-CN" altLang="en-US" sz="2000">
                <a:solidFill>
                  <a:srgbClr val="000000"/>
                </a:solidFill>
                <a:latin typeface="黑体" pitchFamily="49" charset="-122"/>
                <a:ea typeface="黑体" pitchFamily="49" charset="-122"/>
              </a:rPr>
              <a:t>市场</a:t>
            </a:r>
            <a:endParaRPr kumimoji="1" lang="en-US" altLang="ko-KR" sz="2000">
              <a:solidFill>
                <a:srgbClr val="000000"/>
              </a:solidFill>
              <a:latin typeface="黑体" pitchFamily="49" charset="-122"/>
              <a:ea typeface="黑体" pitchFamily="49" charset="-122"/>
            </a:endParaRPr>
          </a:p>
        </p:txBody>
      </p:sp>
      <p:sp>
        <p:nvSpPr>
          <p:cNvPr id="6" name="AutoShape 5"/>
          <p:cNvSpPr>
            <a:spLocks noChangeArrowheads="1"/>
          </p:cNvSpPr>
          <p:nvPr/>
        </p:nvSpPr>
        <p:spPr bwMode="auto">
          <a:xfrm>
            <a:off x="71438" y="4280296"/>
            <a:ext cx="1187450" cy="962025"/>
          </a:xfrm>
          <a:prstGeom prst="hexagon">
            <a:avLst>
              <a:gd name="adj" fmla="val 30858"/>
              <a:gd name="vf" fmla="val 115470"/>
            </a:avLst>
          </a:prstGeom>
          <a:gradFill rotWithShape="1">
            <a:gsLst>
              <a:gs pos="0">
                <a:srgbClr val="00FFCC"/>
              </a:gs>
              <a:gs pos="100000">
                <a:srgbClr val="00765E"/>
              </a:gs>
            </a:gsLst>
            <a:path path="rect">
              <a:fillToRect r="100000" b="100000"/>
            </a:path>
          </a:gradFill>
          <a:ln w="9525">
            <a:miter lim="800000"/>
            <a:headEnd/>
            <a:tailEnd/>
          </a:ln>
          <a:scene3d>
            <a:camera prst="legacyObliqueTopRight"/>
            <a:lightRig rig="legacyFlat3" dir="b"/>
          </a:scene3d>
          <a:sp3d extrusionH="227000" prstMaterial="legacyMatte">
            <a:bevelT w="13500" h="13500" prst="angle"/>
            <a:bevelB w="13500" h="13500" prst="angle"/>
            <a:extrusionClr>
              <a:srgbClr val="00FFCC"/>
            </a:extrusionClr>
          </a:sp3d>
        </p:spPr>
        <p:txBody>
          <a:bodyPr wrap="none" anchor="ctr">
            <a:flatTx/>
          </a:bodyPr>
          <a:lstStyle/>
          <a:p>
            <a:pPr algn="ctr" latinLnBrk="1"/>
            <a:r>
              <a:rPr kumimoji="1" lang="zh-CN" altLang="en-US" sz="2000">
                <a:solidFill>
                  <a:srgbClr val="000000"/>
                </a:solidFill>
                <a:latin typeface="黑体" pitchFamily="49" charset="-122"/>
                <a:ea typeface="黑体" pitchFamily="49" charset="-122"/>
              </a:rPr>
              <a:t>地理</a:t>
            </a:r>
            <a:endParaRPr kumimoji="1" lang="en-US" altLang="zh-CN" sz="2000">
              <a:solidFill>
                <a:srgbClr val="000000"/>
              </a:solidFill>
              <a:latin typeface="黑体" pitchFamily="49" charset="-122"/>
              <a:ea typeface="黑体" pitchFamily="49" charset="-122"/>
            </a:endParaRPr>
          </a:p>
          <a:p>
            <a:pPr algn="ctr" latinLnBrk="1"/>
            <a:r>
              <a:rPr kumimoji="1" lang="zh-CN" altLang="en-US" sz="2000">
                <a:solidFill>
                  <a:srgbClr val="000000"/>
                </a:solidFill>
                <a:latin typeface="黑体" pitchFamily="49" charset="-122"/>
                <a:ea typeface="黑体" pitchFamily="49" charset="-122"/>
              </a:rPr>
              <a:t>区位</a:t>
            </a:r>
            <a:endParaRPr kumimoji="1" lang="en-US" altLang="ko-KR" sz="2000">
              <a:solidFill>
                <a:srgbClr val="000000"/>
              </a:solidFill>
              <a:latin typeface="黑体" pitchFamily="49" charset="-122"/>
              <a:ea typeface="黑体" pitchFamily="49" charset="-122"/>
            </a:endParaRPr>
          </a:p>
        </p:txBody>
      </p:sp>
      <p:sp>
        <p:nvSpPr>
          <p:cNvPr id="7" name="AutoShape 6"/>
          <p:cNvSpPr>
            <a:spLocks noChangeArrowheads="1"/>
          </p:cNvSpPr>
          <p:nvPr/>
        </p:nvSpPr>
        <p:spPr bwMode="auto">
          <a:xfrm>
            <a:off x="928688" y="3721496"/>
            <a:ext cx="1258887" cy="1020763"/>
          </a:xfrm>
          <a:prstGeom prst="hexagon">
            <a:avLst>
              <a:gd name="adj" fmla="val 30832"/>
              <a:gd name="vf" fmla="val 115470"/>
            </a:avLst>
          </a:prstGeom>
          <a:gradFill rotWithShape="1">
            <a:gsLst>
              <a:gs pos="0">
                <a:srgbClr val="33CCFF"/>
              </a:gs>
              <a:gs pos="100000">
                <a:srgbClr val="185E76"/>
              </a:gs>
            </a:gsLst>
            <a:path path="rect">
              <a:fillToRect r="100000" b="100000"/>
            </a:path>
          </a:gradFill>
          <a:ln w="9525">
            <a:miter lim="800000"/>
            <a:headEnd/>
            <a:tailEnd/>
          </a:ln>
          <a:scene3d>
            <a:camera prst="legacyObliqueTopRight"/>
            <a:lightRig rig="legacyFlat3" dir="b"/>
          </a:scene3d>
          <a:sp3d extrusionH="227000" prstMaterial="legacyMatte">
            <a:bevelT w="13500" h="13500" prst="angle"/>
            <a:bevelB w="13500" h="13500" prst="angle"/>
            <a:extrusionClr>
              <a:srgbClr val="33CCFF"/>
            </a:extrusionClr>
          </a:sp3d>
        </p:spPr>
        <p:txBody>
          <a:bodyPr wrap="none" anchor="ctr">
            <a:flatTx/>
          </a:bodyPr>
          <a:lstStyle/>
          <a:p>
            <a:pPr algn="ctr" latinLnBrk="1"/>
            <a:r>
              <a:rPr kumimoji="1" lang="zh-CN" altLang="en-US" sz="2000">
                <a:solidFill>
                  <a:srgbClr val="000000"/>
                </a:solidFill>
                <a:latin typeface="黑体" pitchFamily="49" charset="-122"/>
                <a:ea typeface="黑体" pitchFamily="49" charset="-122"/>
              </a:rPr>
              <a:t>资源</a:t>
            </a:r>
            <a:endParaRPr kumimoji="1" lang="en-US" altLang="zh-CN" sz="2000">
              <a:solidFill>
                <a:srgbClr val="000000"/>
              </a:solidFill>
              <a:latin typeface="黑体" pitchFamily="49" charset="-122"/>
              <a:ea typeface="黑体" pitchFamily="49" charset="-122"/>
            </a:endParaRPr>
          </a:p>
          <a:p>
            <a:pPr algn="ctr" latinLnBrk="1"/>
            <a:r>
              <a:rPr kumimoji="1" lang="zh-CN" altLang="en-US" sz="2000">
                <a:solidFill>
                  <a:srgbClr val="000000"/>
                </a:solidFill>
                <a:latin typeface="黑体" pitchFamily="49" charset="-122"/>
                <a:ea typeface="黑体" pitchFamily="49" charset="-122"/>
              </a:rPr>
              <a:t>禀赋</a:t>
            </a:r>
            <a:endParaRPr kumimoji="1" lang="en-US" altLang="ko-KR" sz="2000">
              <a:solidFill>
                <a:srgbClr val="000000"/>
              </a:solidFill>
              <a:latin typeface="黑体" pitchFamily="49" charset="-122"/>
              <a:ea typeface="黑体" pitchFamily="49" charset="-122"/>
            </a:endParaRPr>
          </a:p>
        </p:txBody>
      </p:sp>
      <p:sp>
        <p:nvSpPr>
          <p:cNvPr id="8" name="AutoShape 7"/>
          <p:cNvSpPr>
            <a:spLocks noChangeArrowheads="1"/>
          </p:cNvSpPr>
          <p:nvPr/>
        </p:nvSpPr>
        <p:spPr bwMode="auto">
          <a:xfrm>
            <a:off x="857250" y="5864621"/>
            <a:ext cx="1258888" cy="1020763"/>
          </a:xfrm>
          <a:prstGeom prst="hexagon">
            <a:avLst>
              <a:gd name="adj" fmla="val 30832"/>
              <a:gd name="vf" fmla="val 115470"/>
            </a:avLst>
          </a:prstGeom>
          <a:gradFill rotWithShape="1">
            <a:gsLst>
              <a:gs pos="0">
                <a:srgbClr val="CCFF33"/>
              </a:gs>
              <a:gs pos="100000">
                <a:srgbClr val="5E7618"/>
              </a:gs>
            </a:gsLst>
            <a:path path="rect">
              <a:fillToRect r="100000" b="100000"/>
            </a:path>
          </a:gradFill>
          <a:ln w="9525">
            <a:miter lim="800000"/>
            <a:headEnd/>
            <a:tailEnd/>
          </a:ln>
          <a:scene3d>
            <a:camera prst="legacyObliqueTopRight"/>
            <a:lightRig rig="legacyFlat3" dir="b"/>
          </a:scene3d>
          <a:sp3d extrusionH="227000" prstMaterial="legacyMatte">
            <a:bevelT w="13500" h="13500" prst="angle"/>
            <a:bevelB w="13500" h="13500" prst="angle"/>
            <a:extrusionClr>
              <a:srgbClr val="CCFF33"/>
            </a:extrusionClr>
          </a:sp3d>
        </p:spPr>
        <p:txBody>
          <a:bodyPr wrap="none" anchor="ctr">
            <a:flatTx/>
          </a:bodyPr>
          <a:lstStyle/>
          <a:p>
            <a:pPr algn="ctr" latinLnBrk="1"/>
            <a:r>
              <a:rPr kumimoji="1" lang="zh-CN" altLang="en-US" sz="2000">
                <a:solidFill>
                  <a:srgbClr val="000000"/>
                </a:solidFill>
                <a:latin typeface="黑体" pitchFamily="49" charset="-122"/>
                <a:ea typeface="黑体" pitchFamily="49" charset="-122"/>
              </a:rPr>
              <a:t>配套</a:t>
            </a:r>
            <a:endParaRPr kumimoji="1" lang="en-US" altLang="zh-CN" sz="2000">
              <a:solidFill>
                <a:srgbClr val="000000"/>
              </a:solidFill>
              <a:latin typeface="黑体" pitchFamily="49" charset="-122"/>
              <a:ea typeface="黑体" pitchFamily="49" charset="-122"/>
            </a:endParaRPr>
          </a:p>
          <a:p>
            <a:pPr algn="ctr" latinLnBrk="1"/>
            <a:r>
              <a:rPr kumimoji="1" lang="zh-CN" altLang="en-US" sz="2000">
                <a:solidFill>
                  <a:srgbClr val="000000"/>
                </a:solidFill>
                <a:latin typeface="黑体" pitchFamily="49" charset="-122"/>
                <a:ea typeface="黑体" pitchFamily="49" charset="-122"/>
              </a:rPr>
              <a:t>环境</a:t>
            </a:r>
            <a:endParaRPr kumimoji="1" lang="en-US" altLang="ko-KR" sz="2000">
              <a:solidFill>
                <a:srgbClr val="000000"/>
              </a:solidFill>
              <a:latin typeface="黑体" pitchFamily="49" charset="-122"/>
              <a:ea typeface="黑体" pitchFamily="49" charset="-122"/>
            </a:endParaRPr>
          </a:p>
        </p:txBody>
      </p:sp>
      <p:sp>
        <p:nvSpPr>
          <p:cNvPr id="9" name="AutoShape 8"/>
          <p:cNvSpPr>
            <a:spLocks noChangeArrowheads="1"/>
          </p:cNvSpPr>
          <p:nvPr/>
        </p:nvSpPr>
        <p:spPr bwMode="auto">
          <a:xfrm>
            <a:off x="1857375" y="5364559"/>
            <a:ext cx="1260475" cy="1020762"/>
          </a:xfrm>
          <a:prstGeom prst="hexagon">
            <a:avLst>
              <a:gd name="adj" fmla="val 30871"/>
              <a:gd name="vf" fmla="val 115470"/>
            </a:avLst>
          </a:prstGeom>
          <a:gradFill rotWithShape="1">
            <a:gsLst>
              <a:gs pos="0">
                <a:srgbClr val="FF9999"/>
              </a:gs>
              <a:gs pos="100000">
                <a:srgbClr val="764747"/>
              </a:gs>
            </a:gsLst>
            <a:path path="rect">
              <a:fillToRect r="100000" b="100000"/>
            </a:path>
          </a:gradFill>
          <a:ln w="9525">
            <a:miter lim="800000"/>
            <a:headEnd/>
            <a:tailEnd/>
          </a:ln>
          <a:scene3d>
            <a:camera prst="legacyObliqueTopRight"/>
            <a:lightRig rig="legacyFlat3" dir="b"/>
          </a:scene3d>
          <a:sp3d extrusionH="227000" prstMaterial="legacyMatte">
            <a:bevelT w="13500" h="13500" prst="angle"/>
            <a:bevelB w="13500" h="13500" prst="angle"/>
            <a:extrusionClr>
              <a:srgbClr val="FF9999"/>
            </a:extrusionClr>
          </a:sp3d>
        </p:spPr>
        <p:txBody>
          <a:bodyPr wrap="none" anchor="ctr">
            <a:flatTx/>
          </a:bodyPr>
          <a:lstStyle/>
          <a:p>
            <a:pPr algn="ctr" latinLnBrk="1"/>
            <a:r>
              <a:rPr kumimoji="1" lang="zh-CN" altLang="en-US" sz="2000">
                <a:solidFill>
                  <a:srgbClr val="000000"/>
                </a:solidFill>
                <a:latin typeface="黑体" pitchFamily="49" charset="-122"/>
                <a:ea typeface="黑体" pitchFamily="49" charset="-122"/>
              </a:rPr>
              <a:t>制度</a:t>
            </a:r>
            <a:endParaRPr kumimoji="1" lang="en-US" altLang="zh-CN" sz="2000">
              <a:solidFill>
                <a:srgbClr val="000000"/>
              </a:solidFill>
              <a:latin typeface="黑体" pitchFamily="49" charset="-122"/>
              <a:ea typeface="黑体" pitchFamily="49" charset="-122"/>
            </a:endParaRPr>
          </a:p>
          <a:p>
            <a:pPr algn="ctr" latinLnBrk="1"/>
            <a:r>
              <a:rPr kumimoji="1" lang="zh-CN" altLang="en-US" sz="2000">
                <a:solidFill>
                  <a:srgbClr val="000000"/>
                </a:solidFill>
                <a:latin typeface="黑体" pitchFamily="49" charset="-122"/>
                <a:ea typeface="黑体" pitchFamily="49" charset="-122"/>
              </a:rPr>
              <a:t>环境</a:t>
            </a:r>
            <a:endParaRPr kumimoji="1" lang="en-US" altLang="ko-KR" sz="2000">
              <a:solidFill>
                <a:srgbClr val="000000"/>
              </a:solidFill>
              <a:latin typeface="黑体" pitchFamily="49" charset="-122"/>
              <a:ea typeface="黑体" pitchFamily="49" charset="-122"/>
            </a:endParaRPr>
          </a:p>
        </p:txBody>
      </p:sp>
      <p:sp>
        <p:nvSpPr>
          <p:cNvPr id="11" name="AutoShape 10"/>
          <p:cNvSpPr>
            <a:spLocks noChangeArrowheads="1"/>
          </p:cNvSpPr>
          <p:nvPr/>
        </p:nvSpPr>
        <p:spPr bwMode="auto">
          <a:xfrm>
            <a:off x="857250" y="4721621"/>
            <a:ext cx="1397000" cy="1133475"/>
          </a:xfrm>
          <a:prstGeom prst="hexagon">
            <a:avLst>
              <a:gd name="adj" fmla="val 30812"/>
              <a:gd name="vf" fmla="val 115470"/>
            </a:avLst>
          </a:prstGeom>
          <a:solidFill>
            <a:srgbClr val="006666">
              <a:alpha val="50195"/>
            </a:srgbClr>
          </a:solidFill>
          <a:ln w="9525">
            <a:solidFill>
              <a:srgbClr val="CCCCFF"/>
            </a:solidFill>
            <a:prstDash val="dash"/>
            <a:miter lim="800000"/>
            <a:headEnd/>
            <a:tailEnd/>
          </a:ln>
        </p:spPr>
        <p:txBody>
          <a:bodyPr wrap="none" anchor="ctr"/>
          <a:lstStyle/>
          <a:p>
            <a:pPr algn="ctr" latinLnBrk="1"/>
            <a:endParaRPr lang="ko-KR" altLang="en-US">
              <a:solidFill>
                <a:srgbClr val="FFFFFF"/>
              </a:solidFill>
              <a:latin typeface="HY견고딕"/>
              <a:ea typeface="HY견고딕"/>
              <a:cs typeface="HY견고딕"/>
            </a:endParaRPr>
          </a:p>
          <a:p>
            <a:pPr algn="ctr" latinLnBrk="1"/>
            <a:r>
              <a:rPr kumimoji="1" lang="zh-CN" altLang="en-US" sz="2400" b="1">
                <a:solidFill>
                  <a:srgbClr val="000000"/>
                </a:solidFill>
                <a:latin typeface="黑体" pitchFamily="49" charset="-122"/>
                <a:ea typeface="黑体" pitchFamily="49" charset="-122"/>
              </a:rPr>
              <a:t>比较</a:t>
            </a:r>
            <a:endParaRPr kumimoji="1" lang="en-US" altLang="zh-CN" sz="2400" b="1">
              <a:solidFill>
                <a:srgbClr val="000000"/>
              </a:solidFill>
              <a:latin typeface="黑体" pitchFamily="49" charset="-122"/>
              <a:ea typeface="黑体" pitchFamily="49" charset="-122"/>
            </a:endParaRPr>
          </a:p>
          <a:p>
            <a:pPr algn="ctr" latinLnBrk="1"/>
            <a:r>
              <a:rPr kumimoji="1" lang="zh-CN" altLang="en-US" sz="2400" b="1">
                <a:solidFill>
                  <a:srgbClr val="000000"/>
                </a:solidFill>
                <a:latin typeface="黑体" pitchFamily="49" charset="-122"/>
                <a:ea typeface="黑体" pitchFamily="49" charset="-122"/>
              </a:rPr>
              <a:t>优势</a:t>
            </a:r>
            <a:endParaRPr kumimoji="1" lang="ko-KR" altLang="en-US" sz="2400" b="1">
              <a:solidFill>
                <a:srgbClr val="000000"/>
              </a:solidFill>
              <a:latin typeface="黑体" pitchFamily="49" charset="-122"/>
              <a:ea typeface="Gulim" pitchFamily="34" charset="-127"/>
            </a:endParaRPr>
          </a:p>
        </p:txBody>
      </p:sp>
      <p:grpSp>
        <p:nvGrpSpPr>
          <p:cNvPr id="2" name="组合 37"/>
          <p:cNvGrpSpPr>
            <a:grpSpLocks/>
          </p:cNvGrpSpPr>
          <p:nvPr/>
        </p:nvGrpSpPr>
        <p:grpSpPr bwMode="auto">
          <a:xfrm>
            <a:off x="1944688" y="3996134"/>
            <a:ext cx="1214437" cy="1274762"/>
            <a:chOff x="1943925" y="3612114"/>
            <a:chExt cx="1214446" cy="1274717"/>
          </a:xfrm>
        </p:grpSpPr>
        <p:sp>
          <p:nvSpPr>
            <p:cNvPr id="12326" name="Freeform 6"/>
            <p:cNvSpPr>
              <a:spLocks/>
            </p:cNvSpPr>
            <p:nvPr/>
          </p:nvSpPr>
          <p:spPr bwMode="blackWhite">
            <a:xfrm rot="-1756997">
              <a:off x="1951741" y="3612114"/>
              <a:ext cx="1165838" cy="1274717"/>
            </a:xfrm>
            <a:custGeom>
              <a:avLst/>
              <a:gdLst>
                <a:gd name="T0" fmla="*/ 0 w 1352"/>
                <a:gd name="T1" fmla="*/ 2147483647 h 1000"/>
                <a:gd name="T2" fmla="*/ 0 w 1352"/>
                <a:gd name="T3" fmla="*/ 2147483647 h 1000"/>
                <a:gd name="T4" fmla="*/ 2147483647 w 1352"/>
                <a:gd name="T5" fmla="*/ 2147483647 h 1000"/>
                <a:gd name="T6" fmla="*/ 2147483647 w 1352"/>
                <a:gd name="T7" fmla="*/ 0 h 1000"/>
                <a:gd name="T8" fmla="*/ 2147483647 w 1352"/>
                <a:gd name="T9" fmla="*/ 2147483647 h 1000"/>
                <a:gd name="T10" fmla="*/ 2147483647 w 1352"/>
                <a:gd name="T11" fmla="*/ 2147483647 h 1000"/>
                <a:gd name="T12" fmla="*/ 2147483647 w 1352"/>
                <a:gd name="T13" fmla="*/ 2147483647 h 1000"/>
                <a:gd name="T14" fmla="*/ 0 w 1352"/>
                <a:gd name="T15" fmla="*/ 2147483647 h 1000"/>
                <a:gd name="T16" fmla="*/ 0 60000 65536"/>
                <a:gd name="T17" fmla="*/ 0 60000 65536"/>
                <a:gd name="T18" fmla="*/ 0 60000 65536"/>
                <a:gd name="T19" fmla="*/ 0 60000 65536"/>
                <a:gd name="T20" fmla="*/ 0 60000 65536"/>
                <a:gd name="T21" fmla="*/ 0 60000 65536"/>
                <a:gd name="T22" fmla="*/ 0 60000 65536"/>
                <a:gd name="T23" fmla="*/ 0 60000 65536"/>
                <a:gd name="T24" fmla="*/ 0 w 1352"/>
                <a:gd name="T25" fmla="*/ 0 h 1000"/>
                <a:gd name="T26" fmla="*/ 1352 w 1352"/>
                <a:gd name="T27" fmla="*/ 1000 h 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2" h="1000">
                  <a:moveTo>
                    <a:pt x="0" y="791"/>
                  </a:moveTo>
                  <a:lnTo>
                    <a:pt x="0" y="440"/>
                  </a:lnTo>
                  <a:lnTo>
                    <a:pt x="1023" y="184"/>
                  </a:lnTo>
                  <a:lnTo>
                    <a:pt x="1023" y="0"/>
                  </a:lnTo>
                  <a:lnTo>
                    <a:pt x="1351" y="480"/>
                  </a:lnTo>
                  <a:lnTo>
                    <a:pt x="1023" y="999"/>
                  </a:lnTo>
                  <a:lnTo>
                    <a:pt x="1023" y="791"/>
                  </a:lnTo>
                  <a:lnTo>
                    <a:pt x="0" y="791"/>
                  </a:lnTo>
                </a:path>
              </a:pathLst>
            </a:custGeom>
            <a:solidFill>
              <a:schemeClr val="accent2"/>
            </a:solidFill>
            <a:ln w="9525">
              <a:round/>
              <a:headEnd/>
              <a:tailEnd/>
            </a:ln>
            <a:scene3d>
              <a:camera prst="legacyObliqueTopLeft">
                <a:rot lat="0" lon="1799996" rev="0"/>
              </a:camera>
              <a:lightRig rig="legacyFlat2" dir="t"/>
            </a:scene3d>
            <a:sp3d extrusionH="303200" prstMaterial="legacyMatte">
              <a:bevelT w="13500" h="13500" prst="angle"/>
              <a:bevelB w="13500" h="13500" prst="angle"/>
              <a:extrusionClr>
                <a:schemeClr val="accent2"/>
              </a:extrusionClr>
            </a:sp3d>
          </p:spPr>
          <p:txBody>
            <a:bodyPr>
              <a:flatTx/>
            </a:bodyPr>
            <a:lstStyle/>
            <a:p>
              <a:endParaRPr lang="zh-CN" altLang="en-US"/>
            </a:p>
          </p:txBody>
        </p:sp>
        <p:sp>
          <p:nvSpPr>
            <p:cNvPr id="12327" name="TextBox 14"/>
            <p:cNvSpPr txBox="1">
              <a:spLocks noChangeArrowheads="1"/>
            </p:cNvSpPr>
            <p:nvPr/>
          </p:nvSpPr>
          <p:spPr bwMode="auto">
            <a:xfrm rot="-1888053">
              <a:off x="1943925" y="4053188"/>
              <a:ext cx="1214446" cy="400110"/>
            </a:xfrm>
            <a:prstGeom prst="rect">
              <a:avLst/>
            </a:prstGeom>
            <a:noFill/>
            <a:ln w="9525">
              <a:noFill/>
              <a:miter lim="800000"/>
              <a:headEnd/>
              <a:tailEnd/>
            </a:ln>
          </p:spPr>
          <p:txBody>
            <a:bodyPr>
              <a:spAutoFit/>
            </a:bodyPr>
            <a:lstStyle/>
            <a:p>
              <a:r>
                <a:rPr lang="zh-CN" altLang="en-US" sz="2000">
                  <a:latin typeface="黑体" pitchFamily="49" charset="-122"/>
                  <a:ea typeface="黑体" pitchFamily="49" charset="-122"/>
                </a:rPr>
                <a:t>产业分工</a:t>
              </a:r>
            </a:p>
          </p:txBody>
        </p:sp>
      </p:grpSp>
      <p:grpSp>
        <p:nvGrpSpPr>
          <p:cNvPr id="3" name="组合 38"/>
          <p:cNvGrpSpPr>
            <a:grpSpLocks/>
          </p:cNvGrpSpPr>
          <p:nvPr/>
        </p:nvGrpSpPr>
        <p:grpSpPr bwMode="auto">
          <a:xfrm>
            <a:off x="2987675" y="3021409"/>
            <a:ext cx="1368425" cy="1728787"/>
            <a:chOff x="2947424" y="2792751"/>
            <a:chExt cx="1212061" cy="1573642"/>
          </a:xfrm>
        </p:grpSpPr>
        <p:sp>
          <p:nvSpPr>
            <p:cNvPr id="12324" name="Freeform 5"/>
            <p:cNvSpPr>
              <a:spLocks/>
            </p:cNvSpPr>
            <p:nvPr/>
          </p:nvSpPr>
          <p:spPr bwMode="blackWhite">
            <a:xfrm rot="-1756997">
              <a:off x="2950803" y="2792751"/>
              <a:ext cx="1208682" cy="1573642"/>
            </a:xfrm>
            <a:custGeom>
              <a:avLst/>
              <a:gdLst>
                <a:gd name="T0" fmla="*/ 0 w 1353"/>
                <a:gd name="T1" fmla="*/ 2147483647 h 1423"/>
                <a:gd name="T2" fmla="*/ 2147483647 w 1353"/>
                <a:gd name="T3" fmla="*/ 2147483647 h 1423"/>
                <a:gd name="T4" fmla="*/ 2147483647 w 1353"/>
                <a:gd name="T5" fmla="*/ 2147483647 h 1423"/>
                <a:gd name="T6" fmla="*/ 2147483647 w 1353"/>
                <a:gd name="T7" fmla="*/ 0 h 1423"/>
                <a:gd name="T8" fmla="*/ 2147483647 w 1353"/>
                <a:gd name="T9" fmla="*/ 2147483647 h 1423"/>
                <a:gd name="T10" fmla="*/ 2147483647 w 1353"/>
                <a:gd name="T11" fmla="*/ 2147483647 h 1423"/>
                <a:gd name="T12" fmla="*/ 2147483647 w 1353"/>
                <a:gd name="T13" fmla="*/ 2147483647 h 1423"/>
                <a:gd name="T14" fmla="*/ 0 w 1353"/>
                <a:gd name="T15" fmla="*/ 2147483647 h 1423"/>
                <a:gd name="T16" fmla="*/ 0 60000 65536"/>
                <a:gd name="T17" fmla="*/ 0 60000 65536"/>
                <a:gd name="T18" fmla="*/ 0 60000 65536"/>
                <a:gd name="T19" fmla="*/ 0 60000 65536"/>
                <a:gd name="T20" fmla="*/ 0 60000 65536"/>
                <a:gd name="T21" fmla="*/ 0 60000 65536"/>
                <a:gd name="T22" fmla="*/ 0 60000 65536"/>
                <a:gd name="T23" fmla="*/ 0 60000 65536"/>
                <a:gd name="T24" fmla="*/ 0 w 1353"/>
                <a:gd name="T25" fmla="*/ 0 h 1423"/>
                <a:gd name="T26" fmla="*/ 1353 w 1353"/>
                <a:gd name="T27" fmla="*/ 1423 h 14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3" h="1423">
                  <a:moveTo>
                    <a:pt x="0" y="1118"/>
                  </a:moveTo>
                  <a:lnTo>
                    <a:pt x="16" y="511"/>
                  </a:lnTo>
                  <a:lnTo>
                    <a:pt x="1016" y="263"/>
                  </a:lnTo>
                  <a:lnTo>
                    <a:pt x="1016" y="0"/>
                  </a:lnTo>
                  <a:lnTo>
                    <a:pt x="1352" y="679"/>
                  </a:lnTo>
                  <a:lnTo>
                    <a:pt x="1016" y="1422"/>
                  </a:lnTo>
                  <a:lnTo>
                    <a:pt x="1016" y="1118"/>
                  </a:lnTo>
                  <a:lnTo>
                    <a:pt x="0" y="1118"/>
                  </a:lnTo>
                </a:path>
              </a:pathLst>
            </a:custGeom>
            <a:gradFill rotWithShape="0">
              <a:gsLst>
                <a:gs pos="0">
                  <a:srgbClr val="03D4A8"/>
                </a:gs>
                <a:gs pos="25000">
                  <a:srgbClr val="21D6E0"/>
                </a:gs>
                <a:gs pos="75000">
                  <a:srgbClr val="0087E6"/>
                </a:gs>
                <a:gs pos="100000">
                  <a:srgbClr val="005CBF"/>
                </a:gs>
              </a:gsLst>
              <a:lin ang="5400000"/>
            </a:gradFill>
            <a:ln w="9525">
              <a:round/>
              <a:headEnd/>
              <a:tailEnd/>
            </a:ln>
            <a:scene3d>
              <a:camera prst="legacyObliqueTopLeft">
                <a:rot lat="0" lon="1799996" rev="0"/>
              </a:camera>
              <a:lightRig rig="legacyFlat2" dir="t"/>
            </a:scene3d>
            <a:sp3d extrusionH="303200" prstMaterial="legacyMatte">
              <a:bevelT w="13500" h="13500" prst="angle"/>
              <a:bevelB w="13500" h="13500" prst="angle"/>
              <a:extrusionClr>
                <a:schemeClr val="hlink"/>
              </a:extrusionClr>
            </a:sp3d>
          </p:spPr>
          <p:txBody>
            <a:bodyPr>
              <a:flatTx/>
            </a:bodyPr>
            <a:lstStyle/>
            <a:p>
              <a:endParaRPr lang="zh-CN" altLang="en-US"/>
            </a:p>
          </p:txBody>
        </p:sp>
        <p:sp>
          <p:nvSpPr>
            <p:cNvPr id="12325" name="TextBox 15"/>
            <p:cNvSpPr txBox="1">
              <a:spLocks noChangeArrowheads="1"/>
            </p:cNvSpPr>
            <p:nvPr/>
          </p:nvSpPr>
          <p:spPr bwMode="auto">
            <a:xfrm rot="-1831332">
              <a:off x="2947424" y="3399557"/>
              <a:ext cx="1199482" cy="400110"/>
            </a:xfrm>
            <a:prstGeom prst="rect">
              <a:avLst/>
            </a:prstGeom>
            <a:noFill/>
            <a:ln w="9525">
              <a:noFill/>
              <a:miter lim="800000"/>
              <a:headEnd/>
              <a:tailEnd/>
            </a:ln>
          </p:spPr>
          <p:txBody>
            <a:bodyPr>
              <a:spAutoFit/>
            </a:bodyPr>
            <a:lstStyle/>
            <a:p>
              <a:r>
                <a:rPr lang="zh-CN" altLang="en-US" sz="2000">
                  <a:latin typeface="黑体" pitchFamily="49" charset="-122"/>
                  <a:ea typeface="黑体" pitchFamily="49" charset="-122"/>
                </a:rPr>
                <a:t>产业积累</a:t>
              </a:r>
            </a:p>
          </p:txBody>
        </p:sp>
      </p:grpSp>
      <p:grpSp>
        <p:nvGrpSpPr>
          <p:cNvPr id="4" name="组合 39"/>
          <p:cNvGrpSpPr>
            <a:grpSpLocks/>
          </p:cNvGrpSpPr>
          <p:nvPr/>
        </p:nvGrpSpPr>
        <p:grpSpPr bwMode="auto">
          <a:xfrm>
            <a:off x="4067175" y="2157809"/>
            <a:ext cx="1243013" cy="1897062"/>
            <a:chOff x="3940219" y="1916431"/>
            <a:chExt cx="1243635" cy="1896827"/>
          </a:xfrm>
        </p:grpSpPr>
        <p:sp>
          <p:nvSpPr>
            <p:cNvPr id="12322" name="Freeform 4"/>
            <p:cNvSpPr>
              <a:spLocks/>
            </p:cNvSpPr>
            <p:nvPr/>
          </p:nvSpPr>
          <p:spPr bwMode="blackWhite">
            <a:xfrm rot="-1756997">
              <a:off x="4036071" y="1916431"/>
              <a:ext cx="1113255" cy="1896827"/>
            </a:xfrm>
            <a:custGeom>
              <a:avLst/>
              <a:gdLst>
                <a:gd name="T0" fmla="*/ 0 w 1448"/>
                <a:gd name="T1" fmla="*/ 2147483647 h 1879"/>
                <a:gd name="T2" fmla="*/ 0 w 1448"/>
                <a:gd name="T3" fmla="*/ 2147483647 h 1879"/>
                <a:gd name="T4" fmla="*/ 2147483647 w 1448"/>
                <a:gd name="T5" fmla="*/ 2147483647 h 1879"/>
                <a:gd name="T6" fmla="*/ 2147483647 w 1448"/>
                <a:gd name="T7" fmla="*/ 0 h 1879"/>
                <a:gd name="T8" fmla="*/ 2147483647 w 1448"/>
                <a:gd name="T9" fmla="*/ 2147483647 h 1879"/>
                <a:gd name="T10" fmla="*/ 2147483647 w 1448"/>
                <a:gd name="T11" fmla="*/ 2147483647 h 1879"/>
                <a:gd name="T12" fmla="*/ 2147483647 w 1448"/>
                <a:gd name="T13" fmla="*/ 2147483647 h 1879"/>
                <a:gd name="T14" fmla="*/ 0 w 1448"/>
                <a:gd name="T15" fmla="*/ 2147483647 h 1879"/>
                <a:gd name="T16" fmla="*/ 0 60000 65536"/>
                <a:gd name="T17" fmla="*/ 0 60000 65536"/>
                <a:gd name="T18" fmla="*/ 0 60000 65536"/>
                <a:gd name="T19" fmla="*/ 0 60000 65536"/>
                <a:gd name="T20" fmla="*/ 0 60000 65536"/>
                <a:gd name="T21" fmla="*/ 0 60000 65536"/>
                <a:gd name="T22" fmla="*/ 0 60000 65536"/>
                <a:gd name="T23" fmla="*/ 0 60000 65536"/>
                <a:gd name="T24" fmla="*/ 0 w 1448"/>
                <a:gd name="T25" fmla="*/ 0 h 1879"/>
                <a:gd name="T26" fmla="*/ 1448 w 1448"/>
                <a:gd name="T27" fmla="*/ 1879 h 18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8" h="1879">
                  <a:moveTo>
                    <a:pt x="0" y="1518"/>
                  </a:moveTo>
                  <a:lnTo>
                    <a:pt x="0" y="655"/>
                  </a:lnTo>
                  <a:lnTo>
                    <a:pt x="1087" y="392"/>
                  </a:lnTo>
                  <a:lnTo>
                    <a:pt x="1087" y="0"/>
                  </a:lnTo>
                  <a:lnTo>
                    <a:pt x="1447" y="895"/>
                  </a:lnTo>
                  <a:lnTo>
                    <a:pt x="1087" y="1878"/>
                  </a:lnTo>
                  <a:lnTo>
                    <a:pt x="1087" y="1518"/>
                  </a:lnTo>
                  <a:lnTo>
                    <a:pt x="0" y="1518"/>
                  </a:lnTo>
                </a:path>
              </a:pathLst>
            </a:cu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a:gradFill>
            <a:ln w="9525">
              <a:round/>
              <a:headEnd/>
              <a:tailEnd/>
            </a:ln>
            <a:scene3d>
              <a:camera prst="legacyObliqueTopLeft">
                <a:rot lat="0" lon="1799996" rev="0"/>
              </a:camera>
              <a:lightRig rig="legacyFlat2" dir="t"/>
            </a:scene3d>
            <a:sp3d extrusionH="303200" prstMaterial="legacyMatte">
              <a:bevelT w="13500" h="13500" prst="angle"/>
              <a:bevelB w="13500" h="13500" prst="angle"/>
              <a:extrusionClr>
                <a:schemeClr val="folHlink"/>
              </a:extrusionClr>
            </a:sp3d>
          </p:spPr>
          <p:txBody>
            <a:bodyPr>
              <a:flatTx/>
            </a:bodyPr>
            <a:lstStyle/>
            <a:p>
              <a:endParaRPr lang="zh-CN" altLang="en-US"/>
            </a:p>
          </p:txBody>
        </p:sp>
        <p:sp>
          <p:nvSpPr>
            <p:cNvPr id="12323" name="TextBox 16"/>
            <p:cNvSpPr txBox="1">
              <a:spLocks noChangeArrowheads="1"/>
            </p:cNvSpPr>
            <p:nvPr/>
          </p:nvSpPr>
          <p:spPr bwMode="auto">
            <a:xfrm rot="-1927831">
              <a:off x="3940219" y="2657503"/>
              <a:ext cx="1243635" cy="400110"/>
            </a:xfrm>
            <a:prstGeom prst="rect">
              <a:avLst/>
            </a:prstGeom>
            <a:noFill/>
            <a:ln w="9525">
              <a:noFill/>
              <a:miter lim="800000"/>
              <a:headEnd/>
              <a:tailEnd/>
            </a:ln>
          </p:spPr>
          <p:txBody>
            <a:bodyPr>
              <a:spAutoFit/>
            </a:bodyPr>
            <a:lstStyle/>
            <a:p>
              <a:r>
                <a:rPr lang="zh-CN" altLang="en-US" sz="2000">
                  <a:latin typeface="黑体" pitchFamily="49" charset="-122"/>
                  <a:ea typeface="黑体" pitchFamily="49" charset="-122"/>
                </a:rPr>
                <a:t>产业升级</a:t>
              </a:r>
            </a:p>
          </p:txBody>
        </p:sp>
      </p:grpSp>
      <p:grpSp>
        <p:nvGrpSpPr>
          <p:cNvPr id="10" name="组合 41"/>
          <p:cNvGrpSpPr>
            <a:grpSpLocks/>
          </p:cNvGrpSpPr>
          <p:nvPr/>
        </p:nvGrpSpPr>
        <p:grpSpPr bwMode="auto">
          <a:xfrm>
            <a:off x="2794000" y="671909"/>
            <a:ext cx="2498725" cy="898525"/>
            <a:chOff x="2587008" y="499075"/>
            <a:chExt cx="2498595" cy="897844"/>
          </a:xfrm>
        </p:grpSpPr>
        <p:sp>
          <p:nvSpPr>
            <p:cNvPr id="18" name="Freeform 4"/>
            <p:cNvSpPr>
              <a:spLocks/>
            </p:cNvSpPr>
            <p:nvPr/>
          </p:nvSpPr>
          <p:spPr bwMode="blackWhite">
            <a:xfrm rot="2146509">
              <a:off x="2587008" y="499075"/>
              <a:ext cx="2351817" cy="726088"/>
            </a:xfrm>
            <a:custGeom>
              <a:avLst/>
              <a:gdLst/>
              <a:ahLst/>
              <a:cxnLst>
                <a:cxn ang="0">
                  <a:pos x="0" y="496"/>
                </a:cxn>
                <a:cxn ang="0">
                  <a:pos x="2943" y="496"/>
                </a:cxn>
                <a:cxn ang="0">
                  <a:pos x="2663" y="0"/>
                </a:cxn>
                <a:cxn ang="0">
                  <a:pos x="3063" y="0"/>
                </a:cxn>
                <a:cxn ang="0">
                  <a:pos x="3558" y="895"/>
                </a:cxn>
                <a:cxn ang="0">
                  <a:pos x="0" y="895"/>
                </a:cxn>
              </a:cxnLst>
              <a:rect l="0" t="0" r="r" b="b"/>
              <a:pathLst>
                <a:path w="3559" h="896">
                  <a:moveTo>
                    <a:pt x="0" y="496"/>
                  </a:moveTo>
                  <a:lnTo>
                    <a:pt x="2943" y="496"/>
                  </a:lnTo>
                  <a:lnTo>
                    <a:pt x="2663" y="0"/>
                  </a:lnTo>
                  <a:lnTo>
                    <a:pt x="3063" y="0"/>
                  </a:lnTo>
                  <a:lnTo>
                    <a:pt x="3558" y="895"/>
                  </a:lnTo>
                  <a:lnTo>
                    <a:pt x="0" y="895"/>
                  </a:lnTo>
                </a:path>
              </a:pathLst>
            </a:custGeom>
            <a:gradFill flip="none" rotWithShape="1">
              <a:gsLst>
                <a:gs pos="21000">
                  <a:srgbClr val="000082">
                    <a:alpha val="53000"/>
                  </a:srgbClr>
                </a:gs>
                <a:gs pos="30000">
                  <a:srgbClr val="66008F"/>
                </a:gs>
                <a:gs pos="64999">
                  <a:srgbClr val="BA0066"/>
                </a:gs>
                <a:gs pos="89999">
                  <a:srgbClr val="FF0000"/>
                </a:gs>
                <a:gs pos="100000">
                  <a:srgbClr val="FF8200"/>
                </a:gs>
              </a:gsLst>
              <a:lin ang="8100000" scaled="1"/>
              <a:tileRect/>
            </a:gradFill>
            <a:ln w="12700" cap="rnd" cmpd="sng">
              <a:prstDash val="solid"/>
              <a:round/>
              <a:headEnd type="none" w="med" len="med"/>
              <a:tailEnd type="none" w="med" len="med"/>
            </a:ln>
            <a:effectLst/>
            <a:scene3d>
              <a:camera prst="legacyObliqueTopLeft"/>
              <a:lightRig rig="legacyFlat2" dir="t"/>
            </a:scene3d>
            <a:sp3d extrusionH="303200" prstMaterial="legacyMatte">
              <a:bevelT w="13500" h="13500" prst="angle"/>
              <a:bevelB w="13500" h="13500" prst="angle"/>
              <a:extrusionClr>
                <a:schemeClr val="accent2"/>
              </a:extrusionClr>
            </a:sp3d>
          </p:spPr>
          <p:txBody>
            <a:bodyPr>
              <a:flatTx/>
            </a:bodyPr>
            <a:lstStyle/>
            <a:p>
              <a:pPr fontAlgn="auto">
                <a:spcBef>
                  <a:spcPts val="0"/>
                </a:spcBef>
                <a:spcAft>
                  <a:spcPts val="0"/>
                </a:spcAft>
                <a:defRPr/>
              </a:pPr>
              <a:endParaRPr lang="zh-CN" altLang="en-US">
                <a:latin typeface="+mn-lt"/>
                <a:ea typeface="+mn-ea"/>
              </a:endParaRPr>
            </a:p>
          </p:txBody>
        </p:sp>
        <p:sp>
          <p:nvSpPr>
            <p:cNvPr id="12321" name="TextBox 19"/>
            <p:cNvSpPr txBox="1">
              <a:spLocks noChangeArrowheads="1"/>
            </p:cNvSpPr>
            <p:nvPr/>
          </p:nvSpPr>
          <p:spPr bwMode="auto">
            <a:xfrm rot="2007084">
              <a:off x="2728149" y="996809"/>
              <a:ext cx="2357454" cy="400110"/>
            </a:xfrm>
            <a:prstGeom prst="rect">
              <a:avLst/>
            </a:prstGeom>
            <a:noFill/>
            <a:ln w="9525">
              <a:noFill/>
              <a:miter lim="800000"/>
              <a:headEnd/>
              <a:tailEnd/>
            </a:ln>
          </p:spPr>
          <p:txBody>
            <a:bodyPr>
              <a:spAutoFit/>
            </a:bodyPr>
            <a:lstStyle/>
            <a:p>
              <a:r>
                <a:rPr lang="zh-CN" altLang="en-US" sz="2000">
                  <a:latin typeface="黑体" pitchFamily="49" charset="-122"/>
                  <a:ea typeface="黑体" pitchFamily="49" charset="-122"/>
                </a:rPr>
                <a:t>劳动力成本上升</a:t>
              </a:r>
            </a:p>
          </p:txBody>
        </p:sp>
      </p:grpSp>
      <p:grpSp>
        <p:nvGrpSpPr>
          <p:cNvPr id="12" name="组合 42"/>
          <p:cNvGrpSpPr>
            <a:grpSpLocks/>
          </p:cNvGrpSpPr>
          <p:nvPr/>
        </p:nvGrpSpPr>
        <p:grpSpPr bwMode="auto">
          <a:xfrm>
            <a:off x="2492375" y="540146"/>
            <a:ext cx="2189163" cy="1833563"/>
            <a:chOff x="3719156" y="95360"/>
            <a:chExt cx="2188464" cy="1834896"/>
          </a:xfrm>
        </p:grpSpPr>
        <p:sp>
          <p:nvSpPr>
            <p:cNvPr id="19" name="Freeform 5"/>
            <p:cNvSpPr>
              <a:spLocks/>
            </p:cNvSpPr>
            <p:nvPr/>
          </p:nvSpPr>
          <p:spPr bwMode="blackWhite">
            <a:xfrm rot="2146509">
              <a:off x="3616714" y="844941"/>
              <a:ext cx="2311578" cy="640050"/>
            </a:xfrm>
            <a:custGeom>
              <a:avLst/>
              <a:gdLst/>
              <a:ahLst/>
              <a:cxnLst>
                <a:cxn ang="0">
                  <a:pos x="0" y="399"/>
                </a:cxn>
                <a:cxn ang="0">
                  <a:pos x="2943" y="399"/>
                </a:cxn>
                <a:cxn ang="0">
                  <a:pos x="2687" y="895"/>
                </a:cxn>
                <a:cxn ang="0">
                  <a:pos x="3087" y="895"/>
                </a:cxn>
                <a:cxn ang="0">
                  <a:pos x="3558" y="0"/>
                </a:cxn>
                <a:cxn ang="0">
                  <a:pos x="0" y="0"/>
                </a:cxn>
              </a:cxnLst>
              <a:rect l="0" t="0" r="r" b="b"/>
              <a:pathLst>
                <a:path w="3559" h="896">
                  <a:moveTo>
                    <a:pt x="0" y="399"/>
                  </a:moveTo>
                  <a:lnTo>
                    <a:pt x="2943" y="399"/>
                  </a:lnTo>
                  <a:lnTo>
                    <a:pt x="2687" y="895"/>
                  </a:lnTo>
                  <a:lnTo>
                    <a:pt x="3087" y="895"/>
                  </a:lnTo>
                  <a:lnTo>
                    <a:pt x="3558" y="0"/>
                  </a:lnTo>
                  <a:lnTo>
                    <a:pt x="0" y="0"/>
                  </a:lnTo>
                </a:path>
              </a:pathLst>
            </a:cu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50000" t="50000" r="50000" b="50000"/>
              </a:path>
              <a:tileRect/>
            </a:gradFill>
            <a:ln w="12700" cap="rnd" cmpd="sng">
              <a:prstDash val="solid"/>
              <a:round/>
              <a:headEnd type="none" w="med" len="med"/>
              <a:tailEnd type="none" w="med" len="med"/>
            </a:ln>
            <a:effectLst/>
            <a:scene3d>
              <a:camera prst="legacyObliqueTopLeft"/>
              <a:lightRig rig="legacyFlat2" dir="t"/>
            </a:scene3d>
            <a:sp3d extrusionH="303200" prstMaterial="legacyMatte">
              <a:bevelT w="13500" h="13500" prst="angle"/>
              <a:bevelB w="13500" h="13500" prst="angle"/>
              <a:extrusionClr>
                <a:schemeClr val="accent2"/>
              </a:extrusionClr>
            </a:sp3d>
          </p:spPr>
          <p:txBody>
            <a:bodyPr>
              <a:flatTx/>
            </a:bodyPr>
            <a:lstStyle/>
            <a:p>
              <a:pPr fontAlgn="auto">
                <a:spcBef>
                  <a:spcPts val="0"/>
                </a:spcBef>
                <a:spcAft>
                  <a:spcPts val="0"/>
                </a:spcAft>
                <a:defRPr/>
              </a:pPr>
              <a:endParaRPr lang="zh-CN" altLang="en-US">
                <a:latin typeface="+mn-lt"/>
                <a:ea typeface="+mn-ea"/>
              </a:endParaRPr>
            </a:p>
          </p:txBody>
        </p:sp>
        <p:sp>
          <p:nvSpPr>
            <p:cNvPr id="12317" name="TextBox 20"/>
            <p:cNvSpPr txBox="1">
              <a:spLocks noChangeArrowheads="1"/>
            </p:cNvSpPr>
            <p:nvPr/>
          </p:nvSpPr>
          <p:spPr bwMode="auto">
            <a:xfrm rot="2142453">
              <a:off x="3957819" y="816498"/>
              <a:ext cx="1894319" cy="396967"/>
            </a:xfrm>
            <a:prstGeom prst="rect">
              <a:avLst/>
            </a:prstGeom>
            <a:noFill/>
            <a:ln w="9525">
              <a:noFill/>
              <a:miter lim="800000"/>
              <a:headEnd/>
              <a:tailEnd/>
            </a:ln>
          </p:spPr>
          <p:txBody>
            <a:bodyPr>
              <a:spAutoFit/>
            </a:bodyPr>
            <a:lstStyle/>
            <a:p>
              <a:r>
                <a:rPr lang="zh-CN" altLang="en-US" sz="2000">
                  <a:latin typeface="黑体" pitchFamily="49" charset="-122"/>
                  <a:ea typeface="黑体" pitchFamily="49" charset="-122"/>
                </a:rPr>
                <a:t>土地成本上涨</a:t>
              </a:r>
            </a:p>
          </p:txBody>
        </p:sp>
      </p:grpSp>
      <p:grpSp>
        <p:nvGrpSpPr>
          <p:cNvPr id="13" name="组合 40"/>
          <p:cNvGrpSpPr>
            <a:grpSpLocks/>
          </p:cNvGrpSpPr>
          <p:nvPr/>
        </p:nvGrpSpPr>
        <p:grpSpPr bwMode="auto">
          <a:xfrm>
            <a:off x="5219700" y="1510109"/>
            <a:ext cx="1814513" cy="1790700"/>
            <a:chOff x="4964840" y="1291281"/>
            <a:chExt cx="1814223" cy="1791552"/>
          </a:xfrm>
        </p:grpSpPr>
        <p:grpSp>
          <p:nvGrpSpPr>
            <p:cNvPr id="14" name="Group 69"/>
            <p:cNvGrpSpPr>
              <a:grpSpLocks/>
            </p:cNvGrpSpPr>
            <p:nvPr/>
          </p:nvGrpSpPr>
          <p:grpSpPr bwMode="auto">
            <a:xfrm rot="11037225">
              <a:off x="4964840" y="1291281"/>
              <a:ext cx="1814223" cy="1791552"/>
              <a:chOff x="2483" y="1833"/>
              <a:chExt cx="1968" cy="1968"/>
            </a:xfrm>
            <a:gradFill>
              <a:gsLst>
                <a:gs pos="0">
                  <a:srgbClr val="DDEBCF"/>
                </a:gs>
                <a:gs pos="50000">
                  <a:srgbClr val="9CB86E"/>
                </a:gs>
                <a:gs pos="100000">
                  <a:srgbClr val="156B13"/>
                </a:gs>
              </a:gsLst>
              <a:lin ang="5400000" scaled="0"/>
            </a:gradFill>
            <a:scene3d>
              <a:camera prst="orthographicFront">
                <a:rot lat="1200000" lon="1200000" rev="1200000"/>
              </a:camera>
              <a:lightRig rig="freezing" dir="t">
                <a:rot lat="0" lon="0" rev="3000000"/>
              </a:lightRig>
            </a:scene3d>
          </p:grpSpPr>
          <p:sp>
            <p:nvSpPr>
              <p:cNvPr id="23" name="Freeform 70"/>
              <p:cNvSpPr>
                <a:spLocks/>
              </p:cNvSpPr>
              <p:nvPr/>
            </p:nvSpPr>
            <p:spPr bwMode="auto">
              <a:xfrm>
                <a:off x="2483" y="1833"/>
                <a:ext cx="1968" cy="1968"/>
              </a:xfrm>
              <a:custGeom>
                <a:avLst/>
                <a:gdLst/>
                <a:ahLst/>
                <a:cxnLst>
                  <a:cxn ang="0">
                    <a:pos x="800" y="903"/>
                  </a:cxn>
                  <a:cxn ang="0">
                    <a:pos x="766" y="996"/>
                  </a:cxn>
                  <a:cxn ang="0">
                    <a:pos x="671" y="969"/>
                  </a:cxn>
                  <a:cxn ang="0">
                    <a:pos x="625" y="1044"/>
                  </a:cxn>
                  <a:cxn ang="0">
                    <a:pos x="526" y="991"/>
                  </a:cxn>
                  <a:cxn ang="0">
                    <a:pos x="443" y="1047"/>
                  </a:cxn>
                  <a:cxn ang="0">
                    <a:pos x="381" y="969"/>
                  </a:cxn>
                  <a:cxn ang="0">
                    <a:pos x="301" y="1003"/>
                  </a:cxn>
                  <a:cxn ang="0">
                    <a:pos x="272" y="917"/>
                  </a:cxn>
                  <a:cxn ang="0">
                    <a:pos x="232" y="888"/>
                  </a:cxn>
                  <a:cxn ang="0">
                    <a:pos x="140" y="886"/>
                  </a:cxn>
                  <a:cxn ang="0">
                    <a:pos x="134" y="778"/>
                  </a:cxn>
                  <a:cxn ang="0">
                    <a:pos x="47" y="750"/>
                  </a:cxn>
                  <a:cxn ang="0">
                    <a:pos x="78" y="657"/>
                  </a:cxn>
                  <a:cxn ang="0">
                    <a:pos x="0" y="590"/>
                  </a:cxn>
                  <a:cxn ang="0">
                    <a:pos x="60" y="500"/>
                  </a:cxn>
                  <a:cxn ang="0">
                    <a:pos x="6" y="426"/>
                  </a:cxn>
                  <a:cxn ang="0">
                    <a:pos x="86" y="368"/>
                  </a:cxn>
                  <a:cxn ang="0">
                    <a:pos x="55" y="284"/>
                  </a:cxn>
                  <a:cxn ang="0">
                    <a:pos x="148" y="250"/>
                  </a:cxn>
                  <a:cxn ang="0">
                    <a:pos x="140" y="163"/>
                  </a:cxn>
                  <a:cxn ang="0">
                    <a:pos x="232" y="162"/>
                  </a:cxn>
                  <a:cxn ang="0">
                    <a:pos x="271" y="61"/>
                  </a:cxn>
                  <a:cxn ang="0">
                    <a:pos x="358" y="88"/>
                  </a:cxn>
                  <a:cxn ang="0">
                    <a:pos x="405" y="73"/>
                  </a:cxn>
                  <a:cxn ang="0">
                    <a:pos x="501" y="58"/>
                  </a:cxn>
                  <a:cxn ang="0">
                    <a:pos x="592" y="0"/>
                  </a:cxn>
                  <a:cxn ang="0">
                    <a:pos x="646" y="73"/>
                  </a:cxn>
                  <a:cxn ang="0">
                    <a:pos x="694" y="88"/>
                  </a:cxn>
                  <a:cxn ang="0">
                    <a:pos x="781" y="61"/>
                  </a:cxn>
                  <a:cxn ang="0">
                    <a:pos x="810" y="155"/>
                  </a:cxn>
                  <a:cxn ang="0">
                    <a:pos x="900" y="151"/>
                  </a:cxn>
                  <a:cxn ang="0">
                    <a:pos x="904" y="250"/>
                  </a:cxn>
                  <a:cxn ang="0">
                    <a:pos x="997" y="284"/>
                  </a:cxn>
                  <a:cxn ang="0">
                    <a:pos x="970" y="380"/>
                  </a:cxn>
                  <a:cxn ang="0">
                    <a:pos x="1045" y="426"/>
                  </a:cxn>
                  <a:cxn ang="0">
                    <a:pos x="993" y="524"/>
                  </a:cxn>
                  <a:cxn ang="0">
                    <a:pos x="1048" y="607"/>
                  </a:cxn>
                  <a:cxn ang="0">
                    <a:pos x="970" y="669"/>
                  </a:cxn>
                  <a:cxn ang="0">
                    <a:pos x="1005" y="750"/>
                  </a:cxn>
                  <a:cxn ang="0">
                    <a:pos x="918" y="778"/>
                  </a:cxn>
                  <a:cxn ang="0">
                    <a:pos x="889" y="818"/>
                  </a:cxn>
                  <a:cxn ang="0">
                    <a:pos x="888" y="911"/>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grpFill/>
              <a:ln w="22225" cmpd="sng">
                <a:solidFill>
                  <a:schemeClr val="hlink"/>
                </a:solidFill>
                <a:round/>
                <a:headEnd/>
                <a:tailEnd/>
              </a:ln>
              <a:effectLst/>
              <a:sp3d extrusionH="19050" contourW="50800" prstMaterial="clear">
                <a:bevelT w="31750" h="88900"/>
                <a:bevelB w="38100"/>
                <a:contourClr>
                  <a:schemeClr val="accent5">
                    <a:lumMod val="50000"/>
                  </a:schemeClr>
                </a:contourClr>
              </a:sp3d>
            </p:spPr>
            <p:txBody>
              <a:bodyPr/>
              <a:lstStyle/>
              <a:p>
                <a:pPr fontAlgn="auto">
                  <a:spcBef>
                    <a:spcPts val="0"/>
                  </a:spcBef>
                  <a:spcAft>
                    <a:spcPts val="0"/>
                  </a:spcAft>
                  <a:defRPr/>
                </a:pPr>
                <a:endParaRPr lang="zh-CN" altLang="en-US">
                  <a:latin typeface="+mn-lt"/>
                  <a:ea typeface="+mn-ea"/>
                </a:endParaRPr>
              </a:p>
            </p:txBody>
          </p:sp>
          <p:sp>
            <p:nvSpPr>
              <p:cNvPr id="24" name="Oval 71"/>
              <p:cNvSpPr>
                <a:spLocks noChangeArrowheads="1"/>
              </p:cNvSpPr>
              <p:nvPr/>
            </p:nvSpPr>
            <p:spPr bwMode="auto">
              <a:xfrm>
                <a:off x="2787" y="2133"/>
                <a:ext cx="1364" cy="1368"/>
              </a:xfrm>
              <a:prstGeom prst="ellipse">
                <a:avLst/>
              </a:prstGeom>
              <a:grpFill/>
              <a:ln w="22225">
                <a:solidFill>
                  <a:schemeClr val="hlink"/>
                </a:solidFill>
                <a:round/>
                <a:headEnd/>
                <a:tailEnd/>
              </a:ln>
              <a:effectLst/>
              <a:sp3d extrusionH="19050" contourW="50800" prstMaterial="clear">
                <a:bevelT w="31750" h="88900"/>
                <a:bevelB w="38100"/>
                <a:contourClr>
                  <a:schemeClr val="accent5">
                    <a:lumMod val="50000"/>
                  </a:schemeClr>
                </a:contourClr>
              </a:sp3d>
            </p:spPr>
            <p:txBody>
              <a:bodyPr/>
              <a:lstStyle/>
              <a:p>
                <a:pPr fontAlgn="auto">
                  <a:spcBef>
                    <a:spcPts val="0"/>
                  </a:spcBef>
                  <a:spcAft>
                    <a:spcPts val="0"/>
                  </a:spcAft>
                  <a:defRPr/>
                </a:pPr>
                <a:endParaRPr lang="zh-CN" altLang="en-US">
                  <a:latin typeface="+mn-lt"/>
                  <a:ea typeface="+mn-ea"/>
                </a:endParaRPr>
              </a:p>
            </p:txBody>
          </p:sp>
        </p:grpSp>
        <p:sp>
          <p:nvSpPr>
            <p:cNvPr id="12313" name="TextBox 29"/>
            <p:cNvSpPr txBox="1">
              <a:spLocks noChangeArrowheads="1"/>
            </p:cNvSpPr>
            <p:nvPr/>
          </p:nvSpPr>
          <p:spPr bwMode="auto">
            <a:xfrm>
              <a:off x="5500694" y="1740747"/>
              <a:ext cx="1000132" cy="830997"/>
            </a:xfrm>
            <a:prstGeom prst="rect">
              <a:avLst/>
            </a:prstGeom>
            <a:noFill/>
            <a:ln w="9525">
              <a:noFill/>
              <a:miter lim="800000"/>
              <a:headEnd/>
              <a:tailEnd/>
            </a:ln>
          </p:spPr>
          <p:txBody>
            <a:bodyPr>
              <a:spAutoFit/>
            </a:bodyPr>
            <a:lstStyle/>
            <a:p>
              <a:r>
                <a:rPr lang="zh-CN" altLang="en-US" sz="2400" b="1">
                  <a:latin typeface="黑体" pitchFamily="49" charset="-122"/>
                  <a:ea typeface="黑体" pitchFamily="49" charset="-122"/>
                </a:rPr>
                <a:t>产业转移</a:t>
              </a:r>
            </a:p>
          </p:txBody>
        </p:sp>
      </p:grpSp>
      <p:grpSp>
        <p:nvGrpSpPr>
          <p:cNvPr id="15" name="组合 44"/>
          <p:cNvGrpSpPr>
            <a:grpSpLocks/>
          </p:cNvGrpSpPr>
          <p:nvPr/>
        </p:nvGrpSpPr>
        <p:grpSpPr bwMode="auto">
          <a:xfrm>
            <a:off x="6659563" y="384571"/>
            <a:ext cx="1911350" cy="1897063"/>
            <a:chOff x="6397507" y="382659"/>
            <a:chExt cx="1911180" cy="1896827"/>
          </a:xfrm>
        </p:grpSpPr>
        <p:sp>
          <p:nvSpPr>
            <p:cNvPr id="12310" name="Freeform 4"/>
            <p:cNvSpPr>
              <a:spLocks/>
            </p:cNvSpPr>
            <p:nvPr/>
          </p:nvSpPr>
          <p:spPr bwMode="blackWhite">
            <a:xfrm rot="-1502762">
              <a:off x="6397507" y="382659"/>
              <a:ext cx="1868022" cy="1896827"/>
            </a:xfrm>
            <a:custGeom>
              <a:avLst/>
              <a:gdLst>
                <a:gd name="T0" fmla="*/ 0 w 1448"/>
                <a:gd name="T1" fmla="*/ 2147483647 h 1879"/>
                <a:gd name="T2" fmla="*/ 0 w 1448"/>
                <a:gd name="T3" fmla="*/ 2147483647 h 1879"/>
                <a:gd name="T4" fmla="*/ 2147483647 w 1448"/>
                <a:gd name="T5" fmla="*/ 2147483647 h 1879"/>
                <a:gd name="T6" fmla="*/ 2147483647 w 1448"/>
                <a:gd name="T7" fmla="*/ 0 h 1879"/>
                <a:gd name="T8" fmla="*/ 2147483647 w 1448"/>
                <a:gd name="T9" fmla="*/ 2147483647 h 1879"/>
                <a:gd name="T10" fmla="*/ 2147483647 w 1448"/>
                <a:gd name="T11" fmla="*/ 2147483647 h 1879"/>
                <a:gd name="T12" fmla="*/ 2147483647 w 1448"/>
                <a:gd name="T13" fmla="*/ 2147483647 h 1879"/>
                <a:gd name="T14" fmla="*/ 0 w 1448"/>
                <a:gd name="T15" fmla="*/ 2147483647 h 1879"/>
                <a:gd name="T16" fmla="*/ 0 60000 65536"/>
                <a:gd name="T17" fmla="*/ 0 60000 65536"/>
                <a:gd name="T18" fmla="*/ 0 60000 65536"/>
                <a:gd name="T19" fmla="*/ 0 60000 65536"/>
                <a:gd name="T20" fmla="*/ 0 60000 65536"/>
                <a:gd name="T21" fmla="*/ 0 60000 65536"/>
                <a:gd name="T22" fmla="*/ 0 60000 65536"/>
                <a:gd name="T23" fmla="*/ 0 60000 65536"/>
                <a:gd name="T24" fmla="*/ 0 w 1448"/>
                <a:gd name="T25" fmla="*/ 0 h 1879"/>
                <a:gd name="T26" fmla="*/ 1448 w 1448"/>
                <a:gd name="T27" fmla="*/ 1879 h 18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8" h="1879">
                  <a:moveTo>
                    <a:pt x="0" y="1518"/>
                  </a:moveTo>
                  <a:lnTo>
                    <a:pt x="0" y="655"/>
                  </a:lnTo>
                  <a:lnTo>
                    <a:pt x="1087" y="392"/>
                  </a:lnTo>
                  <a:lnTo>
                    <a:pt x="1087" y="0"/>
                  </a:lnTo>
                  <a:lnTo>
                    <a:pt x="1447" y="895"/>
                  </a:lnTo>
                  <a:lnTo>
                    <a:pt x="1087" y="1878"/>
                  </a:lnTo>
                  <a:lnTo>
                    <a:pt x="1087" y="1518"/>
                  </a:lnTo>
                  <a:lnTo>
                    <a:pt x="0" y="1518"/>
                  </a:lnTo>
                </a:path>
              </a:pathLst>
            </a:custGeom>
            <a:gradFill rotWithShape="0">
              <a:gsLst>
                <a:gs pos="0">
                  <a:srgbClr val="FFF200"/>
                </a:gs>
                <a:gs pos="45000">
                  <a:srgbClr val="FF7A00"/>
                </a:gs>
                <a:gs pos="70000">
                  <a:srgbClr val="FF0300"/>
                </a:gs>
                <a:gs pos="100000">
                  <a:srgbClr val="4D0808"/>
                </a:gs>
              </a:gsLst>
              <a:lin ang="5400000"/>
            </a:gradFill>
            <a:ln w="9525">
              <a:round/>
              <a:headEnd/>
              <a:tailEnd/>
            </a:ln>
            <a:scene3d>
              <a:camera prst="legacyObliqueTopLeft">
                <a:rot lat="0" lon="1799996" rev="0"/>
              </a:camera>
              <a:lightRig rig="legacyFlat2" dir="t"/>
            </a:scene3d>
            <a:sp3d extrusionH="303200" prstMaterial="legacyMatte">
              <a:bevelT w="13500" h="13500" prst="angle"/>
              <a:bevelB w="13500" h="13500" prst="angle"/>
              <a:extrusionClr>
                <a:schemeClr val="folHlink"/>
              </a:extrusionClr>
            </a:sp3d>
          </p:spPr>
          <p:txBody>
            <a:bodyPr>
              <a:flatTx/>
            </a:bodyPr>
            <a:lstStyle/>
            <a:p>
              <a:endParaRPr lang="zh-CN" altLang="en-US"/>
            </a:p>
          </p:txBody>
        </p:sp>
        <p:sp>
          <p:nvSpPr>
            <p:cNvPr id="12311" name="TextBox 31"/>
            <p:cNvSpPr txBox="1">
              <a:spLocks noChangeArrowheads="1"/>
            </p:cNvSpPr>
            <p:nvPr/>
          </p:nvSpPr>
          <p:spPr bwMode="auto">
            <a:xfrm rot="-1365919">
              <a:off x="6481639" y="1119753"/>
              <a:ext cx="1827048" cy="400110"/>
            </a:xfrm>
            <a:prstGeom prst="rect">
              <a:avLst/>
            </a:prstGeom>
            <a:noFill/>
            <a:ln w="9525">
              <a:noFill/>
              <a:miter lim="800000"/>
              <a:headEnd/>
              <a:tailEnd/>
            </a:ln>
          </p:spPr>
          <p:txBody>
            <a:bodyPr>
              <a:spAutoFit/>
            </a:bodyPr>
            <a:lstStyle/>
            <a:p>
              <a:r>
                <a:rPr lang="zh-CN" altLang="en-US" sz="2000" b="1">
                  <a:latin typeface="黑体" pitchFamily="49" charset="-122"/>
                  <a:ea typeface="黑体" pitchFamily="49" charset="-122"/>
                </a:rPr>
                <a:t>产业再次升级</a:t>
              </a:r>
            </a:p>
          </p:txBody>
        </p:sp>
      </p:grpSp>
      <p:grpSp>
        <p:nvGrpSpPr>
          <p:cNvPr id="16" name="组合 43"/>
          <p:cNvGrpSpPr>
            <a:grpSpLocks/>
          </p:cNvGrpSpPr>
          <p:nvPr/>
        </p:nvGrpSpPr>
        <p:grpSpPr bwMode="auto">
          <a:xfrm>
            <a:off x="6208713" y="3307159"/>
            <a:ext cx="2216150" cy="1733550"/>
            <a:chOff x="6209498" y="2922732"/>
            <a:chExt cx="2214578" cy="1734042"/>
          </a:xfrm>
        </p:grpSpPr>
        <p:sp>
          <p:nvSpPr>
            <p:cNvPr id="34" name="Freeform 4"/>
            <p:cNvSpPr>
              <a:spLocks/>
            </p:cNvSpPr>
            <p:nvPr/>
          </p:nvSpPr>
          <p:spPr bwMode="blackWhite">
            <a:xfrm rot="2767809">
              <a:off x="6349477" y="2841339"/>
              <a:ext cx="1734042" cy="1896827"/>
            </a:xfrm>
            <a:custGeom>
              <a:avLst/>
              <a:gdLst/>
              <a:ahLst/>
              <a:cxnLst>
                <a:cxn ang="0">
                  <a:pos x="0" y="1518"/>
                </a:cxn>
                <a:cxn ang="0">
                  <a:pos x="0" y="655"/>
                </a:cxn>
                <a:cxn ang="0">
                  <a:pos x="1087" y="392"/>
                </a:cxn>
                <a:cxn ang="0">
                  <a:pos x="1087" y="0"/>
                </a:cxn>
                <a:cxn ang="0">
                  <a:pos x="1447" y="895"/>
                </a:cxn>
                <a:cxn ang="0">
                  <a:pos x="1087" y="1878"/>
                </a:cxn>
                <a:cxn ang="0">
                  <a:pos x="1087" y="1518"/>
                </a:cxn>
                <a:cxn ang="0">
                  <a:pos x="0" y="1518"/>
                </a:cxn>
              </a:cxnLst>
              <a:rect l="0" t="0" r="r" b="b"/>
              <a:pathLst>
                <a:path w="1448" h="1879">
                  <a:moveTo>
                    <a:pt x="0" y="1518"/>
                  </a:moveTo>
                  <a:lnTo>
                    <a:pt x="0" y="655"/>
                  </a:lnTo>
                  <a:lnTo>
                    <a:pt x="1087" y="392"/>
                  </a:lnTo>
                  <a:lnTo>
                    <a:pt x="1087" y="0"/>
                  </a:lnTo>
                  <a:lnTo>
                    <a:pt x="1447" y="895"/>
                  </a:lnTo>
                  <a:lnTo>
                    <a:pt x="1087" y="1878"/>
                  </a:lnTo>
                  <a:lnTo>
                    <a:pt x="1087" y="1518"/>
                  </a:lnTo>
                  <a:lnTo>
                    <a:pt x="0" y="1518"/>
                  </a:lnTo>
                </a:path>
              </a:pathLst>
            </a:custGeom>
            <a:gradFill>
              <a:gsLst>
                <a:gs pos="0">
                  <a:srgbClr val="FFF200">
                    <a:alpha val="72000"/>
                  </a:srgbClr>
                </a:gs>
                <a:gs pos="45000">
                  <a:srgbClr val="FF7A00"/>
                </a:gs>
                <a:gs pos="70000">
                  <a:srgbClr val="FF0300"/>
                </a:gs>
                <a:gs pos="100000">
                  <a:srgbClr val="4D0808"/>
                </a:gs>
              </a:gsLst>
              <a:lin ang="13800000" scaled="0"/>
            </a:gradFill>
            <a:ln w="12700" cap="rnd" cmpd="sng">
              <a:prstDash val="solid"/>
              <a:round/>
              <a:headEnd/>
              <a:tailEnd/>
            </a:ln>
            <a:effectLst/>
            <a:scene3d>
              <a:camera prst="legacyObliqueTopLeft">
                <a:rot lat="0" lon="1800000" rev="0"/>
              </a:camera>
              <a:lightRig rig="legacyFlat2" dir="t"/>
            </a:scene3d>
            <a:sp3d extrusionH="303200" prstMaterial="legacyMatte">
              <a:bevelT w="13500" h="13500" prst="angle"/>
              <a:bevelB w="13500" h="13500" prst="angle"/>
              <a:extrusionClr>
                <a:schemeClr val="folHlink"/>
              </a:extrusionClr>
            </a:sp3d>
          </p:spPr>
          <p:txBody>
            <a:bodyPr>
              <a:flatTx/>
            </a:bodyPr>
            <a:lstStyle/>
            <a:p>
              <a:pPr fontAlgn="auto">
                <a:spcBef>
                  <a:spcPts val="0"/>
                </a:spcBef>
                <a:spcAft>
                  <a:spcPts val="0"/>
                </a:spcAft>
                <a:defRPr/>
              </a:pPr>
              <a:endParaRPr lang="zh-CN" altLang="en-US">
                <a:latin typeface="+mn-lt"/>
                <a:ea typeface="+mn-ea"/>
              </a:endParaRPr>
            </a:p>
          </p:txBody>
        </p:sp>
        <p:sp>
          <p:nvSpPr>
            <p:cNvPr id="12309" name="TextBox 34"/>
            <p:cNvSpPr txBox="1">
              <a:spLocks noChangeArrowheads="1"/>
            </p:cNvSpPr>
            <p:nvPr/>
          </p:nvSpPr>
          <p:spPr bwMode="auto">
            <a:xfrm rot="2507789">
              <a:off x="6209498" y="3616017"/>
              <a:ext cx="2214578" cy="400110"/>
            </a:xfrm>
            <a:prstGeom prst="rect">
              <a:avLst/>
            </a:prstGeom>
            <a:noFill/>
            <a:ln w="9525">
              <a:noFill/>
              <a:miter lim="800000"/>
              <a:headEnd/>
              <a:tailEnd/>
            </a:ln>
          </p:spPr>
          <p:txBody>
            <a:bodyPr>
              <a:spAutoFit/>
            </a:bodyPr>
            <a:lstStyle/>
            <a:p>
              <a:r>
                <a:rPr lang="zh-CN" altLang="en-US" sz="2000">
                  <a:latin typeface="黑体" pitchFamily="49" charset="-122"/>
                  <a:ea typeface="黑体" pitchFamily="49" charset="-122"/>
                </a:rPr>
                <a:t>承接地产业升级</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par>
                          <p:cTn id="20" fill="hold">
                            <p:stCondLst>
                              <p:cond delay="500"/>
                            </p:stCondLst>
                            <p:childTnLst>
                              <p:par>
                                <p:cTn id="21" presetID="2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childTnLst>
                          </p:cTn>
                        </p:par>
                        <p:par>
                          <p:cTn id="25" fill="hold">
                            <p:stCondLst>
                              <p:cond delay="1000"/>
                            </p:stCondLst>
                            <p:childTnLst>
                              <p:par>
                                <p:cTn id="26" presetID="18" presetClass="entr" presetSubtype="3" fill="hold" nodeType="afterEffect">
                                  <p:stCondLst>
                                    <p:cond delay="1500"/>
                                  </p:stCondLst>
                                  <p:childTnLst>
                                    <p:set>
                                      <p:cBhvr>
                                        <p:cTn id="27" dur="1" fill="hold">
                                          <p:stCondLst>
                                            <p:cond delay="0"/>
                                          </p:stCondLst>
                                        </p:cTn>
                                        <p:tgtEl>
                                          <p:spTgt spid="2"/>
                                        </p:tgtEl>
                                        <p:attrNameLst>
                                          <p:attrName>style.visibility</p:attrName>
                                        </p:attrNameLst>
                                      </p:cBhvr>
                                      <p:to>
                                        <p:strVal val="visible"/>
                                      </p:to>
                                    </p:set>
                                    <p:animEffect transition="in" filter="strips(upRight)">
                                      <p:cBhvr>
                                        <p:cTn id="28" dur="1000"/>
                                        <p:tgtEl>
                                          <p:spTgt spid="2"/>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strips(upRight)">
                                      <p:cBhvr>
                                        <p:cTn id="32" dur="1000"/>
                                        <p:tgtEl>
                                          <p:spTgt spid="3"/>
                                        </p:tgtEl>
                                      </p:cBhvr>
                                    </p:animEffect>
                                  </p:childTnLst>
                                </p:cTn>
                              </p:par>
                            </p:childTnLst>
                          </p:cTn>
                        </p:par>
                        <p:par>
                          <p:cTn id="33" fill="hold">
                            <p:stCondLst>
                              <p:cond delay="4500"/>
                            </p:stCondLst>
                            <p:childTnLst>
                              <p:par>
                                <p:cTn id="34" presetID="18" presetClass="entr" presetSubtype="3"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strips(upRight)">
                                      <p:cBhvr>
                                        <p:cTn id="36" dur="1000"/>
                                        <p:tgtEl>
                                          <p:spTgt spid="4"/>
                                        </p:tgtEl>
                                      </p:cBhvr>
                                    </p:animEffect>
                                  </p:childTnLst>
                                </p:cTn>
                              </p:par>
                            </p:childTnLst>
                          </p:cTn>
                        </p:par>
                        <p:par>
                          <p:cTn id="37" fill="hold">
                            <p:stCondLst>
                              <p:cond delay="5500"/>
                            </p:stCondLst>
                            <p:childTnLst>
                              <p:par>
                                <p:cTn id="38" presetID="5" presetClass="entr" presetSubtype="10" fill="hold" nodeType="after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checkerboard(across)">
                                      <p:cBhvr>
                                        <p:cTn id="40" dur="500"/>
                                        <p:tgtEl>
                                          <p:spTgt spid="10"/>
                                        </p:tgtEl>
                                      </p:cBhvr>
                                    </p:animEffect>
                                  </p:childTnLst>
                                </p:cTn>
                              </p:par>
                            </p:childTnLst>
                          </p:cTn>
                        </p:par>
                        <p:par>
                          <p:cTn id="41" fill="hold">
                            <p:stCondLst>
                              <p:cond delay="7000"/>
                            </p:stCondLst>
                            <p:childTnLst>
                              <p:par>
                                <p:cTn id="42" presetID="5" presetClass="entr" presetSubtype="1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heckerboard(across)">
                                      <p:cBhvr>
                                        <p:cTn id="44" dur="500"/>
                                        <p:tgtEl>
                                          <p:spTgt spid="12"/>
                                        </p:tgtEl>
                                      </p:cBhvr>
                                    </p:animEffect>
                                  </p:childTnLst>
                                </p:cTn>
                              </p:par>
                            </p:childTnLst>
                          </p:cTn>
                        </p:par>
                        <p:par>
                          <p:cTn id="45" fill="hold">
                            <p:stCondLst>
                              <p:cond delay="7500"/>
                            </p:stCondLst>
                            <p:childTnLst>
                              <p:par>
                                <p:cTn id="46" presetID="21" presetClass="entr" presetSubtype="8"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heel(8)">
                                      <p:cBhvr>
                                        <p:cTn id="48" dur="1000"/>
                                        <p:tgtEl>
                                          <p:spTgt spid="13"/>
                                        </p:tgtEl>
                                      </p:cBhvr>
                                    </p:animEffect>
                                  </p:childTnLst>
                                </p:cTn>
                              </p:par>
                            </p:childTnLst>
                          </p:cTn>
                        </p:par>
                        <p:par>
                          <p:cTn id="49" fill="hold">
                            <p:stCondLst>
                              <p:cond delay="8500"/>
                            </p:stCondLst>
                            <p:childTnLst>
                              <p:par>
                                <p:cTn id="50" presetID="17" presetClass="entr" presetSubtype="1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strVal val="#ppt_h"/>
                                          </p:val>
                                        </p:tav>
                                        <p:tav tm="100000">
                                          <p:val>
                                            <p:strVal val="#ppt_h"/>
                                          </p:val>
                                        </p:tav>
                                      </p:tavLst>
                                    </p:anim>
                                  </p:childTnLst>
                                </p:cTn>
                              </p:par>
                            </p:childTnLst>
                          </p:cTn>
                        </p:par>
                        <p:par>
                          <p:cTn id="54" fill="hold">
                            <p:stCondLst>
                              <p:cond delay="9000"/>
                            </p:stCondLst>
                            <p:childTnLst>
                              <p:par>
                                <p:cTn id="55" presetID="17" presetClass="entr" presetSubtype="10"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7092950" cy="849313"/>
          </a:xfrm>
        </p:spPr>
        <p:txBody>
          <a:bodyPr/>
          <a:lstStyle/>
          <a:p>
            <a:pPr eaLnBrk="1" hangingPunct="1"/>
            <a:r>
              <a:rPr lang="zh-CN" altLang="en-US" sz="4000" smtClean="0">
                <a:latin typeface="黑体" pitchFamily="49" charset="-122"/>
                <a:ea typeface="黑体" pitchFamily="49" charset="-122"/>
              </a:rPr>
              <a:t>产业转移发生的动力</a:t>
            </a:r>
          </a:p>
        </p:txBody>
      </p:sp>
      <p:sp>
        <p:nvSpPr>
          <p:cNvPr id="5" name="TextBox 4"/>
          <p:cNvSpPr txBox="1">
            <a:spLocks noChangeArrowheads="1"/>
          </p:cNvSpPr>
          <p:nvPr/>
        </p:nvSpPr>
        <p:spPr bwMode="auto">
          <a:xfrm>
            <a:off x="539750" y="1052513"/>
            <a:ext cx="5327650" cy="461962"/>
          </a:xfrm>
          <a:prstGeom prst="rect">
            <a:avLst/>
          </a:prstGeom>
          <a:noFill/>
          <a:ln w="9525">
            <a:noFill/>
            <a:miter lim="800000"/>
            <a:headEnd/>
            <a:tailEnd/>
          </a:ln>
        </p:spPr>
        <p:txBody>
          <a:bodyPr>
            <a:spAutoFit/>
          </a:bodyPr>
          <a:lstStyle/>
          <a:p>
            <a:pPr>
              <a:buFont typeface="Wingdings" pitchFamily="2" charset="2"/>
              <a:buChar char="Ø"/>
            </a:pPr>
            <a:r>
              <a:rPr lang="zh-CN" altLang="en-US" sz="2400">
                <a:latin typeface="黑体" pitchFamily="49" charset="-122"/>
                <a:ea typeface="黑体" pitchFamily="49" charset="-122"/>
              </a:rPr>
              <a:t>企业对利润最大化的追求</a:t>
            </a:r>
          </a:p>
        </p:txBody>
      </p:sp>
      <p:sp>
        <p:nvSpPr>
          <p:cNvPr id="6" name="TextBox 5"/>
          <p:cNvSpPr txBox="1">
            <a:spLocks noChangeArrowheads="1"/>
          </p:cNvSpPr>
          <p:nvPr/>
        </p:nvSpPr>
        <p:spPr bwMode="auto">
          <a:xfrm>
            <a:off x="528638" y="1538288"/>
            <a:ext cx="5329237" cy="461962"/>
          </a:xfrm>
          <a:prstGeom prst="rect">
            <a:avLst/>
          </a:prstGeom>
          <a:noFill/>
          <a:ln w="9525">
            <a:noFill/>
            <a:miter lim="800000"/>
            <a:headEnd/>
            <a:tailEnd/>
          </a:ln>
        </p:spPr>
        <p:txBody>
          <a:bodyPr>
            <a:spAutoFit/>
          </a:bodyPr>
          <a:lstStyle/>
          <a:p>
            <a:pPr>
              <a:buFont typeface="Wingdings" pitchFamily="2" charset="2"/>
              <a:buChar char="Ø"/>
            </a:pPr>
            <a:r>
              <a:rPr lang="zh-CN" altLang="en-US" sz="2400">
                <a:latin typeface="黑体" pitchFamily="49" charset="-122"/>
                <a:ea typeface="黑体" pitchFamily="49" charset="-122"/>
              </a:rPr>
              <a:t>区域经济结构的变迁</a:t>
            </a:r>
          </a:p>
        </p:txBody>
      </p:sp>
      <p:pic>
        <p:nvPicPr>
          <p:cNvPr id="7" name="图片 6" descr="图片6.png"/>
          <p:cNvPicPr>
            <a:picLocks noChangeAspect="1"/>
          </p:cNvPicPr>
          <p:nvPr/>
        </p:nvPicPr>
        <p:blipFill>
          <a:blip r:embed="rId2" cstate="print"/>
          <a:srcRect/>
          <a:stretch>
            <a:fillRect/>
          </a:stretch>
        </p:blipFill>
        <p:spPr bwMode="auto">
          <a:xfrm>
            <a:off x="-36513" y="2205038"/>
            <a:ext cx="5694363" cy="4351337"/>
          </a:xfrm>
          <a:prstGeom prst="rect">
            <a:avLst/>
          </a:prstGeom>
          <a:noFill/>
          <a:ln w="9525">
            <a:noFill/>
            <a:miter lim="800000"/>
            <a:headEnd/>
            <a:tailEnd/>
          </a:ln>
        </p:spPr>
      </p:pic>
      <p:sp>
        <p:nvSpPr>
          <p:cNvPr id="11" name="任意多边形 10"/>
          <p:cNvSpPr/>
          <p:nvPr/>
        </p:nvSpPr>
        <p:spPr>
          <a:xfrm>
            <a:off x="1403350" y="3716338"/>
            <a:ext cx="2520950" cy="1368425"/>
          </a:xfrm>
          <a:custGeom>
            <a:avLst/>
            <a:gdLst>
              <a:gd name="connsiteX0" fmla="*/ 0 w 2256430"/>
              <a:gd name="connsiteY0" fmla="*/ 209265 h 1235122"/>
              <a:gd name="connsiteX1" fmla="*/ 163773 w 2256430"/>
              <a:gd name="connsiteY1" fmla="*/ 809767 h 1235122"/>
              <a:gd name="connsiteX2" fmla="*/ 586854 w 2256430"/>
              <a:gd name="connsiteY2" fmla="*/ 1178256 h 1235122"/>
              <a:gd name="connsiteX3" fmla="*/ 1132764 w 2256430"/>
              <a:gd name="connsiteY3" fmla="*/ 1150961 h 1235122"/>
              <a:gd name="connsiteX4" fmla="*/ 1460311 w 2256430"/>
              <a:gd name="connsiteY4" fmla="*/ 1014483 h 1235122"/>
              <a:gd name="connsiteX5" fmla="*/ 1828800 w 2256430"/>
              <a:gd name="connsiteY5" fmla="*/ 632346 h 1235122"/>
              <a:gd name="connsiteX6" fmla="*/ 2033517 w 2256430"/>
              <a:gd name="connsiteY6" fmla="*/ 209265 h 1235122"/>
              <a:gd name="connsiteX7" fmla="*/ 2224585 w 2256430"/>
              <a:gd name="connsiteY7" fmla="*/ 31845 h 1235122"/>
              <a:gd name="connsiteX8" fmla="*/ 2224585 w 2256430"/>
              <a:gd name="connsiteY8" fmla="*/ 18197 h 123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430" h="1235122">
                <a:moveTo>
                  <a:pt x="0" y="209265"/>
                </a:moveTo>
                <a:cubicBezTo>
                  <a:pt x="32982" y="428767"/>
                  <a:pt x="65964" y="648269"/>
                  <a:pt x="163773" y="809767"/>
                </a:cubicBezTo>
                <a:cubicBezTo>
                  <a:pt x="261582" y="971265"/>
                  <a:pt x="425356" y="1121390"/>
                  <a:pt x="586854" y="1178256"/>
                </a:cubicBezTo>
                <a:cubicBezTo>
                  <a:pt x="748352" y="1235122"/>
                  <a:pt x="987188" y="1178256"/>
                  <a:pt x="1132764" y="1150961"/>
                </a:cubicBezTo>
                <a:cubicBezTo>
                  <a:pt x="1278340" y="1123666"/>
                  <a:pt x="1344305" y="1100919"/>
                  <a:pt x="1460311" y="1014483"/>
                </a:cubicBezTo>
                <a:cubicBezTo>
                  <a:pt x="1576317" y="928047"/>
                  <a:pt x="1733266" y="766549"/>
                  <a:pt x="1828800" y="632346"/>
                </a:cubicBezTo>
                <a:cubicBezTo>
                  <a:pt x="1924334" y="498143"/>
                  <a:pt x="1967553" y="309348"/>
                  <a:pt x="2033517" y="209265"/>
                </a:cubicBezTo>
                <a:cubicBezTo>
                  <a:pt x="2099481" y="109182"/>
                  <a:pt x="2192740" y="63690"/>
                  <a:pt x="2224585" y="31845"/>
                </a:cubicBezTo>
                <a:cubicBezTo>
                  <a:pt x="2256430" y="0"/>
                  <a:pt x="2240507" y="9098"/>
                  <a:pt x="2224585" y="18197"/>
                </a:cubicBezTo>
              </a:path>
            </a:pathLst>
          </a:custGeom>
          <a:ln w="762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grpSp>
        <p:nvGrpSpPr>
          <p:cNvPr id="2" name="组合 12"/>
          <p:cNvGrpSpPr>
            <a:grpSpLocks/>
          </p:cNvGrpSpPr>
          <p:nvPr/>
        </p:nvGrpSpPr>
        <p:grpSpPr bwMode="auto">
          <a:xfrm>
            <a:off x="4427538" y="1916113"/>
            <a:ext cx="4929187" cy="3003550"/>
            <a:chOff x="4427984" y="1916832"/>
            <a:chExt cx="4929187" cy="3003550"/>
          </a:xfrm>
        </p:grpSpPr>
        <p:pic>
          <p:nvPicPr>
            <p:cNvPr id="15371" name="图片 8" descr="20095607021353383.jpg"/>
            <p:cNvPicPr>
              <a:picLocks noChangeAspect="1"/>
            </p:cNvPicPr>
            <p:nvPr/>
          </p:nvPicPr>
          <p:blipFill>
            <a:blip r:embed="rId3" cstate="print"/>
            <a:srcRect b="9828"/>
            <a:stretch>
              <a:fillRect/>
            </a:stretch>
          </p:blipFill>
          <p:spPr bwMode="auto">
            <a:xfrm>
              <a:off x="4427984" y="1916832"/>
              <a:ext cx="4929187" cy="3003550"/>
            </a:xfrm>
            <a:prstGeom prst="rect">
              <a:avLst/>
            </a:prstGeom>
            <a:noFill/>
            <a:ln w="9525">
              <a:noFill/>
              <a:miter lim="800000"/>
              <a:headEnd/>
              <a:tailEnd/>
            </a:ln>
          </p:spPr>
        </p:pic>
        <p:sp>
          <p:nvSpPr>
            <p:cNvPr id="15372" name="TextBox 11"/>
            <p:cNvSpPr txBox="1">
              <a:spLocks noChangeArrowheads="1"/>
            </p:cNvSpPr>
            <p:nvPr/>
          </p:nvSpPr>
          <p:spPr bwMode="auto">
            <a:xfrm>
              <a:off x="5292080" y="1916832"/>
              <a:ext cx="3851920" cy="584775"/>
            </a:xfrm>
            <a:prstGeom prst="rect">
              <a:avLst/>
            </a:prstGeom>
            <a:noFill/>
            <a:ln w="9525">
              <a:noFill/>
              <a:miter lim="800000"/>
              <a:headEnd/>
              <a:tailEnd/>
            </a:ln>
          </p:spPr>
          <p:txBody>
            <a:bodyPr>
              <a:spAutoFit/>
            </a:bodyPr>
            <a:lstStyle/>
            <a:p>
              <a:r>
                <a:rPr lang="zh-CN" altLang="en-US" sz="3200" b="1">
                  <a:latin typeface="黑体" pitchFamily="49" charset="-122"/>
                  <a:ea typeface="黑体" pitchFamily="49" charset="-122"/>
                </a:rPr>
                <a:t>产品生命周期理论</a:t>
              </a:r>
            </a:p>
          </p:txBody>
        </p:sp>
      </p:grpSp>
      <p:sp>
        <p:nvSpPr>
          <p:cNvPr id="10" name="任意多边形 9"/>
          <p:cNvSpPr/>
          <p:nvPr/>
        </p:nvSpPr>
        <p:spPr>
          <a:xfrm>
            <a:off x="4860032" y="2780928"/>
            <a:ext cx="3816424" cy="1455761"/>
          </a:xfrm>
          <a:custGeom>
            <a:avLst/>
            <a:gdLst>
              <a:gd name="connsiteX0" fmla="*/ 0 w 3316406"/>
              <a:gd name="connsiteY0" fmla="*/ 1401169 h 1455761"/>
              <a:gd name="connsiteX1" fmla="*/ 218364 w 3316406"/>
              <a:gd name="connsiteY1" fmla="*/ 1442113 h 1455761"/>
              <a:gd name="connsiteX2" fmla="*/ 545910 w 3316406"/>
              <a:gd name="connsiteY2" fmla="*/ 1319283 h 1455761"/>
              <a:gd name="connsiteX3" fmla="*/ 791570 w 3316406"/>
              <a:gd name="connsiteY3" fmla="*/ 1005384 h 1455761"/>
              <a:gd name="connsiteX4" fmla="*/ 1064525 w 3316406"/>
              <a:gd name="connsiteY4" fmla="*/ 691486 h 1455761"/>
              <a:gd name="connsiteX5" fmla="*/ 1460310 w 3316406"/>
              <a:gd name="connsiteY5" fmla="*/ 282053 h 1455761"/>
              <a:gd name="connsiteX6" fmla="*/ 1787857 w 3316406"/>
              <a:gd name="connsiteY6" fmla="*/ 104632 h 1455761"/>
              <a:gd name="connsiteX7" fmla="*/ 2238233 w 3316406"/>
              <a:gd name="connsiteY7" fmla="*/ 9098 h 1455761"/>
              <a:gd name="connsiteX8" fmla="*/ 2511188 w 3316406"/>
              <a:gd name="connsiteY8" fmla="*/ 50041 h 1455761"/>
              <a:gd name="connsiteX9" fmla="*/ 2715904 w 3316406"/>
              <a:gd name="connsiteY9" fmla="*/ 200166 h 1455761"/>
              <a:gd name="connsiteX10" fmla="*/ 2906973 w 3316406"/>
              <a:gd name="connsiteY10" fmla="*/ 295701 h 1455761"/>
              <a:gd name="connsiteX11" fmla="*/ 3098042 w 3316406"/>
              <a:gd name="connsiteY11" fmla="*/ 636895 h 1455761"/>
              <a:gd name="connsiteX12" fmla="*/ 3248167 w 3316406"/>
              <a:gd name="connsiteY12" fmla="*/ 923498 h 1455761"/>
              <a:gd name="connsiteX13" fmla="*/ 3316406 w 3316406"/>
              <a:gd name="connsiteY13" fmla="*/ 1046328 h 1455761"/>
              <a:gd name="connsiteX14" fmla="*/ 3316406 w 3316406"/>
              <a:gd name="connsiteY14" fmla="*/ 1046328 h 145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16406" h="1455761">
                <a:moveTo>
                  <a:pt x="0" y="1401169"/>
                </a:moveTo>
                <a:cubicBezTo>
                  <a:pt x="63689" y="1428465"/>
                  <a:pt x="127379" y="1455761"/>
                  <a:pt x="218364" y="1442113"/>
                </a:cubicBezTo>
                <a:cubicBezTo>
                  <a:pt x="309349" y="1428465"/>
                  <a:pt x="450376" y="1392071"/>
                  <a:pt x="545910" y="1319283"/>
                </a:cubicBezTo>
                <a:cubicBezTo>
                  <a:pt x="641444" y="1246495"/>
                  <a:pt x="705134" y="1110017"/>
                  <a:pt x="791570" y="1005384"/>
                </a:cubicBezTo>
                <a:cubicBezTo>
                  <a:pt x="878006" y="900751"/>
                  <a:pt x="953068" y="812041"/>
                  <a:pt x="1064525" y="691486"/>
                </a:cubicBezTo>
                <a:cubicBezTo>
                  <a:pt x="1175982" y="570931"/>
                  <a:pt x="1339755" y="379862"/>
                  <a:pt x="1460310" y="282053"/>
                </a:cubicBezTo>
                <a:cubicBezTo>
                  <a:pt x="1580865" y="184244"/>
                  <a:pt x="1658203" y="150125"/>
                  <a:pt x="1787857" y="104632"/>
                </a:cubicBezTo>
                <a:cubicBezTo>
                  <a:pt x="1917511" y="59140"/>
                  <a:pt x="2117678" y="18197"/>
                  <a:pt x="2238233" y="9098"/>
                </a:cubicBezTo>
                <a:cubicBezTo>
                  <a:pt x="2358788" y="0"/>
                  <a:pt x="2431576" y="18196"/>
                  <a:pt x="2511188" y="50041"/>
                </a:cubicBezTo>
                <a:cubicBezTo>
                  <a:pt x="2590800" y="81886"/>
                  <a:pt x="2649940" y="159223"/>
                  <a:pt x="2715904" y="200166"/>
                </a:cubicBezTo>
                <a:cubicBezTo>
                  <a:pt x="2781868" y="241109"/>
                  <a:pt x="2843283" y="222913"/>
                  <a:pt x="2906973" y="295701"/>
                </a:cubicBezTo>
                <a:cubicBezTo>
                  <a:pt x="2970663" y="368489"/>
                  <a:pt x="3041176" y="532262"/>
                  <a:pt x="3098042" y="636895"/>
                </a:cubicBezTo>
                <a:cubicBezTo>
                  <a:pt x="3154908" y="741528"/>
                  <a:pt x="3211773" y="855259"/>
                  <a:pt x="3248167" y="923498"/>
                </a:cubicBezTo>
                <a:cubicBezTo>
                  <a:pt x="3284561" y="991737"/>
                  <a:pt x="3316406" y="1046328"/>
                  <a:pt x="3316406" y="1046328"/>
                </a:cubicBezTo>
                <a:lnTo>
                  <a:pt x="3316406" y="1046328"/>
                </a:lnTo>
              </a:path>
            </a:pathLst>
          </a:custGeom>
          <a:solidFill>
            <a:srgbClr val="92D050"/>
          </a:solidFill>
          <a:ln w="57150">
            <a:solidFill>
              <a:srgbClr val="00B0F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par>
                          <p:cTn id="12" fill="hold">
                            <p:stCondLst>
                              <p:cond delay="2500"/>
                            </p:stCondLst>
                            <p:childTnLst>
                              <p:par>
                                <p:cTn id="13" presetID="1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par>
                          <p:cTn id="16" fill="hold">
                            <p:stCondLst>
                              <p:cond delay="3000"/>
                            </p:stCondLst>
                            <p:childTnLst>
                              <p:par>
                                <p:cTn id="17" presetID="18" presetClass="entr" presetSubtype="1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Left)">
                                      <p:cBhvr>
                                        <p:cTn id="19" dur="500"/>
                                        <p:tgtEl>
                                          <p:spTgt spid="2"/>
                                        </p:tgtEl>
                                      </p:cBhvr>
                                    </p:animEffect>
                                  </p:childTnLst>
                                </p:cTn>
                              </p:par>
                            </p:childTnLst>
                          </p:cTn>
                        </p:par>
                        <p:par>
                          <p:cTn id="20" fill="hold">
                            <p:stCondLst>
                              <p:cond delay="3500"/>
                            </p:stCondLst>
                            <p:childTnLst>
                              <p:par>
                                <p:cTn id="21" presetID="18" presetClass="entr" presetSubtype="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Right)">
                                      <p:cBhvr>
                                        <p:cTn id="23" dur="1000"/>
                                        <p:tgtEl>
                                          <p:spTgt spid="10"/>
                                        </p:tgtEl>
                                      </p:cBhvr>
                                    </p:animEffect>
                                  </p:childTnLst>
                                </p:cTn>
                              </p:par>
                            </p:childTnLst>
                          </p:cTn>
                        </p:par>
                        <p:par>
                          <p:cTn id="24" fill="hold">
                            <p:stCondLst>
                              <p:cond delay="4500"/>
                            </p:stCondLst>
                            <p:childTnLst>
                              <p:par>
                                <p:cTn id="25" presetID="47"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5500"/>
                            </p:stCondLst>
                            <p:childTnLst>
                              <p:par>
                                <p:cTn id="31" presetID="16" presetClass="entr" presetSubtype="37"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out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xin_50080608113529610051副本.png"/>
          <p:cNvPicPr>
            <a:picLocks noChangeAspect="1"/>
          </p:cNvPicPr>
          <p:nvPr/>
        </p:nvPicPr>
        <p:blipFill>
          <a:blip r:embed="rId2" cstate="print"/>
          <a:srcRect/>
          <a:stretch>
            <a:fillRect/>
          </a:stretch>
        </p:blipFill>
        <p:spPr bwMode="auto">
          <a:xfrm>
            <a:off x="5435600" y="2997200"/>
            <a:ext cx="4429125" cy="3275013"/>
          </a:xfrm>
          <a:prstGeom prst="rect">
            <a:avLst/>
          </a:prstGeom>
          <a:noFill/>
          <a:ln w="9525">
            <a:noFill/>
            <a:miter lim="800000"/>
            <a:headEnd/>
            <a:tailEnd/>
          </a:ln>
        </p:spPr>
      </p:pic>
      <p:pic>
        <p:nvPicPr>
          <p:cNvPr id="9" name="图片 8" descr="1119707457356330618副本.png"/>
          <p:cNvPicPr>
            <a:picLocks noChangeAspect="1"/>
          </p:cNvPicPr>
          <p:nvPr/>
        </p:nvPicPr>
        <p:blipFill>
          <a:blip r:embed="rId3" cstate="print"/>
          <a:srcRect/>
          <a:stretch>
            <a:fillRect/>
          </a:stretch>
        </p:blipFill>
        <p:spPr bwMode="auto">
          <a:xfrm>
            <a:off x="4284663" y="2636838"/>
            <a:ext cx="2286000" cy="2024062"/>
          </a:xfrm>
          <a:prstGeom prst="rect">
            <a:avLst/>
          </a:prstGeom>
          <a:noFill/>
          <a:ln w="9525">
            <a:noFill/>
            <a:miter lim="800000"/>
            <a:headEnd/>
            <a:tailEnd/>
          </a:ln>
        </p:spPr>
      </p:pic>
      <p:pic>
        <p:nvPicPr>
          <p:cNvPr id="21" name="图片 20" descr="图片11.png"/>
          <p:cNvPicPr>
            <a:picLocks noChangeAspect="1"/>
          </p:cNvPicPr>
          <p:nvPr/>
        </p:nvPicPr>
        <p:blipFill>
          <a:blip r:embed="rId4" cstate="print"/>
          <a:srcRect/>
          <a:stretch>
            <a:fillRect/>
          </a:stretch>
        </p:blipFill>
        <p:spPr bwMode="auto">
          <a:xfrm rot="-6015081">
            <a:off x="2205038" y="2746375"/>
            <a:ext cx="2625725" cy="2974975"/>
          </a:xfrm>
          <a:prstGeom prst="rect">
            <a:avLst/>
          </a:prstGeom>
          <a:noFill/>
          <a:ln w="9525">
            <a:noFill/>
            <a:miter lim="800000"/>
            <a:headEnd/>
            <a:tailEnd/>
          </a:ln>
        </p:spPr>
      </p:pic>
      <p:pic>
        <p:nvPicPr>
          <p:cNvPr id="12" name="图片 11" descr="200703091173404798382副本.png"/>
          <p:cNvPicPr>
            <a:picLocks noChangeAspect="1"/>
          </p:cNvPicPr>
          <p:nvPr/>
        </p:nvPicPr>
        <p:blipFill>
          <a:blip r:embed="rId5" cstate="print"/>
          <a:stretch>
            <a:fillRect/>
          </a:stretch>
        </p:blipFill>
        <p:spPr>
          <a:xfrm flipH="1">
            <a:off x="3779912" y="-531440"/>
            <a:ext cx="3240360" cy="5161213"/>
          </a:xfrm>
          <a:prstGeom prst="rect">
            <a:avLst/>
          </a:prstGeom>
          <a:scene3d>
            <a:camera prst="isometricOffAxis2Left"/>
            <a:lightRig rig="threePt" dir="t"/>
          </a:scene3d>
        </p:spPr>
      </p:pic>
      <p:pic>
        <p:nvPicPr>
          <p:cNvPr id="8" name="图片 7" descr="雁阵2副本.png"/>
          <p:cNvPicPr>
            <a:picLocks noChangeAspect="1"/>
          </p:cNvPicPr>
          <p:nvPr/>
        </p:nvPicPr>
        <p:blipFill>
          <a:blip r:embed="rId6" cstate="print"/>
          <a:srcRect/>
          <a:stretch>
            <a:fillRect/>
          </a:stretch>
        </p:blipFill>
        <p:spPr bwMode="auto">
          <a:xfrm>
            <a:off x="5580063" y="3141663"/>
            <a:ext cx="1836737" cy="1389062"/>
          </a:xfrm>
          <a:prstGeom prst="rect">
            <a:avLst/>
          </a:prstGeom>
          <a:noFill/>
          <a:ln w="9525">
            <a:noFill/>
            <a:miter lim="800000"/>
            <a:headEnd/>
            <a:tailEnd/>
          </a:ln>
        </p:spPr>
      </p:pic>
      <p:pic>
        <p:nvPicPr>
          <p:cNvPr id="16" name="图片 15" descr="320px-Four_Asian_Tigers_svg2.png"/>
          <p:cNvPicPr>
            <a:picLocks noChangeAspect="1"/>
          </p:cNvPicPr>
          <p:nvPr/>
        </p:nvPicPr>
        <p:blipFill>
          <a:blip r:embed="rId7" cstate="print"/>
          <a:srcRect/>
          <a:stretch>
            <a:fillRect/>
          </a:stretch>
        </p:blipFill>
        <p:spPr bwMode="auto">
          <a:xfrm>
            <a:off x="-107950" y="1196975"/>
            <a:ext cx="2571750" cy="5556250"/>
          </a:xfrm>
          <a:prstGeom prst="rect">
            <a:avLst/>
          </a:prstGeom>
          <a:noFill/>
          <a:ln w="9525">
            <a:noFill/>
            <a:miter lim="800000"/>
            <a:headEnd/>
            <a:tailEnd/>
          </a:ln>
        </p:spPr>
      </p:pic>
      <p:sp>
        <p:nvSpPr>
          <p:cNvPr id="4" name="标题 1"/>
          <p:cNvSpPr>
            <a:spLocks noGrp="1"/>
          </p:cNvSpPr>
          <p:nvPr>
            <p:ph type="title"/>
          </p:nvPr>
        </p:nvSpPr>
        <p:spPr>
          <a:xfrm>
            <a:off x="0" y="71438"/>
            <a:ext cx="7929563" cy="849312"/>
          </a:xfrm>
        </p:spPr>
        <p:txBody>
          <a:bodyPr rtlCol="0">
            <a:normAutofit fontScale="90000"/>
          </a:bodyPr>
          <a:lstStyle/>
          <a:p>
            <a:pPr eaLnBrk="1" fontAlgn="auto" hangingPunct="1">
              <a:spcAft>
                <a:spcPts val="0"/>
              </a:spcAft>
              <a:defRPr/>
            </a:pPr>
            <a:r>
              <a:rPr lang="zh-CN" altLang="en-US" dirty="0" smtClean="0">
                <a:latin typeface="黑体" pitchFamily="49" charset="-122"/>
                <a:ea typeface="黑体" pitchFamily="49" charset="-122"/>
              </a:rPr>
              <a:t>历次国际产业转移的进程及特点</a:t>
            </a:r>
            <a:endParaRPr lang="zh-CN" altLang="en-US" dirty="0">
              <a:latin typeface="黑体" pitchFamily="49" charset="-122"/>
              <a:ea typeface="黑体" pitchFamily="49" charset="-122"/>
            </a:endParaRPr>
          </a:p>
        </p:txBody>
      </p:sp>
      <p:pic>
        <p:nvPicPr>
          <p:cNvPr id="10" name="图片 9" descr="雁阵2副本.png"/>
          <p:cNvPicPr>
            <a:picLocks noChangeAspect="1"/>
          </p:cNvPicPr>
          <p:nvPr/>
        </p:nvPicPr>
        <p:blipFill>
          <a:blip r:embed="rId8" cstate="print"/>
          <a:srcRect/>
          <a:stretch>
            <a:fillRect/>
          </a:stretch>
        </p:blipFill>
        <p:spPr bwMode="auto">
          <a:xfrm>
            <a:off x="3779838" y="2276475"/>
            <a:ext cx="1836737" cy="1390650"/>
          </a:xfrm>
          <a:prstGeom prst="rect">
            <a:avLst/>
          </a:prstGeom>
          <a:noFill/>
          <a:ln w="9525">
            <a:noFill/>
            <a:miter lim="800000"/>
            <a:headEnd/>
            <a:tailEnd/>
          </a:ln>
        </p:spPr>
      </p:pic>
      <p:pic>
        <p:nvPicPr>
          <p:cNvPr id="11" name="图片 10" descr="雁阵2副本.png"/>
          <p:cNvPicPr>
            <a:picLocks noChangeAspect="1"/>
          </p:cNvPicPr>
          <p:nvPr/>
        </p:nvPicPr>
        <p:blipFill>
          <a:blip r:embed="rId6" cstate="print"/>
          <a:srcRect/>
          <a:stretch>
            <a:fillRect/>
          </a:stretch>
        </p:blipFill>
        <p:spPr bwMode="auto">
          <a:xfrm>
            <a:off x="2124075" y="1773238"/>
            <a:ext cx="1836738" cy="1389062"/>
          </a:xfrm>
          <a:prstGeom prst="rect">
            <a:avLst/>
          </a:prstGeom>
          <a:noFill/>
          <a:ln w="9525">
            <a:noFill/>
            <a:miter lim="800000"/>
            <a:headEnd/>
            <a:tailEnd/>
          </a:ln>
        </p:spPr>
      </p:pic>
      <p:pic>
        <p:nvPicPr>
          <p:cNvPr id="13" name="图片 12" descr="雁阵2副本.png"/>
          <p:cNvPicPr>
            <a:picLocks noChangeAspect="1"/>
          </p:cNvPicPr>
          <p:nvPr/>
        </p:nvPicPr>
        <p:blipFill>
          <a:blip r:embed="rId8" cstate="print"/>
          <a:srcRect/>
          <a:stretch>
            <a:fillRect/>
          </a:stretch>
        </p:blipFill>
        <p:spPr bwMode="auto">
          <a:xfrm>
            <a:off x="250825" y="1268413"/>
            <a:ext cx="1836738" cy="1390650"/>
          </a:xfrm>
          <a:prstGeom prst="rect">
            <a:avLst/>
          </a:prstGeom>
          <a:noFill/>
          <a:ln w="9525">
            <a:noFill/>
            <a:miter lim="800000"/>
            <a:headEnd/>
            <a:tailEnd/>
          </a:ln>
        </p:spPr>
      </p:pic>
      <p:pic>
        <p:nvPicPr>
          <p:cNvPr id="15" name="图片 14" descr="雁阵2副本.png"/>
          <p:cNvPicPr>
            <a:picLocks noChangeAspect="1"/>
          </p:cNvPicPr>
          <p:nvPr/>
        </p:nvPicPr>
        <p:blipFill>
          <a:blip r:embed="rId8" cstate="print"/>
          <a:srcRect/>
          <a:stretch>
            <a:fillRect/>
          </a:stretch>
        </p:blipFill>
        <p:spPr bwMode="auto">
          <a:xfrm>
            <a:off x="3995738" y="4076700"/>
            <a:ext cx="1836737" cy="1390650"/>
          </a:xfrm>
          <a:prstGeom prst="rect">
            <a:avLst/>
          </a:prstGeom>
          <a:noFill/>
          <a:ln w="9525">
            <a:noFill/>
            <a:miter lim="800000"/>
            <a:headEnd/>
            <a:tailEnd/>
          </a:ln>
        </p:spPr>
      </p:pic>
      <p:pic>
        <p:nvPicPr>
          <p:cNvPr id="17" name="图片 16" descr="雁阵2副本.png"/>
          <p:cNvPicPr>
            <a:picLocks noChangeAspect="1"/>
          </p:cNvPicPr>
          <p:nvPr/>
        </p:nvPicPr>
        <p:blipFill>
          <a:blip r:embed="rId8" cstate="print"/>
          <a:srcRect/>
          <a:stretch>
            <a:fillRect/>
          </a:stretch>
        </p:blipFill>
        <p:spPr bwMode="auto">
          <a:xfrm>
            <a:off x="2411413" y="4724400"/>
            <a:ext cx="1836737" cy="1390650"/>
          </a:xfrm>
          <a:prstGeom prst="rect">
            <a:avLst/>
          </a:prstGeom>
          <a:noFill/>
          <a:ln w="9525">
            <a:noFill/>
            <a:miter lim="800000"/>
            <a:headEnd/>
            <a:tailEnd/>
          </a:ln>
        </p:spPr>
      </p:pic>
      <p:pic>
        <p:nvPicPr>
          <p:cNvPr id="18" name="图片 17" descr="雁阵2副本.png"/>
          <p:cNvPicPr>
            <a:picLocks noChangeAspect="1"/>
          </p:cNvPicPr>
          <p:nvPr/>
        </p:nvPicPr>
        <p:blipFill>
          <a:blip r:embed="rId6" cstate="print"/>
          <a:srcRect/>
          <a:stretch>
            <a:fillRect/>
          </a:stretch>
        </p:blipFill>
        <p:spPr bwMode="auto">
          <a:xfrm>
            <a:off x="395288" y="5229225"/>
            <a:ext cx="1836737" cy="1389063"/>
          </a:xfrm>
          <a:prstGeom prst="rect">
            <a:avLst/>
          </a:prstGeom>
          <a:noFill/>
          <a:ln w="9525">
            <a:noFill/>
            <a:miter lim="800000"/>
            <a:headEnd/>
            <a:tailEnd/>
          </a:ln>
        </p:spPr>
      </p:pic>
      <p:sp>
        <p:nvSpPr>
          <p:cNvPr id="5" name="TextBox 4"/>
          <p:cNvSpPr txBox="1">
            <a:spLocks noChangeArrowheads="1"/>
          </p:cNvSpPr>
          <p:nvPr/>
        </p:nvSpPr>
        <p:spPr bwMode="auto">
          <a:xfrm>
            <a:off x="395288" y="1052513"/>
            <a:ext cx="6175375" cy="461962"/>
          </a:xfrm>
          <a:prstGeom prst="rect">
            <a:avLst/>
          </a:prstGeom>
          <a:noFill/>
          <a:ln w="9525">
            <a:noFill/>
            <a:miter lim="800000"/>
            <a:headEnd/>
            <a:tailEnd/>
          </a:ln>
        </p:spPr>
        <p:txBody>
          <a:bodyPr>
            <a:spAutoFit/>
          </a:bodyPr>
          <a:lstStyle/>
          <a:p>
            <a:pPr>
              <a:buFont typeface="Wingdings" pitchFamily="2" charset="2"/>
              <a:buChar char="Ø"/>
            </a:pPr>
            <a:r>
              <a:rPr lang="zh-CN" altLang="en-US" sz="2400" dirty="0" smtClean="0">
                <a:latin typeface="黑体" pitchFamily="49" charset="-122"/>
                <a:ea typeface="黑体" pitchFamily="49" charset="-122"/>
              </a:rPr>
              <a:t> 从</a:t>
            </a:r>
            <a:r>
              <a:rPr lang="zh-CN" altLang="en-US" sz="2400" dirty="0">
                <a:latin typeface="黑体" pitchFamily="49" charset="-122"/>
                <a:ea typeface="黑体" pitchFamily="49" charset="-122"/>
              </a:rPr>
              <a:t>日本向“四小龙”转移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par>
                          <p:cTn id="12" fill="hold">
                            <p:stCondLst>
                              <p:cond delay="2500"/>
                            </p:stCondLst>
                            <p:childTnLst>
                              <p:par>
                                <p:cTn id="13" presetID="21"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4)">
                                      <p:cBhvr>
                                        <p:cTn id="15" dur="500"/>
                                        <p:tgtEl>
                                          <p:spTgt spid="9"/>
                                        </p:tgtEl>
                                      </p:cBhvr>
                                    </p:animEffect>
                                  </p:childTnLst>
                                </p:cTn>
                              </p:par>
                            </p:childTnLst>
                          </p:cTn>
                        </p:par>
                        <p:par>
                          <p:cTn id="16" fill="hold">
                            <p:stCondLst>
                              <p:cond delay="3000"/>
                            </p:stCondLst>
                            <p:childTnLst>
                              <p:par>
                                <p:cTn id="17" presetID="37"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900" decel="100000" fill="hold"/>
                                        <p:tgtEl>
                                          <p:spTgt spid="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3" fill="hold">
                            <p:stCondLst>
                              <p:cond delay="4000"/>
                            </p:stCondLst>
                            <p:childTnLst>
                              <p:par>
                                <p:cTn id="24" presetID="37"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900" decel="100000" fill="hold"/>
                                        <p:tgtEl>
                                          <p:spTgt spid="1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0" fill="hold">
                            <p:stCondLst>
                              <p:cond delay="5000"/>
                            </p:stCondLst>
                            <p:childTnLst>
                              <p:par>
                                <p:cTn id="31" presetID="12" presetClass="entr" presetSubtype="2"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slide(fromRight)">
                                      <p:cBhvr>
                                        <p:cTn id="33" dur="500"/>
                                        <p:tgtEl>
                                          <p:spTgt spid="21"/>
                                        </p:tgtEl>
                                      </p:cBhvr>
                                    </p:animEffect>
                                  </p:childTnLst>
                                </p:cTn>
                              </p:par>
                            </p:childTnLst>
                          </p:cTn>
                        </p:par>
                        <p:par>
                          <p:cTn id="34" fill="hold">
                            <p:stCondLst>
                              <p:cond delay="5500"/>
                            </p:stCondLst>
                            <p:childTnLst>
                              <p:par>
                                <p:cTn id="35" presetID="5" presetClass="entr" presetSubtype="1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ppt_x</p:attrName>
                                        </p:attrNameLst>
                                      </p:cBhvr>
                                      <p:tavLst>
                                        <p:tav tm="0">
                                          <p:val>
                                            <p:strVal val="#ppt_x-.2"/>
                                          </p:val>
                                        </p:tav>
                                        <p:tav tm="100000">
                                          <p:val>
                                            <p:strVal val="#ppt_x"/>
                                          </p:val>
                                        </p:tav>
                                      </p:tavLst>
                                    </p:anim>
                                    <p:anim calcmode="lin" valueType="num">
                                      <p:cBhvr>
                                        <p:cTn id="4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8"/>
                                        </p:tgtEl>
                                      </p:cBhvr>
                                    </p:animEffect>
                                  </p:childTnLst>
                                </p:cTn>
                              </p:par>
                            </p:childTnLst>
                          </p:cTn>
                        </p:par>
                        <p:par>
                          <p:cTn id="45" fill="hold">
                            <p:stCondLst>
                              <p:cond delay="1000"/>
                            </p:stCondLst>
                            <p:childTnLst>
                              <p:par>
                                <p:cTn id="46" presetID="29"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ppt_x</p:attrName>
                                        </p:attrNameLst>
                                      </p:cBhvr>
                                      <p:tavLst>
                                        <p:tav tm="0">
                                          <p:val>
                                            <p:strVal val="#ppt_x-.2"/>
                                          </p:val>
                                        </p:tav>
                                        <p:tav tm="100000">
                                          <p:val>
                                            <p:strVal val="#ppt_x"/>
                                          </p:val>
                                        </p:tav>
                                      </p:tavLst>
                                    </p:anim>
                                    <p:anim calcmode="lin" valueType="num">
                                      <p:cBhvr>
                                        <p:cTn id="4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0"/>
                                        </p:tgtEl>
                                      </p:cBhvr>
                                    </p:animEffect>
                                  </p:childTnLst>
                                </p:cTn>
                              </p:par>
                            </p:childTnLst>
                          </p:cTn>
                        </p:par>
                        <p:par>
                          <p:cTn id="51" fill="hold">
                            <p:stCondLst>
                              <p:cond delay="2000"/>
                            </p:stCondLst>
                            <p:childTnLst>
                              <p:par>
                                <p:cTn id="52" presetID="29"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1000" fill="hold"/>
                                        <p:tgtEl>
                                          <p:spTgt spid="15"/>
                                        </p:tgtEl>
                                        <p:attrNameLst>
                                          <p:attrName>ppt_x</p:attrName>
                                        </p:attrNameLst>
                                      </p:cBhvr>
                                      <p:tavLst>
                                        <p:tav tm="0">
                                          <p:val>
                                            <p:strVal val="#ppt_x-.2"/>
                                          </p:val>
                                        </p:tav>
                                        <p:tav tm="100000">
                                          <p:val>
                                            <p:strVal val="#ppt_x"/>
                                          </p:val>
                                        </p:tav>
                                      </p:tavLst>
                                    </p:anim>
                                    <p:anim calcmode="lin" valueType="num">
                                      <p:cBhvr>
                                        <p:cTn id="5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5"/>
                                        </p:tgtEl>
                                      </p:cBhvr>
                                    </p:animEffect>
                                  </p:childTnLst>
                                </p:cTn>
                              </p:par>
                            </p:childTnLst>
                          </p:cTn>
                        </p:par>
                        <p:par>
                          <p:cTn id="57" fill="hold">
                            <p:stCondLst>
                              <p:cond delay="3000"/>
                            </p:stCondLst>
                            <p:childTnLst>
                              <p:par>
                                <p:cTn id="58" presetID="29"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1000" fill="hold"/>
                                        <p:tgtEl>
                                          <p:spTgt spid="11"/>
                                        </p:tgtEl>
                                        <p:attrNameLst>
                                          <p:attrName>ppt_x</p:attrName>
                                        </p:attrNameLst>
                                      </p:cBhvr>
                                      <p:tavLst>
                                        <p:tav tm="0">
                                          <p:val>
                                            <p:strVal val="#ppt_x-.2"/>
                                          </p:val>
                                        </p:tav>
                                        <p:tav tm="100000">
                                          <p:val>
                                            <p:strVal val="#ppt_x"/>
                                          </p:val>
                                        </p:tav>
                                      </p:tavLst>
                                    </p:anim>
                                    <p:anim calcmode="lin" valueType="num">
                                      <p:cBhvr>
                                        <p:cTn id="61"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1"/>
                                        </p:tgtEl>
                                      </p:cBhvr>
                                    </p:animEffect>
                                  </p:childTnLst>
                                </p:cTn>
                              </p:par>
                            </p:childTnLst>
                          </p:cTn>
                        </p:par>
                        <p:par>
                          <p:cTn id="63" fill="hold">
                            <p:stCondLst>
                              <p:cond delay="4000"/>
                            </p:stCondLst>
                            <p:childTnLst>
                              <p:par>
                                <p:cTn id="64" presetID="29"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ppt_x</p:attrName>
                                        </p:attrNameLst>
                                      </p:cBhvr>
                                      <p:tavLst>
                                        <p:tav tm="0">
                                          <p:val>
                                            <p:strVal val="#ppt_x-.2"/>
                                          </p:val>
                                        </p:tav>
                                        <p:tav tm="100000">
                                          <p:val>
                                            <p:strVal val="#ppt_x"/>
                                          </p:val>
                                        </p:tav>
                                      </p:tavLst>
                                    </p:anim>
                                    <p:anim calcmode="lin" valueType="num">
                                      <p:cBhvr>
                                        <p:cTn id="67"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7"/>
                                        </p:tgtEl>
                                      </p:cBhvr>
                                    </p:animEffect>
                                  </p:childTnLst>
                                </p:cTn>
                              </p:par>
                            </p:childTnLst>
                          </p:cTn>
                        </p:par>
                        <p:par>
                          <p:cTn id="69" fill="hold">
                            <p:stCondLst>
                              <p:cond delay="5000"/>
                            </p:stCondLst>
                            <p:childTnLst>
                              <p:par>
                                <p:cTn id="70" presetID="29" presetClass="entr" presetSubtype="0"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1000" fill="hold"/>
                                        <p:tgtEl>
                                          <p:spTgt spid="13"/>
                                        </p:tgtEl>
                                        <p:attrNameLst>
                                          <p:attrName>ppt_x</p:attrName>
                                        </p:attrNameLst>
                                      </p:cBhvr>
                                      <p:tavLst>
                                        <p:tav tm="0">
                                          <p:val>
                                            <p:strVal val="#ppt_x-.2"/>
                                          </p:val>
                                        </p:tav>
                                        <p:tav tm="100000">
                                          <p:val>
                                            <p:strVal val="#ppt_x"/>
                                          </p:val>
                                        </p:tav>
                                      </p:tavLst>
                                    </p:anim>
                                    <p:anim calcmode="lin" valueType="num">
                                      <p:cBhvr>
                                        <p:cTn id="7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74" dur="1000"/>
                                        <p:tgtEl>
                                          <p:spTgt spid="13"/>
                                        </p:tgtEl>
                                      </p:cBhvr>
                                    </p:animEffect>
                                  </p:childTnLst>
                                </p:cTn>
                              </p:par>
                            </p:childTnLst>
                          </p:cTn>
                        </p:par>
                        <p:par>
                          <p:cTn id="75" fill="hold">
                            <p:stCondLst>
                              <p:cond delay="6000"/>
                            </p:stCondLst>
                            <p:childTnLst>
                              <p:par>
                                <p:cTn id="76" presetID="29" presetClass="entr" presetSubtype="0"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1000" fill="hold"/>
                                        <p:tgtEl>
                                          <p:spTgt spid="18"/>
                                        </p:tgtEl>
                                        <p:attrNameLst>
                                          <p:attrName>ppt_x</p:attrName>
                                        </p:attrNameLst>
                                      </p:cBhvr>
                                      <p:tavLst>
                                        <p:tav tm="0">
                                          <p:val>
                                            <p:strVal val="#ppt_x-.2"/>
                                          </p:val>
                                        </p:tav>
                                        <p:tav tm="100000">
                                          <p:val>
                                            <p:strVal val="#ppt_x"/>
                                          </p:val>
                                        </p:tav>
                                      </p:tavLst>
                                    </p:anim>
                                    <p:anim calcmode="lin" valueType="num">
                                      <p:cBhvr>
                                        <p:cTn id="79"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8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71438"/>
            <a:ext cx="7929563" cy="849312"/>
          </a:xfrm>
        </p:spPr>
        <p:txBody>
          <a:bodyPr/>
          <a:lstStyle/>
          <a:p>
            <a:pPr eaLnBrk="1" hangingPunct="1"/>
            <a:r>
              <a:rPr lang="zh-CN" altLang="en-US" sz="4000" smtClean="0">
                <a:latin typeface="黑体" pitchFamily="49" charset="-122"/>
                <a:ea typeface="黑体" pitchFamily="49" charset="-122"/>
              </a:rPr>
              <a:t>国际产业转移的新趋势</a:t>
            </a:r>
          </a:p>
        </p:txBody>
      </p:sp>
      <p:sp>
        <p:nvSpPr>
          <p:cNvPr id="5" name="TextBox 4"/>
          <p:cNvSpPr txBox="1">
            <a:spLocks noChangeArrowheads="1"/>
          </p:cNvSpPr>
          <p:nvPr/>
        </p:nvSpPr>
        <p:spPr bwMode="auto">
          <a:xfrm>
            <a:off x="539750" y="1052513"/>
            <a:ext cx="6175375" cy="461962"/>
          </a:xfrm>
          <a:prstGeom prst="rect">
            <a:avLst/>
          </a:prstGeom>
          <a:noFill/>
          <a:ln w="9525">
            <a:noFill/>
            <a:miter lim="800000"/>
            <a:headEnd/>
            <a:tailEnd/>
          </a:ln>
        </p:spPr>
        <p:txBody>
          <a:bodyPr>
            <a:spAutoFit/>
          </a:bodyPr>
          <a:lstStyle/>
          <a:p>
            <a:pPr>
              <a:buFont typeface="Wingdings" pitchFamily="2" charset="2"/>
              <a:buChar char="Ø"/>
            </a:pPr>
            <a:r>
              <a:rPr lang="zh-CN" altLang="en-US" sz="2400">
                <a:latin typeface="黑体" pitchFamily="49" charset="-122"/>
                <a:ea typeface="黑体" pitchFamily="49" charset="-122"/>
              </a:rPr>
              <a:t>更加重视东道国本土的市场消费需求</a:t>
            </a:r>
          </a:p>
        </p:txBody>
      </p:sp>
      <p:pic>
        <p:nvPicPr>
          <p:cNvPr id="11" name="图片 10" descr="20091115_ba24d47d1ddbed493944tjl6vL556VwV.png"/>
          <p:cNvPicPr>
            <a:picLocks noChangeAspect="1"/>
          </p:cNvPicPr>
          <p:nvPr/>
        </p:nvPicPr>
        <p:blipFill>
          <a:blip r:embed="rId2" cstate="print"/>
          <a:srcRect/>
          <a:stretch>
            <a:fillRect/>
          </a:stretch>
        </p:blipFill>
        <p:spPr bwMode="auto">
          <a:xfrm>
            <a:off x="285750" y="1714500"/>
            <a:ext cx="5143500" cy="5143500"/>
          </a:xfrm>
          <a:prstGeom prst="rect">
            <a:avLst/>
          </a:prstGeom>
          <a:noFill/>
          <a:ln w="9525">
            <a:noFill/>
            <a:miter lim="800000"/>
            <a:headEnd/>
            <a:tailEnd/>
          </a:ln>
        </p:spPr>
      </p:pic>
      <p:sp>
        <p:nvSpPr>
          <p:cNvPr id="12" name="TextBox 11"/>
          <p:cNvSpPr txBox="1">
            <a:spLocks noChangeArrowheads="1"/>
          </p:cNvSpPr>
          <p:nvPr/>
        </p:nvSpPr>
        <p:spPr bwMode="auto">
          <a:xfrm rot="2012693">
            <a:off x="2122488" y="4046538"/>
            <a:ext cx="1597025" cy="461962"/>
          </a:xfrm>
          <a:prstGeom prst="rect">
            <a:avLst/>
          </a:prstGeom>
          <a:noFill/>
          <a:ln w="38100">
            <a:solidFill>
              <a:srgbClr val="C00000"/>
            </a:solidFill>
            <a:prstDash val="sysDot"/>
            <a:miter lim="800000"/>
            <a:headEnd/>
            <a:tailEnd/>
          </a:ln>
        </p:spPr>
        <p:txBody>
          <a:bodyPr>
            <a:spAutoFit/>
          </a:bodyPr>
          <a:lstStyle/>
          <a:p>
            <a:r>
              <a:rPr lang="zh-CN" altLang="en-US" sz="2400" b="1">
                <a:latin typeface="黑体" pitchFamily="49" charset="-122"/>
                <a:ea typeface="黑体" pitchFamily="49" charset="-122"/>
              </a:rPr>
              <a:t>消费市场</a:t>
            </a:r>
          </a:p>
        </p:txBody>
      </p:sp>
      <p:pic>
        <p:nvPicPr>
          <p:cNvPr id="13" name="图片 12" descr="001f29b462ae0f7bb00616.jpg"/>
          <p:cNvPicPr>
            <a:picLocks noChangeAspect="1"/>
          </p:cNvPicPr>
          <p:nvPr/>
        </p:nvPicPr>
        <p:blipFill>
          <a:blip r:embed="rId3" cstate="print"/>
          <a:srcRect/>
          <a:stretch>
            <a:fillRect/>
          </a:stretch>
        </p:blipFill>
        <p:spPr bwMode="auto">
          <a:xfrm rot="-1030883">
            <a:off x="5049838" y="2170113"/>
            <a:ext cx="3900487" cy="2184400"/>
          </a:xfrm>
          <a:prstGeom prst="rect">
            <a:avLst/>
          </a:prstGeom>
          <a:noFill/>
          <a:ln w="9525">
            <a:noFill/>
            <a:miter lim="800000"/>
            <a:headEnd/>
            <a:tailEnd/>
          </a:ln>
        </p:spPr>
      </p:pic>
      <p:sp>
        <p:nvSpPr>
          <p:cNvPr id="14" name="TextBox 13"/>
          <p:cNvSpPr txBox="1">
            <a:spLocks noChangeArrowheads="1"/>
          </p:cNvSpPr>
          <p:nvPr/>
        </p:nvSpPr>
        <p:spPr bwMode="auto">
          <a:xfrm>
            <a:off x="5643563" y="4500563"/>
            <a:ext cx="3500437" cy="1538287"/>
          </a:xfrm>
          <a:prstGeom prst="rect">
            <a:avLst/>
          </a:prstGeom>
          <a:noFill/>
          <a:ln w="9525">
            <a:noFill/>
            <a:miter lim="800000"/>
            <a:headEnd/>
            <a:tailEnd/>
          </a:ln>
        </p:spPr>
        <p:txBody>
          <a:bodyPr>
            <a:spAutoFit/>
          </a:bodyPr>
          <a:lstStyle/>
          <a:p>
            <a:r>
              <a:rPr lang="zh-CN" altLang="en-US" sz="2000">
                <a:latin typeface="黑体" pitchFamily="49" charset="-122"/>
                <a:ea typeface="黑体" pitchFamily="49" charset="-122"/>
              </a:rPr>
              <a:t>    美国制造企业正在出现把技术工厂迁回美国本土的趋势</a:t>
            </a:r>
            <a:endParaRPr lang="en-US" altLang="zh-CN" sz="2000">
              <a:latin typeface="黑体" pitchFamily="49" charset="-122"/>
              <a:ea typeface="黑体" pitchFamily="49" charset="-122"/>
            </a:endParaRPr>
          </a:p>
          <a:p>
            <a:endParaRPr lang="en-US" altLang="zh-CN">
              <a:latin typeface="Calibri" pitchFamily="34" charset="0"/>
            </a:endParaRPr>
          </a:p>
          <a:p>
            <a:endParaRPr lang="en-US" altLang="zh-CN">
              <a:latin typeface="Calibri" pitchFamily="34" charset="0"/>
            </a:endParaRPr>
          </a:p>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par>
                          <p:cTn id="12" fill="hold">
                            <p:stCondLst>
                              <p:cond delay="2500"/>
                            </p:stCondLst>
                            <p:childTnLst>
                              <p:par>
                                <p:cTn id="13" presetID="23" presetClass="entr" presetSubtype="3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strVal val="4*#ppt_w"/>
                                          </p:val>
                                        </p:tav>
                                        <p:tav tm="100000">
                                          <p:val>
                                            <p:strVal val="#ppt_w"/>
                                          </p:val>
                                        </p:tav>
                                      </p:tavLst>
                                    </p:anim>
                                    <p:anim calcmode="lin" valueType="num">
                                      <p:cBhvr>
                                        <p:cTn id="16" dur="500" fill="hold"/>
                                        <p:tgtEl>
                                          <p:spTgt spid="11"/>
                                        </p:tgtEl>
                                        <p:attrNameLst>
                                          <p:attrName>ppt_h</p:attrName>
                                        </p:attrNameLst>
                                      </p:cBhvr>
                                      <p:tavLst>
                                        <p:tav tm="0">
                                          <p:val>
                                            <p:strVal val="4*#ppt_h"/>
                                          </p:val>
                                        </p:tav>
                                        <p:tav tm="100000">
                                          <p:val>
                                            <p:strVal val="#ppt_h"/>
                                          </p:val>
                                        </p:tav>
                                      </p:tavLst>
                                    </p:anim>
                                  </p:childTnLst>
                                </p:cTn>
                              </p:par>
                            </p:childTnLst>
                          </p:cTn>
                        </p:par>
                        <p:par>
                          <p:cTn id="17" fill="hold">
                            <p:stCondLst>
                              <p:cond delay="3000"/>
                            </p:stCondLst>
                            <p:childTnLst>
                              <p:par>
                                <p:cTn id="18" presetID="53"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3500"/>
                            </p:stCondLst>
                            <p:childTnLst>
                              <p:par>
                                <p:cTn id="24" presetID="47"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4500"/>
                            </p:stCondLst>
                            <p:childTnLst>
                              <p:par>
                                <p:cTn id="30" presetID="21"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4)">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 name="图示 95"/>
          <p:cNvGraphicFramePr/>
          <p:nvPr/>
        </p:nvGraphicFramePr>
        <p:xfrm>
          <a:off x="3786182" y="-1571660"/>
          <a:ext cx="8822625" cy="9644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组合 97"/>
          <p:cNvGrpSpPr>
            <a:grpSpLocks/>
          </p:cNvGrpSpPr>
          <p:nvPr/>
        </p:nvGrpSpPr>
        <p:grpSpPr bwMode="auto">
          <a:xfrm>
            <a:off x="2357438" y="4714875"/>
            <a:ext cx="2287587" cy="1885950"/>
            <a:chOff x="2919340" y="1357298"/>
            <a:chExt cx="2288191" cy="1885335"/>
          </a:xfrm>
        </p:grpSpPr>
        <p:grpSp>
          <p:nvGrpSpPr>
            <p:cNvPr id="32822" name="组合 96"/>
            <p:cNvGrpSpPr>
              <a:grpSpLocks/>
            </p:cNvGrpSpPr>
            <p:nvPr/>
          </p:nvGrpSpPr>
          <p:grpSpPr bwMode="auto">
            <a:xfrm>
              <a:off x="2919340" y="1357298"/>
              <a:ext cx="2288191" cy="1885335"/>
              <a:chOff x="899258" y="3321851"/>
              <a:chExt cx="2288191" cy="1885335"/>
            </a:xfrm>
          </p:grpSpPr>
          <p:grpSp>
            <p:nvGrpSpPr>
              <p:cNvPr id="32824" name="Group 59"/>
              <p:cNvGrpSpPr>
                <a:grpSpLocks/>
              </p:cNvGrpSpPr>
              <p:nvPr/>
            </p:nvGrpSpPr>
            <p:grpSpPr bwMode="auto">
              <a:xfrm rot="1721290">
                <a:off x="899258" y="4312212"/>
                <a:ext cx="2288191" cy="894974"/>
                <a:chOff x="2290" y="2725"/>
                <a:chExt cx="1844" cy="743"/>
              </a:xfrm>
            </p:grpSpPr>
            <p:grpSp>
              <p:nvGrpSpPr>
                <p:cNvPr id="32837" name="Group 60"/>
                <p:cNvGrpSpPr>
                  <a:grpSpLocks/>
                </p:cNvGrpSpPr>
                <p:nvPr/>
              </p:nvGrpSpPr>
              <p:grpSpPr bwMode="auto">
                <a:xfrm>
                  <a:off x="2302" y="3058"/>
                  <a:ext cx="1832" cy="410"/>
                  <a:chOff x="2302" y="3058"/>
                  <a:chExt cx="1832" cy="410"/>
                </a:xfrm>
              </p:grpSpPr>
              <p:sp>
                <p:nvSpPr>
                  <p:cNvPr id="32841" name="Freeform 61"/>
                  <p:cNvSpPr>
                    <a:spLocks/>
                  </p:cNvSpPr>
                  <p:nvPr/>
                </p:nvSpPr>
                <p:spPr bwMode="gray">
                  <a:xfrm>
                    <a:off x="2302" y="306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w="0">
                    <a:noFill/>
                    <a:round/>
                    <a:headEnd/>
                    <a:tailEnd/>
                  </a:ln>
                </p:spPr>
                <p:txBody>
                  <a:bodyPr/>
                  <a:lstStyle/>
                  <a:p>
                    <a:endParaRPr lang="zh-CN" altLang="en-US"/>
                  </a:p>
                </p:txBody>
              </p:sp>
              <p:sp>
                <p:nvSpPr>
                  <p:cNvPr id="32842"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endParaRPr lang="zh-CN" altLang="en-US"/>
                  </a:p>
                </p:txBody>
              </p:sp>
            </p:grpSp>
            <p:grpSp>
              <p:nvGrpSpPr>
                <p:cNvPr id="32838" name="Group 63"/>
                <p:cNvGrpSpPr>
                  <a:grpSpLocks/>
                </p:cNvGrpSpPr>
                <p:nvPr/>
              </p:nvGrpSpPr>
              <p:grpSpPr bwMode="auto">
                <a:xfrm flipV="1">
                  <a:off x="2290" y="2725"/>
                  <a:ext cx="1406" cy="313"/>
                  <a:chOff x="2290" y="3030"/>
                  <a:chExt cx="1832" cy="408"/>
                </a:xfrm>
              </p:grpSpPr>
              <p:sp>
                <p:nvSpPr>
                  <p:cNvPr id="32839" name="Freeform 64"/>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w="0">
                    <a:noFill/>
                    <a:round/>
                    <a:headEnd/>
                    <a:tailEnd/>
                  </a:ln>
                </p:spPr>
                <p:txBody>
                  <a:bodyPr/>
                  <a:lstStyle/>
                  <a:p>
                    <a:endParaRPr lang="zh-CN" altLang="en-US"/>
                  </a:p>
                </p:txBody>
              </p:sp>
              <p:sp>
                <p:nvSpPr>
                  <p:cNvPr id="32840" name="Freeform 65"/>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endParaRPr lang="zh-CN" altLang="en-US"/>
                  </a:p>
                </p:txBody>
              </p:sp>
            </p:grpSp>
          </p:grpSp>
          <p:grpSp>
            <p:nvGrpSpPr>
              <p:cNvPr id="32825" name="Group 66"/>
              <p:cNvGrpSpPr>
                <a:grpSpLocks/>
              </p:cNvGrpSpPr>
              <p:nvPr/>
            </p:nvGrpSpPr>
            <p:grpSpPr bwMode="auto">
              <a:xfrm rot="-2155777">
                <a:off x="968153" y="3321851"/>
                <a:ext cx="750059" cy="773527"/>
                <a:chOff x="2789" y="1625"/>
                <a:chExt cx="907" cy="907"/>
              </a:xfrm>
            </p:grpSpPr>
            <p:sp>
              <p:nvSpPr>
                <p:cNvPr id="32827" name="Oval 67"/>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w="38100" algn="ctr">
                  <a:noFill/>
                  <a:round/>
                  <a:headEnd/>
                  <a:tailEnd/>
                </a:ln>
              </p:spPr>
              <p:txBody>
                <a:bodyPr wrap="none" anchor="ctr">
                  <a:spAutoFit/>
                </a:bodyPr>
                <a:lstStyle/>
                <a:p>
                  <a:endParaRPr lang="zh-CN" altLang="en-US">
                    <a:latin typeface="Calibri" pitchFamily="34" charset="0"/>
                  </a:endParaRPr>
                </a:p>
              </p:txBody>
            </p:sp>
            <p:sp>
              <p:nvSpPr>
                <p:cNvPr id="32828"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w="38100" algn="ctr">
                  <a:noFill/>
                  <a:round/>
                  <a:headEnd/>
                  <a:tailEnd/>
                </a:ln>
              </p:spPr>
              <p:txBody>
                <a:bodyPr wrap="none" anchor="ctr">
                  <a:spAutoFit/>
                </a:bodyPr>
                <a:lstStyle/>
                <a:p>
                  <a:endParaRPr lang="zh-CN" altLang="en-US">
                    <a:latin typeface="Calibri" pitchFamily="34" charset="0"/>
                  </a:endParaRPr>
                </a:p>
              </p:txBody>
            </p:sp>
            <p:sp>
              <p:nvSpPr>
                <p:cNvPr id="32829" name="Oval 69"/>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w="38100" algn="ctr">
                  <a:noFill/>
                  <a:round/>
                  <a:headEnd/>
                  <a:tailEnd/>
                </a:ln>
              </p:spPr>
              <p:txBody>
                <a:bodyPr anchor="ctr">
                  <a:spAutoFit/>
                </a:bodyPr>
                <a:lstStyle/>
                <a:p>
                  <a:endParaRPr lang="zh-CN" altLang="en-US">
                    <a:latin typeface="Calibri" pitchFamily="34" charset="0"/>
                  </a:endParaRPr>
                </a:p>
              </p:txBody>
            </p:sp>
            <p:sp>
              <p:nvSpPr>
                <p:cNvPr id="32830" name="Oval 70"/>
                <p:cNvSpPr>
                  <a:spLocks noChangeArrowheads="1"/>
                </p:cNvSpPr>
                <p:nvPr/>
              </p:nvSpPr>
              <p:spPr bwMode="gray">
                <a:xfrm>
                  <a:off x="2849" y="1686"/>
                  <a:ext cx="787" cy="788"/>
                </a:xfrm>
                <a:prstGeom prst="ellipse">
                  <a:avLst/>
                </a:prstGeom>
                <a:gradFill rotWithShape="0">
                  <a:gsLst>
                    <a:gs pos="0">
                      <a:srgbClr val="03D4A8"/>
                    </a:gs>
                    <a:gs pos="25000">
                      <a:srgbClr val="21D6E0"/>
                    </a:gs>
                    <a:gs pos="75000">
                      <a:srgbClr val="0087E6"/>
                    </a:gs>
                    <a:gs pos="100000">
                      <a:srgbClr val="005CBF"/>
                    </a:gs>
                  </a:gsLst>
                  <a:lin ang="2700000"/>
                </a:gradFill>
                <a:ln w="38100" algn="ctr">
                  <a:noFill/>
                  <a:round/>
                  <a:headEnd/>
                  <a:tailEnd/>
                </a:ln>
              </p:spPr>
              <p:txBody>
                <a:bodyPr anchor="ctr">
                  <a:spAutoFit/>
                </a:bodyPr>
                <a:lstStyle/>
                <a:p>
                  <a:endParaRPr lang="zh-CN" altLang="en-US">
                    <a:latin typeface="Calibri" pitchFamily="34" charset="0"/>
                  </a:endParaRPr>
                </a:p>
              </p:txBody>
            </p:sp>
            <p:sp>
              <p:nvSpPr>
                <p:cNvPr id="32831" name="Oval 71"/>
                <p:cNvSpPr>
                  <a:spLocks noChangeArrowheads="1"/>
                </p:cNvSpPr>
                <p:nvPr/>
              </p:nvSpPr>
              <p:spPr bwMode="gray">
                <a:xfrm>
                  <a:off x="2888" y="1724"/>
                  <a:ext cx="709" cy="709"/>
                </a:xfrm>
                <a:prstGeom prst="ellipse">
                  <a:avLst/>
                </a:prstGeom>
                <a:solidFill>
                  <a:srgbClr val="000000"/>
                </a:solidFill>
                <a:ln w="38100" algn="ctr">
                  <a:noFill/>
                  <a:round/>
                  <a:headEnd/>
                  <a:tailEnd/>
                </a:ln>
              </p:spPr>
              <p:txBody>
                <a:bodyPr anchor="ctr">
                  <a:spAutoFit/>
                </a:bodyPr>
                <a:lstStyle/>
                <a:p>
                  <a:endParaRPr lang="zh-CN" altLang="en-US">
                    <a:latin typeface="Calibri" pitchFamily="34" charset="0"/>
                  </a:endParaRPr>
                </a:p>
              </p:txBody>
            </p:sp>
            <p:grpSp>
              <p:nvGrpSpPr>
                <p:cNvPr id="32832" name="Group 72"/>
                <p:cNvGrpSpPr>
                  <a:grpSpLocks/>
                </p:cNvGrpSpPr>
                <p:nvPr/>
              </p:nvGrpSpPr>
              <p:grpSpPr bwMode="auto">
                <a:xfrm>
                  <a:off x="2899" y="1735"/>
                  <a:ext cx="687" cy="688"/>
                  <a:chOff x="4166" y="1706"/>
                  <a:chExt cx="1252" cy="1252"/>
                </a:xfrm>
              </p:grpSpPr>
              <p:sp>
                <p:nvSpPr>
                  <p:cNvPr id="32833" name="Oval 7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2834"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2835" name="Oval 7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2836" name="Oval 76"/>
                  <p:cNvSpPr>
                    <a:spLocks noChangeArrowheads="1"/>
                  </p:cNvSpPr>
                  <p:nvPr/>
                </p:nvSpPr>
                <p:spPr bwMode="gray">
                  <a:xfrm>
                    <a:off x="4263" y="1757"/>
                    <a:ext cx="1033" cy="926"/>
                  </a:xfrm>
                  <a:prstGeom prst="ellipse">
                    <a:avLst/>
                  </a:prstGeom>
                  <a:solidFill>
                    <a:schemeClr val="tx1"/>
                  </a:solidFill>
                  <a:ln w="9525" algn="ctr">
                    <a:noFill/>
                    <a:round/>
                    <a:headEnd/>
                    <a:tailEnd/>
                  </a:ln>
                </p:spPr>
                <p:txBody>
                  <a:bodyPr vert="eaVert" wrap="none" anchor="ctr"/>
                  <a:lstStyle/>
                  <a:p>
                    <a:endParaRPr lang="zh-CN" altLang="en-US">
                      <a:latin typeface="Calibri" pitchFamily="34" charset="0"/>
                    </a:endParaRPr>
                  </a:p>
                </p:txBody>
              </p:sp>
            </p:grpSp>
          </p:grpSp>
          <p:sp>
            <p:nvSpPr>
              <p:cNvPr id="32826" name="Text Box 78"/>
              <p:cNvSpPr txBox="1">
                <a:spLocks noChangeArrowheads="1"/>
              </p:cNvSpPr>
              <p:nvPr/>
            </p:nvSpPr>
            <p:spPr bwMode="gray">
              <a:xfrm rot="1770193">
                <a:off x="1287504" y="4142178"/>
                <a:ext cx="1422184" cy="461665"/>
              </a:xfrm>
              <a:prstGeom prst="rect">
                <a:avLst/>
              </a:prstGeom>
              <a:noFill/>
              <a:ln w="9525">
                <a:noFill/>
                <a:miter lim="800000"/>
                <a:headEnd/>
                <a:tailEnd/>
              </a:ln>
            </p:spPr>
            <p:txBody>
              <a:bodyPr wrap="none">
                <a:spAutoFit/>
              </a:bodyPr>
              <a:lstStyle/>
              <a:p>
                <a:pPr eaLnBrk="0" hangingPunct="0"/>
                <a:r>
                  <a:rPr lang="zh-CN" altLang="en-US" sz="2400">
                    <a:latin typeface="黑体" pitchFamily="49" charset="-122"/>
                    <a:ea typeface="黑体" pitchFamily="49" charset="-122"/>
                  </a:rPr>
                  <a:t>起步阶段</a:t>
                </a:r>
                <a:endParaRPr lang="en-US" altLang="zh-CN" sz="2400">
                  <a:latin typeface="黑体" pitchFamily="49" charset="-122"/>
                  <a:ea typeface="黑体" pitchFamily="49" charset="-122"/>
                </a:endParaRPr>
              </a:p>
            </p:txBody>
          </p:sp>
        </p:grpSp>
        <p:sp>
          <p:nvSpPr>
            <p:cNvPr id="32823" name="Text Box 77"/>
            <p:cNvSpPr txBox="1">
              <a:spLocks noChangeArrowheads="1"/>
            </p:cNvSpPr>
            <p:nvPr/>
          </p:nvSpPr>
          <p:spPr bwMode="gray">
            <a:xfrm rot="1770193">
              <a:off x="3154301" y="2663909"/>
              <a:ext cx="1353256" cy="400110"/>
            </a:xfrm>
            <a:prstGeom prst="rect">
              <a:avLst/>
            </a:prstGeom>
            <a:noFill/>
            <a:ln w="9525">
              <a:noFill/>
              <a:miter lim="800000"/>
              <a:headEnd/>
              <a:tailEnd/>
            </a:ln>
          </p:spPr>
          <p:txBody>
            <a:bodyPr wrap="none">
              <a:spAutoFit/>
            </a:bodyPr>
            <a:lstStyle/>
            <a:p>
              <a:pPr eaLnBrk="0" hangingPunct="0"/>
              <a:r>
                <a:rPr lang="en-US" altLang="zh-CN" sz="2000" b="1">
                  <a:solidFill>
                    <a:schemeClr val="bg1"/>
                  </a:solidFill>
                  <a:latin typeface="黑体" pitchFamily="49" charset="-122"/>
                  <a:ea typeface="黑体" pitchFamily="49" charset="-122"/>
                </a:rPr>
                <a:t>1979-1991</a:t>
              </a:r>
            </a:p>
          </p:txBody>
        </p:sp>
      </p:grpSp>
      <p:grpSp>
        <p:nvGrpSpPr>
          <p:cNvPr id="9" name="组合 98"/>
          <p:cNvGrpSpPr>
            <a:grpSpLocks/>
          </p:cNvGrpSpPr>
          <p:nvPr/>
        </p:nvGrpSpPr>
        <p:grpSpPr bwMode="auto">
          <a:xfrm>
            <a:off x="4286250" y="3571875"/>
            <a:ext cx="2879725" cy="2289175"/>
            <a:chOff x="2617850" y="3026910"/>
            <a:chExt cx="2880092" cy="2288427"/>
          </a:xfrm>
        </p:grpSpPr>
        <p:grpSp>
          <p:nvGrpSpPr>
            <p:cNvPr id="32802" name="Group 41"/>
            <p:cNvGrpSpPr>
              <a:grpSpLocks/>
            </p:cNvGrpSpPr>
            <p:nvPr/>
          </p:nvGrpSpPr>
          <p:grpSpPr bwMode="auto">
            <a:xfrm rot="1721290">
              <a:off x="2617850" y="4456499"/>
              <a:ext cx="2880092" cy="858838"/>
              <a:chOff x="2290" y="2725"/>
              <a:chExt cx="2321" cy="713"/>
            </a:xfrm>
          </p:grpSpPr>
          <p:grpSp>
            <p:nvGrpSpPr>
              <p:cNvPr id="32816" name="Group 42"/>
              <p:cNvGrpSpPr>
                <a:grpSpLocks/>
              </p:cNvGrpSpPr>
              <p:nvPr/>
            </p:nvGrpSpPr>
            <p:grpSpPr bwMode="auto">
              <a:xfrm>
                <a:off x="2290" y="3030"/>
                <a:ext cx="2321" cy="408"/>
                <a:chOff x="2290" y="3030"/>
                <a:chExt cx="2321" cy="408"/>
              </a:xfrm>
            </p:grpSpPr>
            <p:sp>
              <p:nvSpPr>
                <p:cNvPr id="32820" name="Freeform 43"/>
                <p:cNvSpPr>
                  <a:spLocks/>
                </p:cNvSpPr>
                <p:nvPr/>
              </p:nvSpPr>
              <p:spPr bwMode="gray">
                <a:xfrm>
                  <a:off x="2290" y="3030"/>
                  <a:ext cx="2321" cy="408"/>
                </a:xfrm>
                <a:custGeom>
                  <a:avLst/>
                  <a:gdLst>
                    <a:gd name="T0" fmla="*/ 3726 w 1832"/>
                    <a:gd name="T1" fmla="*/ 32 h 408"/>
                    <a:gd name="T2" fmla="*/ 3721 w 1832"/>
                    <a:gd name="T3" fmla="*/ 66 h 408"/>
                    <a:gd name="T4" fmla="*/ 3688 w 1832"/>
                    <a:gd name="T5" fmla="*/ 128 h 408"/>
                    <a:gd name="T6" fmla="*/ 3636 w 1832"/>
                    <a:gd name="T7" fmla="*/ 188 h 408"/>
                    <a:gd name="T8" fmla="*/ 3566 w 1832"/>
                    <a:gd name="T9" fmla="*/ 240 h 408"/>
                    <a:gd name="T10" fmla="*/ 3482 w 1832"/>
                    <a:gd name="T11" fmla="*/ 288 h 408"/>
                    <a:gd name="T12" fmla="*/ 3384 w 1832"/>
                    <a:gd name="T13" fmla="*/ 330 h 408"/>
                    <a:gd name="T14" fmla="*/ 3275 w 1832"/>
                    <a:gd name="T15" fmla="*/ 362 h 408"/>
                    <a:gd name="T16" fmla="*/ 3152 w 1832"/>
                    <a:gd name="T17" fmla="*/ 388 h 408"/>
                    <a:gd name="T18" fmla="*/ 3023 w 1832"/>
                    <a:gd name="T19" fmla="*/ 402 h 408"/>
                    <a:gd name="T20" fmla="*/ 2882 w 1832"/>
                    <a:gd name="T21" fmla="*/ 408 h 408"/>
                    <a:gd name="T22" fmla="*/ 0 w 1832"/>
                    <a:gd name="T23" fmla="*/ 408 h 408"/>
                    <a:gd name="T24" fmla="*/ 0 w 1832"/>
                    <a:gd name="T25" fmla="*/ 0 h 408"/>
                    <a:gd name="T26" fmla="*/ 3726 w 1832"/>
                    <a:gd name="T27" fmla="*/ 0 h 408"/>
                    <a:gd name="T28" fmla="*/ 3726 w 1832"/>
                    <a:gd name="T29" fmla="*/ 32 h 408"/>
                    <a:gd name="T30" fmla="*/ 3726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w="0">
                  <a:noFill/>
                  <a:round/>
                  <a:headEnd/>
                  <a:tailEnd/>
                </a:ln>
              </p:spPr>
              <p:txBody>
                <a:bodyPr/>
                <a:lstStyle/>
                <a:p>
                  <a:endParaRPr lang="zh-CN" altLang="en-US"/>
                </a:p>
              </p:txBody>
            </p:sp>
            <p:sp>
              <p:nvSpPr>
                <p:cNvPr id="32821" name="Freeform 44"/>
                <p:cNvSpPr>
                  <a:spLocks/>
                </p:cNvSpPr>
                <p:nvPr/>
              </p:nvSpPr>
              <p:spPr bwMode="gray">
                <a:xfrm>
                  <a:off x="4201" y="3063"/>
                  <a:ext cx="365" cy="334"/>
                </a:xfrm>
                <a:custGeom>
                  <a:avLst/>
                  <a:gdLst>
                    <a:gd name="T0" fmla="*/ 587 w 288"/>
                    <a:gd name="T1" fmla="*/ 0 h 334"/>
                    <a:gd name="T2" fmla="*/ 578 w 288"/>
                    <a:gd name="T3" fmla="*/ 52 h 334"/>
                    <a:gd name="T4" fmla="*/ 554 w 288"/>
                    <a:gd name="T5" fmla="*/ 98 h 334"/>
                    <a:gd name="T6" fmla="*/ 517 w 288"/>
                    <a:gd name="T7" fmla="*/ 140 h 334"/>
                    <a:gd name="T8" fmla="*/ 468 w 288"/>
                    <a:gd name="T9" fmla="*/ 176 h 334"/>
                    <a:gd name="T10" fmla="*/ 416 w 288"/>
                    <a:gd name="T11" fmla="*/ 208 h 334"/>
                    <a:gd name="T12" fmla="*/ 355 w 288"/>
                    <a:gd name="T13" fmla="*/ 238 h 334"/>
                    <a:gd name="T14" fmla="*/ 294 w 288"/>
                    <a:gd name="T15" fmla="*/ 262 h 334"/>
                    <a:gd name="T16" fmla="*/ 228 w 288"/>
                    <a:gd name="T17" fmla="*/ 282 h 334"/>
                    <a:gd name="T18" fmla="*/ 170 w 288"/>
                    <a:gd name="T19" fmla="*/ 298 h 334"/>
                    <a:gd name="T20" fmla="*/ 114 w 288"/>
                    <a:gd name="T21" fmla="*/ 312 h 334"/>
                    <a:gd name="T22" fmla="*/ 68 w 288"/>
                    <a:gd name="T23" fmla="*/ 322 h 334"/>
                    <a:gd name="T24" fmla="*/ 32 w 288"/>
                    <a:gd name="T25" fmla="*/ 328 h 334"/>
                    <a:gd name="T26" fmla="*/ 8 w 288"/>
                    <a:gd name="T27" fmla="*/ 332 h 334"/>
                    <a:gd name="T28" fmla="*/ 0 w 288"/>
                    <a:gd name="T29" fmla="*/ 334 h 334"/>
                    <a:gd name="T30" fmla="*/ 8 w 288"/>
                    <a:gd name="T31" fmla="*/ 332 h 334"/>
                    <a:gd name="T32" fmla="*/ 32 w 288"/>
                    <a:gd name="T33" fmla="*/ 326 h 334"/>
                    <a:gd name="T34" fmla="*/ 68 w 288"/>
                    <a:gd name="T35" fmla="*/ 318 h 334"/>
                    <a:gd name="T36" fmla="*/ 114 w 288"/>
                    <a:gd name="T37" fmla="*/ 304 h 334"/>
                    <a:gd name="T38" fmla="*/ 170 w 288"/>
                    <a:gd name="T39" fmla="*/ 288 h 334"/>
                    <a:gd name="T40" fmla="*/ 228 w 288"/>
                    <a:gd name="T41" fmla="*/ 266 h 334"/>
                    <a:gd name="T42" fmla="*/ 289 w 288"/>
                    <a:gd name="T43" fmla="*/ 242 h 334"/>
                    <a:gd name="T44" fmla="*/ 345 w 288"/>
                    <a:gd name="T45" fmla="*/ 212 h 334"/>
                    <a:gd name="T46" fmla="*/ 398 w 288"/>
                    <a:gd name="T47" fmla="*/ 180 h 334"/>
                    <a:gd name="T48" fmla="*/ 449 w 288"/>
                    <a:gd name="T49" fmla="*/ 142 h 334"/>
                    <a:gd name="T50" fmla="*/ 485 w 288"/>
                    <a:gd name="T51" fmla="*/ 100 h 334"/>
                    <a:gd name="T52" fmla="*/ 509 w 288"/>
                    <a:gd name="T53" fmla="*/ 54 h 334"/>
                    <a:gd name="T54" fmla="*/ 517 w 288"/>
                    <a:gd name="T55" fmla="*/ 2 h 334"/>
                    <a:gd name="T56" fmla="*/ 587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endParaRPr lang="zh-CN" altLang="en-US"/>
                </a:p>
              </p:txBody>
            </p:sp>
          </p:grpSp>
          <p:grpSp>
            <p:nvGrpSpPr>
              <p:cNvPr id="32817" name="Group 45"/>
              <p:cNvGrpSpPr>
                <a:grpSpLocks/>
              </p:cNvGrpSpPr>
              <p:nvPr/>
            </p:nvGrpSpPr>
            <p:grpSpPr bwMode="auto">
              <a:xfrm flipV="1">
                <a:off x="2290" y="2725"/>
                <a:ext cx="1806" cy="313"/>
                <a:chOff x="2290" y="3030"/>
                <a:chExt cx="2353" cy="408"/>
              </a:xfrm>
            </p:grpSpPr>
            <p:sp>
              <p:nvSpPr>
                <p:cNvPr id="32818" name="Freeform 46"/>
                <p:cNvSpPr>
                  <a:spLocks/>
                </p:cNvSpPr>
                <p:nvPr/>
              </p:nvSpPr>
              <p:spPr bwMode="gray">
                <a:xfrm>
                  <a:off x="2290" y="3030"/>
                  <a:ext cx="2321" cy="408"/>
                </a:xfrm>
                <a:custGeom>
                  <a:avLst/>
                  <a:gdLst>
                    <a:gd name="T0" fmla="*/ 3726 w 1832"/>
                    <a:gd name="T1" fmla="*/ 32 h 408"/>
                    <a:gd name="T2" fmla="*/ 3721 w 1832"/>
                    <a:gd name="T3" fmla="*/ 66 h 408"/>
                    <a:gd name="T4" fmla="*/ 3688 w 1832"/>
                    <a:gd name="T5" fmla="*/ 128 h 408"/>
                    <a:gd name="T6" fmla="*/ 3636 w 1832"/>
                    <a:gd name="T7" fmla="*/ 188 h 408"/>
                    <a:gd name="T8" fmla="*/ 3566 w 1832"/>
                    <a:gd name="T9" fmla="*/ 240 h 408"/>
                    <a:gd name="T10" fmla="*/ 3482 w 1832"/>
                    <a:gd name="T11" fmla="*/ 288 h 408"/>
                    <a:gd name="T12" fmla="*/ 3384 w 1832"/>
                    <a:gd name="T13" fmla="*/ 330 h 408"/>
                    <a:gd name="T14" fmla="*/ 3275 w 1832"/>
                    <a:gd name="T15" fmla="*/ 362 h 408"/>
                    <a:gd name="T16" fmla="*/ 3152 w 1832"/>
                    <a:gd name="T17" fmla="*/ 388 h 408"/>
                    <a:gd name="T18" fmla="*/ 3023 w 1832"/>
                    <a:gd name="T19" fmla="*/ 402 h 408"/>
                    <a:gd name="T20" fmla="*/ 2882 w 1832"/>
                    <a:gd name="T21" fmla="*/ 408 h 408"/>
                    <a:gd name="T22" fmla="*/ 0 w 1832"/>
                    <a:gd name="T23" fmla="*/ 408 h 408"/>
                    <a:gd name="T24" fmla="*/ 0 w 1832"/>
                    <a:gd name="T25" fmla="*/ 0 h 408"/>
                    <a:gd name="T26" fmla="*/ 3726 w 1832"/>
                    <a:gd name="T27" fmla="*/ 0 h 408"/>
                    <a:gd name="T28" fmla="*/ 3726 w 1832"/>
                    <a:gd name="T29" fmla="*/ 32 h 408"/>
                    <a:gd name="T30" fmla="*/ 3726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w="0">
                  <a:noFill/>
                  <a:round/>
                  <a:headEnd/>
                  <a:tailEnd/>
                </a:ln>
              </p:spPr>
              <p:txBody>
                <a:bodyPr/>
                <a:lstStyle/>
                <a:p>
                  <a:endParaRPr lang="zh-CN" altLang="en-US"/>
                </a:p>
              </p:txBody>
            </p:sp>
            <p:sp>
              <p:nvSpPr>
                <p:cNvPr id="32819" name="Freeform 47"/>
                <p:cNvSpPr>
                  <a:spLocks/>
                </p:cNvSpPr>
                <p:nvPr/>
              </p:nvSpPr>
              <p:spPr bwMode="gray">
                <a:xfrm>
                  <a:off x="4355" y="3041"/>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endParaRPr lang="zh-CN" altLang="en-US"/>
                </a:p>
              </p:txBody>
            </p:sp>
          </p:grpSp>
        </p:grpSp>
        <p:grpSp>
          <p:nvGrpSpPr>
            <p:cNvPr id="32803" name="Group 48"/>
            <p:cNvGrpSpPr>
              <a:grpSpLocks/>
            </p:cNvGrpSpPr>
            <p:nvPr/>
          </p:nvGrpSpPr>
          <p:grpSpPr bwMode="auto">
            <a:xfrm rot="-2155777">
              <a:off x="2620359" y="3026910"/>
              <a:ext cx="990516" cy="1021509"/>
              <a:chOff x="2789" y="1625"/>
              <a:chExt cx="907" cy="907"/>
            </a:xfrm>
          </p:grpSpPr>
          <p:sp>
            <p:nvSpPr>
              <p:cNvPr id="32806" name="Oval 49"/>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w="38100" algn="ctr">
                <a:noFill/>
                <a:round/>
                <a:headEnd/>
                <a:tailEnd/>
              </a:ln>
            </p:spPr>
            <p:txBody>
              <a:bodyPr wrap="none" anchor="ctr">
                <a:spAutoFit/>
              </a:bodyPr>
              <a:lstStyle/>
              <a:p>
                <a:endParaRPr lang="zh-CN" altLang="en-US">
                  <a:latin typeface="Calibri" pitchFamily="34" charset="0"/>
                </a:endParaRPr>
              </a:p>
            </p:txBody>
          </p:sp>
          <p:sp>
            <p:nvSpPr>
              <p:cNvPr id="32807" name="Oval 50"/>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w="38100" algn="ctr">
                <a:noFill/>
                <a:round/>
                <a:headEnd/>
                <a:tailEnd/>
              </a:ln>
            </p:spPr>
            <p:txBody>
              <a:bodyPr wrap="none" anchor="ctr">
                <a:spAutoFit/>
              </a:bodyPr>
              <a:lstStyle/>
              <a:p>
                <a:endParaRPr lang="zh-CN" altLang="en-US">
                  <a:latin typeface="Calibri" pitchFamily="34" charset="0"/>
                </a:endParaRPr>
              </a:p>
            </p:txBody>
          </p:sp>
          <p:sp>
            <p:nvSpPr>
              <p:cNvPr id="32808" name="Oval 51"/>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w="38100" algn="ctr">
                <a:noFill/>
                <a:round/>
                <a:headEnd/>
                <a:tailEnd/>
              </a:ln>
            </p:spPr>
            <p:txBody>
              <a:bodyPr anchor="ctr">
                <a:spAutoFit/>
              </a:bodyPr>
              <a:lstStyle/>
              <a:p>
                <a:endParaRPr lang="zh-CN" altLang="en-US">
                  <a:latin typeface="Calibri" pitchFamily="34" charset="0"/>
                </a:endParaRPr>
              </a:p>
            </p:txBody>
          </p:sp>
          <p:sp>
            <p:nvSpPr>
              <p:cNvPr id="32809" name="Oval 52"/>
              <p:cNvSpPr>
                <a:spLocks noChangeArrowheads="1"/>
              </p:cNvSpPr>
              <p:nvPr/>
            </p:nvSpPr>
            <p:spPr bwMode="gray">
              <a:xfrm>
                <a:off x="2849" y="1686"/>
                <a:ext cx="787" cy="788"/>
              </a:xfrm>
              <a:prstGeom prst="ellipse">
                <a:avLst/>
              </a:prstGeom>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a:gradFill>
              <a:ln w="38100" algn="ctr">
                <a:noFill/>
                <a:round/>
                <a:headEnd/>
                <a:tailEnd/>
              </a:ln>
            </p:spPr>
            <p:txBody>
              <a:bodyPr anchor="ctr">
                <a:spAutoFit/>
              </a:bodyPr>
              <a:lstStyle/>
              <a:p>
                <a:endParaRPr lang="zh-CN" altLang="en-US">
                  <a:latin typeface="Calibri" pitchFamily="34" charset="0"/>
                </a:endParaRPr>
              </a:p>
            </p:txBody>
          </p:sp>
          <p:sp>
            <p:nvSpPr>
              <p:cNvPr id="32810" name="Oval 53"/>
              <p:cNvSpPr>
                <a:spLocks noChangeArrowheads="1"/>
              </p:cNvSpPr>
              <p:nvPr/>
            </p:nvSpPr>
            <p:spPr bwMode="gray">
              <a:xfrm>
                <a:off x="2888" y="1724"/>
                <a:ext cx="709" cy="709"/>
              </a:xfrm>
              <a:prstGeom prst="ellipse">
                <a:avLst/>
              </a:prstGeom>
              <a:solidFill>
                <a:srgbClr val="000000"/>
              </a:solidFill>
              <a:ln w="38100" algn="ctr">
                <a:noFill/>
                <a:round/>
                <a:headEnd/>
                <a:tailEnd/>
              </a:ln>
            </p:spPr>
            <p:txBody>
              <a:bodyPr anchor="ctr">
                <a:spAutoFit/>
              </a:bodyPr>
              <a:lstStyle/>
              <a:p>
                <a:endParaRPr lang="zh-CN" altLang="en-US">
                  <a:latin typeface="Calibri" pitchFamily="34" charset="0"/>
                </a:endParaRPr>
              </a:p>
            </p:txBody>
          </p:sp>
          <p:grpSp>
            <p:nvGrpSpPr>
              <p:cNvPr id="32811" name="Group 54"/>
              <p:cNvGrpSpPr>
                <a:grpSpLocks/>
              </p:cNvGrpSpPr>
              <p:nvPr/>
            </p:nvGrpSpPr>
            <p:grpSpPr bwMode="auto">
              <a:xfrm>
                <a:off x="2899" y="1735"/>
                <a:ext cx="687" cy="688"/>
                <a:chOff x="4166" y="1706"/>
                <a:chExt cx="1252" cy="1252"/>
              </a:xfrm>
            </p:grpSpPr>
            <p:sp>
              <p:nvSpPr>
                <p:cNvPr id="32812" name="Oval 55"/>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2813" name="Oval 56"/>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2814" name="Oval 57"/>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2815" name="Oval 58"/>
                <p:cNvSpPr>
                  <a:spLocks noChangeArrowheads="1"/>
                </p:cNvSpPr>
                <p:nvPr/>
              </p:nvSpPr>
              <p:spPr bwMode="gray">
                <a:xfrm>
                  <a:off x="4263" y="1757"/>
                  <a:ext cx="1033" cy="926"/>
                </a:xfrm>
                <a:prstGeom prst="ellipse">
                  <a:avLst/>
                </a:prstGeom>
                <a:solidFill>
                  <a:srgbClr val="00B050"/>
                </a:solidFill>
                <a:ln w="9525" algn="ctr">
                  <a:noFill/>
                  <a:round/>
                  <a:headEnd/>
                  <a:tailEnd/>
                </a:ln>
              </p:spPr>
              <p:txBody>
                <a:bodyPr vert="eaVert" wrap="none" anchor="ctr"/>
                <a:lstStyle/>
                <a:p>
                  <a:endParaRPr lang="zh-CN" altLang="en-US">
                    <a:latin typeface="Calibri" pitchFamily="34" charset="0"/>
                  </a:endParaRPr>
                </a:p>
              </p:txBody>
            </p:sp>
          </p:grpSp>
        </p:grpSp>
        <p:sp>
          <p:nvSpPr>
            <p:cNvPr id="32804" name="Text Box 79"/>
            <p:cNvSpPr txBox="1">
              <a:spLocks noChangeArrowheads="1"/>
            </p:cNvSpPr>
            <p:nvPr/>
          </p:nvSpPr>
          <p:spPr bwMode="gray">
            <a:xfrm rot="1770193">
              <a:off x="2877063" y="4500533"/>
              <a:ext cx="1338828" cy="400110"/>
            </a:xfrm>
            <a:prstGeom prst="rect">
              <a:avLst/>
            </a:prstGeom>
            <a:noFill/>
            <a:ln w="9525">
              <a:noFill/>
              <a:miter lim="800000"/>
              <a:headEnd/>
              <a:tailEnd/>
            </a:ln>
          </p:spPr>
          <p:txBody>
            <a:bodyPr wrap="none">
              <a:spAutoFit/>
            </a:bodyPr>
            <a:lstStyle/>
            <a:p>
              <a:pPr eaLnBrk="0" hangingPunct="0"/>
              <a:r>
                <a:rPr lang="en-US" altLang="zh-CN" sz="2000">
                  <a:solidFill>
                    <a:schemeClr val="bg1"/>
                  </a:solidFill>
                  <a:latin typeface="黑体" pitchFamily="49" charset="-122"/>
                  <a:ea typeface="黑体" pitchFamily="49" charset="-122"/>
                </a:rPr>
                <a:t>1992-2001</a:t>
              </a:r>
            </a:p>
          </p:txBody>
        </p:sp>
        <p:sp>
          <p:nvSpPr>
            <p:cNvPr id="32805" name="Text Box 80"/>
            <p:cNvSpPr txBox="1">
              <a:spLocks noChangeArrowheads="1"/>
            </p:cNvSpPr>
            <p:nvPr/>
          </p:nvSpPr>
          <p:spPr bwMode="gray">
            <a:xfrm rot="1770193">
              <a:off x="2816649" y="4238131"/>
              <a:ext cx="2031325" cy="461665"/>
            </a:xfrm>
            <a:prstGeom prst="rect">
              <a:avLst/>
            </a:prstGeom>
            <a:noFill/>
            <a:ln w="9525">
              <a:noFill/>
              <a:miter lim="800000"/>
              <a:headEnd/>
              <a:tailEnd/>
            </a:ln>
          </p:spPr>
          <p:txBody>
            <a:bodyPr wrap="none">
              <a:spAutoFit/>
            </a:bodyPr>
            <a:lstStyle/>
            <a:p>
              <a:pPr eaLnBrk="0" hangingPunct="0"/>
              <a:r>
                <a:rPr lang="zh-CN" altLang="en-US" sz="2400">
                  <a:latin typeface="黑体" pitchFamily="49" charset="-122"/>
                  <a:ea typeface="黑体" pitchFamily="49" charset="-122"/>
                </a:rPr>
                <a:t>快速发展阶段</a:t>
              </a:r>
              <a:endParaRPr lang="en-US" altLang="zh-CN" sz="2400">
                <a:latin typeface="黑体" pitchFamily="49" charset="-122"/>
                <a:ea typeface="黑体" pitchFamily="49" charset="-122"/>
              </a:endParaRPr>
            </a:p>
          </p:txBody>
        </p:sp>
      </p:grpSp>
      <p:grpSp>
        <p:nvGrpSpPr>
          <p:cNvPr id="15" name="组合 106"/>
          <p:cNvGrpSpPr>
            <a:grpSpLocks/>
          </p:cNvGrpSpPr>
          <p:nvPr/>
        </p:nvGrpSpPr>
        <p:grpSpPr bwMode="auto">
          <a:xfrm>
            <a:off x="5572125" y="2143125"/>
            <a:ext cx="3282950" cy="2876550"/>
            <a:chOff x="7000892" y="2643182"/>
            <a:chExt cx="3282626" cy="2875836"/>
          </a:xfrm>
        </p:grpSpPr>
        <p:sp>
          <p:nvSpPr>
            <p:cNvPr id="32777" name="Oval 32"/>
            <p:cNvSpPr>
              <a:spLocks noChangeArrowheads="1"/>
            </p:cNvSpPr>
            <p:nvPr/>
          </p:nvSpPr>
          <p:spPr bwMode="gray">
            <a:xfrm rot="-2155777">
              <a:off x="7471766" y="3504930"/>
              <a:ext cx="1157651" cy="519351"/>
            </a:xfrm>
            <a:prstGeom prst="ellipse">
              <a:avLst/>
            </a:prstGeom>
            <a:gradFill rotWithShape="1">
              <a:gsLst>
                <a:gs pos="0">
                  <a:srgbClr val="3399FF">
                    <a:alpha val="32001"/>
                  </a:srgbClr>
                </a:gs>
                <a:gs pos="100000">
                  <a:srgbClr val="000000">
                    <a:alpha val="89998"/>
                  </a:srgbClr>
                </a:gs>
              </a:gsLst>
              <a:lin ang="2700000" scaled="1"/>
            </a:gradFill>
            <a:ln w="38100" algn="ctr">
              <a:noFill/>
              <a:round/>
              <a:headEnd/>
              <a:tailEnd/>
            </a:ln>
          </p:spPr>
          <p:txBody>
            <a:bodyPr anchor="ctr">
              <a:spAutoFit/>
            </a:bodyPr>
            <a:lstStyle/>
            <a:p>
              <a:endParaRPr lang="zh-CN" altLang="en-US">
                <a:latin typeface="Calibri" pitchFamily="34" charset="0"/>
              </a:endParaRPr>
            </a:p>
          </p:txBody>
        </p:sp>
        <p:grpSp>
          <p:nvGrpSpPr>
            <p:cNvPr id="32778" name="组合 105"/>
            <p:cNvGrpSpPr>
              <a:grpSpLocks/>
            </p:cNvGrpSpPr>
            <p:nvPr/>
          </p:nvGrpSpPr>
          <p:grpSpPr bwMode="auto">
            <a:xfrm>
              <a:off x="7000892" y="2643182"/>
              <a:ext cx="3282626" cy="2875836"/>
              <a:chOff x="7000892" y="2643182"/>
              <a:chExt cx="3282626" cy="2875836"/>
            </a:xfrm>
          </p:grpSpPr>
          <p:sp>
            <p:nvSpPr>
              <p:cNvPr id="32779" name="Oval 33"/>
              <p:cNvSpPr>
                <a:spLocks noChangeArrowheads="1"/>
              </p:cNvSpPr>
              <p:nvPr/>
            </p:nvSpPr>
            <p:spPr bwMode="gray">
              <a:xfrm rot="-2155777">
                <a:off x="7131692" y="2759179"/>
                <a:ext cx="1323975" cy="1362075"/>
              </a:xfrm>
              <a:prstGeom prst="ellipse">
                <a:avLst/>
              </a:prstGeom>
              <a:gradFill rotWithShape="1">
                <a:gsLst>
                  <a:gs pos="0">
                    <a:srgbClr val="1C538A"/>
                  </a:gs>
                  <a:gs pos="50000">
                    <a:srgbClr val="3399FF"/>
                  </a:gs>
                  <a:gs pos="100000">
                    <a:srgbClr val="1C538A"/>
                  </a:gs>
                </a:gsLst>
                <a:lin ang="18900000" scaled="1"/>
              </a:gradFill>
              <a:ln w="38100" algn="ctr">
                <a:noFill/>
                <a:round/>
                <a:headEnd/>
                <a:tailEnd/>
              </a:ln>
            </p:spPr>
            <p:txBody>
              <a:bodyPr anchor="ctr">
                <a:spAutoFit/>
              </a:bodyPr>
              <a:lstStyle/>
              <a:p>
                <a:endParaRPr lang="zh-CN" altLang="en-US">
                  <a:latin typeface="Calibri" pitchFamily="34" charset="0"/>
                </a:endParaRPr>
              </a:p>
            </p:txBody>
          </p:sp>
          <p:grpSp>
            <p:nvGrpSpPr>
              <p:cNvPr id="32780" name="组合 104"/>
              <p:cNvGrpSpPr>
                <a:grpSpLocks/>
              </p:cNvGrpSpPr>
              <p:nvPr/>
            </p:nvGrpSpPr>
            <p:grpSpPr bwMode="auto">
              <a:xfrm>
                <a:off x="7000892" y="2643182"/>
                <a:ext cx="3282626" cy="2875836"/>
                <a:chOff x="7000892" y="2643182"/>
                <a:chExt cx="3282626" cy="2875836"/>
              </a:xfrm>
            </p:grpSpPr>
            <p:sp>
              <p:nvSpPr>
                <p:cNvPr id="32781" name="Oval 34"/>
                <p:cNvSpPr>
                  <a:spLocks noChangeArrowheads="1"/>
                </p:cNvSpPr>
                <p:nvPr/>
              </p:nvSpPr>
              <p:spPr bwMode="gray">
                <a:xfrm rot="-2155777">
                  <a:off x="7131692" y="2759179"/>
                  <a:ext cx="1323975" cy="1362075"/>
                </a:xfrm>
                <a:prstGeom prst="ellipse">
                  <a:avLst/>
                </a:prstGeom>
                <a:gradFill rotWithShape="1">
                  <a:gsLst>
                    <a:gs pos="0">
                      <a:srgbClr val="2061A2"/>
                    </a:gs>
                    <a:gs pos="100000">
                      <a:srgbClr val="3399FF">
                        <a:alpha val="0"/>
                      </a:srgbClr>
                    </a:gs>
                  </a:gsLst>
                  <a:lin ang="2700000" scaled="1"/>
                </a:gradFill>
                <a:ln w="38100" algn="ctr">
                  <a:noFill/>
                  <a:round/>
                  <a:headEnd/>
                  <a:tailEnd/>
                </a:ln>
              </p:spPr>
              <p:txBody>
                <a:bodyPr anchor="ctr">
                  <a:spAutoFit/>
                </a:bodyPr>
                <a:lstStyle/>
                <a:p>
                  <a:endParaRPr lang="zh-CN" altLang="en-US">
                    <a:latin typeface="Calibri" pitchFamily="34" charset="0"/>
                  </a:endParaRPr>
                </a:p>
              </p:txBody>
            </p:sp>
            <p:grpSp>
              <p:nvGrpSpPr>
                <p:cNvPr id="32782" name="组合 103"/>
                <p:cNvGrpSpPr>
                  <a:grpSpLocks/>
                </p:cNvGrpSpPr>
                <p:nvPr/>
              </p:nvGrpSpPr>
              <p:grpSpPr bwMode="auto">
                <a:xfrm>
                  <a:off x="7000892" y="2643182"/>
                  <a:ext cx="3282626" cy="2875836"/>
                  <a:chOff x="7000892" y="2643182"/>
                  <a:chExt cx="3282626" cy="2875836"/>
                </a:xfrm>
              </p:grpSpPr>
              <p:sp>
                <p:nvSpPr>
                  <p:cNvPr id="32783" name="Oval 35"/>
                  <p:cNvSpPr>
                    <a:spLocks noChangeArrowheads="1"/>
                  </p:cNvSpPr>
                  <p:nvPr/>
                </p:nvSpPr>
                <p:spPr bwMode="gray">
                  <a:xfrm rot="-2155777">
                    <a:off x="7175609" y="2804946"/>
                    <a:ext cx="1192212" cy="1225550"/>
                  </a:xfrm>
                  <a:prstGeom prst="ellipse">
                    <a:avLst/>
                  </a:prstGeom>
                  <a:solidFill>
                    <a:srgbClr val="000000"/>
                  </a:solidFill>
                  <a:ln w="38100" algn="ctr">
                    <a:noFill/>
                    <a:round/>
                    <a:headEnd/>
                    <a:tailEnd/>
                  </a:ln>
                </p:spPr>
                <p:txBody>
                  <a:bodyPr anchor="ctr">
                    <a:spAutoFit/>
                  </a:bodyPr>
                  <a:lstStyle/>
                  <a:p>
                    <a:endParaRPr lang="zh-CN" altLang="en-US">
                      <a:latin typeface="Calibri" pitchFamily="34" charset="0"/>
                    </a:endParaRPr>
                  </a:p>
                </p:txBody>
              </p:sp>
              <p:grpSp>
                <p:nvGrpSpPr>
                  <p:cNvPr id="32784" name="组合 102"/>
                  <p:cNvGrpSpPr>
                    <a:grpSpLocks/>
                  </p:cNvGrpSpPr>
                  <p:nvPr/>
                </p:nvGrpSpPr>
                <p:grpSpPr bwMode="auto">
                  <a:xfrm>
                    <a:off x="7000892" y="2643182"/>
                    <a:ext cx="3282626" cy="2875836"/>
                    <a:chOff x="6089650" y="2541588"/>
                    <a:chExt cx="3282626" cy="2875836"/>
                  </a:xfrm>
                </p:grpSpPr>
                <p:grpSp>
                  <p:nvGrpSpPr>
                    <p:cNvPr id="32785" name="组合 101"/>
                    <p:cNvGrpSpPr>
                      <a:grpSpLocks/>
                    </p:cNvGrpSpPr>
                    <p:nvPr/>
                  </p:nvGrpSpPr>
                  <p:grpSpPr bwMode="auto">
                    <a:xfrm>
                      <a:off x="6089650" y="2541588"/>
                      <a:ext cx="3282626" cy="2875836"/>
                      <a:chOff x="6089650" y="2541588"/>
                      <a:chExt cx="3282626" cy="2875836"/>
                    </a:xfrm>
                  </p:grpSpPr>
                  <p:sp>
                    <p:nvSpPr>
                      <p:cNvPr id="32787" name="Oval 31"/>
                      <p:cNvSpPr>
                        <a:spLocks noChangeArrowheads="1"/>
                      </p:cNvSpPr>
                      <p:nvPr/>
                    </p:nvSpPr>
                    <p:spPr bwMode="gray">
                      <a:xfrm rot="-2155777">
                        <a:off x="6089650" y="2541588"/>
                        <a:ext cx="1524000" cy="1568450"/>
                      </a:xfrm>
                      <a:prstGeom prst="ellipse">
                        <a:avLst/>
                      </a:prstGeom>
                      <a:gradFill rotWithShape="1">
                        <a:gsLst>
                          <a:gs pos="0">
                            <a:srgbClr val="FFFFFF"/>
                          </a:gs>
                          <a:gs pos="50000">
                            <a:srgbClr val="3399FF"/>
                          </a:gs>
                          <a:gs pos="100000">
                            <a:srgbClr val="FFFFFF"/>
                          </a:gs>
                        </a:gsLst>
                        <a:lin ang="2700000" scaled="1"/>
                      </a:gradFill>
                      <a:ln w="38100" algn="ctr">
                        <a:noFill/>
                        <a:round/>
                        <a:headEnd/>
                        <a:tailEnd/>
                      </a:ln>
                    </p:spPr>
                    <p:txBody>
                      <a:bodyPr wrap="none" anchor="ctr">
                        <a:spAutoFit/>
                      </a:bodyPr>
                      <a:lstStyle/>
                      <a:p>
                        <a:endParaRPr lang="zh-CN" altLang="en-US">
                          <a:latin typeface="Calibri" pitchFamily="34" charset="0"/>
                        </a:endParaRPr>
                      </a:p>
                    </p:txBody>
                  </p:sp>
                  <p:grpSp>
                    <p:nvGrpSpPr>
                      <p:cNvPr id="32788" name="组合 99"/>
                      <p:cNvGrpSpPr>
                        <a:grpSpLocks/>
                      </p:cNvGrpSpPr>
                      <p:nvPr/>
                    </p:nvGrpSpPr>
                    <p:grpSpPr bwMode="auto">
                      <a:xfrm>
                        <a:off x="6311113" y="2726268"/>
                        <a:ext cx="3061163" cy="2691156"/>
                        <a:chOff x="6311111" y="2726268"/>
                        <a:chExt cx="3061165" cy="2691156"/>
                      </a:xfrm>
                    </p:grpSpPr>
                    <p:grpSp>
                      <p:nvGrpSpPr>
                        <p:cNvPr id="32789" name="Group 24"/>
                        <p:cNvGrpSpPr>
                          <a:grpSpLocks/>
                        </p:cNvGrpSpPr>
                        <p:nvPr/>
                      </p:nvGrpSpPr>
                      <p:grpSpPr bwMode="auto">
                        <a:xfrm rot="1721290">
                          <a:off x="6379062" y="4548950"/>
                          <a:ext cx="2993214" cy="868474"/>
                          <a:chOff x="2289" y="2725"/>
                          <a:chExt cx="1832" cy="721"/>
                        </a:xfrm>
                      </p:grpSpPr>
                      <p:grpSp>
                        <p:nvGrpSpPr>
                          <p:cNvPr id="32796" name="Group 25"/>
                          <p:cNvGrpSpPr>
                            <a:grpSpLocks/>
                          </p:cNvGrpSpPr>
                          <p:nvPr/>
                        </p:nvGrpSpPr>
                        <p:grpSpPr bwMode="auto">
                          <a:xfrm>
                            <a:off x="2289" y="3038"/>
                            <a:ext cx="1832" cy="408"/>
                            <a:chOff x="2289" y="3038"/>
                            <a:chExt cx="1832" cy="408"/>
                          </a:xfrm>
                        </p:grpSpPr>
                        <p:sp>
                          <p:nvSpPr>
                            <p:cNvPr id="32800" name="Freeform 26"/>
                            <p:cNvSpPr>
                              <a:spLocks/>
                            </p:cNvSpPr>
                            <p:nvPr/>
                          </p:nvSpPr>
                          <p:spPr bwMode="gray">
                            <a:xfrm>
                              <a:off x="2289" y="3038"/>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0066FF"/>
                            </a:solidFill>
                            <a:ln w="0">
                              <a:noFill/>
                              <a:round/>
                              <a:headEnd/>
                              <a:tailEnd/>
                            </a:ln>
                          </p:spPr>
                          <p:txBody>
                            <a:bodyPr/>
                            <a:lstStyle/>
                            <a:p>
                              <a:endParaRPr lang="zh-CN" altLang="en-US"/>
                            </a:p>
                          </p:txBody>
                        </p:sp>
                        <p:sp>
                          <p:nvSpPr>
                            <p:cNvPr id="32801" name="Freeform 27"/>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endParaRPr lang="zh-CN" altLang="en-US"/>
                            </a:p>
                          </p:txBody>
                        </p:sp>
                      </p:grpSp>
                      <p:grpSp>
                        <p:nvGrpSpPr>
                          <p:cNvPr id="32797" name="Group 28"/>
                          <p:cNvGrpSpPr>
                            <a:grpSpLocks/>
                          </p:cNvGrpSpPr>
                          <p:nvPr/>
                        </p:nvGrpSpPr>
                        <p:grpSpPr bwMode="auto">
                          <a:xfrm flipV="1">
                            <a:off x="2290" y="2725"/>
                            <a:ext cx="1406" cy="313"/>
                            <a:chOff x="2290" y="3030"/>
                            <a:chExt cx="1832" cy="408"/>
                          </a:xfrm>
                        </p:grpSpPr>
                        <p:sp>
                          <p:nvSpPr>
                            <p:cNvPr id="32798" name="Freeform 29"/>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699FF"/>
                            </a:solidFill>
                            <a:ln w="0">
                              <a:noFill/>
                              <a:round/>
                              <a:headEnd/>
                              <a:tailEnd/>
                            </a:ln>
                          </p:spPr>
                          <p:txBody>
                            <a:bodyPr/>
                            <a:lstStyle/>
                            <a:p>
                              <a:endParaRPr lang="zh-CN" altLang="en-US"/>
                            </a:p>
                          </p:txBody>
                        </p:sp>
                        <p:sp>
                          <p:nvSpPr>
                            <p:cNvPr id="32799" name="Freeform 30"/>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endParaRPr lang="zh-CN" altLang="en-US"/>
                            </a:p>
                          </p:txBody>
                        </p:sp>
                      </p:grpSp>
                    </p:grpSp>
                    <p:grpSp>
                      <p:nvGrpSpPr>
                        <p:cNvPr id="32790" name="Group 36"/>
                        <p:cNvGrpSpPr>
                          <a:grpSpLocks/>
                        </p:cNvGrpSpPr>
                        <p:nvPr/>
                      </p:nvGrpSpPr>
                      <p:grpSpPr bwMode="auto">
                        <a:xfrm rot="-2155777">
                          <a:off x="6311111" y="2726268"/>
                          <a:ext cx="1155700" cy="1189036"/>
                          <a:chOff x="4166" y="1706"/>
                          <a:chExt cx="1252" cy="1252"/>
                        </a:xfrm>
                      </p:grpSpPr>
                      <p:sp>
                        <p:nvSpPr>
                          <p:cNvPr id="32792" name="Oval 37"/>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2793" name="Oval 38"/>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2794" name="Oval 39"/>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latin typeface="Calibri" pitchFamily="34" charset="0"/>
                            </a:endParaRPr>
                          </a:p>
                        </p:txBody>
                      </p:sp>
                      <p:sp>
                        <p:nvSpPr>
                          <p:cNvPr id="32795" name="Oval 40"/>
                          <p:cNvSpPr>
                            <a:spLocks noChangeArrowheads="1"/>
                          </p:cNvSpPr>
                          <p:nvPr/>
                        </p:nvSpPr>
                        <p:spPr bwMode="gray">
                          <a:xfrm>
                            <a:off x="4263" y="1757"/>
                            <a:ext cx="1033" cy="926"/>
                          </a:xfrm>
                          <a:prstGeom prst="ellipse">
                            <a:avLst/>
                          </a:prstGeom>
                          <a:solidFill>
                            <a:srgbClr val="002060"/>
                          </a:solidFill>
                          <a:ln w="9525" algn="ctr">
                            <a:noFill/>
                            <a:round/>
                            <a:headEnd/>
                            <a:tailEnd/>
                          </a:ln>
                        </p:spPr>
                        <p:txBody>
                          <a:bodyPr vert="eaVert" wrap="none" anchor="ctr"/>
                          <a:lstStyle/>
                          <a:p>
                            <a:endParaRPr lang="zh-CN" altLang="en-US">
                              <a:latin typeface="Calibri" pitchFamily="34" charset="0"/>
                            </a:endParaRPr>
                          </a:p>
                        </p:txBody>
                      </p:sp>
                    </p:grpSp>
                    <p:sp>
                      <p:nvSpPr>
                        <p:cNvPr id="32791" name="Text Box 84"/>
                        <p:cNvSpPr txBox="1">
                          <a:spLocks noChangeArrowheads="1"/>
                        </p:cNvSpPr>
                        <p:nvPr/>
                      </p:nvSpPr>
                      <p:spPr bwMode="gray">
                        <a:xfrm rot="1770193">
                          <a:off x="6605334" y="4357203"/>
                          <a:ext cx="2040943" cy="461665"/>
                        </a:xfrm>
                        <a:prstGeom prst="rect">
                          <a:avLst/>
                        </a:prstGeom>
                        <a:noFill/>
                        <a:ln w="9525">
                          <a:noFill/>
                          <a:miter lim="800000"/>
                          <a:headEnd/>
                          <a:tailEnd/>
                        </a:ln>
                      </p:spPr>
                      <p:txBody>
                        <a:bodyPr wrap="none">
                          <a:spAutoFit/>
                        </a:bodyPr>
                        <a:lstStyle/>
                        <a:p>
                          <a:pPr eaLnBrk="0" hangingPunct="0"/>
                          <a:r>
                            <a:rPr lang="zh-CN" altLang="en-US" sz="2400">
                              <a:latin typeface="黑体" pitchFamily="49" charset="-122"/>
                              <a:ea typeface="黑体" pitchFamily="49" charset="-122"/>
                            </a:rPr>
                            <a:t>高速增长阶段</a:t>
                          </a:r>
                          <a:endParaRPr lang="en-US" altLang="zh-CN" sz="2400">
                            <a:latin typeface="黑体" pitchFamily="49" charset="-122"/>
                            <a:ea typeface="黑体" pitchFamily="49" charset="-122"/>
                          </a:endParaRPr>
                        </a:p>
                      </p:txBody>
                    </p:sp>
                  </p:grpSp>
                </p:grpSp>
                <p:sp>
                  <p:nvSpPr>
                    <p:cNvPr id="32786" name="Text Box 83"/>
                    <p:cNvSpPr txBox="1">
                      <a:spLocks noChangeArrowheads="1"/>
                    </p:cNvSpPr>
                    <p:nvPr/>
                  </p:nvSpPr>
                  <p:spPr bwMode="gray">
                    <a:xfrm rot="1770193">
                      <a:off x="6701923" y="4643408"/>
                      <a:ext cx="1220206" cy="400110"/>
                    </a:xfrm>
                    <a:prstGeom prst="rect">
                      <a:avLst/>
                    </a:prstGeom>
                    <a:noFill/>
                    <a:ln w="9525">
                      <a:noFill/>
                      <a:miter lim="800000"/>
                      <a:headEnd/>
                      <a:tailEnd/>
                    </a:ln>
                  </p:spPr>
                  <p:txBody>
                    <a:bodyPr wrap="none">
                      <a:spAutoFit/>
                    </a:bodyPr>
                    <a:lstStyle/>
                    <a:p>
                      <a:pPr eaLnBrk="0" hangingPunct="0"/>
                      <a:r>
                        <a:rPr lang="en-US" altLang="zh-CN" sz="2000" b="1">
                          <a:solidFill>
                            <a:schemeClr val="bg1"/>
                          </a:solidFill>
                          <a:latin typeface="Calibri" pitchFamily="34" charset="0"/>
                        </a:rPr>
                        <a:t>2002</a:t>
                      </a:r>
                      <a:r>
                        <a:rPr lang="zh-CN" altLang="en-US" sz="2000" b="1">
                          <a:solidFill>
                            <a:schemeClr val="bg1"/>
                          </a:solidFill>
                          <a:latin typeface="Calibri" pitchFamily="34" charset="0"/>
                        </a:rPr>
                        <a:t>至今</a:t>
                      </a:r>
                      <a:endParaRPr lang="en-US" altLang="zh-CN" sz="2000" b="1">
                        <a:solidFill>
                          <a:schemeClr val="bg1"/>
                        </a:solidFill>
                        <a:latin typeface="Calibri" pitchFamily="34" charset="0"/>
                      </a:endParaRPr>
                    </a:p>
                  </p:txBody>
                </p:sp>
              </p:grpSp>
            </p:grpSp>
          </p:grpSp>
        </p:grpSp>
      </p:grpSp>
      <p:sp>
        <p:nvSpPr>
          <p:cNvPr id="108" name="标题 1"/>
          <p:cNvSpPr>
            <a:spLocks noGrp="1"/>
          </p:cNvSpPr>
          <p:nvPr>
            <p:ph type="title"/>
          </p:nvPr>
        </p:nvSpPr>
        <p:spPr>
          <a:xfrm>
            <a:off x="0" y="71438"/>
            <a:ext cx="7929563" cy="849312"/>
          </a:xfrm>
        </p:spPr>
        <p:txBody>
          <a:bodyPr/>
          <a:lstStyle/>
          <a:p>
            <a:pPr eaLnBrk="1" hangingPunct="1"/>
            <a:r>
              <a:rPr lang="zh-CN" altLang="en-US" sz="4000" smtClean="0">
                <a:latin typeface="黑体" pitchFamily="49" charset="-122"/>
                <a:ea typeface="黑体" pitchFamily="49" charset="-122"/>
              </a:rPr>
              <a:t>中国产业转移的历程</a:t>
            </a:r>
          </a:p>
        </p:txBody>
      </p:sp>
      <p:pic>
        <p:nvPicPr>
          <p:cNvPr id="109" name="图片 108" descr="170_20110325141546934000_1副本.jpg"/>
          <p:cNvPicPr>
            <a:picLocks/>
          </p:cNvPicPr>
          <p:nvPr/>
        </p:nvPicPr>
        <p:blipFill>
          <a:blip r:embed="rId7" cstate="print"/>
          <a:stretch>
            <a:fillRect/>
          </a:stretch>
        </p:blipFill>
        <p:spPr>
          <a:xfrm>
            <a:off x="0" y="3429000"/>
            <a:ext cx="1785950" cy="1785950"/>
          </a:xfrm>
          <a:prstGeom prst="ellipse">
            <a:avLst/>
          </a:prstGeom>
          <a:ln>
            <a:noFill/>
          </a:ln>
          <a:effectLst>
            <a:softEdge rad="112500"/>
          </a:effectLst>
        </p:spPr>
      </p:pic>
      <p:sp>
        <p:nvSpPr>
          <p:cNvPr id="110" name="TextBox 109"/>
          <p:cNvSpPr txBox="1">
            <a:spLocks noChangeArrowheads="1"/>
          </p:cNvSpPr>
          <p:nvPr/>
        </p:nvSpPr>
        <p:spPr bwMode="auto">
          <a:xfrm>
            <a:off x="500063" y="1428750"/>
            <a:ext cx="3571875" cy="1200150"/>
          </a:xfrm>
          <a:prstGeom prst="rect">
            <a:avLst/>
          </a:prstGeom>
          <a:noFill/>
          <a:ln w="9525">
            <a:noFill/>
            <a:miter lim="800000"/>
            <a:headEnd/>
            <a:tailEnd/>
          </a:ln>
        </p:spPr>
        <p:txBody>
          <a:bodyPr>
            <a:spAutoFit/>
          </a:bodyPr>
          <a:lstStyle/>
          <a:p>
            <a:r>
              <a:rPr lang="zh-CN" altLang="en-US" sz="2400">
                <a:latin typeface="黑体" pitchFamily="49" charset="-122"/>
                <a:ea typeface="黑体" pitchFamily="49" charset="-122"/>
              </a:rPr>
              <a:t>    中国承接国际产业转移的进程一直伴随着改革开放的深入而向前推进。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2000"/>
                                        <p:tgtEl>
                                          <p:spTgt spid="108"/>
                                        </p:tgtEl>
                                      </p:cBhvr>
                                    </p:animEffect>
                                  </p:childTnLst>
                                </p:cTn>
                              </p:par>
                            </p:childTnLst>
                          </p:cTn>
                        </p:par>
                        <p:par>
                          <p:cTn id="8" fill="hold">
                            <p:stCondLst>
                              <p:cond delay="2000"/>
                            </p:stCondLst>
                            <p:childTnLst>
                              <p:par>
                                <p:cTn id="9" presetID="18" presetClass="entr" presetSubtype="3"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strips(upRight)">
                                      <p:cBhvr>
                                        <p:cTn id="11" dur="500"/>
                                        <p:tgtEl>
                                          <p:spTgt spid="96"/>
                                        </p:tgtEl>
                                      </p:cBhvr>
                                    </p:animEffect>
                                  </p:childTnLst>
                                </p:cTn>
                              </p:par>
                            </p:childTnLst>
                          </p:cTn>
                        </p:par>
                        <p:par>
                          <p:cTn id="12" fill="hold">
                            <p:stCondLst>
                              <p:cond delay="2500"/>
                            </p:stCondLst>
                            <p:childTnLst>
                              <p:par>
                                <p:cTn id="13" presetID="4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47"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47"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5500"/>
                            </p:stCondLst>
                            <p:childTnLst>
                              <p:par>
                                <p:cTn id="31" presetID="53" presetClass="entr" presetSubtype="0" fill="hold" grpId="0" nodeType="afterEffect">
                                  <p:stCondLst>
                                    <p:cond delay="2000"/>
                                  </p:stCondLst>
                                  <p:childTnLst>
                                    <p:set>
                                      <p:cBhvr>
                                        <p:cTn id="32" dur="1" fill="hold">
                                          <p:stCondLst>
                                            <p:cond delay="0"/>
                                          </p:stCondLst>
                                        </p:cTn>
                                        <p:tgtEl>
                                          <p:spTgt spid="110"/>
                                        </p:tgtEl>
                                        <p:attrNameLst>
                                          <p:attrName>style.visibility</p:attrName>
                                        </p:attrNameLst>
                                      </p:cBhvr>
                                      <p:to>
                                        <p:strVal val="visible"/>
                                      </p:to>
                                    </p:set>
                                    <p:anim calcmode="lin" valueType="num">
                                      <p:cBhvr>
                                        <p:cTn id="33" dur="500" fill="hold"/>
                                        <p:tgtEl>
                                          <p:spTgt spid="110"/>
                                        </p:tgtEl>
                                        <p:attrNameLst>
                                          <p:attrName>ppt_w</p:attrName>
                                        </p:attrNameLst>
                                      </p:cBhvr>
                                      <p:tavLst>
                                        <p:tav tm="0">
                                          <p:val>
                                            <p:fltVal val="0"/>
                                          </p:val>
                                        </p:tav>
                                        <p:tav tm="100000">
                                          <p:val>
                                            <p:strVal val="#ppt_w"/>
                                          </p:val>
                                        </p:tav>
                                      </p:tavLst>
                                    </p:anim>
                                    <p:anim calcmode="lin" valueType="num">
                                      <p:cBhvr>
                                        <p:cTn id="34" dur="500" fill="hold"/>
                                        <p:tgtEl>
                                          <p:spTgt spid="110"/>
                                        </p:tgtEl>
                                        <p:attrNameLst>
                                          <p:attrName>ppt_h</p:attrName>
                                        </p:attrNameLst>
                                      </p:cBhvr>
                                      <p:tavLst>
                                        <p:tav tm="0">
                                          <p:val>
                                            <p:fltVal val="0"/>
                                          </p:val>
                                        </p:tav>
                                        <p:tav tm="100000">
                                          <p:val>
                                            <p:strVal val="#ppt_h"/>
                                          </p:val>
                                        </p:tav>
                                      </p:tavLst>
                                    </p:anim>
                                    <p:animEffect transition="in" filter="fade">
                                      <p:cBhvr>
                                        <p:cTn id="35" dur="500"/>
                                        <p:tgtEl>
                                          <p:spTgt spid="110"/>
                                        </p:tgtEl>
                                      </p:cBhvr>
                                    </p:animEffect>
                                  </p:childTnLst>
                                </p:cTn>
                              </p:par>
                            </p:childTnLst>
                          </p:cTn>
                        </p:par>
                        <p:par>
                          <p:cTn id="36" fill="hold">
                            <p:stCondLst>
                              <p:cond delay="8000"/>
                            </p:stCondLst>
                            <p:childTnLst>
                              <p:par>
                                <p:cTn id="37" presetID="1" presetClass="entr" presetSubtype="0" fill="hold" nodeType="after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childTnLst>
                          </p:cTn>
                        </p:par>
                        <p:par>
                          <p:cTn id="39" fill="hold">
                            <p:stCondLst>
                              <p:cond delay="8000"/>
                            </p:stCondLst>
                            <p:childTnLst>
                              <p:par>
                                <p:cTn id="40" presetID="49" presetClass="entr" presetSubtype="0" repeatCount="indefinite" decel="100000" fill="hold" nodeType="afterEffect">
                                  <p:stCondLst>
                                    <p:cond delay="2500"/>
                                  </p:stCondLst>
                                  <p:endCondLst>
                                    <p:cond evt="onNext" delay="0">
                                      <p:tgtEl>
                                        <p:sldTgt/>
                                      </p:tgtEl>
                                    </p:cond>
                                  </p:endCondLst>
                                  <p:childTnLst>
                                    <p:set>
                                      <p:cBhvr>
                                        <p:cTn id="41" dur="1" fill="hold">
                                          <p:stCondLst>
                                            <p:cond delay="0"/>
                                          </p:stCondLst>
                                        </p:cTn>
                                        <p:tgtEl>
                                          <p:spTgt spid="109"/>
                                        </p:tgtEl>
                                        <p:attrNameLst>
                                          <p:attrName>style.visibility</p:attrName>
                                        </p:attrNameLst>
                                      </p:cBhvr>
                                      <p:to>
                                        <p:strVal val="visible"/>
                                      </p:to>
                                    </p:set>
                                    <p:anim calcmode="lin" valueType="num">
                                      <p:cBhvr>
                                        <p:cTn id="42" dur="5000" fill="hold"/>
                                        <p:tgtEl>
                                          <p:spTgt spid="109"/>
                                        </p:tgtEl>
                                        <p:attrNameLst>
                                          <p:attrName>ppt_w</p:attrName>
                                        </p:attrNameLst>
                                      </p:cBhvr>
                                      <p:tavLst>
                                        <p:tav tm="0">
                                          <p:val>
                                            <p:fltVal val="0"/>
                                          </p:val>
                                        </p:tav>
                                        <p:tav tm="100000">
                                          <p:val>
                                            <p:strVal val="#ppt_w"/>
                                          </p:val>
                                        </p:tav>
                                      </p:tavLst>
                                    </p:anim>
                                    <p:anim calcmode="lin" valueType="num">
                                      <p:cBhvr>
                                        <p:cTn id="43" dur="5000" fill="hold"/>
                                        <p:tgtEl>
                                          <p:spTgt spid="109"/>
                                        </p:tgtEl>
                                        <p:attrNameLst>
                                          <p:attrName>ppt_h</p:attrName>
                                        </p:attrNameLst>
                                      </p:cBhvr>
                                      <p:tavLst>
                                        <p:tav tm="0">
                                          <p:val>
                                            <p:fltVal val="0"/>
                                          </p:val>
                                        </p:tav>
                                        <p:tav tm="100000">
                                          <p:val>
                                            <p:strVal val="#ppt_h"/>
                                          </p:val>
                                        </p:tav>
                                      </p:tavLst>
                                    </p:anim>
                                    <p:anim calcmode="lin" valueType="num">
                                      <p:cBhvr>
                                        <p:cTn id="44" dur="5000" fill="hold"/>
                                        <p:tgtEl>
                                          <p:spTgt spid="109"/>
                                        </p:tgtEl>
                                        <p:attrNameLst>
                                          <p:attrName>style.rotation</p:attrName>
                                        </p:attrNameLst>
                                      </p:cBhvr>
                                      <p:tavLst>
                                        <p:tav tm="0">
                                          <p:val>
                                            <p:fltVal val="360"/>
                                          </p:val>
                                        </p:tav>
                                        <p:tav tm="100000">
                                          <p:val>
                                            <p:fltVal val="0"/>
                                          </p:val>
                                        </p:tav>
                                      </p:tavLst>
                                    </p:anim>
                                    <p:animEffect transition="in" filter="fade">
                                      <p:cBhvr>
                                        <p:cTn id="45" dur="5000"/>
                                        <p:tgtEl>
                                          <p:spTgt spid="109"/>
                                        </p:tgtEl>
                                      </p:cBhvr>
                                    </p:animEffect>
                                  </p:childTnLst>
                                </p:cTn>
                              </p:par>
                              <p:par>
                                <p:cTn id="46" presetID="0" presetClass="path" presetSubtype="0" accel="50000" decel="50000" fill="hold" nodeType="withEffect">
                                  <p:stCondLst>
                                    <p:cond delay="0"/>
                                  </p:stCondLst>
                                  <p:childTnLst>
                                    <p:animMotion origin="layout" path="M 5.55556E-7 3.87283E-6 C 0.04184 0.00786 0.08403 0.01641 0.14601 -0.00879 C 0.20781 -0.03284 0.29253 -0.07422 0.37083 -0.14659 C 0.44878 -0.21873 0.53524 -0.3237 0.61476 -0.44185 C 0.69479 -0.55977 0.8092 -0.78174 0.84948 -0.85365 C 0.88993 -0.92555 0.87344 -0.89896 0.85712 -0.87237 " pathEditMode="relative" rAng="0" ptsTypes="aaaaaA">
                                      <p:cBhvr>
                                        <p:cTn id="47" dur="15000" fill="hold"/>
                                        <p:tgtEl>
                                          <p:spTgt spid="109"/>
                                        </p:tgtEl>
                                        <p:attrNameLst>
                                          <p:attrName>ppt_x</p:attrName>
                                          <p:attrName>ppt_y</p:attrName>
                                        </p:attrNameLst>
                                      </p:cBhvr>
                                      <p:rCtr x="445" y="-4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6" grpId="0">
        <p:bldAsOne/>
      </p:bldGraphic>
      <p:bldP spid="108" grpId="0"/>
      <p:bldP spid="110" grpId="0"/>
    </p:bldLst>
  </p:timing>
</p:sld>
</file>

<file path=ppt/theme/theme1.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3128</TotalTime>
  <Words>272</Words>
  <Application>Microsoft Office PowerPoint</Application>
  <PresentationFormat>全屏显示(4:3)</PresentationFormat>
  <Paragraphs>90</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宋体</vt:lpstr>
      <vt:lpstr>Calibri</vt:lpstr>
      <vt:lpstr>黑体</vt:lpstr>
      <vt:lpstr>Times New Roman</vt:lpstr>
      <vt:lpstr>Wingdings</vt:lpstr>
      <vt:lpstr>HY견고딕</vt:lpstr>
      <vt:lpstr>Gulim</vt:lpstr>
      <vt:lpstr>HY울릉도B</vt:lpstr>
      <vt:lpstr>Malgun Gothic</vt:lpstr>
      <vt:lpstr>PMingLiU</vt:lpstr>
      <vt:lpstr>Office 主题</vt:lpstr>
      <vt:lpstr>幻灯片 1</vt:lpstr>
      <vt:lpstr>幻灯片 2</vt:lpstr>
      <vt:lpstr>什么是产业转移</vt:lpstr>
      <vt:lpstr>产业转移的类型</vt:lpstr>
      <vt:lpstr>幻灯片 5</vt:lpstr>
      <vt:lpstr>产业转移发生的动力</vt:lpstr>
      <vt:lpstr>历次国际产业转移的进程及特点</vt:lpstr>
      <vt:lpstr>国际产业转移的新趋势</vt:lpstr>
      <vt:lpstr>中国产业转移的历程</vt:lpstr>
      <vt:lpstr>历次国际产业转移对就业的影响</vt:lpstr>
      <vt:lpstr>幻灯片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微软用户</cp:lastModifiedBy>
  <cp:revision>305</cp:revision>
  <dcterms:created xsi:type="dcterms:W3CDTF">2011-12-29T13:37:34Z</dcterms:created>
  <dcterms:modified xsi:type="dcterms:W3CDTF">2012-03-27T07:06:02Z</dcterms:modified>
</cp:coreProperties>
</file>