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0" r:id="rId1"/>
    <p:sldMasterId id="2147483652" r:id="rId2"/>
    <p:sldMasterId id="2147483656" r:id="rId3"/>
    <p:sldMasterId id="2147483654" r:id="rId4"/>
  </p:sldMasterIdLst>
  <p:notesMasterIdLst>
    <p:notesMasterId r:id="rId14"/>
  </p:notesMasterIdLst>
  <p:handoutMasterIdLst>
    <p:handoutMasterId r:id="rId15"/>
  </p:handoutMasterIdLst>
  <p:sldIdLst>
    <p:sldId id="466" r:id="rId5"/>
    <p:sldId id="522" r:id="rId6"/>
    <p:sldId id="527" r:id="rId7"/>
    <p:sldId id="530" r:id="rId8"/>
    <p:sldId id="532" r:id="rId9"/>
    <p:sldId id="537" r:id="rId10"/>
    <p:sldId id="541" r:id="rId11"/>
    <p:sldId id="549" r:id="rId12"/>
    <p:sldId id="556" r:id="rId13"/>
  </p:sldIdLst>
  <p:sldSz cx="9144000" cy="6858000" type="screen4x3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10000"/>
    </p:penClr>
  </p:showPr>
  <p:clrMru>
    <a:srgbClr val="000000"/>
    <a:srgbClr val="FFFFFF"/>
    <a:srgbClr val="324076"/>
    <a:srgbClr val="333399"/>
    <a:srgbClr val="3333CC"/>
    <a:srgbClr val="FFFF99"/>
    <a:srgbClr val="FF6600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728" autoAdjust="0"/>
  </p:normalViewPr>
  <p:slideViewPr>
    <p:cSldViewPr>
      <p:cViewPr>
        <p:scale>
          <a:sx n="65" d="100"/>
          <a:sy n="65" d="100"/>
        </p:scale>
        <p:origin x="-1954" y="-4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62" y="-84"/>
      </p:cViewPr>
      <p:guideLst>
        <p:guide orient="horz" pos="3126"/>
        <p:guide pos="2141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6777B3E-908E-48F8-B02C-014AC8A25D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35974F8-0F2D-4D1F-907D-3EAE3D42E9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250825" y="5994400"/>
            <a:ext cx="8729663" cy="236538"/>
            <a:chOff x="158" y="3776"/>
            <a:chExt cx="5499" cy="149"/>
          </a:xfrm>
        </p:grpSpPr>
        <p:sp>
          <p:nvSpPr>
            <p:cNvPr id="3" name="Rectangle 18"/>
            <p:cNvSpPr>
              <a:spLocks noChangeArrowheads="1"/>
            </p:cNvSpPr>
            <p:nvPr userDrawn="1"/>
          </p:nvSpPr>
          <p:spPr bwMode="auto">
            <a:xfrm>
              <a:off x="3787" y="3776"/>
              <a:ext cx="1870" cy="14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zh-CN" sz="1200" b="1">
                <a:ea typeface="宋体" pitchFamily="2" charset="-122"/>
              </a:endParaRPr>
            </a:p>
          </p:txBody>
        </p:sp>
        <p:sp>
          <p:nvSpPr>
            <p:cNvPr id="4" name="Line 19"/>
            <p:cNvSpPr>
              <a:spLocks noChangeShapeType="1"/>
            </p:cNvSpPr>
            <p:nvPr userDrawn="1"/>
          </p:nvSpPr>
          <p:spPr bwMode="auto">
            <a:xfrm>
              <a:off x="158" y="3875"/>
              <a:ext cx="53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pic>
        <p:nvPicPr>
          <p:cNvPr id="5" name="图片 11" descr="杂志社logo网址   单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0050" y="6310313"/>
            <a:ext cx="1955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 userDrawn="1"/>
        </p:nvGrpSpPr>
        <p:grpSpPr bwMode="auto">
          <a:xfrm>
            <a:off x="250825" y="5994400"/>
            <a:ext cx="8729663" cy="236538"/>
            <a:chOff x="158" y="3776"/>
            <a:chExt cx="5499" cy="149"/>
          </a:xfrm>
        </p:grpSpPr>
        <p:sp>
          <p:nvSpPr>
            <p:cNvPr id="5" name="Rectangle 17"/>
            <p:cNvSpPr>
              <a:spLocks noChangeArrowheads="1"/>
            </p:cNvSpPr>
            <p:nvPr userDrawn="1"/>
          </p:nvSpPr>
          <p:spPr bwMode="auto">
            <a:xfrm>
              <a:off x="3787" y="3776"/>
              <a:ext cx="1870" cy="14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zh-CN" sz="1200" b="1">
                <a:ea typeface="宋体" pitchFamily="2" charset="-122"/>
              </a:endParaRPr>
            </a:p>
          </p:txBody>
        </p:sp>
        <p:sp>
          <p:nvSpPr>
            <p:cNvPr id="6" name="Line 18"/>
            <p:cNvSpPr>
              <a:spLocks noChangeShapeType="1"/>
            </p:cNvSpPr>
            <p:nvPr userDrawn="1"/>
          </p:nvSpPr>
          <p:spPr bwMode="auto">
            <a:xfrm>
              <a:off x="158" y="3875"/>
              <a:ext cx="53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pic>
        <p:nvPicPr>
          <p:cNvPr id="7" name="图片 8" descr="杂志社logo网址   单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0050" y="6310313"/>
            <a:ext cx="1955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 userDrawn="1"/>
        </p:nvGrpSpPr>
        <p:grpSpPr bwMode="auto">
          <a:xfrm>
            <a:off x="250825" y="5994400"/>
            <a:ext cx="8729663" cy="236538"/>
            <a:chOff x="158" y="3776"/>
            <a:chExt cx="5499" cy="149"/>
          </a:xfrm>
        </p:grpSpPr>
        <p:sp>
          <p:nvSpPr>
            <p:cNvPr id="3" name="Rectangle 17"/>
            <p:cNvSpPr>
              <a:spLocks noChangeArrowheads="1"/>
            </p:cNvSpPr>
            <p:nvPr userDrawn="1"/>
          </p:nvSpPr>
          <p:spPr bwMode="auto">
            <a:xfrm>
              <a:off x="3787" y="3776"/>
              <a:ext cx="1870" cy="14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zh-CN" sz="1200" b="1">
                <a:ea typeface="宋体" pitchFamily="2" charset="-122"/>
              </a:endParaRPr>
            </a:p>
          </p:txBody>
        </p:sp>
        <p:sp>
          <p:nvSpPr>
            <p:cNvPr id="4" name="Line 18"/>
            <p:cNvSpPr>
              <a:spLocks noChangeShapeType="1"/>
            </p:cNvSpPr>
            <p:nvPr userDrawn="1"/>
          </p:nvSpPr>
          <p:spPr bwMode="auto">
            <a:xfrm>
              <a:off x="158" y="3875"/>
              <a:ext cx="53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pic>
        <p:nvPicPr>
          <p:cNvPr id="5" name="Picture 8" descr="杂志社logo带网址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6063" y="6243638"/>
            <a:ext cx="21161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250825" y="5994400"/>
            <a:ext cx="8729663" cy="236538"/>
            <a:chOff x="158" y="3776"/>
            <a:chExt cx="5499" cy="149"/>
          </a:xfrm>
        </p:grpSpPr>
        <p:sp>
          <p:nvSpPr>
            <p:cNvPr id="3" name="Rectangle 3"/>
            <p:cNvSpPr>
              <a:spLocks noChangeArrowheads="1"/>
            </p:cNvSpPr>
            <p:nvPr userDrawn="1"/>
          </p:nvSpPr>
          <p:spPr bwMode="auto">
            <a:xfrm>
              <a:off x="3787" y="3776"/>
              <a:ext cx="1870" cy="14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zh-CN" sz="1200" b="1">
                <a:ea typeface="宋体" pitchFamily="2" charset="-122"/>
              </a:endParaRPr>
            </a:p>
          </p:txBody>
        </p:sp>
        <p:sp>
          <p:nvSpPr>
            <p:cNvPr id="4" name="Line 4"/>
            <p:cNvSpPr>
              <a:spLocks noChangeShapeType="1"/>
            </p:cNvSpPr>
            <p:nvPr userDrawn="1"/>
          </p:nvSpPr>
          <p:spPr bwMode="auto">
            <a:xfrm>
              <a:off x="158" y="3875"/>
              <a:ext cx="53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pic>
        <p:nvPicPr>
          <p:cNvPr id="5" name="图片 9" descr="杂志社logo网址   单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0050" y="6310313"/>
            <a:ext cx="1955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 userDrawn="1"/>
        </p:nvGrpSpPr>
        <p:grpSpPr bwMode="auto">
          <a:xfrm>
            <a:off x="250825" y="5994400"/>
            <a:ext cx="8729663" cy="236538"/>
            <a:chOff x="158" y="3776"/>
            <a:chExt cx="5499" cy="149"/>
          </a:xfrm>
        </p:grpSpPr>
        <p:sp>
          <p:nvSpPr>
            <p:cNvPr id="5" name="Rectangle 21"/>
            <p:cNvSpPr>
              <a:spLocks noChangeArrowheads="1"/>
            </p:cNvSpPr>
            <p:nvPr userDrawn="1"/>
          </p:nvSpPr>
          <p:spPr bwMode="auto">
            <a:xfrm>
              <a:off x="3787" y="3776"/>
              <a:ext cx="1870" cy="14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zh-CN" sz="1200" b="1">
                <a:ea typeface="宋体" pitchFamily="2" charset="-122"/>
              </a:endParaRPr>
            </a:p>
          </p:txBody>
        </p:sp>
        <p:sp>
          <p:nvSpPr>
            <p:cNvPr id="6" name="Line 22"/>
            <p:cNvSpPr>
              <a:spLocks noChangeShapeType="1"/>
            </p:cNvSpPr>
            <p:nvPr userDrawn="1"/>
          </p:nvSpPr>
          <p:spPr bwMode="auto">
            <a:xfrm>
              <a:off x="158" y="3875"/>
              <a:ext cx="53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pic>
        <p:nvPicPr>
          <p:cNvPr id="7" name="图片 10" descr="杂志社logo网址   单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0050" y="6310313"/>
            <a:ext cx="1955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2667000"/>
            <a:ext cx="6172200" cy="533400"/>
          </a:xfrm>
        </p:spPr>
        <p:txBody>
          <a:bodyPr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657600"/>
            <a:ext cx="6248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2171700" cy="5897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3627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 userDrawn="1"/>
        </p:nvGrpSpPr>
        <p:grpSpPr bwMode="auto">
          <a:xfrm>
            <a:off x="250825" y="5994400"/>
            <a:ext cx="8729663" cy="236538"/>
            <a:chOff x="158" y="3776"/>
            <a:chExt cx="5499" cy="149"/>
          </a:xfrm>
        </p:grpSpPr>
        <p:sp>
          <p:nvSpPr>
            <p:cNvPr id="3" name="Rectangle 3"/>
            <p:cNvSpPr>
              <a:spLocks noChangeArrowheads="1"/>
            </p:cNvSpPr>
            <p:nvPr userDrawn="1"/>
          </p:nvSpPr>
          <p:spPr bwMode="auto">
            <a:xfrm>
              <a:off x="3787" y="3776"/>
              <a:ext cx="1870" cy="14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zh-CN" sz="1200" b="1">
                <a:ea typeface="宋体" pitchFamily="2" charset="-122"/>
              </a:endParaRPr>
            </a:p>
          </p:txBody>
        </p:sp>
        <p:sp>
          <p:nvSpPr>
            <p:cNvPr id="4" name="Line 4"/>
            <p:cNvSpPr>
              <a:spLocks noChangeShapeType="1"/>
            </p:cNvSpPr>
            <p:nvPr userDrawn="1"/>
          </p:nvSpPr>
          <p:spPr bwMode="auto">
            <a:xfrm>
              <a:off x="158" y="3875"/>
              <a:ext cx="53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pic>
        <p:nvPicPr>
          <p:cNvPr id="5" name="Picture 6" descr="杂志社logo带网址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7650" y="6264275"/>
            <a:ext cx="20256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 userDrawn="1"/>
        </p:nvGrpSpPr>
        <p:grpSpPr bwMode="auto">
          <a:xfrm>
            <a:off x="250825" y="5994400"/>
            <a:ext cx="8729663" cy="236538"/>
            <a:chOff x="158" y="3776"/>
            <a:chExt cx="5499" cy="149"/>
          </a:xfrm>
        </p:grpSpPr>
        <p:sp>
          <p:nvSpPr>
            <p:cNvPr id="2" name="Rectangle 3"/>
            <p:cNvSpPr>
              <a:spLocks noChangeArrowheads="1"/>
            </p:cNvSpPr>
            <p:nvPr userDrawn="1"/>
          </p:nvSpPr>
          <p:spPr bwMode="auto">
            <a:xfrm>
              <a:off x="3787" y="3776"/>
              <a:ext cx="1870" cy="14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zh-CN" sz="1200" b="1">
                <a:ea typeface="宋体" pitchFamily="2" charset="-122"/>
              </a:endParaRPr>
            </a:p>
          </p:txBody>
        </p:sp>
        <p:sp>
          <p:nvSpPr>
            <p:cNvPr id="1028" name="Line 4"/>
            <p:cNvSpPr>
              <a:spLocks noChangeShapeType="1"/>
            </p:cNvSpPr>
            <p:nvPr userDrawn="1"/>
          </p:nvSpPr>
          <p:spPr bwMode="auto">
            <a:xfrm>
              <a:off x="158" y="3875"/>
              <a:ext cx="53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pic>
        <p:nvPicPr>
          <p:cNvPr id="1027" name="图片 6" descr="杂志社logo网址   单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50050" y="6310313"/>
            <a:ext cx="1955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5425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796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"/>
        <a:defRPr sz="1400">
          <a:solidFill>
            <a:schemeClr val="tx1"/>
          </a:solidFill>
          <a:latin typeface="+mn-lt"/>
          <a:ea typeface="+mn-ea"/>
        </a:defRPr>
      </a:lvl3pPr>
      <a:lvl4pPr marL="1025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–"/>
        <a:defRPr sz="1000">
          <a:solidFill>
            <a:schemeClr val="tx1"/>
          </a:solidFill>
          <a:latin typeface="+mn-lt"/>
          <a:ea typeface="+mn-ea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5pPr>
      <a:lvl6pPr marL="17113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6pPr>
      <a:lvl7pPr marL="2168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7pPr>
      <a:lvl8pPr marL="26257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8pPr>
      <a:lvl9pPr marL="3082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2"/>
          <p:cNvSpPr>
            <a:spLocks/>
          </p:cNvSpPr>
          <p:nvPr userDrawn="1"/>
        </p:nvSpPr>
        <p:spPr bwMode="auto">
          <a:xfrm>
            <a:off x="1285875" y="0"/>
            <a:ext cx="46038" cy="6858000"/>
          </a:xfrm>
          <a:prstGeom prst="rect">
            <a:avLst/>
          </a:prstGeom>
          <a:gradFill rotWithShape="1">
            <a:gsLst>
              <a:gs pos="0">
                <a:srgbClr val="EBCBB3">
                  <a:alpha val="26999"/>
                </a:srgbClr>
              </a:gs>
              <a:gs pos="100000">
                <a:schemeClr val="bg1">
                  <a:alpha val="43999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endParaRPr lang="zh-CN" altLang="en-US" sz="1600">
              <a:ea typeface="宋体" pitchFamily="2" charset="-122"/>
            </a:endParaRPr>
          </a:p>
        </p:txBody>
      </p:sp>
      <p:grpSp>
        <p:nvGrpSpPr>
          <p:cNvPr id="13315" name="Group 16"/>
          <p:cNvGrpSpPr>
            <a:grpSpLocks/>
          </p:cNvGrpSpPr>
          <p:nvPr userDrawn="1"/>
        </p:nvGrpSpPr>
        <p:grpSpPr bwMode="auto">
          <a:xfrm>
            <a:off x="250825" y="5994400"/>
            <a:ext cx="8729663" cy="236538"/>
            <a:chOff x="158" y="3776"/>
            <a:chExt cx="5499" cy="149"/>
          </a:xfrm>
        </p:grpSpPr>
        <p:sp>
          <p:nvSpPr>
            <p:cNvPr id="2" name="Rectangle 17"/>
            <p:cNvSpPr>
              <a:spLocks noChangeArrowheads="1"/>
            </p:cNvSpPr>
            <p:nvPr userDrawn="1"/>
          </p:nvSpPr>
          <p:spPr bwMode="auto">
            <a:xfrm>
              <a:off x="3787" y="3776"/>
              <a:ext cx="1870" cy="14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zh-CN" sz="1200" b="1">
                <a:ea typeface="宋体" pitchFamily="2" charset="-122"/>
              </a:endParaRPr>
            </a:p>
          </p:txBody>
        </p:sp>
        <p:sp>
          <p:nvSpPr>
            <p:cNvPr id="2054" name="Line 18"/>
            <p:cNvSpPr>
              <a:spLocks noChangeShapeType="1"/>
            </p:cNvSpPr>
            <p:nvPr userDrawn="1"/>
          </p:nvSpPr>
          <p:spPr bwMode="auto">
            <a:xfrm>
              <a:off x="158" y="3875"/>
              <a:ext cx="53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2052" name="Rectangle 21"/>
          <p:cNvSpPr>
            <a:spLocks/>
          </p:cNvSpPr>
          <p:nvPr userDrawn="1"/>
        </p:nvSpPr>
        <p:spPr bwMode="auto">
          <a:xfrm>
            <a:off x="0" y="1223963"/>
            <a:ext cx="9144000" cy="44450"/>
          </a:xfrm>
          <a:prstGeom prst="rect">
            <a:avLst/>
          </a:prstGeom>
          <a:gradFill rotWithShape="1">
            <a:gsLst>
              <a:gs pos="0">
                <a:srgbClr val="EBCBB3">
                  <a:alpha val="42000"/>
                </a:srgbClr>
              </a:gs>
              <a:gs pos="100000">
                <a:schemeClr val="bg1">
                  <a:alpha val="29999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endParaRPr lang="zh-CN" altLang="en-US" sz="1600">
              <a:ea typeface="宋体" pitchFamily="2" charset="-122"/>
            </a:endParaRPr>
          </a:p>
        </p:txBody>
      </p:sp>
      <p:pic>
        <p:nvPicPr>
          <p:cNvPr id="13317" name="图片 8" descr="杂志社logo网址   单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50050" y="6310313"/>
            <a:ext cx="1955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 userDrawn="1"/>
        </p:nvGrpSpPr>
        <p:grpSpPr bwMode="auto">
          <a:xfrm>
            <a:off x="250825" y="5994400"/>
            <a:ext cx="8729663" cy="236538"/>
            <a:chOff x="158" y="3776"/>
            <a:chExt cx="5499" cy="149"/>
          </a:xfrm>
        </p:grpSpPr>
        <p:sp>
          <p:nvSpPr>
            <p:cNvPr id="2" name="Rectangle 3"/>
            <p:cNvSpPr>
              <a:spLocks noChangeArrowheads="1"/>
            </p:cNvSpPr>
            <p:nvPr userDrawn="1"/>
          </p:nvSpPr>
          <p:spPr bwMode="auto">
            <a:xfrm>
              <a:off x="3787" y="3776"/>
              <a:ext cx="1870" cy="14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zh-CN" sz="1200" b="1">
                <a:ea typeface="宋体" pitchFamily="2" charset="-122"/>
              </a:endParaRPr>
            </a:p>
          </p:txBody>
        </p:sp>
        <p:sp>
          <p:nvSpPr>
            <p:cNvPr id="3076" name="Line 4"/>
            <p:cNvSpPr>
              <a:spLocks noChangeShapeType="1"/>
            </p:cNvSpPr>
            <p:nvPr userDrawn="1"/>
          </p:nvSpPr>
          <p:spPr bwMode="auto">
            <a:xfrm>
              <a:off x="158" y="3875"/>
              <a:ext cx="53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pic>
        <p:nvPicPr>
          <p:cNvPr id="26627" name="图片 6" descr="杂志社logo网址   单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50050" y="6310313"/>
            <a:ext cx="1955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grpSp>
        <p:nvGrpSpPr>
          <p:cNvPr id="38915" name="Group 25"/>
          <p:cNvGrpSpPr>
            <a:grpSpLocks/>
          </p:cNvGrpSpPr>
          <p:nvPr userDrawn="1"/>
        </p:nvGrpSpPr>
        <p:grpSpPr bwMode="auto">
          <a:xfrm>
            <a:off x="250825" y="5994400"/>
            <a:ext cx="8729663" cy="236538"/>
            <a:chOff x="158" y="3776"/>
            <a:chExt cx="5499" cy="149"/>
          </a:xfrm>
        </p:grpSpPr>
        <p:sp>
          <p:nvSpPr>
            <p:cNvPr id="2" name="Rectangle 26"/>
            <p:cNvSpPr>
              <a:spLocks noChangeArrowheads="1"/>
            </p:cNvSpPr>
            <p:nvPr userDrawn="1"/>
          </p:nvSpPr>
          <p:spPr bwMode="auto">
            <a:xfrm>
              <a:off x="3787" y="3776"/>
              <a:ext cx="1870" cy="14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zh-CN" sz="1200" b="1">
                <a:ea typeface="宋体" pitchFamily="2" charset="-122"/>
              </a:endParaRPr>
            </a:p>
          </p:txBody>
        </p:sp>
        <p:sp>
          <p:nvSpPr>
            <p:cNvPr id="4101" name="Line 27"/>
            <p:cNvSpPr>
              <a:spLocks noChangeShapeType="1"/>
            </p:cNvSpPr>
            <p:nvPr userDrawn="1"/>
          </p:nvSpPr>
          <p:spPr bwMode="auto">
            <a:xfrm>
              <a:off x="158" y="3875"/>
              <a:ext cx="53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pic>
        <p:nvPicPr>
          <p:cNvPr id="38916" name="图片 7" descr="杂志社logo网址   单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50050" y="6310313"/>
            <a:ext cx="1955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6" descr="杂志社logo带网址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7400" y="5003800"/>
            <a:ext cx="26304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WordArt 23"/>
          <p:cNvSpPr>
            <a:spLocks noChangeShapeType="1" noTextEdit="1"/>
          </p:cNvSpPr>
          <p:nvPr/>
        </p:nvSpPr>
        <p:spPr bwMode="auto">
          <a:xfrm>
            <a:off x="2527300" y="1854200"/>
            <a:ext cx="6365875" cy="6300788"/>
          </a:xfrm>
          <a:prstGeom prst="rect">
            <a:avLst/>
          </a:prstGeom>
        </p:spPr>
        <p:txBody>
          <a:bodyPr wrap="none" fromWordArt="1">
            <a:prstTxWarp prst="textDeflateInflateDeflate">
              <a:avLst>
                <a:gd name="adj" fmla="val 23583"/>
              </a:avLst>
            </a:prstTxWarp>
          </a:bodyPr>
          <a:lstStyle/>
          <a:p>
            <a:pPr algn="ctr"/>
            <a:r>
              <a:rPr lang="zh-CN" altLang="en-US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黑体"/>
                <a:ea typeface="黑体"/>
              </a:rPr>
              <a:t>中国周边安全形势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Text Box 4"/>
          <p:cNvSpPr txBox="1">
            <a:spLocks/>
          </p:cNvSpPr>
          <p:nvPr/>
        </p:nvSpPr>
        <p:spPr bwMode="auto">
          <a:xfrm>
            <a:off x="250825" y="279400"/>
            <a:ext cx="3057247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800" dirty="0" smtClean="0">
                <a:solidFill>
                  <a:schemeClr val="bg1"/>
                </a:solidFill>
                <a:ea typeface="黑体" pitchFamily="49" charset="-122"/>
              </a:rPr>
              <a:t>海上</a:t>
            </a:r>
            <a:r>
              <a:rPr lang="zh-CN" altLang="en-US" sz="2800" dirty="0">
                <a:solidFill>
                  <a:schemeClr val="bg1"/>
                </a:solidFill>
                <a:ea typeface="黑体" pitchFamily="49" charset="-122"/>
              </a:rPr>
              <a:t>问题矛盾激化</a:t>
            </a:r>
          </a:p>
        </p:txBody>
      </p:sp>
      <p:pic>
        <p:nvPicPr>
          <p:cNvPr id="146437" name="Picture 5" descr="rdn_4e30d538b630a副本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20" t="2692" r="11002" b="8746"/>
          <a:stretch>
            <a:fillRect/>
          </a:stretch>
        </p:blipFill>
        <p:spPr bwMode="auto">
          <a:xfrm>
            <a:off x="0" y="1808163"/>
            <a:ext cx="425767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8" name="Text Box 6"/>
          <p:cNvSpPr txBox="1">
            <a:spLocks/>
          </p:cNvSpPr>
          <p:nvPr/>
        </p:nvSpPr>
        <p:spPr bwMode="auto">
          <a:xfrm>
            <a:off x="206375" y="5019675"/>
            <a:ext cx="3600450" cy="708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000">
                <a:ea typeface="黑体" pitchFamily="49" charset="-122"/>
              </a:rPr>
              <a:t>中国航空母舰进行海试，</a:t>
            </a:r>
          </a:p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000">
                <a:ea typeface="黑体" pitchFamily="49" charset="-122"/>
              </a:rPr>
              <a:t>引起周边国家和地区不安。</a:t>
            </a:r>
          </a:p>
        </p:txBody>
      </p:sp>
      <p:sp>
        <p:nvSpPr>
          <p:cNvPr id="146439" name="Freeform 7"/>
          <p:cNvSpPr>
            <a:spLocks/>
          </p:cNvSpPr>
          <p:nvPr/>
        </p:nvSpPr>
        <p:spPr bwMode="auto">
          <a:xfrm rot="5400000">
            <a:off x="3356769" y="2755106"/>
            <a:ext cx="2520950" cy="1169988"/>
          </a:xfrm>
          <a:custGeom>
            <a:avLst/>
            <a:gdLst>
              <a:gd name="T0" fmla="*/ 2147483647 w 3447"/>
              <a:gd name="T1" fmla="*/ 0 h 2268"/>
              <a:gd name="T2" fmla="*/ 2147483647 w 3447"/>
              <a:gd name="T3" fmla="*/ 2147483647 h 2268"/>
              <a:gd name="T4" fmla="*/ 2147483647 w 3447"/>
              <a:gd name="T5" fmla="*/ 2147483647 h 2268"/>
              <a:gd name="T6" fmla="*/ 0 w 3447"/>
              <a:gd name="T7" fmla="*/ 2147483647 h 2268"/>
              <a:gd name="T8" fmla="*/ 2147483647 w 3447"/>
              <a:gd name="T9" fmla="*/ 2147483647 h 2268"/>
              <a:gd name="T10" fmla="*/ 2147483647 w 3447"/>
              <a:gd name="T11" fmla="*/ 2147483647 h 2268"/>
              <a:gd name="T12" fmla="*/ 2147483647 w 3447"/>
              <a:gd name="T13" fmla="*/ 2147483647 h 2268"/>
              <a:gd name="T14" fmla="*/ 2147483647 w 3447"/>
              <a:gd name="T15" fmla="*/ 0 h 22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47"/>
              <a:gd name="T25" fmla="*/ 0 h 2268"/>
              <a:gd name="T26" fmla="*/ 3447 w 3447"/>
              <a:gd name="T27" fmla="*/ 2268 h 22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47" h="2268">
                <a:moveTo>
                  <a:pt x="1814" y="0"/>
                </a:moveTo>
                <a:lnTo>
                  <a:pt x="590" y="544"/>
                </a:lnTo>
                <a:lnTo>
                  <a:pt x="1179" y="544"/>
                </a:lnTo>
                <a:lnTo>
                  <a:pt x="0" y="2268"/>
                </a:lnTo>
                <a:lnTo>
                  <a:pt x="3447" y="2268"/>
                </a:lnTo>
                <a:lnTo>
                  <a:pt x="2404" y="589"/>
                </a:lnTo>
                <a:lnTo>
                  <a:pt x="3084" y="589"/>
                </a:lnTo>
                <a:lnTo>
                  <a:pt x="1814" y="0"/>
                </a:lnTo>
                <a:close/>
              </a:path>
            </a:pathLst>
          </a:custGeom>
          <a:gradFill rotWithShape="1">
            <a:gsLst>
              <a:gs pos="0">
                <a:srgbClr val="0066FF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SzPct val="100000"/>
              <a:buFont typeface="Times New Roman" pitchFamily="18" charset="0"/>
              <a:buNone/>
            </a:pPr>
            <a:endParaRPr lang="zh-CN" alt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041900" y="1628775"/>
            <a:ext cx="3848100" cy="708025"/>
            <a:chOff x="3176" y="1026"/>
            <a:chExt cx="2424" cy="446"/>
          </a:xfrm>
        </p:grpSpPr>
        <p:pic>
          <p:nvPicPr>
            <p:cNvPr id="60430" name="Picture 8" descr="20090115230807517副本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47314">
              <a:off x="3176" y="1026"/>
              <a:ext cx="725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31" name="Text Box 9"/>
            <p:cNvSpPr txBox="1">
              <a:spLocks/>
            </p:cNvSpPr>
            <p:nvPr/>
          </p:nvSpPr>
          <p:spPr bwMode="auto">
            <a:xfrm>
              <a:off x="3884" y="1030"/>
              <a:ext cx="1716" cy="4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000">
                  <a:ea typeface="黑体" pitchFamily="49" charset="-122"/>
                </a:rPr>
                <a:t>美国持续介入南海地区</a:t>
              </a: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000">
                  <a:ea typeface="黑体" pitchFamily="49" charset="-122"/>
                </a:rPr>
                <a:t>安全局势趋于紧张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157788" y="4508500"/>
            <a:ext cx="4211637" cy="1323975"/>
            <a:chOff x="3317" y="2840"/>
            <a:chExt cx="2443" cy="834"/>
          </a:xfrm>
        </p:grpSpPr>
        <p:pic>
          <p:nvPicPr>
            <p:cNvPr id="60428" name="Picture 12" descr="2049987_124311003_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7" y="2869"/>
              <a:ext cx="536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9" name="Text Box 13"/>
            <p:cNvSpPr txBox="1">
              <a:spLocks/>
            </p:cNvSpPr>
            <p:nvPr/>
          </p:nvSpPr>
          <p:spPr bwMode="auto">
            <a:xfrm>
              <a:off x="3867" y="2840"/>
              <a:ext cx="1893" cy="83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000">
                  <a:ea typeface="黑体" pitchFamily="49" charset="-122"/>
                </a:rPr>
                <a:t>周边国家提高警惕和关注，应对中国崛起成为重要课</a:t>
              </a: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000">
                  <a:ea typeface="黑体" pitchFamily="49" charset="-122"/>
                </a:rPr>
                <a:t>题和挑战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0" y="1042988"/>
            <a:ext cx="9144000" cy="635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932363" y="2754313"/>
            <a:ext cx="4238625" cy="1349375"/>
            <a:chOff x="3107" y="1735"/>
            <a:chExt cx="2670" cy="850"/>
          </a:xfrm>
        </p:grpSpPr>
        <p:sp>
          <p:nvSpPr>
            <p:cNvPr id="60426" name="Text Box 11"/>
            <p:cNvSpPr txBox="1">
              <a:spLocks/>
            </p:cNvSpPr>
            <p:nvPr/>
          </p:nvSpPr>
          <p:spPr bwMode="auto">
            <a:xfrm>
              <a:off x="3901" y="1916"/>
              <a:ext cx="1876" cy="4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000">
                  <a:ea typeface="黑体" pitchFamily="49" charset="-122"/>
                </a:rPr>
                <a:t>声称对南海地区有主权，</a:t>
              </a: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000">
                  <a:ea typeface="黑体" pitchFamily="49" charset="-122"/>
                </a:rPr>
                <a:t>南海形势更趋复杂</a:t>
              </a:r>
            </a:p>
          </p:txBody>
        </p:sp>
        <p:pic>
          <p:nvPicPr>
            <p:cNvPr id="60427" name="Picture 23" descr="3935378副本副本"/>
            <p:cNvPicPr>
              <a:picLocks noChangeArrowheads="1"/>
            </p:cNvPicPr>
            <p:nvPr/>
          </p:nvPicPr>
          <p:blipFill>
            <a:blip r:embed="rId6" cstate="print">
              <a:clrChange>
                <a:clrFrom>
                  <a:srgbClr val="18FD00"/>
                </a:clrFrom>
                <a:clrTo>
                  <a:srgbClr val="18FD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07" y="1735"/>
              <a:ext cx="803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/>
      <p:bldP spid="146438" grpId="0"/>
      <p:bldP spid="1464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042988"/>
            <a:ext cx="9144000" cy="635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80229" name="Text Box 5"/>
          <p:cNvSpPr txBox="1">
            <a:spLocks/>
          </p:cNvSpPr>
          <p:nvPr/>
        </p:nvSpPr>
        <p:spPr bwMode="auto">
          <a:xfrm>
            <a:off x="223838" y="279400"/>
            <a:ext cx="4852610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800" dirty="0" smtClean="0">
                <a:solidFill>
                  <a:schemeClr val="bg1"/>
                </a:solidFill>
                <a:ea typeface="黑体" pitchFamily="49" charset="-122"/>
              </a:rPr>
              <a:t>日本</a:t>
            </a:r>
            <a:r>
              <a:rPr lang="zh-CN" altLang="en-US" sz="2800" dirty="0">
                <a:solidFill>
                  <a:schemeClr val="bg1"/>
                </a:solidFill>
                <a:ea typeface="黑体" pitchFamily="49" charset="-122"/>
              </a:rPr>
              <a:t>远交近攻，加强美日同盟</a:t>
            </a:r>
          </a:p>
        </p:txBody>
      </p:sp>
      <p:pic>
        <p:nvPicPr>
          <p:cNvPr id="180230" name="Picture 6" descr="无标题-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79513"/>
            <a:ext cx="91440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36" name="Text Box 12"/>
          <p:cNvSpPr txBox="1">
            <a:spLocks/>
          </p:cNvSpPr>
          <p:nvPr/>
        </p:nvSpPr>
        <p:spPr bwMode="auto">
          <a:xfrm>
            <a:off x="4076700" y="1898650"/>
            <a:ext cx="480695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800">
                <a:solidFill>
                  <a:schemeClr val="bg1"/>
                </a:solidFill>
                <a:ea typeface="黑体" pitchFamily="49" charset="-122"/>
              </a:rPr>
              <a:t>日本地震接受救援的亲疏顺序</a:t>
            </a:r>
          </a:p>
        </p:txBody>
      </p:sp>
      <p:sp>
        <p:nvSpPr>
          <p:cNvPr id="180237" name="Text Box 13"/>
          <p:cNvSpPr txBox="1">
            <a:spLocks/>
          </p:cNvSpPr>
          <p:nvPr/>
        </p:nvSpPr>
        <p:spPr bwMode="auto">
          <a:xfrm>
            <a:off x="4194175" y="4059238"/>
            <a:ext cx="6921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000">
                <a:solidFill>
                  <a:schemeClr val="bg1"/>
                </a:solidFill>
                <a:ea typeface="黑体" pitchFamily="49" charset="-122"/>
              </a:rPr>
              <a:t>美国</a:t>
            </a:r>
          </a:p>
        </p:txBody>
      </p:sp>
      <p:sp>
        <p:nvSpPr>
          <p:cNvPr id="180238" name="Text Box 14"/>
          <p:cNvSpPr txBox="1">
            <a:spLocks/>
          </p:cNvSpPr>
          <p:nvPr/>
        </p:nvSpPr>
        <p:spPr bwMode="auto">
          <a:xfrm>
            <a:off x="5067300" y="4059238"/>
            <a:ext cx="12001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000">
                <a:solidFill>
                  <a:schemeClr val="bg1"/>
                </a:solidFill>
                <a:ea typeface="黑体" pitchFamily="49" charset="-122"/>
              </a:rPr>
              <a:t>英法澳韩</a:t>
            </a:r>
          </a:p>
        </p:txBody>
      </p:sp>
      <p:sp>
        <p:nvSpPr>
          <p:cNvPr id="180239" name="Text Box 15"/>
          <p:cNvSpPr txBox="1">
            <a:spLocks/>
          </p:cNvSpPr>
          <p:nvPr/>
        </p:nvSpPr>
        <p:spPr bwMode="auto">
          <a:xfrm>
            <a:off x="6237288" y="4059238"/>
            <a:ext cx="14541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000">
                <a:solidFill>
                  <a:schemeClr val="bg1"/>
                </a:solidFill>
                <a:ea typeface="黑体" pitchFamily="49" charset="-122"/>
              </a:rPr>
              <a:t>东南亚国家</a:t>
            </a:r>
          </a:p>
        </p:txBody>
      </p:sp>
      <p:sp>
        <p:nvSpPr>
          <p:cNvPr id="180240" name="Text Box 16"/>
          <p:cNvSpPr txBox="1">
            <a:spLocks/>
          </p:cNvSpPr>
          <p:nvPr/>
        </p:nvSpPr>
        <p:spPr bwMode="auto">
          <a:xfrm>
            <a:off x="7586663" y="4059238"/>
            <a:ext cx="12001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000">
                <a:solidFill>
                  <a:schemeClr val="bg1"/>
                </a:solidFill>
                <a:ea typeface="黑体" pitchFamily="49" charset="-122"/>
              </a:rPr>
              <a:t>俄印蒙古</a:t>
            </a:r>
          </a:p>
        </p:txBody>
      </p:sp>
      <p:pic>
        <p:nvPicPr>
          <p:cNvPr id="180247" name="Picture 23" descr="2457331_001938766687_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18" t="11725" r="13506" b="12614"/>
          <a:stretch>
            <a:fillRect/>
          </a:stretch>
        </p:blipFill>
        <p:spPr bwMode="auto">
          <a:xfrm>
            <a:off x="0" y="1763713"/>
            <a:ext cx="264636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49" name="Text Box 25"/>
          <p:cNvSpPr txBox="1">
            <a:spLocks/>
          </p:cNvSpPr>
          <p:nvPr/>
        </p:nvSpPr>
        <p:spPr bwMode="auto">
          <a:xfrm>
            <a:off x="2457450" y="5319713"/>
            <a:ext cx="374015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800">
                <a:ea typeface="黑体" pitchFamily="49" charset="-122"/>
              </a:rPr>
              <a:t>远交近攻策略显露无疑</a:t>
            </a:r>
          </a:p>
        </p:txBody>
      </p:sp>
      <p:pic>
        <p:nvPicPr>
          <p:cNvPr id="180251" name="Picture 27" descr="12M35DaC0-4935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887A3"/>
              </a:clrFrom>
              <a:clrTo>
                <a:srgbClr val="2887A3">
                  <a:alpha val="0"/>
                </a:srgbClr>
              </a:clrTo>
            </a:clrChange>
          </a:blip>
          <a:srcRect l="21638" t="9056" r="20862" b="12195"/>
          <a:stretch>
            <a:fillRect/>
          </a:stretch>
        </p:blipFill>
        <p:spPr bwMode="auto">
          <a:xfrm>
            <a:off x="3851275" y="2619375"/>
            <a:ext cx="10858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52" name="Picture 28" descr="12M35DaC0-4935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887A3"/>
              </a:clrFrom>
              <a:clrTo>
                <a:srgbClr val="2887A3">
                  <a:alpha val="0"/>
                </a:srgbClr>
              </a:clrTo>
            </a:clrChange>
          </a:blip>
          <a:srcRect l="21638" t="9056" r="20862" b="12195"/>
          <a:stretch>
            <a:fillRect/>
          </a:stretch>
        </p:blipFill>
        <p:spPr bwMode="auto">
          <a:xfrm>
            <a:off x="5111750" y="2798763"/>
            <a:ext cx="95567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53" name="Picture 29" descr="12M35DaC0-4935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887A3"/>
              </a:clrFrom>
              <a:clrTo>
                <a:srgbClr val="2887A3">
                  <a:alpha val="0"/>
                </a:srgbClr>
              </a:clrTo>
            </a:clrChange>
          </a:blip>
          <a:srcRect l="21638" t="9056" r="20862" b="12195"/>
          <a:stretch>
            <a:fillRect/>
          </a:stretch>
        </p:blipFill>
        <p:spPr bwMode="auto">
          <a:xfrm>
            <a:off x="6416675" y="3068638"/>
            <a:ext cx="75882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54" name="Picture 30" descr="12M35DaC0-4935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887A3"/>
              </a:clrFrom>
              <a:clrTo>
                <a:srgbClr val="2887A3">
                  <a:alpha val="0"/>
                </a:srgbClr>
              </a:clrTo>
            </a:clrChange>
          </a:blip>
          <a:srcRect l="21638" t="9056" r="20862" b="12195"/>
          <a:stretch>
            <a:fillRect/>
          </a:stretch>
        </p:blipFill>
        <p:spPr bwMode="auto">
          <a:xfrm>
            <a:off x="7767638" y="3249613"/>
            <a:ext cx="6270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0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1000"/>
                                        <p:tgtEl>
                                          <p:spTgt spid="18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9" grpId="0"/>
      <p:bldP spid="180236" grpId="0"/>
      <p:bldP spid="180237" grpId="0"/>
      <p:bldP spid="180238" grpId="0"/>
      <p:bldP spid="180239" grpId="0"/>
      <p:bldP spid="180240" grpId="0"/>
      <p:bldP spid="1802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042988"/>
            <a:ext cx="9144000" cy="635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98661" name="Text Box 5"/>
          <p:cNvSpPr txBox="1">
            <a:spLocks/>
          </p:cNvSpPr>
          <p:nvPr/>
        </p:nvSpPr>
        <p:spPr bwMode="auto">
          <a:xfrm>
            <a:off x="250825" y="279400"/>
            <a:ext cx="3775393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800" dirty="0" smtClean="0">
                <a:solidFill>
                  <a:schemeClr val="bg1"/>
                </a:solidFill>
                <a:ea typeface="黑体" pitchFamily="49" charset="-122"/>
              </a:rPr>
              <a:t>战略</a:t>
            </a:r>
            <a:r>
              <a:rPr lang="zh-CN" altLang="en-US" sz="2800" dirty="0">
                <a:solidFill>
                  <a:schemeClr val="bg1"/>
                </a:solidFill>
                <a:ea typeface="黑体" pitchFamily="49" charset="-122"/>
              </a:rPr>
              <a:t>忧虑刺激军备竞赛</a:t>
            </a:r>
          </a:p>
        </p:txBody>
      </p:sp>
      <p:pic>
        <p:nvPicPr>
          <p:cNvPr id="198665" name="Picture 9" descr="2008324161712149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1133475"/>
            <a:ext cx="5851525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71" name="Freeform 15"/>
          <p:cNvSpPr>
            <a:spLocks/>
          </p:cNvSpPr>
          <p:nvPr/>
        </p:nvSpPr>
        <p:spPr bwMode="auto">
          <a:xfrm>
            <a:off x="882650" y="1962150"/>
            <a:ext cx="4587875" cy="2854325"/>
          </a:xfrm>
          <a:custGeom>
            <a:avLst/>
            <a:gdLst>
              <a:gd name="T0" fmla="*/ 2147483647 w 2518"/>
              <a:gd name="T1" fmla="*/ 2147483647 h 2386"/>
              <a:gd name="T2" fmla="*/ 2147483647 w 2518"/>
              <a:gd name="T3" fmla="*/ 2147483647 h 2386"/>
              <a:gd name="T4" fmla="*/ 2147483647 w 2518"/>
              <a:gd name="T5" fmla="*/ 2147483647 h 2386"/>
              <a:gd name="T6" fmla="*/ 2147483647 w 2518"/>
              <a:gd name="T7" fmla="*/ 2147483647 h 2386"/>
              <a:gd name="T8" fmla="*/ 2147483647 w 2518"/>
              <a:gd name="T9" fmla="*/ 2147483647 h 2386"/>
              <a:gd name="T10" fmla="*/ 2147483647 w 2518"/>
              <a:gd name="T11" fmla="*/ 2147483647 h 2386"/>
              <a:gd name="T12" fmla="*/ 2147483647 w 2518"/>
              <a:gd name="T13" fmla="*/ 2147483647 h 2386"/>
              <a:gd name="T14" fmla="*/ 2147483647 w 2518"/>
              <a:gd name="T15" fmla="*/ 2147483647 h 2386"/>
              <a:gd name="T16" fmla="*/ 2147483647 w 2518"/>
              <a:gd name="T17" fmla="*/ 2147483647 h 2386"/>
              <a:gd name="T18" fmla="*/ 2147483647 w 2518"/>
              <a:gd name="T19" fmla="*/ 2147483647 h 2386"/>
              <a:gd name="T20" fmla="*/ 2147483647 w 2518"/>
              <a:gd name="T21" fmla="*/ 2147483647 h 2386"/>
              <a:gd name="T22" fmla="*/ 2147483647 w 2518"/>
              <a:gd name="T23" fmla="*/ 2147483647 h 238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18"/>
              <a:gd name="T37" fmla="*/ 0 h 2386"/>
              <a:gd name="T38" fmla="*/ 2518 w 2518"/>
              <a:gd name="T39" fmla="*/ 2386 h 238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18" h="2386">
                <a:moveTo>
                  <a:pt x="2008" y="506"/>
                </a:moveTo>
                <a:cubicBezTo>
                  <a:pt x="1989" y="796"/>
                  <a:pt x="1970" y="1087"/>
                  <a:pt x="1724" y="1271"/>
                </a:cubicBezTo>
                <a:cubicBezTo>
                  <a:pt x="1478" y="1455"/>
                  <a:pt x="797" y="1531"/>
                  <a:pt x="533" y="1611"/>
                </a:cubicBezTo>
                <a:cubicBezTo>
                  <a:pt x="269" y="1691"/>
                  <a:pt x="212" y="1682"/>
                  <a:pt x="137" y="1753"/>
                </a:cubicBezTo>
                <a:cubicBezTo>
                  <a:pt x="62" y="1824"/>
                  <a:pt x="0" y="1933"/>
                  <a:pt x="80" y="2037"/>
                </a:cubicBezTo>
                <a:cubicBezTo>
                  <a:pt x="160" y="2141"/>
                  <a:pt x="265" y="2386"/>
                  <a:pt x="619" y="2377"/>
                </a:cubicBezTo>
                <a:cubicBezTo>
                  <a:pt x="973" y="2368"/>
                  <a:pt x="1894" y="2325"/>
                  <a:pt x="2206" y="1980"/>
                </a:cubicBezTo>
                <a:cubicBezTo>
                  <a:pt x="2518" y="1635"/>
                  <a:pt x="2504" y="614"/>
                  <a:pt x="2490" y="307"/>
                </a:cubicBezTo>
                <a:cubicBezTo>
                  <a:pt x="2476" y="0"/>
                  <a:pt x="2206" y="94"/>
                  <a:pt x="2121" y="137"/>
                </a:cubicBezTo>
                <a:cubicBezTo>
                  <a:pt x="2036" y="180"/>
                  <a:pt x="1998" y="478"/>
                  <a:pt x="1979" y="563"/>
                </a:cubicBezTo>
                <a:cubicBezTo>
                  <a:pt x="1960" y="648"/>
                  <a:pt x="2008" y="610"/>
                  <a:pt x="2008" y="648"/>
                </a:cubicBezTo>
                <a:cubicBezTo>
                  <a:pt x="2008" y="686"/>
                  <a:pt x="1979" y="766"/>
                  <a:pt x="1979" y="789"/>
                </a:cubicBezTo>
              </a:path>
            </a:pathLst>
          </a:custGeom>
          <a:solidFill>
            <a:srgbClr val="FF0000">
              <a:alpha val="54901"/>
            </a:srgbClr>
          </a:solidFill>
          <a:ln w="19050">
            <a:noFill/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buSzPct val="100000"/>
              <a:buFont typeface="Times New Roman" pitchFamily="18" charset="0"/>
              <a:buNone/>
            </a:pPr>
            <a:endParaRPr lang="zh-CN" altLang="en-US"/>
          </a:p>
        </p:txBody>
      </p:sp>
      <p:pic>
        <p:nvPicPr>
          <p:cNvPr id="198675" name="Picture 19" descr="8a68775fb33ca385d750ab0f89_56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887A3"/>
              </a:clrFrom>
              <a:clrTo>
                <a:srgbClr val="2887A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6213" y="2349500"/>
            <a:ext cx="10763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79" name="Picture 23" descr="8a68775fb33ca385d750ab0f89_56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887A3"/>
              </a:clrFrom>
              <a:clrTo>
                <a:srgbClr val="2887A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6338" y="3340100"/>
            <a:ext cx="10763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80" name="Picture 24" descr="8a68775fb33ca385d750ab0f89_56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887A3"/>
              </a:clrFrom>
              <a:clrTo>
                <a:srgbClr val="2887A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6838" y="3429000"/>
            <a:ext cx="10763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81" name="Picture 25" descr="8a68775fb33ca385d750ab0f89_56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887A3"/>
              </a:clrFrom>
              <a:clrTo>
                <a:srgbClr val="2887A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4508500"/>
            <a:ext cx="10763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924247" y="2618910"/>
            <a:ext cx="3463221" cy="2619375"/>
            <a:chOff x="3989" y="1168"/>
            <a:chExt cx="2018" cy="822"/>
          </a:xfrm>
        </p:grpSpPr>
        <p:sp>
          <p:nvSpPr>
            <p:cNvPr id="198672" name="AutoShape 16"/>
            <p:cNvSpPr>
              <a:spLocks/>
            </p:cNvSpPr>
            <p:nvPr/>
          </p:nvSpPr>
          <p:spPr bwMode="auto">
            <a:xfrm>
              <a:off x="4014" y="1168"/>
              <a:ext cx="1851" cy="822"/>
            </a:xfrm>
            <a:prstGeom prst="wedgeRectCallout">
              <a:avLst>
                <a:gd name="adj1" fmla="val -94438"/>
                <a:gd name="adj2" fmla="val 11139"/>
              </a:avLst>
            </a:prstGeom>
            <a:gradFill rotWithShape="1">
              <a:gsLst>
                <a:gs pos="0">
                  <a:schemeClr val="folHlink">
                    <a:alpha val="83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8620" name="Text Box 17"/>
            <p:cNvSpPr txBox="1">
              <a:spLocks/>
            </p:cNvSpPr>
            <p:nvPr/>
          </p:nvSpPr>
          <p:spPr bwMode="auto">
            <a:xfrm>
              <a:off x="3989" y="1266"/>
              <a:ext cx="2018" cy="60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400" dirty="0" smtClean="0">
                  <a:solidFill>
                    <a:schemeClr val="bg1"/>
                  </a:solidFill>
                  <a:ea typeface="黑体" pitchFamily="49" charset="-122"/>
                </a:rPr>
                <a:t>       从</a:t>
              </a:r>
              <a:r>
                <a:rPr lang="zh-CN" altLang="en-US" sz="2400" dirty="0">
                  <a:solidFill>
                    <a:schemeClr val="bg1"/>
                  </a:solidFill>
                  <a:ea typeface="黑体" pitchFamily="49" charset="-122"/>
                </a:rPr>
                <a:t>地缘角度看，美国正在加速从东亚到中亚</a:t>
              </a:r>
              <a:r>
                <a:rPr lang="zh-CN" altLang="en-US" sz="2400" dirty="0" smtClean="0">
                  <a:solidFill>
                    <a:schemeClr val="bg1"/>
                  </a:solidFill>
                  <a:ea typeface="黑体" pitchFamily="49" charset="-122"/>
                </a:rPr>
                <a:t>的战略</a:t>
              </a:r>
              <a:r>
                <a:rPr lang="zh-CN" altLang="en-US" sz="2400" dirty="0">
                  <a:solidFill>
                    <a:schemeClr val="bg1"/>
                  </a:solidFill>
                  <a:ea typeface="黑体" pitchFamily="49" charset="-122"/>
                </a:rPr>
                <a:t>链条连接力度，一旦完成，环形包围圈将构建</a:t>
              </a:r>
              <a:r>
                <a:rPr lang="zh-CN" altLang="en-US" sz="2400" dirty="0" smtClean="0">
                  <a:solidFill>
                    <a:schemeClr val="bg1"/>
                  </a:solidFill>
                  <a:ea typeface="黑体" pitchFamily="49" charset="-122"/>
                </a:rPr>
                <a:t>完毕。</a:t>
              </a:r>
              <a:endParaRPr lang="zh-CN" altLang="en-US" sz="2400" dirty="0">
                <a:solidFill>
                  <a:schemeClr val="bg1"/>
                </a:solidFill>
                <a:ea typeface="黑体" pitchFamily="49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19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/>
      <p:bldP spid="1986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Text Box 4"/>
          <p:cNvSpPr txBox="1">
            <a:spLocks/>
          </p:cNvSpPr>
          <p:nvPr/>
        </p:nvSpPr>
        <p:spPr bwMode="auto">
          <a:xfrm>
            <a:off x="250825" y="279400"/>
            <a:ext cx="3416320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800" dirty="0" smtClean="0">
                <a:solidFill>
                  <a:schemeClr val="bg1"/>
                </a:solidFill>
                <a:ea typeface="黑体" pitchFamily="49" charset="-122"/>
              </a:rPr>
              <a:t>非</a:t>
            </a:r>
            <a:r>
              <a:rPr lang="zh-CN" altLang="en-US" sz="2800" dirty="0">
                <a:solidFill>
                  <a:schemeClr val="bg1"/>
                </a:solidFill>
                <a:ea typeface="黑体" pitchFamily="49" charset="-122"/>
              </a:rPr>
              <a:t>传统安全威胁上升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042988"/>
            <a:ext cx="9144000" cy="635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pic>
        <p:nvPicPr>
          <p:cNvPr id="229389" name="Picture 13" descr="20071123103521653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33475"/>
            <a:ext cx="9144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427663" y="1089025"/>
            <a:ext cx="2790825" cy="2116138"/>
            <a:chOff x="3362" y="799"/>
            <a:chExt cx="1559" cy="1112"/>
          </a:xfrm>
        </p:grpSpPr>
        <p:pic>
          <p:nvPicPr>
            <p:cNvPr id="70671" name="Picture 15" descr="14300000637152130153471444952_9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2" y="799"/>
              <a:ext cx="1559" cy="1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72" name="AutoShape 16"/>
            <p:cNvSpPr>
              <a:spLocks/>
            </p:cNvSpPr>
            <p:nvPr/>
          </p:nvSpPr>
          <p:spPr bwMode="auto">
            <a:xfrm>
              <a:off x="3362" y="806"/>
              <a:ext cx="1559" cy="1105"/>
            </a:xfrm>
            <a:prstGeom prst="wedgeRectCallout">
              <a:avLst>
                <a:gd name="adj1" fmla="val -96375"/>
                <a:gd name="adj2" fmla="val 6475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buSzPct val="100000"/>
                <a:buFont typeface="Times New Roman" pitchFamily="18" charset="0"/>
                <a:buNone/>
              </a:pPr>
              <a:endParaRPr lang="zh-CN" alt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021263" y="4014788"/>
            <a:ext cx="2700337" cy="1890712"/>
            <a:chOff x="3163" y="2529"/>
            <a:chExt cx="1701" cy="1191"/>
          </a:xfrm>
        </p:grpSpPr>
        <p:pic>
          <p:nvPicPr>
            <p:cNvPr id="70669" name="Picture 18" descr="000_ad1defc1d16466643d6b070c1ed07cc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3" y="2529"/>
              <a:ext cx="1701" cy="1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70" name="AutoShape 19"/>
            <p:cNvSpPr>
              <a:spLocks/>
            </p:cNvSpPr>
            <p:nvPr/>
          </p:nvSpPr>
          <p:spPr bwMode="auto">
            <a:xfrm>
              <a:off x="3163" y="2529"/>
              <a:ext cx="1701" cy="1190"/>
            </a:xfrm>
            <a:prstGeom prst="wedgeRectCallout">
              <a:avLst>
                <a:gd name="adj1" fmla="val -113903"/>
                <a:gd name="adj2" fmla="val -48319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buSzPct val="100000"/>
                <a:buFont typeface="Times New Roman" pitchFamily="18" charset="0"/>
                <a:buNone/>
              </a:pPr>
              <a:endParaRPr lang="zh-CN" alt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06375" y="3473450"/>
            <a:ext cx="2165350" cy="2655888"/>
            <a:chOff x="130" y="2188"/>
            <a:chExt cx="1364" cy="1673"/>
          </a:xfrm>
        </p:grpSpPr>
        <p:pic>
          <p:nvPicPr>
            <p:cNvPr id="70667" name="Picture 21" descr="20110503120532096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8" y="2188"/>
              <a:ext cx="1336" cy="1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68" name="AutoShape 22"/>
            <p:cNvSpPr>
              <a:spLocks/>
            </p:cNvSpPr>
            <p:nvPr/>
          </p:nvSpPr>
          <p:spPr bwMode="auto">
            <a:xfrm>
              <a:off x="130" y="2188"/>
              <a:ext cx="1361" cy="1673"/>
            </a:xfrm>
            <a:prstGeom prst="wedgeRectCallout">
              <a:avLst>
                <a:gd name="adj1" fmla="val 64032"/>
                <a:gd name="adj2" fmla="val -6978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buSzPct val="100000"/>
                <a:buFont typeface="Times New Roman" pitchFamily="18" charset="0"/>
                <a:buNone/>
              </a:pPr>
              <a:endParaRPr lang="zh-CN" altLang="en-US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69875" y="1268413"/>
            <a:ext cx="4662488" cy="900112"/>
            <a:chOff x="0" y="686"/>
            <a:chExt cx="2937" cy="567"/>
          </a:xfrm>
        </p:grpSpPr>
        <p:sp>
          <p:nvSpPr>
            <p:cNvPr id="229400" name="AutoShape 24"/>
            <p:cNvSpPr>
              <a:spLocks/>
            </p:cNvSpPr>
            <p:nvPr/>
          </p:nvSpPr>
          <p:spPr bwMode="auto">
            <a:xfrm>
              <a:off x="0" y="686"/>
              <a:ext cx="2937" cy="567"/>
            </a:xfrm>
            <a:prstGeom prst="flowChartAlternateProcess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1905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0666" name="Text Box 25"/>
            <p:cNvSpPr txBox="1">
              <a:spLocks/>
            </p:cNvSpPr>
            <p:nvPr/>
          </p:nvSpPr>
          <p:spPr bwMode="auto">
            <a:xfrm>
              <a:off x="102" y="714"/>
              <a:ext cx="2804" cy="5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400">
                  <a:solidFill>
                    <a:schemeClr val="bg1"/>
                  </a:solidFill>
                  <a:ea typeface="黑体" pitchFamily="49" charset="-122"/>
                </a:rPr>
                <a:t>自然灾害频发，恐怖主义挥之</a:t>
              </a: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400">
                  <a:solidFill>
                    <a:schemeClr val="bg1"/>
                  </a:solidFill>
                  <a:ea typeface="黑体" pitchFamily="49" charset="-122"/>
                </a:rPr>
                <a:t>不去，导致非传统安全威胁上升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22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Text Box 4"/>
          <p:cNvSpPr txBox="1">
            <a:spLocks/>
          </p:cNvSpPr>
          <p:nvPr/>
        </p:nvSpPr>
        <p:spPr bwMode="auto">
          <a:xfrm>
            <a:off x="223838" y="279400"/>
            <a:ext cx="4852610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800" dirty="0" smtClean="0">
                <a:solidFill>
                  <a:schemeClr val="bg1"/>
                </a:solidFill>
                <a:ea typeface="黑体" pitchFamily="49" charset="-122"/>
              </a:rPr>
              <a:t>美国</a:t>
            </a:r>
            <a:r>
              <a:rPr lang="zh-CN" altLang="en-US" sz="2800" dirty="0">
                <a:solidFill>
                  <a:schemeClr val="bg1"/>
                </a:solidFill>
                <a:ea typeface="黑体" pitchFamily="49" charset="-122"/>
              </a:rPr>
              <a:t>主导的雁型安全模式升级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042988"/>
            <a:ext cx="9144000" cy="635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75780" name="Rectangle 28"/>
          <p:cNvSpPr>
            <a:spLocks noChangeArrowheads="1"/>
          </p:cNvSpPr>
          <p:nvPr/>
        </p:nvSpPr>
        <p:spPr bwMode="auto">
          <a:xfrm flipV="1">
            <a:off x="195263" y="1690688"/>
            <a:ext cx="8732837" cy="84137"/>
          </a:xfrm>
          <a:prstGeom prst="rect">
            <a:avLst/>
          </a:prstGeom>
          <a:gradFill rotWithShape="1">
            <a:gsLst>
              <a:gs pos="0">
                <a:schemeClr val="bg1">
                  <a:alpha val="24001"/>
                </a:schemeClr>
              </a:gs>
              <a:gs pos="100000">
                <a:schemeClr val="bg1">
                  <a:alpha val="4999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  <a:buFont typeface="Times New Roman" pitchFamily="18" charset="0"/>
              <a:buNone/>
            </a:pPr>
            <a:endParaRPr lang="zh-CN" altLang="en-US"/>
          </a:p>
        </p:txBody>
      </p:sp>
      <p:sp>
        <p:nvSpPr>
          <p:cNvPr id="75781" name="Rectangle 29"/>
          <p:cNvSpPr>
            <a:spLocks noChangeArrowheads="1"/>
          </p:cNvSpPr>
          <p:nvPr/>
        </p:nvSpPr>
        <p:spPr bwMode="auto">
          <a:xfrm>
            <a:off x="161925" y="2259013"/>
            <a:ext cx="8775700" cy="136525"/>
          </a:xfrm>
          <a:prstGeom prst="rect">
            <a:avLst/>
          </a:prstGeom>
          <a:gradFill rotWithShape="1">
            <a:gsLst>
              <a:gs pos="0">
                <a:schemeClr val="tx1">
                  <a:alpha val="4999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  <a:buFont typeface="Times New Roman" pitchFamily="18" charset="0"/>
              <a:buNone/>
            </a:pPr>
            <a:endParaRPr lang="zh-CN" altLang="en-US"/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187325" y="1673225"/>
            <a:ext cx="8740775" cy="549275"/>
            <a:chOff x="118" y="1054"/>
            <a:chExt cx="5506" cy="346"/>
          </a:xfrm>
        </p:grpSpPr>
        <p:grpSp>
          <p:nvGrpSpPr>
            <p:cNvPr id="75796" name="Group 52"/>
            <p:cNvGrpSpPr>
              <a:grpSpLocks/>
            </p:cNvGrpSpPr>
            <p:nvPr/>
          </p:nvGrpSpPr>
          <p:grpSpPr bwMode="auto">
            <a:xfrm>
              <a:off x="118" y="1054"/>
              <a:ext cx="5506" cy="346"/>
              <a:chOff x="118" y="1054"/>
              <a:chExt cx="5506" cy="346"/>
            </a:xfrm>
          </p:grpSpPr>
          <p:sp>
            <p:nvSpPr>
              <p:cNvPr id="75800" name="Rectangle 17"/>
              <p:cNvSpPr>
                <a:spLocks noChangeArrowheads="1"/>
              </p:cNvSpPr>
              <p:nvPr/>
            </p:nvSpPr>
            <p:spPr bwMode="auto">
              <a:xfrm rot="5400000">
                <a:off x="2699" y="-1526"/>
                <a:ext cx="344" cy="550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18900000" scaled="1"/>
              </a:gradFill>
              <a:ln w="28575" algn="ctr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endParaRPr lang="zh-CN" altLang="en-US"/>
              </a:p>
            </p:txBody>
          </p:sp>
          <p:sp>
            <p:nvSpPr>
              <p:cNvPr id="75801" name="Line 18"/>
              <p:cNvSpPr>
                <a:spLocks noChangeShapeType="1"/>
              </p:cNvSpPr>
              <p:nvPr/>
            </p:nvSpPr>
            <p:spPr bwMode="auto">
              <a:xfrm>
                <a:off x="1962" y="1054"/>
                <a:ext cx="1" cy="346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02" name="Line 20"/>
              <p:cNvSpPr>
                <a:spLocks noChangeShapeType="1"/>
              </p:cNvSpPr>
              <p:nvPr/>
            </p:nvSpPr>
            <p:spPr bwMode="auto">
              <a:xfrm>
                <a:off x="3763" y="1054"/>
                <a:ext cx="1" cy="346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5797" name="Text Box 47"/>
            <p:cNvSpPr txBox="1">
              <a:spLocks/>
            </p:cNvSpPr>
            <p:nvPr/>
          </p:nvSpPr>
          <p:spPr bwMode="auto">
            <a:xfrm>
              <a:off x="187" y="1083"/>
              <a:ext cx="1708" cy="29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400" dirty="0">
                  <a:solidFill>
                    <a:schemeClr val="bg1"/>
                  </a:solidFill>
                  <a:ea typeface="黑体" pitchFamily="49" charset="-122"/>
                </a:rPr>
                <a:t>轮毂</a:t>
              </a:r>
              <a:r>
                <a:rPr lang="zh-CN" altLang="en-US" sz="2400" dirty="0" smtClean="0">
                  <a:solidFill>
                    <a:schemeClr val="bg1"/>
                  </a:solidFill>
                  <a:ea typeface="黑体" pitchFamily="49" charset="-122"/>
                </a:rPr>
                <a:t>模式       苏联</a:t>
              </a:r>
              <a:endParaRPr lang="zh-CN" altLang="en-US" sz="2400" dirty="0">
                <a:solidFill>
                  <a:schemeClr val="bg1"/>
                </a:solidFill>
                <a:ea typeface="黑体" pitchFamily="49" charset="-122"/>
              </a:endParaRPr>
            </a:p>
          </p:txBody>
        </p:sp>
        <p:sp>
          <p:nvSpPr>
            <p:cNvPr id="75798" name="Text Box 48"/>
            <p:cNvSpPr txBox="1">
              <a:spLocks/>
            </p:cNvSpPr>
            <p:nvPr/>
          </p:nvSpPr>
          <p:spPr bwMode="auto">
            <a:xfrm>
              <a:off x="2001" y="1083"/>
              <a:ext cx="1654" cy="29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400" dirty="0">
                  <a:solidFill>
                    <a:schemeClr val="bg1"/>
                  </a:solidFill>
                  <a:ea typeface="黑体" pitchFamily="49" charset="-122"/>
                </a:rPr>
                <a:t>扇形</a:t>
              </a:r>
              <a:r>
                <a:rPr lang="zh-CN" altLang="en-US" sz="2400" dirty="0" smtClean="0">
                  <a:solidFill>
                    <a:schemeClr val="bg1"/>
                  </a:solidFill>
                  <a:ea typeface="黑体" pitchFamily="49" charset="-122"/>
                </a:rPr>
                <a:t>模式       日本</a:t>
              </a:r>
              <a:endParaRPr lang="en-US" altLang="zh-CN" sz="2400" dirty="0">
                <a:solidFill>
                  <a:schemeClr val="bg1"/>
                </a:solidFill>
                <a:ea typeface="黑体" pitchFamily="49" charset="-122"/>
              </a:endParaRPr>
            </a:p>
          </p:txBody>
        </p:sp>
        <p:sp>
          <p:nvSpPr>
            <p:cNvPr id="75799" name="Text Box 49"/>
            <p:cNvSpPr txBox="1">
              <a:spLocks/>
            </p:cNvSpPr>
            <p:nvPr/>
          </p:nvSpPr>
          <p:spPr bwMode="auto">
            <a:xfrm>
              <a:off x="3816" y="1083"/>
              <a:ext cx="1654" cy="29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400" dirty="0">
                  <a:solidFill>
                    <a:schemeClr val="bg1"/>
                  </a:solidFill>
                  <a:ea typeface="黑体" pitchFamily="49" charset="-122"/>
                </a:rPr>
                <a:t>雁型</a:t>
              </a:r>
              <a:r>
                <a:rPr lang="zh-CN" altLang="en-US" sz="2400" dirty="0" smtClean="0">
                  <a:solidFill>
                    <a:schemeClr val="bg1"/>
                  </a:solidFill>
                  <a:ea typeface="黑体" pitchFamily="49" charset="-122"/>
                </a:rPr>
                <a:t>模式       中国</a:t>
              </a:r>
              <a:endParaRPr lang="zh-CN" altLang="en-US" sz="2400" dirty="0">
                <a:solidFill>
                  <a:schemeClr val="bg1"/>
                </a:solidFill>
                <a:ea typeface="黑体" pitchFamily="49" charset="-122"/>
              </a:endParaRPr>
            </a:p>
          </p:txBody>
        </p:sp>
      </p:grpSp>
      <p:pic>
        <p:nvPicPr>
          <p:cNvPr id="248887" name="Picture 55" descr="0130000096181512897317366410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75" y="2303463"/>
            <a:ext cx="873125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893" name="Text Box 61"/>
          <p:cNvSpPr txBox="1">
            <a:spLocks/>
          </p:cNvSpPr>
          <p:nvPr/>
        </p:nvSpPr>
        <p:spPr bwMode="auto">
          <a:xfrm>
            <a:off x="5337085" y="3203975"/>
            <a:ext cx="7937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黑体" pitchFamily="2" charset="-122"/>
              </a:rPr>
              <a:t>韩国</a:t>
            </a:r>
          </a:p>
        </p:txBody>
      </p:sp>
      <p:sp>
        <p:nvSpPr>
          <p:cNvPr id="248894" name="Text Box 62"/>
          <p:cNvSpPr txBox="1">
            <a:spLocks/>
          </p:cNvSpPr>
          <p:nvPr/>
        </p:nvSpPr>
        <p:spPr bwMode="auto">
          <a:xfrm>
            <a:off x="2591780" y="5319210"/>
            <a:ext cx="7937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黑体" pitchFamily="2" charset="-122"/>
              </a:rPr>
              <a:t>日本</a:t>
            </a:r>
          </a:p>
        </p:txBody>
      </p:sp>
      <p:sp>
        <p:nvSpPr>
          <p:cNvPr id="248896" name="Text Box 64"/>
          <p:cNvSpPr txBox="1">
            <a:spLocks/>
          </p:cNvSpPr>
          <p:nvPr/>
        </p:nvSpPr>
        <p:spPr bwMode="auto">
          <a:xfrm>
            <a:off x="5292080" y="4464115"/>
            <a:ext cx="10985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黑体" pitchFamily="2" charset="-122"/>
              </a:rPr>
              <a:t>菲律宾</a:t>
            </a:r>
          </a:p>
        </p:txBody>
      </p:sp>
      <p:sp>
        <p:nvSpPr>
          <p:cNvPr id="248897" name="Text Box 65"/>
          <p:cNvSpPr txBox="1">
            <a:spLocks/>
          </p:cNvSpPr>
          <p:nvPr/>
        </p:nvSpPr>
        <p:spPr bwMode="auto">
          <a:xfrm>
            <a:off x="5607115" y="5589240"/>
            <a:ext cx="7937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黑体" pitchFamily="2" charset="-122"/>
              </a:rPr>
              <a:t>印尼</a:t>
            </a:r>
          </a:p>
        </p:txBody>
      </p:sp>
      <p:sp>
        <p:nvSpPr>
          <p:cNvPr id="248898" name="Text Box 66"/>
          <p:cNvSpPr txBox="1">
            <a:spLocks/>
          </p:cNvSpPr>
          <p:nvPr/>
        </p:nvSpPr>
        <p:spPr bwMode="auto">
          <a:xfrm>
            <a:off x="6282190" y="4869160"/>
            <a:ext cx="7937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黑体" pitchFamily="2" charset="-122"/>
              </a:rPr>
              <a:t>越南</a:t>
            </a:r>
          </a:p>
        </p:txBody>
      </p:sp>
      <p:sp>
        <p:nvSpPr>
          <p:cNvPr id="248899" name="Freeform 67"/>
          <p:cNvSpPr>
            <a:spLocks/>
          </p:cNvSpPr>
          <p:nvPr/>
        </p:nvSpPr>
        <p:spPr bwMode="auto">
          <a:xfrm>
            <a:off x="2321750" y="2663915"/>
            <a:ext cx="4365485" cy="3510390"/>
          </a:xfrm>
          <a:custGeom>
            <a:avLst/>
            <a:gdLst>
              <a:gd name="T0" fmla="*/ 2147483647 w 2660"/>
              <a:gd name="T1" fmla="*/ 2147483647 h 1990"/>
              <a:gd name="T2" fmla="*/ 2147483647 w 2660"/>
              <a:gd name="T3" fmla="*/ 2147483647 h 1990"/>
              <a:gd name="T4" fmla="*/ 2147483647 w 2660"/>
              <a:gd name="T5" fmla="*/ 2147483647 h 1990"/>
              <a:gd name="T6" fmla="*/ 2147483647 w 2660"/>
              <a:gd name="T7" fmla="*/ 2147483647 h 1990"/>
              <a:gd name="T8" fmla="*/ 2147483647 w 2660"/>
              <a:gd name="T9" fmla="*/ 2147483647 h 1990"/>
              <a:gd name="T10" fmla="*/ 2147483647 w 2660"/>
              <a:gd name="T11" fmla="*/ 2147483647 h 1990"/>
              <a:gd name="T12" fmla="*/ 2147483647 w 2660"/>
              <a:gd name="T13" fmla="*/ 2147483647 h 1990"/>
              <a:gd name="T14" fmla="*/ 2147483647 w 2660"/>
              <a:gd name="T15" fmla="*/ 2147483647 h 1990"/>
              <a:gd name="T16" fmla="*/ 2147483647 w 2660"/>
              <a:gd name="T17" fmla="*/ 2147483647 h 1990"/>
              <a:gd name="T18" fmla="*/ 2147483647 w 2660"/>
              <a:gd name="T19" fmla="*/ 2147483647 h 1990"/>
              <a:gd name="T20" fmla="*/ 2147483647 w 2660"/>
              <a:gd name="T21" fmla="*/ 2147483647 h 1990"/>
              <a:gd name="T22" fmla="*/ 2147483647 w 2660"/>
              <a:gd name="T23" fmla="*/ 2147483647 h 1990"/>
              <a:gd name="T24" fmla="*/ 2147483647 w 2660"/>
              <a:gd name="T25" fmla="*/ 2147483647 h 1990"/>
              <a:gd name="T26" fmla="*/ 2147483647 w 2660"/>
              <a:gd name="T27" fmla="*/ 2147483647 h 1990"/>
              <a:gd name="T28" fmla="*/ 2147483647 w 2660"/>
              <a:gd name="T29" fmla="*/ 2147483647 h 1990"/>
              <a:gd name="T30" fmla="*/ 2147483647 w 2660"/>
              <a:gd name="T31" fmla="*/ 2147483647 h 1990"/>
              <a:gd name="T32" fmla="*/ 2147483647 w 2660"/>
              <a:gd name="T33" fmla="*/ 2147483647 h 1990"/>
              <a:gd name="T34" fmla="*/ 2147483647 w 2660"/>
              <a:gd name="T35" fmla="*/ 2147483647 h 1990"/>
              <a:gd name="T36" fmla="*/ 2147483647 w 2660"/>
              <a:gd name="T37" fmla="*/ 2147483647 h 1990"/>
              <a:gd name="T38" fmla="*/ 2147483647 w 2660"/>
              <a:gd name="T39" fmla="*/ 2147483647 h 1990"/>
              <a:gd name="T40" fmla="*/ 2147483647 w 2660"/>
              <a:gd name="T41" fmla="*/ 2147483647 h 1990"/>
              <a:gd name="T42" fmla="*/ 2147483647 w 2660"/>
              <a:gd name="T43" fmla="*/ 2147483647 h 1990"/>
              <a:gd name="T44" fmla="*/ 2147483647 w 2660"/>
              <a:gd name="T45" fmla="*/ 2147483647 h 1990"/>
              <a:gd name="T46" fmla="*/ 2147483647 w 2660"/>
              <a:gd name="T47" fmla="*/ 2147483647 h 1990"/>
              <a:gd name="T48" fmla="*/ 2147483647 w 2660"/>
              <a:gd name="T49" fmla="*/ 2147483647 h 1990"/>
              <a:gd name="T50" fmla="*/ 2147483647 w 2660"/>
              <a:gd name="T51" fmla="*/ 2147483647 h 1990"/>
              <a:gd name="T52" fmla="*/ 2147483647 w 2660"/>
              <a:gd name="T53" fmla="*/ 2147483647 h 1990"/>
              <a:gd name="T54" fmla="*/ 2147483647 w 2660"/>
              <a:gd name="T55" fmla="*/ 2147483647 h 1990"/>
              <a:gd name="T56" fmla="*/ 2147483647 w 2660"/>
              <a:gd name="T57" fmla="*/ 2147483647 h 1990"/>
              <a:gd name="T58" fmla="*/ 2147483647 w 2660"/>
              <a:gd name="T59" fmla="*/ 2147483647 h 1990"/>
              <a:gd name="T60" fmla="*/ 2147483647 w 2660"/>
              <a:gd name="T61" fmla="*/ 2147483647 h 1990"/>
              <a:gd name="T62" fmla="*/ 2147483647 w 2660"/>
              <a:gd name="T63" fmla="*/ 2147483647 h 19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660"/>
              <a:gd name="T97" fmla="*/ 0 h 1990"/>
              <a:gd name="T98" fmla="*/ 2660 w 2660"/>
              <a:gd name="T99" fmla="*/ 1990 h 19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660" h="1990">
                <a:moveTo>
                  <a:pt x="1186" y="851"/>
                </a:moveTo>
                <a:cubicBezTo>
                  <a:pt x="1195" y="823"/>
                  <a:pt x="1214" y="799"/>
                  <a:pt x="1271" y="823"/>
                </a:cubicBezTo>
                <a:cubicBezTo>
                  <a:pt x="1328" y="847"/>
                  <a:pt x="1455" y="965"/>
                  <a:pt x="1526" y="993"/>
                </a:cubicBezTo>
                <a:cubicBezTo>
                  <a:pt x="1597" y="1021"/>
                  <a:pt x="1639" y="1007"/>
                  <a:pt x="1696" y="993"/>
                </a:cubicBezTo>
                <a:cubicBezTo>
                  <a:pt x="1753" y="979"/>
                  <a:pt x="1814" y="974"/>
                  <a:pt x="1866" y="908"/>
                </a:cubicBezTo>
                <a:cubicBezTo>
                  <a:pt x="1918" y="842"/>
                  <a:pt x="1966" y="681"/>
                  <a:pt x="2008" y="596"/>
                </a:cubicBezTo>
                <a:cubicBezTo>
                  <a:pt x="2050" y="511"/>
                  <a:pt x="2055" y="488"/>
                  <a:pt x="2121" y="398"/>
                </a:cubicBezTo>
                <a:cubicBezTo>
                  <a:pt x="2187" y="308"/>
                  <a:pt x="2339" y="114"/>
                  <a:pt x="2405" y="57"/>
                </a:cubicBezTo>
                <a:cubicBezTo>
                  <a:pt x="2471" y="0"/>
                  <a:pt x="2513" y="33"/>
                  <a:pt x="2518" y="57"/>
                </a:cubicBezTo>
                <a:cubicBezTo>
                  <a:pt x="2523" y="81"/>
                  <a:pt x="2461" y="152"/>
                  <a:pt x="2433" y="199"/>
                </a:cubicBezTo>
                <a:cubicBezTo>
                  <a:pt x="2405" y="246"/>
                  <a:pt x="2372" y="270"/>
                  <a:pt x="2348" y="341"/>
                </a:cubicBezTo>
                <a:cubicBezTo>
                  <a:pt x="2324" y="412"/>
                  <a:pt x="2310" y="539"/>
                  <a:pt x="2291" y="624"/>
                </a:cubicBezTo>
                <a:cubicBezTo>
                  <a:pt x="2272" y="709"/>
                  <a:pt x="2244" y="738"/>
                  <a:pt x="2235" y="851"/>
                </a:cubicBezTo>
                <a:cubicBezTo>
                  <a:pt x="2226" y="964"/>
                  <a:pt x="2169" y="1206"/>
                  <a:pt x="2235" y="1305"/>
                </a:cubicBezTo>
                <a:cubicBezTo>
                  <a:pt x="2301" y="1404"/>
                  <a:pt x="2604" y="1395"/>
                  <a:pt x="2632" y="1447"/>
                </a:cubicBezTo>
                <a:cubicBezTo>
                  <a:pt x="2660" y="1499"/>
                  <a:pt x="2452" y="1570"/>
                  <a:pt x="2405" y="1617"/>
                </a:cubicBezTo>
                <a:cubicBezTo>
                  <a:pt x="2358" y="1664"/>
                  <a:pt x="2376" y="1683"/>
                  <a:pt x="2348" y="1730"/>
                </a:cubicBezTo>
                <a:cubicBezTo>
                  <a:pt x="2320" y="1777"/>
                  <a:pt x="2277" y="1862"/>
                  <a:pt x="2235" y="1900"/>
                </a:cubicBezTo>
                <a:cubicBezTo>
                  <a:pt x="2193" y="1938"/>
                  <a:pt x="2126" y="1990"/>
                  <a:pt x="2093" y="1957"/>
                </a:cubicBezTo>
                <a:cubicBezTo>
                  <a:pt x="2060" y="1924"/>
                  <a:pt x="2060" y="1759"/>
                  <a:pt x="2036" y="1702"/>
                </a:cubicBezTo>
                <a:cubicBezTo>
                  <a:pt x="2012" y="1645"/>
                  <a:pt x="1989" y="1631"/>
                  <a:pt x="1951" y="1617"/>
                </a:cubicBezTo>
                <a:cubicBezTo>
                  <a:pt x="1913" y="1603"/>
                  <a:pt x="1908" y="1603"/>
                  <a:pt x="1809" y="1617"/>
                </a:cubicBezTo>
                <a:cubicBezTo>
                  <a:pt x="1710" y="1631"/>
                  <a:pt x="1531" y="1679"/>
                  <a:pt x="1356" y="1702"/>
                </a:cubicBezTo>
                <a:cubicBezTo>
                  <a:pt x="1181" y="1725"/>
                  <a:pt x="931" y="1744"/>
                  <a:pt x="761" y="1758"/>
                </a:cubicBezTo>
                <a:cubicBezTo>
                  <a:pt x="591" y="1772"/>
                  <a:pt x="444" y="1773"/>
                  <a:pt x="335" y="1787"/>
                </a:cubicBezTo>
                <a:cubicBezTo>
                  <a:pt x="226" y="1801"/>
                  <a:pt x="147" y="1852"/>
                  <a:pt x="109" y="1843"/>
                </a:cubicBezTo>
                <a:cubicBezTo>
                  <a:pt x="71" y="1834"/>
                  <a:pt x="0" y="1791"/>
                  <a:pt x="109" y="1730"/>
                </a:cubicBezTo>
                <a:cubicBezTo>
                  <a:pt x="218" y="1669"/>
                  <a:pt x="544" y="1555"/>
                  <a:pt x="761" y="1475"/>
                </a:cubicBezTo>
                <a:cubicBezTo>
                  <a:pt x="978" y="1395"/>
                  <a:pt x="1314" y="1305"/>
                  <a:pt x="1413" y="1248"/>
                </a:cubicBezTo>
                <a:cubicBezTo>
                  <a:pt x="1512" y="1191"/>
                  <a:pt x="1389" y="1177"/>
                  <a:pt x="1356" y="1135"/>
                </a:cubicBezTo>
                <a:cubicBezTo>
                  <a:pt x="1323" y="1093"/>
                  <a:pt x="1247" y="1040"/>
                  <a:pt x="1214" y="993"/>
                </a:cubicBezTo>
                <a:cubicBezTo>
                  <a:pt x="1181" y="946"/>
                  <a:pt x="1177" y="879"/>
                  <a:pt x="1186" y="851"/>
                </a:cubicBezTo>
                <a:close/>
              </a:path>
            </a:pathLst>
          </a:custGeom>
          <a:solidFill>
            <a:srgbClr val="000000">
              <a:alpha val="45882"/>
            </a:srgbClr>
          </a:solidFill>
          <a:ln w="19050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buSzPct val="100000"/>
              <a:buFont typeface="Times New Roman" pitchFamily="18" charset="0"/>
              <a:buNone/>
            </a:pPr>
            <a:endParaRPr lang="zh-CN" altLang="en-US"/>
          </a:p>
        </p:txBody>
      </p: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476250" y="2393950"/>
            <a:ext cx="2746375" cy="630238"/>
            <a:chOff x="300" y="1508"/>
            <a:chExt cx="1730" cy="397"/>
          </a:xfrm>
        </p:grpSpPr>
        <p:sp>
          <p:nvSpPr>
            <p:cNvPr id="248901" name="AutoShape 69"/>
            <p:cNvSpPr>
              <a:spLocks/>
            </p:cNvSpPr>
            <p:nvPr/>
          </p:nvSpPr>
          <p:spPr bwMode="auto">
            <a:xfrm>
              <a:off x="300" y="1508"/>
              <a:ext cx="1730" cy="397"/>
            </a:xfrm>
            <a:prstGeom prst="bevel">
              <a:avLst>
                <a:gd name="adj" fmla="val 6046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5795" name="Text Box 68"/>
            <p:cNvSpPr txBox="1">
              <a:spLocks/>
            </p:cNvSpPr>
            <p:nvPr/>
          </p:nvSpPr>
          <p:spPr bwMode="auto">
            <a:xfrm>
              <a:off x="329" y="1565"/>
              <a:ext cx="1652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400">
                  <a:solidFill>
                    <a:schemeClr val="bg1"/>
                  </a:solidFill>
                  <a:ea typeface="黑体" pitchFamily="49" charset="-122"/>
                </a:rPr>
                <a:t>雁型阴影笼罩中国</a:t>
              </a:r>
              <a:endParaRPr lang="en-US" altLang="zh-CN" sz="2400">
                <a:solidFill>
                  <a:schemeClr val="bg1"/>
                </a:solidFill>
                <a:ea typeface="黑体" pitchFamily="49" charset="-122"/>
              </a:endParaRPr>
            </a:p>
          </p:txBody>
        </p:sp>
      </p:grpSp>
      <p:sp>
        <p:nvSpPr>
          <p:cNvPr id="71696" name="Text Box 44"/>
          <p:cNvSpPr txBox="1">
            <a:spLocks/>
          </p:cNvSpPr>
          <p:nvPr/>
        </p:nvSpPr>
        <p:spPr bwMode="auto">
          <a:xfrm>
            <a:off x="263525" y="1127125"/>
            <a:ext cx="231775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800">
                <a:ea typeface="黑体" pitchFamily="49" charset="-122"/>
              </a:rPr>
              <a:t>美国亚太战略</a:t>
            </a:r>
          </a:p>
        </p:txBody>
      </p:sp>
      <p:sp>
        <p:nvSpPr>
          <p:cNvPr id="248891" name="Text Box 59"/>
          <p:cNvSpPr txBox="1">
            <a:spLocks/>
          </p:cNvSpPr>
          <p:nvPr/>
        </p:nvSpPr>
        <p:spPr bwMode="auto">
          <a:xfrm>
            <a:off x="4211960" y="4014065"/>
            <a:ext cx="7937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黑体" pitchFamily="2" charset="-122"/>
              </a:rPr>
              <a:t>美国</a:t>
            </a:r>
          </a:p>
        </p:txBody>
      </p:sp>
      <p:sp>
        <p:nvSpPr>
          <p:cNvPr id="248895" name="Text Box 63"/>
          <p:cNvSpPr txBox="1">
            <a:spLocks/>
          </p:cNvSpPr>
          <p:nvPr/>
        </p:nvSpPr>
        <p:spPr bwMode="auto">
          <a:xfrm>
            <a:off x="3761910" y="5229200"/>
            <a:ext cx="14033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黑体" pitchFamily="2" charset="-122"/>
              </a:rPr>
              <a:t>澳大利亚</a:t>
            </a:r>
          </a:p>
        </p:txBody>
      </p:sp>
      <p:sp>
        <p:nvSpPr>
          <p:cNvPr id="27" name="右箭头 26"/>
          <p:cNvSpPr/>
          <p:nvPr/>
        </p:nvSpPr>
        <p:spPr bwMode="auto">
          <a:xfrm>
            <a:off x="1691680" y="1853825"/>
            <a:ext cx="450050" cy="225025"/>
          </a:xfrm>
          <a:prstGeom prst="rightArrow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8" name="右箭头 27"/>
          <p:cNvSpPr/>
          <p:nvPr/>
        </p:nvSpPr>
        <p:spPr bwMode="auto">
          <a:xfrm>
            <a:off x="4572000" y="1853825"/>
            <a:ext cx="450050" cy="225025"/>
          </a:xfrm>
          <a:prstGeom prst="rightArrow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" name="右箭头 28"/>
          <p:cNvSpPr/>
          <p:nvPr/>
        </p:nvSpPr>
        <p:spPr bwMode="auto">
          <a:xfrm>
            <a:off x="7407315" y="1853825"/>
            <a:ext cx="450050" cy="225025"/>
          </a:xfrm>
          <a:prstGeom prst="rightArrow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8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8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1000"/>
                                        <p:tgtEl>
                                          <p:spTgt spid="24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1000"/>
                                        <p:tgtEl>
                                          <p:spTgt spid="24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1000"/>
                                        <p:tgtEl>
                                          <p:spTgt spid="24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1000"/>
                                        <p:tgtEl>
                                          <p:spTgt spid="24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1000"/>
                                        <p:tgtEl>
                                          <p:spTgt spid="24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1000"/>
                                        <p:tgtEl>
                                          <p:spTgt spid="24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1000"/>
                                        <p:tgtEl>
                                          <p:spTgt spid="248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85" decel="100000"/>
                                        <p:tgtEl>
                                          <p:spTgt spid="2488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385" decel="100000"/>
                                        <p:tgtEl>
                                          <p:spTgt spid="2488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88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385" fill="hold"/>
                                        <p:tgtEl>
                                          <p:spTgt spid="248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8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385" fill="hold"/>
                                        <p:tgtEl>
                                          <p:spTgt spid="248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8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6" grpId="0"/>
      <p:bldP spid="248899" grpId="0" animBg="1"/>
      <p:bldP spid="71696" grpId="0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Text Box 4"/>
          <p:cNvSpPr txBox="1">
            <a:spLocks/>
          </p:cNvSpPr>
          <p:nvPr/>
        </p:nvSpPr>
        <p:spPr bwMode="auto">
          <a:xfrm>
            <a:off x="244475" y="300038"/>
            <a:ext cx="8580438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800" dirty="0" smtClean="0">
                <a:solidFill>
                  <a:schemeClr val="bg1"/>
                </a:solidFill>
                <a:ea typeface="黑体" pitchFamily="49" charset="-122"/>
              </a:rPr>
              <a:t>强势</a:t>
            </a:r>
            <a:r>
              <a:rPr lang="zh-CN" altLang="en-US" sz="2800" dirty="0">
                <a:solidFill>
                  <a:schemeClr val="bg1"/>
                </a:solidFill>
                <a:ea typeface="黑体" pitchFamily="49" charset="-122"/>
              </a:rPr>
              <a:t>推进</a:t>
            </a:r>
            <a:r>
              <a:rPr lang="en-US" altLang="zh-CN" sz="2800" dirty="0">
                <a:solidFill>
                  <a:schemeClr val="bg1"/>
                </a:solidFill>
                <a:ea typeface="黑体" pitchFamily="49" charset="-122"/>
              </a:rPr>
              <a:t>TPP</a:t>
            </a:r>
            <a:r>
              <a:rPr lang="zh-CN" altLang="en-US" sz="2800" dirty="0">
                <a:solidFill>
                  <a:schemeClr val="bg1"/>
                </a:solidFill>
                <a:ea typeface="黑体" pitchFamily="49" charset="-122"/>
              </a:rPr>
              <a:t>框架协定，打造美国的“太平洋世纪”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042988"/>
            <a:ext cx="9144000" cy="635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851275" y="1133475"/>
            <a:ext cx="6121400" cy="5265738"/>
            <a:chOff x="3232" y="714"/>
            <a:chExt cx="2937" cy="3090"/>
          </a:xfrm>
        </p:grpSpPr>
        <p:pic>
          <p:nvPicPr>
            <p:cNvPr id="79878" name="Picture 12" descr="200912151119184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83" t="5716"/>
            <a:stretch>
              <a:fillRect/>
            </a:stretch>
          </p:blipFill>
          <p:spPr bwMode="auto">
            <a:xfrm>
              <a:off x="3232" y="714"/>
              <a:ext cx="2937" cy="3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79" name="Picture 17" descr="11052604303015副本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/>
            <a:stretch>
              <a:fillRect/>
            </a:stretch>
          </p:blipFill>
          <p:spPr bwMode="auto">
            <a:xfrm>
              <a:off x="4593" y="1735"/>
              <a:ext cx="1406" cy="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9880" name="Group 23"/>
            <p:cNvGrpSpPr>
              <a:grpSpLocks/>
            </p:cNvGrpSpPr>
            <p:nvPr/>
          </p:nvGrpSpPr>
          <p:grpSpPr bwMode="auto">
            <a:xfrm>
              <a:off x="3439" y="1985"/>
              <a:ext cx="1148" cy="585"/>
              <a:chOff x="3439" y="1985"/>
              <a:chExt cx="1148" cy="585"/>
            </a:xfrm>
          </p:grpSpPr>
          <p:pic>
            <p:nvPicPr>
              <p:cNvPr id="79881" name="Picture 18" descr="xinsrc_4105040518223592532737副本"/>
              <p:cNvPicPr>
                <a:picLocks noChangeArrowheads="1"/>
              </p:cNvPicPr>
              <p:nvPr/>
            </p:nvPicPr>
            <p:blipFill>
              <a:blip r:embed="rId5" cstate="print">
                <a:grayscl/>
              </a:blip>
              <a:srcRect/>
              <a:stretch>
                <a:fillRect/>
              </a:stretch>
            </p:blipFill>
            <p:spPr bwMode="auto">
              <a:xfrm rot="-4228386">
                <a:off x="3742" y="1742"/>
                <a:ext cx="585" cy="10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788" name="Text Box 19"/>
              <p:cNvSpPr txBox="1">
                <a:spLocks/>
              </p:cNvSpPr>
              <p:nvPr/>
            </p:nvSpPr>
            <p:spPr bwMode="auto">
              <a:xfrm rot="171530">
                <a:off x="3439" y="2194"/>
                <a:ext cx="1148" cy="21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SzPct val="100000"/>
                  <a:buFont typeface="Times New Roman" pitchFamily="18" charset="0"/>
                  <a:buNone/>
                  <a:defRPr/>
                </a:pPr>
                <a:r>
                  <a:rPr lang="zh-CN" altLang="en-US" sz="16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ea typeface="黑体" pitchFamily="2" charset="-122"/>
                  </a:rPr>
                  <a:t>东盟经济贸易协议</a:t>
                </a:r>
              </a:p>
            </p:txBody>
          </p:sp>
        </p:grpSp>
      </p:grpSp>
      <p:pic>
        <p:nvPicPr>
          <p:cNvPr id="252944" name="Picture 16" descr="20112181050298034673361173副本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1C5FF"/>
              </a:clrFrom>
              <a:clrTo>
                <a:srgbClr val="01C5FF">
                  <a:alpha val="0"/>
                </a:srgbClr>
              </a:clrTo>
            </a:clrChange>
          </a:blip>
          <a:srcRect l="11749" t="3990" r="28700"/>
          <a:stretch>
            <a:fillRect/>
          </a:stretch>
        </p:blipFill>
        <p:spPr bwMode="auto">
          <a:xfrm>
            <a:off x="430213" y="1538288"/>
            <a:ext cx="3781425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Text Box 4"/>
          <p:cNvSpPr txBox="1">
            <a:spLocks/>
          </p:cNvSpPr>
          <p:nvPr/>
        </p:nvSpPr>
        <p:spPr bwMode="auto">
          <a:xfrm>
            <a:off x="246063" y="279400"/>
            <a:ext cx="3057247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800" dirty="0" smtClean="0">
                <a:solidFill>
                  <a:schemeClr val="bg1"/>
                </a:solidFill>
                <a:ea typeface="黑体" pitchFamily="49" charset="-122"/>
              </a:rPr>
              <a:t>中美</a:t>
            </a:r>
            <a:r>
              <a:rPr lang="zh-CN" altLang="en-US" sz="2800" dirty="0">
                <a:solidFill>
                  <a:schemeClr val="bg1"/>
                </a:solidFill>
                <a:ea typeface="黑体" pitchFamily="49" charset="-122"/>
              </a:rPr>
              <a:t>战略竞争加剧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042988"/>
            <a:ext cx="9144000" cy="635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pic>
        <p:nvPicPr>
          <p:cNvPr id="261126" name="Picture 6" descr="0019b91ecde20eececd00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33475"/>
            <a:ext cx="9144000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7" name="Picture 7" descr="124580905226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9A3FE"/>
              </a:clrFrom>
              <a:clrTo>
                <a:srgbClr val="19A3FE">
                  <a:alpha val="0"/>
                </a:srgbClr>
              </a:clrTo>
            </a:clrChange>
          </a:blip>
          <a:srcRect l="2126" t="19160" r="5928" b="30212"/>
          <a:stretch>
            <a:fillRect/>
          </a:stretch>
        </p:blipFill>
        <p:spPr bwMode="auto">
          <a:xfrm>
            <a:off x="341313" y="3203575"/>
            <a:ext cx="31496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8" name="Picture 8" descr="8001_b副本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19A3FE"/>
              </a:clrFrom>
              <a:clrTo>
                <a:srgbClr val="19A3FE">
                  <a:alpha val="0"/>
                </a:srgbClr>
              </a:clrTo>
            </a:clrChange>
          </a:blip>
          <a:srcRect l="16797" t="36050" r="35286" b="11002"/>
          <a:stretch>
            <a:fillRect/>
          </a:stretch>
        </p:blipFill>
        <p:spPr bwMode="auto">
          <a:xfrm>
            <a:off x="7542213" y="1628775"/>
            <a:ext cx="1601787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1089025"/>
            <a:ext cx="2228850" cy="2476500"/>
            <a:chOff x="0" y="686"/>
            <a:chExt cx="1404" cy="1560"/>
          </a:xfrm>
        </p:grpSpPr>
        <p:pic>
          <p:nvPicPr>
            <p:cNvPr id="88091" name="Picture 9" descr="1156939_110245006_2副本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19A3FE"/>
                </a:clrFrom>
                <a:clrTo>
                  <a:srgbClr val="19A3FE">
                    <a:alpha val="0"/>
                  </a:srgbClr>
                </a:clrTo>
              </a:clrChange>
            </a:blip>
            <a:srcRect l="22771" t="2005" r="23242" b="2005"/>
            <a:stretch>
              <a:fillRect/>
            </a:stretch>
          </p:blipFill>
          <p:spPr bwMode="auto">
            <a:xfrm>
              <a:off x="0" y="686"/>
              <a:ext cx="1404" cy="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092" name="Text Box 10"/>
            <p:cNvSpPr txBox="1">
              <a:spLocks/>
            </p:cNvSpPr>
            <p:nvPr/>
          </p:nvSpPr>
          <p:spPr bwMode="auto">
            <a:xfrm>
              <a:off x="357" y="1366"/>
              <a:ext cx="884" cy="5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400">
                  <a:ea typeface="黑体" pitchFamily="49" charset="-122"/>
                </a:rPr>
                <a:t>发展航母</a:t>
              </a: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400">
                  <a:ea typeface="黑体" pitchFamily="49" charset="-122"/>
                </a:rPr>
                <a:t>永不称霸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516563" y="1403350"/>
            <a:ext cx="1981200" cy="855663"/>
            <a:chOff x="3475" y="884"/>
            <a:chExt cx="1248" cy="539"/>
          </a:xfrm>
        </p:grpSpPr>
        <p:sp>
          <p:nvSpPr>
            <p:cNvPr id="261135" name="AutoShape 15"/>
            <p:cNvSpPr>
              <a:spLocks/>
            </p:cNvSpPr>
            <p:nvPr/>
          </p:nvSpPr>
          <p:spPr bwMode="auto">
            <a:xfrm>
              <a:off x="3475" y="884"/>
              <a:ext cx="1248" cy="539"/>
            </a:xfrm>
            <a:prstGeom prst="cloudCallout">
              <a:avLst>
                <a:gd name="adj1" fmla="val 71713"/>
                <a:gd name="adj2" fmla="val 5705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19050">
              <a:noFill/>
              <a:round/>
              <a:headEnd/>
              <a:tailEnd/>
            </a:ln>
            <a:effectLst>
              <a:outerShdw dist="63500" dir="18412194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algn="ctr"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8090" name="Text Box 14"/>
            <p:cNvSpPr txBox="1">
              <a:spLocks/>
            </p:cNvSpPr>
            <p:nvPr/>
          </p:nvSpPr>
          <p:spPr bwMode="auto">
            <a:xfrm>
              <a:off x="3532" y="941"/>
              <a:ext cx="1140" cy="36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ea typeface="黑体" pitchFamily="49" charset="-122"/>
                </a:rPr>
                <a:t>增加美国海军实力</a:t>
              </a: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ea typeface="黑体" pitchFamily="49" charset="-122"/>
                </a:rPr>
                <a:t>维持美国海上优势</a:t>
              </a:r>
            </a:p>
          </p:txBody>
        </p:sp>
      </p:grpSp>
      <p:pic>
        <p:nvPicPr>
          <p:cNvPr id="261137" name="Picture 17" descr="8a68775fb33ca385d750ab0f89_56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887A3"/>
              </a:clrFrom>
              <a:clrTo>
                <a:srgbClr val="2887A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2259013"/>
            <a:ext cx="9413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38" name="Picture 18" descr="8a68775fb33ca385d750ab0f89_56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887A3"/>
              </a:clrFrom>
              <a:clrTo>
                <a:srgbClr val="2887A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7650" y="2573338"/>
            <a:ext cx="9413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39" name="Picture 19" descr="8a68775fb33ca385d750ab0f89_56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887A3"/>
              </a:clrFrom>
              <a:clrTo>
                <a:srgbClr val="2887A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7525" y="2933700"/>
            <a:ext cx="9413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962150" y="2393950"/>
            <a:ext cx="5400675" cy="3714750"/>
            <a:chOff x="1236" y="1508"/>
            <a:chExt cx="3402" cy="2340"/>
          </a:xfrm>
        </p:grpSpPr>
        <p:pic>
          <p:nvPicPr>
            <p:cNvPr id="88087" name="Picture 37" descr="20111226081546373副本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0B00"/>
                </a:clrFrom>
                <a:clrTo>
                  <a:srgbClr val="FF0B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36" y="1508"/>
              <a:ext cx="3402" cy="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088" name="Text Box 38"/>
            <p:cNvSpPr txBox="1">
              <a:spLocks/>
            </p:cNvSpPr>
            <p:nvPr/>
          </p:nvSpPr>
          <p:spPr bwMode="auto">
            <a:xfrm>
              <a:off x="2075" y="3521"/>
              <a:ext cx="1684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800">
                  <a:ea typeface="黑体" pitchFamily="49" charset="-122"/>
                </a:rPr>
                <a:t>中美战略焦虑期</a:t>
              </a:r>
            </a:p>
          </p:txBody>
        </p:sp>
      </p:grpSp>
      <p:pic>
        <p:nvPicPr>
          <p:cNvPr id="261140" name="Picture 20" descr="8a68775fb33ca385d750ab0f89_56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887A3"/>
              </a:clrFrom>
              <a:clrTo>
                <a:srgbClr val="2887A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2338" y="3159125"/>
            <a:ext cx="94138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0" y="1223963"/>
            <a:ext cx="2744788" cy="1216025"/>
            <a:chOff x="0" y="657"/>
            <a:chExt cx="1729" cy="766"/>
          </a:xfrm>
        </p:grpSpPr>
        <p:sp>
          <p:nvSpPr>
            <p:cNvPr id="261149" name="AutoShape 29"/>
            <p:cNvSpPr>
              <a:spLocks/>
            </p:cNvSpPr>
            <p:nvPr/>
          </p:nvSpPr>
          <p:spPr bwMode="auto">
            <a:xfrm>
              <a:off x="0" y="657"/>
              <a:ext cx="1729" cy="766"/>
            </a:xfrm>
            <a:prstGeom prst="cloudCallout">
              <a:avLst>
                <a:gd name="adj1" fmla="val 54162"/>
                <a:gd name="adj2" fmla="val 79241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19050">
              <a:noFill/>
              <a:round/>
              <a:headEnd/>
              <a:tailEnd/>
            </a:ln>
            <a:effectLst>
              <a:outerShdw dist="56796" dir="12393903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algn="ctr"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8086" name="Text Box 30"/>
            <p:cNvSpPr txBox="1">
              <a:spLocks/>
            </p:cNvSpPr>
            <p:nvPr/>
          </p:nvSpPr>
          <p:spPr bwMode="auto">
            <a:xfrm>
              <a:off x="223" y="763"/>
              <a:ext cx="1268" cy="5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400">
                  <a:solidFill>
                    <a:schemeClr val="bg1"/>
                  </a:solidFill>
                  <a:ea typeface="黑体" pitchFamily="49" charset="-122"/>
                </a:rPr>
                <a:t>周边安全环境</a:t>
              </a: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400">
                  <a:solidFill>
                    <a:schemeClr val="bg1"/>
                  </a:solidFill>
                  <a:ea typeface="黑体" pitchFamily="49" charset="-122"/>
                </a:rPr>
                <a:t>的不确定性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6399213" y="1133475"/>
            <a:ext cx="2744787" cy="1216025"/>
            <a:chOff x="4031" y="686"/>
            <a:chExt cx="1729" cy="766"/>
          </a:xfrm>
        </p:grpSpPr>
        <p:sp>
          <p:nvSpPr>
            <p:cNvPr id="261151" name="AutoShape 31"/>
            <p:cNvSpPr>
              <a:spLocks/>
            </p:cNvSpPr>
            <p:nvPr/>
          </p:nvSpPr>
          <p:spPr bwMode="auto">
            <a:xfrm>
              <a:off x="4031" y="686"/>
              <a:ext cx="1729" cy="766"/>
            </a:xfrm>
            <a:prstGeom prst="cloudCallout">
              <a:avLst>
                <a:gd name="adj1" fmla="val -43755"/>
                <a:gd name="adj2" fmla="val 77023"/>
              </a:avLst>
            </a:prstGeom>
            <a:gradFill rotWithShape="1">
              <a:gsLst>
                <a:gs pos="0">
                  <a:srgbClr val="3333CC"/>
                </a:gs>
                <a:gs pos="100000">
                  <a:srgbClr val="3333CC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19050">
              <a:noFill/>
              <a:round/>
              <a:headEnd/>
              <a:tailEnd/>
            </a:ln>
            <a:effectLst>
              <a:outerShdw dist="56796" dir="12393903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algn="ctr"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8084" name="Text Box 32"/>
            <p:cNvSpPr txBox="1">
              <a:spLocks/>
            </p:cNvSpPr>
            <p:nvPr/>
          </p:nvSpPr>
          <p:spPr bwMode="auto">
            <a:xfrm>
              <a:off x="4277" y="799"/>
              <a:ext cx="1086" cy="52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400">
                  <a:solidFill>
                    <a:schemeClr val="bg1"/>
                  </a:solidFill>
                  <a:ea typeface="黑体" pitchFamily="49" charset="-122"/>
                </a:rPr>
                <a:t>中国崛起的</a:t>
              </a:r>
              <a:endParaRPr lang="en-US" altLang="zh-CN" sz="2400">
                <a:solidFill>
                  <a:schemeClr val="bg1"/>
                </a:solidFill>
                <a:ea typeface="黑体" pitchFamily="49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400">
                  <a:solidFill>
                    <a:schemeClr val="bg1"/>
                  </a:solidFill>
                  <a:ea typeface="黑体" pitchFamily="49" charset="-122"/>
                </a:rPr>
                <a:t>不确定性</a:t>
              </a:r>
            </a:p>
          </p:txBody>
        </p:sp>
      </p:grpSp>
      <p:sp>
        <p:nvSpPr>
          <p:cNvPr id="261142" name="AutoShape 22"/>
          <p:cNvSpPr>
            <a:spLocks/>
          </p:cNvSpPr>
          <p:nvPr/>
        </p:nvSpPr>
        <p:spPr bwMode="auto">
          <a:xfrm rot="10800000">
            <a:off x="4932363" y="3708400"/>
            <a:ext cx="2027237" cy="404813"/>
          </a:xfrm>
          <a:prstGeom prst="notchedRightArrow">
            <a:avLst>
              <a:gd name="adj1" fmla="val 58093"/>
              <a:gd name="adj2" fmla="val 158118"/>
            </a:avLst>
          </a:prstGeom>
          <a:gradFill rotWithShape="1">
            <a:gsLst>
              <a:gs pos="0">
                <a:srgbClr val="760000">
                  <a:alpha val="0"/>
                </a:srgbClr>
              </a:gs>
              <a:gs pos="100000">
                <a:srgbClr val="FF0101"/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  <a:buFont typeface="Times New Roman" pitchFamily="18" charset="0"/>
              <a:buNone/>
            </a:pPr>
            <a:endParaRPr lang="zh-CN" altLang="en-US"/>
          </a:p>
        </p:txBody>
      </p:sp>
      <p:sp>
        <p:nvSpPr>
          <p:cNvPr id="261144" name="AutoShape 24"/>
          <p:cNvSpPr>
            <a:spLocks/>
          </p:cNvSpPr>
          <p:nvPr/>
        </p:nvSpPr>
        <p:spPr bwMode="auto">
          <a:xfrm>
            <a:off x="2276475" y="3708400"/>
            <a:ext cx="2027238" cy="404813"/>
          </a:xfrm>
          <a:prstGeom prst="notchedRightArrow">
            <a:avLst>
              <a:gd name="adj1" fmla="val 58093"/>
              <a:gd name="adj2" fmla="val 158118"/>
            </a:avLst>
          </a:prstGeom>
          <a:gradFill rotWithShape="1">
            <a:gsLst>
              <a:gs pos="0">
                <a:srgbClr val="760000">
                  <a:alpha val="0"/>
                </a:srgbClr>
              </a:gs>
              <a:gs pos="100000">
                <a:srgbClr val="FF0101"/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  <a:buFont typeface="Times New Roman" pitchFamily="18" charset="0"/>
              <a:buNone/>
            </a:pPr>
            <a:endParaRPr lang="zh-CN" altLang="en-US"/>
          </a:p>
        </p:txBody>
      </p:sp>
      <p:pic>
        <p:nvPicPr>
          <p:cNvPr id="261146" name="Picture 26" descr="200892105031677_2副本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19A3FE"/>
              </a:clrFrom>
              <a:clrTo>
                <a:srgbClr val="19A3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3529013"/>
            <a:ext cx="8016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26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1000"/>
                                        <p:tgtEl>
                                          <p:spTgt spid="26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26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26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1000"/>
                                        <p:tgtEl>
                                          <p:spTgt spid="26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1000"/>
                                        <p:tgtEl>
                                          <p:spTgt spid="26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61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1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1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6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1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61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61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1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6" dur="1000"/>
                                        <p:tgtEl>
                                          <p:spTgt spid="26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9" dur="1000"/>
                                        <p:tgtEl>
                                          <p:spTgt spid="26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1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1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261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261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4" grpId="0"/>
      <p:bldP spid="261142" grpId="0" animBg="1"/>
      <p:bldP spid="2611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2051050" y="2587625"/>
            <a:ext cx="4021138" cy="1785938"/>
            <a:chOff x="1292" y="1630"/>
            <a:chExt cx="2533" cy="1125"/>
          </a:xfrm>
        </p:grpSpPr>
        <p:sp>
          <p:nvSpPr>
            <p:cNvPr id="95274" name="Oval 13"/>
            <p:cNvSpPr>
              <a:spLocks noChangeArrowheads="1"/>
            </p:cNvSpPr>
            <p:nvPr/>
          </p:nvSpPr>
          <p:spPr bwMode="auto">
            <a:xfrm>
              <a:off x="1292" y="1630"/>
              <a:ext cx="2533" cy="1125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50000">
                  <a:srgbClr val="5E5E76"/>
                </a:gs>
                <a:gs pos="100000">
                  <a:srgbClr val="CCCCFF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7593000" prstMaterial="legacyMatte">
              <a:bevelT w="13500" h="13500" prst="angle"/>
              <a:bevelB w="13500" h="13500" prst="angle"/>
              <a:extrusionClr>
                <a:srgbClr val="CCCCFF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/>
            </a:p>
          </p:txBody>
        </p:sp>
        <p:sp>
          <p:nvSpPr>
            <p:cNvPr id="95275" name="WordArt 72"/>
            <p:cNvSpPr>
              <a:spLocks noChangeShapeType="1" noTextEdit="1"/>
            </p:cNvSpPr>
            <p:nvPr/>
          </p:nvSpPr>
          <p:spPr bwMode="auto">
            <a:xfrm>
              <a:off x="1576" y="1650"/>
              <a:ext cx="1984" cy="1020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423826"/>
                </a:avLst>
              </a:prstTxWarp>
            </a:bodyPr>
            <a:lstStyle/>
            <a:p>
              <a:pPr algn="ctr"/>
              <a:r>
                <a:rPr lang="zh-CN" altLang="en-US" sz="20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黑体"/>
                  <a:ea typeface="黑体"/>
                </a:rPr>
                <a:t>以多个次区域为依托点的周边外交</a:t>
              </a:r>
            </a:p>
          </p:txBody>
        </p:sp>
      </p:grpSp>
      <p:sp>
        <p:nvSpPr>
          <p:cNvPr id="268292" name="Text Box 4"/>
          <p:cNvSpPr txBox="1">
            <a:spLocks/>
          </p:cNvSpPr>
          <p:nvPr/>
        </p:nvSpPr>
        <p:spPr bwMode="auto">
          <a:xfrm>
            <a:off x="228600" y="279400"/>
            <a:ext cx="5211683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800" smtClean="0">
                <a:solidFill>
                  <a:schemeClr val="bg1"/>
                </a:solidFill>
                <a:ea typeface="黑体" pitchFamily="49" charset="-122"/>
              </a:rPr>
              <a:t>以</a:t>
            </a:r>
            <a:r>
              <a:rPr lang="zh-CN" altLang="en-US" sz="2800" dirty="0">
                <a:solidFill>
                  <a:schemeClr val="bg1"/>
                </a:solidFill>
                <a:ea typeface="黑体" pitchFamily="49" charset="-122"/>
              </a:rPr>
              <a:t>政经合一的方式管控周边局势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042988"/>
            <a:ext cx="9144000" cy="635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68305" name="Line 17"/>
          <p:cNvSpPr>
            <a:spLocks noChangeShapeType="1"/>
          </p:cNvSpPr>
          <p:nvPr/>
        </p:nvSpPr>
        <p:spPr bwMode="auto">
          <a:xfrm flipH="1" flipV="1">
            <a:off x="2530475" y="2335213"/>
            <a:ext cx="741363" cy="438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sm" len="lg"/>
            <a:tailEnd type="triangle" w="sm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8307" name="Line 19"/>
          <p:cNvSpPr>
            <a:spLocks noChangeShapeType="1"/>
          </p:cNvSpPr>
          <p:nvPr/>
        </p:nvSpPr>
        <p:spPr bwMode="auto">
          <a:xfrm flipV="1">
            <a:off x="4660900" y="2133600"/>
            <a:ext cx="725488" cy="523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sm" len="lg"/>
            <a:tailEnd type="triangle" w="sm" len="lg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1347788" y="1330325"/>
            <a:ext cx="1563687" cy="1376363"/>
            <a:chOff x="849" y="838"/>
            <a:chExt cx="985" cy="867"/>
          </a:xfrm>
        </p:grpSpPr>
        <p:grpSp>
          <p:nvGrpSpPr>
            <p:cNvPr id="95269" name="Group 47"/>
            <p:cNvGrpSpPr>
              <a:grpSpLocks/>
            </p:cNvGrpSpPr>
            <p:nvPr/>
          </p:nvGrpSpPr>
          <p:grpSpPr bwMode="auto">
            <a:xfrm>
              <a:off x="849" y="838"/>
              <a:ext cx="755" cy="755"/>
              <a:chOff x="3390" y="743"/>
              <a:chExt cx="755" cy="755"/>
            </a:xfrm>
          </p:grpSpPr>
          <p:sp>
            <p:nvSpPr>
              <p:cNvPr id="95272" name="Oval 48"/>
              <p:cNvSpPr>
                <a:spLocks noChangeArrowheads="1"/>
              </p:cNvSpPr>
              <p:nvPr/>
            </p:nvSpPr>
            <p:spPr bwMode="auto">
              <a:xfrm>
                <a:off x="3390" y="743"/>
                <a:ext cx="755" cy="755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endParaRPr lang="zh-CN" altLang="en-US"/>
              </a:p>
            </p:txBody>
          </p:sp>
          <p:sp>
            <p:nvSpPr>
              <p:cNvPr id="91185" name="Oval 49"/>
              <p:cNvSpPr>
                <a:spLocks noChangeArrowheads="1"/>
              </p:cNvSpPr>
              <p:nvPr/>
            </p:nvSpPr>
            <p:spPr bwMode="auto">
              <a:xfrm>
                <a:off x="3503" y="77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7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95270" name="Oval 9"/>
            <p:cNvSpPr>
              <a:spLocks noChangeArrowheads="1"/>
            </p:cNvSpPr>
            <p:nvPr/>
          </p:nvSpPr>
          <p:spPr bwMode="auto">
            <a:xfrm>
              <a:off x="992" y="1470"/>
              <a:ext cx="842" cy="235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39998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/>
            </a:p>
          </p:txBody>
        </p:sp>
        <p:sp>
          <p:nvSpPr>
            <p:cNvPr id="95271" name="Text Box 65"/>
            <p:cNvSpPr txBox="1">
              <a:spLocks/>
            </p:cNvSpPr>
            <p:nvPr/>
          </p:nvSpPr>
          <p:spPr bwMode="auto">
            <a:xfrm>
              <a:off x="920" y="956"/>
              <a:ext cx="599" cy="4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黑体" pitchFamily="49" charset="-122"/>
                </a:rPr>
                <a:t>容纳美</a:t>
              </a: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黑体" pitchFamily="49" charset="-122"/>
                </a:rPr>
                <a:t>国利益</a:t>
              </a: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657225" y="3698875"/>
            <a:ext cx="1606550" cy="1362075"/>
            <a:chOff x="414" y="2330"/>
            <a:chExt cx="1012" cy="858"/>
          </a:xfrm>
        </p:grpSpPr>
        <p:grpSp>
          <p:nvGrpSpPr>
            <p:cNvPr id="95264" name="Group 43"/>
            <p:cNvGrpSpPr>
              <a:grpSpLocks/>
            </p:cNvGrpSpPr>
            <p:nvPr/>
          </p:nvGrpSpPr>
          <p:grpSpPr bwMode="auto">
            <a:xfrm>
              <a:off x="414" y="2330"/>
              <a:ext cx="755" cy="755"/>
              <a:chOff x="3390" y="743"/>
              <a:chExt cx="755" cy="755"/>
            </a:xfrm>
          </p:grpSpPr>
          <p:sp>
            <p:nvSpPr>
              <p:cNvPr id="95267" name="Oval 44"/>
              <p:cNvSpPr>
                <a:spLocks noChangeArrowheads="1"/>
              </p:cNvSpPr>
              <p:nvPr/>
            </p:nvSpPr>
            <p:spPr bwMode="auto">
              <a:xfrm>
                <a:off x="3390" y="743"/>
                <a:ext cx="755" cy="755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endParaRPr lang="zh-CN" altLang="en-US"/>
              </a:p>
            </p:txBody>
          </p:sp>
          <p:sp>
            <p:nvSpPr>
              <p:cNvPr id="91181" name="Oval 45"/>
              <p:cNvSpPr>
                <a:spLocks noChangeArrowheads="1"/>
              </p:cNvSpPr>
              <p:nvPr/>
            </p:nvSpPr>
            <p:spPr bwMode="auto">
              <a:xfrm>
                <a:off x="3503" y="77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7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95265" name="Oval 10"/>
            <p:cNvSpPr>
              <a:spLocks noChangeArrowheads="1"/>
            </p:cNvSpPr>
            <p:nvPr/>
          </p:nvSpPr>
          <p:spPr bwMode="auto">
            <a:xfrm>
              <a:off x="584" y="2954"/>
              <a:ext cx="842" cy="23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39998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/>
            </a:p>
          </p:txBody>
        </p:sp>
        <p:sp>
          <p:nvSpPr>
            <p:cNvPr id="95266" name="Text Box 66"/>
            <p:cNvSpPr txBox="1">
              <a:spLocks/>
            </p:cNvSpPr>
            <p:nvPr/>
          </p:nvSpPr>
          <p:spPr bwMode="auto">
            <a:xfrm>
              <a:off x="472" y="2468"/>
              <a:ext cx="599" cy="4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黑体" pitchFamily="49" charset="-122"/>
                </a:rPr>
                <a:t>扩展中</a:t>
              </a: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黑体" pitchFamily="49" charset="-122"/>
                </a:rPr>
                <a:t>国利益</a:t>
              </a:r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6327775" y="3490913"/>
            <a:ext cx="1560513" cy="1468437"/>
            <a:chOff x="3986" y="2114"/>
            <a:chExt cx="983" cy="925"/>
          </a:xfrm>
        </p:grpSpPr>
        <p:grpSp>
          <p:nvGrpSpPr>
            <p:cNvPr id="95259" name="Group 50"/>
            <p:cNvGrpSpPr>
              <a:grpSpLocks/>
            </p:cNvGrpSpPr>
            <p:nvPr/>
          </p:nvGrpSpPr>
          <p:grpSpPr bwMode="auto">
            <a:xfrm>
              <a:off x="3986" y="2114"/>
              <a:ext cx="755" cy="755"/>
              <a:chOff x="3390" y="743"/>
              <a:chExt cx="755" cy="755"/>
            </a:xfrm>
          </p:grpSpPr>
          <p:sp>
            <p:nvSpPr>
              <p:cNvPr id="95262" name="Oval 51"/>
              <p:cNvSpPr>
                <a:spLocks noChangeArrowheads="1"/>
              </p:cNvSpPr>
              <p:nvPr/>
            </p:nvSpPr>
            <p:spPr bwMode="auto">
              <a:xfrm>
                <a:off x="3390" y="743"/>
                <a:ext cx="755" cy="755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endParaRPr lang="zh-CN" altLang="en-US"/>
              </a:p>
            </p:txBody>
          </p:sp>
          <p:sp>
            <p:nvSpPr>
              <p:cNvPr id="91188" name="Oval 52"/>
              <p:cNvSpPr>
                <a:spLocks noChangeArrowheads="1"/>
              </p:cNvSpPr>
              <p:nvPr/>
            </p:nvSpPr>
            <p:spPr bwMode="auto">
              <a:xfrm>
                <a:off x="3503" y="77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7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95260" name="Oval 11"/>
            <p:cNvSpPr>
              <a:spLocks noChangeArrowheads="1"/>
            </p:cNvSpPr>
            <p:nvPr/>
          </p:nvSpPr>
          <p:spPr bwMode="auto">
            <a:xfrm>
              <a:off x="4127" y="2805"/>
              <a:ext cx="842" cy="23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39998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/>
            </a:p>
          </p:txBody>
        </p:sp>
        <p:sp>
          <p:nvSpPr>
            <p:cNvPr id="95261" name="Text Box 68"/>
            <p:cNvSpPr txBox="1">
              <a:spLocks/>
            </p:cNvSpPr>
            <p:nvPr/>
          </p:nvSpPr>
          <p:spPr bwMode="auto">
            <a:xfrm>
              <a:off x="4056" y="2271"/>
              <a:ext cx="599" cy="4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黑体" pitchFamily="49" charset="-122"/>
                </a:rPr>
                <a:t>维持地</a:t>
              </a: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黑体" pitchFamily="49" charset="-122"/>
                </a:rPr>
                <a:t>区稳定</a:t>
              </a:r>
            </a:p>
          </p:txBody>
        </p:sp>
      </p:grp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2846388" y="2984500"/>
            <a:ext cx="2446337" cy="893763"/>
            <a:chOff x="1793" y="1880"/>
            <a:chExt cx="1541" cy="563"/>
          </a:xfrm>
        </p:grpSpPr>
        <p:sp>
          <p:nvSpPr>
            <p:cNvPr id="95257" name="Oval 14"/>
            <p:cNvSpPr>
              <a:spLocks noChangeArrowheads="1"/>
            </p:cNvSpPr>
            <p:nvPr/>
          </p:nvSpPr>
          <p:spPr bwMode="auto">
            <a:xfrm>
              <a:off x="1793" y="1880"/>
              <a:ext cx="1541" cy="563"/>
            </a:xfrm>
            <a:prstGeom prst="ellipse">
              <a:avLst/>
            </a:prstGeom>
            <a:gradFill rotWithShape="1">
              <a:gsLst>
                <a:gs pos="0">
                  <a:srgbClr val="FFCC66"/>
                </a:gs>
                <a:gs pos="50000">
                  <a:srgbClr val="765E2F"/>
                </a:gs>
                <a:gs pos="100000">
                  <a:srgbClr val="FFCC66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CC66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/>
            </a:p>
          </p:txBody>
        </p:sp>
        <p:sp>
          <p:nvSpPr>
            <p:cNvPr id="95258" name="WordArt 73"/>
            <p:cNvSpPr>
              <a:spLocks noChangeShapeType="1" noTextEdit="1"/>
            </p:cNvSpPr>
            <p:nvPr/>
          </p:nvSpPr>
          <p:spPr bwMode="auto">
            <a:xfrm rot="-175380">
              <a:off x="1919" y="1932"/>
              <a:ext cx="1296" cy="397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CN" altLang="en-US" sz="18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黑体"/>
                  <a:ea typeface="黑体"/>
                </a:rPr>
                <a:t>采取合作性参与战略</a:t>
              </a:r>
            </a:p>
          </p:txBody>
        </p:sp>
      </p:grpSp>
      <p:grpSp>
        <p:nvGrpSpPr>
          <p:cNvPr id="11" name="Group 78"/>
          <p:cNvGrpSpPr>
            <a:grpSpLocks/>
          </p:cNvGrpSpPr>
          <p:nvPr/>
        </p:nvGrpSpPr>
        <p:grpSpPr bwMode="auto">
          <a:xfrm>
            <a:off x="3041650" y="1673225"/>
            <a:ext cx="2057400" cy="1536700"/>
            <a:chOff x="1916" y="1054"/>
            <a:chExt cx="1296" cy="968"/>
          </a:xfrm>
        </p:grpSpPr>
        <p:sp>
          <p:nvSpPr>
            <p:cNvPr id="95254" name="Oval 15"/>
            <p:cNvSpPr>
              <a:spLocks noChangeArrowheads="1"/>
            </p:cNvSpPr>
            <p:nvPr/>
          </p:nvSpPr>
          <p:spPr bwMode="auto">
            <a:xfrm>
              <a:off x="1976" y="1593"/>
              <a:ext cx="1157" cy="429"/>
            </a:xfrm>
            <a:prstGeom prst="ellipse">
              <a:avLst/>
            </a:prstGeom>
            <a:gradFill rotWithShape="1">
              <a:gsLst>
                <a:gs pos="0">
                  <a:srgbClr val="CC3300"/>
                </a:gs>
                <a:gs pos="50000">
                  <a:srgbClr val="721D00"/>
                </a:gs>
                <a:gs pos="100000">
                  <a:srgbClr val="CC3300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37830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/>
            </a:p>
          </p:txBody>
        </p:sp>
        <p:sp>
          <p:nvSpPr>
            <p:cNvPr id="95255" name="WordArt 74"/>
            <p:cNvSpPr>
              <a:spLocks noChangeShapeType="1" noTextEdit="1"/>
            </p:cNvSpPr>
            <p:nvPr/>
          </p:nvSpPr>
          <p:spPr bwMode="auto">
            <a:xfrm>
              <a:off x="1916" y="1054"/>
              <a:ext cx="1296" cy="879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1769840"/>
                </a:avLst>
              </a:prstTxWarp>
            </a:bodyPr>
            <a:lstStyle/>
            <a:p>
              <a:pPr algn="ctr"/>
              <a:r>
                <a:rPr lang="zh-CN" altLang="en-US" sz="18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黑体"/>
                  <a:ea typeface="黑体"/>
                </a:rPr>
                <a:t>建立均衡的地区秩序</a:t>
              </a:r>
            </a:p>
          </p:txBody>
        </p:sp>
        <p:pic>
          <p:nvPicPr>
            <p:cNvPr id="95256" name="Picture 75" descr="2613935_101239016_2副本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6FAFB"/>
                </a:clrFrom>
                <a:clrTo>
                  <a:srgbClr val="F6FA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70" y="1593"/>
              <a:ext cx="303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12" name="Picture 8" descr="2476235_065634059367_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73675"/>
            <a:ext cx="15430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370" name="WordArt 82"/>
          <p:cNvSpPr>
            <a:spLocks noChangeShapeType="1" noTextEdit="1"/>
          </p:cNvSpPr>
          <p:nvPr/>
        </p:nvSpPr>
        <p:spPr bwMode="auto">
          <a:xfrm>
            <a:off x="1376363" y="5184775"/>
            <a:ext cx="3870325" cy="766763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21366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2400" kern="1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黑体"/>
                <a:ea typeface="黑体"/>
              </a:rPr>
              <a:t>建立多层次的安全等级秩序</a:t>
            </a:r>
          </a:p>
        </p:txBody>
      </p:sp>
      <p:sp>
        <p:nvSpPr>
          <p:cNvPr id="268308" name="Line 20"/>
          <p:cNvSpPr>
            <a:spLocks noChangeShapeType="1"/>
          </p:cNvSpPr>
          <p:nvPr/>
        </p:nvSpPr>
        <p:spPr bwMode="auto">
          <a:xfrm flipV="1">
            <a:off x="1916113" y="3203575"/>
            <a:ext cx="1238250" cy="8858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sm" len="lg"/>
            <a:tailEnd type="triangle" w="sm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8306" name="Line 18"/>
          <p:cNvSpPr>
            <a:spLocks noChangeShapeType="1"/>
          </p:cNvSpPr>
          <p:nvPr/>
        </p:nvSpPr>
        <p:spPr bwMode="auto">
          <a:xfrm flipH="1" flipV="1">
            <a:off x="4932363" y="3203575"/>
            <a:ext cx="1141412" cy="688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sm" len="lg"/>
            <a:tailEnd type="triangle" w="sm" len="lg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2" name="Group 53"/>
          <p:cNvGrpSpPr>
            <a:grpSpLocks/>
          </p:cNvGrpSpPr>
          <p:nvPr/>
        </p:nvGrpSpPr>
        <p:grpSpPr bwMode="auto">
          <a:xfrm>
            <a:off x="5381625" y="1179513"/>
            <a:ext cx="1576388" cy="1387475"/>
            <a:chOff x="3390" y="743"/>
            <a:chExt cx="993" cy="874"/>
          </a:xfrm>
        </p:grpSpPr>
        <p:sp>
          <p:nvSpPr>
            <p:cNvPr id="95249" name="Oval 12"/>
            <p:cNvSpPr>
              <a:spLocks noChangeArrowheads="1"/>
            </p:cNvSpPr>
            <p:nvPr/>
          </p:nvSpPr>
          <p:spPr bwMode="auto">
            <a:xfrm>
              <a:off x="3542" y="1383"/>
              <a:ext cx="841" cy="23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39998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/>
            </a:p>
          </p:txBody>
        </p:sp>
        <p:grpSp>
          <p:nvGrpSpPr>
            <p:cNvPr id="95250" name="Group 42"/>
            <p:cNvGrpSpPr>
              <a:grpSpLocks/>
            </p:cNvGrpSpPr>
            <p:nvPr/>
          </p:nvGrpSpPr>
          <p:grpSpPr bwMode="auto">
            <a:xfrm>
              <a:off x="3390" y="743"/>
              <a:ext cx="755" cy="755"/>
              <a:chOff x="3390" y="743"/>
              <a:chExt cx="755" cy="755"/>
            </a:xfrm>
          </p:grpSpPr>
          <p:sp>
            <p:nvSpPr>
              <p:cNvPr id="95252" name="Oval 38"/>
              <p:cNvSpPr>
                <a:spLocks noChangeArrowheads="1"/>
              </p:cNvSpPr>
              <p:nvPr/>
            </p:nvSpPr>
            <p:spPr bwMode="auto">
              <a:xfrm>
                <a:off x="3390" y="743"/>
                <a:ext cx="755" cy="755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endParaRPr lang="zh-CN" altLang="en-US"/>
              </a:p>
            </p:txBody>
          </p:sp>
          <p:sp>
            <p:nvSpPr>
              <p:cNvPr id="91175" name="Oval 39"/>
              <p:cNvSpPr>
                <a:spLocks noChangeArrowheads="1"/>
              </p:cNvSpPr>
              <p:nvPr/>
            </p:nvSpPr>
            <p:spPr bwMode="auto">
              <a:xfrm>
                <a:off x="3503" y="77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7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95251" name="Text Box 67"/>
            <p:cNvSpPr txBox="1">
              <a:spLocks/>
            </p:cNvSpPr>
            <p:nvPr/>
          </p:nvSpPr>
          <p:spPr bwMode="auto">
            <a:xfrm>
              <a:off x="3440" y="900"/>
              <a:ext cx="599" cy="4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黑体" pitchFamily="49" charset="-122"/>
                </a:rPr>
                <a:t>周边国</a:t>
              </a: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黑体" pitchFamily="49" charset="-122"/>
                </a:rPr>
                <a:t>家受益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6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6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6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6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2" grpId="0"/>
      <p:bldP spid="268305" grpId="0" animBg="1"/>
      <p:bldP spid="268307" grpId="0" animBg="1"/>
      <p:bldP spid="268370" grpId="0" animBg="1"/>
      <p:bldP spid="268308" grpId="0" animBg="1"/>
      <p:bldP spid="268306" grpId="0" animBg="1"/>
    </p:bldLst>
  </p:timing>
</p:sld>
</file>

<file path=ppt/theme/theme1.xml><?xml version="1.0" encoding="utf-8"?>
<a:theme xmlns:a="http://schemas.openxmlformats.org/drawingml/2006/main" name="1_蓝色地球">
  <a:themeElements>
    <a:clrScheme name="">
      <a:dk1>
        <a:srgbClr val="000000"/>
      </a:dk1>
      <a:lt1>
        <a:srgbClr val="FFFFFF"/>
      </a:lt1>
      <a:dk2>
        <a:srgbClr val="000099"/>
      </a:dk2>
      <a:lt2>
        <a:srgbClr val="FF9900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_蓝色地球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蓝色地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蓝色地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olden_globe">
  <a:themeElements>
    <a:clrScheme name="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olden_globe">
  <a:themeElements>
    <a:clrScheme name="1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lanet_corporate">
  <a:themeElements>
    <a:clrScheme name="planet_corpor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et_corporate">
      <a:majorFont>
        <a:latin typeface="Impact"/>
        <a:ea typeface="宋体"/>
        <a:cs typeface=""/>
      </a:majorFont>
      <a:minorFont>
        <a:latin typeface="Franklin Gothic Dem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planet_corpor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et_corpor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_corpor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_corpor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_corpor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_corpor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_corpor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13051</TotalTime>
  <Pages>0</Pages>
  <Words>264</Words>
  <Characters>0</Characters>
  <Application>Microsoft Office PowerPoint</Application>
  <DocSecurity>0</DocSecurity>
  <PresentationFormat>全屏显示(4:3)</PresentationFormat>
  <Lines>0</Lines>
  <Paragraphs>60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1_蓝色地球</vt:lpstr>
      <vt:lpstr>golden_globe</vt:lpstr>
      <vt:lpstr>1_golden_globe</vt:lpstr>
      <vt:lpstr>planet_corporate</vt:lpstr>
      <vt:lpstr>幻灯片 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0</dc:title>
  <dc:creator>lj</dc:creator>
  <cp:keywords>通用 地球</cp:keywords>
  <cp:lastModifiedBy>微软用户</cp:lastModifiedBy>
  <cp:revision>252</cp:revision>
  <dcterms:modified xsi:type="dcterms:W3CDTF">2012-03-27T08:11:40Z</dcterms:modified>
</cp:coreProperties>
</file>