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729" r:id="rId3"/>
    <p:sldMasterId id="2147483730" r:id="rId4"/>
    <p:sldMasterId id="2147483731" r:id="rId5"/>
  </p:sldMasterIdLst>
  <p:notesMasterIdLst>
    <p:notesMasterId r:id="rId16"/>
  </p:notesMasterIdLst>
  <p:sldIdLst>
    <p:sldId id="259" r:id="rId6"/>
    <p:sldId id="499" r:id="rId7"/>
    <p:sldId id="500" r:id="rId8"/>
    <p:sldId id="496" r:id="rId9"/>
    <p:sldId id="265" r:id="rId10"/>
    <p:sldId id="433" r:id="rId11"/>
    <p:sldId id="501" r:id="rId12"/>
    <p:sldId id="328" r:id="rId13"/>
    <p:sldId id="329" r:id="rId14"/>
    <p:sldId id="330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楷体_GB2312"/>
        <a:ea typeface="宋体" charset="-122"/>
        <a:cs typeface="楷体_GB2312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楷体_GB2312"/>
        <a:ea typeface="宋体" charset="-122"/>
        <a:cs typeface="楷体_GB2312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楷体_GB2312"/>
        <a:ea typeface="宋体" charset="-122"/>
        <a:cs typeface="楷体_GB2312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楷体_GB2312"/>
        <a:ea typeface="宋体" charset="-122"/>
        <a:cs typeface="楷体_GB2312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楷体_GB2312"/>
        <a:ea typeface="宋体" charset="-122"/>
        <a:cs typeface="楷体_GB2312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楷体_GB2312"/>
        <a:ea typeface="宋体" charset="-122"/>
        <a:cs typeface="楷体_GB2312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楷体_GB2312"/>
        <a:ea typeface="宋体" charset="-122"/>
        <a:cs typeface="楷体_GB2312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楷体_GB2312"/>
        <a:ea typeface="宋体" charset="-122"/>
        <a:cs typeface="楷体_GB2312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楷体_GB2312"/>
        <a:ea typeface="宋体" charset="-122"/>
        <a:cs typeface="楷体_GB231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2F3"/>
    <a:srgbClr val="000000"/>
    <a:srgbClr val="00686A"/>
    <a:srgbClr val="009999"/>
    <a:srgbClr val="FF7C80"/>
    <a:srgbClr val="508996"/>
    <a:srgbClr val="CCE8EA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7" autoAdjust="0"/>
    <p:restoredTop sz="94660"/>
  </p:normalViewPr>
  <p:slideViewPr>
    <p:cSldViewPr>
      <p:cViewPr>
        <p:scale>
          <a:sx n="51" d="100"/>
          <a:sy n="51" d="100"/>
        </p:scale>
        <p:origin x="-1834" y="-754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717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F7F14A81-05EE-4C89-A019-8CF74221FC0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charset="0"/>
                <a:ea typeface="宋体" charset="-122"/>
                <a:cs typeface="楷体_GB2312"/>
              </a:rPr>
              <a:t>GBUTtem</a:t>
            </a:r>
          </a:p>
        </p:txBody>
      </p:sp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A49CC-A797-4B2B-A58F-6B84A84574AC}" type="slidenum">
              <a:rPr lang="zh-CN" altLang="en-US" smtClean="0">
                <a:latin typeface="Arial" charset="0"/>
                <a:ea typeface="宋体" charset="-122"/>
                <a:cs typeface="楷体_GB2312"/>
              </a:rPr>
              <a:pPr/>
              <a:t>2</a:t>
            </a:fld>
            <a:endParaRPr lang="zh-CN" altLang="en-US" smtClean="0">
              <a:latin typeface="Arial" charset="0"/>
              <a:ea typeface="宋体" charset="-122"/>
              <a:cs typeface="楷体_GB2312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charset="0"/>
                <a:ea typeface="宋体" charset="-122"/>
                <a:cs typeface="楷体_GB2312"/>
              </a:rPr>
              <a:t>GBUTtem</a:t>
            </a:r>
          </a:p>
        </p:txBody>
      </p:sp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D78F2-5A57-483D-8EF2-88DD5427B838}" type="slidenum">
              <a:rPr lang="zh-CN" altLang="en-US" smtClean="0">
                <a:latin typeface="Arial" charset="0"/>
                <a:ea typeface="宋体" charset="-122"/>
                <a:cs typeface="楷体_GB2312"/>
              </a:rPr>
              <a:pPr/>
              <a:t>3</a:t>
            </a:fld>
            <a:endParaRPr lang="zh-CN" altLang="en-US" smtClean="0">
              <a:latin typeface="Arial" charset="0"/>
              <a:ea typeface="宋体" charset="-122"/>
              <a:cs typeface="楷体_GB2312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背景 修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内容 改2 拷贝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内 拷贝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背景 修改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背景 修改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内容 改2 拷贝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42988" y="1557338"/>
            <a:ext cx="76327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  <a:cs typeface="+mn-cs"/>
              </a:rPr>
              <a:t>欧债危机演变与</a:t>
            </a:r>
          </a:p>
          <a:p>
            <a:pPr>
              <a:defRPr/>
            </a:pPr>
            <a:r>
              <a:rPr lang="zh-CN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  <a:cs typeface="+mn-cs"/>
              </a:rPr>
              <a:t>            中国的对策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913" y="1844675"/>
            <a:ext cx="4465637" cy="4154488"/>
            <a:chOff x="0" y="0"/>
            <a:chExt cx="2813" cy="2617"/>
          </a:xfrm>
        </p:grpSpPr>
        <p:sp>
          <p:nvSpPr>
            <p:cNvPr id="26627" name="AutoShape 2"/>
            <p:cNvSpPr>
              <a:spLocks/>
            </p:cNvSpPr>
            <p:nvPr/>
          </p:nvSpPr>
          <p:spPr bwMode="auto">
            <a:xfrm rot="5400000">
              <a:off x="98" y="-98"/>
              <a:ext cx="2617" cy="281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7709 h 21600"/>
              </a:gdLst>
              <a:ahLst/>
              <a:cxnLst>
                <a:cxn ang="0">
                  <a:pos x="10736" y="10800"/>
                </a:cxn>
                <a:cxn ang="0">
                  <a:pos x="10800" y="10736"/>
                </a:cxn>
                <a:cxn ang="0">
                  <a:pos x="10864" y="10799"/>
                </a:cxn>
                <a:cxn ang="0">
                  <a:pos x="21600" y="10800"/>
                </a:cxn>
                <a:cxn ang="0">
                  <a:pos x="10800" y="0"/>
                </a:cxn>
                <a:cxn ang="0">
                  <a:pos x="0" y="10800"/>
                </a:cxn>
              </a:cxnLst>
              <a:rect l="T0" t="T1" r="T2" b="T3"/>
              <a:pathLst>
                <a:path w="21600" h="21600">
                  <a:moveTo>
                    <a:pt x="10736" y="10800"/>
                  </a:moveTo>
                  <a:cubicBezTo>
                    <a:pt x="10736" y="10764"/>
                    <a:pt x="10764" y="10736"/>
                    <a:pt x="10800" y="10736"/>
                  </a:cubicBezTo>
                  <a:cubicBezTo>
                    <a:pt x="10835" y="10735"/>
                    <a:pt x="10863" y="10764"/>
                    <a:pt x="10864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1440" y="363"/>
              <a:ext cx="465" cy="2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3600" b="1" dirty="0">
                  <a:latin typeface="Arial" pitchFamily="34" charset="0"/>
                  <a:ea typeface="黑体" pitchFamily="49" charset="-122"/>
                  <a:cs typeface="+mn-cs"/>
                </a:rPr>
                <a:t>欧债危机爆发后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-1465263" y="1700213"/>
            <a:ext cx="4741863" cy="4445000"/>
            <a:chOff x="0" y="0"/>
            <a:chExt cx="2994" cy="2800"/>
          </a:xfrm>
        </p:grpSpPr>
        <p:pic>
          <p:nvPicPr>
            <p:cNvPr id="84002" name="AutoShap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63" y="0"/>
              <a:ext cx="1631" cy="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AutoShape 2"/>
            <p:cNvSpPr>
              <a:spLocks/>
            </p:cNvSpPr>
            <p:nvPr/>
          </p:nvSpPr>
          <p:spPr bwMode="auto">
            <a:xfrm rot="5400000">
              <a:off x="98" y="-14"/>
              <a:ext cx="2617" cy="281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7709 h 21600"/>
              </a:gdLst>
              <a:ahLst/>
              <a:cxnLst>
                <a:cxn ang="0">
                  <a:pos x="10736" y="10800"/>
                </a:cxn>
                <a:cxn ang="0">
                  <a:pos x="10800" y="10736"/>
                </a:cxn>
                <a:cxn ang="0">
                  <a:pos x="10864" y="10799"/>
                </a:cxn>
                <a:cxn ang="0">
                  <a:pos x="21600" y="10800"/>
                </a:cxn>
                <a:cxn ang="0">
                  <a:pos x="10800" y="0"/>
                </a:cxn>
                <a:cxn ang="0">
                  <a:pos x="0" y="10800"/>
                </a:cxn>
              </a:cxnLst>
              <a:rect l="T0" t="T1" r="T2" b="T3"/>
              <a:pathLst>
                <a:path w="21600" h="21600">
                  <a:moveTo>
                    <a:pt x="10736" y="10800"/>
                  </a:moveTo>
                  <a:cubicBezTo>
                    <a:pt x="10736" y="10764"/>
                    <a:pt x="10764" y="10736"/>
                    <a:pt x="10800" y="10736"/>
                  </a:cubicBezTo>
                  <a:cubicBezTo>
                    <a:pt x="10835" y="10735"/>
                    <a:pt x="10863" y="10764"/>
                    <a:pt x="10864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1455" y="181"/>
              <a:ext cx="466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3600" dirty="0">
                  <a:latin typeface="Arial" pitchFamily="34" charset="0"/>
                  <a:ea typeface="黑体" pitchFamily="49" charset="-122"/>
                  <a:cs typeface="+mn-cs"/>
                </a:rPr>
                <a:t>阻止欧洲走向联合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771775" y="1958975"/>
            <a:ext cx="4826000" cy="830263"/>
            <a:chOff x="0" y="0"/>
            <a:chExt cx="3040" cy="523"/>
          </a:xfrm>
        </p:grpSpPr>
        <p:sp>
          <p:nvSpPr>
            <p:cNvPr id="84000" name="AutoShape 18"/>
            <p:cNvSpPr>
              <a:spLocks noChangeArrowheads="1"/>
            </p:cNvSpPr>
            <p:nvPr/>
          </p:nvSpPr>
          <p:spPr bwMode="auto">
            <a:xfrm>
              <a:off x="0" y="19"/>
              <a:ext cx="3040" cy="46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>
                <a:latin typeface="Arial" charset="0"/>
              </a:endParaRPr>
            </a:p>
          </p:txBody>
        </p:sp>
        <p:sp>
          <p:nvSpPr>
            <p:cNvPr id="84001" name="Text Box 45"/>
            <p:cNvSpPr txBox="1">
              <a:spLocks noChangeArrowheads="1"/>
            </p:cNvSpPr>
            <p:nvPr/>
          </p:nvSpPr>
          <p:spPr bwMode="auto">
            <a:xfrm>
              <a:off x="45" y="0"/>
              <a:ext cx="276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Arial" charset="0"/>
                  <a:ea typeface="黑体" pitchFamily="49" charset="-122"/>
                </a:rPr>
                <a:t>措施一，利用北约取代欧洲自主防务，插手欧洲事务</a:t>
              </a:r>
              <a:r>
                <a:rPr lang="zh-CN" altLang="en-US" sz="2400">
                  <a:latin typeface="Arial" charset="0"/>
                </a:rPr>
                <a:t> 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348038" y="3500438"/>
            <a:ext cx="4826000" cy="730250"/>
            <a:chOff x="0" y="0"/>
            <a:chExt cx="3040" cy="460"/>
          </a:xfrm>
        </p:grpSpPr>
        <p:sp>
          <p:nvSpPr>
            <p:cNvPr id="83998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3040" cy="46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>
                <a:latin typeface="Arial" charset="0"/>
              </a:endParaRPr>
            </a:p>
          </p:txBody>
        </p:sp>
        <p:sp>
          <p:nvSpPr>
            <p:cNvPr id="83999" name="Text Box 46"/>
            <p:cNvSpPr txBox="1">
              <a:spLocks noChangeArrowheads="1"/>
            </p:cNvSpPr>
            <p:nvPr/>
          </p:nvSpPr>
          <p:spPr bwMode="auto">
            <a:xfrm>
              <a:off x="45" y="75"/>
              <a:ext cx="27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Arial" charset="0"/>
                  <a:ea typeface="黑体" pitchFamily="49" charset="-122"/>
                </a:rPr>
                <a:t>措施二，离间欧洲国家</a:t>
              </a:r>
              <a:r>
                <a:rPr lang="zh-CN" altLang="en-US" sz="1800">
                  <a:latin typeface="Arial" charset="0"/>
                </a:rPr>
                <a:t> 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3213" y="5013325"/>
            <a:ext cx="4975225" cy="730250"/>
            <a:chOff x="0" y="0"/>
            <a:chExt cx="3134" cy="460"/>
          </a:xfrm>
        </p:grpSpPr>
        <p:sp>
          <p:nvSpPr>
            <p:cNvPr id="83996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3040" cy="46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>
                <a:latin typeface="Arial" charset="0"/>
              </a:endParaRPr>
            </a:p>
          </p:txBody>
        </p:sp>
        <p:sp>
          <p:nvSpPr>
            <p:cNvPr id="83997" name="Text Box 47"/>
            <p:cNvSpPr txBox="1">
              <a:spLocks noChangeArrowheads="1"/>
            </p:cNvSpPr>
            <p:nvPr/>
          </p:nvSpPr>
          <p:spPr bwMode="auto">
            <a:xfrm>
              <a:off x="91" y="45"/>
              <a:ext cx="304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Arial" charset="0"/>
                  <a:ea typeface="黑体" pitchFamily="49" charset="-122"/>
                </a:rPr>
                <a:t>措施三，游说欧盟接纳新成员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411413" y="2133600"/>
            <a:ext cx="358775" cy="355600"/>
            <a:chOff x="0" y="0"/>
            <a:chExt cx="322" cy="318"/>
          </a:xfrm>
        </p:grpSpPr>
        <p:sp>
          <p:nvSpPr>
            <p:cNvPr id="83991" name="Oval 20"/>
            <p:cNvSpPr>
              <a:spLocks noChangeArrowheads="1"/>
            </p:cNvSpPr>
            <p:nvPr/>
          </p:nvSpPr>
          <p:spPr bwMode="auto">
            <a:xfrm>
              <a:off x="0" y="0"/>
              <a:ext cx="317" cy="317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楷体_GB2312"/>
              </a:endParaRPr>
            </a:p>
          </p:txBody>
        </p:sp>
        <p:grpSp>
          <p:nvGrpSpPr>
            <p:cNvPr id="83992" name="Group 21"/>
            <p:cNvGrpSpPr>
              <a:grpSpLocks/>
            </p:cNvGrpSpPr>
            <p:nvPr/>
          </p:nvGrpSpPr>
          <p:grpSpPr bwMode="auto">
            <a:xfrm>
              <a:off x="12" y="12"/>
              <a:ext cx="297" cy="301"/>
              <a:chOff x="0" y="0"/>
              <a:chExt cx="1680" cy="1680"/>
            </a:xfrm>
          </p:grpSpPr>
          <p:sp>
            <p:nvSpPr>
              <p:cNvPr id="83994" name="Oval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4F4F8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>
                  <a:latin typeface="Arial" charset="0"/>
                </a:endParaRPr>
              </a:p>
            </p:txBody>
          </p:sp>
          <p:sp>
            <p:nvSpPr>
              <p:cNvPr id="26647" name="Freeform 15"/>
              <p:cNvSpPr>
                <a:spLocks/>
              </p:cNvSpPr>
              <p:nvPr/>
            </p:nvSpPr>
            <p:spPr bwMode="auto">
              <a:xfrm>
                <a:off x="190" y="28"/>
                <a:ext cx="1298" cy="626"/>
              </a:xfrm>
              <a:custGeom>
                <a:avLst/>
                <a:gdLst>
                  <a:gd name="T0" fmla="*/ 0 w 1321"/>
                  <a:gd name="T1" fmla="*/ 0 h 712"/>
                  <a:gd name="T2" fmla="*/ 1321 w 1321"/>
                  <a:gd name="T3" fmla="*/ 712 h 712"/>
                </a:gdLst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</a:cxnLst>
                <a:rect l="T0" t="T1" r="T2" b="T3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</p:grpSp>
        <p:sp>
          <p:nvSpPr>
            <p:cNvPr id="83993" name="Oval 24"/>
            <p:cNvSpPr>
              <a:spLocks noChangeArrowheads="1"/>
            </p:cNvSpPr>
            <p:nvPr/>
          </p:nvSpPr>
          <p:spPr bwMode="auto">
            <a:xfrm>
              <a:off x="0" y="0"/>
              <a:ext cx="322" cy="318"/>
            </a:xfrm>
            <a:prstGeom prst="ellipse">
              <a:avLst/>
            </a:prstGeom>
            <a:noFill/>
            <a:ln w="2540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楷体_GB2312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2987675" y="3644900"/>
            <a:ext cx="358775" cy="355600"/>
            <a:chOff x="0" y="0"/>
            <a:chExt cx="322" cy="318"/>
          </a:xfrm>
        </p:grpSpPr>
        <p:sp>
          <p:nvSpPr>
            <p:cNvPr id="83986" name="Oval 26"/>
            <p:cNvSpPr>
              <a:spLocks noChangeArrowheads="1"/>
            </p:cNvSpPr>
            <p:nvPr/>
          </p:nvSpPr>
          <p:spPr bwMode="auto">
            <a:xfrm>
              <a:off x="0" y="0"/>
              <a:ext cx="317" cy="317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楷体_GB2312"/>
              </a:endParaRPr>
            </a:p>
          </p:txBody>
        </p:sp>
        <p:grpSp>
          <p:nvGrpSpPr>
            <p:cNvPr id="83987" name="Group 27"/>
            <p:cNvGrpSpPr>
              <a:grpSpLocks/>
            </p:cNvGrpSpPr>
            <p:nvPr/>
          </p:nvGrpSpPr>
          <p:grpSpPr bwMode="auto">
            <a:xfrm>
              <a:off x="12" y="12"/>
              <a:ext cx="297" cy="301"/>
              <a:chOff x="0" y="0"/>
              <a:chExt cx="1680" cy="1680"/>
            </a:xfrm>
          </p:grpSpPr>
          <p:sp>
            <p:nvSpPr>
              <p:cNvPr id="83989" name="Oval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4F4F8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>
                  <a:latin typeface="Arial" charset="0"/>
                </a:endParaRPr>
              </a:p>
            </p:txBody>
          </p:sp>
          <p:sp>
            <p:nvSpPr>
              <p:cNvPr id="26653" name="Freeform 15"/>
              <p:cNvSpPr>
                <a:spLocks/>
              </p:cNvSpPr>
              <p:nvPr/>
            </p:nvSpPr>
            <p:spPr bwMode="auto">
              <a:xfrm>
                <a:off x="190" y="28"/>
                <a:ext cx="1298" cy="626"/>
              </a:xfrm>
              <a:custGeom>
                <a:avLst/>
                <a:gdLst>
                  <a:gd name="T0" fmla="*/ 0 w 1321"/>
                  <a:gd name="T1" fmla="*/ 0 h 712"/>
                  <a:gd name="T2" fmla="*/ 1321 w 1321"/>
                  <a:gd name="T3" fmla="*/ 712 h 712"/>
                </a:gdLst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</a:cxnLst>
                <a:rect l="T0" t="T1" r="T2" b="T3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</p:grpSp>
        <p:sp>
          <p:nvSpPr>
            <p:cNvPr id="83988" name="Oval 30"/>
            <p:cNvSpPr>
              <a:spLocks noChangeArrowheads="1"/>
            </p:cNvSpPr>
            <p:nvPr/>
          </p:nvSpPr>
          <p:spPr bwMode="auto">
            <a:xfrm>
              <a:off x="0" y="0"/>
              <a:ext cx="322" cy="318"/>
            </a:xfrm>
            <a:prstGeom prst="ellipse">
              <a:avLst/>
            </a:prstGeom>
            <a:noFill/>
            <a:ln w="2540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楷体_GB2312"/>
              </a:endParaRP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2555875" y="5084763"/>
            <a:ext cx="358775" cy="355600"/>
            <a:chOff x="0" y="0"/>
            <a:chExt cx="322" cy="318"/>
          </a:xfrm>
        </p:grpSpPr>
        <p:sp>
          <p:nvSpPr>
            <p:cNvPr id="83981" name="Oval 32"/>
            <p:cNvSpPr>
              <a:spLocks noChangeArrowheads="1"/>
            </p:cNvSpPr>
            <p:nvPr/>
          </p:nvSpPr>
          <p:spPr bwMode="auto">
            <a:xfrm>
              <a:off x="0" y="0"/>
              <a:ext cx="317" cy="317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楷体_GB2312"/>
              </a:endParaRPr>
            </a:p>
          </p:txBody>
        </p:sp>
        <p:grpSp>
          <p:nvGrpSpPr>
            <p:cNvPr id="83982" name="Group 33"/>
            <p:cNvGrpSpPr>
              <a:grpSpLocks/>
            </p:cNvGrpSpPr>
            <p:nvPr/>
          </p:nvGrpSpPr>
          <p:grpSpPr bwMode="auto">
            <a:xfrm>
              <a:off x="12" y="12"/>
              <a:ext cx="297" cy="301"/>
              <a:chOff x="0" y="0"/>
              <a:chExt cx="1680" cy="1680"/>
            </a:xfrm>
          </p:grpSpPr>
          <p:sp>
            <p:nvSpPr>
              <p:cNvPr id="83984" name="Oval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4F4F8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>
                  <a:latin typeface="Arial" charset="0"/>
                </a:endParaRPr>
              </a:p>
            </p:txBody>
          </p:sp>
          <p:sp>
            <p:nvSpPr>
              <p:cNvPr id="26659" name="Freeform 15"/>
              <p:cNvSpPr>
                <a:spLocks/>
              </p:cNvSpPr>
              <p:nvPr/>
            </p:nvSpPr>
            <p:spPr bwMode="auto">
              <a:xfrm>
                <a:off x="190" y="28"/>
                <a:ext cx="1298" cy="626"/>
              </a:xfrm>
              <a:custGeom>
                <a:avLst/>
                <a:gdLst>
                  <a:gd name="T0" fmla="*/ 0 w 1321"/>
                  <a:gd name="T1" fmla="*/ 0 h 712"/>
                  <a:gd name="T2" fmla="*/ 1321 w 1321"/>
                  <a:gd name="T3" fmla="*/ 712 h 712"/>
                </a:gdLst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</a:cxnLst>
                <a:rect l="T0" t="T1" r="T2" b="T3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</p:grpSp>
        <p:sp>
          <p:nvSpPr>
            <p:cNvPr id="83983" name="Oval 36"/>
            <p:cNvSpPr>
              <a:spLocks noChangeArrowheads="1"/>
            </p:cNvSpPr>
            <p:nvPr/>
          </p:nvSpPr>
          <p:spPr bwMode="auto">
            <a:xfrm>
              <a:off x="0" y="0"/>
              <a:ext cx="322" cy="318"/>
            </a:xfrm>
            <a:prstGeom prst="ellipse">
              <a:avLst/>
            </a:prstGeom>
            <a:noFill/>
            <a:ln w="2540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楷体_GB2312"/>
              </a:endParaRPr>
            </a:p>
          </p:txBody>
        </p:sp>
      </p:grpSp>
      <p:pic>
        <p:nvPicPr>
          <p:cNvPr id="26665" name="Picture 41" descr="S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6548">
            <a:off x="-390525" y="1628775"/>
            <a:ext cx="346075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图片 42" descr="20120614080233854副本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0947">
            <a:off x="6334125" y="2997200"/>
            <a:ext cx="28098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1" name="AutoShape 37"/>
          <p:cNvSpPr>
            <a:spLocks noChangeArrowheads="1"/>
          </p:cNvSpPr>
          <p:nvPr/>
        </p:nvSpPr>
        <p:spPr bwMode="auto">
          <a:xfrm>
            <a:off x="5867400" y="3357563"/>
            <a:ext cx="792163" cy="647700"/>
          </a:xfrm>
          <a:prstGeom prst="notchedRightArrow">
            <a:avLst>
              <a:gd name="adj1" fmla="val 50000"/>
              <a:gd name="adj2" fmla="val 500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楷体_GB2312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66401" y="69850"/>
            <a:ext cx="59772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  <a:cs typeface="+mn-cs"/>
                <a:sym typeface="Arial" pitchFamily="34" charset="0"/>
              </a:rPr>
              <a:t>欧债危机中的“美国因素”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7778 0.00578 L 0.32778 0.0057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Freeform 3"/>
          <p:cNvSpPr>
            <a:spLocks/>
          </p:cNvSpPr>
          <p:nvPr/>
        </p:nvSpPr>
        <p:spPr bwMode="blackWhite">
          <a:xfrm rot="4943927">
            <a:off x="3606628" y="4655517"/>
            <a:ext cx="1197925" cy="699038"/>
          </a:xfrm>
          <a:custGeom>
            <a:avLst/>
            <a:gdLst/>
            <a:ahLst/>
            <a:cxnLst>
              <a:cxn ang="0">
                <a:pos x="983" y="584"/>
              </a:cxn>
              <a:cxn ang="0">
                <a:pos x="1417" y="541"/>
              </a:cxn>
              <a:cxn ang="0">
                <a:pos x="1552" y="150"/>
              </a:cxn>
              <a:cxn ang="0">
                <a:pos x="1447" y="227"/>
              </a:cxn>
              <a:cxn ang="0">
                <a:pos x="1398" y="186"/>
              </a:cxn>
              <a:cxn ang="0">
                <a:pos x="1347" y="149"/>
              </a:cxn>
              <a:cxn ang="0">
                <a:pos x="1294" y="116"/>
              </a:cxn>
              <a:cxn ang="0">
                <a:pos x="1238" y="87"/>
              </a:cxn>
              <a:cxn ang="0">
                <a:pos x="1181" y="61"/>
              </a:cxn>
              <a:cxn ang="0">
                <a:pos x="1122" y="41"/>
              </a:cxn>
              <a:cxn ang="0">
                <a:pos x="1060" y="23"/>
              </a:cxn>
              <a:cxn ang="0">
                <a:pos x="999" y="12"/>
              </a:cxn>
              <a:cxn ang="0">
                <a:pos x="936" y="4"/>
              </a:cxn>
              <a:cxn ang="0">
                <a:pos x="873" y="0"/>
              </a:cxn>
              <a:cxn ang="0">
                <a:pos x="810" y="2"/>
              </a:cxn>
              <a:cxn ang="0">
                <a:pos x="748" y="8"/>
              </a:cxn>
              <a:cxn ang="0">
                <a:pos x="685" y="19"/>
              </a:cxn>
              <a:cxn ang="0">
                <a:pos x="624" y="34"/>
              </a:cxn>
              <a:cxn ang="0">
                <a:pos x="564" y="53"/>
              </a:cxn>
              <a:cxn ang="0">
                <a:pos x="506" y="76"/>
              </a:cxn>
              <a:cxn ang="0">
                <a:pos x="449" y="104"/>
              </a:cxn>
              <a:cxn ang="0">
                <a:pos x="395" y="137"/>
              </a:cxn>
              <a:cxn ang="0">
                <a:pos x="342" y="172"/>
              </a:cxn>
              <a:cxn ang="0">
                <a:pos x="294" y="212"/>
              </a:cxn>
              <a:cxn ang="0">
                <a:pos x="248" y="254"/>
              </a:cxn>
              <a:cxn ang="0">
                <a:pos x="205" y="301"/>
              </a:cxn>
              <a:cxn ang="0">
                <a:pos x="165" y="350"/>
              </a:cxn>
              <a:cxn ang="0">
                <a:pos x="130" y="401"/>
              </a:cxn>
              <a:cxn ang="0">
                <a:pos x="98" y="456"/>
              </a:cxn>
              <a:cxn ang="0">
                <a:pos x="71" y="512"/>
              </a:cxn>
              <a:cxn ang="0">
                <a:pos x="46" y="570"/>
              </a:cxn>
              <a:cxn ang="0">
                <a:pos x="27" y="631"/>
              </a:cxn>
              <a:cxn ang="0">
                <a:pos x="11" y="692"/>
              </a:cxn>
              <a:cxn ang="0">
                <a:pos x="0" y="752"/>
              </a:cxn>
              <a:cxn ang="0">
                <a:pos x="222" y="608"/>
              </a:cxn>
              <a:cxn ang="0">
                <a:pos x="440" y="749"/>
              </a:cxn>
              <a:cxn ang="0">
                <a:pos x="455" y="710"/>
              </a:cxn>
              <a:cxn ang="0">
                <a:pos x="474" y="670"/>
              </a:cxn>
              <a:cxn ang="0">
                <a:pos x="498" y="632"/>
              </a:cxn>
              <a:cxn ang="0">
                <a:pos x="525" y="596"/>
              </a:cxn>
              <a:cxn ang="0">
                <a:pos x="556" y="563"/>
              </a:cxn>
              <a:cxn ang="0">
                <a:pos x="589" y="533"/>
              </a:cxn>
              <a:cxn ang="0">
                <a:pos x="626" y="507"/>
              </a:cxn>
              <a:cxn ang="0">
                <a:pos x="665" y="485"/>
              </a:cxn>
              <a:cxn ang="0">
                <a:pos x="706" y="467"/>
              </a:cxn>
              <a:cxn ang="0">
                <a:pos x="749" y="453"/>
              </a:cxn>
              <a:cxn ang="0">
                <a:pos x="793" y="443"/>
              </a:cxn>
              <a:cxn ang="0">
                <a:pos x="837" y="438"/>
              </a:cxn>
              <a:cxn ang="0">
                <a:pos x="882" y="438"/>
              </a:cxn>
              <a:cxn ang="0">
                <a:pos x="927" y="442"/>
              </a:cxn>
              <a:cxn ang="0">
                <a:pos x="971" y="450"/>
              </a:cxn>
              <a:cxn ang="0">
                <a:pos x="1014" y="464"/>
              </a:cxn>
              <a:cxn ang="0">
                <a:pos x="1055" y="480"/>
              </a:cxn>
              <a:cxn ang="0">
                <a:pos x="1095" y="502"/>
              </a:cxn>
              <a:cxn ang="0">
                <a:pos x="983" y="584"/>
              </a:cxn>
            </a:cxnLst>
            <a:rect l="0" t="0" r="r" b="b"/>
            <a:pathLst>
              <a:path w="1553" h="753">
                <a:moveTo>
                  <a:pt x="983" y="584"/>
                </a:moveTo>
                <a:lnTo>
                  <a:pt x="1417" y="541"/>
                </a:lnTo>
                <a:lnTo>
                  <a:pt x="1552" y="150"/>
                </a:lnTo>
                <a:lnTo>
                  <a:pt x="1447" y="227"/>
                </a:lnTo>
                <a:lnTo>
                  <a:pt x="1398" y="186"/>
                </a:lnTo>
                <a:lnTo>
                  <a:pt x="1347" y="149"/>
                </a:lnTo>
                <a:lnTo>
                  <a:pt x="1294" y="116"/>
                </a:lnTo>
                <a:lnTo>
                  <a:pt x="1238" y="87"/>
                </a:lnTo>
                <a:lnTo>
                  <a:pt x="1181" y="61"/>
                </a:lnTo>
                <a:lnTo>
                  <a:pt x="1122" y="41"/>
                </a:lnTo>
                <a:lnTo>
                  <a:pt x="1060" y="23"/>
                </a:lnTo>
                <a:lnTo>
                  <a:pt x="999" y="12"/>
                </a:lnTo>
                <a:lnTo>
                  <a:pt x="936" y="4"/>
                </a:lnTo>
                <a:lnTo>
                  <a:pt x="873" y="0"/>
                </a:lnTo>
                <a:lnTo>
                  <a:pt x="810" y="2"/>
                </a:lnTo>
                <a:lnTo>
                  <a:pt x="748" y="8"/>
                </a:lnTo>
                <a:lnTo>
                  <a:pt x="685" y="19"/>
                </a:lnTo>
                <a:lnTo>
                  <a:pt x="624" y="34"/>
                </a:lnTo>
                <a:lnTo>
                  <a:pt x="564" y="53"/>
                </a:lnTo>
                <a:lnTo>
                  <a:pt x="506" y="76"/>
                </a:lnTo>
                <a:lnTo>
                  <a:pt x="449" y="104"/>
                </a:lnTo>
                <a:lnTo>
                  <a:pt x="395" y="137"/>
                </a:lnTo>
                <a:lnTo>
                  <a:pt x="342" y="172"/>
                </a:lnTo>
                <a:lnTo>
                  <a:pt x="294" y="212"/>
                </a:lnTo>
                <a:lnTo>
                  <a:pt x="248" y="254"/>
                </a:lnTo>
                <a:lnTo>
                  <a:pt x="205" y="301"/>
                </a:lnTo>
                <a:lnTo>
                  <a:pt x="165" y="350"/>
                </a:lnTo>
                <a:lnTo>
                  <a:pt x="130" y="401"/>
                </a:lnTo>
                <a:lnTo>
                  <a:pt x="98" y="456"/>
                </a:lnTo>
                <a:lnTo>
                  <a:pt x="71" y="512"/>
                </a:lnTo>
                <a:lnTo>
                  <a:pt x="46" y="570"/>
                </a:lnTo>
                <a:lnTo>
                  <a:pt x="27" y="631"/>
                </a:lnTo>
                <a:lnTo>
                  <a:pt x="11" y="692"/>
                </a:lnTo>
                <a:lnTo>
                  <a:pt x="0" y="752"/>
                </a:lnTo>
                <a:lnTo>
                  <a:pt x="222" y="608"/>
                </a:lnTo>
                <a:lnTo>
                  <a:pt x="440" y="749"/>
                </a:lnTo>
                <a:lnTo>
                  <a:pt x="455" y="710"/>
                </a:lnTo>
                <a:lnTo>
                  <a:pt x="474" y="670"/>
                </a:lnTo>
                <a:lnTo>
                  <a:pt x="498" y="632"/>
                </a:lnTo>
                <a:lnTo>
                  <a:pt x="525" y="596"/>
                </a:lnTo>
                <a:lnTo>
                  <a:pt x="556" y="563"/>
                </a:lnTo>
                <a:lnTo>
                  <a:pt x="589" y="533"/>
                </a:lnTo>
                <a:lnTo>
                  <a:pt x="626" y="507"/>
                </a:lnTo>
                <a:lnTo>
                  <a:pt x="665" y="485"/>
                </a:lnTo>
                <a:lnTo>
                  <a:pt x="706" y="467"/>
                </a:lnTo>
                <a:lnTo>
                  <a:pt x="749" y="453"/>
                </a:lnTo>
                <a:lnTo>
                  <a:pt x="793" y="443"/>
                </a:lnTo>
                <a:lnTo>
                  <a:pt x="837" y="438"/>
                </a:lnTo>
                <a:lnTo>
                  <a:pt x="882" y="438"/>
                </a:lnTo>
                <a:lnTo>
                  <a:pt x="927" y="442"/>
                </a:lnTo>
                <a:lnTo>
                  <a:pt x="971" y="450"/>
                </a:lnTo>
                <a:lnTo>
                  <a:pt x="1014" y="464"/>
                </a:lnTo>
                <a:lnTo>
                  <a:pt x="1055" y="480"/>
                </a:lnTo>
                <a:lnTo>
                  <a:pt x="1095" y="502"/>
                </a:lnTo>
                <a:lnTo>
                  <a:pt x="983" y="584"/>
                </a:lnTo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lIns="93296" tIns="46648" rIns="93296" bIns="46648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4" name="Freeform 4"/>
          <p:cNvSpPr>
            <a:spLocks/>
          </p:cNvSpPr>
          <p:nvPr/>
        </p:nvSpPr>
        <p:spPr bwMode="blackWhite">
          <a:xfrm rot="5601773">
            <a:off x="2802732" y="4391819"/>
            <a:ext cx="1090612" cy="946150"/>
          </a:xfrm>
          <a:custGeom>
            <a:avLst/>
            <a:gdLst/>
            <a:ahLst/>
            <a:cxnLst>
              <a:cxn ang="0">
                <a:pos x="1220" y="1042"/>
              </a:cxn>
              <a:cxn ang="0">
                <a:pos x="1002" y="847"/>
              </a:cxn>
              <a:cxn ang="0">
                <a:pos x="1081" y="630"/>
              </a:cxn>
              <a:cxn ang="0">
                <a:pos x="1038" y="635"/>
              </a:cxn>
              <a:cxn ang="0">
                <a:pos x="994" y="636"/>
              </a:cxn>
              <a:cxn ang="0">
                <a:pos x="950" y="634"/>
              </a:cxn>
              <a:cxn ang="0">
                <a:pos x="906" y="626"/>
              </a:cxn>
              <a:cxn ang="0">
                <a:pos x="865" y="614"/>
              </a:cxn>
              <a:cxn ang="0">
                <a:pos x="823" y="599"/>
              </a:cxn>
              <a:cxn ang="0">
                <a:pos x="784" y="579"/>
              </a:cxn>
              <a:cxn ang="0">
                <a:pos x="747" y="556"/>
              </a:cxn>
              <a:cxn ang="0">
                <a:pos x="713" y="528"/>
              </a:cxn>
              <a:cxn ang="0">
                <a:pos x="682" y="496"/>
              </a:cxn>
              <a:cxn ang="0">
                <a:pos x="653" y="463"/>
              </a:cxn>
              <a:cxn ang="0">
                <a:pos x="629" y="427"/>
              </a:cxn>
              <a:cxn ang="0">
                <a:pos x="609" y="390"/>
              </a:cxn>
              <a:cxn ang="0">
                <a:pos x="594" y="352"/>
              </a:cxn>
              <a:cxn ang="0">
                <a:pos x="581" y="314"/>
              </a:cxn>
              <a:cxn ang="0">
                <a:pos x="573" y="273"/>
              </a:cxn>
              <a:cxn ang="0">
                <a:pos x="568" y="232"/>
              </a:cxn>
              <a:cxn ang="0">
                <a:pos x="712" y="232"/>
              </a:cxn>
              <a:cxn ang="0">
                <a:pos x="368" y="0"/>
              </a:cxn>
              <a:cxn ang="0">
                <a:pos x="0" y="235"/>
              </a:cxn>
              <a:cxn ang="0">
                <a:pos x="134" y="234"/>
              </a:cxn>
              <a:cxn ang="0">
                <a:pos x="139" y="296"/>
              </a:cxn>
              <a:cxn ang="0">
                <a:pos x="148" y="358"/>
              </a:cxn>
              <a:cxn ang="0">
                <a:pos x="161" y="419"/>
              </a:cxn>
              <a:cxn ang="0">
                <a:pos x="178" y="479"/>
              </a:cxn>
              <a:cxn ang="0">
                <a:pos x="200" y="538"/>
              </a:cxn>
              <a:cxn ang="0">
                <a:pos x="227" y="595"/>
              </a:cxn>
              <a:cxn ang="0">
                <a:pos x="257" y="650"/>
              </a:cxn>
              <a:cxn ang="0">
                <a:pos x="291" y="702"/>
              </a:cxn>
              <a:cxn ang="0">
                <a:pos x="328" y="751"/>
              </a:cxn>
              <a:cxn ang="0">
                <a:pos x="369" y="797"/>
              </a:cxn>
              <a:cxn ang="0">
                <a:pos x="413" y="841"/>
              </a:cxn>
              <a:cxn ang="0">
                <a:pos x="459" y="882"/>
              </a:cxn>
              <a:cxn ang="0">
                <a:pos x="509" y="919"/>
              </a:cxn>
              <a:cxn ang="0">
                <a:pos x="562" y="951"/>
              </a:cxn>
              <a:cxn ang="0">
                <a:pos x="617" y="981"/>
              </a:cxn>
              <a:cxn ang="0">
                <a:pos x="673" y="1007"/>
              </a:cxn>
              <a:cxn ang="0">
                <a:pos x="732" y="1027"/>
              </a:cxn>
              <a:cxn ang="0">
                <a:pos x="791" y="1045"/>
              </a:cxn>
              <a:cxn ang="0">
                <a:pos x="852" y="1057"/>
              </a:cxn>
              <a:cxn ang="0">
                <a:pos x="913" y="1067"/>
              </a:cxn>
              <a:cxn ang="0">
                <a:pos x="975" y="1070"/>
              </a:cxn>
              <a:cxn ang="0">
                <a:pos x="1037" y="1070"/>
              </a:cxn>
              <a:cxn ang="0">
                <a:pos x="1098" y="1066"/>
              </a:cxn>
              <a:cxn ang="0">
                <a:pos x="1160" y="1056"/>
              </a:cxn>
              <a:cxn ang="0">
                <a:pos x="1220" y="1042"/>
              </a:cxn>
            </a:cxnLst>
            <a:rect l="0" t="0" r="r" b="b"/>
            <a:pathLst>
              <a:path w="1221" h="1071">
                <a:moveTo>
                  <a:pt x="1220" y="1042"/>
                </a:moveTo>
                <a:lnTo>
                  <a:pt x="1002" y="847"/>
                </a:lnTo>
                <a:lnTo>
                  <a:pt x="1081" y="630"/>
                </a:lnTo>
                <a:lnTo>
                  <a:pt x="1038" y="635"/>
                </a:lnTo>
                <a:lnTo>
                  <a:pt x="994" y="636"/>
                </a:lnTo>
                <a:lnTo>
                  <a:pt x="950" y="634"/>
                </a:lnTo>
                <a:lnTo>
                  <a:pt x="906" y="626"/>
                </a:lnTo>
                <a:lnTo>
                  <a:pt x="865" y="614"/>
                </a:lnTo>
                <a:lnTo>
                  <a:pt x="823" y="599"/>
                </a:lnTo>
                <a:lnTo>
                  <a:pt x="784" y="579"/>
                </a:lnTo>
                <a:lnTo>
                  <a:pt x="747" y="556"/>
                </a:lnTo>
                <a:lnTo>
                  <a:pt x="713" y="528"/>
                </a:lnTo>
                <a:lnTo>
                  <a:pt x="682" y="496"/>
                </a:lnTo>
                <a:lnTo>
                  <a:pt x="653" y="463"/>
                </a:lnTo>
                <a:lnTo>
                  <a:pt x="629" y="427"/>
                </a:lnTo>
                <a:lnTo>
                  <a:pt x="609" y="390"/>
                </a:lnTo>
                <a:lnTo>
                  <a:pt x="594" y="352"/>
                </a:lnTo>
                <a:lnTo>
                  <a:pt x="581" y="314"/>
                </a:lnTo>
                <a:lnTo>
                  <a:pt x="573" y="273"/>
                </a:lnTo>
                <a:lnTo>
                  <a:pt x="568" y="232"/>
                </a:lnTo>
                <a:lnTo>
                  <a:pt x="712" y="232"/>
                </a:lnTo>
                <a:lnTo>
                  <a:pt x="368" y="0"/>
                </a:lnTo>
                <a:lnTo>
                  <a:pt x="0" y="235"/>
                </a:lnTo>
                <a:lnTo>
                  <a:pt x="134" y="234"/>
                </a:lnTo>
                <a:lnTo>
                  <a:pt x="139" y="296"/>
                </a:lnTo>
                <a:lnTo>
                  <a:pt x="148" y="358"/>
                </a:lnTo>
                <a:lnTo>
                  <a:pt x="161" y="419"/>
                </a:lnTo>
                <a:lnTo>
                  <a:pt x="178" y="479"/>
                </a:lnTo>
                <a:lnTo>
                  <a:pt x="200" y="538"/>
                </a:lnTo>
                <a:lnTo>
                  <a:pt x="227" y="595"/>
                </a:lnTo>
                <a:lnTo>
                  <a:pt x="257" y="650"/>
                </a:lnTo>
                <a:lnTo>
                  <a:pt x="291" y="702"/>
                </a:lnTo>
                <a:lnTo>
                  <a:pt x="328" y="751"/>
                </a:lnTo>
                <a:lnTo>
                  <a:pt x="369" y="797"/>
                </a:lnTo>
                <a:lnTo>
                  <a:pt x="413" y="841"/>
                </a:lnTo>
                <a:lnTo>
                  <a:pt x="459" y="882"/>
                </a:lnTo>
                <a:lnTo>
                  <a:pt x="509" y="919"/>
                </a:lnTo>
                <a:lnTo>
                  <a:pt x="562" y="951"/>
                </a:lnTo>
                <a:lnTo>
                  <a:pt x="617" y="981"/>
                </a:lnTo>
                <a:lnTo>
                  <a:pt x="673" y="1007"/>
                </a:lnTo>
                <a:lnTo>
                  <a:pt x="732" y="1027"/>
                </a:lnTo>
                <a:lnTo>
                  <a:pt x="791" y="1045"/>
                </a:lnTo>
                <a:lnTo>
                  <a:pt x="852" y="1057"/>
                </a:lnTo>
                <a:lnTo>
                  <a:pt x="913" y="1067"/>
                </a:lnTo>
                <a:lnTo>
                  <a:pt x="975" y="1070"/>
                </a:lnTo>
                <a:lnTo>
                  <a:pt x="1037" y="1070"/>
                </a:lnTo>
                <a:lnTo>
                  <a:pt x="1098" y="1066"/>
                </a:lnTo>
                <a:lnTo>
                  <a:pt x="1160" y="1056"/>
                </a:lnTo>
                <a:lnTo>
                  <a:pt x="1220" y="1042"/>
                </a:lnTo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24" name="图片 23" descr="图片2副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5321300"/>
            <a:ext cx="42481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211638" y="6237288"/>
            <a:ext cx="16557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二战结束</a:t>
            </a:r>
          </a:p>
        </p:txBody>
      </p:sp>
      <p:sp>
        <p:nvSpPr>
          <p:cNvPr id="26" name="TextBox 25"/>
          <p:cNvSpPr txBox="1"/>
          <p:nvPr/>
        </p:nvSpPr>
        <p:spPr>
          <a:xfrm rot="2539433">
            <a:off x="2730500" y="5749925"/>
            <a:ext cx="1511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政治联合</a:t>
            </a:r>
          </a:p>
        </p:txBody>
      </p:sp>
      <p:sp>
        <p:nvSpPr>
          <p:cNvPr id="27" name="TextBox 26"/>
          <p:cNvSpPr txBox="1"/>
          <p:nvPr/>
        </p:nvSpPr>
        <p:spPr>
          <a:xfrm rot="743243">
            <a:off x="1939925" y="6238875"/>
            <a:ext cx="1511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经济联合</a:t>
            </a:r>
          </a:p>
        </p:txBody>
      </p: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933450" y="4214818"/>
            <a:ext cx="1114425" cy="2454270"/>
            <a:chOff x="933690" y="4572488"/>
            <a:chExt cx="1114358" cy="2096872"/>
          </a:xfrm>
        </p:grpSpPr>
        <p:sp>
          <p:nvSpPr>
            <p:cNvPr id="200708" name="Freeform 4"/>
            <p:cNvSpPr>
              <a:spLocks/>
            </p:cNvSpPr>
            <p:nvPr/>
          </p:nvSpPr>
          <p:spPr bwMode="blackWhite">
            <a:xfrm rot="2755485">
              <a:off x="594818" y="4911360"/>
              <a:ext cx="1792103" cy="1114358"/>
            </a:xfrm>
            <a:custGeom>
              <a:avLst/>
              <a:gdLst/>
              <a:ahLst/>
              <a:cxnLst>
                <a:cxn ang="0">
                  <a:pos x="1220" y="1042"/>
                </a:cxn>
                <a:cxn ang="0">
                  <a:pos x="1002" y="847"/>
                </a:cxn>
                <a:cxn ang="0">
                  <a:pos x="1081" y="630"/>
                </a:cxn>
                <a:cxn ang="0">
                  <a:pos x="1038" y="635"/>
                </a:cxn>
                <a:cxn ang="0">
                  <a:pos x="994" y="636"/>
                </a:cxn>
                <a:cxn ang="0">
                  <a:pos x="950" y="634"/>
                </a:cxn>
                <a:cxn ang="0">
                  <a:pos x="906" y="626"/>
                </a:cxn>
                <a:cxn ang="0">
                  <a:pos x="865" y="614"/>
                </a:cxn>
                <a:cxn ang="0">
                  <a:pos x="823" y="599"/>
                </a:cxn>
                <a:cxn ang="0">
                  <a:pos x="784" y="579"/>
                </a:cxn>
                <a:cxn ang="0">
                  <a:pos x="747" y="556"/>
                </a:cxn>
                <a:cxn ang="0">
                  <a:pos x="713" y="528"/>
                </a:cxn>
                <a:cxn ang="0">
                  <a:pos x="682" y="496"/>
                </a:cxn>
                <a:cxn ang="0">
                  <a:pos x="653" y="463"/>
                </a:cxn>
                <a:cxn ang="0">
                  <a:pos x="629" y="427"/>
                </a:cxn>
                <a:cxn ang="0">
                  <a:pos x="609" y="390"/>
                </a:cxn>
                <a:cxn ang="0">
                  <a:pos x="594" y="352"/>
                </a:cxn>
                <a:cxn ang="0">
                  <a:pos x="581" y="314"/>
                </a:cxn>
                <a:cxn ang="0">
                  <a:pos x="573" y="273"/>
                </a:cxn>
                <a:cxn ang="0">
                  <a:pos x="568" y="232"/>
                </a:cxn>
                <a:cxn ang="0">
                  <a:pos x="712" y="232"/>
                </a:cxn>
                <a:cxn ang="0">
                  <a:pos x="368" y="0"/>
                </a:cxn>
                <a:cxn ang="0">
                  <a:pos x="0" y="235"/>
                </a:cxn>
                <a:cxn ang="0">
                  <a:pos x="134" y="234"/>
                </a:cxn>
                <a:cxn ang="0">
                  <a:pos x="139" y="296"/>
                </a:cxn>
                <a:cxn ang="0">
                  <a:pos x="148" y="358"/>
                </a:cxn>
                <a:cxn ang="0">
                  <a:pos x="161" y="419"/>
                </a:cxn>
                <a:cxn ang="0">
                  <a:pos x="178" y="479"/>
                </a:cxn>
                <a:cxn ang="0">
                  <a:pos x="200" y="538"/>
                </a:cxn>
                <a:cxn ang="0">
                  <a:pos x="227" y="595"/>
                </a:cxn>
                <a:cxn ang="0">
                  <a:pos x="257" y="650"/>
                </a:cxn>
                <a:cxn ang="0">
                  <a:pos x="291" y="702"/>
                </a:cxn>
                <a:cxn ang="0">
                  <a:pos x="328" y="751"/>
                </a:cxn>
                <a:cxn ang="0">
                  <a:pos x="369" y="797"/>
                </a:cxn>
                <a:cxn ang="0">
                  <a:pos x="413" y="841"/>
                </a:cxn>
                <a:cxn ang="0">
                  <a:pos x="459" y="882"/>
                </a:cxn>
                <a:cxn ang="0">
                  <a:pos x="509" y="919"/>
                </a:cxn>
                <a:cxn ang="0">
                  <a:pos x="562" y="951"/>
                </a:cxn>
                <a:cxn ang="0">
                  <a:pos x="617" y="981"/>
                </a:cxn>
                <a:cxn ang="0">
                  <a:pos x="673" y="1007"/>
                </a:cxn>
                <a:cxn ang="0">
                  <a:pos x="732" y="1027"/>
                </a:cxn>
                <a:cxn ang="0">
                  <a:pos x="791" y="1045"/>
                </a:cxn>
                <a:cxn ang="0">
                  <a:pos x="852" y="1057"/>
                </a:cxn>
                <a:cxn ang="0">
                  <a:pos x="913" y="1067"/>
                </a:cxn>
                <a:cxn ang="0">
                  <a:pos x="975" y="1070"/>
                </a:cxn>
                <a:cxn ang="0">
                  <a:pos x="1037" y="1070"/>
                </a:cxn>
                <a:cxn ang="0">
                  <a:pos x="1098" y="1066"/>
                </a:cxn>
                <a:cxn ang="0">
                  <a:pos x="1160" y="1056"/>
                </a:cxn>
                <a:cxn ang="0">
                  <a:pos x="1220" y="1042"/>
                </a:cxn>
              </a:cxnLst>
              <a:rect l="0" t="0" r="r" b="b"/>
              <a:pathLst>
                <a:path w="1221" h="1071">
                  <a:moveTo>
                    <a:pt x="1220" y="1042"/>
                  </a:moveTo>
                  <a:lnTo>
                    <a:pt x="1002" y="847"/>
                  </a:lnTo>
                  <a:lnTo>
                    <a:pt x="1081" y="630"/>
                  </a:lnTo>
                  <a:lnTo>
                    <a:pt x="1038" y="635"/>
                  </a:lnTo>
                  <a:lnTo>
                    <a:pt x="994" y="636"/>
                  </a:lnTo>
                  <a:lnTo>
                    <a:pt x="950" y="634"/>
                  </a:lnTo>
                  <a:lnTo>
                    <a:pt x="906" y="626"/>
                  </a:lnTo>
                  <a:lnTo>
                    <a:pt x="865" y="614"/>
                  </a:lnTo>
                  <a:lnTo>
                    <a:pt x="823" y="599"/>
                  </a:lnTo>
                  <a:lnTo>
                    <a:pt x="784" y="579"/>
                  </a:lnTo>
                  <a:lnTo>
                    <a:pt x="747" y="556"/>
                  </a:lnTo>
                  <a:lnTo>
                    <a:pt x="713" y="528"/>
                  </a:lnTo>
                  <a:lnTo>
                    <a:pt x="682" y="496"/>
                  </a:lnTo>
                  <a:lnTo>
                    <a:pt x="653" y="463"/>
                  </a:lnTo>
                  <a:lnTo>
                    <a:pt x="629" y="427"/>
                  </a:lnTo>
                  <a:lnTo>
                    <a:pt x="609" y="390"/>
                  </a:lnTo>
                  <a:lnTo>
                    <a:pt x="594" y="352"/>
                  </a:lnTo>
                  <a:lnTo>
                    <a:pt x="581" y="314"/>
                  </a:lnTo>
                  <a:lnTo>
                    <a:pt x="573" y="273"/>
                  </a:lnTo>
                  <a:lnTo>
                    <a:pt x="568" y="232"/>
                  </a:lnTo>
                  <a:lnTo>
                    <a:pt x="712" y="232"/>
                  </a:lnTo>
                  <a:lnTo>
                    <a:pt x="368" y="0"/>
                  </a:lnTo>
                  <a:lnTo>
                    <a:pt x="0" y="235"/>
                  </a:lnTo>
                  <a:lnTo>
                    <a:pt x="134" y="234"/>
                  </a:lnTo>
                  <a:lnTo>
                    <a:pt x="139" y="296"/>
                  </a:lnTo>
                  <a:lnTo>
                    <a:pt x="148" y="358"/>
                  </a:lnTo>
                  <a:lnTo>
                    <a:pt x="161" y="419"/>
                  </a:lnTo>
                  <a:lnTo>
                    <a:pt x="178" y="479"/>
                  </a:lnTo>
                  <a:lnTo>
                    <a:pt x="200" y="538"/>
                  </a:lnTo>
                  <a:lnTo>
                    <a:pt x="227" y="595"/>
                  </a:lnTo>
                  <a:lnTo>
                    <a:pt x="257" y="650"/>
                  </a:lnTo>
                  <a:lnTo>
                    <a:pt x="291" y="702"/>
                  </a:lnTo>
                  <a:lnTo>
                    <a:pt x="328" y="751"/>
                  </a:lnTo>
                  <a:lnTo>
                    <a:pt x="369" y="797"/>
                  </a:lnTo>
                  <a:lnTo>
                    <a:pt x="413" y="841"/>
                  </a:lnTo>
                  <a:lnTo>
                    <a:pt x="459" y="882"/>
                  </a:lnTo>
                  <a:lnTo>
                    <a:pt x="509" y="919"/>
                  </a:lnTo>
                  <a:lnTo>
                    <a:pt x="562" y="951"/>
                  </a:lnTo>
                  <a:lnTo>
                    <a:pt x="617" y="981"/>
                  </a:lnTo>
                  <a:lnTo>
                    <a:pt x="673" y="1007"/>
                  </a:lnTo>
                  <a:lnTo>
                    <a:pt x="732" y="1027"/>
                  </a:lnTo>
                  <a:lnTo>
                    <a:pt x="791" y="1045"/>
                  </a:lnTo>
                  <a:lnTo>
                    <a:pt x="852" y="1057"/>
                  </a:lnTo>
                  <a:lnTo>
                    <a:pt x="913" y="1067"/>
                  </a:lnTo>
                  <a:lnTo>
                    <a:pt x="975" y="1070"/>
                  </a:lnTo>
                  <a:lnTo>
                    <a:pt x="1037" y="1070"/>
                  </a:lnTo>
                  <a:lnTo>
                    <a:pt x="1098" y="1066"/>
                  </a:lnTo>
                  <a:lnTo>
                    <a:pt x="1160" y="1056"/>
                  </a:lnTo>
                  <a:lnTo>
                    <a:pt x="1220" y="1042"/>
                  </a:lnTo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3296" tIns="46648" rIns="93296" bIns="46648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7624" y="4797152"/>
              <a:ext cx="492443" cy="1872208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>
                <a:defRPr/>
              </a:pPr>
              <a:r>
                <a:rPr lang="zh-CN" altLang="en-US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黑体" pitchFamily="49" charset="-122"/>
                  <a:ea typeface="黑体" pitchFamily="49" charset="-122"/>
                  <a:cs typeface="+mn-cs"/>
                </a:rPr>
                <a:t>煤钢共同体</a:t>
              </a:r>
            </a:p>
          </p:txBody>
        </p:sp>
      </p:grpSp>
      <p:sp>
        <p:nvSpPr>
          <p:cNvPr id="29" name="Pentagon 12"/>
          <p:cNvSpPr>
            <a:spLocks noChangeArrowheads="1"/>
          </p:cNvSpPr>
          <p:nvPr/>
        </p:nvSpPr>
        <p:spPr bwMode="auto">
          <a:xfrm rot="18283284">
            <a:off x="-807243" y="2288381"/>
            <a:ext cx="5811838" cy="466725"/>
          </a:xfrm>
          <a:prstGeom prst="homePlate">
            <a:avLst>
              <a:gd name="adj" fmla="val 51672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  <a:defRPr/>
            </a:pPr>
            <a:endParaRPr lang="zh-CN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 rot="18283284">
            <a:off x="252374" y="4374234"/>
            <a:ext cx="832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ea"/>
                <a:ea typeface="+mn-ea"/>
                <a:cs typeface="+mn-cs"/>
              </a:rPr>
              <a:t>1951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 rot="18283284">
            <a:off x="900444" y="3438132"/>
            <a:ext cx="832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ea"/>
                <a:ea typeface="+mn-ea"/>
                <a:cs typeface="+mn-cs"/>
              </a:rPr>
              <a:t>1967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 rot="18283284">
            <a:off x="1486273" y="2591566"/>
            <a:ext cx="832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ea"/>
                <a:ea typeface="+mn-ea"/>
                <a:cs typeface="+mn-cs"/>
              </a:rPr>
              <a:t>1993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 rot="18283284">
            <a:off x="2484621" y="1085997"/>
            <a:ext cx="832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ea"/>
                <a:ea typeface="+mn-ea"/>
                <a:cs typeface="+mn-cs"/>
              </a:rPr>
              <a:t>2004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 rot="18283284">
            <a:off x="1990329" y="1871485"/>
            <a:ext cx="832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ea"/>
                <a:ea typeface="+mn-ea"/>
                <a:cs typeface="+mn-cs"/>
              </a:rPr>
              <a:t>1995</a:t>
            </a:r>
          </a:p>
        </p:txBody>
      </p: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1714480" y="3286124"/>
            <a:ext cx="1092200" cy="1441450"/>
            <a:chOff x="1598645" y="3599078"/>
            <a:chExt cx="1091708" cy="1440962"/>
          </a:xfrm>
        </p:grpSpPr>
        <p:sp>
          <p:nvSpPr>
            <p:cNvPr id="23" name="Freeform 14"/>
            <p:cNvSpPr>
              <a:spLocks/>
            </p:cNvSpPr>
            <p:nvPr/>
          </p:nvSpPr>
          <p:spPr bwMode="blackWhite">
            <a:xfrm rot="18823420">
              <a:off x="1435126" y="3762597"/>
              <a:ext cx="1418745" cy="109170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645" y="224"/>
                </a:cxn>
                <a:cxn ang="0">
                  <a:pos x="645" y="0"/>
                </a:cxn>
                <a:cxn ang="0">
                  <a:pos x="905" y="567"/>
                </a:cxn>
                <a:cxn ang="0">
                  <a:pos x="645" y="1145"/>
                </a:cxn>
                <a:cxn ang="0">
                  <a:pos x="645" y="920"/>
                </a:cxn>
                <a:cxn ang="0">
                  <a:pos x="0" y="920"/>
                </a:cxn>
                <a:cxn ang="0">
                  <a:pos x="0" y="567"/>
                </a:cxn>
                <a:cxn ang="0">
                  <a:pos x="0" y="224"/>
                </a:cxn>
              </a:cxnLst>
              <a:rect l="0" t="0" r="r" b="b"/>
              <a:pathLst>
                <a:path w="906" h="1146">
                  <a:moveTo>
                    <a:pt x="0" y="224"/>
                  </a:moveTo>
                  <a:lnTo>
                    <a:pt x="645" y="224"/>
                  </a:lnTo>
                  <a:lnTo>
                    <a:pt x="645" y="0"/>
                  </a:lnTo>
                  <a:lnTo>
                    <a:pt x="905" y="567"/>
                  </a:lnTo>
                  <a:lnTo>
                    <a:pt x="645" y="1145"/>
                  </a:lnTo>
                  <a:lnTo>
                    <a:pt x="645" y="920"/>
                  </a:lnTo>
                  <a:lnTo>
                    <a:pt x="0" y="920"/>
                  </a:lnTo>
                  <a:lnTo>
                    <a:pt x="0" y="567"/>
                  </a:lnTo>
                  <a:lnTo>
                    <a:pt x="0" y="224"/>
                  </a:lnTo>
                </a:path>
              </a:pathLst>
            </a:custGeom>
            <a:solidFill>
              <a:srgbClr val="99CCFF"/>
            </a:solidFill>
            <a:ln w="12700" cap="rnd" cmpd="sng">
              <a:prstDash val="solid"/>
              <a:round/>
              <a:headEnd/>
              <a:tailEnd/>
            </a:ln>
            <a:effectLst/>
            <a:scene3d>
              <a:camera prst="legacyObliqueTopLeft"/>
              <a:lightRig rig="legacyFlat2" dir="t"/>
            </a:scene3d>
            <a:sp3d extrusionH="303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lIns="93296" tIns="46648" rIns="93296" bIns="46648">
              <a:flatTx/>
            </a:bodyPr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2445732">
              <a:off x="1880532" y="3635426"/>
              <a:ext cx="492443" cy="1404614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>
                <a:defRPr/>
              </a:pPr>
              <a:r>
                <a:rPr lang="zh-CN" altLang="en-US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黑体" pitchFamily="49" charset="-122"/>
                  <a:ea typeface="黑体" pitchFamily="49" charset="-122"/>
                  <a:cs typeface="+mn-cs"/>
                </a:rPr>
                <a:t>欧洲共同体</a:t>
              </a:r>
            </a:p>
          </p:txBody>
        </p: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2357422" y="2143116"/>
            <a:ext cx="1855787" cy="1466850"/>
            <a:chOff x="2157501" y="2426843"/>
            <a:chExt cx="1856228" cy="1467575"/>
          </a:xfrm>
        </p:grpSpPr>
        <p:sp>
          <p:nvSpPr>
            <p:cNvPr id="18" name="Freeform 5"/>
            <p:cNvSpPr>
              <a:spLocks/>
            </p:cNvSpPr>
            <p:nvPr/>
          </p:nvSpPr>
          <p:spPr bwMode="blackWhite">
            <a:xfrm rot="18823420">
              <a:off x="2351828" y="2232516"/>
              <a:ext cx="1467575" cy="1856228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645" y="224"/>
                </a:cxn>
                <a:cxn ang="0">
                  <a:pos x="645" y="0"/>
                </a:cxn>
                <a:cxn ang="0">
                  <a:pos x="905" y="567"/>
                </a:cxn>
                <a:cxn ang="0">
                  <a:pos x="645" y="1145"/>
                </a:cxn>
                <a:cxn ang="0">
                  <a:pos x="645" y="920"/>
                </a:cxn>
                <a:cxn ang="0">
                  <a:pos x="0" y="920"/>
                </a:cxn>
                <a:cxn ang="0">
                  <a:pos x="0" y="567"/>
                </a:cxn>
                <a:cxn ang="0">
                  <a:pos x="0" y="224"/>
                </a:cxn>
              </a:cxnLst>
              <a:rect l="0" t="0" r="r" b="b"/>
              <a:pathLst>
                <a:path w="906" h="1146">
                  <a:moveTo>
                    <a:pt x="0" y="224"/>
                  </a:moveTo>
                  <a:lnTo>
                    <a:pt x="645" y="224"/>
                  </a:lnTo>
                  <a:lnTo>
                    <a:pt x="645" y="0"/>
                  </a:lnTo>
                  <a:lnTo>
                    <a:pt x="905" y="567"/>
                  </a:lnTo>
                  <a:lnTo>
                    <a:pt x="645" y="1145"/>
                  </a:lnTo>
                  <a:lnTo>
                    <a:pt x="645" y="920"/>
                  </a:lnTo>
                  <a:lnTo>
                    <a:pt x="0" y="920"/>
                  </a:lnTo>
                  <a:lnTo>
                    <a:pt x="0" y="567"/>
                  </a:lnTo>
                  <a:lnTo>
                    <a:pt x="0" y="224"/>
                  </a:lnTo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8100000" scaled="0"/>
              <a:tileRect/>
            </a:gradFill>
            <a:ln w="12700" cap="rnd" cmpd="sng">
              <a:prstDash val="solid"/>
              <a:round/>
              <a:headEnd/>
              <a:tailEnd/>
            </a:ln>
            <a:effectLst/>
            <a:scene3d>
              <a:camera prst="legacyObliqueTopLeft"/>
              <a:lightRig rig="legacyFlat2" dir="t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lIns="93296" tIns="46648" rIns="93296" bIns="46648">
              <a:flatTx/>
            </a:bodyPr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2445732">
              <a:off x="2811152" y="2581848"/>
              <a:ext cx="492443" cy="1185780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>
                <a:defRPr/>
              </a:pPr>
              <a:r>
                <a:rPr lang="zh-CN" altLang="en-US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黑体" pitchFamily="49" charset="-122"/>
                  <a:ea typeface="黑体" pitchFamily="49" charset="-122"/>
                  <a:cs typeface="+mn-cs"/>
                </a:rPr>
                <a:t>欧洲联盟</a:t>
              </a:r>
            </a:p>
          </p:txBody>
        </p:sp>
      </p:grpSp>
      <p:sp>
        <p:nvSpPr>
          <p:cNvPr id="41" name="Text Box 23"/>
          <p:cNvSpPr txBox="1">
            <a:spLocks noChangeArrowheads="1"/>
          </p:cNvSpPr>
          <p:nvPr/>
        </p:nvSpPr>
        <p:spPr bwMode="auto">
          <a:xfrm rot="18283284">
            <a:off x="2998439" y="431325"/>
            <a:ext cx="832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ea"/>
                <a:ea typeface="+mn-ea"/>
                <a:cs typeface="+mn-cs"/>
              </a:rPr>
              <a:t>2007</a:t>
            </a:r>
          </a:p>
        </p:txBody>
      </p: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3308887" y="644465"/>
            <a:ext cx="2649537" cy="1955800"/>
            <a:chOff x="3308656" y="644412"/>
            <a:chExt cx="2649903" cy="1955147"/>
          </a:xfrm>
        </p:grpSpPr>
        <p:sp>
          <p:nvSpPr>
            <p:cNvPr id="17" name="Freeform 4"/>
            <p:cNvSpPr>
              <a:spLocks/>
            </p:cNvSpPr>
            <p:nvPr/>
          </p:nvSpPr>
          <p:spPr bwMode="blackWhite">
            <a:xfrm rot="18823420">
              <a:off x="3656034" y="297034"/>
              <a:ext cx="1955147" cy="2649903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837" y="244"/>
                </a:cxn>
                <a:cxn ang="0">
                  <a:pos x="837" y="0"/>
                </a:cxn>
                <a:cxn ang="0">
                  <a:pos x="1206" y="812"/>
                </a:cxn>
                <a:cxn ang="0">
                  <a:pos x="837" y="1635"/>
                </a:cxn>
                <a:cxn ang="0">
                  <a:pos x="837" y="1390"/>
                </a:cxn>
                <a:cxn ang="0">
                  <a:pos x="0" y="1390"/>
                </a:cxn>
                <a:cxn ang="0">
                  <a:pos x="0" y="812"/>
                </a:cxn>
                <a:cxn ang="0">
                  <a:pos x="0" y="244"/>
                </a:cxn>
              </a:cxnLst>
              <a:rect l="0" t="0" r="r" b="b"/>
              <a:pathLst>
                <a:path w="1207" h="1636">
                  <a:moveTo>
                    <a:pt x="0" y="244"/>
                  </a:moveTo>
                  <a:lnTo>
                    <a:pt x="837" y="244"/>
                  </a:lnTo>
                  <a:lnTo>
                    <a:pt x="837" y="0"/>
                  </a:lnTo>
                  <a:lnTo>
                    <a:pt x="1206" y="812"/>
                  </a:lnTo>
                  <a:lnTo>
                    <a:pt x="837" y="1635"/>
                  </a:lnTo>
                  <a:lnTo>
                    <a:pt x="837" y="1390"/>
                  </a:lnTo>
                  <a:lnTo>
                    <a:pt x="0" y="1390"/>
                  </a:lnTo>
                  <a:lnTo>
                    <a:pt x="0" y="812"/>
                  </a:lnTo>
                  <a:lnTo>
                    <a:pt x="0" y="244"/>
                  </a:lnTo>
                </a:path>
              </a:pathLst>
            </a:cu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8100000" scaled="0"/>
            </a:gradFill>
            <a:ln w="12700" cap="rnd" cmpd="sng">
              <a:prstDash val="solid"/>
              <a:round/>
              <a:headEnd/>
              <a:tailEnd/>
            </a:ln>
            <a:effectLst/>
            <a:scene3d>
              <a:camera prst="legacyObliqueTopLeft"/>
              <a:lightRig rig="legacyFlat2" dir="t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lIns="93296" tIns="46648" rIns="93296" bIns="46648">
              <a:flatTx/>
            </a:bodyPr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2445732">
              <a:off x="4330517" y="677121"/>
              <a:ext cx="492443" cy="16312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黑体" pitchFamily="49" charset="-122"/>
                  <a:ea typeface="黑体" pitchFamily="49" charset="-122"/>
                  <a:cs typeface="+mn-cs"/>
                </a:rPr>
                <a:t>27</a:t>
              </a:r>
              <a:r>
                <a:rPr lang="zh-CN" altLang="en-US" sz="20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黑体" pitchFamily="49" charset="-122"/>
                  <a:ea typeface="黑体" pitchFamily="49" charset="-122"/>
                  <a:cs typeface="+mn-cs"/>
                </a:rPr>
                <a:t>个成员国</a:t>
              </a:r>
            </a:p>
          </p:txBody>
        </p:sp>
      </p:grpSp>
      <p:pic>
        <p:nvPicPr>
          <p:cNvPr id="43" name="图片 42" descr="European_Union_enlargemen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0"/>
            <a:ext cx="5940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 rot="1468434">
            <a:off x="7149994" y="1437602"/>
            <a:ext cx="615553" cy="3888432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vert="eaVert">
            <a:spAutoFit/>
          </a:bodyPr>
          <a:lstStyle/>
          <a:p>
            <a:pPr algn="dist">
              <a:defRPr/>
            </a:pPr>
            <a:r>
              <a:rPr lang="zh-CN" alt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  <a:cs typeface="+mn-cs"/>
              </a:rPr>
              <a:t>欧盟历次扩张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25" grpId="0"/>
      <p:bldP spid="26" grpId="0"/>
      <p:bldP spid="27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3034439" y="793869"/>
            <a:ext cx="4229949" cy="5200531"/>
            <a:chOff x="1173366" y="2363298"/>
            <a:chExt cx="3663508" cy="4494701"/>
          </a:xfrm>
        </p:grpSpPr>
        <p:sp>
          <p:nvSpPr>
            <p:cNvPr id="18" name="Freeform 3"/>
            <p:cNvSpPr>
              <a:spLocks/>
            </p:cNvSpPr>
            <p:nvPr/>
          </p:nvSpPr>
          <p:spPr bwMode="blackWhite">
            <a:xfrm rot="4943927">
              <a:off x="2941425" y="5355631"/>
              <a:ext cx="818540" cy="477651"/>
            </a:xfrm>
            <a:custGeom>
              <a:avLst/>
              <a:gdLst/>
              <a:ahLst/>
              <a:cxnLst>
                <a:cxn ang="0">
                  <a:pos x="983" y="584"/>
                </a:cxn>
                <a:cxn ang="0">
                  <a:pos x="1417" y="541"/>
                </a:cxn>
                <a:cxn ang="0">
                  <a:pos x="1552" y="150"/>
                </a:cxn>
                <a:cxn ang="0">
                  <a:pos x="1447" y="227"/>
                </a:cxn>
                <a:cxn ang="0">
                  <a:pos x="1398" y="186"/>
                </a:cxn>
                <a:cxn ang="0">
                  <a:pos x="1347" y="149"/>
                </a:cxn>
                <a:cxn ang="0">
                  <a:pos x="1294" y="116"/>
                </a:cxn>
                <a:cxn ang="0">
                  <a:pos x="1238" y="87"/>
                </a:cxn>
                <a:cxn ang="0">
                  <a:pos x="1181" y="61"/>
                </a:cxn>
                <a:cxn ang="0">
                  <a:pos x="1122" y="41"/>
                </a:cxn>
                <a:cxn ang="0">
                  <a:pos x="1060" y="23"/>
                </a:cxn>
                <a:cxn ang="0">
                  <a:pos x="999" y="12"/>
                </a:cxn>
                <a:cxn ang="0">
                  <a:pos x="936" y="4"/>
                </a:cxn>
                <a:cxn ang="0">
                  <a:pos x="873" y="0"/>
                </a:cxn>
                <a:cxn ang="0">
                  <a:pos x="810" y="2"/>
                </a:cxn>
                <a:cxn ang="0">
                  <a:pos x="748" y="8"/>
                </a:cxn>
                <a:cxn ang="0">
                  <a:pos x="685" y="19"/>
                </a:cxn>
                <a:cxn ang="0">
                  <a:pos x="624" y="34"/>
                </a:cxn>
                <a:cxn ang="0">
                  <a:pos x="564" y="53"/>
                </a:cxn>
                <a:cxn ang="0">
                  <a:pos x="506" y="76"/>
                </a:cxn>
                <a:cxn ang="0">
                  <a:pos x="449" y="104"/>
                </a:cxn>
                <a:cxn ang="0">
                  <a:pos x="395" y="137"/>
                </a:cxn>
                <a:cxn ang="0">
                  <a:pos x="342" y="172"/>
                </a:cxn>
                <a:cxn ang="0">
                  <a:pos x="294" y="212"/>
                </a:cxn>
                <a:cxn ang="0">
                  <a:pos x="248" y="254"/>
                </a:cxn>
                <a:cxn ang="0">
                  <a:pos x="205" y="301"/>
                </a:cxn>
                <a:cxn ang="0">
                  <a:pos x="165" y="350"/>
                </a:cxn>
                <a:cxn ang="0">
                  <a:pos x="130" y="401"/>
                </a:cxn>
                <a:cxn ang="0">
                  <a:pos x="98" y="456"/>
                </a:cxn>
                <a:cxn ang="0">
                  <a:pos x="71" y="512"/>
                </a:cxn>
                <a:cxn ang="0">
                  <a:pos x="46" y="570"/>
                </a:cxn>
                <a:cxn ang="0">
                  <a:pos x="27" y="631"/>
                </a:cxn>
                <a:cxn ang="0">
                  <a:pos x="11" y="692"/>
                </a:cxn>
                <a:cxn ang="0">
                  <a:pos x="0" y="752"/>
                </a:cxn>
                <a:cxn ang="0">
                  <a:pos x="222" y="608"/>
                </a:cxn>
                <a:cxn ang="0">
                  <a:pos x="440" y="749"/>
                </a:cxn>
                <a:cxn ang="0">
                  <a:pos x="455" y="710"/>
                </a:cxn>
                <a:cxn ang="0">
                  <a:pos x="474" y="670"/>
                </a:cxn>
                <a:cxn ang="0">
                  <a:pos x="498" y="632"/>
                </a:cxn>
                <a:cxn ang="0">
                  <a:pos x="525" y="596"/>
                </a:cxn>
                <a:cxn ang="0">
                  <a:pos x="556" y="563"/>
                </a:cxn>
                <a:cxn ang="0">
                  <a:pos x="589" y="533"/>
                </a:cxn>
                <a:cxn ang="0">
                  <a:pos x="626" y="507"/>
                </a:cxn>
                <a:cxn ang="0">
                  <a:pos x="665" y="485"/>
                </a:cxn>
                <a:cxn ang="0">
                  <a:pos x="706" y="467"/>
                </a:cxn>
                <a:cxn ang="0">
                  <a:pos x="749" y="453"/>
                </a:cxn>
                <a:cxn ang="0">
                  <a:pos x="793" y="443"/>
                </a:cxn>
                <a:cxn ang="0">
                  <a:pos x="837" y="438"/>
                </a:cxn>
                <a:cxn ang="0">
                  <a:pos x="882" y="438"/>
                </a:cxn>
                <a:cxn ang="0">
                  <a:pos x="927" y="442"/>
                </a:cxn>
                <a:cxn ang="0">
                  <a:pos x="971" y="450"/>
                </a:cxn>
                <a:cxn ang="0">
                  <a:pos x="1014" y="464"/>
                </a:cxn>
                <a:cxn ang="0">
                  <a:pos x="1055" y="480"/>
                </a:cxn>
                <a:cxn ang="0">
                  <a:pos x="1095" y="502"/>
                </a:cxn>
                <a:cxn ang="0">
                  <a:pos x="983" y="584"/>
                </a:cxn>
              </a:cxnLst>
              <a:rect l="0" t="0" r="r" b="b"/>
              <a:pathLst>
                <a:path w="1553" h="753">
                  <a:moveTo>
                    <a:pt x="983" y="584"/>
                  </a:moveTo>
                  <a:lnTo>
                    <a:pt x="1417" y="541"/>
                  </a:lnTo>
                  <a:lnTo>
                    <a:pt x="1552" y="150"/>
                  </a:lnTo>
                  <a:lnTo>
                    <a:pt x="1447" y="227"/>
                  </a:lnTo>
                  <a:lnTo>
                    <a:pt x="1398" y="186"/>
                  </a:lnTo>
                  <a:lnTo>
                    <a:pt x="1347" y="149"/>
                  </a:lnTo>
                  <a:lnTo>
                    <a:pt x="1294" y="116"/>
                  </a:lnTo>
                  <a:lnTo>
                    <a:pt x="1238" y="87"/>
                  </a:lnTo>
                  <a:lnTo>
                    <a:pt x="1181" y="61"/>
                  </a:lnTo>
                  <a:lnTo>
                    <a:pt x="1122" y="41"/>
                  </a:lnTo>
                  <a:lnTo>
                    <a:pt x="1060" y="23"/>
                  </a:lnTo>
                  <a:lnTo>
                    <a:pt x="999" y="12"/>
                  </a:lnTo>
                  <a:lnTo>
                    <a:pt x="936" y="4"/>
                  </a:lnTo>
                  <a:lnTo>
                    <a:pt x="873" y="0"/>
                  </a:lnTo>
                  <a:lnTo>
                    <a:pt x="810" y="2"/>
                  </a:lnTo>
                  <a:lnTo>
                    <a:pt x="748" y="8"/>
                  </a:lnTo>
                  <a:lnTo>
                    <a:pt x="685" y="19"/>
                  </a:lnTo>
                  <a:lnTo>
                    <a:pt x="624" y="34"/>
                  </a:lnTo>
                  <a:lnTo>
                    <a:pt x="564" y="53"/>
                  </a:lnTo>
                  <a:lnTo>
                    <a:pt x="506" y="76"/>
                  </a:lnTo>
                  <a:lnTo>
                    <a:pt x="449" y="104"/>
                  </a:lnTo>
                  <a:lnTo>
                    <a:pt x="395" y="137"/>
                  </a:lnTo>
                  <a:lnTo>
                    <a:pt x="342" y="172"/>
                  </a:lnTo>
                  <a:lnTo>
                    <a:pt x="294" y="212"/>
                  </a:lnTo>
                  <a:lnTo>
                    <a:pt x="248" y="254"/>
                  </a:lnTo>
                  <a:lnTo>
                    <a:pt x="205" y="301"/>
                  </a:lnTo>
                  <a:lnTo>
                    <a:pt x="165" y="350"/>
                  </a:lnTo>
                  <a:lnTo>
                    <a:pt x="130" y="401"/>
                  </a:lnTo>
                  <a:lnTo>
                    <a:pt x="98" y="456"/>
                  </a:lnTo>
                  <a:lnTo>
                    <a:pt x="71" y="512"/>
                  </a:lnTo>
                  <a:lnTo>
                    <a:pt x="46" y="570"/>
                  </a:lnTo>
                  <a:lnTo>
                    <a:pt x="27" y="631"/>
                  </a:lnTo>
                  <a:lnTo>
                    <a:pt x="11" y="692"/>
                  </a:lnTo>
                  <a:lnTo>
                    <a:pt x="0" y="752"/>
                  </a:lnTo>
                  <a:lnTo>
                    <a:pt x="222" y="608"/>
                  </a:lnTo>
                  <a:lnTo>
                    <a:pt x="440" y="749"/>
                  </a:lnTo>
                  <a:lnTo>
                    <a:pt x="455" y="710"/>
                  </a:lnTo>
                  <a:lnTo>
                    <a:pt x="474" y="670"/>
                  </a:lnTo>
                  <a:lnTo>
                    <a:pt x="498" y="632"/>
                  </a:lnTo>
                  <a:lnTo>
                    <a:pt x="525" y="596"/>
                  </a:lnTo>
                  <a:lnTo>
                    <a:pt x="556" y="563"/>
                  </a:lnTo>
                  <a:lnTo>
                    <a:pt x="589" y="533"/>
                  </a:lnTo>
                  <a:lnTo>
                    <a:pt x="626" y="507"/>
                  </a:lnTo>
                  <a:lnTo>
                    <a:pt x="665" y="485"/>
                  </a:lnTo>
                  <a:lnTo>
                    <a:pt x="706" y="467"/>
                  </a:lnTo>
                  <a:lnTo>
                    <a:pt x="749" y="453"/>
                  </a:lnTo>
                  <a:lnTo>
                    <a:pt x="793" y="443"/>
                  </a:lnTo>
                  <a:lnTo>
                    <a:pt x="837" y="438"/>
                  </a:lnTo>
                  <a:lnTo>
                    <a:pt x="882" y="438"/>
                  </a:lnTo>
                  <a:lnTo>
                    <a:pt x="927" y="442"/>
                  </a:lnTo>
                  <a:lnTo>
                    <a:pt x="971" y="450"/>
                  </a:lnTo>
                  <a:lnTo>
                    <a:pt x="1014" y="464"/>
                  </a:lnTo>
                  <a:lnTo>
                    <a:pt x="1055" y="480"/>
                  </a:lnTo>
                  <a:lnTo>
                    <a:pt x="1095" y="502"/>
                  </a:lnTo>
                  <a:lnTo>
                    <a:pt x="983" y="584"/>
                  </a:lnTo>
                </a:path>
              </a:pathLst>
            </a:cu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lIns="93296" tIns="46648" rIns="93296" bIns="46648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0" name="Freeform 4"/>
            <p:cNvSpPr>
              <a:spLocks/>
            </p:cNvSpPr>
            <p:nvPr/>
          </p:nvSpPr>
          <p:spPr bwMode="blackWhite">
            <a:xfrm rot="5601773">
              <a:off x="2384130" y="5152563"/>
              <a:ext cx="745017" cy="646210"/>
            </a:xfrm>
            <a:custGeom>
              <a:avLst/>
              <a:gdLst/>
              <a:ahLst/>
              <a:cxnLst>
                <a:cxn ang="0">
                  <a:pos x="1220" y="1042"/>
                </a:cxn>
                <a:cxn ang="0">
                  <a:pos x="1002" y="847"/>
                </a:cxn>
                <a:cxn ang="0">
                  <a:pos x="1081" y="630"/>
                </a:cxn>
                <a:cxn ang="0">
                  <a:pos x="1038" y="635"/>
                </a:cxn>
                <a:cxn ang="0">
                  <a:pos x="994" y="636"/>
                </a:cxn>
                <a:cxn ang="0">
                  <a:pos x="950" y="634"/>
                </a:cxn>
                <a:cxn ang="0">
                  <a:pos x="906" y="626"/>
                </a:cxn>
                <a:cxn ang="0">
                  <a:pos x="865" y="614"/>
                </a:cxn>
                <a:cxn ang="0">
                  <a:pos x="823" y="599"/>
                </a:cxn>
                <a:cxn ang="0">
                  <a:pos x="784" y="579"/>
                </a:cxn>
                <a:cxn ang="0">
                  <a:pos x="747" y="556"/>
                </a:cxn>
                <a:cxn ang="0">
                  <a:pos x="713" y="528"/>
                </a:cxn>
                <a:cxn ang="0">
                  <a:pos x="682" y="496"/>
                </a:cxn>
                <a:cxn ang="0">
                  <a:pos x="653" y="463"/>
                </a:cxn>
                <a:cxn ang="0">
                  <a:pos x="629" y="427"/>
                </a:cxn>
                <a:cxn ang="0">
                  <a:pos x="609" y="390"/>
                </a:cxn>
                <a:cxn ang="0">
                  <a:pos x="594" y="352"/>
                </a:cxn>
                <a:cxn ang="0">
                  <a:pos x="581" y="314"/>
                </a:cxn>
                <a:cxn ang="0">
                  <a:pos x="573" y="273"/>
                </a:cxn>
                <a:cxn ang="0">
                  <a:pos x="568" y="232"/>
                </a:cxn>
                <a:cxn ang="0">
                  <a:pos x="712" y="232"/>
                </a:cxn>
                <a:cxn ang="0">
                  <a:pos x="368" y="0"/>
                </a:cxn>
                <a:cxn ang="0">
                  <a:pos x="0" y="235"/>
                </a:cxn>
                <a:cxn ang="0">
                  <a:pos x="134" y="234"/>
                </a:cxn>
                <a:cxn ang="0">
                  <a:pos x="139" y="296"/>
                </a:cxn>
                <a:cxn ang="0">
                  <a:pos x="148" y="358"/>
                </a:cxn>
                <a:cxn ang="0">
                  <a:pos x="161" y="419"/>
                </a:cxn>
                <a:cxn ang="0">
                  <a:pos x="178" y="479"/>
                </a:cxn>
                <a:cxn ang="0">
                  <a:pos x="200" y="538"/>
                </a:cxn>
                <a:cxn ang="0">
                  <a:pos x="227" y="595"/>
                </a:cxn>
                <a:cxn ang="0">
                  <a:pos x="257" y="650"/>
                </a:cxn>
                <a:cxn ang="0">
                  <a:pos x="291" y="702"/>
                </a:cxn>
                <a:cxn ang="0">
                  <a:pos x="328" y="751"/>
                </a:cxn>
                <a:cxn ang="0">
                  <a:pos x="369" y="797"/>
                </a:cxn>
                <a:cxn ang="0">
                  <a:pos x="413" y="841"/>
                </a:cxn>
                <a:cxn ang="0">
                  <a:pos x="459" y="882"/>
                </a:cxn>
                <a:cxn ang="0">
                  <a:pos x="509" y="919"/>
                </a:cxn>
                <a:cxn ang="0">
                  <a:pos x="562" y="951"/>
                </a:cxn>
                <a:cxn ang="0">
                  <a:pos x="617" y="981"/>
                </a:cxn>
                <a:cxn ang="0">
                  <a:pos x="673" y="1007"/>
                </a:cxn>
                <a:cxn ang="0">
                  <a:pos x="732" y="1027"/>
                </a:cxn>
                <a:cxn ang="0">
                  <a:pos x="791" y="1045"/>
                </a:cxn>
                <a:cxn ang="0">
                  <a:pos x="852" y="1057"/>
                </a:cxn>
                <a:cxn ang="0">
                  <a:pos x="913" y="1067"/>
                </a:cxn>
                <a:cxn ang="0">
                  <a:pos x="975" y="1070"/>
                </a:cxn>
                <a:cxn ang="0">
                  <a:pos x="1037" y="1070"/>
                </a:cxn>
                <a:cxn ang="0">
                  <a:pos x="1098" y="1066"/>
                </a:cxn>
                <a:cxn ang="0">
                  <a:pos x="1160" y="1056"/>
                </a:cxn>
                <a:cxn ang="0">
                  <a:pos x="1220" y="1042"/>
                </a:cxn>
              </a:cxnLst>
              <a:rect l="0" t="0" r="r" b="b"/>
              <a:pathLst>
                <a:path w="1221" h="1071">
                  <a:moveTo>
                    <a:pt x="1220" y="1042"/>
                  </a:moveTo>
                  <a:lnTo>
                    <a:pt x="1002" y="847"/>
                  </a:lnTo>
                  <a:lnTo>
                    <a:pt x="1081" y="630"/>
                  </a:lnTo>
                  <a:lnTo>
                    <a:pt x="1038" y="635"/>
                  </a:lnTo>
                  <a:lnTo>
                    <a:pt x="994" y="636"/>
                  </a:lnTo>
                  <a:lnTo>
                    <a:pt x="950" y="634"/>
                  </a:lnTo>
                  <a:lnTo>
                    <a:pt x="906" y="626"/>
                  </a:lnTo>
                  <a:lnTo>
                    <a:pt x="865" y="614"/>
                  </a:lnTo>
                  <a:lnTo>
                    <a:pt x="823" y="599"/>
                  </a:lnTo>
                  <a:lnTo>
                    <a:pt x="784" y="579"/>
                  </a:lnTo>
                  <a:lnTo>
                    <a:pt x="747" y="556"/>
                  </a:lnTo>
                  <a:lnTo>
                    <a:pt x="713" y="528"/>
                  </a:lnTo>
                  <a:lnTo>
                    <a:pt x="682" y="496"/>
                  </a:lnTo>
                  <a:lnTo>
                    <a:pt x="653" y="463"/>
                  </a:lnTo>
                  <a:lnTo>
                    <a:pt x="629" y="427"/>
                  </a:lnTo>
                  <a:lnTo>
                    <a:pt x="609" y="390"/>
                  </a:lnTo>
                  <a:lnTo>
                    <a:pt x="594" y="352"/>
                  </a:lnTo>
                  <a:lnTo>
                    <a:pt x="581" y="314"/>
                  </a:lnTo>
                  <a:lnTo>
                    <a:pt x="573" y="273"/>
                  </a:lnTo>
                  <a:lnTo>
                    <a:pt x="568" y="232"/>
                  </a:lnTo>
                  <a:lnTo>
                    <a:pt x="712" y="232"/>
                  </a:lnTo>
                  <a:lnTo>
                    <a:pt x="368" y="0"/>
                  </a:lnTo>
                  <a:lnTo>
                    <a:pt x="0" y="235"/>
                  </a:lnTo>
                  <a:lnTo>
                    <a:pt x="134" y="234"/>
                  </a:lnTo>
                  <a:lnTo>
                    <a:pt x="139" y="296"/>
                  </a:lnTo>
                  <a:lnTo>
                    <a:pt x="148" y="358"/>
                  </a:lnTo>
                  <a:lnTo>
                    <a:pt x="161" y="419"/>
                  </a:lnTo>
                  <a:lnTo>
                    <a:pt x="178" y="479"/>
                  </a:lnTo>
                  <a:lnTo>
                    <a:pt x="200" y="538"/>
                  </a:lnTo>
                  <a:lnTo>
                    <a:pt x="227" y="595"/>
                  </a:lnTo>
                  <a:lnTo>
                    <a:pt x="257" y="650"/>
                  </a:lnTo>
                  <a:lnTo>
                    <a:pt x="291" y="702"/>
                  </a:lnTo>
                  <a:lnTo>
                    <a:pt x="328" y="751"/>
                  </a:lnTo>
                  <a:lnTo>
                    <a:pt x="369" y="797"/>
                  </a:lnTo>
                  <a:lnTo>
                    <a:pt x="413" y="841"/>
                  </a:lnTo>
                  <a:lnTo>
                    <a:pt x="459" y="882"/>
                  </a:lnTo>
                  <a:lnTo>
                    <a:pt x="509" y="919"/>
                  </a:lnTo>
                  <a:lnTo>
                    <a:pt x="562" y="951"/>
                  </a:lnTo>
                  <a:lnTo>
                    <a:pt x="617" y="981"/>
                  </a:lnTo>
                  <a:lnTo>
                    <a:pt x="673" y="1007"/>
                  </a:lnTo>
                  <a:lnTo>
                    <a:pt x="732" y="1027"/>
                  </a:lnTo>
                  <a:lnTo>
                    <a:pt x="791" y="1045"/>
                  </a:lnTo>
                  <a:lnTo>
                    <a:pt x="852" y="1057"/>
                  </a:lnTo>
                  <a:lnTo>
                    <a:pt x="913" y="1067"/>
                  </a:lnTo>
                  <a:lnTo>
                    <a:pt x="975" y="1070"/>
                  </a:lnTo>
                  <a:lnTo>
                    <a:pt x="1037" y="1070"/>
                  </a:lnTo>
                  <a:lnTo>
                    <a:pt x="1098" y="1066"/>
                  </a:lnTo>
                  <a:lnTo>
                    <a:pt x="1160" y="1056"/>
                  </a:lnTo>
                  <a:lnTo>
                    <a:pt x="1220" y="1042"/>
                  </a:lnTo>
                </a:path>
              </a:pathLst>
            </a:cu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3296" tIns="46648" rIns="93296" bIns="46648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pic>
          <p:nvPicPr>
            <p:cNvPr id="68620" name="图片 23" descr="图片2副本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691681" y="5808346"/>
              <a:ext cx="2902981" cy="1049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3441347" y="6410714"/>
              <a:ext cx="1340541" cy="3992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  <a:cs typeface="+mn-cs"/>
                </a:rPr>
                <a:t>二战结束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2539433">
              <a:off x="2412910" y="6122585"/>
              <a:ext cx="1028436" cy="3196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  <a:cs typeface="+mn-cs"/>
                </a:rPr>
                <a:t>政治联合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743243">
              <a:off x="1928940" y="6436783"/>
              <a:ext cx="1032561" cy="3196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  <a:cs typeface="+mn-cs"/>
                </a:rPr>
                <a:t>经济联合</a:t>
              </a:r>
            </a:p>
          </p:txBody>
        </p:sp>
        <p:grpSp>
          <p:nvGrpSpPr>
            <p:cNvPr id="68624" name="组合 44"/>
            <p:cNvGrpSpPr>
              <a:grpSpLocks/>
            </p:cNvGrpSpPr>
            <p:nvPr/>
          </p:nvGrpSpPr>
          <p:grpSpPr bwMode="auto">
            <a:xfrm>
              <a:off x="1173366" y="5211013"/>
              <a:ext cx="920249" cy="1456251"/>
              <a:chOff x="1173366" y="5211013"/>
              <a:chExt cx="920249" cy="1456251"/>
            </a:xfrm>
          </p:grpSpPr>
          <p:sp>
            <p:nvSpPr>
              <p:cNvPr id="19" name="Freeform 4"/>
              <p:cNvSpPr>
                <a:spLocks/>
              </p:cNvSpPr>
              <p:nvPr/>
            </p:nvSpPr>
            <p:spPr bwMode="blackWhite">
              <a:xfrm rot="2755485">
                <a:off x="989395" y="5394984"/>
                <a:ext cx="1288192" cy="920249"/>
              </a:xfrm>
              <a:custGeom>
                <a:avLst/>
                <a:gdLst/>
                <a:ahLst/>
                <a:cxnLst>
                  <a:cxn ang="0">
                    <a:pos x="1220" y="1042"/>
                  </a:cxn>
                  <a:cxn ang="0">
                    <a:pos x="1002" y="847"/>
                  </a:cxn>
                  <a:cxn ang="0">
                    <a:pos x="1081" y="630"/>
                  </a:cxn>
                  <a:cxn ang="0">
                    <a:pos x="1038" y="635"/>
                  </a:cxn>
                  <a:cxn ang="0">
                    <a:pos x="994" y="636"/>
                  </a:cxn>
                  <a:cxn ang="0">
                    <a:pos x="950" y="634"/>
                  </a:cxn>
                  <a:cxn ang="0">
                    <a:pos x="906" y="626"/>
                  </a:cxn>
                  <a:cxn ang="0">
                    <a:pos x="865" y="614"/>
                  </a:cxn>
                  <a:cxn ang="0">
                    <a:pos x="823" y="599"/>
                  </a:cxn>
                  <a:cxn ang="0">
                    <a:pos x="784" y="579"/>
                  </a:cxn>
                  <a:cxn ang="0">
                    <a:pos x="747" y="556"/>
                  </a:cxn>
                  <a:cxn ang="0">
                    <a:pos x="713" y="528"/>
                  </a:cxn>
                  <a:cxn ang="0">
                    <a:pos x="682" y="496"/>
                  </a:cxn>
                  <a:cxn ang="0">
                    <a:pos x="653" y="463"/>
                  </a:cxn>
                  <a:cxn ang="0">
                    <a:pos x="629" y="427"/>
                  </a:cxn>
                  <a:cxn ang="0">
                    <a:pos x="609" y="390"/>
                  </a:cxn>
                  <a:cxn ang="0">
                    <a:pos x="594" y="352"/>
                  </a:cxn>
                  <a:cxn ang="0">
                    <a:pos x="581" y="314"/>
                  </a:cxn>
                  <a:cxn ang="0">
                    <a:pos x="573" y="273"/>
                  </a:cxn>
                  <a:cxn ang="0">
                    <a:pos x="568" y="232"/>
                  </a:cxn>
                  <a:cxn ang="0">
                    <a:pos x="712" y="232"/>
                  </a:cxn>
                  <a:cxn ang="0">
                    <a:pos x="368" y="0"/>
                  </a:cxn>
                  <a:cxn ang="0">
                    <a:pos x="0" y="235"/>
                  </a:cxn>
                  <a:cxn ang="0">
                    <a:pos x="134" y="234"/>
                  </a:cxn>
                  <a:cxn ang="0">
                    <a:pos x="139" y="296"/>
                  </a:cxn>
                  <a:cxn ang="0">
                    <a:pos x="148" y="358"/>
                  </a:cxn>
                  <a:cxn ang="0">
                    <a:pos x="161" y="419"/>
                  </a:cxn>
                  <a:cxn ang="0">
                    <a:pos x="178" y="479"/>
                  </a:cxn>
                  <a:cxn ang="0">
                    <a:pos x="200" y="538"/>
                  </a:cxn>
                  <a:cxn ang="0">
                    <a:pos x="227" y="595"/>
                  </a:cxn>
                  <a:cxn ang="0">
                    <a:pos x="257" y="650"/>
                  </a:cxn>
                  <a:cxn ang="0">
                    <a:pos x="291" y="702"/>
                  </a:cxn>
                  <a:cxn ang="0">
                    <a:pos x="328" y="751"/>
                  </a:cxn>
                  <a:cxn ang="0">
                    <a:pos x="369" y="797"/>
                  </a:cxn>
                  <a:cxn ang="0">
                    <a:pos x="413" y="841"/>
                  </a:cxn>
                  <a:cxn ang="0">
                    <a:pos x="459" y="882"/>
                  </a:cxn>
                  <a:cxn ang="0">
                    <a:pos x="509" y="919"/>
                  </a:cxn>
                  <a:cxn ang="0">
                    <a:pos x="562" y="951"/>
                  </a:cxn>
                  <a:cxn ang="0">
                    <a:pos x="617" y="981"/>
                  </a:cxn>
                  <a:cxn ang="0">
                    <a:pos x="673" y="1007"/>
                  </a:cxn>
                  <a:cxn ang="0">
                    <a:pos x="732" y="1027"/>
                  </a:cxn>
                  <a:cxn ang="0">
                    <a:pos x="791" y="1045"/>
                  </a:cxn>
                  <a:cxn ang="0">
                    <a:pos x="852" y="1057"/>
                  </a:cxn>
                  <a:cxn ang="0">
                    <a:pos x="913" y="1067"/>
                  </a:cxn>
                  <a:cxn ang="0">
                    <a:pos x="975" y="1070"/>
                  </a:cxn>
                  <a:cxn ang="0">
                    <a:pos x="1037" y="1070"/>
                  </a:cxn>
                  <a:cxn ang="0">
                    <a:pos x="1098" y="1066"/>
                  </a:cxn>
                  <a:cxn ang="0">
                    <a:pos x="1160" y="1056"/>
                  </a:cxn>
                  <a:cxn ang="0">
                    <a:pos x="1220" y="1042"/>
                  </a:cxn>
                </a:cxnLst>
                <a:rect l="0" t="0" r="r" b="b"/>
                <a:pathLst>
                  <a:path w="1221" h="1071">
                    <a:moveTo>
                      <a:pt x="1220" y="1042"/>
                    </a:moveTo>
                    <a:lnTo>
                      <a:pt x="1002" y="847"/>
                    </a:lnTo>
                    <a:lnTo>
                      <a:pt x="1081" y="630"/>
                    </a:lnTo>
                    <a:lnTo>
                      <a:pt x="1038" y="635"/>
                    </a:lnTo>
                    <a:lnTo>
                      <a:pt x="994" y="636"/>
                    </a:lnTo>
                    <a:lnTo>
                      <a:pt x="950" y="634"/>
                    </a:lnTo>
                    <a:lnTo>
                      <a:pt x="906" y="626"/>
                    </a:lnTo>
                    <a:lnTo>
                      <a:pt x="865" y="614"/>
                    </a:lnTo>
                    <a:lnTo>
                      <a:pt x="823" y="599"/>
                    </a:lnTo>
                    <a:lnTo>
                      <a:pt x="784" y="579"/>
                    </a:lnTo>
                    <a:lnTo>
                      <a:pt x="747" y="556"/>
                    </a:lnTo>
                    <a:lnTo>
                      <a:pt x="713" y="528"/>
                    </a:lnTo>
                    <a:lnTo>
                      <a:pt x="682" y="496"/>
                    </a:lnTo>
                    <a:lnTo>
                      <a:pt x="653" y="463"/>
                    </a:lnTo>
                    <a:lnTo>
                      <a:pt x="629" y="427"/>
                    </a:lnTo>
                    <a:lnTo>
                      <a:pt x="609" y="390"/>
                    </a:lnTo>
                    <a:lnTo>
                      <a:pt x="594" y="352"/>
                    </a:lnTo>
                    <a:lnTo>
                      <a:pt x="581" y="314"/>
                    </a:lnTo>
                    <a:lnTo>
                      <a:pt x="573" y="273"/>
                    </a:lnTo>
                    <a:lnTo>
                      <a:pt x="568" y="232"/>
                    </a:lnTo>
                    <a:lnTo>
                      <a:pt x="712" y="232"/>
                    </a:lnTo>
                    <a:lnTo>
                      <a:pt x="368" y="0"/>
                    </a:lnTo>
                    <a:lnTo>
                      <a:pt x="0" y="235"/>
                    </a:lnTo>
                    <a:lnTo>
                      <a:pt x="134" y="234"/>
                    </a:lnTo>
                    <a:lnTo>
                      <a:pt x="139" y="296"/>
                    </a:lnTo>
                    <a:lnTo>
                      <a:pt x="148" y="358"/>
                    </a:lnTo>
                    <a:lnTo>
                      <a:pt x="161" y="419"/>
                    </a:lnTo>
                    <a:lnTo>
                      <a:pt x="178" y="479"/>
                    </a:lnTo>
                    <a:lnTo>
                      <a:pt x="200" y="538"/>
                    </a:lnTo>
                    <a:lnTo>
                      <a:pt x="227" y="595"/>
                    </a:lnTo>
                    <a:lnTo>
                      <a:pt x="257" y="650"/>
                    </a:lnTo>
                    <a:lnTo>
                      <a:pt x="291" y="702"/>
                    </a:lnTo>
                    <a:lnTo>
                      <a:pt x="328" y="751"/>
                    </a:lnTo>
                    <a:lnTo>
                      <a:pt x="369" y="797"/>
                    </a:lnTo>
                    <a:lnTo>
                      <a:pt x="413" y="841"/>
                    </a:lnTo>
                    <a:lnTo>
                      <a:pt x="459" y="882"/>
                    </a:lnTo>
                    <a:lnTo>
                      <a:pt x="509" y="919"/>
                    </a:lnTo>
                    <a:lnTo>
                      <a:pt x="562" y="951"/>
                    </a:lnTo>
                    <a:lnTo>
                      <a:pt x="617" y="981"/>
                    </a:lnTo>
                    <a:lnTo>
                      <a:pt x="673" y="1007"/>
                    </a:lnTo>
                    <a:lnTo>
                      <a:pt x="732" y="1027"/>
                    </a:lnTo>
                    <a:lnTo>
                      <a:pt x="791" y="1045"/>
                    </a:lnTo>
                    <a:lnTo>
                      <a:pt x="852" y="1057"/>
                    </a:lnTo>
                    <a:lnTo>
                      <a:pt x="913" y="1067"/>
                    </a:lnTo>
                    <a:lnTo>
                      <a:pt x="975" y="1070"/>
                    </a:lnTo>
                    <a:lnTo>
                      <a:pt x="1037" y="1070"/>
                    </a:lnTo>
                    <a:lnTo>
                      <a:pt x="1098" y="1066"/>
                    </a:lnTo>
                    <a:lnTo>
                      <a:pt x="1160" y="1056"/>
                    </a:lnTo>
                    <a:lnTo>
                      <a:pt x="1220" y="1042"/>
                    </a:lnTo>
                  </a:path>
                </a:pathLst>
              </a:cu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3296" tIns="46648" rIns="93296" bIns="46648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19590" y="5387985"/>
                <a:ext cx="399820" cy="1279279"/>
              </a:xfrm>
              <a:prstGeom prst="rect">
                <a:avLst/>
              </a:prstGeom>
              <a:noFill/>
            </p:spPr>
            <p:txBody>
              <a:bodyPr vert="eaVert">
                <a:spAutoFit/>
              </a:bodyPr>
              <a:lstStyle/>
              <a:p>
                <a:pPr>
                  <a:defRPr/>
                </a:pPr>
                <a:r>
                  <a:rPr lang="zh-CN" altLang="en-US" sz="18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黑体" pitchFamily="49" charset="-122"/>
                    <a:ea typeface="黑体" pitchFamily="49" charset="-122"/>
                    <a:cs typeface="+mn-cs"/>
                  </a:rPr>
                  <a:t>煤钢共同体</a:t>
                </a:r>
              </a:p>
            </p:txBody>
          </p:sp>
        </p:grpSp>
        <p:grpSp>
          <p:nvGrpSpPr>
            <p:cNvPr id="68625" name="组合 43"/>
            <p:cNvGrpSpPr>
              <a:grpSpLocks/>
            </p:cNvGrpSpPr>
            <p:nvPr/>
          </p:nvGrpSpPr>
          <p:grpSpPr bwMode="auto">
            <a:xfrm>
              <a:off x="1881120" y="4241085"/>
              <a:ext cx="746579" cy="1229266"/>
              <a:chOff x="1778381" y="4177592"/>
              <a:chExt cx="746579" cy="1229266"/>
            </a:xfrm>
          </p:grpSpPr>
          <p:sp>
            <p:nvSpPr>
              <p:cNvPr id="23" name="Freeform 14"/>
              <p:cNvSpPr>
                <a:spLocks/>
              </p:cNvSpPr>
              <p:nvPr/>
            </p:nvSpPr>
            <p:spPr bwMode="blackWhite">
              <a:xfrm rot="18823420">
                <a:off x="1563066" y="4392907"/>
                <a:ext cx="1177210" cy="746579"/>
              </a:xfrm>
              <a:custGeom>
                <a:avLst/>
                <a:gdLst/>
                <a:ahLst/>
                <a:cxnLst>
                  <a:cxn ang="0">
                    <a:pos x="0" y="224"/>
                  </a:cxn>
                  <a:cxn ang="0">
                    <a:pos x="645" y="224"/>
                  </a:cxn>
                  <a:cxn ang="0">
                    <a:pos x="645" y="0"/>
                  </a:cxn>
                  <a:cxn ang="0">
                    <a:pos x="905" y="567"/>
                  </a:cxn>
                  <a:cxn ang="0">
                    <a:pos x="645" y="1145"/>
                  </a:cxn>
                  <a:cxn ang="0">
                    <a:pos x="645" y="920"/>
                  </a:cxn>
                  <a:cxn ang="0">
                    <a:pos x="0" y="920"/>
                  </a:cxn>
                  <a:cxn ang="0">
                    <a:pos x="0" y="567"/>
                  </a:cxn>
                  <a:cxn ang="0">
                    <a:pos x="0" y="224"/>
                  </a:cxn>
                </a:cxnLst>
                <a:rect l="0" t="0" r="r" b="b"/>
                <a:pathLst>
                  <a:path w="906" h="1146">
                    <a:moveTo>
                      <a:pt x="0" y="224"/>
                    </a:moveTo>
                    <a:lnTo>
                      <a:pt x="645" y="224"/>
                    </a:lnTo>
                    <a:lnTo>
                      <a:pt x="645" y="0"/>
                    </a:lnTo>
                    <a:lnTo>
                      <a:pt x="905" y="567"/>
                    </a:lnTo>
                    <a:lnTo>
                      <a:pt x="645" y="1145"/>
                    </a:lnTo>
                    <a:lnTo>
                      <a:pt x="645" y="920"/>
                    </a:lnTo>
                    <a:lnTo>
                      <a:pt x="0" y="920"/>
                    </a:lnTo>
                    <a:lnTo>
                      <a:pt x="0" y="567"/>
                    </a:lnTo>
                    <a:lnTo>
                      <a:pt x="0" y="224"/>
                    </a:lnTo>
                  </a:path>
                </a:pathLst>
              </a:custGeom>
              <a:solidFill>
                <a:srgbClr val="99CCFF"/>
              </a:solidFill>
              <a:ln w="12700" cap="rnd" cmpd="sng">
                <a:prstDash val="solid"/>
                <a:round/>
                <a:headEnd/>
                <a:tailEnd/>
              </a:ln>
              <a:effectLst/>
              <a:scene3d>
                <a:camera prst="legacyObliqueTopLeft"/>
                <a:lightRig rig="legacyFlat2" dir="t"/>
              </a:scene3d>
              <a:sp3d extrusionH="3032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lIns="93296" tIns="46648" rIns="93296" bIns="46648">
                <a:flatTx/>
              </a:bodyPr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2445732">
                <a:off x="1924754" y="4259694"/>
                <a:ext cx="399820" cy="1147164"/>
              </a:xfrm>
              <a:prstGeom prst="rect">
                <a:avLst/>
              </a:prstGeom>
              <a:noFill/>
            </p:spPr>
            <p:txBody>
              <a:bodyPr vert="eaVert">
                <a:spAutoFit/>
              </a:bodyPr>
              <a:lstStyle/>
              <a:p>
                <a:pPr>
                  <a:defRPr/>
                </a:pPr>
                <a:r>
                  <a:rPr lang="zh-CN" altLang="en-US" sz="18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黑体" pitchFamily="49" charset="-122"/>
                    <a:ea typeface="黑体" pitchFamily="49" charset="-122"/>
                    <a:cs typeface="+mn-cs"/>
                  </a:rPr>
                  <a:t>欧洲共同体</a:t>
                </a:r>
              </a:p>
            </p:txBody>
          </p:sp>
        </p:grpSp>
        <p:grpSp>
          <p:nvGrpSpPr>
            <p:cNvPr id="68626" name="组合 42"/>
            <p:cNvGrpSpPr>
              <a:grpSpLocks/>
            </p:cNvGrpSpPr>
            <p:nvPr/>
          </p:nvGrpSpPr>
          <p:grpSpPr bwMode="auto">
            <a:xfrm>
              <a:off x="2429109" y="3457077"/>
              <a:ext cx="1267672" cy="1083613"/>
              <a:chOff x="2283979" y="3304045"/>
              <a:chExt cx="1267672" cy="1083613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blackWhite">
              <a:xfrm rot="18823420">
                <a:off x="2416334" y="3171690"/>
                <a:ext cx="1002961" cy="1267672"/>
              </a:xfrm>
              <a:custGeom>
                <a:avLst/>
                <a:gdLst/>
                <a:ahLst/>
                <a:cxnLst>
                  <a:cxn ang="0">
                    <a:pos x="0" y="224"/>
                  </a:cxn>
                  <a:cxn ang="0">
                    <a:pos x="645" y="224"/>
                  </a:cxn>
                  <a:cxn ang="0">
                    <a:pos x="645" y="0"/>
                  </a:cxn>
                  <a:cxn ang="0">
                    <a:pos x="905" y="567"/>
                  </a:cxn>
                  <a:cxn ang="0">
                    <a:pos x="645" y="1145"/>
                  </a:cxn>
                  <a:cxn ang="0">
                    <a:pos x="645" y="920"/>
                  </a:cxn>
                  <a:cxn ang="0">
                    <a:pos x="0" y="920"/>
                  </a:cxn>
                  <a:cxn ang="0">
                    <a:pos x="0" y="567"/>
                  </a:cxn>
                  <a:cxn ang="0">
                    <a:pos x="0" y="224"/>
                  </a:cxn>
                </a:cxnLst>
                <a:rect l="0" t="0" r="r" b="b"/>
                <a:pathLst>
                  <a:path w="906" h="1146">
                    <a:moveTo>
                      <a:pt x="0" y="224"/>
                    </a:moveTo>
                    <a:lnTo>
                      <a:pt x="645" y="224"/>
                    </a:lnTo>
                    <a:lnTo>
                      <a:pt x="645" y="0"/>
                    </a:lnTo>
                    <a:lnTo>
                      <a:pt x="905" y="567"/>
                    </a:lnTo>
                    <a:lnTo>
                      <a:pt x="645" y="1145"/>
                    </a:lnTo>
                    <a:lnTo>
                      <a:pt x="645" y="920"/>
                    </a:lnTo>
                    <a:lnTo>
                      <a:pt x="0" y="920"/>
                    </a:lnTo>
                    <a:lnTo>
                      <a:pt x="0" y="567"/>
                    </a:lnTo>
                    <a:lnTo>
                      <a:pt x="0" y="224"/>
                    </a:lnTo>
                  </a:path>
                </a:pathLst>
              </a:cu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0"/>
                <a:tileRect/>
              </a:gradFill>
              <a:ln w="12700" cap="rnd" cmpd="sng">
                <a:prstDash val="solid"/>
                <a:round/>
                <a:headEnd/>
                <a:tailEnd/>
              </a:ln>
              <a:effectLst/>
              <a:scene3d>
                <a:camera prst="legacyObliqueTopLeft"/>
                <a:lightRig rig="legacyFlat2" dir="t"/>
              </a:scene3d>
              <a:sp3d extrusionH="303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lIns="93296" tIns="46648" rIns="93296" bIns="46648">
                <a:flatTx/>
              </a:bodyPr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2445732">
                <a:off x="2701279" y="3385037"/>
                <a:ext cx="399820" cy="1002621"/>
              </a:xfrm>
              <a:prstGeom prst="rect">
                <a:avLst/>
              </a:prstGeom>
              <a:noFill/>
            </p:spPr>
            <p:txBody>
              <a:bodyPr vert="eaVert">
                <a:spAutoFit/>
              </a:bodyPr>
              <a:lstStyle/>
              <a:p>
                <a:pPr>
                  <a:defRPr/>
                </a:pPr>
                <a:r>
                  <a:rPr lang="zh-CN" altLang="en-US" sz="18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黑体" pitchFamily="49" charset="-122"/>
                    <a:ea typeface="黑体" pitchFamily="49" charset="-122"/>
                    <a:cs typeface="+mn-cs"/>
                  </a:rPr>
                  <a:t>欧洲联盟</a:t>
                </a:r>
              </a:p>
            </p:txBody>
          </p:sp>
        </p:grpSp>
        <p:grpSp>
          <p:nvGrpSpPr>
            <p:cNvPr id="68627" name="组合 41"/>
            <p:cNvGrpSpPr>
              <a:grpSpLocks/>
            </p:cNvGrpSpPr>
            <p:nvPr/>
          </p:nvGrpSpPr>
          <p:grpSpPr bwMode="auto">
            <a:xfrm>
              <a:off x="3026111" y="2363298"/>
              <a:ext cx="1810763" cy="1336367"/>
              <a:chOff x="2876694" y="2123538"/>
              <a:chExt cx="1810763" cy="1336367"/>
            </a:xfrm>
          </p:grpSpPr>
          <p:sp>
            <p:nvSpPr>
              <p:cNvPr id="21" name="Freeform 4"/>
              <p:cNvSpPr>
                <a:spLocks/>
              </p:cNvSpPr>
              <p:nvPr/>
            </p:nvSpPr>
            <p:spPr bwMode="blackWhite">
              <a:xfrm rot="18823420">
                <a:off x="3113892" y="1886340"/>
                <a:ext cx="1336367" cy="1810763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837" y="244"/>
                  </a:cxn>
                  <a:cxn ang="0">
                    <a:pos x="837" y="0"/>
                  </a:cxn>
                  <a:cxn ang="0">
                    <a:pos x="1206" y="812"/>
                  </a:cxn>
                  <a:cxn ang="0">
                    <a:pos x="837" y="1635"/>
                  </a:cxn>
                  <a:cxn ang="0">
                    <a:pos x="837" y="1390"/>
                  </a:cxn>
                  <a:cxn ang="0">
                    <a:pos x="0" y="1390"/>
                  </a:cxn>
                  <a:cxn ang="0">
                    <a:pos x="0" y="812"/>
                  </a:cxn>
                  <a:cxn ang="0">
                    <a:pos x="0" y="244"/>
                  </a:cxn>
                </a:cxnLst>
                <a:rect l="0" t="0" r="r" b="b"/>
                <a:pathLst>
                  <a:path w="1207" h="1636">
                    <a:moveTo>
                      <a:pt x="0" y="244"/>
                    </a:moveTo>
                    <a:lnTo>
                      <a:pt x="837" y="244"/>
                    </a:lnTo>
                    <a:lnTo>
                      <a:pt x="837" y="0"/>
                    </a:lnTo>
                    <a:lnTo>
                      <a:pt x="1206" y="812"/>
                    </a:lnTo>
                    <a:lnTo>
                      <a:pt x="837" y="1635"/>
                    </a:lnTo>
                    <a:lnTo>
                      <a:pt x="837" y="1390"/>
                    </a:lnTo>
                    <a:lnTo>
                      <a:pt x="0" y="1390"/>
                    </a:lnTo>
                    <a:lnTo>
                      <a:pt x="0" y="812"/>
                    </a:lnTo>
                    <a:lnTo>
                      <a:pt x="0" y="244"/>
                    </a:lnTo>
                  </a:path>
                </a:pathLst>
              </a:custGeom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8100000" scaled="1"/>
                <a:tileRect/>
              </a:gradFill>
              <a:ln w="12700" cap="rnd" cmpd="sng">
                <a:prstDash val="solid"/>
                <a:round/>
                <a:headEnd/>
                <a:tailEnd/>
              </a:ln>
              <a:effectLst/>
              <a:scene3d>
                <a:camera prst="legacyObliqueTopLeft"/>
                <a:lightRig rig="legacyFlat2" dir="t"/>
              </a:scene3d>
              <a:sp3d extrusionH="303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lIns="93296" tIns="46648" rIns="93296" bIns="46648">
                <a:flatTx/>
              </a:bodyPr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2562394">
                <a:off x="3542711" y="2139571"/>
                <a:ext cx="385798" cy="12768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8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黑体" pitchFamily="49" charset="-122"/>
                    <a:ea typeface="黑体" pitchFamily="49" charset="-122"/>
                    <a:cs typeface="+mn-cs"/>
                  </a:rPr>
                  <a:t>27</a:t>
                </a:r>
                <a:r>
                  <a:rPr lang="zh-CN" altLang="en-US" sz="18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黑体" pitchFamily="49" charset="-122"/>
                    <a:ea typeface="黑体" pitchFamily="49" charset="-122"/>
                    <a:cs typeface="+mn-cs"/>
                  </a:rPr>
                  <a:t>个成员国</a:t>
                </a:r>
              </a:p>
            </p:txBody>
          </p:sp>
        </p:grpSp>
      </p:grpSp>
      <p:pic>
        <p:nvPicPr>
          <p:cNvPr id="52" name="图片 51" descr="7675366_180152683000_2副本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9100" y="-100013"/>
            <a:ext cx="1727200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5715000" y="2957513"/>
            <a:ext cx="4978400" cy="2514600"/>
            <a:chOff x="5247386" y="2957894"/>
            <a:chExt cx="4976902" cy="2514967"/>
          </a:xfrm>
        </p:grpSpPr>
        <p:pic>
          <p:nvPicPr>
            <p:cNvPr id="51" name="图片 50" descr="2106702_091820041016_2副本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8085691">
              <a:off x="6478353" y="1726927"/>
              <a:ext cx="2514967" cy="4976902"/>
            </a:xfrm>
            <a:prstGeom prst="rect">
              <a:avLst/>
            </a:prstGeom>
            <a:effectLst>
              <a:outerShdw blurRad="50800" dist="38100" sx="104000" sy="1040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 rot="19243044">
              <a:off x="7596248" y="3516889"/>
              <a:ext cx="615553" cy="1584176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>
                <a:defRPr/>
              </a:pPr>
              <a:r>
                <a:rPr lang="zh-CN" alt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黑体" pitchFamily="49" charset="-122"/>
                  <a:ea typeface="黑体" pitchFamily="49" charset="-122"/>
                  <a:cs typeface="+mn-cs"/>
                </a:rPr>
                <a:t>政治联盟</a:t>
              </a:r>
            </a:p>
          </p:txBody>
        </p:sp>
      </p:grpSp>
      <p:sp>
        <p:nvSpPr>
          <p:cNvPr id="29" name="折角形 28"/>
          <p:cNvSpPr/>
          <p:nvPr/>
        </p:nvSpPr>
        <p:spPr bwMode="auto">
          <a:xfrm>
            <a:off x="36636" y="4929198"/>
            <a:ext cx="3249480" cy="1432500"/>
          </a:xfrm>
          <a:prstGeom prst="foldedCorne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kx="-3284103" algn="b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  <a:cs typeface="+mn-cs"/>
              </a:rPr>
              <a:t>    经济规律、政治因素是把握欧债危机的两大抓手</a:t>
            </a:r>
          </a:p>
        </p:txBody>
      </p:sp>
      <p:pic>
        <p:nvPicPr>
          <p:cNvPr id="30" name="图片 29" descr="1_185921_1副本副本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08883">
            <a:off x="-50800" y="231775"/>
            <a:ext cx="42386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欧洲地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557338"/>
            <a:ext cx="5075238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98" name="AutoShape 14"/>
          <p:cNvSpPr>
            <a:spLocks noChangeArrowheads="1"/>
          </p:cNvSpPr>
          <p:nvPr/>
        </p:nvSpPr>
        <p:spPr bwMode="auto">
          <a:xfrm rot="2668542">
            <a:off x="4727312" y="4613608"/>
            <a:ext cx="1507163" cy="442912"/>
          </a:xfrm>
          <a:prstGeom prst="rightArrow">
            <a:avLst>
              <a:gd name="adj1" fmla="val 50000"/>
              <a:gd name="adj2" fmla="val 40591"/>
            </a:avLst>
          </a:prstGeom>
          <a:gradFill rotWithShape="1">
            <a:gsLst>
              <a:gs pos="0">
                <a:srgbClr val="993300">
                  <a:alpha val="21999"/>
                </a:srgbClr>
              </a:gs>
              <a:gs pos="50000">
                <a:srgbClr val="993300">
                  <a:gamma/>
                  <a:shade val="46275"/>
                  <a:invGamma/>
                </a:srgbClr>
              </a:gs>
              <a:gs pos="100000">
                <a:srgbClr val="993300">
                  <a:alpha val="21999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>
              <a:defRPr/>
            </a:pPr>
            <a:endParaRPr lang="zh-CN" altLang="zh-CN"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13" name="Group 115"/>
          <p:cNvGrpSpPr>
            <a:grpSpLocks/>
          </p:cNvGrpSpPr>
          <p:nvPr/>
        </p:nvGrpSpPr>
        <p:grpSpPr bwMode="auto">
          <a:xfrm>
            <a:off x="2860675" y="2614613"/>
            <a:ext cx="2335213" cy="2146300"/>
            <a:chOff x="0" y="0"/>
            <a:chExt cx="1471" cy="1352"/>
          </a:xfrm>
        </p:grpSpPr>
        <p:grpSp>
          <p:nvGrpSpPr>
            <p:cNvPr id="72780" name="Group 116"/>
            <p:cNvGrpSpPr>
              <a:grpSpLocks/>
            </p:cNvGrpSpPr>
            <p:nvPr/>
          </p:nvGrpSpPr>
          <p:grpSpPr bwMode="auto">
            <a:xfrm>
              <a:off x="0" y="0"/>
              <a:ext cx="1471" cy="1352"/>
              <a:chOff x="0" y="0"/>
              <a:chExt cx="1913" cy="1846"/>
            </a:xfrm>
          </p:grpSpPr>
          <p:sp>
            <p:nvSpPr>
              <p:cNvPr id="16501" name="Line 42"/>
              <p:cNvSpPr>
                <a:spLocks noChangeShapeType="1"/>
              </p:cNvSpPr>
              <p:nvPr/>
            </p:nvSpPr>
            <p:spPr bwMode="auto">
              <a:xfrm>
                <a:off x="782" y="995"/>
                <a:ext cx="692" cy="0"/>
              </a:xfrm>
              <a:prstGeom prst="line">
                <a:avLst/>
              </a:prstGeom>
              <a:noFill/>
              <a:ln w="9525" cmpd="sng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15452" name="AutoShape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13" cy="1846"/>
              </a:xfrm>
              <a:custGeom>
                <a:avLst/>
                <a:gdLst>
                  <a:gd name="T0" fmla="*/ 190191377 w 21600"/>
                  <a:gd name="T1" fmla="*/ 0 h 21600"/>
                  <a:gd name="T2" fmla="*/ 190191377 w 21600"/>
                  <a:gd name="T3" fmla="*/ 183530205 h 21600"/>
                  <a:gd name="T4" fmla="*/ 0 w 21600"/>
                  <a:gd name="T5" fmla="*/ 183530205 h 21600"/>
                  <a:gd name="T6" fmla="*/ 190191377 w 21600"/>
                  <a:gd name="T7" fmla="*/ 183530205 h 21600"/>
                  <a:gd name="T8" fmla="*/ 190191377 w 21600"/>
                  <a:gd name="T9" fmla="*/ 183530205 h 21600"/>
                  <a:gd name="T10" fmla="*/ 190191377 w 21600"/>
                  <a:gd name="T11" fmla="*/ 183530205 h 21600"/>
                  <a:gd name="T12" fmla="*/ 190191377 w 21600"/>
                  <a:gd name="T13" fmla="*/ 183530205 h 21600"/>
                  <a:gd name="T14" fmla="*/ 190191377 w 21600"/>
                  <a:gd name="T15" fmla="*/ 18353020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2 w 21600"/>
                  <a:gd name="T25" fmla="*/ 3159 h 21600"/>
                  <a:gd name="T26" fmla="*/ 18438 w 21600"/>
                  <a:gd name="T27" fmla="*/ 18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D82A9"/>
                  </a:gs>
                  <a:gs pos="50000">
                    <a:srgbClr val="FFFFFF"/>
                  </a:gs>
                  <a:gs pos="100000">
                    <a:srgbClr val="6D82A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15453" name="AutoShape 44"/>
              <p:cNvSpPr>
                <a:spLocks noChangeArrowheads="1"/>
              </p:cNvSpPr>
              <p:nvPr/>
            </p:nvSpPr>
            <p:spPr bwMode="auto">
              <a:xfrm>
                <a:off x="137" y="149"/>
                <a:ext cx="1629" cy="1554"/>
              </a:xfrm>
              <a:custGeom>
                <a:avLst/>
                <a:gdLst>
                  <a:gd name="T0" fmla="*/ 161955961 w 21600"/>
                  <a:gd name="T1" fmla="*/ 0 h 21600"/>
                  <a:gd name="T2" fmla="*/ 161955961 w 21600"/>
                  <a:gd name="T3" fmla="*/ 154499425 h 21600"/>
                  <a:gd name="T4" fmla="*/ 0 w 21600"/>
                  <a:gd name="T5" fmla="*/ 154499425 h 21600"/>
                  <a:gd name="T6" fmla="*/ 161955961 w 21600"/>
                  <a:gd name="T7" fmla="*/ 154499425 h 21600"/>
                  <a:gd name="T8" fmla="*/ 161955961 w 21600"/>
                  <a:gd name="T9" fmla="*/ 154499425 h 21600"/>
                  <a:gd name="T10" fmla="*/ 161955961 w 21600"/>
                  <a:gd name="T11" fmla="*/ 154499425 h 21600"/>
                  <a:gd name="T12" fmla="*/ 161955961 w 21600"/>
                  <a:gd name="T13" fmla="*/ 154499425 h 21600"/>
                  <a:gd name="T14" fmla="*/ 161955961 w 21600"/>
                  <a:gd name="T15" fmla="*/ 154499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9 w 21600"/>
                  <a:gd name="T25" fmla="*/ 3169 h 21600"/>
                  <a:gd name="T26" fmla="*/ 18431 w 21600"/>
                  <a:gd name="T27" fmla="*/ 1843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816" y="10800"/>
                    </a:moveTo>
                    <a:cubicBezTo>
                      <a:pt x="2816" y="15209"/>
                      <a:pt x="6391" y="18784"/>
                      <a:pt x="10800" y="18784"/>
                    </a:cubicBezTo>
                    <a:cubicBezTo>
                      <a:pt x="15209" y="18784"/>
                      <a:pt x="18784" y="15209"/>
                      <a:pt x="18784" y="10800"/>
                    </a:cubicBezTo>
                    <a:cubicBezTo>
                      <a:pt x="18784" y="6391"/>
                      <a:pt x="15209" y="2816"/>
                      <a:pt x="10800" y="2816"/>
                    </a:cubicBezTo>
                    <a:cubicBezTo>
                      <a:pt x="6391" y="2816"/>
                      <a:pt x="2816" y="6391"/>
                      <a:pt x="281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50000">
                    <a:srgbClr val="6D82A9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72785" name="Oval 45"/>
              <p:cNvSpPr>
                <a:spLocks noChangeArrowheads="1"/>
              </p:cNvSpPr>
              <p:nvPr/>
            </p:nvSpPr>
            <p:spPr bwMode="auto">
              <a:xfrm>
                <a:off x="292" y="267"/>
                <a:ext cx="1320" cy="1320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ea typeface="楷体_GB2312"/>
                </a:endParaRPr>
              </a:p>
            </p:txBody>
          </p:sp>
        </p:grpSp>
        <p:sp>
          <p:nvSpPr>
            <p:cNvPr id="72781" name="Text Box 121"/>
            <p:cNvSpPr txBox="1">
              <a:spLocks noChangeArrowheads="1"/>
            </p:cNvSpPr>
            <p:nvPr/>
          </p:nvSpPr>
          <p:spPr bwMode="auto">
            <a:xfrm>
              <a:off x="307" y="513"/>
              <a:ext cx="7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sz="2400" b="1">
                  <a:solidFill>
                    <a:schemeClr val="bg1"/>
                  </a:solidFill>
                  <a:ea typeface="黑体" pitchFamily="49" charset="-122"/>
                </a:rPr>
                <a:t>重灾区</a:t>
              </a:r>
            </a:p>
          </p:txBody>
        </p:sp>
      </p:grpSp>
      <p:pic>
        <p:nvPicPr>
          <p:cNvPr id="16509" name="Picture 125" descr="图片1"/>
          <p:cNvPicPr>
            <a:picLocks noChangeAspect="1" noChangeArrowheads="1"/>
          </p:cNvPicPr>
          <p:nvPr/>
        </p:nvPicPr>
        <p:blipFill>
          <a:blip r:embed="rId3" cstate="print"/>
          <a:srcRect r="26128"/>
          <a:stretch>
            <a:fillRect/>
          </a:stretch>
        </p:blipFill>
        <p:spPr bwMode="auto">
          <a:xfrm rot="-2788781">
            <a:off x="3342482" y="3831431"/>
            <a:ext cx="68405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011738" y="5262563"/>
            <a:ext cx="1052512" cy="1041400"/>
            <a:chOff x="0" y="0"/>
            <a:chExt cx="663" cy="656"/>
          </a:xfrm>
        </p:grpSpPr>
        <p:grpSp>
          <p:nvGrpSpPr>
            <p:cNvPr id="72763" name="Group 127"/>
            <p:cNvGrpSpPr>
              <a:grpSpLocks/>
            </p:cNvGrpSpPr>
            <p:nvPr/>
          </p:nvGrpSpPr>
          <p:grpSpPr bwMode="auto">
            <a:xfrm rot="-2788780">
              <a:off x="4" y="-4"/>
              <a:ext cx="656" cy="663"/>
              <a:chOff x="0" y="0"/>
              <a:chExt cx="656" cy="663"/>
            </a:xfrm>
          </p:grpSpPr>
          <p:grpSp>
            <p:nvGrpSpPr>
              <p:cNvPr id="72765" name="Group 128"/>
              <p:cNvGrpSpPr>
                <a:grpSpLocks/>
              </p:cNvGrpSpPr>
              <p:nvPr/>
            </p:nvGrpSpPr>
            <p:grpSpPr bwMode="auto">
              <a:xfrm>
                <a:off x="0" y="0"/>
                <a:ext cx="656" cy="663"/>
                <a:chOff x="0" y="0"/>
                <a:chExt cx="656" cy="663"/>
              </a:xfrm>
            </p:grpSpPr>
            <p:pic>
              <p:nvPicPr>
                <p:cNvPr id="72767" name="Picture 3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5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514" name="Oval 4"/>
                <p:cNvSpPr>
                  <a:spLocks noChangeArrowheads="1"/>
                </p:cNvSpPr>
                <p:nvPr/>
              </p:nvSpPr>
              <p:spPr bwMode="auto">
                <a:xfrm>
                  <a:off x="-1" y="-3"/>
                  <a:ext cx="652" cy="6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0" hangingPunct="0">
                    <a:defRPr/>
                  </a:pPr>
                  <a:endParaRPr lang="zh-CN" altLang="zh-CN">
                    <a:latin typeface="楷体_GB2312" pitchFamily="49" charset="-122"/>
                    <a:ea typeface="楷体_GB2312" pitchFamily="49" charset="-122"/>
                    <a:cs typeface="+mn-cs"/>
                  </a:endParaRPr>
                </a:p>
              </p:txBody>
            </p:sp>
            <p:grpSp>
              <p:nvGrpSpPr>
                <p:cNvPr id="72769" name="Group 131"/>
                <p:cNvGrpSpPr>
                  <a:grpSpLocks/>
                </p:cNvGrpSpPr>
                <p:nvPr/>
              </p:nvGrpSpPr>
              <p:grpSpPr bwMode="auto">
                <a:xfrm>
                  <a:off x="46" y="532"/>
                  <a:ext cx="575" cy="110"/>
                  <a:chOff x="0" y="0"/>
                  <a:chExt cx="827" cy="156"/>
                </a:xfrm>
              </p:grpSpPr>
              <p:grpSp>
                <p:nvGrpSpPr>
                  <p:cNvPr id="72770" name="Group 132"/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46" y="0"/>
                    <a:ext cx="681" cy="150"/>
                    <a:chOff x="0" y="0"/>
                    <a:chExt cx="1118" cy="279"/>
                  </a:xfrm>
                </p:grpSpPr>
                <p:sp>
                  <p:nvSpPr>
                    <p:cNvPr id="72776" name="AutoShape 7"/>
                    <p:cNvSpPr>
                      <a:spLocks noChangeArrowheads="1"/>
                    </p:cNvSpPr>
                    <p:nvPr/>
                  </p:nvSpPr>
                  <p:spPr bwMode="auto">
                    <a:xfrm rot="5263130">
                      <a:off x="290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77" name="AutoShape 8"/>
                    <p:cNvSpPr>
                      <a:spLocks noChangeArrowheads="1"/>
                    </p:cNvSpPr>
                    <p:nvPr/>
                  </p:nvSpPr>
                  <p:spPr bwMode="auto">
                    <a:xfrm rot="6078281">
                      <a:off x="426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78" name="AutoShape 9"/>
                    <p:cNvSpPr>
                      <a:spLocks noChangeArrowheads="1"/>
                    </p:cNvSpPr>
                    <p:nvPr/>
                  </p:nvSpPr>
                  <p:spPr bwMode="auto">
                    <a:xfrm rot="6373927">
                      <a:off x="502" y="-27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79" name="AutoShape 10"/>
                    <p:cNvSpPr>
                      <a:spLocks noChangeArrowheads="1"/>
                    </p:cNvSpPr>
                    <p:nvPr/>
                  </p:nvSpPr>
                  <p:spPr bwMode="auto">
                    <a:xfrm rot="6906312">
                      <a:off x="592" y="-24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</p:grpSp>
              <p:grpSp>
                <p:nvGrpSpPr>
                  <p:cNvPr id="72771" name="Group 137"/>
                  <p:cNvGrpSpPr>
                    <a:grpSpLocks/>
                  </p:cNvGrpSpPr>
                  <p:nvPr/>
                </p:nvGrpSpPr>
                <p:grpSpPr bwMode="auto">
                  <a:xfrm rot="56115" flipH="1" flipV="1">
                    <a:off x="0" y="6"/>
                    <a:ext cx="681" cy="150"/>
                    <a:chOff x="0" y="0"/>
                    <a:chExt cx="1118" cy="279"/>
                  </a:xfrm>
                </p:grpSpPr>
                <p:sp>
                  <p:nvSpPr>
                    <p:cNvPr id="72772" name="AutoShape 12"/>
                    <p:cNvSpPr>
                      <a:spLocks noChangeArrowheads="1"/>
                    </p:cNvSpPr>
                    <p:nvPr/>
                  </p:nvSpPr>
                  <p:spPr bwMode="auto">
                    <a:xfrm rot="5263130">
                      <a:off x="290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73" name="AutoShape 13"/>
                    <p:cNvSpPr>
                      <a:spLocks noChangeArrowheads="1"/>
                    </p:cNvSpPr>
                    <p:nvPr/>
                  </p:nvSpPr>
                  <p:spPr bwMode="auto">
                    <a:xfrm rot="6078281">
                      <a:off x="426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74" name="AutoShape 14"/>
                    <p:cNvSpPr>
                      <a:spLocks noChangeArrowheads="1"/>
                    </p:cNvSpPr>
                    <p:nvPr/>
                  </p:nvSpPr>
                  <p:spPr bwMode="auto">
                    <a:xfrm rot="6373927">
                      <a:off x="502" y="-27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75" name="AutoShape 15"/>
                    <p:cNvSpPr>
                      <a:spLocks noChangeArrowheads="1"/>
                    </p:cNvSpPr>
                    <p:nvPr/>
                  </p:nvSpPr>
                  <p:spPr bwMode="auto">
                    <a:xfrm rot="6906312">
                      <a:off x="592" y="-24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</p:grpSp>
            </p:grpSp>
          </p:grpSp>
          <p:pic>
            <p:nvPicPr>
              <p:cNvPr id="72766" name="Picture 84" descr="Picture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" y="0"/>
                <a:ext cx="544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527" name="Text Box 143"/>
            <p:cNvSpPr txBox="1">
              <a:spLocks noChangeArrowheads="1"/>
            </p:cNvSpPr>
            <p:nvPr/>
          </p:nvSpPr>
          <p:spPr bwMode="auto">
            <a:xfrm>
              <a:off x="136" y="105"/>
              <a:ext cx="45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6796" dir="1593903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zh-CN" altLang="zh-CN" sz="40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  <a:cs typeface="+mn-cs"/>
                </a:rPr>
                <a:t>1</a:t>
              </a:r>
            </a:p>
          </p:txBody>
        </p:sp>
      </p:grpSp>
      <p:grpSp>
        <p:nvGrpSpPr>
          <p:cNvPr id="21" name="Group 144"/>
          <p:cNvGrpSpPr>
            <a:grpSpLocks/>
          </p:cNvGrpSpPr>
          <p:nvPr/>
        </p:nvGrpSpPr>
        <p:grpSpPr bwMode="auto">
          <a:xfrm>
            <a:off x="6373813" y="3829050"/>
            <a:ext cx="1169987" cy="1041400"/>
            <a:chOff x="0" y="0"/>
            <a:chExt cx="737" cy="656"/>
          </a:xfrm>
        </p:grpSpPr>
        <p:grpSp>
          <p:nvGrpSpPr>
            <p:cNvPr id="72746" name="Group 145"/>
            <p:cNvGrpSpPr>
              <a:grpSpLocks/>
            </p:cNvGrpSpPr>
            <p:nvPr/>
          </p:nvGrpSpPr>
          <p:grpSpPr bwMode="auto">
            <a:xfrm rot="-2788780">
              <a:off x="4" y="-4"/>
              <a:ext cx="656" cy="664"/>
              <a:chOff x="0" y="0"/>
              <a:chExt cx="656" cy="664"/>
            </a:xfrm>
          </p:grpSpPr>
          <p:grpSp>
            <p:nvGrpSpPr>
              <p:cNvPr id="72748" name="Group 146"/>
              <p:cNvGrpSpPr>
                <a:grpSpLocks/>
              </p:cNvGrpSpPr>
              <p:nvPr/>
            </p:nvGrpSpPr>
            <p:grpSpPr bwMode="auto">
              <a:xfrm>
                <a:off x="0" y="2"/>
                <a:ext cx="656" cy="662"/>
                <a:chOff x="0" y="0"/>
                <a:chExt cx="656" cy="662"/>
              </a:xfrm>
            </p:grpSpPr>
            <p:pic>
              <p:nvPicPr>
                <p:cNvPr id="72750" name="Picture 45" descr="circuler_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56" cy="6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532" name="Oval 46"/>
                <p:cNvSpPr>
                  <a:spLocks noChangeArrowheads="1"/>
                </p:cNvSpPr>
                <p:nvPr/>
              </p:nvSpPr>
              <p:spPr bwMode="auto">
                <a:xfrm>
                  <a:off x="0" y="-5"/>
                  <a:ext cx="652" cy="6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0" hangingPunct="0">
                    <a:defRPr/>
                  </a:pPr>
                  <a:endParaRPr lang="zh-CN" altLang="zh-CN">
                    <a:latin typeface="楷体_GB2312" pitchFamily="49" charset="-122"/>
                    <a:ea typeface="楷体_GB2312" pitchFamily="49" charset="-122"/>
                    <a:cs typeface="+mn-cs"/>
                  </a:endParaRPr>
                </a:p>
              </p:txBody>
            </p:sp>
            <p:grpSp>
              <p:nvGrpSpPr>
                <p:cNvPr id="72752" name="Group 149"/>
                <p:cNvGrpSpPr>
                  <a:grpSpLocks/>
                </p:cNvGrpSpPr>
                <p:nvPr/>
              </p:nvGrpSpPr>
              <p:grpSpPr bwMode="auto">
                <a:xfrm>
                  <a:off x="46" y="531"/>
                  <a:ext cx="575" cy="111"/>
                  <a:chOff x="0" y="0"/>
                  <a:chExt cx="827" cy="156"/>
                </a:xfrm>
              </p:grpSpPr>
              <p:grpSp>
                <p:nvGrpSpPr>
                  <p:cNvPr id="72753" name="Group 150"/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46" y="0"/>
                    <a:ext cx="681" cy="150"/>
                    <a:chOff x="0" y="0"/>
                    <a:chExt cx="1118" cy="279"/>
                  </a:xfrm>
                </p:grpSpPr>
                <p:sp>
                  <p:nvSpPr>
                    <p:cNvPr id="72759" name="AutoShape 49"/>
                    <p:cNvSpPr>
                      <a:spLocks noChangeArrowheads="1"/>
                    </p:cNvSpPr>
                    <p:nvPr/>
                  </p:nvSpPr>
                  <p:spPr bwMode="auto">
                    <a:xfrm rot="5263130">
                      <a:off x="290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60" name="AutoShape 50"/>
                    <p:cNvSpPr>
                      <a:spLocks noChangeArrowheads="1"/>
                    </p:cNvSpPr>
                    <p:nvPr/>
                  </p:nvSpPr>
                  <p:spPr bwMode="auto">
                    <a:xfrm rot="6078281">
                      <a:off x="426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61" name="AutoShape 51"/>
                    <p:cNvSpPr>
                      <a:spLocks noChangeArrowheads="1"/>
                    </p:cNvSpPr>
                    <p:nvPr/>
                  </p:nvSpPr>
                  <p:spPr bwMode="auto">
                    <a:xfrm rot="6373927">
                      <a:off x="502" y="-27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62" name="AutoShape 52"/>
                    <p:cNvSpPr>
                      <a:spLocks noChangeArrowheads="1"/>
                    </p:cNvSpPr>
                    <p:nvPr/>
                  </p:nvSpPr>
                  <p:spPr bwMode="auto">
                    <a:xfrm rot="6906312">
                      <a:off x="592" y="-24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</p:grpSp>
              <p:grpSp>
                <p:nvGrpSpPr>
                  <p:cNvPr id="72754" name="Group 155"/>
                  <p:cNvGrpSpPr>
                    <a:grpSpLocks/>
                  </p:cNvGrpSpPr>
                  <p:nvPr/>
                </p:nvGrpSpPr>
                <p:grpSpPr bwMode="auto">
                  <a:xfrm rot="56115" flipH="1" flipV="1">
                    <a:off x="0" y="6"/>
                    <a:ext cx="681" cy="150"/>
                    <a:chOff x="0" y="0"/>
                    <a:chExt cx="1118" cy="279"/>
                  </a:xfrm>
                </p:grpSpPr>
                <p:sp>
                  <p:nvSpPr>
                    <p:cNvPr id="72755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5263130">
                      <a:off x="290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56" name="AutoShape 55"/>
                    <p:cNvSpPr>
                      <a:spLocks noChangeArrowheads="1"/>
                    </p:cNvSpPr>
                    <p:nvPr/>
                  </p:nvSpPr>
                  <p:spPr bwMode="auto">
                    <a:xfrm rot="6078281">
                      <a:off x="426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57" name="AutoShape 56"/>
                    <p:cNvSpPr>
                      <a:spLocks noChangeArrowheads="1"/>
                    </p:cNvSpPr>
                    <p:nvPr/>
                  </p:nvSpPr>
                  <p:spPr bwMode="auto">
                    <a:xfrm rot="6373927">
                      <a:off x="502" y="-27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58" name="AutoShape 57"/>
                    <p:cNvSpPr>
                      <a:spLocks noChangeArrowheads="1"/>
                    </p:cNvSpPr>
                    <p:nvPr/>
                  </p:nvSpPr>
                  <p:spPr bwMode="auto">
                    <a:xfrm rot="6906312">
                      <a:off x="592" y="-24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</p:grpSp>
            </p:grpSp>
          </p:grpSp>
          <p:pic>
            <p:nvPicPr>
              <p:cNvPr id="72749" name="Picture 86" descr="Picture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" y="0"/>
                <a:ext cx="520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545" name="Rectangle 161"/>
            <p:cNvSpPr>
              <a:spLocks noChangeArrowheads="1"/>
            </p:cNvSpPr>
            <p:nvPr/>
          </p:nvSpPr>
          <p:spPr bwMode="auto">
            <a:xfrm>
              <a:off x="140" y="56"/>
              <a:ext cx="59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8392" dir="1308085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zh-CN" altLang="zh-CN" sz="40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  <a:cs typeface="+mn-cs"/>
                </a:rPr>
                <a:t>2</a:t>
              </a:r>
            </a:p>
          </p:txBody>
        </p:sp>
      </p:grpSp>
      <p:grpSp>
        <p:nvGrpSpPr>
          <p:cNvPr id="27" name="Group 162"/>
          <p:cNvGrpSpPr>
            <a:grpSpLocks/>
          </p:cNvGrpSpPr>
          <p:nvPr/>
        </p:nvGrpSpPr>
        <p:grpSpPr bwMode="auto">
          <a:xfrm>
            <a:off x="7712075" y="2419350"/>
            <a:ext cx="1189038" cy="1041400"/>
            <a:chOff x="0" y="0"/>
            <a:chExt cx="749" cy="656"/>
          </a:xfrm>
        </p:grpSpPr>
        <p:grpSp>
          <p:nvGrpSpPr>
            <p:cNvPr id="72729" name="Group 163"/>
            <p:cNvGrpSpPr>
              <a:grpSpLocks/>
            </p:cNvGrpSpPr>
            <p:nvPr/>
          </p:nvGrpSpPr>
          <p:grpSpPr bwMode="auto">
            <a:xfrm rot="-2788780">
              <a:off x="4" y="-4"/>
              <a:ext cx="656" cy="663"/>
              <a:chOff x="0" y="0"/>
              <a:chExt cx="656" cy="663"/>
            </a:xfrm>
          </p:grpSpPr>
          <p:grpSp>
            <p:nvGrpSpPr>
              <p:cNvPr id="72731" name="Group 164"/>
              <p:cNvGrpSpPr>
                <a:grpSpLocks/>
              </p:cNvGrpSpPr>
              <p:nvPr/>
            </p:nvGrpSpPr>
            <p:grpSpPr bwMode="auto">
              <a:xfrm>
                <a:off x="0" y="0"/>
                <a:ext cx="656" cy="663"/>
                <a:chOff x="0" y="0"/>
                <a:chExt cx="656" cy="663"/>
              </a:xfrm>
            </p:grpSpPr>
            <p:pic>
              <p:nvPicPr>
                <p:cNvPr id="72733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56" cy="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550" name="Oval 18"/>
                <p:cNvSpPr>
                  <a:spLocks noChangeArrowheads="1"/>
                </p:cNvSpPr>
                <p:nvPr/>
              </p:nvSpPr>
              <p:spPr bwMode="auto">
                <a:xfrm>
                  <a:off x="-1" y="-3"/>
                  <a:ext cx="652" cy="6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/>
                    </a:gs>
                    <a:gs pos="50000">
                      <a:srgbClr val="6603C9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0" hangingPunct="0">
                    <a:defRPr/>
                  </a:pPr>
                  <a:endParaRPr lang="zh-CN" altLang="zh-CN">
                    <a:latin typeface="楷体_GB2312" pitchFamily="49" charset="-122"/>
                    <a:ea typeface="楷体_GB2312" pitchFamily="49" charset="-122"/>
                    <a:cs typeface="+mn-cs"/>
                  </a:endParaRPr>
                </a:p>
              </p:txBody>
            </p:sp>
            <p:grpSp>
              <p:nvGrpSpPr>
                <p:cNvPr id="72735" name="Group 167"/>
                <p:cNvGrpSpPr>
                  <a:grpSpLocks/>
                </p:cNvGrpSpPr>
                <p:nvPr/>
              </p:nvGrpSpPr>
              <p:grpSpPr bwMode="auto">
                <a:xfrm>
                  <a:off x="46" y="532"/>
                  <a:ext cx="575" cy="110"/>
                  <a:chOff x="0" y="0"/>
                  <a:chExt cx="827" cy="156"/>
                </a:xfrm>
              </p:grpSpPr>
              <p:grpSp>
                <p:nvGrpSpPr>
                  <p:cNvPr id="72736" name="Group 168"/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146" y="0"/>
                    <a:ext cx="681" cy="150"/>
                    <a:chOff x="0" y="0"/>
                    <a:chExt cx="1118" cy="279"/>
                  </a:xfrm>
                </p:grpSpPr>
                <p:sp>
                  <p:nvSpPr>
                    <p:cNvPr id="72742" name="AutoShape 21"/>
                    <p:cNvSpPr>
                      <a:spLocks noChangeArrowheads="1"/>
                    </p:cNvSpPr>
                    <p:nvPr/>
                  </p:nvSpPr>
                  <p:spPr bwMode="auto">
                    <a:xfrm rot="5263130">
                      <a:off x="290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43" name="AutoShape 22"/>
                    <p:cNvSpPr>
                      <a:spLocks noChangeArrowheads="1"/>
                    </p:cNvSpPr>
                    <p:nvPr/>
                  </p:nvSpPr>
                  <p:spPr bwMode="auto">
                    <a:xfrm rot="6078281">
                      <a:off x="426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44" name="AutoShape 23"/>
                    <p:cNvSpPr>
                      <a:spLocks noChangeArrowheads="1"/>
                    </p:cNvSpPr>
                    <p:nvPr/>
                  </p:nvSpPr>
                  <p:spPr bwMode="auto">
                    <a:xfrm rot="6373927">
                      <a:off x="502" y="-27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45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6906312">
                      <a:off x="592" y="-24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</p:grpSp>
              <p:grpSp>
                <p:nvGrpSpPr>
                  <p:cNvPr id="72737" name="Group 173"/>
                  <p:cNvGrpSpPr>
                    <a:grpSpLocks/>
                  </p:cNvGrpSpPr>
                  <p:nvPr/>
                </p:nvGrpSpPr>
                <p:grpSpPr bwMode="auto">
                  <a:xfrm rot="56115" flipH="1" flipV="1">
                    <a:off x="0" y="6"/>
                    <a:ext cx="681" cy="150"/>
                    <a:chOff x="0" y="0"/>
                    <a:chExt cx="1118" cy="279"/>
                  </a:xfrm>
                </p:grpSpPr>
                <p:sp>
                  <p:nvSpPr>
                    <p:cNvPr id="72738" name="AutoShape 26"/>
                    <p:cNvSpPr>
                      <a:spLocks noChangeArrowheads="1"/>
                    </p:cNvSpPr>
                    <p:nvPr/>
                  </p:nvSpPr>
                  <p:spPr bwMode="auto">
                    <a:xfrm rot="5263130">
                      <a:off x="290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39" name="AutoShape 27"/>
                    <p:cNvSpPr>
                      <a:spLocks noChangeArrowheads="1"/>
                    </p:cNvSpPr>
                    <p:nvPr/>
                  </p:nvSpPr>
                  <p:spPr bwMode="auto">
                    <a:xfrm rot="6078281">
                      <a:off x="426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40" name="AutoShape 28"/>
                    <p:cNvSpPr>
                      <a:spLocks noChangeArrowheads="1"/>
                    </p:cNvSpPr>
                    <p:nvPr/>
                  </p:nvSpPr>
                  <p:spPr bwMode="auto">
                    <a:xfrm rot="6373927">
                      <a:off x="502" y="-27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  <p:sp>
                  <p:nvSpPr>
                    <p:cNvPr id="72741" name="AutoShape 29"/>
                    <p:cNvSpPr>
                      <a:spLocks noChangeArrowheads="1"/>
                    </p:cNvSpPr>
                    <p:nvPr/>
                  </p:nvSpPr>
                  <p:spPr bwMode="auto">
                    <a:xfrm rot="6906312">
                      <a:off x="592" y="-24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pPr eaLnBrk="0" hangingPunct="0"/>
                      <a:endParaRPr lang="zh-CN" altLang="zh-CN">
                        <a:ea typeface="楷体_GB2312"/>
                      </a:endParaRPr>
                    </a:p>
                  </p:txBody>
                </p:sp>
              </p:grpSp>
            </p:grpSp>
          </p:grpSp>
          <p:pic>
            <p:nvPicPr>
              <p:cNvPr id="72732" name="Picture 84" descr="Picture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" y="0"/>
                <a:ext cx="544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563" name="Text Box 179"/>
            <p:cNvSpPr txBox="1">
              <a:spLocks noChangeArrowheads="1"/>
            </p:cNvSpPr>
            <p:nvPr/>
          </p:nvSpPr>
          <p:spPr bwMode="auto">
            <a:xfrm>
              <a:off x="159" y="82"/>
              <a:ext cx="59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8392" dir="1308085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zh-CN" altLang="zh-CN" sz="40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  <a:cs typeface="+mn-cs"/>
                </a:rPr>
                <a:t>3</a:t>
              </a:r>
            </a:p>
          </p:txBody>
        </p:sp>
      </p:grpSp>
      <p:sp>
        <p:nvSpPr>
          <p:cNvPr id="16564" name="Freeform 3"/>
          <p:cNvSpPr>
            <a:spLocks/>
          </p:cNvSpPr>
          <p:nvPr/>
        </p:nvSpPr>
        <p:spPr bwMode="auto">
          <a:xfrm rot="14601868">
            <a:off x="4288632" y="5426869"/>
            <a:ext cx="785812" cy="819150"/>
          </a:xfrm>
          <a:custGeom>
            <a:avLst/>
            <a:gdLst>
              <a:gd name="T0" fmla="*/ 0 w 982"/>
              <a:gd name="T1" fmla="*/ 0 h 774"/>
              <a:gd name="T2" fmla="*/ 982 w 982"/>
              <a:gd name="T3" fmla="*/ 774 h 774"/>
            </a:gdLst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T0" t="T1" r="T2" b="T3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A2A2FF">
                  <a:alpha val="31999"/>
                </a:srgb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6565" name="Freeform 3"/>
          <p:cNvSpPr>
            <a:spLocks/>
          </p:cNvSpPr>
          <p:nvPr/>
        </p:nvSpPr>
        <p:spPr bwMode="auto">
          <a:xfrm rot="14601868">
            <a:off x="5441157" y="3769519"/>
            <a:ext cx="785812" cy="819150"/>
          </a:xfrm>
          <a:custGeom>
            <a:avLst/>
            <a:gdLst>
              <a:gd name="T0" fmla="*/ 0 w 982"/>
              <a:gd name="T1" fmla="*/ 0 h 774"/>
              <a:gd name="T2" fmla="*/ 982 w 982"/>
              <a:gd name="T3" fmla="*/ 774 h 774"/>
            </a:gdLst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T0" t="T1" r="T2" b="T3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A2A2FF">
                  <a:alpha val="3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6566" name="Freeform 3"/>
          <p:cNvSpPr>
            <a:spLocks/>
          </p:cNvSpPr>
          <p:nvPr/>
        </p:nvSpPr>
        <p:spPr bwMode="auto">
          <a:xfrm rot="14601868">
            <a:off x="7025482" y="2474119"/>
            <a:ext cx="785812" cy="819150"/>
          </a:xfrm>
          <a:custGeom>
            <a:avLst/>
            <a:gdLst>
              <a:gd name="T0" fmla="*/ 0 w 982"/>
              <a:gd name="T1" fmla="*/ 0 h 774"/>
              <a:gd name="T2" fmla="*/ 982 w 982"/>
              <a:gd name="T3" fmla="*/ 774 h 774"/>
            </a:gdLst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T0" t="T1" r="T2" b="T3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0">
            <a:gsLst>
              <a:gs pos="0">
                <a:srgbClr val="5D048E">
                  <a:alpha val="81000"/>
                </a:srgbClr>
              </a:gs>
              <a:gs pos="100000">
                <a:schemeClr val="accent1">
                  <a:alpha val="23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6568" name="Text Box 184"/>
          <p:cNvSpPr txBox="1">
            <a:spLocks noChangeArrowheads="1"/>
          </p:cNvSpPr>
          <p:nvPr/>
        </p:nvSpPr>
        <p:spPr bwMode="auto">
          <a:xfrm>
            <a:off x="2500298" y="4500570"/>
            <a:ext cx="3240088" cy="1016000"/>
          </a:xfrm>
          <a:prstGeom prst="rect">
            <a:avLst/>
          </a:prstGeom>
          <a:solidFill>
            <a:schemeClr val="bg2">
              <a:alpha val="14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2010</a:t>
            </a:r>
            <a:r>
              <a:rPr 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年</a:t>
            </a:r>
            <a:r>
              <a:rPr lang="zh-CN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5</a:t>
            </a:r>
            <a:r>
              <a:rPr 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月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欧洲金融稳定基金</a:t>
            </a:r>
            <a:endParaRPr lang="zh-CN" sz="2400" b="1" dirty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6570" name="Text Box 186"/>
          <p:cNvSpPr txBox="1">
            <a:spLocks noChangeArrowheads="1"/>
          </p:cNvSpPr>
          <p:nvPr/>
        </p:nvSpPr>
        <p:spPr bwMode="auto">
          <a:xfrm>
            <a:off x="4356100" y="2708275"/>
            <a:ext cx="2952750" cy="1016000"/>
          </a:xfrm>
          <a:prstGeom prst="rect">
            <a:avLst/>
          </a:prstGeom>
          <a:solidFill>
            <a:schemeClr val="bg2">
              <a:alpha val="14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2011</a:t>
            </a:r>
            <a:r>
              <a:rPr 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年</a:t>
            </a:r>
            <a:r>
              <a:rPr lang="zh-CN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10</a:t>
            </a:r>
            <a:r>
              <a:rPr 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月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永久性欧洲稳定机制</a:t>
            </a:r>
            <a:endParaRPr lang="zh-CN" sz="2400" b="1" dirty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6572" name="Text Box 188"/>
          <p:cNvSpPr txBox="1">
            <a:spLocks noChangeArrowheads="1"/>
          </p:cNvSpPr>
          <p:nvPr/>
        </p:nvSpPr>
        <p:spPr bwMode="auto">
          <a:xfrm>
            <a:off x="5724525" y="1412875"/>
            <a:ext cx="3887788" cy="1006475"/>
          </a:xfrm>
          <a:prstGeom prst="rect">
            <a:avLst/>
          </a:prstGeom>
          <a:solidFill>
            <a:schemeClr val="bg2">
              <a:alpha val="14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2012</a:t>
            </a:r>
            <a:r>
              <a:rPr 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年</a:t>
            </a:r>
            <a:r>
              <a:rPr lang="zh-CN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5</a:t>
            </a:r>
            <a:r>
              <a:rPr 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月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希腊“</a:t>
            </a:r>
            <a:r>
              <a:rPr lang="zh-CN" alt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退</a:t>
            </a:r>
            <a:r>
              <a:rPr lang="zh-CN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欧”风波</a:t>
            </a:r>
          </a:p>
        </p:txBody>
      </p:sp>
      <p:sp>
        <p:nvSpPr>
          <p:cNvPr id="16573" name="Text Box 2"/>
          <p:cNvSpPr txBox="1">
            <a:spLocks noChangeArrowheads="1"/>
          </p:cNvSpPr>
          <p:nvPr/>
        </p:nvSpPr>
        <p:spPr bwMode="auto">
          <a:xfrm>
            <a:off x="258489" y="0"/>
            <a:ext cx="56816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楷体_GB2312" pitchFamily="49" charset="-122"/>
                <a:ea typeface="黑体" pitchFamily="49" charset="-122"/>
                <a:cs typeface="+mn-cs"/>
                <a:sym typeface="Arial" pitchFamily="34" charset="0"/>
              </a:rPr>
              <a:t>欧债危机演变的三个节点</a:t>
            </a:r>
          </a:p>
        </p:txBody>
      </p:sp>
      <p:pic>
        <p:nvPicPr>
          <p:cNvPr id="191" name="图片 190" descr="2991651_134738062507_2副本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920997">
            <a:off x="11175207" y="2645569"/>
            <a:ext cx="187325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" name="TextBox 191"/>
          <p:cNvSpPr txBox="1"/>
          <p:nvPr/>
        </p:nvSpPr>
        <p:spPr>
          <a:xfrm>
            <a:off x="5724525" y="5084763"/>
            <a:ext cx="935038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n-cs"/>
              </a:rPr>
              <a:t>希腊</a:t>
            </a:r>
          </a:p>
        </p:txBody>
      </p:sp>
      <p:pic>
        <p:nvPicPr>
          <p:cNvPr id="194" name="图片 193" descr="53981318528593767副本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40568" y="4006632"/>
            <a:ext cx="3024336" cy="2851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" name="图片 80" descr="6422_8fdde1fdcf78ca50fd60ce9bc9577f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871576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2" name="图片 81" descr="d4bed98ad6861144dfbb08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30785">
            <a:off x="300760" y="929118"/>
            <a:ext cx="334327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61181 0.3092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1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1000"/>
                                        <p:tgtEl>
                                          <p:spTgt spid="1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7" presetClass="exit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1000"/>
                                        <p:tgtEl>
                                          <p:spTgt spid="1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8" grpId="0" animBg="1" autoUpdateAnimBg="0"/>
      <p:bldP spid="16570" grpId="0" animBg="1" autoUpdateAnimBg="0"/>
      <p:bldP spid="16572" grpId="0" animBg="1" autoUpdateAnimBg="0"/>
      <p:bldP spid="192" grpId="0" animBg="1"/>
      <p:bldP spid="19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5357818" y="1857364"/>
            <a:ext cx="3929090" cy="4105003"/>
            <a:chOff x="5357818" y="1857364"/>
            <a:chExt cx="3929090" cy="4105003"/>
          </a:xfrm>
        </p:grpSpPr>
        <p:pic>
          <p:nvPicPr>
            <p:cNvPr id="17412" name="Picture 4" descr="公投"/>
            <p:cNvPicPr>
              <a:picLocks noChangeAspect="1" noChangeArrowheads="1"/>
            </p:cNvPicPr>
            <p:nvPr/>
          </p:nvPicPr>
          <p:blipFill>
            <a:blip r:embed="rId2" cstate="print"/>
            <a:srcRect l="9315"/>
            <a:stretch>
              <a:fillRect/>
            </a:stretch>
          </p:blipFill>
          <p:spPr bwMode="auto">
            <a:xfrm>
              <a:off x="5572132" y="1857364"/>
              <a:ext cx="3492500" cy="359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5357818" y="5500702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“希腊”前总理帕帕季莫斯</a:t>
              </a:r>
              <a:endParaRPr lang="zh-CN" altLang="en-US" sz="2400" dirty="0"/>
            </a:p>
          </p:txBody>
        </p:sp>
      </p:grpSp>
      <p:pic>
        <p:nvPicPr>
          <p:cNvPr id="17410" name="Picture 2" descr="lightn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F1D1E"/>
              </a:clrFrom>
              <a:clrTo>
                <a:srgbClr val="1F1D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836613"/>
            <a:ext cx="35290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法德不许公投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BAED9"/>
              </a:clrFrom>
              <a:clrTo>
                <a:srgbClr val="ABAED9">
                  <a:alpha val="0"/>
                </a:srgbClr>
              </a:clrTo>
            </a:clrChange>
          </a:blip>
          <a:srcRect l="1251" r="6807" b="5846"/>
          <a:stretch>
            <a:fillRect/>
          </a:stretch>
        </p:blipFill>
        <p:spPr bwMode="auto">
          <a:xfrm rot="-591515">
            <a:off x="250825" y="3500438"/>
            <a:ext cx="51149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76825" y="642918"/>
            <a:ext cx="2087563" cy="1295400"/>
            <a:chOff x="0" y="0"/>
            <a:chExt cx="1315" cy="816"/>
          </a:xfrm>
        </p:grpSpPr>
        <p:sp>
          <p:nvSpPr>
            <p:cNvPr id="7376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1315" cy="816"/>
            </a:xfrm>
            <a:prstGeom prst="wedgeRoundRectCallout">
              <a:avLst>
                <a:gd name="adj1" fmla="val 72509"/>
                <a:gd name="adj2" fmla="val 29903"/>
                <a:gd name="adj3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sz="1800">
                <a:latin typeface="Arial" charset="0"/>
              </a:endParaRPr>
            </a:p>
          </p:txBody>
        </p:sp>
        <p:sp>
          <p:nvSpPr>
            <p:cNvPr id="73765" name="Text Box 7"/>
            <p:cNvSpPr txBox="1">
              <a:spLocks noChangeArrowheads="1"/>
            </p:cNvSpPr>
            <p:nvPr/>
          </p:nvSpPr>
          <p:spPr bwMode="auto">
            <a:xfrm>
              <a:off x="45" y="46"/>
              <a:ext cx="122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Arial" charset="0"/>
                </a:rPr>
                <a:t>希腊将就是否接受欧盟救援举行全民公决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48038" y="2276475"/>
            <a:ext cx="2519362" cy="2447925"/>
            <a:chOff x="0" y="0"/>
            <a:chExt cx="1587" cy="1542"/>
          </a:xfrm>
        </p:grpSpPr>
        <p:sp>
          <p:nvSpPr>
            <p:cNvPr id="73762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1587" cy="1542"/>
            </a:xfrm>
            <a:prstGeom prst="irregularSeal2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楷体_GB2312"/>
              </a:endParaRPr>
            </a:p>
          </p:txBody>
        </p:sp>
        <p:sp>
          <p:nvSpPr>
            <p:cNvPr id="73763" name="WordArt 10"/>
            <p:cNvSpPr>
              <a:spLocks noChangeArrowheads="1" noChangeShapeType="1"/>
            </p:cNvSpPr>
            <p:nvPr/>
          </p:nvSpPr>
          <p:spPr bwMode="auto">
            <a:xfrm rot="-1754286">
              <a:off x="227" y="590"/>
              <a:ext cx="1076" cy="4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45791" dir="2021404" algn="ctr" rotWithShape="0">
                      <a:schemeClr val="tx1"/>
                    </a:outerShdw>
                  </a:effectLst>
                  <a:latin typeface="宋体"/>
                  <a:ea typeface="宋体"/>
                </a:rPr>
                <a:t>你敢！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95288" y="1628775"/>
            <a:ext cx="2881312" cy="1533525"/>
            <a:chOff x="0" y="0"/>
            <a:chExt cx="1815" cy="966"/>
          </a:xfrm>
        </p:grpSpPr>
        <p:sp>
          <p:nvSpPr>
            <p:cNvPr id="73760" name="WordArt 12"/>
            <p:cNvSpPr>
              <a:spLocks noChangeArrowheads="1" noChangeShapeType="1"/>
            </p:cNvSpPr>
            <p:nvPr/>
          </p:nvSpPr>
          <p:spPr bwMode="auto">
            <a:xfrm>
              <a:off x="0" y="0"/>
              <a:ext cx="1270" cy="64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宋体"/>
                  <a:ea typeface="宋体"/>
                </a:rPr>
                <a:t>希腊公投</a:t>
              </a:r>
            </a:p>
          </p:txBody>
        </p:sp>
        <p:sp>
          <p:nvSpPr>
            <p:cNvPr id="73761" name="WordArt 13"/>
            <p:cNvSpPr>
              <a:spLocks noChangeArrowheads="1" noChangeShapeType="1"/>
            </p:cNvSpPr>
            <p:nvPr/>
          </p:nvSpPr>
          <p:spPr bwMode="auto">
            <a:xfrm>
              <a:off x="590" y="318"/>
              <a:ext cx="1225" cy="64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宋体"/>
                  <a:ea typeface="宋体"/>
                </a:rPr>
                <a:t>震惊世界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427538" y="1412875"/>
            <a:ext cx="4681537" cy="4700588"/>
            <a:chOff x="0" y="-66"/>
            <a:chExt cx="2502" cy="2167"/>
          </a:xfrm>
        </p:grpSpPr>
        <p:sp>
          <p:nvSpPr>
            <p:cNvPr id="17426" name="AutoShape 18"/>
            <p:cNvSpPr>
              <a:spLocks noChangeArrowheads="1"/>
            </p:cNvSpPr>
            <p:nvPr/>
          </p:nvSpPr>
          <p:spPr bwMode="auto">
            <a:xfrm>
              <a:off x="0" y="1315"/>
              <a:ext cx="2495" cy="544"/>
            </a:xfrm>
            <a:prstGeom prst="cube">
              <a:avLst>
                <a:gd name="adj" fmla="val 89704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vert="eaVert" anchor="ctr">
              <a:spAutoFit/>
            </a:bodyPr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pic>
          <p:nvPicPr>
            <p:cNvPr id="73739" name="Picture 718" descr="biz1_그림자(대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5" y="1342"/>
              <a:ext cx="1001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40" name="Picture 719" descr="biz1_그림자(대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7" y="1327"/>
              <a:ext cx="100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9" name="Line 627"/>
            <p:cNvSpPr>
              <a:spLocks noChangeShapeType="1"/>
            </p:cNvSpPr>
            <p:nvPr/>
          </p:nvSpPr>
          <p:spPr bwMode="auto">
            <a:xfrm>
              <a:off x="318" y="185"/>
              <a:ext cx="2184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17430" name="Line 628"/>
            <p:cNvSpPr>
              <a:spLocks noChangeShapeType="1"/>
            </p:cNvSpPr>
            <p:nvPr/>
          </p:nvSpPr>
          <p:spPr bwMode="auto">
            <a:xfrm>
              <a:off x="318" y="365"/>
              <a:ext cx="2184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17431" name="Line 629"/>
            <p:cNvSpPr>
              <a:spLocks noChangeShapeType="1"/>
            </p:cNvSpPr>
            <p:nvPr/>
          </p:nvSpPr>
          <p:spPr bwMode="auto">
            <a:xfrm>
              <a:off x="318" y="545"/>
              <a:ext cx="2184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17432" name="Line 630"/>
            <p:cNvSpPr>
              <a:spLocks noChangeShapeType="1"/>
            </p:cNvSpPr>
            <p:nvPr/>
          </p:nvSpPr>
          <p:spPr bwMode="auto">
            <a:xfrm>
              <a:off x="318" y="725"/>
              <a:ext cx="2184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17433" name="Line 631"/>
            <p:cNvSpPr>
              <a:spLocks noChangeShapeType="1"/>
            </p:cNvSpPr>
            <p:nvPr/>
          </p:nvSpPr>
          <p:spPr bwMode="auto">
            <a:xfrm>
              <a:off x="318" y="905"/>
              <a:ext cx="2184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pic>
          <p:nvPicPr>
            <p:cNvPr id="73746" name="Picture 725" descr="biz1_그림자(중)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6" y="1411"/>
              <a:ext cx="71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5" name="Line 758"/>
            <p:cNvSpPr>
              <a:spLocks noChangeShapeType="1"/>
            </p:cNvSpPr>
            <p:nvPr/>
          </p:nvSpPr>
          <p:spPr bwMode="auto">
            <a:xfrm>
              <a:off x="318" y="1085"/>
              <a:ext cx="2184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17436" name="Line 759"/>
            <p:cNvSpPr>
              <a:spLocks noChangeShapeType="1"/>
            </p:cNvSpPr>
            <p:nvPr/>
          </p:nvSpPr>
          <p:spPr bwMode="auto">
            <a:xfrm>
              <a:off x="318" y="1266"/>
              <a:ext cx="2184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73749" name="Text Box 789"/>
            <p:cNvSpPr txBox="1">
              <a:spLocks noChangeArrowheads="1"/>
            </p:cNvSpPr>
            <p:nvPr/>
          </p:nvSpPr>
          <p:spPr bwMode="auto">
            <a:xfrm>
              <a:off x="1566" y="1893"/>
              <a:ext cx="38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800" b="1">
                  <a:latin typeface="Arial" charset="0"/>
                  <a:ea typeface="HY헤드라인M"/>
                  <a:cs typeface="HY헤드라인M"/>
                </a:rPr>
                <a:t>法国</a:t>
              </a:r>
            </a:p>
          </p:txBody>
        </p:sp>
        <p:sp>
          <p:nvSpPr>
            <p:cNvPr id="73750" name="Text Box 790"/>
            <p:cNvSpPr txBox="1">
              <a:spLocks noChangeArrowheads="1"/>
            </p:cNvSpPr>
            <p:nvPr/>
          </p:nvSpPr>
          <p:spPr bwMode="auto">
            <a:xfrm>
              <a:off x="976" y="1893"/>
              <a:ext cx="38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800" b="1">
                  <a:latin typeface="Arial" charset="0"/>
                  <a:ea typeface="HY헤드라인M"/>
                  <a:cs typeface="HY헤드라인M"/>
                </a:rPr>
                <a:t>德国</a:t>
              </a:r>
            </a:p>
          </p:txBody>
        </p:sp>
        <p:sp>
          <p:nvSpPr>
            <p:cNvPr id="73751" name="AutoShape 793"/>
            <p:cNvSpPr>
              <a:spLocks noChangeArrowheads="1"/>
            </p:cNvSpPr>
            <p:nvPr/>
          </p:nvSpPr>
          <p:spPr bwMode="auto">
            <a:xfrm>
              <a:off x="363" y="45"/>
              <a:ext cx="2086" cy="1226"/>
            </a:xfrm>
            <a:prstGeom prst="cube">
              <a:avLst>
                <a:gd name="adj" fmla="val 2292"/>
              </a:avLst>
            </a:prstGeom>
            <a:gradFill rotWithShape="1">
              <a:gsLst>
                <a:gs pos="0">
                  <a:srgbClr val="507C8B"/>
                </a:gs>
                <a:gs pos="100000">
                  <a:srgbClr val="73B1C7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100" b="1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3752" name="Text Box 791"/>
            <p:cNvSpPr txBox="1">
              <a:spLocks noChangeArrowheads="1"/>
            </p:cNvSpPr>
            <p:nvPr/>
          </p:nvSpPr>
          <p:spPr bwMode="auto">
            <a:xfrm>
              <a:off x="318" y="1893"/>
              <a:ext cx="37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800" b="1">
                  <a:latin typeface="Arial" charset="0"/>
                  <a:ea typeface="HY헤드라인M"/>
                  <a:cs typeface="HY헤드라인M"/>
                </a:rPr>
                <a:t>欧盟</a:t>
              </a:r>
            </a:p>
          </p:txBody>
        </p:sp>
        <p:sp>
          <p:nvSpPr>
            <p:cNvPr id="17441" name="Text Box 778"/>
            <p:cNvSpPr txBox="1">
              <a:spLocks noChangeArrowheads="1"/>
            </p:cNvSpPr>
            <p:nvPr/>
          </p:nvSpPr>
          <p:spPr bwMode="auto">
            <a:xfrm>
              <a:off x="770" y="996"/>
              <a:ext cx="921" cy="21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黑体" pitchFamily="49" charset="-122"/>
                  <a:ea typeface="黑体" pitchFamily="49" charset="-122"/>
                  <a:cs typeface="+mn-cs"/>
                </a:rPr>
                <a:t>1000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  <a:cs typeface="+mn-cs"/>
                </a:rPr>
                <a:t>亿欧元</a:t>
              </a:r>
            </a:p>
          </p:txBody>
        </p:sp>
        <p:sp>
          <p:nvSpPr>
            <p:cNvPr id="17442" name="Text Box 779"/>
            <p:cNvSpPr txBox="1">
              <a:spLocks noChangeArrowheads="1"/>
            </p:cNvSpPr>
            <p:nvPr/>
          </p:nvSpPr>
          <p:spPr bwMode="auto">
            <a:xfrm>
              <a:off x="192" y="-66"/>
              <a:ext cx="921" cy="21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黑体" pitchFamily="49" charset="-122"/>
                  <a:ea typeface="黑体" pitchFamily="49" charset="-122"/>
                  <a:cs typeface="+mn-cs"/>
                </a:rPr>
                <a:t>4000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  <a:cs typeface="+mn-cs"/>
                </a:rPr>
                <a:t>亿欧元</a:t>
              </a:r>
            </a:p>
          </p:txBody>
        </p:sp>
        <p:sp>
          <p:nvSpPr>
            <p:cNvPr id="16415" name="TextBox 45"/>
            <p:cNvSpPr txBox="1">
              <a:spLocks noChangeArrowheads="1"/>
            </p:cNvSpPr>
            <p:nvPr/>
          </p:nvSpPr>
          <p:spPr bwMode="auto">
            <a:xfrm>
              <a:off x="817" y="227"/>
              <a:ext cx="1678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itchFamily="49" charset="-122"/>
                  <a:ea typeface="黑体" pitchFamily="49" charset="-122"/>
                  <a:cs typeface="+mn-cs"/>
                </a:rPr>
                <a:t>希腊“退欧”带来的</a:t>
              </a:r>
            </a:p>
            <a:p>
              <a:pPr algn="ctr">
                <a:defRPr/>
              </a:pPr>
              <a:r>
                <a:rPr lang="zh-CN" alt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itchFamily="49" charset="-122"/>
                  <a:ea typeface="黑体" pitchFamily="49" charset="-122"/>
                  <a:cs typeface="+mn-cs"/>
                </a:rPr>
                <a:t>直接损失</a:t>
              </a:r>
            </a:p>
            <a:p>
              <a:pPr>
                <a:defRPr/>
              </a:pPr>
              <a:endParaRPr lang="zh-CN" altLang="en-US" sz="2000" dirty="0">
                <a:latin typeface="黑体" pitchFamily="49" charset="-122"/>
                <a:ea typeface="黑体" pitchFamily="49" charset="-122"/>
                <a:cs typeface="+mn-cs"/>
              </a:endParaRPr>
            </a:p>
          </p:txBody>
        </p:sp>
        <p:sp>
          <p:nvSpPr>
            <p:cNvPr id="17444" name="Text Box 777"/>
            <p:cNvSpPr txBox="1">
              <a:spLocks noChangeArrowheads="1"/>
            </p:cNvSpPr>
            <p:nvPr/>
          </p:nvSpPr>
          <p:spPr bwMode="auto">
            <a:xfrm>
              <a:off x="1501" y="1228"/>
              <a:ext cx="839" cy="21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黑体" pitchFamily="49" charset="-122"/>
                  <a:ea typeface="黑体" pitchFamily="49" charset="-122"/>
                  <a:cs typeface="+mn-cs"/>
                </a:rPr>
                <a:t>585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  <a:cs typeface="+mn-cs"/>
                </a:rPr>
                <a:t>亿欧元</a:t>
              </a:r>
            </a:p>
          </p:txBody>
        </p:sp>
        <p:sp>
          <p:nvSpPr>
            <p:cNvPr id="73757" name="AutoShape 680"/>
            <p:cNvSpPr>
              <a:spLocks noChangeArrowheads="1"/>
            </p:cNvSpPr>
            <p:nvPr/>
          </p:nvSpPr>
          <p:spPr bwMode="auto">
            <a:xfrm>
              <a:off x="407" y="181"/>
              <a:ext cx="273" cy="1533"/>
            </a:xfrm>
            <a:prstGeom prst="can">
              <a:avLst>
                <a:gd name="adj" fmla="val 37462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762F00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>
                <a:latin typeface="Calibri" pitchFamily="34" charset="0"/>
              </a:endParaRPr>
            </a:p>
          </p:txBody>
        </p:sp>
        <p:sp>
          <p:nvSpPr>
            <p:cNvPr id="73758" name="AutoShape 679"/>
            <p:cNvSpPr>
              <a:spLocks noChangeArrowheads="1"/>
            </p:cNvSpPr>
            <p:nvPr/>
          </p:nvSpPr>
          <p:spPr bwMode="auto">
            <a:xfrm>
              <a:off x="1050" y="1270"/>
              <a:ext cx="220" cy="444"/>
            </a:xfrm>
            <a:prstGeom prst="can">
              <a:avLst>
                <a:gd name="adj" fmla="val 22677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762F00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>
                <a:latin typeface="Calibri" pitchFamily="34" charset="0"/>
              </a:endParaRPr>
            </a:p>
          </p:txBody>
        </p:sp>
        <p:sp>
          <p:nvSpPr>
            <p:cNvPr id="73759" name="AutoShape 678"/>
            <p:cNvSpPr>
              <a:spLocks noChangeArrowheads="1"/>
            </p:cNvSpPr>
            <p:nvPr/>
          </p:nvSpPr>
          <p:spPr bwMode="auto">
            <a:xfrm>
              <a:off x="1679" y="1451"/>
              <a:ext cx="226" cy="263"/>
            </a:xfrm>
            <a:prstGeom prst="can">
              <a:avLst>
                <a:gd name="adj" fmla="val 14891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762F00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>
                <a:latin typeface="Calibri" pitchFamily="34" charset="0"/>
              </a:endParaRPr>
            </a:p>
          </p:txBody>
        </p:sp>
      </p:grpSp>
      <p:sp>
        <p:nvSpPr>
          <p:cNvPr id="17448" name="Text Box 2"/>
          <p:cNvSpPr txBox="1">
            <a:spLocks noChangeArrowheads="1"/>
          </p:cNvSpPr>
          <p:nvPr/>
        </p:nvSpPr>
        <p:spPr bwMode="auto">
          <a:xfrm>
            <a:off x="260076" y="0"/>
            <a:ext cx="56800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楷体_GB2312" pitchFamily="49" charset="-122"/>
                <a:ea typeface="黑体" pitchFamily="49" charset="-122"/>
                <a:cs typeface="+mn-cs"/>
                <a:sym typeface="Arial" pitchFamily="34" charset="0"/>
              </a:rPr>
              <a:t>希腊的“退欧”风波</a:t>
            </a:r>
          </a:p>
        </p:txBody>
      </p:sp>
      <p:pic>
        <p:nvPicPr>
          <p:cNvPr id="42" name="图片 41" descr="4c5dd442tc126eb3d00d7&amp;690副本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620713"/>
            <a:ext cx="38766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126211635400888475767411.jpg"/>
          <p:cNvPicPr>
            <a:picLocks noChangeAspect="1"/>
          </p:cNvPicPr>
          <p:nvPr/>
        </p:nvPicPr>
        <p:blipFill>
          <a:blip r:embed="rId2" cstate="print"/>
          <a:srcRect b="7343"/>
          <a:stretch>
            <a:fillRect/>
          </a:stretch>
        </p:blipFill>
        <p:spPr bwMode="auto">
          <a:xfrm>
            <a:off x="3643313" y="1571625"/>
            <a:ext cx="550068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1246" y="0"/>
            <a:ext cx="59769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楷体_GB2312" pitchFamily="49" charset="-122"/>
                <a:ea typeface="黑体" pitchFamily="49" charset="-122"/>
                <a:cs typeface="+mn-cs"/>
                <a:sym typeface="Arial" pitchFamily="34" charset="0"/>
              </a:rPr>
              <a:t>欧元区的多米诺骨牌效应</a:t>
            </a:r>
          </a:p>
        </p:txBody>
      </p:sp>
      <p:pic>
        <p:nvPicPr>
          <p:cNvPr id="12" name="图片 11" descr="A4_1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150"/>
            <a:ext cx="3890963" cy="573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Picture 2" descr="欧债多米诺"/>
          <p:cNvPicPr>
            <a:picLocks noChangeAspect="1" noChangeArrowheads="1"/>
          </p:cNvPicPr>
          <p:nvPr/>
        </p:nvPicPr>
        <p:blipFill>
          <a:blip r:embed="rId4" cstate="print"/>
          <a:srcRect l="12100"/>
          <a:stretch>
            <a:fillRect/>
          </a:stretch>
        </p:blipFill>
        <p:spPr bwMode="auto">
          <a:xfrm rot="560075">
            <a:off x="3614738" y="935038"/>
            <a:ext cx="5167312" cy="488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238" y="-24"/>
            <a:ext cx="59769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sx="1000" sy="1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楷体_GB2312" pitchFamily="49" charset="-122"/>
                <a:ea typeface="黑体" pitchFamily="49" charset="-122"/>
                <a:cs typeface="+mn-cs"/>
                <a:sym typeface="Arial" pitchFamily="34" charset="0"/>
              </a:rPr>
              <a:t>欧元区的多米诺骨牌效应</a:t>
            </a: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1476375" y="1484313"/>
            <a:ext cx="6083300" cy="4581525"/>
            <a:chOff x="0" y="2564904"/>
            <a:chExt cx="5832648" cy="4293096"/>
          </a:xfrm>
        </p:grpSpPr>
        <p:pic>
          <p:nvPicPr>
            <p:cNvPr id="5" name="图片 4" descr="201112260657412561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17122"/>
              <a:ext cx="5832648" cy="38408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917834" y="2564904"/>
              <a:ext cx="4105077" cy="52362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  <a:cs typeface="+mn-cs"/>
                </a:rPr>
                <a:t>欧债危机的“蝴蝶效应”</a:t>
              </a:r>
            </a:p>
          </p:txBody>
        </p:sp>
      </p:grpSp>
      <p:pic>
        <p:nvPicPr>
          <p:cNvPr id="9" name="图片 8" descr="sb090737_1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6555">
            <a:off x="2738438" y="1757363"/>
            <a:ext cx="6480175" cy="5822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7" descr="2011年第三季度的债务占GDP 的比重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00204"/>
            <a:ext cx="6235700" cy="4286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图片 10" descr="1123947_101500726336_2副本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20001">
            <a:off x="179388" y="1989138"/>
            <a:ext cx="291147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 rot="20341218">
            <a:off x="1441076" y="877041"/>
            <a:ext cx="46085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  <a:cs typeface="+mn-cs"/>
              </a:rPr>
              <a:t>欧债危机让欧元崩溃</a:t>
            </a:r>
          </a:p>
        </p:txBody>
      </p:sp>
      <p:pic>
        <p:nvPicPr>
          <p:cNvPr id="12" name="图片 11" descr="4785731_105749059047_2副本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214332" flipV="1">
            <a:off x="4435475" y="420688"/>
            <a:ext cx="2573338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xit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-0.26213 L 3.33333E-6 -1.05871E-6 " pathEditMode="relative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9725" y="1909763"/>
            <a:ext cx="5133975" cy="4402137"/>
            <a:chOff x="0" y="0"/>
            <a:chExt cx="3234" cy="2773"/>
          </a:xfrm>
        </p:grpSpPr>
        <p:sp>
          <p:nvSpPr>
            <p:cNvPr id="23555" name="Freeform 14"/>
            <p:cNvSpPr>
              <a:spLocks/>
            </p:cNvSpPr>
            <p:nvPr/>
          </p:nvSpPr>
          <p:spPr bwMode="auto">
            <a:xfrm>
              <a:off x="1375" y="477"/>
              <a:ext cx="830" cy="214"/>
            </a:xfrm>
            <a:custGeom>
              <a:avLst/>
              <a:gdLst>
                <a:gd name="T0" fmla="*/ 0 w 814"/>
                <a:gd name="T1" fmla="*/ 0 h 198"/>
                <a:gd name="T2" fmla="*/ 814 w 814"/>
                <a:gd name="T3" fmla="*/ 198 h 198"/>
              </a:gdLst>
              <a:ahLst/>
              <a:cxnLst>
                <a:cxn ang="0">
                  <a:pos x="189" y="198"/>
                </a:cxn>
                <a:cxn ang="0">
                  <a:pos x="814" y="140"/>
                </a:cxn>
                <a:cxn ang="0">
                  <a:pos x="617" y="17"/>
                </a:cxn>
                <a:cxn ang="0">
                  <a:pos x="0" y="0"/>
                </a:cxn>
                <a:cxn ang="0">
                  <a:pos x="189" y="198"/>
                </a:cxn>
              </a:cxnLst>
              <a:rect l="T0" t="T1" r="T2" b="T3"/>
              <a:pathLst>
                <a:path w="814" h="198">
                  <a:moveTo>
                    <a:pt x="189" y="198"/>
                  </a:moveTo>
                  <a:lnTo>
                    <a:pt x="814" y="140"/>
                  </a:lnTo>
                  <a:lnTo>
                    <a:pt x="617" y="17"/>
                  </a:lnTo>
                  <a:lnTo>
                    <a:pt x="0" y="0"/>
                  </a:lnTo>
                  <a:lnTo>
                    <a:pt x="189" y="19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3556" name="Freeform 15"/>
            <p:cNvSpPr>
              <a:spLocks/>
            </p:cNvSpPr>
            <p:nvPr/>
          </p:nvSpPr>
          <p:spPr bwMode="auto">
            <a:xfrm>
              <a:off x="897" y="1002"/>
              <a:ext cx="1695" cy="413"/>
            </a:xfrm>
            <a:custGeom>
              <a:avLst/>
              <a:gdLst>
                <a:gd name="T0" fmla="*/ 0 w 1695"/>
                <a:gd name="T1" fmla="*/ 0 h 412"/>
                <a:gd name="T2" fmla="*/ 1695 w 1695"/>
                <a:gd name="T3" fmla="*/ 412 h 412"/>
              </a:gdLst>
              <a:ahLst/>
              <a:cxnLst>
                <a:cxn ang="0">
                  <a:pos x="304" y="412"/>
                </a:cxn>
                <a:cxn ang="0">
                  <a:pos x="1695" y="313"/>
                </a:cxn>
                <a:cxn ang="0">
                  <a:pos x="1366" y="157"/>
                </a:cxn>
                <a:cxn ang="0">
                  <a:pos x="0" y="0"/>
                </a:cxn>
                <a:cxn ang="0">
                  <a:pos x="304" y="412"/>
                </a:cxn>
              </a:cxnLst>
              <a:rect l="T0" t="T1" r="T2" b="T3"/>
              <a:pathLst>
                <a:path w="1695" h="412">
                  <a:moveTo>
                    <a:pt x="304" y="412"/>
                  </a:moveTo>
                  <a:lnTo>
                    <a:pt x="1695" y="313"/>
                  </a:lnTo>
                  <a:lnTo>
                    <a:pt x="1366" y="157"/>
                  </a:lnTo>
                  <a:lnTo>
                    <a:pt x="0" y="0"/>
                  </a:lnTo>
                  <a:lnTo>
                    <a:pt x="304" y="412"/>
                  </a:lnTo>
                  <a:close/>
                </a:path>
              </a:pathLst>
            </a:custGeom>
            <a:gradFill rotWithShape="1">
              <a:gsLst>
                <a:gs pos="0">
                  <a:srgbClr val="595959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3557" name="Freeform 16"/>
            <p:cNvSpPr>
              <a:spLocks/>
            </p:cNvSpPr>
            <p:nvPr/>
          </p:nvSpPr>
          <p:spPr bwMode="auto">
            <a:xfrm>
              <a:off x="404" y="1481"/>
              <a:ext cx="2551" cy="666"/>
            </a:xfrm>
            <a:custGeom>
              <a:avLst/>
              <a:gdLst>
                <a:gd name="T0" fmla="*/ 0 w 2526"/>
                <a:gd name="T1" fmla="*/ 0 h 658"/>
                <a:gd name="T2" fmla="*/ 2526 w 2526"/>
                <a:gd name="T3" fmla="*/ 658 h 658"/>
              </a:gdLst>
              <a:ahLst/>
              <a:cxnLst>
                <a:cxn ang="0">
                  <a:pos x="444" y="658"/>
                </a:cxn>
                <a:cxn ang="0">
                  <a:pos x="2526" y="527"/>
                </a:cxn>
                <a:cxn ang="0">
                  <a:pos x="2155" y="313"/>
                </a:cxn>
                <a:cxn ang="0">
                  <a:pos x="0" y="0"/>
                </a:cxn>
                <a:cxn ang="0">
                  <a:pos x="444" y="658"/>
                </a:cxn>
              </a:cxnLst>
              <a:rect l="T0" t="T1" r="T2" b="T3"/>
              <a:pathLst>
                <a:path w="2526" h="658">
                  <a:moveTo>
                    <a:pt x="444" y="658"/>
                  </a:moveTo>
                  <a:lnTo>
                    <a:pt x="2526" y="527"/>
                  </a:lnTo>
                  <a:lnTo>
                    <a:pt x="2155" y="313"/>
                  </a:lnTo>
                  <a:lnTo>
                    <a:pt x="0" y="0"/>
                  </a:lnTo>
                  <a:lnTo>
                    <a:pt x="444" y="658"/>
                  </a:lnTo>
                  <a:close/>
                </a:path>
              </a:pathLst>
            </a:custGeom>
            <a:gradFill rotWithShape="1">
              <a:gsLst>
                <a:gs pos="0">
                  <a:srgbClr val="474776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3558" name="Freeform 17"/>
            <p:cNvSpPr>
              <a:spLocks/>
            </p:cNvSpPr>
            <p:nvPr/>
          </p:nvSpPr>
          <p:spPr bwMode="auto">
            <a:xfrm>
              <a:off x="535" y="1999"/>
              <a:ext cx="2699" cy="774"/>
            </a:xfrm>
            <a:custGeom>
              <a:avLst/>
              <a:gdLst>
                <a:gd name="T0" fmla="*/ 0 w 2699"/>
                <a:gd name="T1" fmla="*/ 0 h 774"/>
                <a:gd name="T2" fmla="*/ 2699 w 2699"/>
                <a:gd name="T3" fmla="*/ 774 h 774"/>
              </a:gdLst>
              <a:ahLst/>
              <a:cxnLst>
                <a:cxn ang="0">
                  <a:pos x="0" y="774"/>
                </a:cxn>
                <a:cxn ang="0">
                  <a:pos x="2699" y="560"/>
                </a:cxn>
                <a:cxn ang="0">
                  <a:pos x="2403" y="0"/>
                </a:cxn>
                <a:cxn ang="0">
                  <a:pos x="313" y="140"/>
                </a:cxn>
                <a:cxn ang="0">
                  <a:pos x="0" y="774"/>
                </a:cxn>
              </a:cxnLst>
              <a:rect l="T0" t="T1" r="T2" b="T3"/>
              <a:pathLst>
                <a:path w="2699" h="774">
                  <a:moveTo>
                    <a:pt x="0" y="774"/>
                  </a:moveTo>
                  <a:lnTo>
                    <a:pt x="2699" y="560"/>
                  </a:lnTo>
                  <a:lnTo>
                    <a:pt x="2403" y="0"/>
                  </a:lnTo>
                  <a:lnTo>
                    <a:pt x="313" y="140"/>
                  </a:lnTo>
                  <a:lnTo>
                    <a:pt x="0" y="774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rgbClr val="4747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3559" name="Freeform 18"/>
            <p:cNvSpPr>
              <a:spLocks/>
            </p:cNvSpPr>
            <p:nvPr/>
          </p:nvSpPr>
          <p:spPr bwMode="auto">
            <a:xfrm>
              <a:off x="889" y="1308"/>
              <a:ext cx="1991" cy="724"/>
            </a:xfrm>
            <a:custGeom>
              <a:avLst/>
              <a:gdLst>
                <a:gd name="T0" fmla="*/ 0 w 1991"/>
                <a:gd name="T1" fmla="*/ 0 h 724"/>
                <a:gd name="T2" fmla="*/ 1991 w 1991"/>
                <a:gd name="T3" fmla="*/ 724 h 724"/>
              </a:gdLst>
              <a:ahLst/>
              <a:cxnLst>
                <a:cxn ang="0">
                  <a:pos x="0" y="724"/>
                </a:cxn>
                <a:cxn ang="0">
                  <a:pos x="1991" y="584"/>
                </a:cxn>
                <a:cxn ang="0">
                  <a:pos x="1695" y="0"/>
                </a:cxn>
                <a:cxn ang="0">
                  <a:pos x="304" y="99"/>
                </a:cxn>
                <a:cxn ang="0">
                  <a:pos x="0" y="724"/>
                </a:cxn>
              </a:cxnLst>
              <a:rect l="T0" t="T1" r="T2" b="T3"/>
              <a:pathLst>
                <a:path w="1991" h="724">
                  <a:moveTo>
                    <a:pt x="0" y="724"/>
                  </a:moveTo>
                  <a:lnTo>
                    <a:pt x="1991" y="584"/>
                  </a:lnTo>
                  <a:lnTo>
                    <a:pt x="1695" y="0"/>
                  </a:lnTo>
                  <a:lnTo>
                    <a:pt x="304" y="99"/>
                  </a:lnTo>
                  <a:lnTo>
                    <a:pt x="0" y="7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59595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3560" name="Freeform 19"/>
            <p:cNvSpPr>
              <a:spLocks/>
            </p:cNvSpPr>
            <p:nvPr/>
          </p:nvSpPr>
          <p:spPr bwMode="auto">
            <a:xfrm>
              <a:off x="1226" y="634"/>
              <a:ext cx="1317" cy="691"/>
            </a:xfrm>
            <a:custGeom>
              <a:avLst/>
              <a:gdLst>
                <a:gd name="T0" fmla="*/ 0 w 1317"/>
                <a:gd name="T1" fmla="*/ 0 h 700"/>
                <a:gd name="T2" fmla="*/ 1317 w 1317"/>
                <a:gd name="T3" fmla="*/ 700 h 700"/>
              </a:gdLst>
              <a:ahLst/>
              <a:cxnLst>
                <a:cxn ang="0">
                  <a:pos x="0" y="700"/>
                </a:cxn>
                <a:cxn ang="0">
                  <a:pos x="1317" y="601"/>
                </a:cxn>
                <a:cxn ang="0">
                  <a:pos x="980" y="0"/>
                </a:cxn>
                <a:cxn ang="0">
                  <a:pos x="346" y="49"/>
                </a:cxn>
                <a:cxn ang="0">
                  <a:pos x="0" y="700"/>
                </a:cxn>
              </a:cxnLst>
              <a:rect l="T0" t="T1" r="T2" b="T3"/>
              <a:pathLst>
                <a:path w="1317" h="700">
                  <a:moveTo>
                    <a:pt x="0" y="700"/>
                  </a:moveTo>
                  <a:lnTo>
                    <a:pt x="1317" y="601"/>
                  </a:lnTo>
                  <a:lnTo>
                    <a:pt x="980" y="0"/>
                  </a:lnTo>
                  <a:lnTo>
                    <a:pt x="346" y="49"/>
                  </a:lnTo>
                  <a:lnTo>
                    <a:pt x="0" y="7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3561" name="Freeform 20"/>
            <p:cNvSpPr>
              <a:spLocks/>
            </p:cNvSpPr>
            <p:nvPr/>
          </p:nvSpPr>
          <p:spPr bwMode="auto">
            <a:xfrm>
              <a:off x="1597" y="0"/>
              <a:ext cx="567" cy="592"/>
            </a:xfrm>
            <a:custGeom>
              <a:avLst/>
              <a:gdLst>
                <a:gd name="T0" fmla="*/ 0 w 567"/>
                <a:gd name="T1" fmla="*/ 0 h 592"/>
                <a:gd name="T2" fmla="*/ 567 w 567"/>
                <a:gd name="T3" fmla="*/ 592 h 592"/>
              </a:gdLst>
              <a:ahLst/>
              <a:cxnLst>
                <a:cxn ang="0">
                  <a:pos x="0" y="592"/>
                </a:cxn>
                <a:cxn ang="0">
                  <a:pos x="567" y="543"/>
                </a:cxn>
                <a:cxn ang="0">
                  <a:pos x="288" y="0"/>
                </a:cxn>
                <a:cxn ang="0">
                  <a:pos x="0" y="592"/>
                </a:cxn>
              </a:cxnLst>
              <a:rect l="T0" t="T1" r="T2" b="T3"/>
              <a:pathLst>
                <a:path w="567" h="592">
                  <a:moveTo>
                    <a:pt x="0" y="592"/>
                  </a:moveTo>
                  <a:lnTo>
                    <a:pt x="567" y="543"/>
                  </a:lnTo>
                  <a:lnTo>
                    <a:pt x="288" y="0"/>
                  </a:lnTo>
                  <a:lnTo>
                    <a:pt x="0" y="59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3562" name="Freeform 21"/>
            <p:cNvSpPr>
              <a:spLocks/>
            </p:cNvSpPr>
            <p:nvPr/>
          </p:nvSpPr>
          <p:spPr bwMode="auto">
            <a:xfrm>
              <a:off x="0" y="1481"/>
              <a:ext cx="856" cy="1292"/>
            </a:xfrm>
            <a:custGeom>
              <a:avLst/>
              <a:gdLst>
                <a:gd name="T0" fmla="*/ 0 w 856"/>
                <a:gd name="T1" fmla="*/ 0 h 1292"/>
                <a:gd name="T2" fmla="*/ 856 w 856"/>
                <a:gd name="T3" fmla="*/ 1292 h 1292"/>
              </a:gdLst>
              <a:ahLst/>
              <a:cxnLst>
                <a:cxn ang="0">
                  <a:pos x="535" y="1292"/>
                </a:cxn>
                <a:cxn ang="0">
                  <a:pos x="856" y="658"/>
                </a:cxn>
                <a:cxn ang="0">
                  <a:pos x="412" y="0"/>
                </a:cxn>
                <a:cxn ang="0">
                  <a:pos x="0" y="395"/>
                </a:cxn>
                <a:cxn ang="0">
                  <a:pos x="535" y="1292"/>
                </a:cxn>
              </a:cxnLst>
              <a:rect l="T0" t="T1" r="T2" b="T3"/>
              <a:pathLst>
                <a:path w="856" h="1292">
                  <a:moveTo>
                    <a:pt x="535" y="1292"/>
                  </a:moveTo>
                  <a:lnTo>
                    <a:pt x="856" y="658"/>
                  </a:lnTo>
                  <a:lnTo>
                    <a:pt x="412" y="0"/>
                  </a:lnTo>
                  <a:lnTo>
                    <a:pt x="0" y="395"/>
                  </a:lnTo>
                  <a:lnTo>
                    <a:pt x="535" y="1292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rgbClr val="4747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3563" name="Freeform 22"/>
            <p:cNvSpPr>
              <a:spLocks/>
            </p:cNvSpPr>
            <p:nvPr/>
          </p:nvSpPr>
          <p:spPr bwMode="auto">
            <a:xfrm>
              <a:off x="469" y="996"/>
              <a:ext cx="732" cy="1037"/>
            </a:xfrm>
            <a:custGeom>
              <a:avLst/>
              <a:gdLst>
                <a:gd name="T0" fmla="*/ 0 w 732"/>
                <a:gd name="T1" fmla="*/ 0 h 1070"/>
                <a:gd name="T2" fmla="*/ 732 w 732"/>
                <a:gd name="T3" fmla="*/ 1070 h 1070"/>
              </a:gdLst>
              <a:ahLst/>
              <a:cxnLst>
                <a:cxn ang="0">
                  <a:pos x="428" y="1070"/>
                </a:cxn>
                <a:cxn ang="0">
                  <a:pos x="0" y="420"/>
                </a:cxn>
                <a:cxn ang="0">
                  <a:pos x="428" y="0"/>
                </a:cxn>
                <a:cxn ang="0">
                  <a:pos x="732" y="420"/>
                </a:cxn>
                <a:cxn ang="0">
                  <a:pos x="428" y="1070"/>
                </a:cxn>
              </a:cxnLst>
              <a:rect l="T0" t="T1" r="T2" b="T3"/>
              <a:pathLst>
                <a:path w="732" h="1070">
                  <a:moveTo>
                    <a:pt x="428" y="1070"/>
                  </a:moveTo>
                  <a:lnTo>
                    <a:pt x="0" y="420"/>
                  </a:lnTo>
                  <a:lnTo>
                    <a:pt x="428" y="0"/>
                  </a:lnTo>
                  <a:lnTo>
                    <a:pt x="732" y="420"/>
                  </a:lnTo>
                  <a:lnTo>
                    <a:pt x="428" y="107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59595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3564" name="Freeform 23"/>
            <p:cNvSpPr>
              <a:spLocks/>
            </p:cNvSpPr>
            <p:nvPr/>
          </p:nvSpPr>
          <p:spPr bwMode="auto">
            <a:xfrm>
              <a:off x="1465" y="8"/>
              <a:ext cx="420" cy="584"/>
            </a:xfrm>
            <a:custGeom>
              <a:avLst/>
              <a:gdLst>
                <a:gd name="T0" fmla="*/ 0 w 420"/>
                <a:gd name="T1" fmla="*/ 0 h 584"/>
                <a:gd name="T2" fmla="*/ 420 w 420"/>
                <a:gd name="T3" fmla="*/ 584 h 584"/>
              </a:gdLst>
              <a:ahLst/>
              <a:cxnLst>
                <a:cxn ang="0">
                  <a:pos x="140" y="584"/>
                </a:cxn>
                <a:cxn ang="0">
                  <a:pos x="0" y="411"/>
                </a:cxn>
                <a:cxn ang="0">
                  <a:pos x="420" y="0"/>
                </a:cxn>
                <a:cxn ang="0">
                  <a:pos x="140" y="584"/>
                </a:cxn>
              </a:cxnLst>
              <a:rect l="T0" t="T1" r="T2" b="T3"/>
              <a:pathLst>
                <a:path w="420" h="584">
                  <a:moveTo>
                    <a:pt x="140" y="584"/>
                  </a:moveTo>
                  <a:lnTo>
                    <a:pt x="0" y="411"/>
                  </a:lnTo>
                  <a:lnTo>
                    <a:pt x="420" y="0"/>
                  </a:lnTo>
                  <a:lnTo>
                    <a:pt x="140" y="58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23565" name="Freeform 24"/>
            <p:cNvSpPr>
              <a:spLocks/>
            </p:cNvSpPr>
            <p:nvPr/>
          </p:nvSpPr>
          <p:spPr bwMode="auto">
            <a:xfrm>
              <a:off x="955" y="478"/>
              <a:ext cx="609" cy="846"/>
            </a:xfrm>
            <a:custGeom>
              <a:avLst/>
              <a:gdLst>
                <a:gd name="T0" fmla="*/ 0 w 609"/>
                <a:gd name="T1" fmla="*/ 0 h 806"/>
                <a:gd name="T2" fmla="*/ 609 w 609"/>
                <a:gd name="T3" fmla="*/ 806 h 806"/>
              </a:gdLst>
              <a:ahLst/>
              <a:cxnLst>
                <a:cxn ang="0">
                  <a:pos x="280" y="806"/>
                </a:cxn>
                <a:cxn ang="0">
                  <a:pos x="609" y="197"/>
                </a:cxn>
                <a:cxn ang="0">
                  <a:pos x="428" y="0"/>
                </a:cxn>
                <a:cxn ang="0">
                  <a:pos x="0" y="411"/>
                </a:cxn>
                <a:cxn ang="0">
                  <a:pos x="280" y="806"/>
                </a:cxn>
              </a:cxnLst>
              <a:rect l="T0" t="T1" r="T2" b="T3"/>
              <a:pathLst>
                <a:path w="609" h="806">
                  <a:moveTo>
                    <a:pt x="280" y="806"/>
                  </a:moveTo>
                  <a:lnTo>
                    <a:pt x="609" y="197"/>
                  </a:lnTo>
                  <a:lnTo>
                    <a:pt x="428" y="0"/>
                  </a:lnTo>
                  <a:lnTo>
                    <a:pt x="0" y="411"/>
                  </a:lnTo>
                  <a:lnTo>
                    <a:pt x="280" y="80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43213" y="6165850"/>
            <a:ext cx="3170237" cy="519113"/>
            <a:chOff x="0" y="0"/>
            <a:chExt cx="1997" cy="327"/>
          </a:xfrm>
        </p:grpSpPr>
        <p:sp>
          <p:nvSpPr>
            <p:cNvPr id="80909" name="AutoShape 15"/>
            <p:cNvSpPr>
              <a:spLocks noChangeArrowheads="1"/>
            </p:cNvSpPr>
            <p:nvPr/>
          </p:nvSpPr>
          <p:spPr bwMode="auto">
            <a:xfrm>
              <a:off x="0" y="45"/>
              <a:ext cx="1996" cy="272"/>
            </a:xfrm>
            <a:prstGeom prst="flowChartAlternateProcess">
              <a:avLst/>
            </a:prstGeom>
            <a:solidFill>
              <a:schemeClr val="hlink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楷体_GB2312"/>
              </a:endParaRPr>
            </a:p>
          </p:txBody>
        </p:sp>
        <p:sp>
          <p:nvSpPr>
            <p:cNvPr id="80910" name="Text Box 16"/>
            <p:cNvSpPr txBox="1">
              <a:spLocks noChangeArrowheads="1"/>
            </p:cNvSpPr>
            <p:nvPr/>
          </p:nvSpPr>
          <p:spPr bwMode="auto">
            <a:xfrm>
              <a:off x="46" y="0"/>
              <a:ext cx="19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>
                  <a:latin typeface="Arial" charset="0"/>
                  <a:ea typeface="黑体" pitchFamily="49" charset="-122"/>
                </a:rPr>
                <a:t>合理情况</a:t>
              </a:r>
            </a:p>
          </p:txBody>
        </p:sp>
      </p:grpSp>
      <p:sp>
        <p:nvSpPr>
          <p:cNvPr id="23569" name="Rectangle 17"/>
          <p:cNvSpPr>
            <a:spLocks noGrp="1" noChangeArrowheads="1"/>
          </p:cNvSpPr>
          <p:nvPr>
            <p:ph type="title" sz="quarter" idx="4294967295"/>
          </p:nvPr>
        </p:nvSpPr>
        <p:spPr bwMode="auto">
          <a:xfrm>
            <a:off x="214282" y="0"/>
            <a:ext cx="6929486" cy="71435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zh-CN" altLang="en-US" sz="3000" b="1" dirty="0" smtClean="0">
                <a:latin typeface="Arial" charset="0"/>
                <a:ea typeface="黑体" pitchFamily="49" charset="-122"/>
              </a:rPr>
              <a:t>产业政策的普遍失误是深层次原因</a:t>
            </a:r>
            <a:endParaRPr lang="zh-CN" altLang="en-US" sz="30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  <a:cs typeface="+mn-cs"/>
              <a:sym typeface="Arial" pitchFamily="34" charset="0"/>
            </a:endParaRPr>
          </a:p>
        </p:txBody>
      </p:sp>
      <p:sp>
        <p:nvSpPr>
          <p:cNvPr id="23570" name="Text Box 22"/>
          <p:cNvSpPr txBox="1">
            <a:spLocks noChangeArrowheads="1"/>
          </p:cNvSpPr>
          <p:nvPr/>
        </p:nvSpPr>
        <p:spPr bwMode="auto">
          <a:xfrm rot="21374773">
            <a:off x="2268538" y="5373688"/>
            <a:ext cx="2519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200" b="1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+mn-cs"/>
              </a:rPr>
              <a:t>实体经济</a:t>
            </a:r>
          </a:p>
        </p:txBody>
      </p:sp>
      <p:sp>
        <p:nvSpPr>
          <p:cNvPr id="23571" name="AutoShape 23"/>
          <p:cNvSpPr>
            <a:spLocks noChangeArrowheads="1"/>
          </p:cNvSpPr>
          <p:nvPr/>
        </p:nvSpPr>
        <p:spPr bwMode="auto">
          <a:xfrm rot="9988746">
            <a:off x="1908175" y="2708275"/>
            <a:ext cx="792163" cy="2736850"/>
          </a:xfrm>
          <a:prstGeom prst="curvedLeftArrow">
            <a:avLst>
              <a:gd name="adj1" fmla="val 45426"/>
              <a:gd name="adj2" fmla="val 138196"/>
              <a:gd name="adj3" fmla="val 602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楷体_GB2312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219700" y="620713"/>
            <a:ext cx="3240088" cy="1152525"/>
            <a:chOff x="0" y="0"/>
            <a:chExt cx="2041" cy="726"/>
          </a:xfrm>
        </p:grpSpPr>
        <p:sp>
          <p:nvSpPr>
            <p:cNvPr id="80907" name="Oval 25"/>
            <p:cNvSpPr>
              <a:spLocks noChangeArrowheads="1"/>
            </p:cNvSpPr>
            <p:nvPr/>
          </p:nvSpPr>
          <p:spPr bwMode="auto">
            <a:xfrm>
              <a:off x="0" y="0"/>
              <a:ext cx="2041" cy="726"/>
            </a:xfrm>
            <a:prstGeom prst="ellipse">
              <a:avLst/>
            </a:prstGeom>
            <a:solidFill>
              <a:srgbClr val="FFCC00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楷体_GB2312"/>
              </a:endParaRPr>
            </a:p>
          </p:txBody>
        </p:sp>
        <p:sp>
          <p:nvSpPr>
            <p:cNvPr id="80908" name="Text Box 26"/>
            <p:cNvSpPr txBox="1">
              <a:spLocks noChangeArrowheads="1"/>
            </p:cNvSpPr>
            <p:nvPr/>
          </p:nvSpPr>
          <p:spPr bwMode="auto">
            <a:xfrm>
              <a:off x="227" y="91"/>
              <a:ext cx="158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>
                  <a:latin typeface="Arial" charset="0"/>
                  <a:ea typeface="黑体" pitchFamily="49" charset="-122"/>
                </a:rPr>
                <a:t>欧洲不合理的产业结构</a:t>
              </a:r>
            </a:p>
          </p:txBody>
        </p:sp>
      </p:grpSp>
      <p:sp>
        <p:nvSpPr>
          <p:cNvPr id="23575" name="Text Box 27"/>
          <p:cNvSpPr txBox="1">
            <a:spLocks noChangeArrowheads="1"/>
          </p:cNvSpPr>
          <p:nvPr/>
        </p:nvSpPr>
        <p:spPr bwMode="auto">
          <a:xfrm rot="428670">
            <a:off x="2195513" y="4149725"/>
            <a:ext cx="201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Arial" charset="0"/>
                <a:ea typeface="黑体" pitchFamily="49" charset="-122"/>
              </a:rPr>
              <a:t>提供支撑</a:t>
            </a:r>
          </a:p>
        </p:txBody>
      </p:sp>
      <p:sp>
        <p:nvSpPr>
          <p:cNvPr id="23576" name="Text Box 28"/>
          <p:cNvSpPr txBox="1">
            <a:spLocks noChangeArrowheads="1"/>
          </p:cNvSpPr>
          <p:nvPr/>
        </p:nvSpPr>
        <p:spPr bwMode="auto">
          <a:xfrm>
            <a:off x="2339975" y="2636838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20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+mn-cs"/>
              </a:rPr>
              <a:t>虚拟经济</a:t>
            </a:r>
          </a:p>
        </p:txBody>
      </p:sp>
      <p:sp>
        <p:nvSpPr>
          <p:cNvPr id="23577" name="AutoShape 29"/>
          <p:cNvSpPr>
            <a:spLocks noChangeArrowheads="1"/>
          </p:cNvSpPr>
          <p:nvPr/>
        </p:nvSpPr>
        <p:spPr bwMode="auto">
          <a:xfrm>
            <a:off x="5508625" y="2060575"/>
            <a:ext cx="935038" cy="3168650"/>
          </a:xfrm>
          <a:prstGeom prst="downArrow">
            <a:avLst>
              <a:gd name="adj1" fmla="val 50000"/>
              <a:gd name="adj2" fmla="val 84720"/>
            </a:avLst>
          </a:prstGeom>
          <a:solidFill>
            <a:schemeClr val="folHlink">
              <a:alpha val="54117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zh-CN" altLang="en-US" sz="2400" b="1">
                <a:latin typeface="Arial" charset="0"/>
              </a:rPr>
              <a:t>制造业投资不足</a:t>
            </a:r>
            <a:r>
              <a:rPr lang="zh-CN" altLang="en-US" sz="2400">
                <a:latin typeface="Arial" charset="0"/>
              </a:rPr>
              <a:t> </a:t>
            </a:r>
          </a:p>
        </p:txBody>
      </p:sp>
      <p:sp>
        <p:nvSpPr>
          <p:cNvPr id="23578" name="AutoShape 30"/>
          <p:cNvSpPr>
            <a:spLocks noChangeArrowheads="1"/>
          </p:cNvSpPr>
          <p:nvPr/>
        </p:nvSpPr>
        <p:spPr bwMode="auto">
          <a:xfrm>
            <a:off x="7524750" y="2060575"/>
            <a:ext cx="1008063" cy="3097213"/>
          </a:xfrm>
          <a:prstGeom prst="downArrow">
            <a:avLst>
              <a:gd name="adj1" fmla="val 50000"/>
              <a:gd name="adj2" fmla="val 76811"/>
            </a:avLst>
          </a:prstGeom>
          <a:solidFill>
            <a:srgbClr val="660066">
              <a:alpha val="56862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zh-CN" altLang="en-US" sz="2400" b="1">
                <a:latin typeface="Arial" charset="0"/>
              </a:rPr>
              <a:t>就业人口下降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1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1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 autoUpdateAnimBg="0"/>
      <p:bldP spid="23571" grpId="0" animBg="1" autoUpdateAnimBg="0"/>
      <p:bldP spid="23571" grpId="1" animBg="1" autoUpdateAnimBg="0"/>
      <p:bldP spid="23575" grpId="0" autoUpdateAnimBg="0"/>
      <p:bldP spid="23575" grpId="1" autoUpdateAnimBg="0"/>
      <p:bldP spid="23576" grpId="0" autoUpdateAnimBg="0"/>
      <p:bldP spid="23577" grpId="0" animBg="1" autoUpdateAnimBg="0"/>
      <p:bldP spid="2357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2877" y="88920"/>
            <a:ext cx="542925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000" b="1" dirty="0" smtClean="0">
                <a:latin typeface="Arial" charset="0"/>
                <a:ea typeface="黑体" pitchFamily="49" charset="-122"/>
              </a:rPr>
              <a:t>政策的不协调让危机难以解决</a:t>
            </a:r>
            <a:endParaRPr lang="zh-CN" altLang="en-US" sz="3000" dirty="0">
              <a:latin typeface="Arial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00113" y="6165850"/>
            <a:ext cx="489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latin typeface="Arial" charset="0"/>
              </a:rPr>
              <a:t>欧盟内部众说纷纭协调困难</a:t>
            </a:r>
          </a:p>
        </p:txBody>
      </p:sp>
      <p:pic>
        <p:nvPicPr>
          <p:cNvPr id="25604" name="Picture 4" descr="纷争 拷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8820150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im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84963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kx="-3284103" algn="br" rotWithShape="0">
            <a:schemeClr val="bg2">
              <a:alpha val="50000"/>
            </a:scheme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kx="-3284103" algn="br" rotWithShape="0">
            <a:schemeClr val="bg2">
              <a:alpha val="50000"/>
            </a:scheme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欧债">
  <a:themeElements>
    <a:clrScheme name="欧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欧债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kx="-3284103" algn="br" rotWithShape="0">
            <a:schemeClr val="bg2">
              <a:alpha val="50000"/>
            </a:scheme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kx="-3284103" algn="br" rotWithShape="0">
            <a:schemeClr val="bg2">
              <a:alpha val="50000"/>
            </a:scheme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欧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欧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欧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欧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欧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欧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欧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欧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欧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欧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欧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欧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kx="-3284103" algn="br" rotWithShape="0">
            <a:schemeClr val="bg2">
              <a:alpha val="50000"/>
            </a:scheme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kx="-3284103" algn="br" rotWithShape="0">
            <a:schemeClr val="bg2">
              <a:alpha val="50000"/>
            </a:scheme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欧债">
  <a:themeElements>
    <a:clrScheme name="1_欧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欧债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kx="-3284103" algn="br" rotWithShape="0">
            <a:schemeClr val="bg2">
              <a:alpha val="50000"/>
            </a:scheme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kx="-3284103" algn="br" rotWithShape="0">
            <a:schemeClr val="bg2">
              <a:alpha val="50000"/>
            </a:scheme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1_欧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欧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欧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欧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欧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欧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欧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欧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欧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欧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欧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欧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自定义设计方案_2">
  <a:themeElements>
    <a:clrScheme name="自定义设计方案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kx="-3284103" algn="br" rotWithShape="0">
            <a:schemeClr val="bg2">
              <a:alpha val="50000"/>
            </a:scheme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kx="-3284103" algn="br" rotWithShape="0">
            <a:schemeClr val="bg2">
              <a:alpha val="50000"/>
            </a:scheme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自定义设计方案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欧债</Template>
  <TotalTime>1849</TotalTime>
  <Pages>0</Pages>
  <Words>239</Words>
  <Characters>0</Characters>
  <Application>Microsoft Office PowerPoint</Application>
  <DocSecurity>0</DocSecurity>
  <PresentationFormat>全屏显示(4:3)</PresentationFormat>
  <Lines>0</Lines>
  <Paragraphs>75</Paragraphs>
  <Slides>10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自定义设计方案</vt:lpstr>
      <vt:lpstr>欧债</vt:lpstr>
      <vt:lpstr>1_自定义设计方案</vt:lpstr>
      <vt:lpstr>1_欧债</vt:lpstr>
      <vt:lpstr>自定义设计方案_2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产业政策的普遍失误是深层次原因</vt:lpstr>
      <vt:lpstr>幻灯片 9</vt:lpstr>
      <vt:lpstr>幻灯片 10</vt:lpstr>
    </vt:vector>
  </TitlesOfParts>
  <Company>闁诲海鏁婚崑濠囧窗濞戙垺瀚冮悗锝庡亞閳绘梹銇勯幘璺轰沪缂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218</cp:revision>
  <cp:lastPrinted>1899-12-30T00:00:00Z</cp:lastPrinted>
  <dcterms:created xsi:type="dcterms:W3CDTF">2012-07-12T06:37:57Z</dcterms:created>
  <dcterms:modified xsi:type="dcterms:W3CDTF">2012-10-23T08:52:09Z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