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81" r:id="rId4"/>
    <p:sldId id="260" r:id="rId5"/>
    <p:sldId id="259" r:id="rId6"/>
    <p:sldId id="263" r:id="rId7"/>
    <p:sldId id="264" r:id="rId8"/>
    <p:sldId id="273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5" autoAdjust="0"/>
    <p:restoredTop sz="94660"/>
  </p:normalViewPr>
  <p:slideViewPr>
    <p:cSldViewPr>
      <p:cViewPr>
        <p:scale>
          <a:sx n="50" d="100"/>
          <a:sy n="50" d="100"/>
        </p:scale>
        <p:origin x="-1877" y="-7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BCF50-5914-4133-96D4-E2D08110E3D4}" type="doc">
      <dgm:prSet loTypeId="urn:microsoft.com/office/officeart/2005/8/layout/pyramid2" loCatId="pyramid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73872DB6-000D-4B10-912B-0BF05B3CB63C}">
      <dgm:prSet phldrT="[文本]" custT="1"/>
      <dgm:spPr>
        <a:noFill/>
      </dgm:spPr>
      <dgm:t>
        <a:bodyPr/>
        <a:lstStyle/>
        <a:p>
          <a:r>
            <a:rPr lang="zh-CN" altLang="en-US" sz="2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itchFamily="49" charset="-122"/>
              <a:ea typeface="黑体" pitchFamily="49" charset="-122"/>
            </a:rPr>
            <a:t>国界线</a:t>
          </a:r>
          <a:endParaRPr lang="zh-CN" altLang="en-US" sz="28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黑体" pitchFamily="49" charset="-122"/>
            <a:ea typeface="黑体" pitchFamily="49" charset="-122"/>
          </a:endParaRPr>
        </a:p>
      </dgm:t>
    </dgm:pt>
    <dgm:pt modelId="{1F5809CA-3F84-4637-A028-8C42830D6CF3}" type="parTrans" cxnId="{4C6F9C49-39F7-427E-9A03-25AD515458DB}">
      <dgm:prSet/>
      <dgm:spPr/>
      <dgm:t>
        <a:bodyPr/>
        <a:lstStyle/>
        <a:p>
          <a:endParaRPr lang="zh-CN" altLang="en-US"/>
        </a:p>
      </dgm:t>
    </dgm:pt>
    <dgm:pt modelId="{6110E059-AF73-4C6C-B578-75EDA80E50A7}" type="sibTrans" cxnId="{4C6F9C49-39F7-427E-9A03-25AD515458DB}">
      <dgm:prSet/>
      <dgm:spPr/>
      <dgm:t>
        <a:bodyPr/>
        <a:lstStyle/>
        <a:p>
          <a:endParaRPr lang="zh-CN" altLang="en-US"/>
        </a:p>
      </dgm:t>
    </dgm:pt>
    <dgm:pt modelId="{47EFC2CD-5D28-4902-9175-C9B4AAE56ECD}">
      <dgm:prSet phldrT="[文本]" custT="1"/>
      <dgm:spPr>
        <a:noFill/>
      </dgm:spPr>
      <dgm:t>
        <a:bodyPr/>
        <a:lstStyle/>
        <a:p>
          <a:r>
            <a:rPr lang="zh-CN" altLang="en-US" sz="2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itchFamily="49" charset="-122"/>
              <a:ea typeface="黑体" pitchFamily="49" charset="-122"/>
            </a:rPr>
            <a:t>历史性水域线</a:t>
          </a:r>
          <a:endParaRPr lang="zh-CN" altLang="en-US" sz="28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黑体" pitchFamily="49" charset="-122"/>
            <a:ea typeface="黑体" pitchFamily="49" charset="-122"/>
          </a:endParaRPr>
        </a:p>
      </dgm:t>
    </dgm:pt>
    <dgm:pt modelId="{88D76886-F058-4204-B512-5D67860DE5AE}" type="parTrans" cxnId="{6A06AF09-E989-4A53-B9EE-E4D0EC8858D6}">
      <dgm:prSet/>
      <dgm:spPr/>
      <dgm:t>
        <a:bodyPr/>
        <a:lstStyle/>
        <a:p>
          <a:endParaRPr lang="zh-CN" altLang="en-US"/>
        </a:p>
      </dgm:t>
    </dgm:pt>
    <dgm:pt modelId="{1D7CB0F9-59FB-485A-B98C-BF45A8C371D0}" type="sibTrans" cxnId="{6A06AF09-E989-4A53-B9EE-E4D0EC8858D6}">
      <dgm:prSet/>
      <dgm:spPr/>
      <dgm:t>
        <a:bodyPr/>
        <a:lstStyle/>
        <a:p>
          <a:endParaRPr lang="zh-CN" altLang="en-US"/>
        </a:p>
      </dgm:t>
    </dgm:pt>
    <dgm:pt modelId="{633B120F-7E7C-4EF7-8727-197DD4E0D20D}">
      <dgm:prSet phldrT="[文本]" custT="1"/>
      <dgm:spPr>
        <a:noFill/>
      </dgm:spPr>
      <dgm:t>
        <a:bodyPr/>
        <a:lstStyle/>
        <a:p>
          <a:r>
            <a:rPr lang="zh-CN" altLang="en-US" sz="2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itchFamily="49" charset="-122"/>
              <a:ea typeface="黑体" pitchFamily="49" charset="-122"/>
            </a:rPr>
            <a:t>岛屿归属线</a:t>
          </a:r>
          <a:endParaRPr lang="zh-CN" altLang="en-US" sz="28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黑体" pitchFamily="49" charset="-122"/>
            <a:ea typeface="黑体" pitchFamily="49" charset="-122"/>
          </a:endParaRPr>
        </a:p>
      </dgm:t>
    </dgm:pt>
    <dgm:pt modelId="{84613623-7D07-4BE2-B92C-D7FD890ADB3B}" type="parTrans" cxnId="{20760139-99C8-4BC0-95EF-F746EE8A9648}">
      <dgm:prSet/>
      <dgm:spPr/>
      <dgm:t>
        <a:bodyPr/>
        <a:lstStyle/>
        <a:p>
          <a:endParaRPr lang="zh-CN" altLang="en-US"/>
        </a:p>
      </dgm:t>
    </dgm:pt>
    <dgm:pt modelId="{F8D28964-F696-4995-969F-11C545973C0D}" type="sibTrans" cxnId="{20760139-99C8-4BC0-95EF-F746EE8A9648}">
      <dgm:prSet/>
      <dgm:spPr/>
      <dgm:t>
        <a:bodyPr/>
        <a:lstStyle/>
        <a:p>
          <a:endParaRPr lang="zh-CN" altLang="en-US"/>
        </a:p>
      </dgm:t>
    </dgm:pt>
    <dgm:pt modelId="{D51E8818-1AE6-4707-B655-557F15641CED}">
      <dgm:prSet phldrT="[文本]" custT="1"/>
      <dgm:spPr>
        <a:noFill/>
      </dgm:spPr>
      <dgm:t>
        <a:bodyPr/>
        <a:lstStyle/>
        <a:p>
          <a:r>
            <a:rPr lang="zh-CN" altLang="en-US" sz="2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itchFamily="49" charset="-122"/>
              <a:ea typeface="黑体" pitchFamily="49" charset="-122"/>
            </a:rPr>
            <a:t>资源归属线</a:t>
          </a:r>
          <a:endParaRPr lang="zh-CN" altLang="en-US" sz="28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黑体" pitchFamily="49" charset="-122"/>
            <a:ea typeface="黑体" pitchFamily="49" charset="-122"/>
          </a:endParaRPr>
        </a:p>
      </dgm:t>
    </dgm:pt>
    <dgm:pt modelId="{0AC00AA2-1043-458E-BCA4-60090B95863C}" type="parTrans" cxnId="{ACB2D8A5-8DB8-411A-BBD3-C139FB9CB1F7}">
      <dgm:prSet/>
      <dgm:spPr/>
      <dgm:t>
        <a:bodyPr/>
        <a:lstStyle/>
        <a:p>
          <a:endParaRPr lang="zh-CN" altLang="en-US"/>
        </a:p>
      </dgm:t>
    </dgm:pt>
    <dgm:pt modelId="{9DDF902D-0729-4320-808C-912E9F56BEC2}" type="sibTrans" cxnId="{ACB2D8A5-8DB8-411A-BBD3-C139FB9CB1F7}">
      <dgm:prSet/>
      <dgm:spPr/>
      <dgm:t>
        <a:bodyPr/>
        <a:lstStyle/>
        <a:p>
          <a:endParaRPr lang="zh-CN" altLang="en-US"/>
        </a:p>
      </dgm:t>
    </dgm:pt>
    <dgm:pt modelId="{E7200907-BF29-4E1D-B314-68B548E55C66}">
      <dgm:prSet phldrT="[文本]" custT="1"/>
      <dgm:spPr>
        <a:noFill/>
      </dgm:spPr>
      <dgm:t>
        <a:bodyPr/>
        <a:lstStyle/>
        <a:p>
          <a:r>
            <a:rPr lang="zh-CN" altLang="en-US" sz="2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itchFamily="49" charset="-122"/>
              <a:ea typeface="黑体" pitchFamily="49" charset="-122"/>
            </a:rPr>
            <a:t>传统海疆线</a:t>
          </a:r>
          <a:endParaRPr lang="zh-CN" altLang="en-US" sz="28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黑体" pitchFamily="49" charset="-122"/>
            <a:ea typeface="黑体" pitchFamily="49" charset="-122"/>
          </a:endParaRPr>
        </a:p>
      </dgm:t>
    </dgm:pt>
    <dgm:pt modelId="{E50D8B2C-DFD8-4CF7-AF53-9DBF4E26A364}" type="parTrans" cxnId="{A0D050D3-D7E7-4C6A-8171-A6C32F47220F}">
      <dgm:prSet/>
      <dgm:spPr/>
      <dgm:t>
        <a:bodyPr/>
        <a:lstStyle/>
        <a:p>
          <a:endParaRPr lang="zh-CN" altLang="en-US"/>
        </a:p>
      </dgm:t>
    </dgm:pt>
    <dgm:pt modelId="{1CF48762-DDA9-4DDA-BCBE-F420D609BAE3}" type="sibTrans" cxnId="{A0D050D3-D7E7-4C6A-8171-A6C32F47220F}">
      <dgm:prSet/>
      <dgm:spPr/>
      <dgm:t>
        <a:bodyPr/>
        <a:lstStyle/>
        <a:p>
          <a:endParaRPr lang="zh-CN" altLang="en-US"/>
        </a:p>
      </dgm:t>
    </dgm:pt>
    <dgm:pt modelId="{70799142-A88A-45EB-950B-4D1186E127C9}" type="pres">
      <dgm:prSet presAssocID="{FD8BCF50-5914-4133-96D4-E2D08110E3D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B040DD3E-3CB7-4269-8AD6-6EB1B7642C69}" type="pres">
      <dgm:prSet presAssocID="{FD8BCF50-5914-4133-96D4-E2D08110E3D4}" presName="pyramid" presStyleLbl="node1" presStyleIdx="0" presStyleCnt="1" custAng="10800000" custScaleX="82318" custScaleY="85686" custLinFactNeighborX="-40261" custLinFactNeighborY="1789"/>
      <dgm:spPr>
        <a:noFill/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56EB23E6-89B0-4E6D-8839-81C60FAF5E60}" type="pres">
      <dgm:prSet presAssocID="{FD8BCF50-5914-4133-96D4-E2D08110E3D4}" presName="theList" presStyleCnt="0"/>
      <dgm:spPr/>
    </dgm:pt>
    <dgm:pt modelId="{34DC3B3A-C4AC-4301-B249-F1DE285ADAE7}" type="pres">
      <dgm:prSet presAssocID="{73872DB6-000D-4B10-912B-0BF05B3CB63C}" presName="aNode" presStyleLbl="fgAcc1" presStyleIdx="0" presStyleCnt="5" custLinFactNeighborX="34398" custLinFactNeighborY="408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F630D9-6E40-47A4-883E-E9CB2AD83EAD}" type="pres">
      <dgm:prSet presAssocID="{73872DB6-000D-4B10-912B-0BF05B3CB63C}" presName="aSpace" presStyleCnt="0"/>
      <dgm:spPr/>
    </dgm:pt>
    <dgm:pt modelId="{1E4CE98C-59DA-4DB0-8A96-61730FFC4C76}" type="pres">
      <dgm:prSet presAssocID="{47EFC2CD-5D28-4902-9175-C9B4AAE56ECD}" presName="aNode" presStyleLbl="fgAcc1" presStyleIdx="1" presStyleCnt="5" custLinFactNeighborX="34398" custLinFactNeighborY="408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EF9B08-DDE2-4EF9-AE74-F3ADBCFF771B}" type="pres">
      <dgm:prSet presAssocID="{47EFC2CD-5D28-4902-9175-C9B4AAE56ECD}" presName="aSpace" presStyleCnt="0"/>
      <dgm:spPr/>
    </dgm:pt>
    <dgm:pt modelId="{C7699BD0-6453-4151-B662-888A39089865}" type="pres">
      <dgm:prSet presAssocID="{633B120F-7E7C-4EF7-8727-197DD4E0D20D}" presName="aNode" presStyleLbl="fgAcc1" presStyleIdx="2" presStyleCnt="5" custLinFactNeighborX="34398" custLinFactNeighborY="408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72B88D-E456-44C0-A5CB-81B14675FFAD}" type="pres">
      <dgm:prSet presAssocID="{633B120F-7E7C-4EF7-8727-197DD4E0D20D}" presName="aSpace" presStyleCnt="0"/>
      <dgm:spPr/>
    </dgm:pt>
    <dgm:pt modelId="{707225E1-C828-40FF-825F-08E63F5EE2D0}" type="pres">
      <dgm:prSet presAssocID="{D51E8818-1AE6-4707-B655-557F15641CED}" presName="aNode" presStyleLbl="fgAcc1" presStyleIdx="3" presStyleCnt="5" custLinFactNeighborX="34398" custLinFactNeighborY="408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D9E840-2D40-4D90-87A1-ABCF1136EF6E}" type="pres">
      <dgm:prSet presAssocID="{D51E8818-1AE6-4707-B655-557F15641CED}" presName="aSpace" presStyleCnt="0"/>
      <dgm:spPr/>
    </dgm:pt>
    <dgm:pt modelId="{135D4F32-C261-4955-9645-2FBF7A76F186}" type="pres">
      <dgm:prSet presAssocID="{E7200907-BF29-4E1D-B314-68B548E55C66}" presName="aNode" presStyleLbl="fgAcc1" presStyleIdx="4" presStyleCnt="5" custLinFactNeighborX="34398" custLinFactNeighborY="408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578186-F926-4D8B-800B-45A0781610C8}" type="pres">
      <dgm:prSet presAssocID="{E7200907-BF29-4E1D-B314-68B548E55C66}" presName="aSpace" presStyleCnt="0"/>
      <dgm:spPr/>
    </dgm:pt>
  </dgm:ptLst>
  <dgm:cxnLst>
    <dgm:cxn modelId="{6A06AF09-E989-4A53-B9EE-E4D0EC8858D6}" srcId="{FD8BCF50-5914-4133-96D4-E2D08110E3D4}" destId="{47EFC2CD-5D28-4902-9175-C9B4AAE56ECD}" srcOrd="1" destOrd="0" parTransId="{88D76886-F058-4204-B512-5D67860DE5AE}" sibTransId="{1D7CB0F9-59FB-485A-B98C-BF45A8C371D0}"/>
    <dgm:cxn modelId="{C4C22087-8D82-4D2C-9F96-5C4FFBCC217F}" type="presOf" srcId="{FD8BCF50-5914-4133-96D4-E2D08110E3D4}" destId="{70799142-A88A-45EB-950B-4D1186E127C9}" srcOrd="0" destOrd="0" presId="urn:microsoft.com/office/officeart/2005/8/layout/pyramid2"/>
    <dgm:cxn modelId="{11A9E0B3-1096-4A49-A072-E9C6C53FE783}" type="presOf" srcId="{E7200907-BF29-4E1D-B314-68B548E55C66}" destId="{135D4F32-C261-4955-9645-2FBF7A76F186}" srcOrd="0" destOrd="0" presId="urn:microsoft.com/office/officeart/2005/8/layout/pyramid2"/>
    <dgm:cxn modelId="{806FCF65-6A94-40FD-8840-146594ACA0CE}" type="presOf" srcId="{73872DB6-000D-4B10-912B-0BF05B3CB63C}" destId="{34DC3B3A-C4AC-4301-B249-F1DE285ADAE7}" srcOrd="0" destOrd="0" presId="urn:microsoft.com/office/officeart/2005/8/layout/pyramid2"/>
    <dgm:cxn modelId="{E1770C2B-CAF1-40D2-9706-398DD4CEE712}" type="presOf" srcId="{633B120F-7E7C-4EF7-8727-197DD4E0D20D}" destId="{C7699BD0-6453-4151-B662-888A39089865}" srcOrd="0" destOrd="0" presId="urn:microsoft.com/office/officeart/2005/8/layout/pyramid2"/>
    <dgm:cxn modelId="{4C6F9C49-39F7-427E-9A03-25AD515458DB}" srcId="{FD8BCF50-5914-4133-96D4-E2D08110E3D4}" destId="{73872DB6-000D-4B10-912B-0BF05B3CB63C}" srcOrd="0" destOrd="0" parTransId="{1F5809CA-3F84-4637-A028-8C42830D6CF3}" sibTransId="{6110E059-AF73-4C6C-B578-75EDA80E50A7}"/>
    <dgm:cxn modelId="{2528B665-8047-43BD-A55C-4A81C8486C66}" type="presOf" srcId="{D51E8818-1AE6-4707-B655-557F15641CED}" destId="{707225E1-C828-40FF-825F-08E63F5EE2D0}" srcOrd="0" destOrd="0" presId="urn:microsoft.com/office/officeart/2005/8/layout/pyramid2"/>
    <dgm:cxn modelId="{58FC37A7-60F2-46BF-92EA-111EEED426E1}" type="presOf" srcId="{47EFC2CD-5D28-4902-9175-C9B4AAE56ECD}" destId="{1E4CE98C-59DA-4DB0-8A96-61730FFC4C76}" srcOrd="0" destOrd="0" presId="urn:microsoft.com/office/officeart/2005/8/layout/pyramid2"/>
    <dgm:cxn modelId="{20760139-99C8-4BC0-95EF-F746EE8A9648}" srcId="{FD8BCF50-5914-4133-96D4-E2D08110E3D4}" destId="{633B120F-7E7C-4EF7-8727-197DD4E0D20D}" srcOrd="2" destOrd="0" parTransId="{84613623-7D07-4BE2-B92C-D7FD890ADB3B}" sibTransId="{F8D28964-F696-4995-969F-11C545973C0D}"/>
    <dgm:cxn modelId="{A0D050D3-D7E7-4C6A-8171-A6C32F47220F}" srcId="{FD8BCF50-5914-4133-96D4-E2D08110E3D4}" destId="{E7200907-BF29-4E1D-B314-68B548E55C66}" srcOrd="4" destOrd="0" parTransId="{E50D8B2C-DFD8-4CF7-AF53-9DBF4E26A364}" sibTransId="{1CF48762-DDA9-4DDA-BCBE-F420D609BAE3}"/>
    <dgm:cxn modelId="{ACB2D8A5-8DB8-411A-BBD3-C139FB9CB1F7}" srcId="{FD8BCF50-5914-4133-96D4-E2D08110E3D4}" destId="{D51E8818-1AE6-4707-B655-557F15641CED}" srcOrd="3" destOrd="0" parTransId="{0AC00AA2-1043-458E-BCA4-60090B95863C}" sibTransId="{9DDF902D-0729-4320-808C-912E9F56BEC2}"/>
    <dgm:cxn modelId="{9B63A8DF-00BB-4E50-8D72-1ADF4369A805}" type="presParOf" srcId="{70799142-A88A-45EB-950B-4D1186E127C9}" destId="{B040DD3E-3CB7-4269-8AD6-6EB1B7642C69}" srcOrd="0" destOrd="0" presId="urn:microsoft.com/office/officeart/2005/8/layout/pyramid2"/>
    <dgm:cxn modelId="{03C9D796-63A5-4CAA-8E2F-C0FC6F1EAED5}" type="presParOf" srcId="{70799142-A88A-45EB-950B-4D1186E127C9}" destId="{56EB23E6-89B0-4E6D-8839-81C60FAF5E60}" srcOrd="1" destOrd="0" presId="urn:microsoft.com/office/officeart/2005/8/layout/pyramid2"/>
    <dgm:cxn modelId="{53FAFF9D-BD19-4690-AE70-527033A82E16}" type="presParOf" srcId="{56EB23E6-89B0-4E6D-8839-81C60FAF5E60}" destId="{34DC3B3A-C4AC-4301-B249-F1DE285ADAE7}" srcOrd="0" destOrd="0" presId="urn:microsoft.com/office/officeart/2005/8/layout/pyramid2"/>
    <dgm:cxn modelId="{01CF2FE7-30FE-4CDC-954D-8B07637F37BD}" type="presParOf" srcId="{56EB23E6-89B0-4E6D-8839-81C60FAF5E60}" destId="{0CF630D9-6E40-47A4-883E-E9CB2AD83EAD}" srcOrd="1" destOrd="0" presId="urn:microsoft.com/office/officeart/2005/8/layout/pyramid2"/>
    <dgm:cxn modelId="{AB35887C-37EB-4110-AB89-56A64CCBC5A3}" type="presParOf" srcId="{56EB23E6-89B0-4E6D-8839-81C60FAF5E60}" destId="{1E4CE98C-59DA-4DB0-8A96-61730FFC4C76}" srcOrd="2" destOrd="0" presId="urn:microsoft.com/office/officeart/2005/8/layout/pyramid2"/>
    <dgm:cxn modelId="{6F2FC74F-AE37-4AD3-8992-201F848BDDB5}" type="presParOf" srcId="{56EB23E6-89B0-4E6D-8839-81C60FAF5E60}" destId="{2EEF9B08-DDE2-4EF9-AE74-F3ADBCFF771B}" srcOrd="3" destOrd="0" presId="urn:microsoft.com/office/officeart/2005/8/layout/pyramid2"/>
    <dgm:cxn modelId="{5583C670-7C18-4F0F-B663-71FAE3BE7392}" type="presParOf" srcId="{56EB23E6-89B0-4E6D-8839-81C60FAF5E60}" destId="{C7699BD0-6453-4151-B662-888A39089865}" srcOrd="4" destOrd="0" presId="urn:microsoft.com/office/officeart/2005/8/layout/pyramid2"/>
    <dgm:cxn modelId="{B99785DB-91BE-40ED-93B9-99AECE617348}" type="presParOf" srcId="{56EB23E6-89B0-4E6D-8839-81C60FAF5E60}" destId="{3B72B88D-E456-44C0-A5CB-81B14675FFAD}" srcOrd="5" destOrd="0" presId="urn:microsoft.com/office/officeart/2005/8/layout/pyramid2"/>
    <dgm:cxn modelId="{0BDC4DD4-603E-4BFA-B25C-48B1E6EC8481}" type="presParOf" srcId="{56EB23E6-89B0-4E6D-8839-81C60FAF5E60}" destId="{707225E1-C828-40FF-825F-08E63F5EE2D0}" srcOrd="6" destOrd="0" presId="urn:microsoft.com/office/officeart/2005/8/layout/pyramid2"/>
    <dgm:cxn modelId="{476A726B-CFDB-433D-9F69-40FA367D8E6F}" type="presParOf" srcId="{56EB23E6-89B0-4E6D-8839-81C60FAF5E60}" destId="{C2D9E840-2D40-4D90-87A1-ABCF1136EF6E}" srcOrd="7" destOrd="0" presId="urn:microsoft.com/office/officeart/2005/8/layout/pyramid2"/>
    <dgm:cxn modelId="{480DA74F-B810-49A0-A66B-394027ABB582}" type="presParOf" srcId="{56EB23E6-89B0-4E6D-8839-81C60FAF5E60}" destId="{135D4F32-C261-4955-9645-2FBF7A76F186}" srcOrd="8" destOrd="0" presId="urn:microsoft.com/office/officeart/2005/8/layout/pyramid2"/>
    <dgm:cxn modelId="{9016F2E1-A3F1-4982-B8F5-376321146873}" type="presParOf" srcId="{56EB23E6-89B0-4E6D-8839-81C60FAF5E60}" destId="{A6578186-F926-4D8B-800B-45A0781610C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40DD3E-3CB7-4269-8AD6-6EB1B7642C69}">
      <dsp:nvSpPr>
        <dsp:cNvPr id="0" name=""/>
        <dsp:cNvSpPr/>
      </dsp:nvSpPr>
      <dsp:spPr>
        <a:xfrm rot="10800000">
          <a:off x="0" y="357174"/>
          <a:ext cx="3286597" cy="3421066"/>
        </a:xfrm>
        <a:prstGeom prst="triangle">
          <a:avLst/>
        </a:prstGeom>
        <a:noFill/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C3B3A-C4AC-4301-B249-F1DE285ADAE7}">
      <dsp:nvSpPr>
        <dsp:cNvPr id="0" name=""/>
        <dsp:cNvSpPr/>
      </dsp:nvSpPr>
      <dsp:spPr>
        <a:xfrm>
          <a:off x="3643346" y="428628"/>
          <a:ext cx="2595165" cy="567692"/>
        </a:xfrm>
        <a:prstGeom prst="round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itchFamily="49" charset="-122"/>
              <a:ea typeface="黑体" pitchFamily="49" charset="-122"/>
            </a:rPr>
            <a:t>国界线</a:t>
          </a:r>
          <a:endParaRPr lang="zh-CN" altLang="en-US" sz="28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黑体" pitchFamily="49" charset="-122"/>
            <a:ea typeface="黑体" pitchFamily="49" charset="-122"/>
          </a:endParaRPr>
        </a:p>
      </dsp:txBody>
      <dsp:txXfrm>
        <a:off x="3643346" y="428628"/>
        <a:ext cx="2595165" cy="567692"/>
      </dsp:txXfrm>
    </dsp:sp>
    <dsp:sp modelId="{1E4CE98C-59DA-4DB0-8A96-61730FFC4C76}">
      <dsp:nvSpPr>
        <dsp:cNvPr id="0" name=""/>
        <dsp:cNvSpPr/>
      </dsp:nvSpPr>
      <dsp:spPr>
        <a:xfrm>
          <a:off x="3643346" y="1067282"/>
          <a:ext cx="2595165" cy="567692"/>
        </a:xfrm>
        <a:prstGeom prst="round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itchFamily="49" charset="-122"/>
              <a:ea typeface="黑体" pitchFamily="49" charset="-122"/>
            </a:rPr>
            <a:t>历史性水域线</a:t>
          </a:r>
          <a:endParaRPr lang="zh-CN" altLang="en-US" sz="28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黑体" pitchFamily="49" charset="-122"/>
            <a:ea typeface="黑体" pitchFamily="49" charset="-122"/>
          </a:endParaRPr>
        </a:p>
      </dsp:txBody>
      <dsp:txXfrm>
        <a:off x="3643346" y="1067282"/>
        <a:ext cx="2595165" cy="567692"/>
      </dsp:txXfrm>
    </dsp:sp>
    <dsp:sp modelId="{C7699BD0-6453-4151-B662-888A39089865}">
      <dsp:nvSpPr>
        <dsp:cNvPr id="0" name=""/>
        <dsp:cNvSpPr/>
      </dsp:nvSpPr>
      <dsp:spPr>
        <a:xfrm>
          <a:off x="3643346" y="1705936"/>
          <a:ext cx="2595165" cy="567692"/>
        </a:xfrm>
        <a:prstGeom prst="round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itchFamily="49" charset="-122"/>
              <a:ea typeface="黑体" pitchFamily="49" charset="-122"/>
            </a:rPr>
            <a:t>岛屿归属线</a:t>
          </a:r>
          <a:endParaRPr lang="zh-CN" altLang="en-US" sz="28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黑体" pitchFamily="49" charset="-122"/>
            <a:ea typeface="黑体" pitchFamily="49" charset="-122"/>
          </a:endParaRPr>
        </a:p>
      </dsp:txBody>
      <dsp:txXfrm>
        <a:off x="3643346" y="1705936"/>
        <a:ext cx="2595165" cy="567692"/>
      </dsp:txXfrm>
    </dsp:sp>
    <dsp:sp modelId="{707225E1-C828-40FF-825F-08E63F5EE2D0}">
      <dsp:nvSpPr>
        <dsp:cNvPr id="0" name=""/>
        <dsp:cNvSpPr/>
      </dsp:nvSpPr>
      <dsp:spPr>
        <a:xfrm>
          <a:off x="3643346" y="2344590"/>
          <a:ext cx="2595165" cy="567692"/>
        </a:xfrm>
        <a:prstGeom prst="round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itchFamily="49" charset="-122"/>
              <a:ea typeface="黑体" pitchFamily="49" charset="-122"/>
            </a:rPr>
            <a:t>资源归属线</a:t>
          </a:r>
          <a:endParaRPr lang="zh-CN" altLang="en-US" sz="28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黑体" pitchFamily="49" charset="-122"/>
            <a:ea typeface="黑体" pitchFamily="49" charset="-122"/>
          </a:endParaRPr>
        </a:p>
      </dsp:txBody>
      <dsp:txXfrm>
        <a:off x="3643346" y="2344590"/>
        <a:ext cx="2595165" cy="567692"/>
      </dsp:txXfrm>
    </dsp:sp>
    <dsp:sp modelId="{135D4F32-C261-4955-9645-2FBF7A76F186}">
      <dsp:nvSpPr>
        <dsp:cNvPr id="0" name=""/>
        <dsp:cNvSpPr/>
      </dsp:nvSpPr>
      <dsp:spPr>
        <a:xfrm>
          <a:off x="3643346" y="2983244"/>
          <a:ext cx="2595165" cy="567692"/>
        </a:xfrm>
        <a:prstGeom prst="round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itchFamily="49" charset="-122"/>
              <a:ea typeface="黑体" pitchFamily="49" charset="-122"/>
            </a:rPr>
            <a:t>传统海疆线</a:t>
          </a:r>
          <a:endParaRPr lang="zh-CN" altLang="en-US" sz="28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黑体" pitchFamily="49" charset="-122"/>
            <a:ea typeface="黑体" pitchFamily="49" charset="-122"/>
          </a:endParaRPr>
        </a:p>
      </dsp:txBody>
      <dsp:txXfrm>
        <a:off x="3643346" y="2983244"/>
        <a:ext cx="2595165" cy="567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905D9A6-F779-40AE-ACF1-D67F8D5F825D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81A056F-F6FC-4F85-8F9C-7975EC629C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FF02-BE37-48B9-A825-66C618E5C3BE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C07F2-E640-42DA-987D-54089774F7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48C1-BBD4-4428-926F-7F1916EA0084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2D582-764E-4DAC-B01C-861256BF42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A52BB-9F71-4703-932D-82984E93449F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D7FC-2F7D-4616-ABF8-A82E7D8E1B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F41B4-6C29-4BD1-BE63-250EC042C611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F496-0A51-4D60-85FC-7E0B4051D5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9BCBF-5116-47D8-AC79-3AE0FD8689C8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36CE-F89E-4A26-A9EA-B7122F9732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E7212-CC80-4C6C-A571-40A7D43B7AD9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ABEFD-A4D6-4E7B-BAAF-EDEDE75AE3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32B19-EF0C-4F2F-B847-270B2E96912F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E705B-262F-4A2E-9750-5CABCFD7AC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0D099-955E-4446-AFD3-BF5DAD342414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A34A-4976-454C-A951-BFC92C4F6E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742AE-4739-481A-9BDC-29190CE98B3D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C3406-5102-4166-9BDC-4ECD1B35FD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4A1D-9AF4-4E01-B987-5F4DA103894F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4D932-7510-4A88-B062-84723AA03C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E4C08-0F4E-4A8E-AF51-890A8929D56A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B41E-F605-4534-8DDA-55FB947D05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D26A17F-AE5E-46A1-A13A-25939224B8B2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AA5E78F-1A2B-4DCA-AA21-933C669DD4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microsoft.com/office/2007/relationships/diagramDrawing" Target="../diagrams/drawing1.xml"/><Relationship Id="rId4" Type="http://schemas.openxmlformats.org/officeDocument/2006/relationships/image" Target="../media/image14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71700" y="3143250"/>
            <a:ext cx="6000750" cy="1000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6000" b="1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南海问题面面观</a:t>
            </a:r>
            <a:endParaRPr lang="zh-CN" altLang="en-US" sz="6000" b="1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汉代时海上丝绸之路副本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357313"/>
            <a:ext cx="7786688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63" y="44450"/>
            <a:ext cx="8229600" cy="868363"/>
          </a:xfrm>
        </p:spPr>
        <p:txBody>
          <a:bodyPr/>
          <a:lstStyle/>
          <a:p>
            <a:r>
              <a:rPr lang="zh-CN" altLang="en-US" sz="3600" b="1" smtClean="0">
                <a:latin typeface="黑体" pitchFamily="49" charset="-122"/>
                <a:ea typeface="黑体" pitchFamily="49" charset="-122"/>
              </a:rPr>
              <a:t>中国拥有南海岛屿主权的历史依据</a:t>
            </a:r>
          </a:p>
        </p:txBody>
      </p:sp>
      <p:pic>
        <p:nvPicPr>
          <p:cNvPr id="16" name="图片 15" descr="1946年12月15日接收人员在太平岛举行升旗典礼副本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071813"/>
            <a:ext cx="4778375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 descr="收复西沙纪念碑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916113"/>
            <a:ext cx="33623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884360">
            <a:off x="4541838" y="833438"/>
            <a:ext cx="1046162" cy="3768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南海诸岛及海域自古以来就是中国领土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！</a:t>
            </a:r>
          </a:p>
        </p:txBody>
      </p:sp>
      <p:pic>
        <p:nvPicPr>
          <p:cNvPr id="9" name="图片 8" descr="20100121132828-150711631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1071563"/>
            <a:ext cx="6154738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图文框 9"/>
          <p:cNvSpPr/>
          <p:nvPr/>
        </p:nvSpPr>
        <p:spPr>
          <a:xfrm>
            <a:off x="4572000" y="5000625"/>
            <a:ext cx="504825" cy="1295400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996952"/>
            <a:ext cx="756084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    中国对南海诸岛的主权主张，历史悠久，上可远溯至</a:t>
            </a:r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汉代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3163" y="1556792"/>
            <a:ext cx="2031325" cy="468052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</a:rPr>
              <a:t>“万里石塘，由潮洲而生，迤逦如长蛇，横亘海中</a:t>
            </a:r>
            <a:r>
              <a:rPr lang="en-US" altLang="zh-CN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</a:rPr>
              <a:t>……</a:t>
            </a:r>
            <a:r>
              <a:rPr lang="zh-CN" alt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</a:rPr>
              <a:t>原其地脉。历历可考。”</a:t>
            </a:r>
            <a:endParaRPr lang="en-US" altLang="zh-CN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  <a:ea typeface="+mn-ea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</a:rPr>
              <a:t>——</a:t>
            </a:r>
            <a:r>
              <a:rPr lang="zh-CN" alt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ea typeface="+mn-ea"/>
              </a:rPr>
              <a:t>元代民间航海家汪大渊</a:t>
            </a:r>
          </a:p>
        </p:txBody>
      </p:sp>
      <p:pic>
        <p:nvPicPr>
          <p:cNvPr id="13" name="图片 12" descr="200722211131380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12" y="980728"/>
            <a:ext cx="9144000" cy="532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500"/>
                            </p:stCondLst>
                            <p:childTnLst>
                              <p:par>
                                <p:cTn id="5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0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0"/>
                            </p:stCondLst>
                            <p:childTnLst>
                              <p:par>
                                <p:cTn id="83" presetID="16" presetClass="entr" presetSubtype="2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63" y="-26988"/>
            <a:ext cx="8229600" cy="8683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中国拥有南海岛屿主权的历史依据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3" name="图片 12" descr="中国测绘局、地震局、海洋局于1980年设立的南海科考碑(1995年拍摄-1997年已不存在)副本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285875"/>
            <a:ext cx="3643312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郭守敬测量点在黄岩岛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488" y="1285875"/>
            <a:ext cx="87122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1714500" y="1285875"/>
            <a:ext cx="6143625" cy="4748213"/>
            <a:chOff x="2071670" y="571479"/>
            <a:chExt cx="6143668" cy="4747946"/>
          </a:xfrm>
        </p:grpSpPr>
        <p:pic>
          <p:nvPicPr>
            <p:cNvPr id="22541" name="图片 9" descr="20120507104558651副本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71670" y="571479"/>
              <a:ext cx="6143668" cy="4315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071670" y="4857760"/>
              <a:ext cx="6143668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ea"/>
                  <a:ea typeface="+mn-ea"/>
                </a:rPr>
                <a:t>我国在黄岩岛上设置的地标，被菲律宾毁坏</a:t>
              </a:r>
            </a:p>
          </p:txBody>
        </p:sp>
      </p:grp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1403648" y="857250"/>
            <a:ext cx="6525915" cy="5429250"/>
            <a:chOff x="9333244" y="2071678"/>
            <a:chExt cx="6525960" cy="5324726"/>
          </a:xfrm>
        </p:grpSpPr>
        <p:pic>
          <p:nvPicPr>
            <p:cNvPr id="22539" name="图片 15" descr="2007年，中外无线电爱好者们在黄岩岛上合影。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501222" y="2071678"/>
              <a:ext cx="6357982" cy="423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9333244" y="6215082"/>
              <a:ext cx="6454522" cy="1181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ea"/>
                  <a:ea typeface="+mn-ea"/>
                </a:rPr>
                <a:t>    “</a:t>
              </a:r>
              <a:r>
                <a:rPr lang="en-US" altLang="zh-CN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ea"/>
                  <a:ea typeface="+mn-ea"/>
                </a:rPr>
                <a:t>BS7H”</a:t>
              </a:r>
              <a:r>
                <a:rPr lang="zh-CN" altLang="en-US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ea"/>
                  <a:ea typeface="+mn-ea"/>
                </a:rPr>
                <a:t>是国际认可的黄岩岛业余电台的无线电呼号，</a:t>
              </a:r>
              <a:r>
                <a:rPr lang="en-US" altLang="zh-CN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ea"/>
                  <a:ea typeface="+mn-ea"/>
                </a:rPr>
                <a:t>B</a:t>
              </a:r>
              <a:r>
                <a:rPr lang="zh-CN" altLang="en-US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ea"/>
                  <a:ea typeface="+mn-ea"/>
                </a:rPr>
                <a:t>代表中国，</a:t>
              </a:r>
              <a:r>
                <a:rPr lang="en-US" altLang="zh-CN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ea"/>
                  <a:ea typeface="+mn-ea"/>
                </a:rPr>
                <a:t>S</a:t>
              </a:r>
              <a:r>
                <a:rPr lang="zh-CN" altLang="en-US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ea"/>
                  <a:ea typeface="+mn-ea"/>
                </a:rPr>
                <a:t>代表南海诸岛，</a:t>
              </a:r>
              <a:r>
                <a:rPr lang="en-US" altLang="zh-CN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ea"/>
                  <a:ea typeface="+mn-ea"/>
                </a:rPr>
                <a:t>7</a:t>
              </a:r>
              <a:r>
                <a:rPr lang="zh-CN" altLang="en-US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ea"/>
                  <a:ea typeface="+mn-ea"/>
                </a:rPr>
                <a:t>代表呼号分区，</a:t>
              </a:r>
              <a:r>
                <a:rPr lang="en-US" altLang="zh-CN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ea"/>
                  <a:ea typeface="+mn-ea"/>
                </a:rPr>
                <a:t>H</a:t>
              </a:r>
              <a:r>
                <a:rPr lang="zh-CN" altLang="en-US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ea"/>
                  <a:ea typeface="+mn-ea"/>
                </a:rPr>
                <a:t>代表黄岩</a:t>
              </a:r>
              <a:r>
                <a:rPr lang="zh-CN" altLang="en-U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ea"/>
                  <a:ea typeface="+mn-ea"/>
                </a:rPr>
                <a:t>岛</a:t>
              </a:r>
              <a:endParaRPr lang="zh-CN" alt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ea"/>
                <a:ea typeface="+mn-ea"/>
              </a:endParaRPr>
            </a:p>
          </p:txBody>
        </p:sp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-252536" y="0"/>
            <a:ext cx="9217025" cy="6858000"/>
            <a:chOff x="2407048" y="-3500390"/>
            <a:chExt cx="6203379" cy="6858000"/>
          </a:xfrm>
        </p:grpSpPr>
        <p:pic>
          <p:nvPicPr>
            <p:cNvPr id="22537" name="图片 18" descr="1990年代菲律宾政府官方地图，黄岩岛在菲律宾领土界线以外。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07048" y="-3500390"/>
              <a:ext cx="620337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2655162" y="-3214710"/>
              <a:ext cx="641427" cy="6171028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ea"/>
                  <a:ea typeface="+mn-ea"/>
                </a:rPr>
                <a:t>    1990</a:t>
              </a:r>
              <a:r>
                <a:rPr lang="zh-CN" altLang="en-US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ea"/>
                  <a:ea typeface="+mn-ea"/>
                </a:rPr>
                <a:t>年菲律宾政府官方地图（右图），黄岩岛在菲律宾领土界线之外。</a:t>
              </a:r>
            </a:p>
          </p:txBody>
        </p:sp>
      </p:grpSp>
      <p:cxnSp>
        <p:nvCxnSpPr>
          <p:cNvPr id="23" name="直接连接符 22"/>
          <p:cNvCxnSpPr/>
          <p:nvPr/>
        </p:nvCxnSpPr>
        <p:spPr>
          <a:xfrm rot="5400000">
            <a:off x="-873795" y="3000375"/>
            <a:ext cx="6643688" cy="71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xit" presetSubtype="2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6" presetClass="exit" presetSubtype="2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5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50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为白眉初《中华建设新图》中的《海疆南展后之中国全图》（局部）副本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1071563"/>
            <a:ext cx="445611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714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中国拥有南海主权的法理基础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7" name="图片 16" descr="南海诸岛位置图副本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857250"/>
            <a:ext cx="37449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 descr="2004年中国南海诸岛地图（高清）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25" y="1000125"/>
            <a:ext cx="37147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图示 14"/>
          <p:cNvGraphicFramePr/>
          <p:nvPr/>
        </p:nvGraphicFramePr>
        <p:xfrm>
          <a:off x="2333652" y="1428736"/>
          <a:ext cx="6453190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70695" y="2000240"/>
            <a:ext cx="615553" cy="2643206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方正大黑简体" pitchFamily="65" charset="-122"/>
                <a:ea typeface="方正大黑简体" pitchFamily="65" charset="-122"/>
              </a:rPr>
              <a:t>南海断续线</a:t>
            </a:r>
          </a:p>
        </p:txBody>
      </p:sp>
      <p:pic>
        <p:nvPicPr>
          <p:cNvPr id="10" name="图片 9" descr="4-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4190428">
            <a:off x="669131" y="845344"/>
            <a:ext cx="59801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4-3.gif"/>
          <p:cNvPicPr>
            <a:picLocks noChangeAspect="1"/>
          </p:cNvPicPr>
          <p:nvPr/>
        </p:nvPicPr>
        <p:blipFill>
          <a:blip r:embed="rId12" cstate="print"/>
          <a:srcRect t="63783" r="31267"/>
          <a:stretch>
            <a:fillRect/>
          </a:stretch>
        </p:blipFill>
        <p:spPr bwMode="auto">
          <a:xfrm>
            <a:off x="323850" y="5084763"/>
            <a:ext cx="446405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图文框 12"/>
          <p:cNvSpPr/>
          <p:nvPr/>
        </p:nvSpPr>
        <p:spPr>
          <a:xfrm>
            <a:off x="4000500" y="4929188"/>
            <a:ext cx="571500" cy="357187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折角形 11"/>
          <p:cNvSpPr/>
          <p:nvPr/>
        </p:nvSpPr>
        <p:spPr>
          <a:xfrm>
            <a:off x="5715000" y="2133600"/>
            <a:ext cx="3429000" cy="3000375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</a:rPr>
              <a:t>    断续线是中国对南海疆域最有法律性质的主权主张</a:t>
            </a:r>
          </a:p>
        </p:txBody>
      </p:sp>
      <p:pic>
        <p:nvPicPr>
          <p:cNvPr id="14" name="图片 13" descr="4-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00013" y="2486025"/>
            <a:ext cx="59801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500"/>
                            </p:stCondLst>
                            <p:childTnLst>
                              <p:par>
                                <p:cTn id="6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Graphic spid="15" grpId="0">
        <p:bldAsOne/>
      </p:bldGraphic>
      <p:bldGraphic spid="15" grpId="1">
        <p:bldAsOne/>
      </p:bldGraphic>
      <p:bldP spid="13" grpId="0" animBg="1"/>
      <p:bldP spid="13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菲律宾的领土界限副本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839788"/>
            <a:ext cx="4357687" cy="601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4338" y="-26988"/>
            <a:ext cx="8229600" cy="79692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中国拥有南海主权的法理依据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57813" y="2928938"/>
            <a:ext cx="72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Calibri" pitchFamily="34" charset="0"/>
              </a:rPr>
              <a:t>黄岩岛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88" y="1857375"/>
            <a:ext cx="35004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黄岩岛在菲律宾约定界限之外</a:t>
            </a:r>
          </a:p>
        </p:txBody>
      </p:sp>
      <p:sp>
        <p:nvSpPr>
          <p:cNvPr id="23" name="同心圆 22"/>
          <p:cNvSpPr/>
          <p:nvPr/>
        </p:nvSpPr>
        <p:spPr>
          <a:xfrm>
            <a:off x="5857875" y="3214688"/>
            <a:ext cx="142875" cy="142875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61088" y="6381750"/>
            <a:ext cx="571500" cy="2143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线形标注 2(带强调线) 19"/>
          <p:cNvSpPr/>
          <p:nvPr/>
        </p:nvSpPr>
        <p:spPr>
          <a:xfrm rot="10800000">
            <a:off x="428625" y="3357563"/>
            <a:ext cx="3071813" cy="250031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6837"/>
              <a:gd name="adj6" fmla="val -76223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rot="16200000" flipH="1">
            <a:off x="3715543" y="3786982"/>
            <a:ext cx="4786313" cy="69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72125" y="4071938"/>
            <a:ext cx="1214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11</a:t>
            </a:r>
            <a:r>
              <a:rPr lang="en-US" altLang="zh-CN" sz="2800" spc="-3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8°E</a:t>
            </a:r>
            <a:endParaRPr lang="zh-CN" altLang="en-US" sz="2800" spc="-3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10" grpId="0"/>
      <p:bldP spid="23" grpId="0" animBg="1"/>
      <p:bldP spid="18" grpId="0" animBg="1"/>
      <p:bldP spid="20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南海渔业资源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9500"/>
            <a:ext cx="58150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796926"/>
          </a:xfrm>
        </p:spPr>
        <p:txBody>
          <a:bodyPr/>
          <a:lstStyle/>
          <a:p>
            <a:r>
              <a:rPr lang="zh-CN" altLang="en-US" sz="3600" b="1" smtClean="0">
                <a:latin typeface="黑体" pitchFamily="49" charset="-122"/>
                <a:ea typeface="黑体" pitchFamily="49" charset="-122"/>
              </a:rPr>
              <a:t>南海问题的产生和发展</a:t>
            </a:r>
          </a:p>
        </p:txBody>
      </p:sp>
      <p:pic>
        <p:nvPicPr>
          <p:cNvPr id="8" name="内容占位符 7" descr="南海油气资源分布副本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29113" y="1214438"/>
            <a:ext cx="4814887" cy="5143500"/>
          </a:xfr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50" y="1500188"/>
            <a:ext cx="304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充足的油气资源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29000" y="1071563"/>
            <a:ext cx="3071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>
                <a:latin typeface="Calibri" pitchFamily="34" charset="0"/>
              </a:rPr>
              <a:t> 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丰富的渔业资源</a:t>
            </a:r>
          </a:p>
        </p:txBody>
      </p:sp>
      <p:pic>
        <p:nvPicPr>
          <p:cNvPr id="17" name="图片 16" descr="越南疯狂盗采中国海上油气资源现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071688"/>
            <a:ext cx="4357688" cy="3355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4313" y="5500688"/>
            <a:ext cx="4071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itchFamily="34" charset="0"/>
              </a:rPr>
              <a:t>越南疯狂盗采我国油气资源</a:t>
            </a:r>
          </a:p>
        </p:txBody>
      </p:sp>
      <p:sp>
        <p:nvSpPr>
          <p:cNvPr id="13" name="圆角矩形 12"/>
          <p:cNvSpPr/>
          <p:nvPr/>
        </p:nvSpPr>
        <p:spPr>
          <a:xfrm rot="1433980">
            <a:off x="3748088" y="2801938"/>
            <a:ext cx="5502275" cy="642937"/>
          </a:xfrm>
          <a:prstGeom prst="roundRect">
            <a:avLst>
              <a:gd name="adj" fmla="val 236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资源问题是南海问题的直接根源</a:t>
            </a:r>
          </a:p>
        </p:txBody>
      </p:sp>
      <p:pic>
        <p:nvPicPr>
          <p:cNvPr id="14" name="图片 13" descr="20120730093310185613436119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1628800"/>
            <a:ext cx="5310336" cy="354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7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2" grpId="1"/>
      <p:bldP spid="18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654050"/>
          </a:xfrm>
        </p:spPr>
        <p:txBody>
          <a:bodyPr/>
          <a:lstStyle/>
          <a:p>
            <a:r>
              <a:rPr lang="zh-CN" altLang="en-US" sz="3600" b="1" smtClean="0">
                <a:latin typeface="黑体" pitchFamily="49" charset="-122"/>
                <a:ea typeface="黑体" pitchFamily="49" charset="-122"/>
              </a:rPr>
              <a:t>南海问题的产生和发展</a:t>
            </a:r>
          </a:p>
        </p:txBody>
      </p:sp>
      <p:pic>
        <p:nvPicPr>
          <p:cNvPr id="6" name="图片 5" descr="联合国海洋法公约副本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500188"/>
            <a:ext cx="2286000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领海和专属经济区示意图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765175"/>
            <a:ext cx="6624637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0825" y="5500688"/>
            <a:ext cx="8802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联合国海洋公约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刺激了沿海国家对海洋利益的争夺</a:t>
            </a:r>
          </a:p>
        </p:txBody>
      </p:sp>
      <p:pic>
        <p:nvPicPr>
          <p:cNvPr id="14" name="图片 13" descr="抢夺中国领土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1428750"/>
            <a:ext cx="41798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xit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796926"/>
          </a:xfrm>
        </p:spPr>
        <p:txBody>
          <a:bodyPr/>
          <a:lstStyle/>
          <a:p>
            <a:r>
              <a:rPr lang="zh-CN" altLang="en-US" sz="3600" b="1" smtClean="0">
                <a:latin typeface="黑体" pitchFamily="49" charset="-122"/>
                <a:ea typeface="黑体" pitchFamily="49" charset="-122"/>
              </a:rPr>
              <a:t>南海问题的性质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0563" y="765175"/>
            <a:ext cx="44196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2800" dirty="0">
                <a:latin typeface="+mn-ea"/>
                <a:ea typeface="+mn-ea"/>
              </a:rPr>
              <a:t>核心：资源的占有和开发</a:t>
            </a:r>
            <a:endParaRPr lang="en-US" altLang="zh-CN" sz="2800" dirty="0">
              <a:latin typeface="+mn-ea"/>
              <a:ea typeface="+mn-ea"/>
            </a:endParaRPr>
          </a:p>
        </p:txBody>
      </p:sp>
      <p:pic>
        <p:nvPicPr>
          <p:cNvPr id="11" name="图片 10" descr="南海争端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1438"/>
            <a:ext cx="4572000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750" y="4508500"/>
            <a:ext cx="37147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>
                <a:latin typeface="Calibri" pitchFamily="34" charset="0"/>
              </a:rPr>
              <a:t>根源：南海周边国家与域外大国相互作用、相互推动的结果</a:t>
            </a:r>
          </a:p>
        </p:txBody>
      </p:sp>
      <p:pic>
        <p:nvPicPr>
          <p:cNvPr id="12" name="图片 11" descr="51393167副本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412875"/>
            <a:ext cx="36385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88025" y="5229225"/>
            <a:ext cx="4463926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Calibri" pitchFamily="34" charset="0"/>
              </a:rPr>
              <a:t>         南海五国与</a:t>
            </a:r>
            <a:r>
              <a:rPr lang="en-US" altLang="zh-CN" sz="2000" dirty="0">
                <a:latin typeface="Calibri" pitchFamily="34" charset="0"/>
              </a:rPr>
              <a:t>200</a:t>
            </a:r>
            <a:r>
              <a:rPr lang="zh-CN" altLang="en-US" sz="2000" dirty="0">
                <a:latin typeface="Calibri" pitchFamily="34" charset="0"/>
              </a:rPr>
              <a:t>多家域外公司，每年盗采油气资源</a:t>
            </a:r>
            <a:r>
              <a:rPr lang="en-US" altLang="zh-CN" sz="2000" dirty="0">
                <a:latin typeface="Calibri" pitchFamily="34" charset="0"/>
              </a:rPr>
              <a:t>5000</a:t>
            </a:r>
            <a:r>
              <a:rPr lang="zh-CN" altLang="en-US" sz="2000" dirty="0">
                <a:latin typeface="Calibri" pitchFamily="34" charset="0"/>
              </a:rPr>
              <a:t>余万吨，相当于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大庆油田</a:t>
            </a:r>
            <a:r>
              <a:rPr lang="zh-CN" altLang="en-US" sz="2000" dirty="0">
                <a:latin typeface="Calibri" pitchFamily="34" charset="0"/>
              </a:rPr>
              <a:t>盛时</a:t>
            </a:r>
            <a:r>
              <a:rPr lang="zh-CN" altLang="en-US" sz="2000" dirty="0" smtClean="0">
                <a:latin typeface="Calibri" pitchFamily="34" charset="0"/>
              </a:rPr>
              <a:t>年产量</a:t>
            </a:r>
            <a:endParaRPr lang="zh-CN" alt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9" grpId="0"/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6265</TotalTime>
  <Words>304</Words>
  <Application>Microsoft Office PowerPoint</Application>
  <PresentationFormat>全屏显示(4:3)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南海问题面面观</vt:lpstr>
      <vt:lpstr>中国拥有南海岛屿主权的历史依据</vt:lpstr>
      <vt:lpstr>中国拥有南海岛屿主权的历史依据</vt:lpstr>
      <vt:lpstr>中国拥有南海主权的法理基础</vt:lpstr>
      <vt:lpstr>中国拥有南海主权的法理依据</vt:lpstr>
      <vt:lpstr>南海问题的产生和发展</vt:lpstr>
      <vt:lpstr>南海问题的产生和发展</vt:lpstr>
      <vt:lpstr>南海问题的性质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南海问题面面观</dc:title>
  <dc:creator>Administrator</dc:creator>
  <cp:lastModifiedBy>微软用户</cp:lastModifiedBy>
  <cp:revision>341</cp:revision>
  <dcterms:created xsi:type="dcterms:W3CDTF">2012-07-29T08:59:55Z</dcterms:created>
  <dcterms:modified xsi:type="dcterms:W3CDTF">2012-10-23T09:07:23Z</dcterms:modified>
</cp:coreProperties>
</file>