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6" r:id="rId4"/>
    <p:sldId id="308" r:id="rId5"/>
    <p:sldId id="309" r:id="rId6"/>
    <p:sldId id="310" r:id="rId7"/>
    <p:sldId id="311" r:id="rId8"/>
    <p:sldId id="271" r:id="rId9"/>
    <p:sldId id="318" r:id="rId10"/>
    <p:sldId id="320" r:id="rId11"/>
    <p:sldId id="300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8A849"/>
    <a:srgbClr val="9966FF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4" autoAdjust="0"/>
    <p:restoredTop sz="94660"/>
  </p:normalViewPr>
  <p:slideViewPr>
    <p:cSldViewPr>
      <p:cViewPr>
        <p:scale>
          <a:sx n="52" d="100"/>
          <a:sy n="52" d="100"/>
        </p:scale>
        <p:origin x="-1795" y="-7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N:\&#20877;&#24037;&#19994;&#21270;\&#26032;&#24314;%20Microsoft%20Office%20Excel%20&#24037;&#20316;&#34920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J:\&#20877;&#24037;&#19994;&#21270;\&#26032;&#24314;%20Microsoft%20Office%20Excel%20&#24037;&#20316;&#34920;.xlsx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N:\&#20877;&#24037;&#19994;&#21270;\&#26032;&#24314;%20Microsoft%20Office%20Excel%20&#24037;&#20316;&#34920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N:\&#20877;&#24037;&#19994;&#21270;\&#26032;&#24314;%20Microsoft%20Office%20Excel%20&#24037;&#20316;&#34920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N:\&#20877;&#24037;&#19994;&#21270;\&#26032;&#24314;%20Microsoft%20Office%20Excel%20&#24037;&#20316;&#34920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N:\&#20877;&#24037;&#19994;&#21270;\&#26032;&#24314;%20Microsoft%20Office%20Excel%20&#24037;&#20316;&#34920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N:\&#20877;&#24037;&#19994;&#21270;\&#26032;&#24314;%20Microsoft%20Office%20Excel%20&#24037;&#20316;&#34920;.xlsx" TargetMode="External"/><Relationship Id="rId2" Type="http://schemas.openxmlformats.org/officeDocument/2006/relationships/image" Target="../media/image14.jpeg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N:\&#20877;&#24037;&#19994;&#21270;\&#26032;&#24314;%20Microsoft%20Office%20Excel%20&#24037;&#20316;&#34920;.xlsx" TargetMode="External"/><Relationship Id="rId2" Type="http://schemas.openxmlformats.org/officeDocument/2006/relationships/image" Target="../media/image15.png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N:\&#20877;&#24037;&#19994;&#21270;\&#26032;&#24314;%20Microsoft%20Office%20Excel%20&#24037;&#20316;&#34920;.xlsx" TargetMode="External"/><Relationship Id="rId2" Type="http://schemas.openxmlformats.org/officeDocument/2006/relationships/image" Target="../media/image17.jpeg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J:\&#20877;&#24037;&#19994;&#21270;\&#26032;&#24314;%20Microsoft%20Office%20Excel%20&#24037;&#20316;&#34920;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36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0.12673840769903771"/>
          <c:y val="8.049185894558708E-2"/>
          <c:w val="0.86444685039370472"/>
          <c:h val="0.76270287160804795"/>
        </c:manualLayout>
      </c:layout>
      <c:bar3DChart>
        <c:barDir val="col"/>
        <c:grouping val="standard"/>
        <c:ser>
          <c:idx val="0"/>
          <c:order val="0"/>
          <c:tx>
            <c:strRef>
              <c:f>Sheet1!$B$50</c:f>
              <c:strCache>
                <c:ptCount val="1"/>
                <c:pt idx="0">
                  <c:v>1980年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Sheet1!$A$51:$A$55</c:f>
              <c:strCache>
                <c:ptCount val="5"/>
                <c:pt idx="0">
                  <c:v>美国</c:v>
                </c:pt>
                <c:pt idx="1">
                  <c:v>德国</c:v>
                </c:pt>
                <c:pt idx="2">
                  <c:v>法国</c:v>
                </c:pt>
                <c:pt idx="3">
                  <c:v>英国</c:v>
                </c:pt>
                <c:pt idx="4">
                  <c:v>中国</c:v>
                </c:pt>
              </c:strCache>
            </c:strRef>
          </c:cat>
          <c:val>
            <c:numRef>
              <c:f>Sheet1!$B$51:$B$55</c:f>
              <c:numCache>
                <c:formatCode>General</c:formatCode>
                <c:ptCount val="5"/>
                <c:pt idx="0">
                  <c:v>5840</c:v>
                </c:pt>
                <c:pt idx="1">
                  <c:v>2490</c:v>
                </c:pt>
                <c:pt idx="2">
                  <c:v>1400</c:v>
                </c:pt>
                <c:pt idx="3">
                  <c:v>1260</c:v>
                </c:pt>
                <c:pt idx="4">
                  <c:v>1330</c:v>
                </c:pt>
              </c:numCache>
            </c:numRef>
          </c:val>
        </c:ser>
        <c:ser>
          <c:idx val="1"/>
          <c:order val="1"/>
          <c:tx>
            <c:strRef>
              <c:f>Sheet1!$C$50</c:f>
              <c:strCache>
                <c:ptCount val="1"/>
                <c:pt idx="0">
                  <c:v>2010年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strRef>
              <c:f>Sheet1!$A$51:$A$55</c:f>
              <c:strCache>
                <c:ptCount val="5"/>
                <c:pt idx="0">
                  <c:v>美国</c:v>
                </c:pt>
                <c:pt idx="1">
                  <c:v>德国</c:v>
                </c:pt>
                <c:pt idx="2">
                  <c:v>法国</c:v>
                </c:pt>
                <c:pt idx="3">
                  <c:v>英国</c:v>
                </c:pt>
                <c:pt idx="4">
                  <c:v>中国</c:v>
                </c:pt>
              </c:strCache>
            </c:strRef>
          </c:cat>
          <c:val>
            <c:numRef>
              <c:f>Sheet1!$C$51:$C$55</c:f>
              <c:numCache>
                <c:formatCode>General</c:formatCode>
                <c:ptCount val="5"/>
                <c:pt idx="0">
                  <c:v>18560</c:v>
                </c:pt>
                <c:pt idx="1">
                  <c:v>6140</c:v>
                </c:pt>
                <c:pt idx="2">
                  <c:v>2680</c:v>
                </c:pt>
                <c:pt idx="3">
                  <c:v>2310</c:v>
                </c:pt>
                <c:pt idx="4">
                  <c:v>19230</c:v>
                </c:pt>
              </c:numCache>
            </c:numRef>
          </c:val>
        </c:ser>
        <c:shape val="pyramid"/>
        <c:axId val="243947008"/>
        <c:axId val="244179712"/>
        <c:axId val="178059904"/>
      </c:bar3DChart>
      <c:catAx>
        <c:axId val="24394700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244179712"/>
        <c:crosses val="autoZero"/>
        <c:auto val="1"/>
        <c:lblAlgn val="ctr"/>
        <c:lblOffset val="100"/>
      </c:catAx>
      <c:valAx>
        <c:axId val="2441797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243947008"/>
        <c:crosses val="autoZero"/>
        <c:crossBetween val="between"/>
      </c:valAx>
      <c:serAx>
        <c:axId val="178059904"/>
        <c:scaling>
          <c:orientation val="minMax"/>
        </c:scaling>
        <c:delete val="1"/>
        <c:axPos val="b"/>
        <c:tickLblPos val="none"/>
        <c:crossAx val="244179712"/>
        <c:crosses val="autoZero"/>
      </c:serAx>
    </c:plotArea>
    <c:legend>
      <c:legendPos val="r"/>
      <c:layout>
        <c:manualLayout>
          <c:xMode val="edge"/>
          <c:yMode val="edge"/>
          <c:x val="0"/>
          <c:y val="0.79104416281566958"/>
          <c:w val="0.42851246719160396"/>
          <c:h val="0.16743438320210099"/>
        </c:manualLayout>
      </c:layout>
      <c:txPr>
        <a:bodyPr/>
        <a:lstStyle/>
        <a:p>
          <a:pPr>
            <a:defRPr sz="1800"/>
          </a:pPr>
          <a:endParaRPr lang="zh-CN"/>
        </a:p>
      </c:txPr>
    </c:legend>
    <c:plotVisOnly val="1"/>
  </c:chart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 altLang="en-US" sz="2400" dirty="0"/>
              <a:t>中国进出口情况图</a:t>
            </a:r>
          </a:p>
        </c:rich>
      </c:tx>
      <c:layout>
        <c:manualLayout>
          <c:xMode val="edge"/>
          <c:yMode val="edge"/>
          <c:x val="0.37081243731193692"/>
          <c:y val="0"/>
        </c:manualLayout>
      </c:layout>
    </c:title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5237642060038384"/>
          <c:y val="0.14458442312213524"/>
          <c:w val="0.80488249525479361"/>
          <c:h val="0.7740026595744699"/>
        </c:manualLayout>
      </c:layout>
      <c:bar3DChart>
        <c:barDir val="bar"/>
        <c:grouping val="clustered"/>
        <c:ser>
          <c:idx val="0"/>
          <c:order val="0"/>
          <c:tx>
            <c:strRef>
              <c:f>Sheet1!$B$200</c:f>
              <c:strCache>
                <c:ptCount val="1"/>
                <c:pt idx="0">
                  <c:v>进出口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rgbClr val="92D050"/>
              </a:solidFill>
            </c:spPr>
          </c:dPt>
          <c:dPt>
            <c:idx val="7"/>
            <c:spPr>
              <a:solidFill>
                <a:srgbClr val="92D050"/>
              </a:solidFill>
            </c:spPr>
          </c:dPt>
          <c:dPt>
            <c:idx val="8"/>
            <c:spPr>
              <a:solidFill>
                <a:srgbClr val="92D050"/>
              </a:solidFill>
            </c:spPr>
          </c:dPt>
          <c:dPt>
            <c:idx val="9"/>
            <c:spPr>
              <a:solidFill>
                <a:srgbClr val="92D050"/>
              </a:solidFill>
            </c:spPr>
          </c:dPt>
          <c:dPt>
            <c:idx val="10"/>
            <c:spPr>
              <a:solidFill>
                <a:srgbClr val="92D050"/>
              </a:solidFill>
            </c:spPr>
          </c:dPt>
          <c:dPt>
            <c:idx val="11"/>
            <c:spPr>
              <a:solidFill>
                <a:srgbClr val="92D050"/>
              </a:solidFill>
            </c:spPr>
          </c:dPt>
          <c:dPt>
            <c:idx val="12"/>
            <c:spPr>
              <a:solidFill>
                <a:srgbClr val="92D050"/>
              </a:solidFill>
            </c:spPr>
          </c:dPt>
          <c:cat>
            <c:strRef>
              <c:f>Sheet1!$A$201:$A$213</c:f>
              <c:strCache>
                <c:ptCount val="13"/>
                <c:pt idx="0">
                  <c:v>电力机械</c:v>
                </c:pt>
                <c:pt idx="1">
                  <c:v>科学及控制仪器</c:v>
                </c:pt>
                <c:pt idx="2">
                  <c:v>有机化学品</c:v>
                </c:pt>
                <c:pt idx="3">
                  <c:v>特种工业机械</c:v>
                </c:pt>
                <c:pt idx="4">
                  <c:v>金工机械</c:v>
                </c:pt>
                <c:pt idx="5">
                  <c:v>鞋靴</c:v>
                </c:pt>
                <c:pt idx="6">
                  <c:v>家具及其零件</c:v>
                </c:pt>
                <c:pt idx="7">
                  <c:v>钢铁</c:v>
                </c:pt>
                <c:pt idx="8">
                  <c:v>纺织相关</c:v>
                </c:pt>
                <c:pt idx="9">
                  <c:v>杂项制品</c:v>
                </c:pt>
                <c:pt idx="10">
                  <c:v>办公用机械设备</c:v>
                </c:pt>
                <c:pt idx="11">
                  <c:v>服装及衣着附件</c:v>
                </c:pt>
                <c:pt idx="12">
                  <c:v>电讯及声音录制设备</c:v>
                </c:pt>
              </c:strCache>
            </c:strRef>
          </c:cat>
          <c:val>
            <c:numRef>
              <c:f>Sheet1!$B$201:$B$213</c:f>
              <c:numCache>
                <c:formatCode>General</c:formatCode>
                <c:ptCount val="13"/>
                <c:pt idx="0">
                  <c:v>-9000</c:v>
                </c:pt>
                <c:pt idx="1">
                  <c:v>-4500</c:v>
                </c:pt>
                <c:pt idx="2">
                  <c:v>-3000</c:v>
                </c:pt>
                <c:pt idx="3">
                  <c:v>-2000</c:v>
                </c:pt>
                <c:pt idx="4">
                  <c:v>-1500</c:v>
                </c:pt>
                <c:pt idx="5">
                  <c:v>3500</c:v>
                </c:pt>
                <c:pt idx="6">
                  <c:v>3500</c:v>
                </c:pt>
                <c:pt idx="7">
                  <c:v>3500</c:v>
                </c:pt>
                <c:pt idx="8">
                  <c:v>4000</c:v>
                </c:pt>
                <c:pt idx="9">
                  <c:v>7000</c:v>
                </c:pt>
                <c:pt idx="10">
                  <c:v>11000</c:v>
                </c:pt>
                <c:pt idx="11">
                  <c:v>13000</c:v>
                </c:pt>
                <c:pt idx="12">
                  <c:v>16000</c:v>
                </c:pt>
              </c:numCache>
            </c:numRef>
          </c:val>
        </c:ser>
        <c:gapWidth val="75"/>
        <c:shape val="box"/>
        <c:axId val="273172352"/>
        <c:axId val="273584128"/>
        <c:axId val="0"/>
      </c:bar3DChart>
      <c:catAx>
        <c:axId val="273172352"/>
        <c:scaling>
          <c:orientation val="minMax"/>
        </c:scaling>
        <c:delete val="1"/>
        <c:axPos val="l"/>
        <c:majorTickMark val="none"/>
        <c:tickLblPos val="none"/>
        <c:crossAx val="273584128"/>
        <c:crosses val="autoZero"/>
        <c:auto val="1"/>
        <c:lblAlgn val="ctr"/>
        <c:lblOffset val="100"/>
      </c:catAx>
      <c:valAx>
        <c:axId val="27358412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/>
            </a:pPr>
            <a:endParaRPr lang="zh-CN"/>
          </a:p>
        </c:txPr>
        <c:crossAx val="273172352"/>
        <c:crosses val="autoZero"/>
        <c:crossBetween val="between"/>
      </c:valAx>
    </c:plotArea>
    <c:plotVisOnly val="1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3953018372703518"/>
          <c:y val="0.17601814093047544"/>
          <c:w val="0.83473512685914264"/>
          <c:h val="0.62592724835410285"/>
        </c:manualLayout>
      </c:layout>
      <c:bar3DChart>
        <c:barDir val="col"/>
        <c:grouping val="clustered"/>
        <c:ser>
          <c:idx val="0"/>
          <c:order val="0"/>
          <c:tx>
            <c:strRef>
              <c:f>Sheet1!$E$57</c:f>
              <c:strCache>
                <c:ptCount val="1"/>
                <c:pt idx="0">
                  <c:v>1980年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Sheet1!$F$56:$J$56</c:f>
              <c:strCache>
                <c:ptCount val="5"/>
                <c:pt idx="0">
                  <c:v>美国</c:v>
                </c:pt>
                <c:pt idx="1">
                  <c:v>德国</c:v>
                </c:pt>
                <c:pt idx="2">
                  <c:v>法国</c:v>
                </c:pt>
                <c:pt idx="3">
                  <c:v>英国</c:v>
                </c:pt>
                <c:pt idx="4">
                  <c:v>中国</c:v>
                </c:pt>
              </c:strCache>
            </c:strRef>
          </c:cat>
          <c:val>
            <c:numRef>
              <c:f>Sheet1!$F$57:$J$57</c:f>
              <c:numCache>
                <c:formatCode>0.00%</c:formatCode>
                <c:ptCount val="5"/>
                <c:pt idx="0">
                  <c:v>0.20930000000000001</c:v>
                </c:pt>
                <c:pt idx="1">
                  <c:v>8.910000000000004E-2</c:v>
                </c:pt>
                <c:pt idx="2">
                  <c:v>5.0200000000000002E-2</c:v>
                </c:pt>
                <c:pt idx="3">
                  <c:v>4.5200000000000004E-2</c:v>
                </c:pt>
                <c:pt idx="4">
                  <c:v>4.7800000000000023E-2</c:v>
                </c:pt>
              </c:numCache>
            </c:numRef>
          </c:val>
        </c:ser>
        <c:ser>
          <c:idx val="1"/>
          <c:order val="1"/>
          <c:tx>
            <c:strRef>
              <c:f>Sheet1!$E$58</c:f>
              <c:strCache>
                <c:ptCount val="1"/>
                <c:pt idx="0">
                  <c:v>2010年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strRef>
              <c:f>Sheet1!$F$56:$J$56</c:f>
              <c:strCache>
                <c:ptCount val="5"/>
                <c:pt idx="0">
                  <c:v>美国</c:v>
                </c:pt>
                <c:pt idx="1">
                  <c:v>德国</c:v>
                </c:pt>
                <c:pt idx="2">
                  <c:v>法国</c:v>
                </c:pt>
                <c:pt idx="3">
                  <c:v>英国</c:v>
                </c:pt>
                <c:pt idx="4">
                  <c:v>中国</c:v>
                </c:pt>
              </c:strCache>
            </c:strRef>
          </c:cat>
          <c:val>
            <c:numRef>
              <c:f>Sheet1!$F$58:$J$58</c:f>
              <c:numCache>
                <c:formatCode>0.00%</c:formatCode>
                <c:ptCount val="5"/>
                <c:pt idx="0">
                  <c:v>0.18200000000000024</c:v>
                </c:pt>
                <c:pt idx="1">
                  <c:v>6.0200000000000004E-2</c:v>
                </c:pt>
                <c:pt idx="2">
                  <c:v>2.63E-2</c:v>
                </c:pt>
                <c:pt idx="3">
                  <c:v>2.2600000000000012E-2</c:v>
                </c:pt>
                <c:pt idx="4">
                  <c:v>0.18850000000000044</c:v>
                </c:pt>
              </c:numCache>
            </c:numRef>
          </c:val>
        </c:ser>
        <c:shape val="pyramid"/>
        <c:axId val="245852416"/>
        <c:axId val="246119424"/>
        <c:axId val="0"/>
      </c:bar3DChart>
      <c:catAx>
        <c:axId val="24585241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246119424"/>
        <c:crosses val="autoZero"/>
        <c:auto val="1"/>
        <c:lblAlgn val="ctr"/>
        <c:lblOffset val="100"/>
      </c:catAx>
      <c:valAx>
        <c:axId val="246119424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24585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517323775388417"/>
          <c:y val="0.18030080368832191"/>
          <c:w val="0.29795691163604776"/>
          <c:h val="0.27144954572986235"/>
        </c:manualLayout>
      </c:layout>
      <c:txPr>
        <a:bodyPr/>
        <a:lstStyle/>
        <a:p>
          <a:pPr>
            <a:defRPr sz="1800"/>
          </a:pPr>
          <a:endParaRPr lang="zh-CN"/>
        </a:p>
      </c:txPr>
    </c:legend>
    <c:plotVisOnly val="1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 altLang="en-US"/>
              <a:t>美国制造业就业人数占总就业人数比重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cat>
            <c:strRef>
              <c:f>Sheet1!$A$2:$I$2</c:f>
              <c:strCache>
                <c:ptCount val="9"/>
                <c:pt idx="0">
                  <c:v>1980年</c:v>
                </c:pt>
                <c:pt idx="1">
                  <c:v>1990年</c:v>
                </c:pt>
                <c:pt idx="2">
                  <c:v>2000年</c:v>
                </c:pt>
                <c:pt idx="3">
                  <c:v>2005年</c:v>
                </c:pt>
                <c:pt idx="4">
                  <c:v>2006年</c:v>
                </c:pt>
                <c:pt idx="5">
                  <c:v>2007年</c:v>
                </c:pt>
                <c:pt idx="6">
                  <c:v>2008年</c:v>
                </c:pt>
                <c:pt idx="7">
                  <c:v>2009年</c:v>
                </c:pt>
                <c:pt idx="8">
                  <c:v>2010年</c:v>
                </c:pt>
              </c:strCache>
            </c:strRef>
          </c:cat>
          <c:val>
            <c:numRef>
              <c:f>Sheet1!$A$3:$I$3</c:f>
              <c:numCache>
                <c:formatCode>0.00%</c:formatCode>
                <c:ptCount val="9"/>
                <c:pt idx="0">
                  <c:v>0.21600000000000041</c:v>
                </c:pt>
                <c:pt idx="1">
                  <c:v>0.16200000000000001</c:v>
                </c:pt>
                <c:pt idx="2">
                  <c:v>0.13100000000000001</c:v>
                </c:pt>
                <c:pt idx="3">
                  <c:v>0.10600000000000002</c:v>
                </c:pt>
                <c:pt idx="4">
                  <c:v>0.10400000000000002</c:v>
                </c:pt>
                <c:pt idx="5">
                  <c:v>0.10100000000000002</c:v>
                </c:pt>
                <c:pt idx="6">
                  <c:v>9.8000000000000226E-2</c:v>
                </c:pt>
                <c:pt idx="7">
                  <c:v>9.1000000000000025E-2</c:v>
                </c:pt>
                <c:pt idx="8">
                  <c:v>8.9000000000000065E-2</c:v>
                </c:pt>
              </c:numCache>
            </c:numRef>
          </c:val>
        </c:ser>
        <c:marker val="1"/>
        <c:axId val="246754304"/>
        <c:axId val="246848896"/>
      </c:lineChart>
      <c:catAx>
        <c:axId val="246754304"/>
        <c:scaling>
          <c:orientation val="minMax"/>
        </c:scaling>
        <c:axPos val="b"/>
        <c:numFmt formatCode="#,##0.0_);\(#,##0.0\)" sourceLinked="0"/>
        <c:majorTickMark val="none"/>
        <c:tickLblPos val="nextTo"/>
        <c:crossAx val="246848896"/>
        <c:crosses val="autoZero"/>
        <c:auto val="1"/>
        <c:lblAlgn val="ctr"/>
        <c:lblOffset val="100"/>
      </c:catAx>
      <c:valAx>
        <c:axId val="246848896"/>
        <c:scaling>
          <c:orientation val="minMax"/>
        </c:scaling>
        <c:axPos val="l"/>
        <c:majorGridlines/>
        <c:numFmt formatCode="0%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2467543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/>
            </a:pPr>
            <a:endParaRPr lang="zh-CN"/>
          </a:p>
        </c:txPr>
      </c:dTable>
      <c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  <a:tileRect/>
        </a:gradFill>
        <a:ln>
          <a:gradFill flip="none" rotWithShape="1">
            <a:gsLst>
              <a:gs pos="4800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 r="-100000" b="-100000"/>
          </a:gradFill>
        </a:ln>
        <a:effectLst>
          <a:outerShdw dir="16740000" algn="ctr" rotWithShape="0">
            <a:srgbClr val="000000">
              <a:alpha val="75000"/>
            </a:srgbClr>
          </a:outerShdw>
        </a:effectLst>
        <a:scene3d>
          <a:camera prst="orthographicFront"/>
          <a:lightRig rig="sunrise" dir="t"/>
        </a:scene3d>
        <a:sp3d prstMaterial="softEdge">
          <a:bevelT w="469900" h="469900"/>
          <a:bevelB w="279400" h="260350"/>
        </a:sp3d>
      </c:spPr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floor>
      <c:spPr>
        <a:solidFill>
          <a:schemeClr val="accent2">
            <a:lumMod val="60000"/>
            <a:lumOff val="40000"/>
          </a:schemeClr>
        </a:solidFill>
      </c:spPr>
    </c:floor>
    <c:sideWall>
      <c:sp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c:spPr>
    </c:sideWall>
    <c:backWall>
      <c:sp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3309299956908371"/>
          <c:y val="0.14881506827792482"/>
          <c:w val="0.82461844321698663"/>
          <c:h val="0.63089379662965128"/>
        </c:manualLayout>
      </c:layout>
      <c:bar3DChart>
        <c:barDir val="col"/>
        <c:grouping val="stacked"/>
        <c:ser>
          <c:idx val="0"/>
          <c:order val="0"/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cat>
            <c:strRef>
              <c:f>Sheet1!$A$28:$A$36</c:f>
              <c:strCache>
                <c:ptCount val="9"/>
                <c:pt idx="0">
                  <c:v>1980年</c:v>
                </c:pt>
                <c:pt idx="1">
                  <c:v>1990年</c:v>
                </c:pt>
                <c:pt idx="2">
                  <c:v>2000年</c:v>
                </c:pt>
                <c:pt idx="3">
                  <c:v>2005年</c:v>
                </c:pt>
                <c:pt idx="4">
                  <c:v>2006年</c:v>
                </c:pt>
                <c:pt idx="5">
                  <c:v>2007年</c:v>
                </c:pt>
                <c:pt idx="6">
                  <c:v>2008年</c:v>
                </c:pt>
                <c:pt idx="7">
                  <c:v>2009年</c:v>
                </c:pt>
                <c:pt idx="8">
                  <c:v>2010年</c:v>
                </c:pt>
              </c:strCache>
            </c:strRef>
          </c:cat>
          <c:val>
            <c:numRef>
              <c:f>Sheet1!$B$28:$B$36</c:f>
              <c:numCache>
                <c:formatCode>0.00%</c:formatCode>
                <c:ptCount val="9"/>
                <c:pt idx="0">
                  <c:v>0.21100000000000024</c:v>
                </c:pt>
                <c:pt idx="1">
                  <c:v>0.18100000000000024</c:v>
                </c:pt>
                <c:pt idx="2">
                  <c:v>0.15600000000000044</c:v>
                </c:pt>
                <c:pt idx="3">
                  <c:v>0.129</c:v>
                </c:pt>
                <c:pt idx="4">
                  <c:v>0.128</c:v>
                </c:pt>
                <c:pt idx="5">
                  <c:v>0.125</c:v>
                </c:pt>
                <c:pt idx="6">
                  <c:v>0.12400000000000012</c:v>
                </c:pt>
                <c:pt idx="7">
                  <c:v>0.126</c:v>
                </c:pt>
                <c:pt idx="8">
                  <c:v>0.11700000000000002</c:v>
                </c:pt>
              </c:numCache>
            </c:numRef>
          </c:val>
        </c:ser>
        <c:gapWidth val="75"/>
        <c:gapDepth val="75"/>
        <c:shape val="cone"/>
        <c:axId val="250418304"/>
        <c:axId val="251392000"/>
        <c:axId val="0"/>
      </c:bar3DChart>
      <c:catAx>
        <c:axId val="2504183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251392000"/>
        <c:crosses val="autoZero"/>
        <c:auto val="1"/>
        <c:lblAlgn val="ctr"/>
        <c:lblOffset val="100"/>
      </c:catAx>
      <c:valAx>
        <c:axId val="251392000"/>
        <c:scaling>
          <c:orientation val="minMax"/>
        </c:scaling>
        <c:axPos val="l"/>
        <c:majorGridlines/>
        <c:minorGridlines>
          <c:spPr>
            <a:ln>
              <a:noFill/>
            </a:ln>
            <a:effectLst>
              <a:outerShdw blurRad="50800" dist="50800" dir="5400000" algn="ctr" rotWithShape="0">
                <a:srgbClr val="000000">
                  <a:alpha val="66000"/>
                </a:srgbClr>
              </a:outerShdw>
            </a:effectLst>
          </c:spPr>
        </c:minorGridlines>
        <c:numFmt formatCode="0%" sourceLinked="0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250418304"/>
        <c:crosses val="autoZero"/>
        <c:crossBetween val="between"/>
      </c:valAx>
    </c:plotArea>
    <c:plotVisOnly val="1"/>
  </c:chart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82E-2"/>
          <c:y val="5.2707893220664513E-3"/>
          <c:w val="0.93888888888889144"/>
          <c:h val="0.587964598937323"/>
        </c:manualLayout>
      </c:layout>
      <c:lineChart>
        <c:grouping val="stacked"/>
        <c:ser>
          <c:idx val="0"/>
          <c:order val="0"/>
          <c:tx>
            <c:strRef>
              <c:f>Sheet1!$E$90</c:f>
              <c:strCache>
                <c:ptCount val="1"/>
                <c:pt idx="0">
                  <c:v>欧盟工业就业人数比重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7.407407407407407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7.407407407407407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zh-CN"/>
              </a:p>
            </c:txPr>
            <c:showVal val="1"/>
          </c:dLbls>
          <c:cat>
            <c:strRef>
              <c:f>Sheet1!$F$89:$G$89</c:f>
              <c:strCache>
                <c:ptCount val="2"/>
                <c:pt idx="0">
                  <c:v>1996年</c:v>
                </c:pt>
                <c:pt idx="1">
                  <c:v>2007年</c:v>
                </c:pt>
              </c:strCache>
            </c:strRef>
          </c:cat>
          <c:val>
            <c:numRef>
              <c:f>Sheet1!$F$90:$G$90</c:f>
              <c:numCache>
                <c:formatCode>0.00%</c:formatCode>
                <c:ptCount val="2"/>
                <c:pt idx="0">
                  <c:v>0.20900000000000021</c:v>
                </c:pt>
                <c:pt idx="1">
                  <c:v>0.17900000000000021</c:v>
                </c:pt>
              </c:numCache>
            </c:numRef>
          </c:val>
        </c:ser>
        <c:ser>
          <c:idx val="1"/>
          <c:order val="1"/>
          <c:tx>
            <c:strRef>
              <c:f>Sheet1!$E$91</c:f>
              <c:strCache>
                <c:ptCount val="1"/>
                <c:pt idx="0">
                  <c:v>欧盟工业占GDP比重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7.8703703703703734E-2"/>
                </c:manualLayout>
              </c:layout>
              <c:showVal val="1"/>
            </c:dLbl>
            <c:dLbl>
              <c:idx val="1"/>
              <c:layout>
                <c:manualLayout>
                  <c:x val="-2.5000000000000001E-2"/>
                  <c:y val="6.4814814814815214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zh-CN"/>
              </a:p>
            </c:txPr>
            <c:showVal val="1"/>
          </c:dLbls>
          <c:cat>
            <c:strRef>
              <c:f>Sheet1!$F$89:$G$89</c:f>
              <c:strCache>
                <c:ptCount val="2"/>
                <c:pt idx="0">
                  <c:v>1996年</c:v>
                </c:pt>
                <c:pt idx="1">
                  <c:v>2007年</c:v>
                </c:pt>
              </c:strCache>
            </c:strRef>
          </c:cat>
          <c:val>
            <c:numRef>
              <c:f>Sheet1!$F$91:$G$91</c:f>
              <c:numCache>
                <c:formatCode>0%</c:formatCode>
                <c:ptCount val="2"/>
                <c:pt idx="0">
                  <c:v>0.21000000000000021</c:v>
                </c:pt>
                <c:pt idx="1">
                  <c:v>0.18000000000000024</c:v>
                </c:pt>
              </c:numCache>
            </c:numRef>
          </c:val>
        </c:ser>
        <c:dLbls>
          <c:showVal val="1"/>
        </c:dLbls>
        <c:marker val="1"/>
        <c:axId val="251611392"/>
        <c:axId val="251641856"/>
      </c:lineChart>
      <c:catAx>
        <c:axId val="2516113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zh-CN"/>
          </a:p>
        </c:txPr>
        <c:crossAx val="251641856"/>
        <c:crosses val="autoZero"/>
        <c:auto val="1"/>
        <c:lblAlgn val="ctr"/>
        <c:lblOffset val="100"/>
      </c:catAx>
      <c:valAx>
        <c:axId val="251641856"/>
        <c:scaling>
          <c:orientation val="minMax"/>
        </c:scaling>
        <c:delete val="1"/>
        <c:axPos val="l"/>
        <c:numFmt formatCode="0.00%" sourceLinked="1"/>
        <c:majorTickMark val="none"/>
        <c:tickLblPos val="none"/>
        <c:crossAx val="251611392"/>
        <c:crosses val="autoZero"/>
        <c:crossBetween val="between"/>
      </c:valAx>
      <c:spPr>
        <a:gradFill flip="none" rotWithShape="1">
          <a:gsLst>
            <a:gs pos="86000">
              <a:srgbClr val="DDEBCF">
                <a:alpha val="66000"/>
              </a:srgbClr>
            </a:gs>
            <a:gs pos="5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</c:spPr>
    </c:plotArea>
    <c:legend>
      <c:legendPos val="t"/>
      <c:layout>
        <c:manualLayout>
          <c:xMode val="edge"/>
          <c:yMode val="edge"/>
          <c:x val="2.7777777777778043E-2"/>
          <c:y val="0.7402932468086626"/>
          <c:w val="0.95000000000000062"/>
          <c:h val="0.25933169925018185"/>
        </c:manualLayout>
      </c:layout>
      <c:txPr>
        <a:bodyPr/>
        <a:lstStyle/>
        <a:p>
          <a:pPr>
            <a:defRPr sz="2000"/>
          </a:pPr>
          <a:endParaRPr lang="zh-CN"/>
        </a:p>
      </c:txPr>
    </c:legend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explosion val="11"/>
          </c:dPt>
          <c:dPt>
            <c:idx val="1"/>
            <c:explosion val="11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cat>
            <c:strRef>
              <c:f>Sheet1!$B$82:$B$83</c:f>
              <c:strCache>
                <c:ptCount val="2"/>
                <c:pt idx="0">
                  <c:v>中国</c:v>
                </c:pt>
                <c:pt idx="1">
                  <c:v>其他</c:v>
                </c:pt>
              </c:strCache>
            </c:strRef>
          </c:cat>
          <c:val>
            <c:numRef>
              <c:f>Sheet1!$C$82:$C$83</c:f>
              <c:numCache>
                <c:formatCode>0.00%</c:formatCode>
                <c:ptCount val="2"/>
                <c:pt idx="0">
                  <c:v>4.3800000000000013E-2</c:v>
                </c:pt>
                <c:pt idx="1">
                  <c:v>0.95620000000000005</c:v>
                </c:pt>
              </c:numCache>
            </c:numRef>
          </c:val>
        </c:ser>
        <c:firstSliceAng val="0"/>
      </c:pieChart>
    </c:plotArea>
    <c:plotVisOnly val="1"/>
  </c:chart>
  <c:externalData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Pt>
            <c:idx val="0"/>
            <c:explosion val="10"/>
            <c:spPr>
              <a:solidFill>
                <a:srgbClr val="C00000"/>
              </a:solidFill>
            </c:spPr>
          </c:dPt>
          <c:dPt>
            <c:idx val="1"/>
            <c:explosion val="1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cat>
            <c:strRef>
              <c:f>Sheet1!$B$86:$B$87</c:f>
              <c:strCache>
                <c:ptCount val="2"/>
                <c:pt idx="0">
                  <c:v>中国</c:v>
                </c:pt>
                <c:pt idx="1">
                  <c:v>其他</c:v>
                </c:pt>
              </c:strCache>
            </c:strRef>
          </c:cat>
          <c:val>
            <c:numRef>
              <c:f>Sheet1!$C$86:$C$87</c:f>
              <c:numCache>
                <c:formatCode>0.00%</c:formatCode>
                <c:ptCount val="2"/>
                <c:pt idx="0">
                  <c:v>4.3700000000000003E-2</c:v>
                </c:pt>
                <c:pt idx="1">
                  <c:v>0.95630000000000004</c:v>
                </c:pt>
              </c:numCache>
            </c:numRef>
          </c:val>
        </c:ser>
        <c:firstSliceAng val="0"/>
      </c:pieChart>
    </c:plotArea>
    <c:plotVisOnly val="1"/>
  </c:chart>
  <c:externalData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explosion val="11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blipFill dpi="0" rotWithShape="1">
                <a:blip xmlns:r="http://schemas.openxmlformats.org/officeDocument/2006/relationships" r:embed="rId2"/>
                <a:srcRect/>
                <a:stretch>
                  <a:fillRect t="-2000" b="-2000"/>
                </a:stretch>
              </a:blipFill>
            </c:spPr>
          </c:dPt>
          <c:cat>
            <c:strRef>
              <c:f>Sheet1!$B$88:$B$89</c:f>
              <c:strCache>
                <c:ptCount val="2"/>
                <c:pt idx="0">
                  <c:v>中国</c:v>
                </c:pt>
                <c:pt idx="1">
                  <c:v>其他</c:v>
                </c:pt>
              </c:strCache>
            </c:strRef>
          </c:cat>
          <c:val>
            <c:numRef>
              <c:f>Sheet1!$C$88:$C$89</c:f>
              <c:numCache>
                <c:formatCode>0.00%</c:formatCode>
                <c:ptCount val="2"/>
                <c:pt idx="0">
                  <c:v>5.5600000000000004E-2</c:v>
                </c:pt>
                <c:pt idx="1">
                  <c:v>0.94440000000000002</c:v>
                </c:pt>
              </c:numCache>
            </c:numRef>
          </c:val>
        </c:ser>
        <c:firstSliceAng val="0"/>
      </c:pieChart>
    </c:plotArea>
    <c:plotVisOnly val="1"/>
  </c:chart>
  <c:externalData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 altLang="zh-CN" sz="2000" baseline="0" dirty="0"/>
              <a:t>苹果 </a:t>
            </a:r>
            <a:r>
              <a:rPr lang="en-US" altLang="zh-CN" sz="2000" baseline="0" dirty="0" err="1"/>
              <a:t>Iphone</a:t>
            </a:r>
            <a:r>
              <a:rPr lang="en-US" altLang="zh-CN" sz="2000" baseline="0" dirty="0"/>
              <a:t> </a:t>
            </a:r>
            <a:r>
              <a:rPr lang="zh-CN" altLang="zh-CN" sz="2000" baseline="0" dirty="0"/>
              <a:t>利润分配图 </a:t>
            </a:r>
            <a:endParaRPr lang="zh-CN" altLang="zh-CN" sz="2000" dirty="0"/>
          </a:p>
        </c:rich>
      </c:tx>
      <c:layout>
        <c:manualLayout>
          <c:xMode val="edge"/>
          <c:yMode val="edge"/>
          <c:x val="0.22624175571094471"/>
          <c:y val="7.5930144267274107E-3"/>
        </c:manualLayout>
      </c:layout>
    </c:title>
    <c:plotArea>
      <c:layout>
        <c:manualLayout>
          <c:layoutTarget val="inner"/>
          <c:xMode val="edge"/>
          <c:yMode val="edge"/>
          <c:x val="0.1302830192844277"/>
          <c:y val="0.34330444765396551"/>
          <c:w val="0.50034733158355205"/>
          <c:h val="0.6838460112759257"/>
        </c:manualLayout>
      </c:layout>
      <c:doughnutChart>
        <c:varyColors val="1"/>
        <c:ser>
          <c:idx val="0"/>
          <c:order val="0"/>
          <c:explosion val="65"/>
          <c:dPt>
            <c:idx val="0"/>
            <c:explosion val="27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explosion val="12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bg2">
                  <a:lumMod val="50000"/>
                </a:schemeClr>
              </a:solidFill>
            </c:spPr>
          </c:dPt>
          <c:dPt>
            <c:idx val="5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6"/>
            <c:explosion val="128"/>
            <c:spPr>
              <a:solidFill>
                <a:srgbClr val="002060"/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6.4086070179200693E-3"/>
                  <c:y val="0.19120675120621314"/>
                </c:manualLayout>
              </c:layout>
              <c:tx>
                <c:rich>
                  <a:bodyPr/>
                  <a:lstStyle/>
                  <a:p>
                    <a:r>
                      <a:rPr lang="en-US" altLang="zh-CN">
                        <a:solidFill>
                          <a:srgbClr val="00B050"/>
                        </a:solidFill>
                      </a:rPr>
                      <a:t>58.5%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-7.5000000000000039E-2"/>
                  <c:y val="0.12500000000000008"/>
                </c:manualLayout>
              </c:layout>
              <c:tx>
                <c:rich>
                  <a:bodyPr/>
                  <a:lstStyle/>
                  <a:p>
                    <a:r>
                      <a:rPr lang="en-US" altLang="zh-CN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21.9%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-0.10000000000000003"/>
                  <c:y val="2.7777777777778019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3.5%</a:t>
                    </a:r>
                  </a:p>
                </c:rich>
              </c:tx>
              <c:showPercent val="1"/>
            </c:dLbl>
            <c:dLbl>
              <c:idx val="3"/>
              <c:layout>
                <c:manualLayout>
                  <c:x val="-9.1666666666667215E-2"/>
                  <c:y val="-0.10185185185185186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1.8%</a:t>
                    </a:r>
                  </a:p>
                </c:rich>
              </c:tx>
              <c:showPercent val="1"/>
            </c:dLbl>
            <c:dLbl>
              <c:idx val="4"/>
              <c:layout>
                <c:manualLayout>
                  <c:x val="-3.9657958791459752E-2"/>
                  <c:y val="-0.11481265582121171"/>
                </c:manualLayout>
              </c:layout>
              <c:tx>
                <c:rich>
                  <a:bodyPr/>
                  <a:lstStyle/>
                  <a:p>
                    <a:r>
                      <a:rPr lang="en-US" altLang="zh-CN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5.3%</a:t>
                    </a:r>
                  </a:p>
                </c:rich>
              </c:tx>
              <c:showPercent val="1"/>
            </c:dLbl>
            <c:dLbl>
              <c:idx val="5"/>
              <c:layout>
                <c:manualLayout>
                  <c:x val="5.0000000000000024E-2"/>
                  <c:y val="9.7222222222222238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4.7%</a:t>
                    </a:r>
                  </a:p>
                </c:rich>
              </c:tx>
              <c:showPercent val="1"/>
            </c:dLbl>
            <c:dLbl>
              <c:idx val="6"/>
              <c:layout>
                <c:manualLayout>
                  <c:x val="-6.6540595057992938E-2"/>
                  <c:y val="-0.1068507524258784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0.5%</a:t>
                    </a:r>
                  </a:p>
                </c:rich>
              </c:tx>
              <c:showPercent val="1"/>
            </c:dLbl>
            <c:dLbl>
              <c:idx val="7"/>
              <c:layout>
                <c:manualLayout>
                  <c:x val="5.8333333333333695E-2"/>
                  <c:y val="-4.6296296296296509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>
                        <a:solidFill>
                          <a:schemeClr val="tx1"/>
                        </a:solidFill>
                      </a:rPr>
                      <a:t>3.8%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2000"/>
                </a:pPr>
                <a:endParaRPr lang="zh-CN"/>
              </a:p>
            </c:txPr>
            <c:showPercent val="1"/>
            <c:showLeaderLines val="1"/>
          </c:dLbls>
          <c:cat>
            <c:strRef>
              <c:f>Sheet1!$A$128:$A$135</c:f>
              <c:strCache>
                <c:ptCount val="8"/>
                <c:pt idx="0">
                  <c:v>苹果自身收益</c:v>
                </c:pt>
                <c:pt idx="1">
                  <c:v>原材料成本</c:v>
                </c:pt>
                <c:pt idx="2">
                  <c:v>非中国大陆组装成本</c:v>
                </c:pt>
                <c:pt idx="3">
                  <c:v>中国大陆组装成本</c:v>
                </c:pt>
                <c:pt idx="4">
                  <c:v>其他成本</c:v>
                </c:pt>
                <c:pt idx="5">
                  <c:v>韩国收益</c:v>
                </c:pt>
                <c:pt idx="6">
                  <c:v>中国台湾收益</c:v>
                </c:pt>
                <c:pt idx="7">
                  <c:v>其他收益</c:v>
                </c:pt>
              </c:strCache>
            </c:strRef>
          </c:cat>
          <c:val>
            <c:numRef>
              <c:f>Sheet1!$B$128:$B$135</c:f>
              <c:numCache>
                <c:formatCode>0.00%</c:formatCode>
                <c:ptCount val="8"/>
                <c:pt idx="0">
                  <c:v>0.58499999999999996</c:v>
                </c:pt>
                <c:pt idx="1">
                  <c:v>0.21900000000000044</c:v>
                </c:pt>
                <c:pt idx="2">
                  <c:v>3.500000000000001E-2</c:v>
                </c:pt>
                <c:pt idx="3">
                  <c:v>1.7999999999999999E-2</c:v>
                </c:pt>
                <c:pt idx="4">
                  <c:v>5.3000000000000012E-2</c:v>
                </c:pt>
                <c:pt idx="5">
                  <c:v>4.7000000000000014E-2</c:v>
                </c:pt>
                <c:pt idx="6">
                  <c:v>5.0000000000000114E-3</c:v>
                </c:pt>
                <c:pt idx="7">
                  <c:v>3.7999999999999999E-2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egendEntry>
        <c:idx val="3"/>
        <c:txPr>
          <a:bodyPr/>
          <a:lstStyle/>
          <a:p>
            <a:pPr>
              <a:defRPr sz="1600" b="1"/>
            </a:pPr>
            <a:endParaRPr lang="zh-CN"/>
          </a:p>
        </c:txPr>
      </c:legendEntry>
      <c:layout>
        <c:manualLayout>
          <c:xMode val="edge"/>
          <c:yMode val="edge"/>
          <c:x val="0.59457044172877016"/>
          <c:y val="0.18339072934789771"/>
          <c:w val="0.39030087033047545"/>
          <c:h val="0.75622537501719134"/>
        </c:manualLayout>
      </c:layout>
      <c:txPr>
        <a:bodyPr/>
        <a:lstStyle/>
        <a:p>
          <a:pPr>
            <a:defRPr sz="1600"/>
          </a:pPr>
          <a:endParaRPr lang="zh-CN"/>
        </a:p>
      </c:txPr>
    </c:legend>
    <c:plotVisOnly val="1"/>
  </c:chart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0.02708</cdr:x>
      <cdr:y>0.04082</cdr:y>
    </cdr:from>
    <cdr:to>
      <cdr:x>1</cdr:x>
      <cdr:y>0.15051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257" y="152400"/>
          <a:ext cx="4689118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zh-CN" altLang="en-US" sz="1800" dirty="0"/>
            <a:t>主要国家制造业增加值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0.18408</cdr:x>
      <cdr:y>0.03437</cdr:y>
    </cdr:from>
    <cdr:to>
      <cdr:x>0.94086</cdr:x>
      <cdr:y>0.14177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8402" y="137176"/>
          <a:ext cx="4022226" cy="428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zh-CN" altLang="en-US" sz="2000" dirty="0"/>
            <a:t>主要国家制造业增加值占世界比重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0.25694</cdr:x>
      <cdr:y>0.02688</cdr:y>
    </cdr:from>
    <cdr:to>
      <cdr:x>0.786</cdr:x>
      <cdr:y>0.15447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144016"/>
          <a:ext cx="3855072" cy="683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800" b="1" dirty="0">
              <a:latin typeface="+mn-ea"/>
            </a:rPr>
            <a:t>美国制造业增加值占</a:t>
          </a:r>
          <a:r>
            <a:rPr lang="en-US" altLang="zh-CN" sz="1800" b="1" dirty="0">
              <a:latin typeface="+mn-ea"/>
            </a:rPr>
            <a:t>GDP</a:t>
          </a:r>
          <a:r>
            <a:rPr lang="zh-CN" altLang="en-US" sz="1800" b="1" dirty="0">
              <a:latin typeface="+mn-ea"/>
            </a:rPr>
            <a:t>比重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0.61835</cdr:x>
      <cdr:y>0.15871</cdr:y>
    </cdr:from>
    <cdr:to>
      <cdr:x>1</cdr:x>
      <cdr:y>0.40151</cdr:y>
    </cdr:to>
    <cdr:grpSp>
      <cdr:nvGrpSpPr>
        <cdr:cNvPr id="13" name="组合 12"/>
        <cdr:cNvGrpSpPr/>
      </cdr:nvGrpSpPr>
      <cdr:grpSpPr>
        <a:xfrm xmlns:a="http://schemas.openxmlformats.org/drawingml/2006/main">
          <a:off x="4697103" y="921019"/>
          <a:ext cx="2899085" cy="1409006"/>
          <a:chOff x="4671176" y="544524"/>
          <a:chExt cx="2899438" cy="1147116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6385362" y="544524"/>
            <a:ext cx="1185252" cy="28449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zh-CN" altLang="en-US" sz="1400"/>
              <a:t>电讯设备</a:t>
            </a:r>
          </a:p>
        </cdr:txBody>
      </cdr:sp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5869225" y="830024"/>
            <a:ext cx="790168" cy="23277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zh-CN" altLang="en-US" sz="1400" dirty="0"/>
              <a:t>服装</a:t>
            </a: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5492435" y="1114522"/>
            <a:ext cx="1020634" cy="29517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zh-CN" altLang="en-US" sz="1400"/>
              <a:t>办公用品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4671176" y="1385394"/>
            <a:ext cx="1061788" cy="30624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zh-CN" altLang="en-US" sz="1400" dirty="0"/>
              <a:t>杂项制品</a:t>
            </a:r>
          </a:p>
        </cdr:txBody>
      </cdr:sp>
    </cdr:grpSp>
  </cdr:relSizeAnchor>
  <cdr:relSizeAnchor xmlns:cdr="http://schemas.openxmlformats.org/drawingml/2006/chartDrawing">
    <cdr:from>
      <cdr:x>0.54974</cdr:x>
      <cdr:y>0.39698</cdr:y>
    </cdr:from>
    <cdr:to>
      <cdr:x>0.68842</cdr:x>
      <cdr:y>0.46815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76464" y="2304256"/>
          <a:ext cx="1053571" cy="413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400" dirty="0"/>
            <a:t>钢铁</a:t>
          </a:r>
        </a:p>
      </cdr:txBody>
    </cdr:sp>
  </cdr:relSizeAnchor>
  <cdr:relSizeAnchor xmlns:cdr="http://schemas.openxmlformats.org/drawingml/2006/chartDrawing">
    <cdr:from>
      <cdr:x>0.54974</cdr:x>
      <cdr:y>0.45429</cdr:y>
    </cdr:from>
    <cdr:to>
      <cdr:x>0.67434</cdr:x>
      <cdr:y>0.50789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76464" y="2636912"/>
          <a:ext cx="946604" cy="311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400" dirty="0"/>
            <a:t>家具</a:t>
          </a:r>
        </a:p>
      </cdr:txBody>
    </cdr:sp>
  </cdr:relSizeAnchor>
  <cdr:relSizeAnchor xmlns:cdr="http://schemas.openxmlformats.org/drawingml/2006/chartDrawing">
    <cdr:from>
      <cdr:x>0.52131</cdr:x>
      <cdr:y>0.55549</cdr:y>
    </cdr:from>
    <cdr:to>
      <cdr:x>0.63615</cdr:x>
      <cdr:y>0.63031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960440" y="3024336"/>
          <a:ext cx="872455" cy="407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400" dirty="0"/>
            <a:t>鞋靴</a:t>
          </a:r>
        </a:p>
      </cdr:txBody>
    </cdr:sp>
  </cdr:relSizeAnchor>
  <cdr:relSizeAnchor xmlns:cdr="http://schemas.openxmlformats.org/drawingml/2006/chartDrawing">
    <cdr:from>
      <cdr:x>0.22748</cdr:x>
      <cdr:y>0.61556</cdr:y>
    </cdr:from>
    <cdr:to>
      <cdr:x>0.37654</cdr:x>
      <cdr:y>0.67355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728192" y="3573016"/>
          <a:ext cx="1132430" cy="33660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400"/>
            <a:t>金工机械</a:t>
          </a:r>
        </a:p>
      </cdr:txBody>
    </cdr:sp>
  </cdr:relSizeAnchor>
  <cdr:relSizeAnchor xmlns:cdr="http://schemas.openxmlformats.org/drawingml/2006/chartDrawing">
    <cdr:from>
      <cdr:x>0.07115</cdr:x>
      <cdr:y>0.67759</cdr:y>
    </cdr:from>
    <cdr:to>
      <cdr:x>0.35072</cdr:x>
      <cdr:y>0.92061</cdr:y>
    </cdr:to>
    <cdr:grpSp>
      <cdr:nvGrpSpPr>
        <cdr:cNvPr id="14" name="组合 13"/>
        <cdr:cNvGrpSpPr/>
      </cdr:nvGrpSpPr>
      <cdr:grpSpPr>
        <a:xfrm xmlns:a="http://schemas.openxmlformats.org/drawingml/2006/main">
          <a:off x="540469" y="3932160"/>
          <a:ext cx="2123666" cy="1410283"/>
          <a:chOff x="482925" y="2686291"/>
          <a:chExt cx="2123924" cy="1148102"/>
        </a:xfrm>
      </cdr:grpSpPr>
      <cdr:sp macro="" textlink="">
        <cdr:nvSpPr>
          <cdr:cNvPr id="10" name="TextBox 9"/>
          <cdr:cNvSpPr txBox="1"/>
        </cdr:nvSpPr>
        <cdr:spPr>
          <a:xfrm xmlns:a="http://schemas.openxmlformats.org/drawingml/2006/main">
            <a:off x="1454520" y="2686291"/>
            <a:ext cx="1152329" cy="25001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zh-CN" altLang="en-US" sz="1400" dirty="0"/>
              <a:t>有机化学品</a:t>
            </a:r>
          </a:p>
        </cdr:txBody>
      </cdr:sp>
      <cdr:sp macro="" textlink="">
        <cdr:nvSpPr>
          <cdr:cNvPr id="11" name="TextBox 10"/>
          <cdr:cNvSpPr txBox="1"/>
        </cdr:nvSpPr>
        <cdr:spPr>
          <a:xfrm xmlns:a="http://schemas.openxmlformats.org/drawingml/2006/main">
            <a:off x="1094482" y="3213754"/>
            <a:ext cx="935650" cy="31036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zh-CN" altLang="en-US" sz="1400" dirty="0"/>
              <a:t>科学仪器</a:t>
            </a:r>
          </a:p>
        </cdr:txBody>
      </cdr:sp>
      <cdr:sp macro="" textlink="">
        <cdr:nvSpPr>
          <cdr:cNvPr id="12" name="TextBox 11"/>
          <cdr:cNvSpPr txBox="1"/>
        </cdr:nvSpPr>
        <cdr:spPr>
          <a:xfrm xmlns:a="http://schemas.openxmlformats.org/drawingml/2006/main">
            <a:off x="482925" y="3506789"/>
            <a:ext cx="919155" cy="32760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zh-CN" altLang="en-US" sz="1400" dirty="0"/>
              <a:t>电力机械</a:t>
            </a: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A7D418F-F4D6-4774-90A3-BBA7D27B7EFD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2BD7DB9-B50D-4CE2-AEC1-5566973A37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AC8D7F-A0D0-4585-A889-F3B68EBE12EF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TW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2E9CF-B8BE-456F-AE50-CAFFDC400F42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2298-950B-4775-AB50-27E62918E9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8489-01D3-4B2A-BC3A-11574E82CC6B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691F9-FCE2-49D8-B379-04A5399D51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0B30-208C-48DF-95F0-80919B060C56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AEE3D-DA57-42D4-BE3E-0EF8285D50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76A2A-E6C7-4006-9271-7DD2FE296459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B7D4-3B59-487C-B046-4264A2C715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AA51-1216-464D-84DD-E77E79037B21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2D700-B898-4D9C-A101-98DD1A4E0A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0849-FBC6-48DD-A366-D585B28B49CE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1C48-45EE-4B3A-99BB-EF65A280B2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739E-BED2-451F-BEB0-E31767CA5986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32F1-B8E0-4638-89B4-199214F381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E9404-8E77-47E0-AF77-22E52714C663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4E3D-4481-4152-A786-E1AACA1852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6E57C-BA9D-4129-B1D6-43458918E94A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F6127-BAC1-49F6-8DB9-5520A5ECE3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02CD9-6DB5-4FF3-A673-AEB8D13634BC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A0F9B-E567-4E87-98C1-5395473EA9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AD20-C2D3-44F7-B9F0-4391D322CD35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DF523-83D3-4A13-8E33-682498318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615A455-2EB1-4352-914A-A58A04C6F2DB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4F9F25-AF4C-44A2-91ED-4A3E749F37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060848"/>
            <a:ext cx="7272808" cy="79348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发达国家“再工业化”的启示</a:t>
            </a:r>
            <a:endParaRPr lang="en-US" altLang="zh-CN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85750" y="1443038"/>
          <a:ext cx="3357586" cy="548643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643074"/>
                <a:gridCol w="1714512"/>
              </a:tblGrid>
              <a:tr h="457203">
                <a:tc gridSpan="2">
                  <a:txBody>
                    <a:bodyPr/>
                    <a:lstStyle/>
                    <a:p>
                      <a:pPr algn="dist"/>
                      <a:r>
                        <a:rPr lang="zh-CN" altLang="en-US" dirty="0" smtClean="0"/>
                        <a:t>苹果</a:t>
                      </a:r>
                      <a:r>
                        <a:rPr lang="en-US" altLang="zh-CN" dirty="0" smtClean="0"/>
                        <a:t>iphone4s</a:t>
                      </a:r>
                      <a:r>
                        <a:rPr lang="zh-CN" altLang="en-US" dirty="0" smtClean="0"/>
                        <a:t>成本分割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种类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价格（英镑）</a:t>
                      </a:r>
                      <a:endParaRPr lang="zh-CN" altLang="en-US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显示屏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23</a:t>
                      </a:r>
                      <a:endParaRPr lang="zh-CN" altLang="en-US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电子机械部件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20.6</a:t>
                      </a:r>
                      <a:endParaRPr lang="zh-CN" altLang="en-US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无线天线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18.75</a:t>
                      </a:r>
                      <a:endParaRPr lang="zh-CN" altLang="en-US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闪存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11.98</a:t>
                      </a:r>
                      <a:endParaRPr lang="zh-CN" altLang="en-US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相机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10.98</a:t>
                      </a:r>
                      <a:endParaRPr lang="zh-CN" altLang="en-US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电路板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9.36</a:t>
                      </a:r>
                      <a:endParaRPr lang="zh-CN" altLang="en-US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动态存取内存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5.68</a:t>
                      </a:r>
                      <a:endParaRPr lang="zh-CN" altLang="en-US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总接头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4.49</a:t>
                      </a:r>
                      <a:endParaRPr lang="zh-CN" altLang="en-US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电池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3.68</a:t>
                      </a:r>
                      <a:endParaRPr lang="zh-CN" altLang="en-US" dirty="0"/>
                    </a:p>
                  </a:txBody>
                  <a:tcPr/>
                </a:tc>
              </a:tr>
              <a:tr h="457203">
                <a:tc>
                  <a:txBody>
                    <a:bodyPr/>
                    <a:lstStyle/>
                    <a:p>
                      <a:r>
                        <a:rPr lang="zh-CN" altLang="en-US" sz="2000" b="1" dirty="0" smtClean="0"/>
                        <a:t>总计</a:t>
                      </a:r>
                      <a:endParaRPr lang="zh-CN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/>
                        <a:t>112.89</a:t>
                      </a:r>
                      <a:endParaRPr lang="zh-CN" altLang="en-US" sz="20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图文框 7"/>
          <p:cNvSpPr/>
          <p:nvPr/>
        </p:nvSpPr>
        <p:spPr>
          <a:xfrm rot="1676047">
            <a:off x="2840038" y="2179638"/>
            <a:ext cx="631825" cy="3133725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</a:rPr>
              <a:t>约合</a:t>
            </a:r>
            <a:r>
              <a:rPr lang="en-US" altLang="zh-CN" sz="2400" dirty="0">
                <a:solidFill>
                  <a:schemeClr val="tx1"/>
                </a:solidFill>
              </a:rPr>
              <a:t>1150</a:t>
            </a:r>
            <a:r>
              <a:rPr lang="zh-CN" altLang="en-US" sz="2400" dirty="0">
                <a:solidFill>
                  <a:schemeClr val="tx1"/>
                </a:solidFill>
              </a:rPr>
              <a:t>元人民币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928662" y="0"/>
            <a:ext cx="7429584" cy="8493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“再工业化”对我国制造业的四大挑战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0125" y="785813"/>
            <a:ext cx="8143875" cy="46196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latin typeface="黑体" pitchFamily="49" charset="-122"/>
                <a:ea typeface="黑体" pitchFamily="49" charset="-122"/>
              </a:rPr>
              <a:t>发达国家继续成为新一轮产业全球分工体系中的控制者</a:t>
            </a:r>
          </a:p>
        </p:txBody>
      </p:sp>
      <p:graphicFrame>
        <p:nvGraphicFramePr>
          <p:cNvPr id="11" name="图表 10"/>
          <p:cNvGraphicFramePr/>
          <p:nvPr/>
        </p:nvGraphicFramePr>
        <p:xfrm>
          <a:off x="3707904" y="1844824"/>
          <a:ext cx="54360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4"/>
          <p:cNvGrpSpPr>
            <a:grpSpLocks/>
          </p:cNvGrpSpPr>
          <p:nvPr/>
        </p:nvGrpSpPr>
        <p:grpSpPr bwMode="auto">
          <a:xfrm>
            <a:off x="-323850" y="333375"/>
            <a:ext cx="7596188" cy="5803900"/>
            <a:chOff x="-540568" y="0"/>
            <a:chExt cx="7597140" cy="5805264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2628479" y="1052760"/>
              <a:ext cx="0" cy="475250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7113" name="组合 22"/>
            <p:cNvGrpSpPr>
              <a:grpSpLocks/>
            </p:cNvGrpSpPr>
            <p:nvPr/>
          </p:nvGrpSpPr>
          <p:grpSpPr bwMode="auto">
            <a:xfrm>
              <a:off x="-540568" y="0"/>
              <a:ext cx="7597140" cy="5804520"/>
              <a:chOff x="-540568" y="0"/>
              <a:chExt cx="7597140" cy="5804520"/>
            </a:xfrm>
          </p:grpSpPr>
          <p:sp>
            <p:nvSpPr>
              <p:cNvPr id="11" name="TextBox 33"/>
              <p:cNvSpPr txBox="1"/>
              <p:nvPr/>
            </p:nvSpPr>
            <p:spPr>
              <a:xfrm>
                <a:off x="3636668" y="2924862"/>
                <a:ext cx="814489" cy="28264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/>
                  <a:t>纺织品</a:t>
                </a:r>
              </a:p>
            </p:txBody>
          </p:sp>
          <p:sp>
            <p:nvSpPr>
              <p:cNvPr id="12" name="TextBox 34"/>
              <p:cNvSpPr txBox="1"/>
              <p:nvPr/>
            </p:nvSpPr>
            <p:spPr>
              <a:xfrm>
                <a:off x="683548" y="4293609"/>
                <a:ext cx="1317790" cy="236594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/>
                  <a:t>特种工业机械</a:t>
                </a:r>
              </a:p>
            </p:txBody>
          </p:sp>
          <p:grpSp>
            <p:nvGrpSpPr>
              <p:cNvPr id="47116" name="组合 21"/>
              <p:cNvGrpSpPr>
                <a:grpSpLocks/>
              </p:cNvGrpSpPr>
              <p:nvPr/>
            </p:nvGrpSpPr>
            <p:grpSpPr bwMode="auto">
              <a:xfrm>
                <a:off x="-540568" y="0"/>
                <a:ext cx="7597140" cy="5804520"/>
                <a:chOff x="-6733256" y="72008"/>
                <a:chExt cx="7597140" cy="5804520"/>
              </a:xfrm>
            </p:grpSpPr>
            <p:graphicFrame>
              <p:nvGraphicFramePr>
                <p:cNvPr id="10" name="图表 9"/>
                <p:cNvGraphicFramePr/>
                <p:nvPr/>
              </p:nvGraphicFramePr>
              <p:xfrm>
                <a:off x="-6733256" y="72008"/>
                <a:ext cx="7597140" cy="580452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cxnSp>
              <p:nvCxnSpPr>
                <p:cNvPr id="17" name="直接箭头连接符 16"/>
                <p:cNvCxnSpPr/>
                <p:nvPr/>
              </p:nvCxnSpPr>
              <p:spPr>
                <a:xfrm flipH="1" flipV="1">
                  <a:off x="-6193438" y="5805818"/>
                  <a:ext cx="2637168" cy="7939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箭头连接符 20"/>
                <p:cNvCxnSpPr/>
                <p:nvPr/>
              </p:nvCxnSpPr>
              <p:spPr>
                <a:xfrm>
                  <a:off x="-3564209" y="5805818"/>
                  <a:ext cx="3959721" cy="0"/>
                </a:xfrm>
                <a:prstGeom prst="straightConnector1">
                  <a:avLst/>
                </a:prstGeom>
                <a:ln>
                  <a:solidFill>
                    <a:srgbClr val="92D050"/>
                  </a:solidFill>
                  <a:tailEnd type="arrow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" name="图片 3" descr="33_558430_ba58be5beca44f04cc87c66b1fc1a77b.jpg"/>
          <p:cNvPicPr>
            <a:picLocks noChangeAspect="1"/>
          </p:cNvPicPr>
          <p:nvPr/>
        </p:nvPicPr>
        <p:blipFill>
          <a:blip r:embed="rId3" cstate="print"/>
          <a:srcRect r="6561"/>
          <a:stretch>
            <a:fillRect/>
          </a:stretch>
        </p:blipFill>
        <p:spPr bwMode="auto">
          <a:xfrm>
            <a:off x="5651500" y="2206625"/>
            <a:ext cx="34925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5929313" y="3762375"/>
            <a:ext cx="1643062" cy="135731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线形标注 3(无边框) 6"/>
          <p:cNvSpPr/>
          <p:nvPr/>
        </p:nvSpPr>
        <p:spPr>
          <a:xfrm>
            <a:off x="6804025" y="765175"/>
            <a:ext cx="1500188" cy="1643063"/>
          </a:xfrm>
          <a:prstGeom prst="callout3">
            <a:avLst>
              <a:gd name="adj1" fmla="val 83378"/>
              <a:gd name="adj2" fmla="val 64416"/>
              <a:gd name="adj3" fmla="val 101821"/>
              <a:gd name="adj4" fmla="val 58218"/>
              <a:gd name="adj5" fmla="val 213529"/>
              <a:gd name="adj6" fmla="val -4477"/>
              <a:gd name="adj7" fmla="val 228719"/>
              <a:gd name="adj8" fmla="val 17673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b="1" dirty="0">
                <a:solidFill>
                  <a:srgbClr val="FF0000"/>
                </a:solidFill>
                <a:latin typeface="方正大标宋简体" pitchFamily="65" charset="-122"/>
                <a:ea typeface="方正大标宋简体" pitchFamily="65" charset="-122"/>
              </a:rPr>
              <a:t>智</a:t>
            </a:r>
          </a:p>
        </p:txBody>
      </p:sp>
      <p:pic>
        <p:nvPicPr>
          <p:cNvPr id="8" name="图片 7" descr="5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-26988"/>
            <a:ext cx="52197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20120218031606579.jpg"/>
          <p:cNvPicPr>
            <a:picLocks noChangeAspect="1"/>
          </p:cNvPicPr>
          <p:nvPr/>
        </p:nvPicPr>
        <p:blipFill>
          <a:blip r:embed="rId5" cstate="print"/>
          <a:srcRect t="27638" r="-4163" b="-1594"/>
          <a:stretch>
            <a:fillRect/>
          </a:stretch>
        </p:blipFill>
        <p:spPr>
          <a:xfrm>
            <a:off x="1043608" y="1484784"/>
            <a:ext cx="4503620" cy="50091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909527_165050307000_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44675"/>
            <a:ext cx="82661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24"/>
          <p:cNvSpPr>
            <a:spLocks/>
          </p:cNvSpPr>
          <p:nvPr/>
        </p:nvSpPr>
        <p:spPr bwMode="gray">
          <a:xfrm rot="18366804" flipV="1">
            <a:off x="2756694" y="2178844"/>
            <a:ext cx="1614488" cy="2032000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24"/>
          <p:cNvSpPr>
            <a:spLocks/>
          </p:cNvSpPr>
          <p:nvPr/>
        </p:nvSpPr>
        <p:spPr bwMode="gray">
          <a:xfrm rot="4245983">
            <a:off x="3729038" y="1354137"/>
            <a:ext cx="2382838" cy="4176713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6742113" y="0"/>
            <a:ext cx="2401887" cy="549275"/>
            <a:chOff x="3390408" y="476226"/>
            <a:chExt cx="3346470" cy="764959"/>
          </a:xfrm>
        </p:grpSpPr>
        <p:grpSp>
          <p:nvGrpSpPr>
            <p:cNvPr id="5155" name="Group 10"/>
            <p:cNvGrpSpPr>
              <a:grpSpLocks noChangeAspect="1"/>
            </p:cNvGrpSpPr>
            <p:nvPr/>
          </p:nvGrpSpPr>
          <p:grpSpPr bwMode="auto">
            <a:xfrm>
              <a:off x="3390408" y="476226"/>
              <a:ext cx="732338" cy="764959"/>
              <a:chOff x="1882" y="1283"/>
              <a:chExt cx="1497" cy="1563"/>
            </a:xfrm>
          </p:grpSpPr>
          <p:sp>
            <p:nvSpPr>
              <p:cNvPr id="5157" name="Oval 11"/>
              <p:cNvSpPr>
                <a:spLocks noChangeAspect="1" noChangeArrowheads="1"/>
              </p:cNvSpPr>
              <p:nvPr/>
            </p:nvSpPr>
            <p:spPr bwMode="auto">
              <a:xfrm>
                <a:off x="1973" y="1525"/>
                <a:ext cx="1322" cy="1321"/>
              </a:xfrm>
              <a:prstGeom prst="ellipse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476B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1" name="Oval 12"/>
              <p:cNvSpPr>
                <a:spLocks noChangeAspect="1" noChangeArrowheads="1"/>
              </p:cNvSpPr>
              <p:nvPr/>
            </p:nvSpPr>
            <p:spPr bwMode="auto">
              <a:xfrm>
                <a:off x="2108" y="1563"/>
                <a:ext cx="1049" cy="777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2" name="Oval 13"/>
              <p:cNvSpPr>
                <a:spLocks noChangeAspect="1" noChangeArrowheads="1"/>
              </p:cNvSpPr>
              <p:nvPr/>
            </p:nvSpPr>
            <p:spPr bwMode="auto">
              <a:xfrm>
                <a:off x="2108" y="1437"/>
                <a:ext cx="818" cy="813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160" name="Oval 14"/>
              <p:cNvSpPr>
                <a:spLocks noChangeAspect="1" noChangeArrowheads="1"/>
              </p:cNvSpPr>
              <p:nvPr/>
            </p:nvSpPr>
            <p:spPr bwMode="auto">
              <a:xfrm>
                <a:off x="1882" y="1283"/>
                <a:ext cx="1497" cy="1273"/>
              </a:xfrm>
              <a:prstGeom prst="ellipse">
                <a:avLst/>
              </a:prstGeom>
              <a:gradFill rotWithShape="1">
                <a:gsLst>
                  <a:gs pos="0">
                    <a:srgbClr val="FFFF66">
                      <a:alpha val="60001"/>
                    </a:srgbClr>
                  </a:gs>
                  <a:gs pos="100000">
                    <a:srgbClr val="76762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5156" name="TextBox 13"/>
            <p:cNvSpPr txBox="1">
              <a:spLocks noChangeArrowheads="1"/>
            </p:cNvSpPr>
            <p:nvPr/>
          </p:nvSpPr>
          <p:spPr bwMode="auto">
            <a:xfrm>
              <a:off x="4133899" y="676907"/>
              <a:ext cx="2602979" cy="51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latin typeface="Calibri" pitchFamily="34" charset="0"/>
                </a:rPr>
                <a:t>劳动密集型产业</a:t>
              </a:r>
            </a:p>
          </p:txBody>
        </p:sp>
      </p:grpSp>
      <p:grpSp>
        <p:nvGrpSpPr>
          <p:cNvPr id="7" name="组合 29"/>
          <p:cNvGrpSpPr>
            <a:grpSpLocks/>
          </p:cNvGrpSpPr>
          <p:nvPr/>
        </p:nvGrpSpPr>
        <p:grpSpPr bwMode="auto">
          <a:xfrm>
            <a:off x="6732588" y="476250"/>
            <a:ext cx="2447925" cy="579438"/>
            <a:chOff x="6804249" y="476854"/>
            <a:chExt cx="2376263" cy="579541"/>
          </a:xfrm>
        </p:grpSpPr>
        <p:sp>
          <p:nvSpPr>
            <p:cNvPr id="5149" name="TextBox 17"/>
            <p:cNvSpPr txBox="1">
              <a:spLocks noChangeArrowheads="1"/>
            </p:cNvSpPr>
            <p:nvPr/>
          </p:nvSpPr>
          <p:spPr bwMode="auto">
            <a:xfrm>
              <a:off x="7312648" y="647817"/>
              <a:ext cx="18678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latin typeface="Calibri" pitchFamily="34" charset="0"/>
                </a:rPr>
                <a:t>资本密集型产业</a:t>
              </a:r>
            </a:p>
          </p:txBody>
        </p:sp>
        <p:grpSp>
          <p:nvGrpSpPr>
            <p:cNvPr id="5150" name="Group 86"/>
            <p:cNvGrpSpPr>
              <a:grpSpLocks/>
            </p:cNvGrpSpPr>
            <p:nvPr/>
          </p:nvGrpSpPr>
          <p:grpSpPr bwMode="auto">
            <a:xfrm>
              <a:off x="6804249" y="476854"/>
              <a:ext cx="515081" cy="579541"/>
              <a:chOff x="1347" y="714"/>
              <a:chExt cx="996" cy="1057"/>
            </a:xfrm>
          </p:grpSpPr>
          <p:sp>
            <p:nvSpPr>
              <p:cNvPr id="5151" name="Oval 36"/>
              <p:cNvSpPr>
                <a:spLocks noChangeAspect="1" noChangeArrowheads="1"/>
              </p:cNvSpPr>
              <p:nvPr/>
            </p:nvSpPr>
            <p:spPr bwMode="auto">
              <a:xfrm>
                <a:off x="1402" y="899"/>
                <a:ext cx="872" cy="872"/>
              </a:xfrm>
              <a:prstGeom prst="ellipse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6B00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7" name="Oval 37"/>
              <p:cNvSpPr>
                <a:spLocks noChangeAspect="1" noChangeArrowheads="1"/>
              </p:cNvSpPr>
              <p:nvPr/>
            </p:nvSpPr>
            <p:spPr bwMode="auto">
              <a:xfrm>
                <a:off x="1484" y="923"/>
                <a:ext cx="629" cy="46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" name="Oval 38"/>
              <p:cNvSpPr>
                <a:spLocks noChangeAspect="1" noChangeArrowheads="1"/>
              </p:cNvSpPr>
              <p:nvPr/>
            </p:nvSpPr>
            <p:spPr bwMode="auto">
              <a:xfrm>
                <a:off x="1484" y="844"/>
                <a:ext cx="489" cy="48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154" name="Oval 39"/>
              <p:cNvSpPr>
                <a:spLocks noChangeAspect="1" noChangeArrowheads="1"/>
              </p:cNvSpPr>
              <p:nvPr/>
            </p:nvSpPr>
            <p:spPr bwMode="auto">
              <a:xfrm>
                <a:off x="1347" y="714"/>
                <a:ext cx="996" cy="847"/>
              </a:xfrm>
              <a:prstGeom prst="ellipse">
                <a:avLst/>
              </a:prstGeom>
              <a:gradFill rotWithShape="1">
                <a:gsLst>
                  <a:gs pos="0">
                    <a:srgbClr val="FFFF66">
                      <a:alpha val="60001"/>
                    </a:srgbClr>
                  </a:gs>
                  <a:gs pos="100000">
                    <a:srgbClr val="76762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9" name="组合 38"/>
          <p:cNvGrpSpPr>
            <a:grpSpLocks/>
          </p:cNvGrpSpPr>
          <p:nvPr/>
        </p:nvGrpSpPr>
        <p:grpSpPr bwMode="auto">
          <a:xfrm>
            <a:off x="6732588" y="1052513"/>
            <a:ext cx="2447925" cy="522287"/>
            <a:chOff x="6804247" y="1052738"/>
            <a:chExt cx="2448273" cy="521971"/>
          </a:xfrm>
        </p:grpSpPr>
        <p:grpSp>
          <p:nvGrpSpPr>
            <p:cNvPr id="5143" name="Group 101"/>
            <p:cNvGrpSpPr>
              <a:grpSpLocks/>
            </p:cNvGrpSpPr>
            <p:nvPr/>
          </p:nvGrpSpPr>
          <p:grpSpPr bwMode="auto">
            <a:xfrm>
              <a:off x="6804247" y="1052738"/>
              <a:ext cx="492843" cy="521971"/>
              <a:chOff x="4595" y="2523"/>
              <a:chExt cx="953" cy="952"/>
            </a:xfrm>
          </p:grpSpPr>
          <p:sp>
            <p:nvSpPr>
              <p:cNvPr id="5145" name="Oval 79"/>
              <p:cNvSpPr>
                <a:spLocks noChangeAspect="1" noChangeArrowheads="1"/>
              </p:cNvSpPr>
              <p:nvPr/>
            </p:nvSpPr>
            <p:spPr bwMode="auto">
              <a:xfrm>
                <a:off x="4650" y="2577"/>
                <a:ext cx="898" cy="898"/>
              </a:xfrm>
              <a:prstGeom prst="ellipse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1D1D1D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5" name="Oval 80"/>
              <p:cNvSpPr>
                <a:spLocks noChangeAspect="1" noChangeArrowheads="1"/>
              </p:cNvSpPr>
              <p:nvPr/>
            </p:nvSpPr>
            <p:spPr bwMode="auto">
              <a:xfrm>
                <a:off x="4730" y="2601"/>
                <a:ext cx="629" cy="46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" name="Oval 81"/>
              <p:cNvSpPr>
                <a:spLocks noChangeAspect="1" noChangeArrowheads="1"/>
              </p:cNvSpPr>
              <p:nvPr/>
            </p:nvSpPr>
            <p:spPr bwMode="auto">
              <a:xfrm>
                <a:off x="4733" y="2523"/>
                <a:ext cx="488" cy="48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148" name="Oval 82"/>
              <p:cNvSpPr>
                <a:spLocks noChangeAspect="1" noChangeArrowheads="1"/>
              </p:cNvSpPr>
              <p:nvPr/>
            </p:nvSpPr>
            <p:spPr bwMode="auto">
              <a:xfrm>
                <a:off x="4595" y="2523"/>
                <a:ext cx="898" cy="764"/>
              </a:xfrm>
              <a:prstGeom prst="ellipse">
                <a:avLst/>
              </a:prstGeom>
              <a:gradFill rotWithShape="1">
                <a:gsLst>
                  <a:gs pos="0">
                    <a:srgbClr val="FFFF66">
                      <a:alpha val="60001"/>
                    </a:srgbClr>
                  </a:gs>
                  <a:gs pos="100000">
                    <a:srgbClr val="76762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5144" name="TextBox 37"/>
            <p:cNvSpPr txBox="1">
              <a:spLocks noChangeArrowheads="1"/>
            </p:cNvSpPr>
            <p:nvPr/>
          </p:nvSpPr>
          <p:spPr bwMode="auto">
            <a:xfrm>
              <a:off x="7328053" y="1115452"/>
              <a:ext cx="19244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latin typeface="Calibri" pitchFamily="34" charset="0"/>
                </a:rPr>
                <a:t>技术密集型产业</a:t>
              </a: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779838" y="1628775"/>
            <a:ext cx="2087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itchFamily="49" charset="-122"/>
                <a:ea typeface="黑体" pitchFamily="49" charset="-122"/>
              </a:rPr>
              <a:t>产 业 转 移</a:t>
            </a:r>
          </a:p>
        </p:txBody>
      </p:sp>
      <p:sp>
        <p:nvSpPr>
          <p:cNvPr id="41" name="Oval 11"/>
          <p:cNvSpPr>
            <a:spLocks noChangeAspect="1" noChangeArrowheads="1"/>
          </p:cNvSpPr>
          <p:nvPr/>
        </p:nvSpPr>
        <p:spPr bwMode="auto">
          <a:xfrm>
            <a:off x="1763713" y="2565400"/>
            <a:ext cx="463550" cy="463550"/>
          </a:xfrm>
          <a:prstGeom prst="ellipse">
            <a:avLst/>
          </a:prstGeom>
          <a:gradFill rotWithShape="1">
            <a:gsLst>
              <a:gs pos="0">
                <a:srgbClr val="669900"/>
              </a:gs>
              <a:gs pos="100000">
                <a:srgbClr val="476B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5" name="Oval 36"/>
          <p:cNvSpPr>
            <a:spLocks noChangeAspect="1" noChangeArrowheads="1"/>
          </p:cNvSpPr>
          <p:nvPr/>
        </p:nvSpPr>
        <p:spPr bwMode="auto">
          <a:xfrm>
            <a:off x="1763713" y="2565400"/>
            <a:ext cx="465137" cy="477838"/>
          </a:xfrm>
          <a:prstGeom prst="ellipse">
            <a:avLst/>
          </a:prstGeom>
          <a:gradFill rotWithShape="1">
            <a:gsLst>
              <a:gs pos="0">
                <a:srgbClr val="990000"/>
              </a:gs>
              <a:gs pos="100000">
                <a:srgbClr val="6B00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7" name="Oval 79"/>
          <p:cNvSpPr>
            <a:spLocks noChangeAspect="1" noChangeArrowheads="1"/>
          </p:cNvSpPr>
          <p:nvPr/>
        </p:nvSpPr>
        <p:spPr bwMode="auto">
          <a:xfrm>
            <a:off x="1763713" y="2565400"/>
            <a:ext cx="465137" cy="492125"/>
          </a:xfrm>
          <a:prstGeom prst="ellipse">
            <a:avLst/>
          </a:prstGeom>
          <a:gradFill rotWithShape="1">
            <a:gsLst>
              <a:gs pos="0">
                <a:srgbClr val="292929"/>
              </a:gs>
              <a:gs pos="100000">
                <a:srgbClr val="1D1D1D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8" name="Oval 11"/>
          <p:cNvSpPr>
            <a:spLocks noChangeAspect="1" noChangeArrowheads="1"/>
          </p:cNvSpPr>
          <p:nvPr/>
        </p:nvSpPr>
        <p:spPr bwMode="auto">
          <a:xfrm>
            <a:off x="4787900" y="2997200"/>
            <a:ext cx="463550" cy="463550"/>
          </a:xfrm>
          <a:prstGeom prst="ellipse">
            <a:avLst/>
          </a:prstGeom>
          <a:gradFill rotWithShape="1">
            <a:gsLst>
              <a:gs pos="0">
                <a:srgbClr val="669900"/>
              </a:gs>
              <a:gs pos="100000">
                <a:srgbClr val="476B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9" name="Oval 36"/>
          <p:cNvSpPr>
            <a:spLocks noChangeAspect="1" noChangeArrowheads="1"/>
          </p:cNvSpPr>
          <p:nvPr/>
        </p:nvSpPr>
        <p:spPr bwMode="auto">
          <a:xfrm>
            <a:off x="4787900" y="2997200"/>
            <a:ext cx="465138" cy="477838"/>
          </a:xfrm>
          <a:prstGeom prst="ellipse">
            <a:avLst/>
          </a:prstGeom>
          <a:gradFill rotWithShape="1">
            <a:gsLst>
              <a:gs pos="0">
                <a:srgbClr val="990000"/>
              </a:gs>
              <a:gs pos="100000">
                <a:srgbClr val="6B0000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50" name="图片 49" descr="5252423_124021068000_2副本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88913"/>
            <a:ext cx="15494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763713" y="620713"/>
            <a:ext cx="12954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金融危机</a:t>
            </a:r>
          </a:p>
        </p:txBody>
      </p:sp>
      <p:pic>
        <p:nvPicPr>
          <p:cNvPr id="52" name="图片 51" descr="4025079205812876773副本.png"/>
          <p:cNvPicPr>
            <a:picLocks noChangeAspect="1"/>
          </p:cNvPicPr>
          <p:nvPr/>
        </p:nvPicPr>
        <p:blipFill>
          <a:blip r:embed="rId4" cstate="print"/>
          <a:srcRect l="4266" r="17511"/>
          <a:stretch>
            <a:fillRect/>
          </a:stretch>
        </p:blipFill>
        <p:spPr bwMode="auto">
          <a:xfrm>
            <a:off x="-396875" y="4149725"/>
            <a:ext cx="258445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禁止符 53"/>
          <p:cNvSpPr/>
          <p:nvPr/>
        </p:nvSpPr>
        <p:spPr>
          <a:xfrm>
            <a:off x="4356100" y="1557338"/>
            <a:ext cx="647700" cy="647700"/>
          </a:xfrm>
          <a:prstGeom prst="noSmoking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58"/>
          <p:cNvGrpSpPr>
            <a:grpSpLocks/>
          </p:cNvGrpSpPr>
          <p:nvPr/>
        </p:nvGrpSpPr>
        <p:grpSpPr bwMode="auto">
          <a:xfrm>
            <a:off x="3779838" y="476250"/>
            <a:ext cx="1827212" cy="1879600"/>
            <a:chOff x="3851920" y="-171400"/>
            <a:chExt cx="1827047" cy="1879925"/>
          </a:xfrm>
        </p:grpSpPr>
        <p:grpSp>
          <p:nvGrpSpPr>
            <p:cNvPr id="5139" name="组合 57"/>
            <p:cNvGrpSpPr>
              <a:grpSpLocks/>
            </p:cNvGrpSpPr>
            <p:nvPr/>
          </p:nvGrpSpPr>
          <p:grpSpPr bwMode="auto">
            <a:xfrm>
              <a:off x="3851920" y="-171400"/>
              <a:ext cx="1827047" cy="1879925"/>
              <a:chOff x="4923088" y="-387424"/>
              <a:chExt cx="1827047" cy="1879925"/>
            </a:xfrm>
          </p:grpSpPr>
          <p:sp>
            <p:nvSpPr>
              <p:cNvPr id="5141" name="Freeform 35"/>
              <p:cNvSpPr>
                <a:spLocks noChangeAspect="1"/>
              </p:cNvSpPr>
              <p:nvPr/>
            </p:nvSpPr>
            <p:spPr bwMode="auto">
              <a:xfrm>
                <a:off x="4932040" y="-387424"/>
                <a:ext cx="1790248" cy="1130026"/>
              </a:xfrm>
              <a:custGeom>
                <a:avLst/>
                <a:gdLst>
                  <a:gd name="T0" fmla="*/ 0 w 1729"/>
                  <a:gd name="T1" fmla="*/ 2147483647 h 1108"/>
                  <a:gd name="T2" fmla="*/ 2147483647 w 1729"/>
                  <a:gd name="T3" fmla="*/ 0 h 1108"/>
                  <a:gd name="T4" fmla="*/ 2147483647 w 1729"/>
                  <a:gd name="T5" fmla="*/ 2147483647 h 1108"/>
                  <a:gd name="T6" fmla="*/ 0 w 1729"/>
                  <a:gd name="T7" fmla="*/ 2147483647 h 11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29"/>
                  <a:gd name="T13" fmla="*/ 0 h 1108"/>
                  <a:gd name="T14" fmla="*/ 1729 w 1729"/>
                  <a:gd name="T15" fmla="*/ 1108 h 11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29" h="1108">
                    <a:moveTo>
                      <a:pt x="0" y="1107"/>
                    </a:moveTo>
                    <a:lnTo>
                      <a:pt x="855" y="0"/>
                    </a:lnTo>
                    <a:lnTo>
                      <a:pt x="1728" y="1107"/>
                    </a:lnTo>
                    <a:lnTo>
                      <a:pt x="0" y="1107"/>
                    </a:lnTo>
                  </a:path>
                </a:pathLst>
              </a:custGeom>
              <a:gradFill rotWithShape="0">
                <a:gsLst>
                  <a:gs pos="0">
                    <a:srgbClr val="858585"/>
                  </a:gs>
                  <a:gs pos="100000">
                    <a:srgbClr val="DADADA"/>
                  </a:gs>
                </a:gsLst>
                <a:lin ang="5400000" scaled="1"/>
              </a:gra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4923088" y="719255"/>
                <a:ext cx="1827047" cy="773246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rgbClr val="800000"/>
                  </a:gs>
                  <a:gs pos="100000">
                    <a:schemeClr val="tx1"/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/>
              <a:scene3d>
                <a:camera prst="legacyPerspectiveTop">
                  <a:rot lat="1200000" lon="0" rev="0"/>
                </a:camera>
                <a:lightRig rig="legacyFlat3" dir="b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800000"/>
                </a:extrusionClr>
              </a:sp3d>
            </p:spPr>
            <p:txBody>
              <a:bodyPr wrap="none" lIns="92075" tIns="46038" rIns="92075" bIns="46038" anchor="ctr">
                <a:flatTx/>
              </a:bodyPr>
              <a:lstStyle/>
              <a:p>
                <a:pPr algn="ctr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1200">
                  <a:latin typeface="+mn-lt"/>
                  <a:ea typeface="+mn-ea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3995936" y="1052736"/>
              <a:ext cx="1512168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再工业化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99 0.01551 0.01615 0.03125 0.03698 0.04005 C 0.05782 0.04884 0.09236 0.05278 0.125 0.05347 C 0.15764 0.05417 0.20417 0.04699 0.23299 0.04421 C 0.26181 0.04144 0.28716 0.0375 0.29792 0.03611 " pathEditMode="relative" ptsTypes="aaaaA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C 0.00642 0.02639 0.01336 0.05348 0.03159 0.06852 C 0.0493 0.08357 0.07951 0.09098 0.10763 0.0926 C 0.13611 0.09445 0.17621 0.08056 0.20121 0.07593 C 0.22621 0.07153 0.24826 0.06389 0.25816 0.06274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39 0.01227 0.00295 0.02454 0.02413 0.03449 C 0.04531 0.04445 0.08402 0.05741 0.12708 0.05996 C 0.17014 0.0625 0.25625 0.05209 0.28211 0.05046 " pathEditMode="relative" ptsTypes="aaaA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C 0.00104 0.00787 0.0026 0.01598 0.02204 0.02246 C 0.04149 0.02917 0.07708 0.03774 0.11666 0.03936 C 0.15625 0.04121 0.23559 0.03403 0.25954 0.03287 " pathEditMode="relative" rAng="0" ptsTypes="aaaA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996 0.0213 0.03993 0.04259 0.06996 0.05208 C 0.1 0.06157 0.14219 0.06458 0.18003 0.05741 C 0.21788 0.05023 0.2776 0.01736 0.29705 0.00926 " pathEditMode="relative" ptsTypes="aaaA"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0" grpId="0"/>
      <p:bldP spid="40" grpId="1"/>
      <p:bldP spid="41" grpId="0" animBg="1"/>
      <p:bldP spid="41" grpId="1" animBg="1"/>
      <p:bldP spid="41" grpId="2" animBg="1"/>
      <p:bldP spid="45" grpId="0" animBg="1"/>
      <p:bldP spid="45" grpId="1" animBg="1"/>
      <p:bldP spid="45" grpId="2" animBg="1"/>
      <p:bldP spid="47" grpId="0" animBg="1"/>
      <p:bldP spid="47" grpId="1" animBg="1"/>
      <p:bldP spid="48" grpId="0" animBg="1"/>
      <p:bldP spid="48" grpId="1" animBg="1"/>
      <p:bldP spid="48" grpId="2" animBg="1"/>
      <p:bldP spid="49" grpId="0" animBg="1"/>
      <p:bldP spid="49" grpId="1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56100" y="4581525"/>
            <a:ext cx="46053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 指一个国家的工业特别是制造业在国民生产总值中的比重不断上升，工业就业人口比重不断上升的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过程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" name="图片 9" descr="201204271148585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0200" y="908050"/>
            <a:ext cx="4762500" cy="31718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图片 7" descr="00158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09848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图片 10" descr="288410_20100111142628117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54780"/>
            <a:ext cx="4191000" cy="290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2124075" y="0"/>
            <a:ext cx="3455988" cy="8493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dist" fontAlgn="auto">
              <a:spcAft>
                <a:spcPts val="0"/>
              </a:spcAft>
              <a:defRPr/>
            </a:pPr>
            <a:r>
              <a:rPr lang="zh-CN" altLang="en-US" sz="3200" dirty="0">
                <a:latin typeface="黑体" pitchFamily="49" charset="-122"/>
                <a:ea typeface="黑体" pitchFamily="49" charset="-122"/>
                <a:cs typeface="+mj-cs"/>
              </a:rPr>
              <a:t>“工业化”的概念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5072066" y="908720"/>
          <a:ext cx="407193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0" y="2867025"/>
          <a:ext cx="5314950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图片 5" descr="56434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6672"/>
            <a:ext cx="2988525" cy="25223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80063" y="5445125"/>
            <a:ext cx="300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itchFamily="49" charset="-122"/>
                <a:ea typeface="黑体" pitchFamily="49" charset="-122"/>
              </a:rPr>
              <a:t>“去工业化”过程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1763713" y="0"/>
            <a:ext cx="3960812" cy="8493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dist" fontAlgn="auto">
              <a:spcAft>
                <a:spcPts val="0"/>
              </a:spcAft>
              <a:defRPr/>
            </a:pPr>
            <a:r>
              <a:rPr lang="zh-CN" altLang="en-US" sz="3200" dirty="0">
                <a:latin typeface="黑体" pitchFamily="49" charset="-122"/>
                <a:ea typeface="黑体" pitchFamily="49" charset="-122"/>
                <a:cs typeface="+mj-cs"/>
              </a:rPr>
              <a:t>“去工业化”的表现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500034" y="785794"/>
          <a:ext cx="8358246" cy="514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539552" y="980728"/>
          <a:ext cx="728664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标题 1"/>
          <p:cNvSpPr txBox="1">
            <a:spLocks/>
          </p:cNvSpPr>
          <p:nvPr/>
        </p:nvSpPr>
        <p:spPr>
          <a:xfrm>
            <a:off x="2268538" y="0"/>
            <a:ext cx="3959225" cy="8493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dist" fontAlgn="auto">
              <a:spcAft>
                <a:spcPts val="0"/>
              </a:spcAft>
              <a:defRPr/>
            </a:pPr>
            <a:r>
              <a:rPr lang="zh-CN" altLang="en-US" sz="3200" dirty="0">
                <a:latin typeface="黑体" pitchFamily="49" charset="-122"/>
                <a:ea typeface="黑体" pitchFamily="49" charset="-122"/>
                <a:cs typeface="+mj-cs"/>
              </a:rPr>
              <a:t>“去工业化”的表现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285720" y="1071546"/>
          <a:ext cx="407196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图片 5" descr="res03_attpic_brie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0" y="1000125"/>
            <a:ext cx="4635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4875" y="4214813"/>
            <a:ext cx="4071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黑体" pitchFamily="49" charset="-122"/>
                <a:ea typeface="黑体" pitchFamily="49" charset="-122"/>
              </a:rPr>
              <a:t>    欧盟近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280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万人因“去工业化”失去工作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484438" y="0"/>
            <a:ext cx="3671887" cy="84931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dist" fontAlgn="auto">
              <a:spcAft>
                <a:spcPts val="0"/>
              </a:spcAft>
              <a:defRPr/>
            </a:pPr>
            <a:r>
              <a:rPr lang="zh-CN" altLang="en-US" sz="3200" dirty="0">
                <a:latin typeface="黑体" pitchFamily="49" charset="-122"/>
                <a:ea typeface="黑体" pitchFamily="49" charset="-122"/>
                <a:cs typeface="+mj-cs"/>
              </a:rPr>
              <a:t>“去工业化”的表现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ntitled6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420938"/>
            <a:ext cx="3857625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5084763"/>
            <a:ext cx="46450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 发达国家“再工业化”战略必然会对全球产业，尤其是制造业活动的空间分布以及各国产业结构产生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影响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 descr="2011329132135785809327828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513"/>
            <a:ext cx="51546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2411413" y="0"/>
            <a:ext cx="3889375" cy="8493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dist" fontAlgn="auto">
              <a:spcAft>
                <a:spcPts val="0"/>
              </a:spcAft>
              <a:defRPr/>
            </a:pPr>
            <a:r>
              <a:rPr lang="zh-CN" altLang="en-US" sz="3200" dirty="0">
                <a:latin typeface="黑体" pitchFamily="49" charset="-122"/>
                <a:ea typeface="黑体" pitchFamily="49" charset="-122"/>
                <a:cs typeface="+mj-cs"/>
              </a:rPr>
              <a:t>“去工业化”的表现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25" name="Freeform 5"/>
          <p:cNvSpPr>
            <a:spLocks/>
          </p:cNvSpPr>
          <p:nvPr/>
        </p:nvSpPr>
        <p:spPr bwMode="gray">
          <a:xfrm rot="3147083">
            <a:off x="5549900" y="3671888"/>
            <a:ext cx="2449513" cy="2097087"/>
          </a:xfrm>
          <a:custGeom>
            <a:avLst/>
            <a:gdLst>
              <a:gd name="T0" fmla="*/ 2147483647 w 1205"/>
              <a:gd name="T1" fmla="*/ 2147483647 h 1494"/>
              <a:gd name="T2" fmla="*/ 2147483647 w 1205"/>
              <a:gd name="T3" fmla="*/ 2147483647 h 1494"/>
              <a:gd name="T4" fmla="*/ 2147483647 w 1205"/>
              <a:gd name="T5" fmla="*/ 2147483647 h 1494"/>
              <a:gd name="T6" fmla="*/ 2147483647 w 1205"/>
              <a:gd name="T7" fmla="*/ 2147483647 h 1494"/>
              <a:gd name="T8" fmla="*/ 2147483647 w 1205"/>
              <a:gd name="T9" fmla="*/ 2147483647 h 1494"/>
              <a:gd name="T10" fmla="*/ 2147483647 w 1205"/>
              <a:gd name="T11" fmla="*/ 2147483647 h 1494"/>
              <a:gd name="T12" fmla="*/ 2147483647 w 1205"/>
              <a:gd name="T13" fmla="*/ 2147483647 h 1494"/>
              <a:gd name="T14" fmla="*/ 2147483647 w 1205"/>
              <a:gd name="T15" fmla="*/ 2147483647 h 1494"/>
              <a:gd name="T16" fmla="*/ 2147483647 w 1205"/>
              <a:gd name="T17" fmla="*/ 2147483647 h 1494"/>
              <a:gd name="T18" fmla="*/ 2147483647 w 1205"/>
              <a:gd name="T19" fmla="*/ 2147483647 h 1494"/>
              <a:gd name="T20" fmla="*/ 2147483647 w 1205"/>
              <a:gd name="T21" fmla="*/ 2147483647 h 1494"/>
              <a:gd name="T22" fmla="*/ 2147483647 w 1205"/>
              <a:gd name="T23" fmla="*/ 2147483647 h 1494"/>
              <a:gd name="T24" fmla="*/ 2147483647 w 1205"/>
              <a:gd name="T25" fmla="*/ 2147483647 h 1494"/>
              <a:gd name="T26" fmla="*/ 2147483647 w 1205"/>
              <a:gd name="T27" fmla="*/ 2147483647 h 1494"/>
              <a:gd name="T28" fmla="*/ 2147483647 w 1205"/>
              <a:gd name="T29" fmla="*/ 2147483647 h 1494"/>
              <a:gd name="T30" fmla="*/ 2147483647 w 1205"/>
              <a:gd name="T31" fmla="*/ 2147483647 h 1494"/>
              <a:gd name="T32" fmla="*/ 2147483647 w 1205"/>
              <a:gd name="T33" fmla="*/ 2147483647 h 1494"/>
              <a:gd name="T34" fmla="*/ 2147483647 w 1205"/>
              <a:gd name="T35" fmla="*/ 2147483647 h 1494"/>
              <a:gd name="T36" fmla="*/ 2147483647 w 1205"/>
              <a:gd name="T37" fmla="*/ 2147483647 h 1494"/>
              <a:gd name="T38" fmla="*/ 2147483647 w 1205"/>
              <a:gd name="T39" fmla="*/ 2147483647 h 1494"/>
              <a:gd name="T40" fmla="*/ 2147483647 w 1205"/>
              <a:gd name="T41" fmla="*/ 2147483647 h 1494"/>
              <a:gd name="T42" fmla="*/ 2147483647 w 1205"/>
              <a:gd name="T43" fmla="*/ 2147483647 h 1494"/>
              <a:gd name="T44" fmla="*/ 2147483647 w 1205"/>
              <a:gd name="T45" fmla="*/ 2147483647 h 1494"/>
              <a:gd name="T46" fmla="*/ 2147483647 w 1205"/>
              <a:gd name="T47" fmla="*/ 2147483647 h 1494"/>
              <a:gd name="T48" fmla="*/ 2147483647 w 1205"/>
              <a:gd name="T49" fmla="*/ 2147483647 h 1494"/>
              <a:gd name="T50" fmla="*/ 2147483647 w 1205"/>
              <a:gd name="T51" fmla="*/ 2147483647 h 1494"/>
              <a:gd name="T52" fmla="*/ 2147483647 w 1205"/>
              <a:gd name="T53" fmla="*/ 2147483647 h 1494"/>
              <a:gd name="T54" fmla="*/ 2147483647 w 1205"/>
              <a:gd name="T55" fmla="*/ 2147483647 h 1494"/>
              <a:gd name="T56" fmla="*/ 2147483647 w 1205"/>
              <a:gd name="T57" fmla="*/ 2147483647 h 1494"/>
              <a:gd name="T58" fmla="*/ 2147483647 w 1205"/>
              <a:gd name="T59" fmla="*/ 2147483647 h 1494"/>
              <a:gd name="T60" fmla="*/ 2147483647 w 1205"/>
              <a:gd name="T61" fmla="*/ 2147483647 h 1494"/>
              <a:gd name="T62" fmla="*/ 2147483647 w 1205"/>
              <a:gd name="T63" fmla="*/ 2147483647 h 1494"/>
              <a:gd name="T64" fmla="*/ 2147483647 w 1205"/>
              <a:gd name="T65" fmla="*/ 2147483647 h 1494"/>
              <a:gd name="T66" fmla="*/ 2147483647 w 1205"/>
              <a:gd name="T67" fmla="*/ 2147483647 h 1494"/>
              <a:gd name="T68" fmla="*/ 2147483647 w 1205"/>
              <a:gd name="T69" fmla="*/ 2147483647 h 1494"/>
              <a:gd name="T70" fmla="*/ 2147483647 w 1205"/>
              <a:gd name="T71" fmla="*/ 2147483647 h 1494"/>
              <a:gd name="T72" fmla="*/ 2147483647 w 1205"/>
              <a:gd name="T73" fmla="*/ 2147483647 h 1494"/>
              <a:gd name="T74" fmla="*/ 2147483647 w 1205"/>
              <a:gd name="T75" fmla="*/ 2147483647 h 1494"/>
              <a:gd name="T76" fmla="*/ 2147483647 w 1205"/>
              <a:gd name="T77" fmla="*/ 2147483647 h 1494"/>
              <a:gd name="T78" fmla="*/ 2147483647 w 1205"/>
              <a:gd name="T79" fmla="*/ 2147483647 h 1494"/>
              <a:gd name="T80" fmla="*/ 2147483647 w 1205"/>
              <a:gd name="T81" fmla="*/ 2147483647 h 1494"/>
              <a:gd name="T82" fmla="*/ 2147483647 w 1205"/>
              <a:gd name="T83" fmla="*/ 2147483647 h 1494"/>
              <a:gd name="T84" fmla="*/ 2147483647 w 1205"/>
              <a:gd name="T85" fmla="*/ 2147483647 h 1494"/>
              <a:gd name="T86" fmla="*/ 2147483647 w 1205"/>
              <a:gd name="T87" fmla="*/ 2147483647 h 1494"/>
              <a:gd name="T88" fmla="*/ 2147483647 w 1205"/>
              <a:gd name="T89" fmla="*/ 2147483647 h 1494"/>
              <a:gd name="T90" fmla="*/ 2147483647 w 1205"/>
              <a:gd name="T91" fmla="*/ 2147483647 h 1494"/>
              <a:gd name="T92" fmla="*/ 2147483647 w 1205"/>
              <a:gd name="T93" fmla="*/ 2147483647 h 1494"/>
              <a:gd name="T94" fmla="*/ 2147483647 w 1205"/>
              <a:gd name="T95" fmla="*/ 2147483647 h 1494"/>
              <a:gd name="T96" fmla="*/ 2147483647 w 1205"/>
              <a:gd name="T97" fmla="*/ 0 h 1494"/>
              <a:gd name="T98" fmla="*/ 2147483647 w 1205"/>
              <a:gd name="T99" fmla="*/ 2147483647 h 1494"/>
              <a:gd name="T100" fmla="*/ 2147483647 w 1205"/>
              <a:gd name="T101" fmla="*/ 2147483647 h 1494"/>
              <a:gd name="T102" fmla="*/ 2147483647 w 1205"/>
              <a:gd name="T103" fmla="*/ 2147483647 h 14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05"/>
              <a:gd name="T157" fmla="*/ 0 h 1494"/>
              <a:gd name="T158" fmla="*/ 1205 w 1205"/>
              <a:gd name="T159" fmla="*/ 1494 h 149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05" h="1494">
                <a:moveTo>
                  <a:pt x="458" y="196"/>
                </a:moveTo>
                <a:lnTo>
                  <a:pt x="475" y="198"/>
                </a:lnTo>
                <a:lnTo>
                  <a:pt x="497" y="202"/>
                </a:lnTo>
                <a:lnTo>
                  <a:pt x="519" y="207"/>
                </a:lnTo>
                <a:lnTo>
                  <a:pt x="535" y="211"/>
                </a:lnTo>
                <a:lnTo>
                  <a:pt x="553" y="216"/>
                </a:lnTo>
                <a:lnTo>
                  <a:pt x="570" y="221"/>
                </a:lnTo>
                <a:lnTo>
                  <a:pt x="588" y="227"/>
                </a:lnTo>
                <a:lnTo>
                  <a:pt x="605" y="231"/>
                </a:lnTo>
                <a:lnTo>
                  <a:pt x="624" y="238"/>
                </a:lnTo>
                <a:lnTo>
                  <a:pt x="646" y="247"/>
                </a:lnTo>
                <a:lnTo>
                  <a:pt x="665" y="255"/>
                </a:lnTo>
                <a:lnTo>
                  <a:pt x="684" y="263"/>
                </a:lnTo>
                <a:lnTo>
                  <a:pt x="705" y="272"/>
                </a:lnTo>
                <a:lnTo>
                  <a:pt x="725" y="282"/>
                </a:lnTo>
                <a:lnTo>
                  <a:pt x="743" y="291"/>
                </a:lnTo>
                <a:lnTo>
                  <a:pt x="760" y="301"/>
                </a:lnTo>
                <a:lnTo>
                  <a:pt x="776" y="311"/>
                </a:lnTo>
                <a:lnTo>
                  <a:pt x="792" y="322"/>
                </a:lnTo>
                <a:lnTo>
                  <a:pt x="809" y="331"/>
                </a:lnTo>
                <a:lnTo>
                  <a:pt x="828" y="345"/>
                </a:lnTo>
                <a:lnTo>
                  <a:pt x="846" y="358"/>
                </a:lnTo>
                <a:lnTo>
                  <a:pt x="862" y="371"/>
                </a:lnTo>
                <a:lnTo>
                  <a:pt x="878" y="381"/>
                </a:lnTo>
                <a:lnTo>
                  <a:pt x="903" y="402"/>
                </a:lnTo>
                <a:lnTo>
                  <a:pt x="928" y="425"/>
                </a:lnTo>
                <a:lnTo>
                  <a:pt x="948" y="443"/>
                </a:lnTo>
                <a:lnTo>
                  <a:pt x="972" y="469"/>
                </a:lnTo>
                <a:lnTo>
                  <a:pt x="989" y="489"/>
                </a:lnTo>
                <a:lnTo>
                  <a:pt x="1007" y="510"/>
                </a:lnTo>
                <a:lnTo>
                  <a:pt x="1027" y="535"/>
                </a:lnTo>
                <a:lnTo>
                  <a:pt x="1043" y="558"/>
                </a:lnTo>
                <a:lnTo>
                  <a:pt x="1060" y="584"/>
                </a:lnTo>
                <a:lnTo>
                  <a:pt x="1077" y="610"/>
                </a:lnTo>
                <a:lnTo>
                  <a:pt x="1092" y="637"/>
                </a:lnTo>
                <a:lnTo>
                  <a:pt x="1107" y="660"/>
                </a:lnTo>
                <a:lnTo>
                  <a:pt x="1120" y="689"/>
                </a:lnTo>
                <a:lnTo>
                  <a:pt x="1134" y="718"/>
                </a:lnTo>
                <a:lnTo>
                  <a:pt x="1144" y="746"/>
                </a:lnTo>
                <a:lnTo>
                  <a:pt x="1155" y="778"/>
                </a:lnTo>
                <a:lnTo>
                  <a:pt x="1169" y="816"/>
                </a:lnTo>
                <a:lnTo>
                  <a:pt x="1178" y="853"/>
                </a:lnTo>
                <a:lnTo>
                  <a:pt x="1187" y="890"/>
                </a:lnTo>
                <a:lnTo>
                  <a:pt x="1192" y="926"/>
                </a:lnTo>
                <a:lnTo>
                  <a:pt x="1198" y="968"/>
                </a:lnTo>
                <a:lnTo>
                  <a:pt x="1203" y="1022"/>
                </a:lnTo>
                <a:lnTo>
                  <a:pt x="1204" y="1062"/>
                </a:lnTo>
                <a:lnTo>
                  <a:pt x="1203" y="1103"/>
                </a:lnTo>
                <a:lnTo>
                  <a:pt x="1199" y="1141"/>
                </a:lnTo>
                <a:lnTo>
                  <a:pt x="1195" y="1177"/>
                </a:lnTo>
                <a:lnTo>
                  <a:pt x="1190" y="1215"/>
                </a:lnTo>
                <a:lnTo>
                  <a:pt x="1182" y="1254"/>
                </a:lnTo>
                <a:lnTo>
                  <a:pt x="1171" y="1295"/>
                </a:lnTo>
                <a:lnTo>
                  <a:pt x="1158" y="1339"/>
                </a:lnTo>
                <a:lnTo>
                  <a:pt x="1144" y="1379"/>
                </a:lnTo>
                <a:lnTo>
                  <a:pt x="1128" y="1417"/>
                </a:lnTo>
                <a:lnTo>
                  <a:pt x="1105" y="1455"/>
                </a:lnTo>
                <a:lnTo>
                  <a:pt x="1082" y="1493"/>
                </a:lnTo>
                <a:lnTo>
                  <a:pt x="728" y="1291"/>
                </a:lnTo>
                <a:lnTo>
                  <a:pt x="747" y="1253"/>
                </a:lnTo>
                <a:lnTo>
                  <a:pt x="760" y="1224"/>
                </a:lnTo>
                <a:lnTo>
                  <a:pt x="769" y="1193"/>
                </a:lnTo>
                <a:lnTo>
                  <a:pt x="777" y="1162"/>
                </a:lnTo>
                <a:lnTo>
                  <a:pt x="783" y="1134"/>
                </a:lnTo>
                <a:lnTo>
                  <a:pt x="784" y="1105"/>
                </a:lnTo>
                <a:lnTo>
                  <a:pt x="787" y="1078"/>
                </a:lnTo>
                <a:lnTo>
                  <a:pt x="787" y="1050"/>
                </a:lnTo>
                <a:lnTo>
                  <a:pt x="785" y="1016"/>
                </a:lnTo>
                <a:lnTo>
                  <a:pt x="781" y="984"/>
                </a:lnTo>
                <a:lnTo>
                  <a:pt x="775" y="948"/>
                </a:lnTo>
                <a:lnTo>
                  <a:pt x="766" y="918"/>
                </a:lnTo>
                <a:lnTo>
                  <a:pt x="754" y="886"/>
                </a:lnTo>
                <a:lnTo>
                  <a:pt x="741" y="858"/>
                </a:lnTo>
                <a:lnTo>
                  <a:pt x="727" y="831"/>
                </a:lnTo>
                <a:lnTo>
                  <a:pt x="714" y="811"/>
                </a:lnTo>
                <a:lnTo>
                  <a:pt x="701" y="793"/>
                </a:lnTo>
                <a:lnTo>
                  <a:pt x="688" y="775"/>
                </a:lnTo>
                <a:lnTo>
                  <a:pt x="674" y="758"/>
                </a:lnTo>
                <a:lnTo>
                  <a:pt x="657" y="740"/>
                </a:lnTo>
                <a:lnTo>
                  <a:pt x="644" y="728"/>
                </a:lnTo>
                <a:lnTo>
                  <a:pt x="628" y="713"/>
                </a:lnTo>
                <a:lnTo>
                  <a:pt x="612" y="699"/>
                </a:lnTo>
                <a:lnTo>
                  <a:pt x="594" y="686"/>
                </a:lnTo>
                <a:lnTo>
                  <a:pt x="572" y="672"/>
                </a:lnTo>
                <a:lnTo>
                  <a:pt x="554" y="660"/>
                </a:lnTo>
                <a:lnTo>
                  <a:pt x="538" y="651"/>
                </a:lnTo>
                <a:lnTo>
                  <a:pt x="516" y="638"/>
                </a:lnTo>
                <a:lnTo>
                  <a:pt x="495" y="630"/>
                </a:lnTo>
                <a:lnTo>
                  <a:pt x="477" y="624"/>
                </a:lnTo>
                <a:lnTo>
                  <a:pt x="459" y="618"/>
                </a:lnTo>
                <a:lnTo>
                  <a:pt x="432" y="611"/>
                </a:lnTo>
                <a:lnTo>
                  <a:pt x="406" y="607"/>
                </a:lnTo>
                <a:lnTo>
                  <a:pt x="380" y="604"/>
                </a:lnTo>
                <a:lnTo>
                  <a:pt x="353" y="602"/>
                </a:lnTo>
                <a:lnTo>
                  <a:pt x="338" y="602"/>
                </a:lnTo>
                <a:lnTo>
                  <a:pt x="338" y="820"/>
                </a:lnTo>
                <a:lnTo>
                  <a:pt x="0" y="415"/>
                </a:lnTo>
                <a:lnTo>
                  <a:pt x="338" y="0"/>
                </a:lnTo>
                <a:lnTo>
                  <a:pt x="338" y="187"/>
                </a:lnTo>
                <a:lnTo>
                  <a:pt x="356" y="188"/>
                </a:lnTo>
                <a:lnTo>
                  <a:pt x="382" y="189"/>
                </a:lnTo>
                <a:lnTo>
                  <a:pt x="410" y="190"/>
                </a:lnTo>
                <a:lnTo>
                  <a:pt x="437" y="193"/>
                </a:lnTo>
                <a:lnTo>
                  <a:pt x="458" y="196"/>
                </a:lnTo>
              </a:path>
            </a:pathLst>
          </a:custGeom>
          <a:solidFill>
            <a:srgbClr val="A1A646"/>
          </a:solidFill>
          <a:ln w="25400" cap="flat" cmpd="sng">
            <a:noFill/>
            <a:prstDash val="solid"/>
            <a:round/>
            <a:headEnd/>
            <a:tailEnd/>
          </a:ln>
        </p:spPr>
        <p:txBody>
          <a:bodyPr lIns="45720" tIns="44450" rIns="45720" bIns="44450" anchor="ctr" anchorCtr="1"/>
          <a:lstStyle/>
          <a:p>
            <a:endParaRPr lang="zh-CN" altLang="en-US"/>
          </a:p>
        </p:txBody>
      </p:sp>
      <p:sp>
        <p:nvSpPr>
          <p:cNvPr id="3000329" name="AutoShape 9"/>
          <p:cNvSpPr>
            <a:spLocks noChangeArrowheads="1"/>
          </p:cNvSpPr>
          <p:nvPr/>
        </p:nvSpPr>
        <p:spPr bwMode="gray">
          <a:xfrm rot="5400000" flipH="1">
            <a:off x="3450875" y="4448960"/>
            <a:ext cx="1182688" cy="2112094"/>
          </a:xfrm>
          <a:prstGeom prst="upArrow">
            <a:avLst>
              <a:gd name="adj1" fmla="val 56694"/>
              <a:gd name="adj2" fmla="val 35604"/>
            </a:avLst>
          </a:prstGeom>
          <a:solidFill>
            <a:schemeClr val="accent5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vert270" lIns="45720" tIns="44450" rIns="45720" bIns="4445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+mn-lt"/>
                <a:ea typeface="+mn-ea"/>
              </a:rPr>
              <a:t>后工业化</a:t>
            </a:r>
          </a:p>
        </p:txBody>
      </p:sp>
      <p:sp>
        <p:nvSpPr>
          <p:cNvPr id="3000330" name="AutoShape 10"/>
          <p:cNvSpPr>
            <a:spLocks noChangeArrowheads="1"/>
          </p:cNvSpPr>
          <p:nvPr/>
        </p:nvSpPr>
        <p:spPr bwMode="gray">
          <a:xfrm rot="5400000" flipH="1">
            <a:off x="593689" y="4448960"/>
            <a:ext cx="1182688" cy="2112094"/>
          </a:xfrm>
          <a:prstGeom prst="upArrow">
            <a:avLst>
              <a:gd name="adj1" fmla="val 56694"/>
              <a:gd name="adj2" fmla="val 35604"/>
            </a:avLst>
          </a:prstGeom>
          <a:solidFill>
            <a:srgbClr val="6399AB"/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vert270" lIns="45720" tIns="44450" rIns="45720" bIns="4445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+mn-lt"/>
                <a:ea typeface="+mn-ea"/>
              </a:rPr>
              <a:t>工业革命</a:t>
            </a:r>
          </a:p>
        </p:txBody>
      </p:sp>
      <p:grpSp>
        <p:nvGrpSpPr>
          <p:cNvPr id="2" name="Group 55"/>
          <p:cNvGrpSpPr>
            <a:grpSpLocks noChangeAspect="1"/>
          </p:cNvGrpSpPr>
          <p:nvPr/>
        </p:nvGrpSpPr>
        <p:grpSpPr bwMode="auto">
          <a:xfrm rot="-5400000">
            <a:off x="1677194" y="5293519"/>
            <a:ext cx="1801812" cy="755650"/>
            <a:chOff x="1066" y="754"/>
            <a:chExt cx="2081" cy="992"/>
          </a:xfrm>
        </p:grpSpPr>
        <p:sp>
          <p:nvSpPr>
            <p:cNvPr id="18460" name="Freeform 20"/>
            <p:cNvSpPr>
              <a:spLocks noChangeAspect="1"/>
            </p:cNvSpPr>
            <p:nvPr/>
          </p:nvSpPr>
          <p:spPr bwMode="auto">
            <a:xfrm flipV="1">
              <a:off x="1066" y="1655"/>
              <a:ext cx="1972" cy="91"/>
            </a:xfrm>
            <a:custGeom>
              <a:avLst/>
              <a:gdLst>
                <a:gd name="T0" fmla="*/ 72 w 2495"/>
                <a:gd name="T1" fmla="*/ 0 h 1091"/>
                <a:gd name="T2" fmla="*/ 958 w 2495"/>
                <a:gd name="T3" fmla="*/ 0 h 1091"/>
                <a:gd name="T4" fmla="*/ 973 w 2495"/>
                <a:gd name="T5" fmla="*/ 0 h 1091"/>
                <a:gd name="T6" fmla="*/ 922 w 2495"/>
                <a:gd name="T7" fmla="*/ 0 h 1091"/>
                <a:gd name="T8" fmla="*/ 906 w 2495"/>
                <a:gd name="T9" fmla="*/ 0 h 1091"/>
                <a:gd name="T10" fmla="*/ 21 w 2495"/>
                <a:gd name="T11" fmla="*/ 0 h 1091"/>
                <a:gd name="T12" fmla="*/ 2 w 2495"/>
                <a:gd name="T13" fmla="*/ 0 h 1091"/>
                <a:gd name="T14" fmla="*/ 52 w 2495"/>
                <a:gd name="T15" fmla="*/ 0 h 1091"/>
                <a:gd name="T16" fmla="*/ 72 w 2495"/>
                <a:gd name="T17" fmla="*/ 0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1" name="Freeform 21"/>
            <p:cNvSpPr>
              <a:spLocks noChangeAspect="1"/>
            </p:cNvSpPr>
            <p:nvPr/>
          </p:nvSpPr>
          <p:spPr bwMode="auto">
            <a:xfrm>
              <a:off x="1066" y="754"/>
              <a:ext cx="1984" cy="924"/>
            </a:xfrm>
            <a:custGeom>
              <a:avLst/>
              <a:gdLst>
                <a:gd name="T0" fmla="*/ 73 w 2495"/>
                <a:gd name="T1" fmla="*/ 3 h 1091"/>
                <a:gd name="T2" fmla="*/ 980 w 2495"/>
                <a:gd name="T3" fmla="*/ 0 h 1091"/>
                <a:gd name="T4" fmla="*/ 996 w 2495"/>
                <a:gd name="T5" fmla="*/ 23 h 1091"/>
                <a:gd name="T6" fmla="*/ 944 w 2495"/>
                <a:gd name="T7" fmla="*/ 541 h 1091"/>
                <a:gd name="T8" fmla="*/ 928 w 2495"/>
                <a:gd name="T9" fmla="*/ 562 h 1091"/>
                <a:gd name="T10" fmla="*/ 21 w 2495"/>
                <a:gd name="T11" fmla="*/ 558 h 1091"/>
                <a:gd name="T12" fmla="*/ 2 w 2495"/>
                <a:gd name="T13" fmla="*/ 539 h 1091"/>
                <a:gd name="T14" fmla="*/ 53 w 2495"/>
                <a:gd name="T15" fmla="*/ 20 h 1091"/>
                <a:gd name="T16" fmla="*/ 73 w 2495"/>
                <a:gd name="T17" fmla="*/ 3 h 1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95"/>
                <a:gd name="T28" fmla="*/ 0 h 1091"/>
                <a:gd name="T29" fmla="*/ 2495 w 2495"/>
                <a:gd name="T30" fmla="*/ 1091 h 10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800080"/>
                </a:gs>
                <a:gs pos="100000">
                  <a:srgbClr val="54005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462" name="Group 22"/>
            <p:cNvGrpSpPr>
              <a:grpSpLocks noChangeAspect="1"/>
            </p:cNvGrpSpPr>
            <p:nvPr/>
          </p:nvGrpSpPr>
          <p:grpSpPr bwMode="auto">
            <a:xfrm>
              <a:off x="1222" y="808"/>
              <a:ext cx="1925" cy="822"/>
              <a:chOff x="465" y="2588"/>
              <a:chExt cx="2551" cy="1091"/>
            </a:xfrm>
          </p:grpSpPr>
          <p:sp>
            <p:nvSpPr>
              <p:cNvPr id="32" name="Freeform 23"/>
              <p:cNvSpPr>
                <a:spLocks noChangeAspect="1"/>
              </p:cNvSpPr>
              <p:nvPr/>
            </p:nvSpPr>
            <p:spPr bwMode="auto">
              <a:xfrm>
                <a:off x="521" y="2588"/>
                <a:ext cx="2495" cy="1090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135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" name="Freeform 24"/>
              <p:cNvSpPr>
                <a:spLocks noChangeAspect="1"/>
              </p:cNvSpPr>
              <p:nvPr/>
            </p:nvSpPr>
            <p:spPr bwMode="auto">
              <a:xfrm>
                <a:off x="453" y="2787"/>
                <a:ext cx="2449" cy="675"/>
              </a:xfrm>
              <a:custGeom>
                <a:avLst/>
                <a:gdLst/>
                <a:ahLst/>
                <a:cxnLst>
                  <a:cxn ang="0">
                    <a:pos x="184" y="3"/>
                  </a:cxn>
                  <a:cxn ang="0">
                    <a:pos x="2454" y="0"/>
                  </a:cxn>
                  <a:cxn ang="0">
                    <a:pos x="2493" y="45"/>
                  </a:cxn>
                  <a:cxn ang="0">
                    <a:pos x="2361" y="1052"/>
                  </a:cxn>
                  <a:cxn ang="0">
                    <a:pos x="2321" y="1091"/>
                  </a:cxn>
                  <a:cxn ang="0">
                    <a:pos x="53" y="1085"/>
                  </a:cxn>
                  <a:cxn ang="0">
                    <a:pos x="5" y="1049"/>
                  </a:cxn>
                  <a:cxn ang="0">
                    <a:pos x="133" y="39"/>
                  </a:cxn>
                  <a:cxn ang="0">
                    <a:pos x="184" y="3"/>
                  </a:cxn>
                </a:cxnLst>
                <a:rect l="0" t="0" r="r" b="b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0001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vert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dirty="0">
                    <a:latin typeface="黑体" pitchFamily="49" charset="-122"/>
                    <a:ea typeface="黑体" pitchFamily="49" charset="-122"/>
                  </a:rPr>
                  <a:t>工业化</a:t>
                </a:r>
              </a:p>
            </p:txBody>
          </p:sp>
        </p:grpSp>
        <p:sp>
          <p:nvSpPr>
            <p:cNvPr id="18463" name="AutoShape 25"/>
            <p:cNvSpPr>
              <a:spLocks noChangeAspect="1" noChangeArrowheads="1"/>
            </p:cNvSpPr>
            <p:nvPr/>
          </p:nvSpPr>
          <p:spPr bwMode="auto">
            <a:xfrm>
              <a:off x="1099" y="803"/>
              <a:ext cx="235" cy="823"/>
            </a:xfrm>
            <a:prstGeom prst="parallelogram">
              <a:avLst>
                <a:gd name="adj" fmla="val 43088"/>
              </a:avLst>
            </a:prstGeom>
            <a:gradFill rotWithShape="1">
              <a:gsLst>
                <a:gs pos="0">
                  <a:schemeClr val="bg1">
                    <a:alpha val="67998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4" name="组合 45"/>
          <p:cNvGrpSpPr>
            <a:grpSpLocks/>
          </p:cNvGrpSpPr>
          <p:nvPr/>
        </p:nvGrpSpPr>
        <p:grpSpPr bwMode="auto">
          <a:xfrm>
            <a:off x="5129213" y="4770438"/>
            <a:ext cx="755650" cy="1873250"/>
            <a:chOff x="5128895" y="4770458"/>
            <a:chExt cx="755650" cy="1873252"/>
          </a:xfrm>
        </p:grpSpPr>
        <p:grpSp>
          <p:nvGrpSpPr>
            <p:cNvPr id="18452" name="Group 56"/>
            <p:cNvGrpSpPr>
              <a:grpSpLocks noChangeAspect="1"/>
            </p:cNvGrpSpPr>
            <p:nvPr/>
          </p:nvGrpSpPr>
          <p:grpSpPr bwMode="auto">
            <a:xfrm rot="-5400000">
              <a:off x="4570094" y="5329259"/>
              <a:ext cx="1873252" cy="755650"/>
              <a:chOff x="930" y="1887"/>
              <a:chExt cx="2081" cy="992"/>
            </a:xfrm>
          </p:grpSpPr>
          <p:sp>
            <p:nvSpPr>
              <p:cNvPr id="18454" name="Freeform 32"/>
              <p:cNvSpPr>
                <a:spLocks noChangeAspect="1"/>
              </p:cNvSpPr>
              <p:nvPr/>
            </p:nvSpPr>
            <p:spPr bwMode="auto">
              <a:xfrm flipV="1">
                <a:off x="930" y="2788"/>
                <a:ext cx="1972" cy="91"/>
              </a:xfrm>
              <a:custGeom>
                <a:avLst/>
                <a:gdLst>
                  <a:gd name="T0" fmla="*/ 72 w 2495"/>
                  <a:gd name="T1" fmla="*/ 0 h 1091"/>
                  <a:gd name="T2" fmla="*/ 958 w 2495"/>
                  <a:gd name="T3" fmla="*/ 0 h 1091"/>
                  <a:gd name="T4" fmla="*/ 973 w 2495"/>
                  <a:gd name="T5" fmla="*/ 0 h 1091"/>
                  <a:gd name="T6" fmla="*/ 922 w 2495"/>
                  <a:gd name="T7" fmla="*/ 0 h 1091"/>
                  <a:gd name="T8" fmla="*/ 906 w 2495"/>
                  <a:gd name="T9" fmla="*/ 0 h 1091"/>
                  <a:gd name="T10" fmla="*/ 21 w 2495"/>
                  <a:gd name="T11" fmla="*/ 0 h 1091"/>
                  <a:gd name="T12" fmla="*/ 2 w 2495"/>
                  <a:gd name="T13" fmla="*/ 0 h 1091"/>
                  <a:gd name="T14" fmla="*/ 52 w 2495"/>
                  <a:gd name="T15" fmla="*/ 0 h 1091"/>
                  <a:gd name="T16" fmla="*/ 72 w 2495"/>
                  <a:gd name="T17" fmla="*/ 0 h 10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95"/>
                  <a:gd name="T28" fmla="*/ 0 h 1091"/>
                  <a:gd name="T29" fmla="*/ 2495 w 2495"/>
                  <a:gd name="T30" fmla="*/ 1091 h 10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0"/>
                    </a:schemeClr>
                  </a:gs>
                  <a:gs pos="100000">
                    <a:schemeClr val="tx1">
                      <a:alpha val="60001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5" name="Freeform 33"/>
              <p:cNvSpPr>
                <a:spLocks noChangeAspect="1"/>
              </p:cNvSpPr>
              <p:nvPr/>
            </p:nvSpPr>
            <p:spPr bwMode="auto">
              <a:xfrm>
                <a:off x="930" y="1887"/>
                <a:ext cx="1984" cy="924"/>
              </a:xfrm>
              <a:custGeom>
                <a:avLst/>
                <a:gdLst>
                  <a:gd name="T0" fmla="*/ 73 w 2495"/>
                  <a:gd name="T1" fmla="*/ 3 h 1091"/>
                  <a:gd name="T2" fmla="*/ 980 w 2495"/>
                  <a:gd name="T3" fmla="*/ 0 h 1091"/>
                  <a:gd name="T4" fmla="*/ 996 w 2495"/>
                  <a:gd name="T5" fmla="*/ 23 h 1091"/>
                  <a:gd name="T6" fmla="*/ 944 w 2495"/>
                  <a:gd name="T7" fmla="*/ 541 h 1091"/>
                  <a:gd name="T8" fmla="*/ 928 w 2495"/>
                  <a:gd name="T9" fmla="*/ 562 h 1091"/>
                  <a:gd name="T10" fmla="*/ 21 w 2495"/>
                  <a:gd name="T11" fmla="*/ 558 h 1091"/>
                  <a:gd name="T12" fmla="*/ 2 w 2495"/>
                  <a:gd name="T13" fmla="*/ 539 h 1091"/>
                  <a:gd name="T14" fmla="*/ 53 w 2495"/>
                  <a:gd name="T15" fmla="*/ 20 h 1091"/>
                  <a:gd name="T16" fmla="*/ 73 w 2495"/>
                  <a:gd name="T17" fmla="*/ 3 h 10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95"/>
                  <a:gd name="T28" fmla="*/ 0 h 1091"/>
                  <a:gd name="T29" fmla="*/ 2495 w 2495"/>
                  <a:gd name="T30" fmla="*/ 1091 h 10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95" h="1091">
                    <a:moveTo>
                      <a:pt x="184" y="3"/>
                    </a:moveTo>
                    <a:cubicBezTo>
                      <a:pt x="1319" y="1"/>
                      <a:pt x="2454" y="0"/>
                      <a:pt x="2454" y="0"/>
                    </a:cubicBezTo>
                    <a:cubicBezTo>
                      <a:pt x="2480" y="2"/>
                      <a:pt x="2495" y="23"/>
                      <a:pt x="2493" y="45"/>
                    </a:cubicBezTo>
                    <a:cubicBezTo>
                      <a:pt x="2493" y="45"/>
                      <a:pt x="2427" y="548"/>
                      <a:pt x="2361" y="1052"/>
                    </a:cubicBezTo>
                    <a:cubicBezTo>
                      <a:pt x="2358" y="1080"/>
                      <a:pt x="2349" y="1089"/>
                      <a:pt x="2321" y="1091"/>
                    </a:cubicBezTo>
                    <a:cubicBezTo>
                      <a:pt x="2321" y="1091"/>
                      <a:pt x="1187" y="1088"/>
                      <a:pt x="53" y="1085"/>
                    </a:cubicBezTo>
                    <a:cubicBezTo>
                      <a:pt x="24" y="1086"/>
                      <a:pt x="0" y="1076"/>
                      <a:pt x="5" y="1049"/>
                    </a:cubicBezTo>
                    <a:cubicBezTo>
                      <a:pt x="5" y="1049"/>
                      <a:pt x="69" y="544"/>
                      <a:pt x="133" y="39"/>
                    </a:cubicBezTo>
                    <a:cubicBezTo>
                      <a:pt x="138" y="9"/>
                      <a:pt x="159" y="0"/>
                      <a:pt x="184" y="3"/>
                    </a:cubicBezTo>
                    <a:close/>
                  </a:path>
                </a:pathLst>
              </a:custGeom>
              <a:solidFill>
                <a:srgbClr val="00A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8456" name="Group 34"/>
              <p:cNvGrpSpPr>
                <a:grpSpLocks noChangeAspect="1"/>
              </p:cNvGrpSpPr>
              <p:nvPr/>
            </p:nvGrpSpPr>
            <p:grpSpPr bwMode="auto">
              <a:xfrm>
                <a:off x="1128" y="1941"/>
                <a:ext cx="1883" cy="822"/>
                <a:chOff x="521" y="2588"/>
                <a:chExt cx="2495" cy="1091"/>
              </a:xfrm>
            </p:grpSpPr>
            <p:sp>
              <p:nvSpPr>
                <p:cNvPr id="39" name="Freeform 35"/>
                <p:cNvSpPr>
                  <a:spLocks noChangeAspect="1"/>
                </p:cNvSpPr>
                <p:nvPr/>
              </p:nvSpPr>
              <p:spPr bwMode="auto">
                <a:xfrm>
                  <a:off x="520" y="2588"/>
                  <a:ext cx="2496" cy="1090"/>
                </a:xfrm>
                <a:custGeom>
                  <a:avLst/>
                  <a:gdLst/>
                  <a:ahLst/>
                  <a:cxnLst>
                    <a:cxn ang="0">
                      <a:pos x="184" y="3"/>
                    </a:cxn>
                    <a:cxn ang="0">
                      <a:pos x="2454" y="0"/>
                    </a:cxn>
                    <a:cxn ang="0">
                      <a:pos x="2493" y="45"/>
                    </a:cxn>
                    <a:cxn ang="0">
                      <a:pos x="2361" y="1052"/>
                    </a:cxn>
                    <a:cxn ang="0">
                      <a:pos x="2321" y="1091"/>
                    </a:cxn>
                    <a:cxn ang="0">
                      <a:pos x="53" y="1085"/>
                    </a:cxn>
                    <a:cxn ang="0">
                      <a:pos x="5" y="1049"/>
                    </a:cxn>
                    <a:cxn ang="0">
                      <a:pos x="133" y="39"/>
                    </a:cxn>
                    <a:cxn ang="0">
                      <a:pos x="184" y="3"/>
                    </a:cxn>
                  </a:cxnLst>
                  <a:rect l="0" t="0" r="r" b="b"/>
                  <a:pathLst>
                    <a:path w="2495" h="1091">
                      <a:moveTo>
                        <a:pt x="184" y="3"/>
                      </a:moveTo>
                      <a:cubicBezTo>
                        <a:pt x="1319" y="1"/>
                        <a:pt x="2454" y="0"/>
                        <a:pt x="2454" y="0"/>
                      </a:cubicBezTo>
                      <a:cubicBezTo>
                        <a:pt x="2480" y="2"/>
                        <a:pt x="2495" y="23"/>
                        <a:pt x="2493" y="45"/>
                      </a:cubicBezTo>
                      <a:cubicBezTo>
                        <a:pt x="2493" y="45"/>
                        <a:pt x="2427" y="548"/>
                        <a:pt x="2361" y="1052"/>
                      </a:cubicBezTo>
                      <a:cubicBezTo>
                        <a:pt x="2358" y="1080"/>
                        <a:pt x="2349" y="1089"/>
                        <a:pt x="2321" y="1091"/>
                      </a:cubicBezTo>
                      <a:cubicBezTo>
                        <a:pt x="2321" y="1091"/>
                        <a:pt x="1187" y="1088"/>
                        <a:pt x="53" y="1085"/>
                      </a:cubicBezTo>
                      <a:cubicBezTo>
                        <a:pt x="24" y="1086"/>
                        <a:pt x="0" y="1076"/>
                        <a:pt x="5" y="1049"/>
                      </a:cubicBezTo>
                      <a:cubicBezTo>
                        <a:pt x="5" y="1049"/>
                        <a:pt x="69" y="544"/>
                        <a:pt x="133" y="39"/>
                      </a:cubicBezTo>
                      <a:cubicBezTo>
                        <a:pt x="138" y="9"/>
                        <a:pt x="159" y="0"/>
                        <a:pt x="184" y="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>
                  <a:outerShdw dist="35921" dir="135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" name="Freeform 36"/>
                <p:cNvSpPr>
                  <a:spLocks noChangeAspect="1"/>
                </p:cNvSpPr>
                <p:nvPr/>
              </p:nvSpPr>
              <p:spPr bwMode="auto">
                <a:xfrm>
                  <a:off x="544" y="2608"/>
                  <a:ext cx="2449" cy="1048"/>
                </a:xfrm>
                <a:custGeom>
                  <a:avLst/>
                  <a:gdLst/>
                  <a:ahLst/>
                  <a:cxnLst>
                    <a:cxn ang="0">
                      <a:pos x="184" y="3"/>
                    </a:cxn>
                    <a:cxn ang="0">
                      <a:pos x="2454" y="0"/>
                    </a:cxn>
                    <a:cxn ang="0">
                      <a:pos x="2493" y="45"/>
                    </a:cxn>
                    <a:cxn ang="0">
                      <a:pos x="2361" y="1052"/>
                    </a:cxn>
                    <a:cxn ang="0">
                      <a:pos x="2321" y="1091"/>
                    </a:cxn>
                    <a:cxn ang="0">
                      <a:pos x="53" y="1085"/>
                    </a:cxn>
                    <a:cxn ang="0">
                      <a:pos x="5" y="1049"/>
                    </a:cxn>
                    <a:cxn ang="0">
                      <a:pos x="133" y="39"/>
                    </a:cxn>
                    <a:cxn ang="0">
                      <a:pos x="184" y="3"/>
                    </a:cxn>
                  </a:cxnLst>
                  <a:rect l="0" t="0" r="r" b="b"/>
                  <a:pathLst>
                    <a:path w="2495" h="1091">
                      <a:moveTo>
                        <a:pt x="184" y="3"/>
                      </a:moveTo>
                      <a:cubicBezTo>
                        <a:pt x="1319" y="1"/>
                        <a:pt x="2454" y="0"/>
                        <a:pt x="2454" y="0"/>
                      </a:cubicBezTo>
                      <a:cubicBezTo>
                        <a:pt x="2480" y="2"/>
                        <a:pt x="2495" y="23"/>
                        <a:pt x="2493" y="45"/>
                      </a:cubicBezTo>
                      <a:cubicBezTo>
                        <a:pt x="2493" y="45"/>
                        <a:pt x="2427" y="548"/>
                        <a:pt x="2361" y="1052"/>
                      </a:cubicBezTo>
                      <a:cubicBezTo>
                        <a:pt x="2358" y="1080"/>
                        <a:pt x="2349" y="1089"/>
                        <a:pt x="2321" y="1091"/>
                      </a:cubicBezTo>
                      <a:cubicBezTo>
                        <a:pt x="2321" y="1091"/>
                        <a:pt x="1187" y="1088"/>
                        <a:pt x="53" y="1085"/>
                      </a:cubicBezTo>
                      <a:cubicBezTo>
                        <a:pt x="24" y="1086"/>
                        <a:pt x="0" y="1076"/>
                        <a:pt x="5" y="1049"/>
                      </a:cubicBezTo>
                      <a:cubicBezTo>
                        <a:pt x="5" y="1049"/>
                        <a:pt x="69" y="544"/>
                        <a:pt x="133" y="39"/>
                      </a:cubicBezTo>
                      <a:cubicBezTo>
                        <a:pt x="138" y="9"/>
                        <a:pt x="159" y="0"/>
                        <a:pt x="184" y="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60001"/>
                      </a:schemeClr>
                    </a:gs>
                    <a:gs pos="100000">
                      <a:schemeClr val="bg1">
                        <a:gamma/>
                        <a:shade val="8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8457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963" y="1936"/>
                <a:ext cx="235" cy="823"/>
              </a:xfrm>
              <a:prstGeom prst="parallelogram">
                <a:avLst>
                  <a:gd name="adj" fmla="val 43088"/>
                </a:avLst>
              </a:prstGeom>
              <a:gradFill rotWithShape="1">
                <a:gsLst>
                  <a:gs pos="0">
                    <a:schemeClr val="bg1">
                      <a:alpha val="67998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41" name="Freeform 24"/>
            <p:cNvSpPr>
              <a:spLocks noChangeAspect="1"/>
            </p:cNvSpPr>
            <p:nvPr/>
          </p:nvSpPr>
          <p:spPr bwMode="auto">
            <a:xfrm rot="16200000">
              <a:off x="4761388" y="5280840"/>
              <a:ext cx="1409702" cy="388937"/>
            </a:xfrm>
            <a:custGeom>
              <a:avLst/>
              <a:gdLst/>
              <a:ahLst/>
              <a:cxnLst>
                <a:cxn ang="0">
                  <a:pos x="184" y="3"/>
                </a:cxn>
                <a:cxn ang="0">
                  <a:pos x="2454" y="0"/>
                </a:cxn>
                <a:cxn ang="0">
                  <a:pos x="2493" y="45"/>
                </a:cxn>
                <a:cxn ang="0">
                  <a:pos x="2361" y="1052"/>
                </a:cxn>
                <a:cxn ang="0">
                  <a:pos x="2321" y="1091"/>
                </a:cxn>
                <a:cxn ang="0">
                  <a:pos x="53" y="1085"/>
                </a:cxn>
                <a:cxn ang="0">
                  <a:pos x="5" y="1049"/>
                </a:cxn>
                <a:cxn ang="0">
                  <a:pos x="133" y="39"/>
                </a:cxn>
                <a:cxn ang="0">
                  <a:pos x="184" y="3"/>
                </a:cxn>
              </a:cxnLst>
              <a:rect l="0" t="0" r="r" b="b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gamma/>
                    <a:shade val="8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去工业化</a:t>
              </a:r>
            </a:p>
          </p:txBody>
        </p:sp>
      </p:grpSp>
      <p:grpSp>
        <p:nvGrpSpPr>
          <p:cNvPr id="7" name="组合 42"/>
          <p:cNvGrpSpPr>
            <a:grpSpLocks/>
          </p:cNvGrpSpPr>
          <p:nvPr/>
        </p:nvGrpSpPr>
        <p:grpSpPr bwMode="auto">
          <a:xfrm>
            <a:off x="3756025" y="1025525"/>
            <a:ext cx="1917700" cy="2605088"/>
            <a:chOff x="3756789" y="1025458"/>
            <a:chExt cx="1916545" cy="2604898"/>
          </a:xfrm>
        </p:grpSpPr>
        <p:grpSp>
          <p:nvGrpSpPr>
            <p:cNvPr id="18448" name="Group 2"/>
            <p:cNvGrpSpPr>
              <a:grpSpLocks/>
            </p:cNvGrpSpPr>
            <p:nvPr/>
          </p:nvGrpSpPr>
          <p:grpSpPr bwMode="auto">
            <a:xfrm rot="-7804908" flipH="1" flipV="1">
              <a:off x="3412613" y="1369634"/>
              <a:ext cx="2604898" cy="1916545"/>
              <a:chOff x="2292" y="2135"/>
              <a:chExt cx="2004" cy="1741"/>
            </a:xfrm>
          </p:grpSpPr>
          <p:sp>
            <p:nvSpPr>
              <p:cNvPr id="23" name="Freeform 3"/>
              <p:cNvSpPr>
                <a:spLocks/>
              </p:cNvSpPr>
              <p:nvPr/>
            </p:nvSpPr>
            <p:spPr bwMode="gray">
              <a:xfrm>
                <a:off x="2292" y="2849"/>
                <a:ext cx="1732" cy="1029"/>
              </a:xfrm>
              <a:custGeom>
                <a:avLst/>
                <a:gdLst/>
                <a:ahLst/>
                <a:cxnLst>
                  <a:cxn ang="0">
                    <a:pos x="1732" y="348"/>
                  </a:cxn>
                  <a:cxn ang="0">
                    <a:pos x="1632" y="488"/>
                  </a:cxn>
                  <a:cxn ang="0">
                    <a:pos x="1484" y="636"/>
                  </a:cxn>
                  <a:cxn ang="0">
                    <a:pos x="1340" y="752"/>
                  </a:cxn>
                  <a:cxn ang="0">
                    <a:pos x="1168" y="852"/>
                  </a:cxn>
                  <a:cxn ang="0">
                    <a:pos x="996" y="932"/>
                  </a:cxn>
                  <a:cxn ang="0">
                    <a:pos x="756" y="1000"/>
                  </a:cxn>
                  <a:cxn ang="0">
                    <a:pos x="496" y="1028"/>
                  </a:cxn>
                  <a:cxn ang="0">
                    <a:pos x="292" y="1024"/>
                  </a:cxn>
                  <a:cxn ang="0">
                    <a:pos x="0" y="580"/>
                  </a:cxn>
                  <a:cxn ang="0">
                    <a:pos x="280" y="244"/>
                  </a:cxn>
                  <a:cxn ang="0">
                    <a:pos x="444" y="264"/>
                  </a:cxn>
                  <a:cxn ang="0">
                    <a:pos x="604" y="256"/>
                  </a:cxn>
                  <a:cxn ang="0">
                    <a:pos x="756" y="212"/>
                  </a:cxn>
                  <a:cxn ang="0">
                    <a:pos x="916" y="116"/>
                  </a:cxn>
                  <a:cxn ang="0">
                    <a:pos x="1036" y="0"/>
                  </a:cxn>
                  <a:cxn ang="0">
                    <a:pos x="1200" y="436"/>
                  </a:cxn>
                  <a:cxn ang="0">
                    <a:pos x="1732" y="348"/>
                  </a:cxn>
                </a:cxnLst>
                <a:rect l="0" t="0" r="r" b="b"/>
                <a:pathLst>
                  <a:path w="1732" h="1028">
                    <a:moveTo>
                      <a:pt x="1732" y="348"/>
                    </a:moveTo>
                    <a:lnTo>
                      <a:pt x="1632" y="488"/>
                    </a:lnTo>
                    <a:cubicBezTo>
                      <a:pt x="1591" y="536"/>
                      <a:pt x="1533" y="592"/>
                      <a:pt x="1484" y="636"/>
                    </a:cubicBezTo>
                    <a:cubicBezTo>
                      <a:pt x="1435" y="680"/>
                      <a:pt x="1393" y="716"/>
                      <a:pt x="1340" y="752"/>
                    </a:cubicBezTo>
                    <a:cubicBezTo>
                      <a:pt x="1287" y="788"/>
                      <a:pt x="1225" y="822"/>
                      <a:pt x="1168" y="852"/>
                    </a:cubicBezTo>
                    <a:cubicBezTo>
                      <a:pt x="1111" y="882"/>
                      <a:pt x="1065" y="907"/>
                      <a:pt x="996" y="932"/>
                    </a:cubicBezTo>
                    <a:cubicBezTo>
                      <a:pt x="927" y="957"/>
                      <a:pt x="839" y="984"/>
                      <a:pt x="756" y="1000"/>
                    </a:cubicBezTo>
                    <a:cubicBezTo>
                      <a:pt x="673" y="1016"/>
                      <a:pt x="573" y="1024"/>
                      <a:pt x="496" y="1028"/>
                    </a:cubicBezTo>
                    <a:lnTo>
                      <a:pt x="292" y="1024"/>
                    </a:lnTo>
                    <a:lnTo>
                      <a:pt x="0" y="580"/>
                    </a:lnTo>
                    <a:lnTo>
                      <a:pt x="280" y="244"/>
                    </a:lnTo>
                    <a:lnTo>
                      <a:pt x="444" y="264"/>
                    </a:lnTo>
                    <a:cubicBezTo>
                      <a:pt x="498" y="266"/>
                      <a:pt x="552" y="265"/>
                      <a:pt x="604" y="256"/>
                    </a:cubicBezTo>
                    <a:cubicBezTo>
                      <a:pt x="656" y="247"/>
                      <a:pt x="704" y="235"/>
                      <a:pt x="756" y="212"/>
                    </a:cubicBezTo>
                    <a:cubicBezTo>
                      <a:pt x="808" y="189"/>
                      <a:pt x="869" y="151"/>
                      <a:pt x="916" y="116"/>
                    </a:cubicBezTo>
                    <a:lnTo>
                      <a:pt x="1036" y="0"/>
                    </a:lnTo>
                    <a:lnTo>
                      <a:pt x="1200" y="436"/>
                    </a:lnTo>
                    <a:lnTo>
                      <a:pt x="1732" y="348"/>
                    </a:lnTo>
                    <a:close/>
                  </a:path>
                </a:pathLst>
              </a:custGeom>
              <a:solidFill>
                <a:srgbClr val="B1A35D"/>
              </a:solidFill>
              <a:ln w="25400" cap="flat" cmpd="sng">
                <a:noFill/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gray">
              <a:xfrm>
                <a:off x="3357" y="2135"/>
                <a:ext cx="939" cy="1098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930" y="0"/>
                  </a:cxn>
                  <a:cxn ang="0">
                    <a:pos x="939" y="162"/>
                  </a:cxn>
                  <a:cxn ang="0">
                    <a:pos x="933" y="336"/>
                  </a:cxn>
                  <a:cxn ang="0">
                    <a:pos x="900" y="567"/>
                  </a:cxn>
                  <a:cxn ang="0">
                    <a:pos x="831" y="777"/>
                  </a:cxn>
                  <a:cxn ang="0">
                    <a:pos x="777" y="897"/>
                  </a:cxn>
                  <a:cxn ang="0">
                    <a:pos x="702" y="1017"/>
                  </a:cxn>
                  <a:cxn ang="0">
                    <a:pos x="144" y="1098"/>
                  </a:cxn>
                  <a:cxn ang="0">
                    <a:pos x="0" y="675"/>
                  </a:cxn>
                  <a:cxn ang="0">
                    <a:pos x="69" y="588"/>
                  </a:cxn>
                  <a:cxn ang="0">
                    <a:pos x="138" y="447"/>
                  </a:cxn>
                  <a:cxn ang="0">
                    <a:pos x="171" y="318"/>
                  </a:cxn>
                  <a:cxn ang="0">
                    <a:pos x="177" y="171"/>
                  </a:cxn>
                  <a:cxn ang="0">
                    <a:pos x="156" y="0"/>
                  </a:cxn>
                </a:cxnLst>
                <a:rect l="0" t="0" r="r" b="b"/>
                <a:pathLst>
                  <a:path w="939" h="1098">
                    <a:moveTo>
                      <a:pt x="156" y="0"/>
                    </a:moveTo>
                    <a:lnTo>
                      <a:pt x="930" y="0"/>
                    </a:lnTo>
                    <a:lnTo>
                      <a:pt x="939" y="162"/>
                    </a:lnTo>
                    <a:cubicBezTo>
                      <a:pt x="939" y="218"/>
                      <a:pt x="939" y="269"/>
                      <a:pt x="933" y="336"/>
                    </a:cubicBezTo>
                    <a:cubicBezTo>
                      <a:pt x="927" y="403"/>
                      <a:pt x="917" y="494"/>
                      <a:pt x="900" y="567"/>
                    </a:cubicBezTo>
                    <a:cubicBezTo>
                      <a:pt x="883" y="640"/>
                      <a:pt x="851" y="722"/>
                      <a:pt x="831" y="777"/>
                    </a:cubicBezTo>
                    <a:lnTo>
                      <a:pt x="777" y="897"/>
                    </a:lnTo>
                    <a:lnTo>
                      <a:pt x="702" y="1017"/>
                    </a:lnTo>
                    <a:lnTo>
                      <a:pt x="144" y="1098"/>
                    </a:lnTo>
                    <a:lnTo>
                      <a:pt x="0" y="675"/>
                    </a:lnTo>
                    <a:lnTo>
                      <a:pt x="69" y="588"/>
                    </a:lnTo>
                    <a:cubicBezTo>
                      <a:pt x="92" y="550"/>
                      <a:pt x="121" y="492"/>
                      <a:pt x="138" y="447"/>
                    </a:cubicBezTo>
                    <a:cubicBezTo>
                      <a:pt x="155" y="402"/>
                      <a:pt x="165" y="364"/>
                      <a:pt x="171" y="318"/>
                    </a:cubicBezTo>
                    <a:cubicBezTo>
                      <a:pt x="177" y="272"/>
                      <a:pt x="179" y="224"/>
                      <a:pt x="177" y="171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6399AB"/>
              </a:solidFill>
              <a:ln w="25400" cap="flat" cmpd="sng">
                <a:noFill/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45720" tIns="44450" rIns="45720" bIns="44450" anchor="ctr" anchorCtr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44" name="Freeform 24"/>
            <p:cNvSpPr>
              <a:spLocks noChangeAspect="1"/>
            </p:cNvSpPr>
            <p:nvPr/>
          </p:nvSpPr>
          <p:spPr bwMode="auto">
            <a:xfrm rot="12217508">
              <a:off x="3855155" y="2381084"/>
              <a:ext cx="1521496" cy="388910"/>
            </a:xfrm>
            <a:custGeom>
              <a:avLst/>
              <a:gdLst/>
              <a:ahLst/>
              <a:cxnLst>
                <a:cxn ang="0">
                  <a:pos x="184" y="3"/>
                </a:cxn>
                <a:cxn ang="0">
                  <a:pos x="2454" y="0"/>
                </a:cxn>
                <a:cxn ang="0">
                  <a:pos x="2493" y="45"/>
                </a:cxn>
                <a:cxn ang="0">
                  <a:pos x="2361" y="1052"/>
                </a:cxn>
                <a:cxn ang="0">
                  <a:pos x="2321" y="1091"/>
                </a:cxn>
                <a:cxn ang="0">
                  <a:pos x="53" y="1085"/>
                </a:cxn>
                <a:cxn ang="0">
                  <a:pos x="5" y="1049"/>
                </a:cxn>
                <a:cxn ang="0">
                  <a:pos x="133" y="39"/>
                </a:cxn>
                <a:cxn ang="0">
                  <a:pos x="184" y="3"/>
                </a:cxn>
              </a:cxnLst>
              <a:rect l="0" t="0" r="r" b="b"/>
              <a:pathLst>
                <a:path w="2495" h="1091">
                  <a:moveTo>
                    <a:pt x="184" y="3"/>
                  </a:moveTo>
                  <a:cubicBezTo>
                    <a:pt x="1319" y="1"/>
                    <a:pt x="2454" y="0"/>
                    <a:pt x="2454" y="0"/>
                  </a:cubicBezTo>
                  <a:cubicBezTo>
                    <a:pt x="2480" y="2"/>
                    <a:pt x="2495" y="23"/>
                    <a:pt x="2493" y="45"/>
                  </a:cubicBezTo>
                  <a:cubicBezTo>
                    <a:pt x="2493" y="45"/>
                    <a:pt x="2427" y="548"/>
                    <a:pt x="2361" y="1052"/>
                  </a:cubicBezTo>
                  <a:cubicBezTo>
                    <a:pt x="2358" y="1080"/>
                    <a:pt x="2349" y="1089"/>
                    <a:pt x="2321" y="1091"/>
                  </a:cubicBezTo>
                  <a:cubicBezTo>
                    <a:pt x="2321" y="1091"/>
                    <a:pt x="1187" y="1088"/>
                    <a:pt x="53" y="1085"/>
                  </a:cubicBezTo>
                  <a:cubicBezTo>
                    <a:pt x="24" y="1086"/>
                    <a:pt x="0" y="1076"/>
                    <a:pt x="5" y="1049"/>
                  </a:cubicBezTo>
                  <a:cubicBezTo>
                    <a:pt x="5" y="1049"/>
                    <a:pt x="69" y="544"/>
                    <a:pt x="133" y="39"/>
                  </a:cubicBezTo>
                  <a:cubicBezTo>
                    <a:pt x="138" y="9"/>
                    <a:pt x="159" y="0"/>
                    <a:pt x="184" y="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0001"/>
                  </a:schemeClr>
                </a:gs>
                <a:gs pos="100000">
                  <a:schemeClr val="bg1">
                    <a:gamma/>
                    <a:shade val="8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vert="ver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再工业化</a:t>
              </a:r>
            </a:p>
          </p:txBody>
        </p:sp>
      </p:grpSp>
      <p:sp>
        <p:nvSpPr>
          <p:cNvPr id="48" name="椭圆 47"/>
          <p:cNvSpPr/>
          <p:nvPr/>
        </p:nvSpPr>
        <p:spPr>
          <a:xfrm>
            <a:off x="357188" y="4143375"/>
            <a:ext cx="1428750" cy="857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实体经济</a:t>
            </a:r>
          </a:p>
        </p:txBody>
      </p:sp>
      <p:sp>
        <p:nvSpPr>
          <p:cNvPr id="49" name="椭圆 48"/>
          <p:cNvSpPr/>
          <p:nvPr/>
        </p:nvSpPr>
        <p:spPr>
          <a:xfrm>
            <a:off x="4143375" y="3857625"/>
            <a:ext cx="1428750" cy="857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服务经济</a:t>
            </a:r>
          </a:p>
        </p:txBody>
      </p:sp>
      <p:sp>
        <p:nvSpPr>
          <p:cNvPr id="50" name="椭圆 49"/>
          <p:cNvSpPr/>
          <p:nvPr/>
        </p:nvSpPr>
        <p:spPr>
          <a:xfrm>
            <a:off x="0" y="1643063"/>
            <a:ext cx="2071688" cy="9286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更高层次实体经济</a:t>
            </a:r>
          </a:p>
        </p:txBody>
      </p:sp>
      <p:sp>
        <p:nvSpPr>
          <p:cNvPr id="42" name="圆角右箭头 41"/>
          <p:cNvSpPr/>
          <p:nvPr/>
        </p:nvSpPr>
        <p:spPr>
          <a:xfrm rot="16033236" flipV="1">
            <a:off x="5986462" y="3289301"/>
            <a:ext cx="2538413" cy="2659062"/>
          </a:xfrm>
          <a:prstGeom prst="ben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5" name="图片 44" descr="12257994799132852140705443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15824">
            <a:off x="6374599" y="1021671"/>
            <a:ext cx="2971816" cy="21397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47" name="直接箭头连接符 46"/>
          <p:cNvCxnSpPr/>
          <p:nvPr/>
        </p:nvCxnSpPr>
        <p:spPr>
          <a:xfrm flipV="1">
            <a:off x="1928813" y="4286250"/>
            <a:ext cx="2143125" cy="21431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rot="10800000">
            <a:off x="1928813" y="2500313"/>
            <a:ext cx="2571750" cy="135731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标题 1"/>
          <p:cNvSpPr txBox="1">
            <a:spLocks/>
          </p:cNvSpPr>
          <p:nvPr/>
        </p:nvSpPr>
        <p:spPr>
          <a:xfrm>
            <a:off x="2051050" y="0"/>
            <a:ext cx="4176713" cy="8493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dist" fontAlgn="auto">
              <a:spcAft>
                <a:spcPts val="0"/>
              </a:spcAft>
              <a:defRPr/>
            </a:pPr>
            <a:r>
              <a:rPr lang="zh-CN" altLang="en-US" sz="3200" dirty="0">
                <a:latin typeface="黑体" pitchFamily="49" charset="-122"/>
                <a:ea typeface="黑体" pitchFamily="49" charset="-122"/>
                <a:cs typeface="+mj-cs"/>
              </a:rPr>
              <a:t>如何理解“再工业化”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00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00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00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00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"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300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25" grpId="0" animBg="1"/>
      <p:bldP spid="48" grpId="0" animBg="1"/>
      <p:bldP spid="49" grpId="0" animBg="1"/>
      <p:bldP spid="50" grpId="0" animBg="1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928662" y="0"/>
            <a:ext cx="7429584" cy="8493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“再工业化”对我国制造业的四大挑战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323528" y="1124744"/>
          <a:ext cx="3371874" cy="216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/>
          <p:cNvGraphicFramePr/>
          <p:nvPr/>
        </p:nvGraphicFramePr>
        <p:xfrm>
          <a:off x="-642974" y="3214686"/>
          <a:ext cx="3371874" cy="2312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2875" y="5643563"/>
            <a:ext cx="4214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itchFamily="34" charset="0"/>
              </a:rPr>
              <a:t>          中国制造业劳动生产率占美国、日本、德国比例</a:t>
            </a:r>
          </a:p>
        </p:txBody>
      </p:sp>
      <p:pic>
        <p:nvPicPr>
          <p:cNvPr id="10" name="图片 9" descr="按购买力计中国相对美国的劳工成本。（资料来源：美银美林 美银美林报告称，按购买力平价计，09年中国人工成本约为美国的50%。副本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700213"/>
            <a:ext cx="4932362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87675" y="981075"/>
            <a:ext cx="5688013" cy="46196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latin typeface="黑体" pitchFamily="49" charset="-122"/>
                <a:ea typeface="黑体" pitchFamily="49" charset="-122"/>
              </a:rPr>
              <a:t>我国制造业竞争力可能大幅度弱化</a:t>
            </a:r>
          </a:p>
        </p:txBody>
      </p:sp>
      <p:graphicFrame>
        <p:nvGraphicFramePr>
          <p:cNvPr id="7" name="图表 6"/>
          <p:cNvGraphicFramePr/>
          <p:nvPr/>
        </p:nvGraphicFramePr>
        <p:xfrm>
          <a:off x="1643042" y="2857496"/>
          <a:ext cx="33718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线形标注 2 10"/>
          <p:cNvSpPr/>
          <p:nvPr/>
        </p:nvSpPr>
        <p:spPr>
          <a:xfrm>
            <a:off x="323850" y="1484313"/>
            <a:ext cx="863600" cy="360362"/>
          </a:xfrm>
          <a:prstGeom prst="borderCallout2">
            <a:avLst>
              <a:gd name="adj1" fmla="val -5828"/>
              <a:gd name="adj2" fmla="val 56525"/>
              <a:gd name="adj3" fmla="val -50887"/>
              <a:gd name="adj4" fmla="val 148893"/>
              <a:gd name="adj5" fmla="val -63642"/>
              <a:gd name="adj6" fmla="val 21618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4.38%</a:t>
            </a:r>
            <a:endParaRPr lang="zh-CN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线形标注 2 11"/>
          <p:cNvSpPr/>
          <p:nvPr/>
        </p:nvSpPr>
        <p:spPr>
          <a:xfrm>
            <a:off x="0" y="2924175"/>
            <a:ext cx="863600" cy="360363"/>
          </a:xfrm>
          <a:prstGeom prst="borderCallout2">
            <a:avLst>
              <a:gd name="adj1" fmla="val 104772"/>
              <a:gd name="adj2" fmla="val 49698"/>
              <a:gd name="adj3" fmla="val 166218"/>
              <a:gd name="adj4" fmla="val 145480"/>
              <a:gd name="adj5" fmla="val 165752"/>
              <a:gd name="adj6" fmla="val 142788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4.37%</a:t>
            </a:r>
            <a:endParaRPr lang="zh-CN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线形标注 2 12"/>
          <p:cNvSpPr/>
          <p:nvPr/>
        </p:nvSpPr>
        <p:spPr>
          <a:xfrm>
            <a:off x="3276600" y="2133600"/>
            <a:ext cx="863600" cy="358775"/>
          </a:xfrm>
          <a:prstGeom prst="borderCallout2">
            <a:avLst>
              <a:gd name="adj1" fmla="val 96580"/>
              <a:gd name="adj2" fmla="val 44577"/>
              <a:gd name="adj3" fmla="val 293204"/>
              <a:gd name="adj4" fmla="val 27710"/>
              <a:gd name="adj5" fmla="val 272256"/>
              <a:gd name="adj6" fmla="val 26725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5.56%</a:t>
            </a:r>
            <a:endParaRPr lang="zh-CN" altLang="en-US" sz="20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CE8C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CE8C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CE8C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CE8C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CE8C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CE8C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CE8C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CE8C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CE8C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CE8C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277</Words>
  <Application>Microsoft Office PowerPoint</Application>
  <PresentationFormat>全屏显示(4:3)</PresentationFormat>
  <Paragraphs>83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微软用户</cp:lastModifiedBy>
  <cp:revision>189</cp:revision>
  <dcterms:created xsi:type="dcterms:W3CDTF">2012-06-20T02:21:37Z</dcterms:created>
  <dcterms:modified xsi:type="dcterms:W3CDTF">2012-10-23T08:59:30Z</dcterms:modified>
</cp:coreProperties>
</file>