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0" r:id="rId1"/>
    <p:sldMasterId id="2147483652" r:id="rId2"/>
    <p:sldMasterId id="2147483656" r:id="rId3"/>
    <p:sldMasterId id="2147483654" r:id="rId4"/>
  </p:sldMasterIdLst>
  <p:notesMasterIdLst>
    <p:notesMasterId r:id="rId14"/>
  </p:notesMasterIdLst>
  <p:handoutMasterIdLst>
    <p:handoutMasterId r:id="rId15"/>
  </p:handoutMasterIdLst>
  <p:sldIdLst>
    <p:sldId id="466" r:id="rId5"/>
    <p:sldId id="543" r:id="rId6"/>
    <p:sldId id="579" r:id="rId7"/>
    <p:sldId id="546" r:id="rId8"/>
    <p:sldId id="551" r:id="rId9"/>
    <p:sldId id="557" r:id="rId10"/>
    <p:sldId id="556" r:id="rId11"/>
    <p:sldId id="562" r:id="rId12"/>
    <p:sldId id="568" r:id="rId13"/>
  </p:sldIdLst>
  <p:sldSz cx="9144000" cy="6858000" type="screen4x3"/>
  <p:notesSz cx="6797675" cy="992663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10000"/>
    </p:penClr>
  </p:showPr>
  <p:clrMru>
    <a:srgbClr val="FF3300"/>
    <a:srgbClr val="EA6115"/>
    <a:srgbClr val="FF9900"/>
    <a:srgbClr val="6699FF"/>
    <a:srgbClr val="009999"/>
    <a:srgbClr val="AD6431"/>
    <a:srgbClr val="3366FF"/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8" autoAdjust="0"/>
    <p:restoredTop sz="94728" autoAdjust="0"/>
  </p:normalViewPr>
  <p:slideViewPr>
    <p:cSldViewPr>
      <p:cViewPr>
        <p:scale>
          <a:sx n="66" d="100"/>
          <a:sy n="66" d="100"/>
        </p:scale>
        <p:origin x="-1934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3030" y="-102"/>
      </p:cViewPr>
      <p:guideLst>
        <p:guide orient="horz" pos="3126"/>
        <p:guide pos="2141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B68A48-A8A2-48C7-88FE-29C56AF60C3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962E470-A098-4BB0-A08E-CC7E20EF1857}">
      <dgm:prSet phldrT="[文本]"/>
      <dgm:sp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0"/>
        </a:gradFill>
      </dgm:spPr>
      <dgm:t>
        <a:bodyPr/>
        <a:lstStyle/>
        <a:p>
          <a:endParaRPr lang="zh-CN" altLang="en-US" dirty="0"/>
        </a:p>
      </dgm:t>
    </dgm:pt>
    <dgm:pt modelId="{67984C0D-1DC7-436B-8C99-4123349284E7}" type="parTrans" cxnId="{3B1E97F4-9FDF-406F-8E2C-A011C1C151A4}">
      <dgm:prSet/>
      <dgm:spPr/>
      <dgm:t>
        <a:bodyPr/>
        <a:lstStyle/>
        <a:p>
          <a:endParaRPr lang="zh-CN" altLang="en-US"/>
        </a:p>
      </dgm:t>
    </dgm:pt>
    <dgm:pt modelId="{E3690566-1AE1-43EC-8B55-D9D1E928ECC8}" type="sibTrans" cxnId="{3B1E97F4-9FDF-406F-8E2C-A011C1C151A4}">
      <dgm:prSet/>
      <dgm:spPr/>
      <dgm:t>
        <a:bodyPr/>
        <a:lstStyle/>
        <a:p>
          <a:endParaRPr lang="zh-CN" altLang="en-US"/>
        </a:p>
      </dgm:t>
    </dgm:pt>
    <dgm:pt modelId="{6C1190CF-9CAE-49E3-8354-6817AE9FBF81}">
      <dgm:prSet phldrT="[文本]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</dgm:spPr>
      <dgm:t>
        <a:bodyPr/>
        <a:lstStyle/>
        <a:p>
          <a:r>
            <a:rPr lang="zh-CN" altLang="en-US" dirty="0" smtClean="0">
              <a:solidFill>
                <a:schemeClr val="bg1"/>
              </a:solidFill>
            </a:rPr>
            <a:t>日本政治右倾化</a:t>
          </a:r>
          <a:endParaRPr lang="zh-CN" altLang="en-US" dirty="0">
            <a:solidFill>
              <a:schemeClr val="bg1"/>
            </a:solidFill>
          </a:endParaRPr>
        </a:p>
      </dgm:t>
    </dgm:pt>
    <dgm:pt modelId="{964167BD-9BC2-4136-9D73-37BC9AA1CCE2}" type="parTrans" cxnId="{7DD028A1-3A64-467B-86DF-62A944CC49A2}">
      <dgm:prSet/>
      <dgm:spPr/>
      <dgm:t>
        <a:bodyPr/>
        <a:lstStyle/>
        <a:p>
          <a:endParaRPr lang="zh-CN" altLang="en-US"/>
        </a:p>
      </dgm:t>
    </dgm:pt>
    <dgm:pt modelId="{85981C98-A3C9-4F6D-8A92-A2AC86927B22}" type="sibTrans" cxnId="{7DD028A1-3A64-467B-86DF-62A944CC49A2}">
      <dgm:prSet/>
      <dgm:spPr/>
      <dgm:t>
        <a:bodyPr/>
        <a:lstStyle/>
        <a:p>
          <a:endParaRPr lang="zh-CN" altLang="en-US"/>
        </a:p>
      </dgm:t>
    </dgm:pt>
    <dgm:pt modelId="{34CBF9D9-0555-4336-9DFB-943C4F4FEBA9}" type="pres">
      <dgm:prSet presAssocID="{D5B68A48-A8A2-48C7-88FE-29C56AF60C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25F69AA-E7E2-4158-B667-A8CC6E32BDCF}" type="pres">
      <dgm:prSet presAssocID="{B962E470-A098-4BB0-A08E-CC7E20EF1857}" presName="composite" presStyleCnt="0"/>
      <dgm:spPr/>
    </dgm:pt>
    <dgm:pt modelId="{378E5796-605D-4341-BFF3-6465B3F2DB83}" type="pres">
      <dgm:prSet presAssocID="{B962E470-A098-4BB0-A08E-CC7E20EF1857}" presName="parentText" presStyleLbl="alignNode1" presStyleIdx="0" presStyleCnt="1" custScaleX="11074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F12EEB0-6AE8-481C-86CD-48C4D5534BD8}" type="pres">
      <dgm:prSet presAssocID="{B962E470-A098-4BB0-A08E-CC7E20EF1857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B1E97F4-9FDF-406F-8E2C-A011C1C151A4}" srcId="{D5B68A48-A8A2-48C7-88FE-29C56AF60C31}" destId="{B962E470-A098-4BB0-A08E-CC7E20EF1857}" srcOrd="0" destOrd="0" parTransId="{67984C0D-1DC7-436B-8C99-4123349284E7}" sibTransId="{E3690566-1AE1-43EC-8B55-D9D1E928ECC8}"/>
    <dgm:cxn modelId="{7DD028A1-3A64-467B-86DF-62A944CC49A2}" srcId="{B962E470-A098-4BB0-A08E-CC7E20EF1857}" destId="{6C1190CF-9CAE-49E3-8354-6817AE9FBF81}" srcOrd="0" destOrd="0" parTransId="{964167BD-9BC2-4136-9D73-37BC9AA1CCE2}" sibTransId="{85981C98-A3C9-4F6D-8A92-A2AC86927B22}"/>
    <dgm:cxn modelId="{9073502C-003E-4138-B8CD-B37EE99C93C5}" type="presOf" srcId="{B962E470-A098-4BB0-A08E-CC7E20EF1857}" destId="{378E5796-605D-4341-BFF3-6465B3F2DB83}" srcOrd="0" destOrd="0" presId="urn:microsoft.com/office/officeart/2005/8/layout/chevron2"/>
    <dgm:cxn modelId="{25ED2E92-9C6E-4C0B-917D-6A6F7C9E1FE8}" type="presOf" srcId="{D5B68A48-A8A2-48C7-88FE-29C56AF60C31}" destId="{34CBF9D9-0555-4336-9DFB-943C4F4FEBA9}" srcOrd="0" destOrd="0" presId="urn:microsoft.com/office/officeart/2005/8/layout/chevron2"/>
    <dgm:cxn modelId="{48A184BA-0BFE-4199-85B9-C2548ADF1595}" type="presOf" srcId="{6C1190CF-9CAE-49E3-8354-6817AE9FBF81}" destId="{3F12EEB0-6AE8-481C-86CD-48C4D5534BD8}" srcOrd="0" destOrd="0" presId="urn:microsoft.com/office/officeart/2005/8/layout/chevron2"/>
    <dgm:cxn modelId="{6DDC45E7-783C-464C-8E8F-D00D3A18A5AC}" type="presParOf" srcId="{34CBF9D9-0555-4336-9DFB-943C4F4FEBA9}" destId="{E25F69AA-E7E2-4158-B667-A8CC6E32BDCF}" srcOrd="0" destOrd="0" presId="urn:microsoft.com/office/officeart/2005/8/layout/chevron2"/>
    <dgm:cxn modelId="{A50429F7-4C9E-4D76-ACC2-4A3A9A7FE520}" type="presParOf" srcId="{E25F69AA-E7E2-4158-B667-A8CC6E32BDCF}" destId="{378E5796-605D-4341-BFF3-6465B3F2DB83}" srcOrd="0" destOrd="0" presId="urn:microsoft.com/office/officeart/2005/8/layout/chevron2"/>
    <dgm:cxn modelId="{D847B065-EA81-485E-82B3-6EE1D8F2E698}" type="presParOf" srcId="{E25F69AA-E7E2-4158-B667-A8CC6E32BDCF}" destId="{3F12EEB0-6AE8-481C-86CD-48C4D5534BD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8E5796-605D-4341-BFF3-6465B3F2DB83}">
      <dsp:nvSpPr>
        <dsp:cNvPr id="0" name=""/>
        <dsp:cNvSpPr/>
      </dsp:nvSpPr>
      <dsp:spPr>
        <a:xfrm rot="5400000">
          <a:off x="-160007" y="138279"/>
          <a:ext cx="1219524" cy="945351"/>
        </a:xfrm>
        <a:prstGeom prst="chevron">
          <a:avLst/>
        </a:prstGeom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900" kern="1200" dirty="0"/>
        </a:p>
      </dsp:txBody>
      <dsp:txXfrm rot="5400000">
        <a:off x="-160007" y="138279"/>
        <a:ext cx="1219524" cy="945351"/>
      </dsp:txXfrm>
    </dsp:sp>
    <dsp:sp modelId="{3F12EEB0-6AE8-481C-86CD-48C4D5534BD8}">
      <dsp:nvSpPr>
        <dsp:cNvPr id="0" name=""/>
        <dsp:cNvSpPr/>
      </dsp:nvSpPr>
      <dsp:spPr>
        <a:xfrm rot="5400000">
          <a:off x="3101409" y="-2223628"/>
          <a:ext cx="792691" cy="5242332"/>
        </a:xfrm>
        <a:prstGeom prst="round2SameRect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4400" kern="1200" dirty="0" smtClean="0">
              <a:solidFill>
                <a:schemeClr val="bg1"/>
              </a:solidFill>
            </a:rPr>
            <a:t>日本政治右倾化</a:t>
          </a:r>
          <a:endParaRPr lang="zh-CN" altLang="en-US" sz="4400" kern="1200" dirty="0">
            <a:solidFill>
              <a:schemeClr val="bg1"/>
            </a:solidFill>
          </a:endParaRPr>
        </a:p>
      </dsp:txBody>
      <dsp:txXfrm rot="5400000">
        <a:off x="3101409" y="-2223628"/>
        <a:ext cx="792691" cy="5242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SzPct val="100000"/>
              <a:buFont typeface="Times New Roman" pitchFamily="18" charset="0"/>
              <a:buNone/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SzPct val="100000"/>
              <a:buFont typeface="Times New Roman" pitchFamily="18" charset="0"/>
              <a:buNone/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buSzPct val="100000"/>
              <a:buFont typeface="Times New Roman" pitchFamily="18" charset="0"/>
              <a:buNone/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SzPct val="100000"/>
              <a:buFont typeface="Times New Roman" pitchFamily="18" charset="0"/>
              <a:buNone/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4965AE2D-7C7E-4468-8821-2B0B08B47C8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SzPct val="100000"/>
              <a:buFont typeface="Times New Roman" pitchFamily="18" charset="0"/>
              <a:buNone/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SzPct val="100000"/>
              <a:buFont typeface="Times New Roman" pitchFamily="18" charset="0"/>
              <a:buNone/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6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buSzPct val="100000"/>
              <a:buFont typeface="Times New Roman" pitchFamily="18" charset="0"/>
              <a:buNone/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SzPct val="100000"/>
              <a:buFont typeface="Times New Roman" pitchFamily="18" charset="0"/>
              <a:buNone/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62D61772-415C-44EE-B2C4-F841E877C06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100000"/>
      </a:spcBef>
      <a:spcAft>
        <a:spcPct val="0"/>
      </a:spcAft>
      <a:buSzPct val="100000"/>
      <a:buFont typeface="Times New Roman" pitchFamily="18" charset="0"/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100000"/>
      </a:spcBef>
      <a:spcAft>
        <a:spcPct val="0"/>
      </a:spcAft>
      <a:buSzPct val="100000"/>
      <a:buFont typeface="Times New Roman" pitchFamily="18" charset="0"/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100000"/>
      </a:spcBef>
      <a:spcAft>
        <a:spcPct val="0"/>
      </a:spcAft>
      <a:buSzPct val="100000"/>
      <a:buFont typeface="Times New Roman" pitchFamily="18" charset="0"/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100000"/>
      </a:spcBef>
      <a:spcAft>
        <a:spcPct val="0"/>
      </a:spcAft>
      <a:buSzPct val="100000"/>
      <a:buFont typeface="Times New Roman" pitchFamily="18" charset="0"/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100000"/>
      </a:spcBef>
      <a:spcAft>
        <a:spcPct val="0"/>
      </a:spcAft>
      <a:buSzPct val="100000"/>
      <a:buFont typeface="Times New Roman" pitchFamily="18" charset="0"/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 descr="杂志社logo网址   单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0050" y="6310313"/>
            <a:ext cx="1955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杂志社logo 新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7275" y="6375400"/>
            <a:ext cx="15462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2667000"/>
            <a:ext cx="6172200" cy="533400"/>
          </a:xfrm>
        </p:spPr>
        <p:txBody>
          <a:bodyPr/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657600"/>
            <a:ext cx="6248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24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72300" y="228600"/>
            <a:ext cx="2171700" cy="58975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362700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5" descr="杂志社logo 新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51725" y="119063"/>
            <a:ext cx="15462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charset="0"/>
          <a:ea typeface="楷体" pitchFamily="49" charset="-122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charset="0"/>
          <a:ea typeface="楷体" pitchFamily="49" charset="-122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charset="0"/>
          <a:ea typeface="楷体" pitchFamily="49" charset="-122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charset="0"/>
          <a:ea typeface="楷体" pitchFamily="49" charset="-122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charset="0"/>
          <a:ea typeface="楷体" pitchFamily="49" charset="-122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charset="0"/>
          <a:ea typeface="楷体" pitchFamily="49" charset="-122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charset="0"/>
          <a:ea typeface="楷体" pitchFamily="49" charset="-122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charset="0"/>
          <a:ea typeface="楷体" pitchFamily="49" charset="-122"/>
        </a:defRPr>
      </a:lvl9pPr>
    </p:titleStyle>
    <p:bodyStyle>
      <a:lvl1pPr marL="2286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5425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7969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"/>
        <a:defRPr sz="1400">
          <a:solidFill>
            <a:schemeClr val="tx1"/>
          </a:solidFill>
          <a:latin typeface="+mn-lt"/>
          <a:ea typeface="+mn-ea"/>
        </a:defRPr>
      </a:lvl3pPr>
      <a:lvl4pPr marL="10255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–"/>
        <a:defRPr sz="1000">
          <a:solidFill>
            <a:schemeClr val="tx1"/>
          </a:solidFill>
          <a:latin typeface="+mn-lt"/>
          <a:ea typeface="+mn-ea"/>
        </a:defRPr>
      </a:lvl4pPr>
      <a:lvl5pPr marL="12541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5pPr>
      <a:lvl6pPr marL="17113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6pPr>
      <a:lvl7pPr marL="21685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7pPr>
      <a:lvl8pPr marL="26257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8pPr>
      <a:lvl9pPr marL="30829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7" descr="杂志社logo 新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503238"/>
            <a:ext cx="217646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63" r:id="rId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5" descr="杂志社logo 新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4950" y="6264275"/>
            <a:ext cx="15462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pic>
        <p:nvPicPr>
          <p:cNvPr id="6147" name="图片 6" descr="杂志社logo 新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16788" y="6330950"/>
            <a:ext cx="15478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6.jpeg"/><Relationship Id="rId4" Type="http://schemas.openxmlformats.org/officeDocument/2006/relationships/diagramData" Target="../diagrams/data1.xml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Relationship Id="rId1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Excel_97-2003____1.xls"/><Relationship Id="rId3" Type="http://schemas.openxmlformats.org/officeDocument/2006/relationships/image" Target="../media/image13.jpeg"/><Relationship Id="rId7" Type="http://schemas.openxmlformats.org/officeDocument/2006/relationships/image" Target="../media/image49.jpe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0.png"/><Relationship Id="rId4" Type="http://schemas.openxmlformats.org/officeDocument/2006/relationships/image" Target="../media/image46.jpeg"/><Relationship Id="rId9" Type="http://schemas.openxmlformats.org/officeDocument/2006/relationships/oleObject" Target="../embeddings/Microsoft_Office_Excel_97-2003____2.xls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7" descr="杂志社logo 新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6950" y="5138738"/>
            <a:ext cx="23574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341530" y="2573905"/>
            <a:ext cx="853310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buSzPct val="100000"/>
              <a:buFont typeface="Times New Roman" pitchFamily="18" charset="0"/>
              <a:buNone/>
              <a:defRPr/>
            </a:pPr>
            <a:r>
              <a:rPr lang="zh-CN" altLang="en-US" sz="54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黑体" pitchFamily="2" charset="-122"/>
                <a:ea typeface="黑体" pitchFamily="2" charset="-122"/>
              </a:rPr>
              <a:t>处在十字路口</a:t>
            </a:r>
            <a:r>
              <a:rPr lang="zh-CN" altLang="en-US" sz="54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黑体" pitchFamily="2" charset="-122"/>
                <a:ea typeface="黑体" pitchFamily="2" charset="-122"/>
              </a:rPr>
              <a:t>的中日关系</a:t>
            </a:r>
            <a:endParaRPr lang="zh-CN" altLang="en-US" sz="54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" charset="0"/>
              <a:ea typeface="宋体" charset="-122"/>
            </a:endParaRPr>
          </a:p>
        </p:txBody>
      </p:sp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431800" y="3654425"/>
            <a:ext cx="4195763" cy="449263"/>
            <a:chOff x="431541" y="3924055"/>
            <a:chExt cx="4196715" cy="450050"/>
          </a:xfrm>
        </p:grpSpPr>
        <p:pic>
          <p:nvPicPr>
            <p:cNvPr id="43018" name="图片 13" descr="无标题-11副本1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5831" t="57822" r="47763" b="36922"/>
            <a:stretch>
              <a:fillRect/>
            </a:stretch>
          </p:blipFill>
          <p:spPr bwMode="auto">
            <a:xfrm>
              <a:off x="3896925" y="3924055"/>
              <a:ext cx="731331" cy="45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3019" name="直接连接符 14"/>
            <p:cNvCxnSpPr>
              <a:cxnSpLocks noChangeShapeType="1"/>
            </p:cNvCxnSpPr>
            <p:nvPr/>
          </p:nvCxnSpPr>
          <p:spPr bwMode="auto">
            <a:xfrm flipH="1">
              <a:off x="431541" y="4104075"/>
              <a:ext cx="3420379" cy="0"/>
            </a:xfrm>
            <a:prstGeom prst="line">
              <a:avLst/>
            </a:prstGeom>
            <a:noFill/>
            <a:ln w="20320" algn="ctr">
              <a:solidFill>
                <a:srgbClr val="C00000"/>
              </a:solidFill>
              <a:round/>
              <a:headEnd/>
              <a:tailEnd/>
            </a:ln>
          </p:spPr>
        </p:cxnSp>
      </p:grpSp>
      <p:grpSp>
        <p:nvGrpSpPr>
          <p:cNvPr id="3" name="组合 21"/>
          <p:cNvGrpSpPr>
            <a:grpSpLocks/>
          </p:cNvGrpSpPr>
          <p:nvPr/>
        </p:nvGrpSpPr>
        <p:grpSpPr bwMode="auto">
          <a:xfrm>
            <a:off x="4481513" y="3473450"/>
            <a:ext cx="4246562" cy="630238"/>
            <a:chOff x="4481990" y="3744035"/>
            <a:chExt cx="4245473" cy="630070"/>
          </a:xfrm>
        </p:grpSpPr>
        <p:pic>
          <p:nvPicPr>
            <p:cNvPr id="43016" name="图片 16" descr="无标题-1111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EAFF00"/>
                </a:clrFrom>
                <a:clrTo>
                  <a:srgbClr val="EAFF00">
                    <a:alpha val="0"/>
                  </a:srgbClr>
                </a:clrTo>
              </a:clrChange>
            </a:blip>
            <a:srcRect l="50984" t="55251" r="41141" b="36874"/>
            <a:stretch>
              <a:fillRect/>
            </a:stretch>
          </p:blipFill>
          <p:spPr bwMode="auto">
            <a:xfrm>
              <a:off x="4481990" y="3744035"/>
              <a:ext cx="840093" cy="630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3017" name="直接连接符 17"/>
            <p:cNvCxnSpPr>
              <a:cxnSpLocks noChangeShapeType="1"/>
            </p:cNvCxnSpPr>
            <p:nvPr/>
          </p:nvCxnSpPr>
          <p:spPr bwMode="auto">
            <a:xfrm flipH="1">
              <a:off x="5247075" y="4104075"/>
              <a:ext cx="3480388" cy="0"/>
            </a:xfrm>
            <a:prstGeom prst="line">
              <a:avLst/>
            </a:prstGeom>
            <a:noFill/>
            <a:ln w="20320" algn="ctr">
              <a:solidFill>
                <a:srgbClr val="C000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9"/>
          <p:cNvGrpSpPr>
            <a:grpSpLocks/>
          </p:cNvGrpSpPr>
          <p:nvPr/>
        </p:nvGrpSpPr>
        <p:grpSpPr bwMode="auto">
          <a:xfrm>
            <a:off x="1601788" y="1584325"/>
            <a:ext cx="1560512" cy="1169988"/>
            <a:chOff x="1530816" y="2303875"/>
            <a:chExt cx="1561440" cy="1170130"/>
          </a:xfrm>
        </p:grpSpPr>
        <p:sp>
          <p:nvSpPr>
            <p:cNvPr id="49205" name="AutoShape 3"/>
            <p:cNvSpPr>
              <a:spLocks noChangeArrowheads="1"/>
            </p:cNvSpPr>
            <p:nvPr/>
          </p:nvSpPr>
          <p:spPr bwMode="auto">
            <a:xfrm>
              <a:off x="1530816" y="2303875"/>
              <a:ext cx="1561440" cy="1170130"/>
            </a:xfrm>
            <a:prstGeom prst="chevron">
              <a:avLst>
                <a:gd name="adj" fmla="val 25002"/>
              </a:avLst>
            </a:prstGeom>
            <a:gradFill rotWithShape="1">
              <a:gsLst>
                <a:gs pos="0">
                  <a:srgbClr val="800000"/>
                </a:gs>
                <a:gs pos="100000">
                  <a:srgbClr val="FF9900"/>
                </a:gs>
              </a:gsLst>
              <a:lin ang="18900000" scaled="1"/>
            </a:gradFill>
            <a:ln w="28575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endParaRPr lang="zh-CN" altLang="en-US"/>
            </a:p>
          </p:txBody>
        </p:sp>
        <p:sp>
          <p:nvSpPr>
            <p:cNvPr id="49206" name="TextBox 28"/>
            <p:cNvSpPr txBox="1">
              <a:spLocks noChangeArrowheads="1"/>
            </p:cNvSpPr>
            <p:nvPr/>
          </p:nvSpPr>
          <p:spPr bwMode="auto">
            <a:xfrm>
              <a:off x="1871137" y="2528900"/>
              <a:ext cx="110799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18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中日关系</a:t>
              </a:r>
              <a:endParaRPr lang="en-US" altLang="zh-CN" sz="180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18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恶化</a:t>
              </a:r>
            </a:p>
          </p:txBody>
        </p:sp>
      </p:grpSp>
      <p:grpSp>
        <p:nvGrpSpPr>
          <p:cNvPr id="3" name="组合 40"/>
          <p:cNvGrpSpPr>
            <a:grpSpLocks/>
          </p:cNvGrpSpPr>
          <p:nvPr/>
        </p:nvGrpSpPr>
        <p:grpSpPr bwMode="auto">
          <a:xfrm>
            <a:off x="2886075" y="1584325"/>
            <a:ext cx="1560513" cy="1169988"/>
            <a:chOff x="2815104" y="2303875"/>
            <a:chExt cx="1561440" cy="1170130"/>
          </a:xfrm>
        </p:grpSpPr>
        <p:sp>
          <p:nvSpPr>
            <p:cNvPr id="49203" name="AutoShape 4"/>
            <p:cNvSpPr>
              <a:spLocks noChangeArrowheads="1"/>
            </p:cNvSpPr>
            <p:nvPr/>
          </p:nvSpPr>
          <p:spPr bwMode="auto">
            <a:xfrm>
              <a:off x="2815104" y="2303875"/>
              <a:ext cx="1561440" cy="1170130"/>
            </a:xfrm>
            <a:prstGeom prst="chevron">
              <a:avLst>
                <a:gd name="adj" fmla="val 25002"/>
              </a:avLst>
            </a:prstGeom>
            <a:gradFill rotWithShape="1">
              <a:gsLst>
                <a:gs pos="0">
                  <a:srgbClr val="800000"/>
                </a:gs>
                <a:gs pos="100000">
                  <a:srgbClr val="FF9900"/>
                </a:gs>
              </a:gsLst>
              <a:lin ang="18900000" scaled="1"/>
            </a:gradFill>
            <a:ln w="28575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endParaRPr lang="zh-CN" altLang="en-US"/>
            </a:p>
          </p:txBody>
        </p:sp>
        <p:sp>
          <p:nvSpPr>
            <p:cNvPr id="49204" name="TextBox 29"/>
            <p:cNvSpPr txBox="1">
              <a:spLocks noChangeArrowheads="1"/>
            </p:cNvSpPr>
            <p:nvPr/>
          </p:nvSpPr>
          <p:spPr bwMode="auto">
            <a:xfrm>
              <a:off x="3159153" y="2528900"/>
              <a:ext cx="110799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18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两国国民</a:t>
              </a:r>
              <a:endParaRPr lang="en-US" altLang="zh-CN" sz="180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18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感情恶化</a:t>
              </a:r>
            </a:p>
          </p:txBody>
        </p:sp>
      </p:grpSp>
      <p:grpSp>
        <p:nvGrpSpPr>
          <p:cNvPr id="4" name="组合 41"/>
          <p:cNvGrpSpPr>
            <a:grpSpLocks/>
          </p:cNvGrpSpPr>
          <p:nvPr/>
        </p:nvGrpSpPr>
        <p:grpSpPr bwMode="auto">
          <a:xfrm>
            <a:off x="4179888" y="1582738"/>
            <a:ext cx="1563687" cy="1169987"/>
            <a:chOff x="4109780" y="2302622"/>
            <a:chExt cx="1563005" cy="1170130"/>
          </a:xfrm>
        </p:grpSpPr>
        <p:sp>
          <p:nvSpPr>
            <p:cNvPr id="49201" name="AutoShape 6"/>
            <p:cNvSpPr>
              <a:spLocks noChangeArrowheads="1"/>
            </p:cNvSpPr>
            <p:nvPr/>
          </p:nvSpPr>
          <p:spPr bwMode="auto">
            <a:xfrm>
              <a:off x="4109780" y="2302622"/>
              <a:ext cx="1563005" cy="1170130"/>
            </a:xfrm>
            <a:prstGeom prst="chevron">
              <a:avLst>
                <a:gd name="adj" fmla="val 25002"/>
              </a:avLst>
            </a:prstGeom>
            <a:gradFill rotWithShape="1">
              <a:gsLst>
                <a:gs pos="0">
                  <a:srgbClr val="800000"/>
                </a:gs>
                <a:gs pos="100000">
                  <a:srgbClr val="FF9900"/>
                </a:gs>
              </a:gsLst>
              <a:lin ang="18900000" scaled="1"/>
            </a:gradFill>
            <a:ln w="28575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endParaRPr lang="zh-CN" altLang="en-US"/>
            </a:p>
          </p:txBody>
        </p:sp>
        <p:sp>
          <p:nvSpPr>
            <p:cNvPr id="49202" name="TextBox 30"/>
            <p:cNvSpPr txBox="1">
              <a:spLocks noChangeArrowheads="1"/>
            </p:cNvSpPr>
            <p:nvPr/>
          </p:nvSpPr>
          <p:spPr bwMode="auto">
            <a:xfrm>
              <a:off x="4436422" y="2528900"/>
              <a:ext cx="110799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18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中日经贸</a:t>
              </a:r>
              <a:endParaRPr lang="en-US" altLang="zh-CN" sz="180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18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关系下降</a:t>
              </a:r>
            </a:p>
          </p:txBody>
        </p:sp>
      </p:grpSp>
      <p:grpSp>
        <p:nvGrpSpPr>
          <p:cNvPr id="5" name="组合 42"/>
          <p:cNvGrpSpPr>
            <a:grpSpLocks/>
          </p:cNvGrpSpPr>
          <p:nvPr/>
        </p:nvGrpSpPr>
        <p:grpSpPr bwMode="auto">
          <a:xfrm>
            <a:off x="5453063" y="1584325"/>
            <a:ext cx="1562100" cy="1169988"/>
            <a:chOff x="5382090" y="2303875"/>
            <a:chExt cx="1563005" cy="1170130"/>
          </a:xfrm>
        </p:grpSpPr>
        <p:sp>
          <p:nvSpPr>
            <p:cNvPr id="49199" name="AutoShape 6"/>
            <p:cNvSpPr>
              <a:spLocks noChangeArrowheads="1"/>
            </p:cNvSpPr>
            <p:nvPr/>
          </p:nvSpPr>
          <p:spPr bwMode="auto">
            <a:xfrm>
              <a:off x="5382090" y="2303875"/>
              <a:ext cx="1563005" cy="1170130"/>
            </a:xfrm>
            <a:prstGeom prst="chevron">
              <a:avLst>
                <a:gd name="adj" fmla="val 25002"/>
              </a:avLst>
            </a:prstGeom>
            <a:gradFill rotWithShape="1">
              <a:gsLst>
                <a:gs pos="0">
                  <a:srgbClr val="800000"/>
                </a:gs>
                <a:gs pos="100000">
                  <a:srgbClr val="FF9900"/>
                </a:gs>
              </a:gsLst>
              <a:lin ang="18900000" scaled="1"/>
            </a:gradFill>
            <a:ln w="28575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endParaRPr lang="zh-CN" altLang="en-US"/>
            </a:p>
          </p:txBody>
        </p:sp>
        <p:sp>
          <p:nvSpPr>
            <p:cNvPr id="49200" name="TextBox 32"/>
            <p:cNvSpPr txBox="1">
              <a:spLocks noChangeArrowheads="1"/>
            </p:cNvSpPr>
            <p:nvPr/>
          </p:nvSpPr>
          <p:spPr bwMode="auto">
            <a:xfrm>
              <a:off x="5696562" y="2528900"/>
              <a:ext cx="110799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18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中日人员</a:t>
              </a:r>
              <a:endParaRPr lang="en-US" altLang="zh-CN" sz="180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18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交往下滑</a:t>
              </a:r>
            </a:p>
          </p:txBody>
        </p:sp>
      </p:grpSp>
      <p:grpSp>
        <p:nvGrpSpPr>
          <p:cNvPr id="6" name="组合 43"/>
          <p:cNvGrpSpPr>
            <a:grpSpLocks/>
          </p:cNvGrpSpPr>
          <p:nvPr/>
        </p:nvGrpSpPr>
        <p:grpSpPr bwMode="auto">
          <a:xfrm>
            <a:off x="7380288" y="1089025"/>
            <a:ext cx="1387475" cy="2249488"/>
            <a:chOff x="6957265" y="1808820"/>
            <a:chExt cx="1388430" cy="2250250"/>
          </a:xfrm>
        </p:grpSpPr>
        <p:sp>
          <p:nvSpPr>
            <p:cNvPr id="49197" name="AutoShape 8"/>
            <p:cNvSpPr>
              <a:spLocks noChangeArrowheads="1"/>
            </p:cNvSpPr>
            <p:nvPr/>
          </p:nvSpPr>
          <p:spPr bwMode="auto">
            <a:xfrm rot="5400000">
              <a:off x="6526355" y="2239730"/>
              <a:ext cx="2250250" cy="1388430"/>
            </a:xfrm>
            <a:prstGeom prst="rightArrow">
              <a:avLst>
                <a:gd name="adj1" fmla="val 51306"/>
                <a:gd name="adj2" fmla="val 45890"/>
              </a:avLst>
            </a:prstGeom>
            <a:gradFill rotWithShape="1">
              <a:gsLst>
                <a:gs pos="0">
                  <a:srgbClr val="FF9900"/>
                </a:gs>
                <a:gs pos="100000">
                  <a:srgbClr val="800000"/>
                </a:gs>
              </a:gsLst>
              <a:lin ang="2700000" scaled="1"/>
            </a:gradFill>
            <a:ln w="28575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endParaRPr lang="zh-CN" altLang="en-US"/>
            </a:p>
          </p:txBody>
        </p:sp>
        <p:sp>
          <p:nvSpPr>
            <p:cNvPr id="49198" name="TextBox 34"/>
            <p:cNvSpPr txBox="1">
              <a:spLocks noChangeArrowheads="1"/>
            </p:cNvSpPr>
            <p:nvPr/>
          </p:nvSpPr>
          <p:spPr bwMode="auto">
            <a:xfrm>
              <a:off x="7272300" y="1988840"/>
              <a:ext cx="800219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0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中日关系迅速</a:t>
              </a:r>
              <a:endParaRPr lang="en-US" altLang="zh-CN" sz="200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0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转向政冷经冷</a:t>
              </a:r>
            </a:p>
          </p:txBody>
        </p:sp>
      </p:grpSp>
      <p:pic>
        <p:nvPicPr>
          <p:cNvPr id="70" name="图片 69" descr="02bOOOPIC3e副本副本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EABF"/>
              </a:clrFrom>
              <a:clrTo>
                <a:srgbClr val="FFEABF">
                  <a:alpha val="0"/>
                </a:srgbClr>
              </a:clrTo>
            </a:clrChange>
          </a:blip>
          <a:srcRect l="9502" t="12479" r="8905" b="9698"/>
          <a:stretch>
            <a:fillRect/>
          </a:stretch>
        </p:blipFill>
        <p:spPr bwMode="auto">
          <a:xfrm>
            <a:off x="522288" y="3789363"/>
            <a:ext cx="26416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组合 73"/>
          <p:cNvGrpSpPr>
            <a:grpSpLocks/>
          </p:cNvGrpSpPr>
          <p:nvPr/>
        </p:nvGrpSpPr>
        <p:grpSpPr bwMode="auto">
          <a:xfrm>
            <a:off x="3762375" y="3968750"/>
            <a:ext cx="4770438" cy="1395413"/>
            <a:chOff x="3761910" y="3969060"/>
            <a:chExt cx="4770530" cy="1395155"/>
          </a:xfrm>
        </p:grpSpPr>
        <p:sp>
          <p:nvSpPr>
            <p:cNvPr id="72" name="圆角矩形标注 71"/>
            <p:cNvSpPr/>
            <p:nvPr/>
          </p:nvSpPr>
          <p:spPr bwMode="auto">
            <a:xfrm>
              <a:off x="3761910" y="3969060"/>
              <a:ext cx="4770530" cy="1395155"/>
            </a:xfrm>
            <a:prstGeom prst="wedgeRoundRectCallout">
              <a:avLst>
                <a:gd name="adj1" fmla="val -64645"/>
                <a:gd name="adj2" fmla="val -13444"/>
                <a:gd name="adj3" fmla="val 16667"/>
              </a:avLst>
            </a:prstGeom>
            <a:gradFill>
              <a:gsLst>
                <a:gs pos="33000">
                  <a:srgbClr val="EA6115">
                    <a:alpha val="99000"/>
                  </a:srgbClr>
                </a:gs>
                <a:gs pos="100000">
                  <a:srgbClr val="FF3300">
                    <a:alpha val="91000"/>
                  </a:srgbClr>
                </a:gs>
              </a:gsLst>
              <a:lin ang="5400000" scaled="0"/>
            </a:gradFill>
            <a:ln w="254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 sz="1600">
                <a:latin typeface="Arial" charset="0"/>
              </a:endParaRPr>
            </a:p>
          </p:txBody>
        </p:sp>
        <p:sp>
          <p:nvSpPr>
            <p:cNvPr id="49196" name="TextBox 72"/>
            <p:cNvSpPr txBox="1">
              <a:spLocks noChangeArrowheads="1"/>
            </p:cNvSpPr>
            <p:nvPr/>
          </p:nvSpPr>
          <p:spPr bwMode="auto">
            <a:xfrm>
              <a:off x="4082940" y="4121204"/>
              <a:ext cx="4134465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200">
                  <a:latin typeface="黑体" pitchFamily="49" charset="-122"/>
                  <a:ea typeface="黑体" pitchFamily="49" charset="-122"/>
                </a:rPr>
                <a:t>    当前的日本政治思潮与中日</a:t>
              </a:r>
              <a:endParaRPr lang="en-US" altLang="zh-CN" sz="2200">
                <a:latin typeface="黑体" pitchFamily="49" charset="-122"/>
                <a:ea typeface="黑体" pitchFamily="49" charset="-122"/>
              </a:endParaRPr>
            </a:p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200">
                  <a:latin typeface="黑体" pitchFamily="49" charset="-122"/>
                  <a:ea typeface="黑体" pitchFamily="49" charset="-122"/>
                </a:rPr>
                <a:t>关系与</a:t>
              </a:r>
              <a:r>
                <a:rPr lang="en-US" altLang="zh-CN" sz="2200">
                  <a:latin typeface="黑体" pitchFamily="49" charset="-122"/>
                  <a:ea typeface="黑体" pitchFamily="49" charset="-122"/>
                </a:rPr>
                <a:t>21</a:t>
              </a:r>
              <a:r>
                <a:rPr lang="zh-CN" altLang="en-US" sz="2200">
                  <a:latin typeface="黑体" pitchFamily="49" charset="-122"/>
                  <a:ea typeface="黑体" pitchFamily="49" charset="-122"/>
                </a:rPr>
                <a:t>世纪初相比，呈现出了</a:t>
              </a:r>
              <a:endParaRPr lang="en-US" altLang="zh-CN" sz="2200">
                <a:latin typeface="黑体" pitchFamily="49" charset="-122"/>
                <a:ea typeface="黑体" pitchFamily="49" charset="-122"/>
              </a:endParaRPr>
            </a:p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200">
                  <a:latin typeface="黑体" pitchFamily="49" charset="-122"/>
                  <a:ea typeface="黑体" pitchFamily="49" charset="-122"/>
                </a:rPr>
                <a:t>新特点！</a:t>
              </a:r>
            </a:p>
          </p:txBody>
        </p:sp>
      </p:grpSp>
      <p:graphicFrame>
        <p:nvGraphicFramePr>
          <p:cNvPr id="55" name="图示 54"/>
          <p:cNvGraphicFramePr/>
          <p:nvPr/>
        </p:nvGraphicFramePr>
        <p:xfrm>
          <a:off x="701570" y="766930"/>
          <a:ext cx="6096000" cy="1221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8" name="组合 52"/>
          <p:cNvGrpSpPr>
            <a:grpSpLocks/>
          </p:cNvGrpSpPr>
          <p:nvPr/>
        </p:nvGrpSpPr>
        <p:grpSpPr bwMode="auto">
          <a:xfrm>
            <a:off x="2097088" y="3136900"/>
            <a:ext cx="4724400" cy="3397250"/>
            <a:chOff x="2051720" y="2078850"/>
            <a:chExt cx="4758089" cy="3420379"/>
          </a:xfrm>
        </p:grpSpPr>
        <p:grpSp>
          <p:nvGrpSpPr>
            <p:cNvPr id="49175" name="组合 27"/>
            <p:cNvGrpSpPr>
              <a:grpSpLocks/>
            </p:cNvGrpSpPr>
            <p:nvPr/>
          </p:nvGrpSpPr>
          <p:grpSpPr bwMode="auto">
            <a:xfrm>
              <a:off x="2051720" y="2078850"/>
              <a:ext cx="4758089" cy="3420379"/>
              <a:chOff x="975603" y="1268760"/>
              <a:chExt cx="7242937" cy="5206627"/>
            </a:xfrm>
          </p:grpSpPr>
          <p:sp>
            <p:nvSpPr>
              <p:cNvPr id="49183" name="Oval 26"/>
              <p:cNvSpPr>
                <a:spLocks noChangeArrowheads="1"/>
              </p:cNvSpPr>
              <p:nvPr/>
            </p:nvSpPr>
            <p:spPr bwMode="auto">
              <a:xfrm>
                <a:off x="2346325" y="2665413"/>
                <a:ext cx="4665663" cy="2470150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SzPct val="100000"/>
                  <a:buFont typeface="Times New Roman" pitchFamily="18" charset="0"/>
                  <a:buNone/>
                </a:pPr>
                <a:endParaRPr lang="zh-CN" altLang="en-US"/>
              </a:p>
            </p:txBody>
          </p:sp>
          <p:sp>
            <p:nvSpPr>
              <p:cNvPr id="49184" name="Line 28"/>
              <p:cNvSpPr>
                <a:spLocks noChangeShapeType="1"/>
              </p:cNvSpPr>
              <p:nvPr/>
            </p:nvSpPr>
            <p:spPr bwMode="auto">
              <a:xfrm>
                <a:off x="2345767" y="3049975"/>
                <a:ext cx="4727070" cy="1781215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185" name="Line 29"/>
              <p:cNvSpPr>
                <a:spLocks noChangeShapeType="1"/>
              </p:cNvSpPr>
              <p:nvPr/>
            </p:nvSpPr>
            <p:spPr bwMode="auto">
              <a:xfrm>
                <a:off x="4679950" y="2519363"/>
                <a:ext cx="0" cy="2690812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" name="Oval 35"/>
              <p:cNvSpPr>
                <a:spLocks noChangeArrowheads="1"/>
              </p:cNvSpPr>
              <p:nvPr/>
            </p:nvSpPr>
            <p:spPr bwMode="auto">
              <a:xfrm>
                <a:off x="975603" y="2227363"/>
                <a:ext cx="1710948" cy="1245698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CC3300"/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buSzPct val="100000"/>
                  <a:buFont typeface="Times New Roman" pitchFamily="18" charset="0"/>
                  <a:buNone/>
                  <a:defRPr/>
                </a:pPr>
                <a:endParaRPr lang="en-US" altLang="ko-KR" b="1" dirty="0">
                  <a:solidFill>
                    <a:srgbClr val="FFFFFF"/>
                  </a:solidFill>
                  <a:latin typeface="Arial" charset="0"/>
                  <a:ea typeface="HY각헤드라인M" pitchFamily="18" charset="-127"/>
                </a:endParaRPr>
              </a:p>
            </p:txBody>
          </p:sp>
          <p:sp>
            <p:nvSpPr>
              <p:cNvPr id="67" name="Oval 35"/>
              <p:cNvSpPr>
                <a:spLocks noChangeArrowheads="1"/>
              </p:cNvSpPr>
              <p:nvPr/>
            </p:nvSpPr>
            <p:spPr bwMode="auto">
              <a:xfrm>
                <a:off x="6456481" y="4558180"/>
                <a:ext cx="1710948" cy="1245698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CC3300"/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buSzPct val="100000"/>
                  <a:buFont typeface="Times New Roman" pitchFamily="18" charset="0"/>
                  <a:buNone/>
                  <a:defRPr/>
                </a:pPr>
                <a:endParaRPr lang="en-US" altLang="ko-KR" b="1" dirty="0">
                  <a:solidFill>
                    <a:srgbClr val="FFFFFF"/>
                  </a:solidFill>
                  <a:latin typeface="Arial" charset="0"/>
                  <a:ea typeface="HY각헤드라인M" pitchFamily="18" charset="-127"/>
                </a:endParaRPr>
              </a:p>
            </p:txBody>
          </p:sp>
          <p:sp>
            <p:nvSpPr>
              <p:cNvPr id="68" name="Oval 35"/>
              <p:cNvSpPr>
                <a:spLocks noChangeArrowheads="1"/>
              </p:cNvSpPr>
              <p:nvPr/>
            </p:nvSpPr>
            <p:spPr bwMode="auto">
              <a:xfrm>
                <a:off x="3784188" y="5229689"/>
                <a:ext cx="1710948" cy="1245698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CC3300"/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buSzPct val="100000"/>
                  <a:buFont typeface="Times New Roman" pitchFamily="18" charset="0"/>
                  <a:buNone/>
                  <a:defRPr/>
                </a:pPr>
                <a:endParaRPr lang="en-US" altLang="ko-KR" b="1" dirty="0">
                  <a:solidFill>
                    <a:srgbClr val="FFFFFF"/>
                  </a:solidFill>
                  <a:latin typeface="Arial" charset="0"/>
                  <a:ea typeface="HY각헤드라인M" pitchFamily="18" charset="-127"/>
                </a:endParaRPr>
              </a:p>
            </p:txBody>
          </p:sp>
          <p:sp>
            <p:nvSpPr>
              <p:cNvPr id="69" name="Oval 35"/>
              <p:cNvSpPr>
                <a:spLocks noChangeArrowheads="1"/>
              </p:cNvSpPr>
              <p:nvPr/>
            </p:nvSpPr>
            <p:spPr bwMode="auto">
              <a:xfrm>
                <a:off x="3784188" y="1268760"/>
                <a:ext cx="1710948" cy="1245698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CC3300"/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buSzPct val="100000"/>
                  <a:buFont typeface="Times New Roman" pitchFamily="18" charset="0"/>
                  <a:buNone/>
                  <a:defRPr/>
                </a:pPr>
                <a:endParaRPr lang="en-US" altLang="ko-KR" b="1" dirty="0">
                  <a:solidFill>
                    <a:srgbClr val="FFFFFF"/>
                  </a:solidFill>
                  <a:latin typeface="Arial" charset="0"/>
                  <a:ea typeface="HY각헤드라인M" pitchFamily="18" charset="-127"/>
                </a:endParaRPr>
              </a:p>
            </p:txBody>
          </p:sp>
          <p:sp>
            <p:nvSpPr>
              <p:cNvPr id="49190" name="Line 29"/>
              <p:cNvSpPr>
                <a:spLocks noChangeShapeType="1"/>
              </p:cNvSpPr>
              <p:nvPr/>
            </p:nvSpPr>
            <p:spPr bwMode="auto">
              <a:xfrm flipH="1">
                <a:off x="2546773" y="2978950"/>
                <a:ext cx="4095456" cy="2025226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191" name="Oval 44"/>
              <p:cNvSpPr>
                <a:spLocks noChangeArrowheads="1"/>
              </p:cNvSpPr>
              <p:nvPr/>
            </p:nvSpPr>
            <p:spPr bwMode="auto">
              <a:xfrm>
                <a:off x="3176845" y="3203975"/>
                <a:ext cx="2952750" cy="1371600"/>
              </a:xfrm>
              <a:prstGeom prst="ellipse">
                <a:avLst/>
              </a:prstGeom>
              <a:gradFill rotWithShape="1">
                <a:gsLst>
                  <a:gs pos="0">
                    <a:srgbClr val="B2B2B2"/>
                  </a:gs>
                  <a:gs pos="50000">
                    <a:srgbClr val="FFFFFF"/>
                  </a:gs>
                  <a:gs pos="100000">
                    <a:srgbClr val="B2B2B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SzPct val="100000"/>
                  <a:buFont typeface="Times New Roman" pitchFamily="18" charset="0"/>
                  <a:buNone/>
                </a:pPr>
                <a:endParaRPr lang="zh-CN" altLang="en-US"/>
              </a:p>
            </p:txBody>
          </p:sp>
          <p:sp>
            <p:nvSpPr>
              <p:cNvPr id="49192" name="Oval 45"/>
              <p:cNvSpPr>
                <a:spLocks noChangeArrowheads="1"/>
              </p:cNvSpPr>
              <p:nvPr/>
            </p:nvSpPr>
            <p:spPr bwMode="auto">
              <a:xfrm>
                <a:off x="3510408" y="3392516"/>
                <a:ext cx="2239963" cy="1146174"/>
              </a:xfrm>
              <a:prstGeom prst="ellipse">
                <a:avLst/>
              </a:prstGeom>
              <a:gradFill rotWithShape="0">
                <a:gsLst>
                  <a:gs pos="0">
                    <a:srgbClr val="92D050"/>
                  </a:gs>
                  <a:gs pos="50000">
                    <a:srgbClr val="336600"/>
                  </a:gs>
                  <a:gs pos="100000">
                    <a:srgbClr val="92D05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90000"/>
                  </a:lnSpc>
                  <a:buSzPct val="100000"/>
                  <a:buFont typeface="Times New Roman" pitchFamily="18" charset="0"/>
                  <a:buNone/>
                </a:pPr>
                <a:endParaRPr lang="en-US" altLang="ko-KR" sz="2000">
                  <a:solidFill>
                    <a:srgbClr val="FFFFFF"/>
                  </a:solidFill>
                  <a:latin typeface="Arial Black" pitchFamily="34" charset="0"/>
                  <a:ea typeface="HY견고딕"/>
                  <a:cs typeface="HY견고딕"/>
                </a:endParaRPr>
              </a:p>
            </p:txBody>
          </p:sp>
          <p:sp>
            <p:nvSpPr>
              <p:cNvPr id="76" name="Oval 35"/>
              <p:cNvSpPr>
                <a:spLocks noChangeArrowheads="1"/>
              </p:cNvSpPr>
              <p:nvPr/>
            </p:nvSpPr>
            <p:spPr bwMode="auto">
              <a:xfrm>
                <a:off x="1007721" y="4509520"/>
                <a:ext cx="1834592" cy="133572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CC3300"/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buSzPct val="100000"/>
                  <a:buFont typeface="Times New Roman" pitchFamily="18" charset="0"/>
                  <a:buNone/>
                  <a:defRPr/>
                </a:pPr>
                <a:endParaRPr lang="en-US" altLang="ko-KR" b="1" dirty="0">
                  <a:solidFill>
                    <a:srgbClr val="FFFFFF"/>
                  </a:solidFill>
                  <a:latin typeface="Arial" charset="0"/>
                  <a:ea typeface="HY각헤드라인M" pitchFamily="18" charset="-127"/>
                </a:endParaRPr>
              </a:p>
            </p:txBody>
          </p:sp>
          <p:sp>
            <p:nvSpPr>
              <p:cNvPr id="77" name="Oval 35"/>
              <p:cNvSpPr>
                <a:spLocks noChangeArrowheads="1"/>
              </p:cNvSpPr>
              <p:nvPr/>
            </p:nvSpPr>
            <p:spPr bwMode="auto">
              <a:xfrm>
                <a:off x="6507590" y="2122745"/>
                <a:ext cx="1710950" cy="124813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CC3300"/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buSzPct val="100000"/>
                  <a:buFont typeface="Times New Roman" pitchFamily="18" charset="0"/>
                  <a:buNone/>
                  <a:defRPr/>
                </a:pPr>
                <a:endParaRPr lang="en-US" altLang="ko-KR" b="1" dirty="0">
                  <a:solidFill>
                    <a:srgbClr val="FFFFFF"/>
                  </a:solidFill>
                  <a:latin typeface="Arial" charset="0"/>
                  <a:ea typeface="HY각헤드라인M" pitchFamily="18" charset="-127"/>
                </a:endParaRPr>
              </a:p>
            </p:txBody>
          </p:sp>
        </p:grpSp>
        <p:sp>
          <p:nvSpPr>
            <p:cNvPr id="49176" name="TextBox 79"/>
            <p:cNvSpPr txBox="1">
              <a:spLocks noChangeArrowheads="1"/>
            </p:cNvSpPr>
            <p:nvPr/>
          </p:nvSpPr>
          <p:spPr bwMode="auto">
            <a:xfrm>
              <a:off x="3806915" y="3574249"/>
              <a:ext cx="1348054" cy="929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18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钓鱼岛问题</a:t>
              </a:r>
              <a:endParaRPr lang="en-US" altLang="zh-CN" sz="180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18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 牵涉甚广</a:t>
              </a:r>
              <a:endParaRPr lang="en-US" altLang="zh-CN" sz="180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  <a:p>
              <a:pPr eaLnBrk="0" hangingPunct="0">
                <a:buSzPct val="100000"/>
                <a:buFont typeface="Times New Roman" pitchFamily="18" charset="0"/>
                <a:buNone/>
              </a:pPr>
              <a:endParaRPr lang="zh-CN" altLang="en-US" sz="180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49177" name="TextBox 80"/>
            <p:cNvSpPr txBox="1">
              <a:spLocks noChangeArrowheads="1"/>
            </p:cNvSpPr>
            <p:nvPr/>
          </p:nvSpPr>
          <p:spPr bwMode="auto">
            <a:xfrm>
              <a:off x="3986935" y="2280356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历史问题</a:t>
              </a:r>
            </a:p>
          </p:txBody>
        </p:sp>
        <p:sp>
          <p:nvSpPr>
            <p:cNvPr id="49178" name="TextBox 81"/>
            <p:cNvSpPr txBox="1">
              <a:spLocks noChangeArrowheads="1"/>
            </p:cNvSpPr>
            <p:nvPr/>
          </p:nvSpPr>
          <p:spPr bwMode="auto">
            <a:xfrm>
              <a:off x="5771842" y="2708920"/>
              <a:ext cx="100540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战后国际</a:t>
              </a:r>
              <a:endParaRPr lang="en-US" altLang="zh-CN" sz="160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秩序问题</a:t>
              </a:r>
            </a:p>
          </p:txBody>
        </p:sp>
        <p:sp>
          <p:nvSpPr>
            <p:cNvPr id="49179" name="TextBox 82"/>
            <p:cNvSpPr txBox="1">
              <a:spLocks noChangeArrowheads="1"/>
            </p:cNvSpPr>
            <p:nvPr/>
          </p:nvSpPr>
          <p:spPr bwMode="auto">
            <a:xfrm>
              <a:off x="5726837" y="4329100"/>
              <a:ext cx="100540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中日地缘</a:t>
              </a:r>
              <a:endParaRPr lang="en-US" altLang="zh-CN" sz="160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战略问题</a:t>
              </a:r>
            </a:p>
          </p:txBody>
        </p:sp>
        <p:sp>
          <p:nvSpPr>
            <p:cNvPr id="49180" name="TextBox 83"/>
            <p:cNvSpPr txBox="1">
              <a:spLocks noChangeArrowheads="1"/>
            </p:cNvSpPr>
            <p:nvPr/>
          </p:nvSpPr>
          <p:spPr bwMode="auto">
            <a:xfrm>
              <a:off x="3971642" y="4824445"/>
              <a:ext cx="100540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东海划界</a:t>
              </a:r>
              <a:endParaRPr lang="en-US" altLang="zh-CN" sz="160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en-US" altLang="zh-CN" sz="16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  </a:t>
              </a:r>
              <a:r>
                <a:rPr lang="zh-CN" altLang="en-US" sz="16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问题</a:t>
              </a:r>
            </a:p>
          </p:txBody>
        </p:sp>
        <p:sp>
          <p:nvSpPr>
            <p:cNvPr id="49181" name="TextBox 84"/>
            <p:cNvSpPr txBox="1">
              <a:spLocks noChangeArrowheads="1"/>
            </p:cNvSpPr>
            <p:nvPr/>
          </p:nvSpPr>
          <p:spPr bwMode="auto">
            <a:xfrm>
              <a:off x="2082097" y="4366351"/>
              <a:ext cx="1218930" cy="588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经济与安全</a:t>
              </a:r>
              <a:endParaRPr lang="en-US" altLang="zh-CN" sz="16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 利益问题</a:t>
              </a:r>
            </a:p>
          </p:txBody>
        </p:sp>
        <p:sp>
          <p:nvSpPr>
            <p:cNvPr id="49182" name="TextBox 85"/>
            <p:cNvSpPr txBox="1">
              <a:spLocks noChangeArrowheads="1"/>
            </p:cNvSpPr>
            <p:nvPr/>
          </p:nvSpPr>
          <p:spPr bwMode="auto">
            <a:xfrm>
              <a:off x="2126437" y="2844225"/>
              <a:ext cx="100540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两国民族</a:t>
              </a:r>
              <a:endParaRPr lang="en-US" altLang="zh-CN" sz="160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感情问题</a:t>
              </a:r>
            </a:p>
          </p:txBody>
        </p:sp>
      </p:grpSp>
      <p:grpSp>
        <p:nvGrpSpPr>
          <p:cNvPr id="10" name="组合 78"/>
          <p:cNvGrpSpPr>
            <a:grpSpLocks/>
          </p:cNvGrpSpPr>
          <p:nvPr/>
        </p:nvGrpSpPr>
        <p:grpSpPr bwMode="auto">
          <a:xfrm>
            <a:off x="69850" y="188913"/>
            <a:ext cx="3062288" cy="3324225"/>
            <a:chOff x="341530" y="233645"/>
            <a:chExt cx="3062373" cy="3323987"/>
          </a:xfrm>
        </p:grpSpPr>
        <p:pic>
          <p:nvPicPr>
            <p:cNvPr id="49173" name="图片 99" descr="Img4260142_n.jp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41530" y="233645"/>
              <a:ext cx="2295255" cy="3240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" name="TextBox 80"/>
            <p:cNvSpPr txBox="1"/>
            <p:nvPr/>
          </p:nvSpPr>
          <p:spPr>
            <a:xfrm>
              <a:off x="2665695" y="233645"/>
              <a:ext cx="738208" cy="3323987"/>
            </a:xfrm>
            <a:prstGeom prst="rect">
              <a:avLst/>
            </a:prstGeom>
            <a:noFill/>
          </p:spPr>
          <p:txBody>
            <a:bodyPr vert="eaVert"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小泉执政期间，日本右倾化表现</a:t>
              </a:r>
              <a:endPara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endParaRPr>
            </a:p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在参拜靖国神社等历史问题上</a:t>
              </a:r>
            </a:p>
          </p:txBody>
        </p:sp>
      </p:grpSp>
      <p:grpSp>
        <p:nvGrpSpPr>
          <p:cNvPr id="11" name="组合 81"/>
          <p:cNvGrpSpPr>
            <a:grpSpLocks/>
          </p:cNvGrpSpPr>
          <p:nvPr/>
        </p:nvGrpSpPr>
        <p:grpSpPr bwMode="auto">
          <a:xfrm>
            <a:off x="5284311" y="143635"/>
            <a:ext cx="3608864" cy="3870713"/>
            <a:chOff x="5291603" y="233951"/>
            <a:chExt cx="3608027" cy="3869683"/>
          </a:xfrm>
        </p:grpSpPr>
        <p:pic>
          <p:nvPicPr>
            <p:cNvPr id="49171" name="Picture 2" descr="F:\求是杂志\钓鱼岛图片\2012091008554458468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12160" y="323655"/>
              <a:ext cx="2887470" cy="3150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" name="TextBox 83"/>
            <p:cNvSpPr txBox="1"/>
            <p:nvPr/>
          </p:nvSpPr>
          <p:spPr>
            <a:xfrm>
              <a:off x="5291603" y="233951"/>
              <a:ext cx="738493" cy="3869683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当前右倾化表现在推动</a:t>
              </a:r>
              <a:r>
                <a:rPr lang="zh-CN" altLang="en-US" sz="1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内阁</a:t>
              </a:r>
              <a:endPara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endParaRPr>
            </a:p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r>
                <a:rPr lang="en-US" altLang="zh-CN" sz="1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﹃</a:t>
              </a:r>
              <a:r>
                <a:rPr lang="zh-CN" altLang="en-US" sz="1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购买</a:t>
              </a:r>
              <a:r>
                <a:rPr lang="en-US" altLang="zh-CN" sz="1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﹄</a:t>
              </a:r>
              <a:r>
                <a:rPr lang="zh-CN" altLang="en-US" sz="1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钓鱼岛</a:t>
              </a:r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的领土争议问题上</a:t>
              </a:r>
            </a:p>
          </p:txBody>
        </p:sp>
      </p:grpSp>
      <p:grpSp>
        <p:nvGrpSpPr>
          <p:cNvPr id="12" name="组合 84"/>
          <p:cNvGrpSpPr>
            <a:grpSpLocks/>
          </p:cNvGrpSpPr>
          <p:nvPr/>
        </p:nvGrpSpPr>
        <p:grpSpPr bwMode="auto">
          <a:xfrm>
            <a:off x="2997200" y="1403350"/>
            <a:ext cx="2339975" cy="855663"/>
            <a:chOff x="3131840" y="1403775"/>
            <a:chExt cx="2340260" cy="855095"/>
          </a:xfrm>
        </p:grpSpPr>
        <p:sp>
          <p:nvSpPr>
            <p:cNvPr id="49169" name="左右箭头 123"/>
            <p:cNvSpPr>
              <a:spLocks noChangeArrowheads="1"/>
            </p:cNvSpPr>
            <p:nvPr/>
          </p:nvSpPr>
          <p:spPr bwMode="auto">
            <a:xfrm>
              <a:off x="3131840" y="1403775"/>
              <a:ext cx="2340260" cy="855095"/>
            </a:xfrm>
            <a:prstGeom prst="leftRightArrow">
              <a:avLst>
                <a:gd name="adj1" fmla="val 50000"/>
                <a:gd name="adj2" fmla="val 49998"/>
              </a:avLst>
            </a:prstGeom>
            <a:solidFill>
              <a:srgbClr val="FF3300">
                <a:alpha val="72156"/>
              </a:srgbClr>
            </a:solidFill>
            <a:ln w="19050" algn="ctr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endParaRPr lang="zh-CN" altLang="en-US" sz="1600"/>
            </a:p>
          </p:txBody>
        </p:sp>
        <p:sp>
          <p:nvSpPr>
            <p:cNvPr id="49170" name="TextBox 124"/>
            <p:cNvSpPr txBox="1">
              <a:spLocks noChangeArrowheads="1"/>
            </p:cNvSpPr>
            <p:nvPr/>
          </p:nvSpPr>
          <p:spPr bwMode="auto">
            <a:xfrm>
              <a:off x="3311860" y="1633735"/>
              <a:ext cx="198002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0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右倾化表现不同</a:t>
              </a:r>
            </a:p>
          </p:txBody>
        </p:sp>
      </p:grpSp>
      <p:sp>
        <p:nvSpPr>
          <p:cNvPr id="88" name="环形箭头 87"/>
          <p:cNvSpPr/>
          <p:nvPr/>
        </p:nvSpPr>
        <p:spPr bwMode="auto">
          <a:xfrm rot="4812371">
            <a:off x="4542432" y="1346077"/>
            <a:ext cx="3755773" cy="438176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248200"/>
              <a:gd name="adj5" fmla="val 12500"/>
            </a:avLst>
          </a:prstGeom>
          <a:gradFill>
            <a:gsLst>
              <a:gs pos="0">
                <a:srgbClr val="92D050">
                  <a:alpha val="0"/>
                </a:srgbClr>
              </a:gs>
              <a:gs pos="50000">
                <a:srgbClr val="FF3300">
                  <a:alpha val="67000"/>
                </a:srgbClr>
              </a:gs>
              <a:gs pos="100000">
                <a:srgbClr val="FF3300"/>
              </a:gs>
            </a:gsLst>
            <a:lin ang="2700000" scaled="1"/>
          </a:gra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buSzPct val="100000"/>
              <a:buFont typeface="Times New Roman" pitchFamily="18" charset="0"/>
              <a:buNone/>
              <a:defRPr/>
            </a:pPr>
            <a:endParaRPr lang="zh-CN" altLang="en-US" sz="1600"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5" grpId="0">
        <p:bldAsOne/>
      </p:bldGraphic>
      <p:bldGraphic spid="55" grpId="1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rdn_50ce70bceced8副本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51" r="6197"/>
          <a:stretch>
            <a:fillRect/>
          </a:stretch>
        </p:blipFill>
        <p:spPr bwMode="auto">
          <a:xfrm>
            <a:off x="2249488" y="4149725"/>
            <a:ext cx="44831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0"/>
          <p:cNvGrpSpPr>
            <a:grpSpLocks/>
          </p:cNvGrpSpPr>
          <p:nvPr/>
        </p:nvGrpSpPr>
        <p:grpSpPr bwMode="auto">
          <a:xfrm>
            <a:off x="115888" y="2889250"/>
            <a:ext cx="2763837" cy="2057400"/>
            <a:chOff x="254030" y="2798930"/>
            <a:chExt cx="2492990" cy="1935544"/>
          </a:xfrm>
        </p:grpSpPr>
        <p:pic>
          <p:nvPicPr>
            <p:cNvPr id="51251" name="图片 7" descr="1246239065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3011" y="2798930"/>
              <a:ext cx="2243763" cy="157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54030" y="4365586"/>
              <a:ext cx="2492990" cy="368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民主党再度沦为在野党</a:t>
              </a:r>
            </a:p>
          </p:txBody>
        </p:sp>
      </p:grpSp>
      <p:grpSp>
        <p:nvGrpSpPr>
          <p:cNvPr id="3" name="组合 12"/>
          <p:cNvGrpSpPr>
            <a:grpSpLocks/>
          </p:cNvGrpSpPr>
          <p:nvPr/>
        </p:nvGrpSpPr>
        <p:grpSpPr bwMode="auto">
          <a:xfrm>
            <a:off x="3536950" y="728663"/>
            <a:ext cx="2744788" cy="2835275"/>
            <a:chOff x="3595213" y="1223755"/>
            <a:chExt cx="2262158" cy="2387449"/>
          </a:xfrm>
        </p:grpSpPr>
        <p:pic>
          <p:nvPicPr>
            <p:cNvPr id="51249" name="图片 8" descr="39DFF692B0932E91948E0A30DCF56EED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16905" y="1223755"/>
              <a:ext cx="1665185" cy="1991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3595213" y="3242259"/>
              <a:ext cx="2262158" cy="3689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自民党获得执政地位</a:t>
              </a:r>
            </a:p>
          </p:txBody>
        </p:sp>
      </p:grpSp>
      <p:grpSp>
        <p:nvGrpSpPr>
          <p:cNvPr id="4" name="组合 14"/>
          <p:cNvGrpSpPr>
            <a:grpSpLocks/>
          </p:cNvGrpSpPr>
          <p:nvPr/>
        </p:nvGrpSpPr>
        <p:grpSpPr bwMode="auto">
          <a:xfrm>
            <a:off x="6911975" y="2303463"/>
            <a:ext cx="1846263" cy="2806700"/>
            <a:chOff x="7047275" y="2663915"/>
            <a:chExt cx="1845498" cy="2806571"/>
          </a:xfrm>
        </p:grpSpPr>
        <p:pic>
          <p:nvPicPr>
            <p:cNvPr id="51247" name="图片 6" descr="u=2484626012,3580898001&amp;fm=11&amp;gp=0.jpg"/>
            <p:cNvPicPr>
              <a:picLocks noChangeAspect="1"/>
            </p:cNvPicPr>
            <p:nvPr/>
          </p:nvPicPr>
          <p:blipFill>
            <a:blip r:embed="rId6" cstate="print"/>
            <a:srcRect l="16667" t="5881"/>
            <a:stretch>
              <a:fillRect/>
            </a:stretch>
          </p:blipFill>
          <p:spPr bwMode="auto">
            <a:xfrm>
              <a:off x="7047275" y="2663915"/>
              <a:ext cx="1800200" cy="2070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7091707" y="4824403"/>
              <a:ext cx="1801066" cy="6460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日本维新会成为</a:t>
              </a:r>
              <a:endPara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endParaRPr>
            </a:p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最大的右翼政党</a:t>
              </a:r>
            </a:p>
          </p:txBody>
        </p:sp>
      </p:grpSp>
      <p:grpSp>
        <p:nvGrpSpPr>
          <p:cNvPr id="6" name="组合 61"/>
          <p:cNvGrpSpPr>
            <a:grpSpLocks/>
          </p:cNvGrpSpPr>
          <p:nvPr/>
        </p:nvGrpSpPr>
        <p:grpSpPr bwMode="auto">
          <a:xfrm>
            <a:off x="1646238" y="4868863"/>
            <a:ext cx="1530350" cy="1350962"/>
            <a:chOff x="1646675" y="4869160"/>
            <a:chExt cx="1530170" cy="1350150"/>
          </a:xfrm>
        </p:grpSpPr>
        <p:sp>
          <p:nvSpPr>
            <p:cNvPr id="51245" name="椭圆 52"/>
            <p:cNvSpPr>
              <a:spLocks noChangeArrowheads="1"/>
            </p:cNvSpPr>
            <p:nvPr/>
          </p:nvSpPr>
          <p:spPr bwMode="auto">
            <a:xfrm>
              <a:off x="2051720" y="5724255"/>
              <a:ext cx="1125125" cy="495055"/>
            </a:xfrm>
            <a:prstGeom prst="ellipse">
              <a:avLst/>
            </a:prstGeom>
            <a:noFill/>
            <a:ln w="25400" algn="ctr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endParaRPr lang="zh-CN" altLang="en-US" sz="1600"/>
            </a:p>
          </p:txBody>
        </p:sp>
        <p:cxnSp>
          <p:nvCxnSpPr>
            <p:cNvPr id="51246" name="直接箭头连接符 54"/>
            <p:cNvCxnSpPr>
              <a:cxnSpLocks noChangeShapeType="1"/>
              <a:stCxn id="51245" idx="1"/>
            </p:cNvCxnSpPr>
            <p:nvPr/>
          </p:nvCxnSpPr>
          <p:spPr bwMode="auto">
            <a:xfrm flipH="1" flipV="1">
              <a:off x="1646675" y="4869160"/>
              <a:ext cx="569816" cy="927594"/>
            </a:xfrm>
            <a:prstGeom prst="straightConnector1">
              <a:avLst/>
            </a:prstGeom>
            <a:noFill/>
            <a:ln w="25400" algn="ctr">
              <a:solidFill>
                <a:srgbClr val="FF33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7" name="组合 63"/>
          <p:cNvGrpSpPr>
            <a:grpSpLocks/>
          </p:cNvGrpSpPr>
          <p:nvPr/>
        </p:nvGrpSpPr>
        <p:grpSpPr bwMode="auto">
          <a:xfrm>
            <a:off x="5967413" y="5094288"/>
            <a:ext cx="1439862" cy="990600"/>
            <a:chOff x="5967155" y="5094185"/>
            <a:chExt cx="1440160" cy="990110"/>
          </a:xfrm>
        </p:grpSpPr>
        <p:sp>
          <p:nvSpPr>
            <p:cNvPr id="51243" name="椭圆 55"/>
            <p:cNvSpPr>
              <a:spLocks noChangeArrowheads="1"/>
            </p:cNvSpPr>
            <p:nvPr/>
          </p:nvSpPr>
          <p:spPr bwMode="auto">
            <a:xfrm>
              <a:off x="5967155" y="5634245"/>
              <a:ext cx="765085" cy="450050"/>
            </a:xfrm>
            <a:prstGeom prst="ellipse">
              <a:avLst/>
            </a:prstGeom>
            <a:noFill/>
            <a:ln w="25400" algn="ctr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endParaRPr lang="zh-CN" altLang="en-US" sz="1600"/>
            </a:p>
          </p:txBody>
        </p:sp>
        <p:cxnSp>
          <p:nvCxnSpPr>
            <p:cNvPr id="51244" name="直接箭头连接符 57"/>
            <p:cNvCxnSpPr>
              <a:cxnSpLocks noChangeShapeType="1"/>
              <a:stCxn id="51243" idx="7"/>
            </p:cNvCxnSpPr>
            <p:nvPr/>
          </p:nvCxnSpPr>
          <p:spPr bwMode="auto">
            <a:xfrm flipV="1">
              <a:off x="6620196" y="5094185"/>
              <a:ext cx="787119" cy="605968"/>
            </a:xfrm>
            <a:prstGeom prst="straightConnector1">
              <a:avLst/>
            </a:prstGeom>
            <a:noFill/>
            <a:ln w="25400" algn="ctr">
              <a:solidFill>
                <a:srgbClr val="FF33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8" name="组合 62"/>
          <p:cNvGrpSpPr>
            <a:grpSpLocks/>
          </p:cNvGrpSpPr>
          <p:nvPr/>
        </p:nvGrpSpPr>
        <p:grpSpPr bwMode="auto">
          <a:xfrm>
            <a:off x="4122738" y="3473450"/>
            <a:ext cx="1035050" cy="1169988"/>
            <a:chOff x="4121950" y="3474005"/>
            <a:chExt cx="1035115" cy="1170130"/>
          </a:xfrm>
        </p:grpSpPr>
        <p:sp>
          <p:nvSpPr>
            <p:cNvPr id="51241" name="椭圆 58"/>
            <p:cNvSpPr>
              <a:spLocks noChangeArrowheads="1"/>
            </p:cNvSpPr>
            <p:nvPr/>
          </p:nvSpPr>
          <p:spPr bwMode="auto">
            <a:xfrm>
              <a:off x="4121950" y="4149080"/>
              <a:ext cx="1035115" cy="495055"/>
            </a:xfrm>
            <a:prstGeom prst="ellipse">
              <a:avLst/>
            </a:prstGeom>
            <a:noFill/>
            <a:ln w="25400" algn="ctr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endParaRPr lang="zh-CN" altLang="en-US" sz="1600"/>
            </a:p>
          </p:txBody>
        </p:sp>
        <p:cxnSp>
          <p:nvCxnSpPr>
            <p:cNvPr id="51242" name="直接箭头连接符 60"/>
            <p:cNvCxnSpPr>
              <a:cxnSpLocks noChangeShapeType="1"/>
              <a:stCxn id="51241" idx="0"/>
            </p:cNvCxnSpPr>
            <p:nvPr/>
          </p:nvCxnSpPr>
          <p:spPr bwMode="auto">
            <a:xfrm flipH="1" flipV="1">
              <a:off x="4617005" y="3474005"/>
              <a:ext cx="22503" cy="675075"/>
            </a:xfrm>
            <a:prstGeom prst="straightConnector1">
              <a:avLst/>
            </a:prstGeom>
            <a:noFill/>
            <a:ln w="25400" algn="ctr">
              <a:solidFill>
                <a:srgbClr val="FF33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9" name="组合 20"/>
          <p:cNvGrpSpPr>
            <a:grpSpLocks/>
          </p:cNvGrpSpPr>
          <p:nvPr/>
        </p:nvGrpSpPr>
        <p:grpSpPr bwMode="auto">
          <a:xfrm>
            <a:off x="628650" y="1089025"/>
            <a:ext cx="2973388" cy="1898650"/>
            <a:chOff x="628699" y="1088740"/>
            <a:chExt cx="2973170" cy="1899502"/>
          </a:xfrm>
        </p:grpSpPr>
        <p:grpSp>
          <p:nvGrpSpPr>
            <p:cNvPr id="51230" name="组合 30"/>
            <p:cNvGrpSpPr>
              <a:grpSpLocks/>
            </p:cNvGrpSpPr>
            <p:nvPr/>
          </p:nvGrpSpPr>
          <p:grpSpPr bwMode="auto">
            <a:xfrm>
              <a:off x="628699" y="1088740"/>
              <a:ext cx="2973170" cy="1475194"/>
              <a:chOff x="251520" y="2933945"/>
              <a:chExt cx="3314700" cy="1644650"/>
            </a:xfrm>
          </p:grpSpPr>
          <p:grpSp>
            <p:nvGrpSpPr>
              <p:cNvPr id="51232" name="组合 29"/>
              <p:cNvGrpSpPr>
                <a:grpSpLocks/>
              </p:cNvGrpSpPr>
              <p:nvPr/>
            </p:nvGrpSpPr>
            <p:grpSpPr bwMode="auto">
              <a:xfrm>
                <a:off x="251520" y="2933945"/>
                <a:ext cx="3314700" cy="1644650"/>
                <a:chOff x="790575" y="3976688"/>
                <a:chExt cx="3314700" cy="1644650"/>
              </a:xfrm>
            </p:grpSpPr>
            <p:sp>
              <p:nvSpPr>
                <p:cNvPr id="51234" name="AutoShape 58"/>
                <p:cNvSpPr>
                  <a:spLocks noChangeArrowheads="1"/>
                </p:cNvSpPr>
                <p:nvPr/>
              </p:nvSpPr>
              <p:spPr bwMode="auto">
                <a:xfrm>
                  <a:off x="790575" y="4156075"/>
                  <a:ext cx="3314700" cy="1465263"/>
                </a:xfrm>
                <a:custGeom>
                  <a:avLst/>
                  <a:gdLst>
                    <a:gd name="T0" fmla="*/ 254334153 w 21600"/>
                    <a:gd name="T1" fmla="*/ 0 h 21600"/>
                    <a:gd name="T2" fmla="*/ 74486979 w 21600"/>
                    <a:gd name="T3" fmla="*/ 14555352 h 21600"/>
                    <a:gd name="T4" fmla="*/ 0 w 21600"/>
                    <a:gd name="T5" fmla="*/ 49699006 h 21600"/>
                    <a:gd name="T6" fmla="*/ 74486979 w 21600"/>
                    <a:gd name="T7" fmla="*/ 84842598 h 21600"/>
                    <a:gd name="T8" fmla="*/ 254334153 w 21600"/>
                    <a:gd name="T9" fmla="*/ 99397945 h 21600"/>
                    <a:gd name="T10" fmla="*/ 434181194 w 21600"/>
                    <a:gd name="T11" fmla="*/ 84842598 h 21600"/>
                    <a:gd name="T12" fmla="*/ 508668307 w 21600"/>
                    <a:gd name="T13" fmla="*/ 49699006 h 21600"/>
                    <a:gd name="T14" fmla="*/ 434181194 w 21600"/>
                    <a:gd name="T15" fmla="*/ 14555352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63 w 21600"/>
                    <a:gd name="T25" fmla="*/ 3163 h 21600"/>
                    <a:gd name="T26" fmla="*/ 18437 w 21600"/>
                    <a:gd name="T27" fmla="*/ 18437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51235" name="Group 69"/>
                <p:cNvGrpSpPr>
                  <a:grpSpLocks/>
                </p:cNvGrpSpPr>
                <p:nvPr/>
              </p:nvGrpSpPr>
              <p:grpSpPr bwMode="auto">
                <a:xfrm>
                  <a:off x="790575" y="3976688"/>
                  <a:ext cx="3314700" cy="1493837"/>
                  <a:chOff x="498" y="2336"/>
                  <a:chExt cx="2088" cy="941"/>
                </a:xfrm>
              </p:grpSpPr>
              <p:sp>
                <p:nvSpPr>
                  <p:cNvPr id="51236" name="Freeform 70"/>
                  <p:cNvSpPr>
                    <a:spLocks/>
                  </p:cNvSpPr>
                  <p:nvPr/>
                </p:nvSpPr>
                <p:spPr bwMode="auto">
                  <a:xfrm rot="5400000">
                    <a:off x="1834" y="2526"/>
                    <a:ext cx="475" cy="1028"/>
                  </a:xfrm>
                  <a:custGeom>
                    <a:avLst/>
                    <a:gdLst>
                      <a:gd name="T0" fmla="*/ 18 w 774"/>
                      <a:gd name="T1" fmla="*/ 0 h 762"/>
                      <a:gd name="T2" fmla="*/ 41 w 774"/>
                      <a:gd name="T3" fmla="*/ 0 h 762"/>
                      <a:gd name="T4" fmla="*/ 66 w 774"/>
                      <a:gd name="T5" fmla="*/ 8 h 762"/>
                      <a:gd name="T6" fmla="*/ 92 w 774"/>
                      <a:gd name="T7" fmla="*/ 16 h 762"/>
                      <a:gd name="T8" fmla="*/ 114 w 774"/>
                      <a:gd name="T9" fmla="*/ 32 h 762"/>
                      <a:gd name="T10" fmla="*/ 140 w 774"/>
                      <a:gd name="T11" fmla="*/ 40 h 762"/>
                      <a:gd name="T12" fmla="*/ 162 w 774"/>
                      <a:gd name="T13" fmla="*/ 65 h 762"/>
                      <a:gd name="T14" fmla="*/ 184 w 774"/>
                      <a:gd name="T15" fmla="*/ 81 h 762"/>
                      <a:gd name="T16" fmla="*/ 210 w 774"/>
                      <a:gd name="T17" fmla="*/ 105 h 762"/>
                      <a:gd name="T18" fmla="*/ 232 w 774"/>
                      <a:gd name="T19" fmla="*/ 130 h 762"/>
                      <a:gd name="T20" fmla="*/ 250 w 774"/>
                      <a:gd name="T21" fmla="*/ 154 h 762"/>
                      <a:gd name="T22" fmla="*/ 272 w 774"/>
                      <a:gd name="T23" fmla="*/ 186 h 762"/>
                      <a:gd name="T24" fmla="*/ 291 w 774"/>
                      <a:gd name="T25" fmla="*/ 219 h 762"/>
                      <a:gd name="T26" fmla="*/ 313 w 774"/>
                      <a:gd name="T27" fmla="*/ 251 h 762"/>
                      <a:gd name="T28" fmla="*/ 331 w 774"/>
                      <a:gd name="T29" fmla="*/ 291 h 762"/>
                      <a:gd name="T30" fmla="*/ 346 w 774"/>
                      <a:gd name="T31" fmla="*/ 332 h 762"/>
                      <a:gd name="T32" fmla="*/ 365 w 774"/>
                      <a:gd name="T33" fmla="*/ 372 h 762"/>
                      <a:gd name="T34" fmla="*/ 379 w 774"/>
                      <a:gd name="T35" fmla="*/ 413 h 762"/>
                      <a:gd name="T36" fmla="*/ 394 w 774"/>
                      <a:gd name="T37" fmla="*/ 461 h 762"/>
                      <a:gd name="T38" fmla="*/ 405 w 774"/>
                      <a:gd name="T39" fmla="*/ 502 h 762"/>
                      <a:gd name="T40" fmla="*/ 420 w 774"/>
                      <a:gd name="T41" fmla="*/ 550 h 762"/>
                      <a:gd name="T42" fmla="*/ 431 w 774"/>
                      <a:gd name="T43" fmla="*/ 599 h 762"/>
                      <a:gd name="T44" fmla="*/ 438 w 774"/>
                      <a:gd name="T45" fmla="*/ 648 h 762"/>
                      <a:gd name="T46" fmla="*/ 449 w 774"/>
                      <a:gd name="T47" fmla="*/ 704 h 762"/>
                      <a:gd name="T48" fmla="*/ 457 w 774"/>
                      <a:gd name="T49" fmla="*/ 753 h 762"/>
                      <a:gd name="T50" fmla="*/ 460 w 774"/>
                      <a:gd name="T51" fmla="*/ 809 h 762"/>
                      <a:gd name="T52" fmla="*/ 468 w 774"/>
                      <a:gd name="T53" fmla="*/ 858 h 762"/>
                      <a:gd name="T54" fmla="*/ 471 w 774"/>
                      <a:gd name="T55" fmla="*/ 915 h 762"/>
                      <a:gd name="T56" fmla="*/ 471 w 774"/>
                      <a:gd name="T57" fmla="*/ 971 h 762"/>
                      <a:gd name="T58" fmla="*/ 239 w 774"/>
                      <a:gd name="T59" fmla="*/ 1028 h 762"/>
                      <a:gd name="T60" fmla="*/ 239 w 774"/>
                      <a:gd name="T61" fmla="*/ 996 h 762"/>
                      <a:gd name="T62" fmla="*/ 236 w 774"/>
                      <a:gd name="T63" fmla="*/ 971 h 762"/>
                      <a:gd name="T64" fmla="*/ 236 w 774"/>
                      <a:gd name="T65" fmla="*/ 947 h 762"/>
                      <a:gd name="T66" fmla="*/ 232 w 774"/>
                      <a:gd name="T67" fmla="*/ 915 h 762"/>
                      <a:gd name="T68" fmla="*/ 228 w 774"/>
                      <a:gd name="T69" fmla="*/ 890 h 762"/>
                      <a:gd name="T70" fmla="*/ 225 w 774"/>
                      <a:gd name="T71" fmla="*/ 866 h 762"/>
                      <a:gd name="T72" fmla="*/ 221 w 774"/>
                      <a:gd name="T73" fmla="*/ 842 h 762"/>
                      <a:gd name="T74" fmla="*/ 214 w 774"/>
                      <a:gd name="T75" fmla="*/ 818 h 762"/>
                      <a:gd name="T76" fmla="*/ 210 w 774"/>
                      <a:gd name="T77" fmla="*/ 793 h 762"/>
                      <a:gd name="T78" fmla="*/ 203 w 774"/>
                      <a:gd name="T79" fmla="*/ 769 h 762"/>
                      <a:gd name="T80" fmla="*/ 195 w 774"/>
                      <a:gd name="T81" fmla="*/ 745 h 762"/>
                      <a:gd name="T82" fmla="*/ 188 w 774"/>
                      <a:gd name="T83" fmla="*/ 720 h 762"/>
                      <a:gd name="T84" fmla="*/ 180 w 774"/>
                      <a:gd name="T85" fmla="*/ 704 h 762"/>
                      <a:gd name="T86" fmla="*/ 173 w 774"/>
                      <a:gd name="T87" fmla="*/ 680 h 762"/>
                      <a:gd name="T88" fmla="*/ 162 w 774"/>
                      <a:gd name="T89" fmla="*/ 664 h 762"/>
                      <a:gd name="T90" fmla="*/ 155 w 774"/>
                      <a:gd name="T91" fmla="*/ 648 h 762"/>
                      <a:gd name="T92" fmla="*/ 144 w 774"/>
                      <a:gd name="T93" fmla="*/ 631 h 762"/>
                      <a:gd name="T94" fmla="*/ 133 w 774"/>
                      <a:gd name="T95" fmla="*/ 615 h 762"/>
                      <a:gd name="T96" fmla="*/ 122 w 774"/>
                      <a:gd name="T97" fmla="*/ 599 h 762"/>
                      <a:gd name="T98" fmla="*/ 114 w 774"/>
                      <a:gd name="T99" fmla="*/ 583 h 762"/>
                      <a:gd name="T100" fmla="*/ 103 w 774"/>
                      <a:gd name="T101" fmla="*/ 575 h 762"/>
                      <a:gd name="T102" fmla="*/ 88 w 774"/>
                      <a:gd name="T103" fmla="*/ 559 h 762"/>
                      <a:gd name="T104" fmla="*/ 77 w 774"/>
                      <a:gd name="T105" fmla="*/ 550 h 762"/>
                      <a:gd name="T106" fmla="*/ 66 w 774"/>
                      <a:gd name="T107" fmla="*/ 542 h 762"/>
                      <a:gd name="T108" fmla="*/ 55 w 774"/>
                      <a:gd name="T109" fmla="*/ 534 h 762"/>
                      <a:gd name="T110" fmla="*/ 41 w 774"/>
                      <a:gd name="T111" fmla="*/ 534 h 762"/>
                      <a:gd name="T112" fmla="*/ 29 w 774"/>
                      <a:gd name="T113" fmla="*/ 526 h 762"/>
                      <a:gd name="T114" fmla="*/ 18 w 774"/>
                      <a:gd name="T115" fmla="*/ 526 h 762"/>
                      <a:gd name="T116" fmla="*/ 4 w 774"/>
                      <a:gd name="T117" fmla="*/ 526 h 762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774"/>
                      <a:gd name="T178" fmla="*/ 0 h 762"/>
                      <a:gd name="T179" fmla="*/ 774 w 774"/>
                      <a:gd name="T180" fmla="*/ 762 h 762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774" h="762">
                        <a:moveTo>
                          <a:pt x="0" y="0"/>
                        </a:moveTo>
                        <a:lnTo>
                          <a:pt x="12" y="0"/>
                        </a:lnTo>
                        <a:lnTo>
                          <a:pt x="30" y="0"/>
                        </a:lnTo>
                        <a:lnTo>
                          <a:pt x="42" y="0"/>
                        </a:lnTo>
                        <a:lnTo>
                          <a:pt x="54" y="0"/>
                        </a:lnTo>
                        <a:lnTo>
                          <a:pt x="66" y="0"/>
                        </a:lnTo>
                        <a:lnTo>
                          <a:pt x="84" y="0"/>
                        </a:lnTo>
                        <a:lnTo>
                          <a:pt x="96" y="6"/>
                        </a:lnTo>
                        <a:lnTo>
                          <a:pt x="108" y="6"/>
                        </a:lnTo>
                        <a:lnTo>
                          <a:pt x="120" y="6"/>
                        </a:lnTo>
                        <a:lnTo>
                          <a:pt x="138" y="12"/>
                        </a:lnTo>
                        <a:lnTo>
                          <a:pt x="150" y="12"/>
                        </a:lnTo>
                        <a:lnTo>
                          <a:pt x="162" y="18"/>
                        </a:lnTo>
                        <a:lnTo>
                          <a:pt x="174" y="18"/>
                        </a:lnTo>
                        <a:lnTo>
                          <a:pt x="186" y="24"/>
                        </a:lnTo>
                        <a:lnTo>
                          <a:pt x="204" y="24"/>
                        </a:lnTo>
                        <a:lnTo>
                          <a:pt x="216" y="30"/>
                        </a:lnTo>
                        <a:lnTo>
                          <a:pt x="228" y="30"/>
                        </a:lnTo>
                        <a:lnTo>
                          <a:pt x="240" y="36"/>
                        </a:lnTo>
                        <a:lnTo>
                          <a:pt x="252" y="42"/>
                        </a:lnTo>
                        <a:lnTo>
                          <a:pt x="264" y="48"/>
                        </a:lnTo>
                        <a:lnTo>
                          <a:pt x="276" y="48"/>
                        </a:lnTo>
                        <a:lnTo>
                          <a:pt x="288" y="54"/>
                        </a:lnTo>
                        <a:lnTo>
                          <a:pt x="300" y="60"/>
                        </a:lnTo>
                        <a:lnTo>
                          <a:pt x="318" y="66"/>
                        </a:lnTo>
                        <a:lnTo>
                          <a:pt x="330" y="72"/>
                        </a:lnTo>
                        <a:lnTo>
                          <a:pt x="342" y="78"/>
                        </a:lnTo>
                        <a:lnTo>
                          <a:pt x="354" y="84"/>
                        </a:lnTo>
                        <a:lnTo>
                          <a:pt x="366" y="90"/>
                        </a:lnTo>
                        <a:lnTo>
                          <a:pt x="378" y="96"/>
                        </a:lnTo>
                        <a:lnTo>
                          <a:pt x="390" y="102"/>
                        </a:lnTo>
                        <a:lnTo>
                          <a:pt x="396" y="108"/>
                        </a:lnTo>
                        <a:lnTo>
                          <a:pt x="408" y="114"/>
                        </a:lnTo>
                        <a:lnTo>
                          <a:pt x="420" y="126"/>
                        </a:lnTo>
                        <a:lnTo>
                          <a:pt x="432" y="132"/>
                        </a:lnTo>
                        <a:lnTo>
                          <a:pt x="444" y="138"/>
                        </a:lnTo>
                        <a:lnTo>
                          <a:pt x="456" y="144"/>
                        </a:lnTo>
                        <a:lnTo>
                          <a:pt x="468" y="156"/>
                        </a:lnTo>
                        <a:lnTo>
                          <a:pt x="474" y="162"/>
                        </a:lnTo>
                        <a:lnTo>
                          <a:pt x="486" y="168"/>
                        </a:lnTo>
                        <a:lnTo>
                          <a:pt x="498" y="180"/>
                        </a:lnTo>
                        <a:lnTo>
                          <a:pt x="510" y="186"/>
                        </a:lnTo>
                        <a:lnTo>
                          <a:pt x="516" y="198"/>
                        </a:lnTo>
                        <a:lnTo>
                          <a:pt x="528" y="204"/>
                        </a:lnTo>
                        <a:lnTo>
                          <a:pt x="540" y="216"/>
                        </a:lnTo>
                        <a:lnTo>
                          <a:pt x="546" y="228"/>
                        </a:lnTo>
                        <a:lnTo>
                          <a:pt x="558" y="234"/>
                        </a:lnTo>
                        <a:lnTo>
                          <a:pt x="564" y="246"/>
                        </a:lnTo>
                        <a:lnTo>
                          <a:pt x="576" y="252"/>
                        </a:lnTo>
                        <a:lnTo>
                          <a:pt x="582" y="264"/>
                        </a:lnTo>
                        <a:lnTo>
                          <a:pt x="594" y="276"/>
                        </a:lnTo>
                        <a:lnTo>
                          <a:pt x="600" y="288"/>
                        </a:lnTo>
                        <a:lnTo>
                          <a:pt x="612" y="294"/>
                        </a:lnTo>
                        <a:lnTo>
                          <a:pt x="618" y="306"/>
                        </a:lnTo>
                        <a:lnTo>
                          <a:pt x="624" y="318"/>
                        </a:lnTo>
                        <a:lnTo>
                          <a:pt x="636" y="330"/>
                        </a:lnTo>
                        <a:lnTo>
                          <a:pt x="642" y="342"/>
                        </a:lnTo>
                        <a:lnTo>
                          <a:pt x="648" y="348"/>
                        </a:lnTo>
                        <a:lnTo>
                          <a:pt x="654" y="360"/>
                        </a:lnTo>
                        <a:lnTo>
                          <a:pt x="660" y="372"/>
                        </a:lnTo>
                        <a:lnTo>
                          <a:pt x="672" y="384"/>
                        </a:lnTo>
                        <a:lnTo>
                          <a:pt x="678" y="396"/>
                        </a:lnTo>
                        <a:lnTo>
                          <a:pt x="684" y="408"/>
                        </a:lnTo>
                        <a:lnTo>
                          <a:pt x="690" y="420"/>
                        </a:lnTo>
                        <a:lnTo>
                          <a:pt x="696" y="432"/>
                        </a:lnTo>
                        <a:lnTo>
                          <a:pt x="702" y="444"/>
                        </a:lnTo>
                        <a:lnTo>
                          <a:pt x="708" y="456"/>
                        </a:lnTo>
                        <a:lnTo>
                          <a:pt x="714" y="468"/>
                        </a:lnTo>
                        <a:lnTo>
                          <a:pt x="714" y="480"/>
                        </a:lnTo>
                        <a:lnTo>
                          <a:pt x="720" y="498"/>
                        </a:lnTo>
                        <a:lnTo>
                          <a:pt x="726" y="510"/>
                        </a:lnTo>
                        <a:lnTo>
                          <a:pt x="732" y="522"/>
                        </a:lnTo>
                        <a:lnTo>
                          <a:pt x="732" y="534"/>
                        </a:lnTo>
                        <a:lnTo>
                          <a:pt x="738" y="546"/>
                        </a:lnTo>
                        <a:lnTo>
                          <a:pt x="744" y="558"/>
                        </a:lnTo>
                        <a:lnTo>
                          <a:pt x="744" y="570"/>
                        </a:lnTo>
                        <a:lnTo>
                          <a:pt x="750" y="588"/>
                        </a:lnTo>
                        <a:lnTo>
                          <a:pt x="750" y="600"/>
                        </a:lnTo>
                        <a:lnTo>
                          <a:pt x="756" y="612"/>
                        </a:lnTo>
                        <a:lnTo>
                          <a:pt x="756" y="624"/>
                        </a:lnTo>
                        <a:lnTo>
                          <a:pt x="762" y="636"/>
                        </a:lnTo>
                        <a:lnTo>
                          <a:pt x="762" y="654"/>
                        </a:lnTo>
                        <a:lnTo>
                          <a:pt x="762" y="666"/>
                        </a:lnTo>
                        <a:lnTo>
                          <a:pt x="768" y="678"/>
                        </a:lnTo>
                        <a:lnTo>
                          <a:pt x="768" y="690"/>
                        </a:lnTo>
                        <a:lnTo>
                          <a:pt x="768" y="708"/>
                        </a:lnTo>
                        <a:lnTo>
                          <a:pt x="768" y="720"/>
                        </a:lnTo>
                        <a:lnTo>
                          <a:pt x="774" y="732"/>
                        </a:lnTo>
                        <a:lnTo>
                          <a:pt x="774" y="744"/>
                        </a:lnTo>
                        <a:lnTo>
                          <a:pt x="390" y="762"/>
                        </a:lnTo>
                        <a:lnTo>
                          <a:pt x="390" y="750"/>
                        </a:lnTo>
                        <a:lnTo>
                          <a:pt x="390" y="744"/>
                        </a:lnTo>
                        <a:lnTo>
                          <a:pt x="390" y="738"/>
                        </a:lnTo>
                        <a:lnTo>
                          <a:pt x="384" y="732"/>
                        </a:lnTo>
                        <a:lnTo>
                          <a:pt x="384" y="726"/>
                        </a:lnTo>
                        <a:lnTo>
                          <a:pt x="384" y="720"/>
                        </a:lnTo>
                        <a:lnTo>
                          <a:pt x="384" y="714"/>
                        </a:lnTo>
                        <a:lnTo>
                          <a:pt x="384" y="708"/>
                        </a:lnTo>
                        <a:lnTo>
                          <a:pt x="384" y="702"/>
                        </a:lnTo>
                        <a:lnTo>
                          <a:pt x="378" y="690"/>
                        </a:lnTo>
                        <a:lnTo>
                          <a:pt x="378" y="684"/>
                        </a:lnTo>
                        <a:lnTo>
                          <a:pt x="378" y="678"/>
                        </a:lnTo>
                        <a:lnTo>
                          <a:pt x="378" y="672"/>
                        </a:lnTo>
                        <a:lnTo>
                          <a:pt x="372" y="666"/>
                        </a:lnTo>
                        <a:lnTo>
                          <a:pt x="372" y="660"/>
                        </a:lnTo>
                        <a:lnTo>
                          <a:pt x="372" y="654"/>
                        </a:lnTo>
                        <a:lnTo>
                          <a:pt x="366" y="648"/>
                        </a:lnTo>
                        <a:lnTo>
                          <a:pt x="366" y="642"/>
                        </a:lnTo>
                        <a:lnTo>
                          <a:pt x="360" y="636"/>
                        </a:lnTo>
                        <a:lnTo>
                          <a:pt x="360" y="630"/>
                        </a:lnTo>
                        <a:lnTo>
                          <a:pt x="360" y="624"/>
                        </a:lnTo>
                        <a:lnTo>
                          <a:pt x="354" y="618"/>
                        </a:lnTo>
                        <a:lnTo>
                          <a:pt x="354" y="612"/>
                        </a:lnTo>
                        <a:lnTo>
                          <a:pt x="348" y="606"/>
                        </a:lnTo>
                        <a:lnTo>
                          <a:pt x="348" y="600"/>
                        </a:lnTo>
                        <a:lnTo>
                          <a:pt x="342" y="594"/>
                        </a:lnTo>
                        <a:lnTo>
                          <a:pt x="342" y="588"/>
                        </a:lnTo>
                        <a:lnTo>
                          <a:pt x="336" y="582"/>
                        </a:lnTo>
                        <a:lnTo>
                          <a:pt x="336" y="576"/>
                        </a:lnTo>
                        <a:lnTo>
                          <a:pt x="330" y="570"/>
                        </a:lnTo>
                        <a:lnTo>
                          <a:pt x="324" y="564"/>
                        </a:lnTo>
                        <a:lnTo>
                          <a:pt x="324" y="558"/>
                        </a:lnTo>
                        <a:lnTo>
                          <a:pt x="318" y="552"/>
                        </a:lnTo>
                        <a:lnTo>
                          <a:pt x="312" y="546"/>
                        </a:lnTo>
                        <a:lnTo>
                          <a:pt x="312" y="540"/>
                        </a:lnTo>
                        <a:lnTo>
                          <a:pt x="306" y="534"/>
                        </a:lnTo>
                        <a:lnTo>
                          <a:pt x="300" y="528"/>
                        </a:lnTo>
                        <a:lnTo>
                          <a:pt x="294" y="522"/>
                        </a:lnTo>
                        <a:lnTo>
                          <a:pt x="288" y="516"/>
                        </a:lnTo>
                        <a:lnTo>
                          <a:pt x="282" y="510"/>
                        </a:lnTo>
                        <a:lnTo>
                          <a:pt x="282" y="504"/>
                        </a:lnTo>
                        <a:lnTo>
                          <a:pt x="276" y="498"/>
                        </a:lnTo>
                        <a:lnTo>
                          <a:pt x="270" y="498"/>
                        </a:lnTo>
                        <a:lnTo>
                          <a:pt x="264" y="492"/>
                        </a:lnTo>
                        <a:lnTo>
                          <a:pt x="258" y="486"/>
                        </a:lnTo>
                        <a:lnTo>
                          <a:pt x="258" y="480"/>
                        </a:lnTo>
                        <a:lnTo>
                          <a:pt x="252" y="480"/>
                        </a:lnTo>
                        <a:lnTo>
                          <a:pt x="246" y="474"/>
                        </a:lnTo>
                        <a:lnTo>
                          <a:pt x="240" y="468"/>
                        </a:lnTo>
                        <a:lnTo>
                          <a:pt x="234" y="468"/>
                        </a:lnTo>
                        <a:lnTo>
                          <a:pt x="228" y="462"/>
                        </a:lnTo>
                        <a:lnTo>
                          <a:pt x="222" y="456"/>
                        </a:lnTo>
                        <a:lnTo>
                          <a:pt x="216" y="456"/>
                        </a:lnTo>
                        <a:lnTo>
                          <a:pt x="210" y="450"/>
                        </a:lnTo>
                        <a:lnTo>
                          <a:pt x="204" y="444"/>
                        </a:lnTo>
                        <a:lnTo>
                          <a:pt x="198" y="444"/>
                        </a:lnTo>
                        <a:lnTo>
                          <a:pt x="198" y="438"/>
                        </a:lnTo>
                        <a:lnTo>
                          <a:pt x="192" y="438"/>
                        </a:lnTo>
                        <a:lnTo>
                          <a:pt x="186" y="432"/>
                        </a:lnTo>
                        <a:lnTo>
                          <a:pt x="180" y="432"/>
                        </a:lnTo>
                        <a:lnTo>
                          <a:pt x="174" y="426"/>
                        </a:lnTo>
                        <a:lnTo>
                          <a:pt x="168" y="426"/>
                        </a:lnTo>
                        <a:lnTo>
                          <a:pt x="156" y="420"/>
                        </a:lnTo>
                        <a:lnTo>
                          <a:pt x="150" y="420"/>
                        </a:lnTo>
                        <a:lnTo>
                          <a:pt x="144" y="414"/>
                        </a:lnTo>
                        <a:lnTo>
                          <a:pt x="138" y="414"/>
                        </a:lnTo>
                        <a:lnTo>
                          <a:pt x="132" y="414"/>
                        </a:lnTo>
                        <a:lnTo>
                          <a:pt x="126" y="408"/>
                        </a:lnTo>
                        <a:lnTo>
                          <a:pt x="120" y="408"/>
                        </a:lnTo>
                        <a:lnTo>
                          <a:pt x="114" y="408"/>
                        </a:lnTo>
                        <a:lnTo>
                          <a:pt x="108" y="402"/>
                        </a:lnTo>
                        <a:lnTo>
                          <a:pt x="102" y="402"/>
                        </a:lnTo>
                        <a:lnTo>
                          <a:pt x="96" y="402"/>
                        </a:lnTo>
                        <a:lnTo>
                          <a:pt x="90" y="396"/>
                        </a:lnTo>
                        <a:lnTo>
                          <a:pt x="84" y="396"/>
                        </a:lnTo>
                        <a:lnTo>
                          <a:pt x="78" y="396"/>
                        </a:lnTo>
                        <a:lnTo>
                          <a:pt x="66" y="396"/>
                        </a:lnTo>
                        <a:lnTo>
                          <a:pt x="60" y="396"/>
                        </a:lnTo>
                        <a:lnTo>
                          <a:pt x="54" y="390"/>
                        </a:lnTo>
                        <a:lnTo>
                          <a:pt x="48" y="390"/>
                        </a:lnTo>
                        <a:lnTo>
                          <a:pt x="42" y="390"/>
                        </a:lnTo>
                        <a:lnTo>
                          <a:pt x="36" y="390"/>
                        </a:lnTo>
                        <a:lnTo>
                          <a:pt x="30" y="390"/>
                        </a:lnTo>
                        <a:lnTo>
                          <a:pt x="24" y="390"/>
                        </a:lnTo>
                        <a:lnTo>
                          <a:pt x="18" y="390"/>
                        </a:lnTo>
                        <a:lnTo>
                          <a:pt x="6" y="390"/>
                        </a:lnTo>
                        <a:lnTo>
                          <a:pt x="0" y="39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66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37" name="Freeform 71"/>
                  <p:cNvSpPr>
                    <a:spLocks/>
                  </p:cNvSpPr>
                  <p:nvPr/>
                </p:nvSpPr>
                <p:spPr bwMode="auto">
                  <a:xfrm rot="5400000">
                    <a:off x="853" y="2549"/>
                    <a:ext cx="413" cy="1044"/>
                  </a:xfrm>
                  <a:custGeom>
                    <a:avLst/>
                    <a:gdLst>
                      <a:gd name="T0" fmla="*/ 413 w 672"/>
                      <a:gd name="T1" fmla="*/ 40 h 774"/>
                      <a:gd name="T2" fmla="*/ 413 w 672"/>
                      <a:gd name="T3" fmla="*/ 97 h 774"/>
                      <a:gd name="T4" fmla="*/ 409 w 672"/>
                      <a:gd name="T5" fmla="*/ 146 h 774"/>
                      <a:gd name="T6" fmla="*/ 406 w 672"/>
                      <a:gd name="T7" fmla="*/ 202 h 774"/>
                      <a:gd name="T8" fmla="*/ 402 w 672"/>
                      <a:gd name="T9" fmla="*/ 259 h 774"/>
                      <a:gd name="T10" fmla="*/ 395 w 672"/>
                      <a:gd name="T11" fmla="*/ 308 h 774"/>
                      <a:gd name="T12" fmla="*/ 387 w 672"/>
                      <a:gd name="T13" fmla="*/ 364 h 774"/>
                      <a:gd name="T14" fmla="*/ 380 w 672"/>
                      <a:gd name="T15" fmla="*/ 413 h 774"/>
                      <a:gd name="T16" fmla="*/ 372 w 672"/>
                      <a:gd name="T17" fmla="*/ 461 h 774"/>
                      <a:gd name="T18" fmla="*/ 361 w 672"/>
                      <a:gd name="T19" fmla="*/ 510 h 774"/>
                      <a:gd name="T20" fmla="*/ 350 w 672"/>
                      <a:gd name="T21" fmla="*/ 558 h 774"/>
                      <a:gd name="T22" fmla="*/ 336 w 672"/>
                      <a:gd name="T23" fmla="*/ 607 h 774"/>
                      <a:gd name="T24" fmla="*/ 321 w 672"/>
                      <a:gd name="T25" fmla="*/ 656 h 774"/>
                      <a:gd name="T26" fmla="*/ 306 w 672"/>
                      <a:gd name="T27" fmla="*/ 696 h 774"/>
                      <a:gd name="T28" fmla="*/ 291 w 672"/>
                      <a:gd name="T29" fmla="*/ 736 h 774"/>
                      <a:gd name="T30" fmla="*/ 273 w 672"/>
                      <a:gd name="T31" fmla="*/ 777 h 774"/>
                      <a:gd name="T32" fmla="*/ 254 w 672"/>
                      <a:gd name="T33" fmla="*/ 817 h 774"/>
                      <a:gd name="T34" fmla="*/ 236 w 672"/>
                      <a:gd name="T35" fmla="*/ 850 h 774"/>
                      <a:gd name="T36" fmla="*/ 218 w 672"/>
                      <a:gd name="T37" fmla="*/ 882 h 774"/>
                      <a:gd name="T38" fmla="*/ 195 w 672"/>
                      <a:gd name="T39" fmla="*/ 915 h 774"/>
                      <a:gd name="T40" fmla="*/ 177 w 672"/>
                      <a:gd name="T41" fmla="*/ 939 h 774"/>
                      <a:gd name="T42" fmla="*/ 155 w 672"/>
                      <a:gd name="T43" fmla="*/ 971 h 774"/>
                      <a:gd name="T44" fmla="*/ 133 w 672"/>
                      <a:gd name="T45" fmla="*/ 995 h 774"/>
                      <a:gd name="T46" fmla="*/ 107 w 672"/>
                      <a:gd name="T47" fmla="*/ 1012 h 774"/>
                      <a:gd name="T48" fmla="*/ 85 w 672"/>
                      <a:gd name="T49" fmla="*/ 1028 h 774"/>
                      <a:gd name="T50" fmla="*/ 63 w 672"/>
                      <a:gd name="T51" fmla="*/ 1044 h 774"/>
                      <a:gd name="T52" fmla="*/ 7 w 672"/>
                      <a:gd name="T53" fmla="*/ 534 h 774"/>
                      <a:gd name="T54" fmla="*/ 18 w 672"/>
                      <a:gd name="T55" fmla="*/ 526 h 774"/>
                      <a:gd name="T56" fmla="*/ 29 w 672"/>
                      <a:gd name="T57" fmla="*/ 518 h 774"/>
                      <a:gd name="T58" fmla="*/ 44 w 672"/>
                      <a:gd name="T59" fmla="*/ 502 h 774"/>
                      <a:gd name="T60" fmla="*/ 55 w 672"/>
                      <a:gd name="T61" fmla="*/ 494 h 774"/>
                      <a:gd name="T62" fmla="*/ 63 w 672"/>
                      <a:gd name="T63" fmla="*/ 477 h 774"/>
                      <a:gd name="T64" fmla="*/ 74 w 672"/>
                      <a:gd name="T65" fmla="*/ 461 h 774"/>
                      <a:gd name="T66" fmla="*/ 85 w 672"/>
                      <a:gd name="T67" fmla="*/ 445 h 774"/>
                      <a:gd name="T68" fmla="*/ 96 w 672"/>
                      <a:gd name="T69" fmla="*/ 429 h 774"/>
                      <a:gd name="T70" fmla="*/ 103 w 672"/>
                      <a:gd name="T71" fmla="*/ 413 h 774"/>
                      <a:gd name="T72" fmla="*/ 111 w 672"/>
                      <a:gd name="T73" fmla="*/ 388 h 774"/>
                      <a:gd name="T74" fmla="*/ 122 w 672"/>
                      <a:gd name="T75" fmla="*/ 372 h 774"/>
                      <a:gd name="T76" fmla="*/ 129 w 672"/>
                      <a:gd name="T77" fmla="*/ 348 h 774"/>
                      <a:gd name="T78" fmla="*/ 136 w 672"/>
                      <a:gd name="T79" fmla="*/ 332 h 774"/>
                      <a:gd name="T80" fmla="*/ 144 w 672"/>
                      <a:gd name="T81" fmla="*/ 308 h 774"/>
                      <a:gd name="T82" fmla="*/ 147 w 672"/>
                      <a:gd name="T83" fmla="*/ 283 h 774"/>
                      <a:gd name="T84" fmla="*/ 155 w 672"/>
                      <a:gd name="T85" fmla="*/ 259 h 774"/>
                      <a:gd name="T86" fmla="*/ 159 w 672"/>
                      <a:gd name="T87" fmla="*/ 235 h 774"/>
                      <a:gd name="T88" fmla="*/ 162 w 672"/>
                      <a:gd name="T89" fmla="*/ 210 h 774"/>
                      <a:gd name="T90" fmla="*/ 166 w 672"/>
                      <a:gd name="T91" fmla="*/ 178 h 774"/>
                      <a:gd name="T92" fmla="*/ 170 w 672"/>
                      <a:gd name="T93" fmla="*/ 154 h 774"/>
                      <a:gd name="T94" fmla="*/ 173 w 672"/>
                      <a:gd name="T95" fmla="*/ 129 h 774"/>
                      <a:gd name="T96" fmla="*/ 173 w 672"/>
                      <a:gd name="T97" fmla="*/ 105 h 774"/>
                      <a:gd name="T98" fmla="*/ 177 w 672"/>
                      <a:gd name="T99" fmla="*/ 73 h 774"/>
                      <a:gd name="T100" fmla="*/ 177 w 672"/>
                      <a:gd name="T101" fmla="*/ 49 h 774"/>
                      <a:gd name="T102" fmla="*/ 177 w 672"/>
                      <a:gd name="T103" fmla="*/ 24 h 774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672"/>
                      <a:gd name="T157" fmla="*/ 0 h 774"/>
                      <a:gd name="T158" fmla="*/ 672 w 672"/>
                      <a:gd name="T159" fmla="*/ 774 h 774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672" h="774">
                        <a:moveTo>
                          <a:pt x="672" y="0"/>
                        </a:moveTo>
                        <a:lnTo>
                          <a:pt x="672" y="12"/>
                        </a:lnTo>
                        <a:lnTo>
                          <a:pt x="672" y="30"/>
                        </a:lnTo>
                        <a:lnTo>
                          <a:pt x="672" y="42"/>
                        </a:lnTo>
                        <a:lnTo>
                          <a:pt x="672" y="54"/>
                        </a:lnTo>
                        <a:lnTo>
                          <a:pt x="672" y="72"/>
                        </a:lnTo>
                        <a:lnTo>
                          <a:pt x="666" y="84"/>
                        </a:lnTo>
                        <a:lnTo>
                          <a:pt x="666" y="96"/>
                        </a:lnTo>
                        <a:lnTo>
                          <a:pt x="666" y="108"/>
                        </a:lnTo>
                        <a:lnTo>
                          <a:pt x="666" y="120"/>
                        </a:lnTo>
                        <a:lnTo>
                          <a:pt x="660" y="138"/>
                        </a:lnTo>
                        <a:lnTo>
                          <a:pt x="660" y="150"/>
                        </a:lnTo>
                        <a:lnTo>
                          <a:pt x="660" y="162"/>
                        </a:lnTo>
                        <a:lnTo>
                          <a:pt x="654" y="174"/>
                        </a:lnTo>
                        <a:lnTo>
                          <a:pt x="654" y="192"/>
                        </a:lnTo>
                        <a:lnTo>
                          <a:pt x="648" y="204"/>
                        </a:lnTo>
                        <a:lnTo>
                          <a:pt x="648" y="216"/>
                        </a:lnTo>
                        <a:lnTo>
                          <a:pt x="642" y="228"/>
                        </a:lnTo>
                        <a:lnTo>
                          <a:pt x="642" y="240"/>
                        </a:lnTo>
                        <a:lnTo>
                          <a:pt x="636" y="252"/>
                        </a:lnTo>
                        <a:lnTo>
                          <a:pt x="630" y="270"/>
                        </a:lnTo>
                        <a:lnTo>
                          <a:pt x="630" y="282"/>
                        </a:lnTo>
                        <a:lnTo>
                          <a:pt x="624" y="294"/>
                        </a:lnTo>
                        <a:lnTo>
                          <a:pt x="618" y="306"/>
                        </a:lnTo>
                        <a:lnTo>
                          <a:pt x="612" y="318"/>
                        </a:lnTo>
                        <a:lnTo>
                          <a:pt x="612" y="330"/>
                        </a:lnTo>
                        <a:lnTo>
                          <a:pt x="606" y="342"/>
                        </a:lnTo>
                        <a:lnTo>
                          <a:pt x="600" y="354"/>
                        </a:lnTo>
                        <a:lnTo>
                          <a:pt x="594" y="366"/>
                        </a:lnTo>
                        <a:lnTo>
                          <a:pt x="588" y="378"/>
                        </a:lnTo>
                        <a:lnTo>
                          <a:pt x="582" y="390"/>
                        </a:lnTo>
                        <a:lnTo>
                          <a:pt x="576" y="402"/>
                        </a:lnTo>
                        <a:lnTo>
                          <a:pt x="570" y="414"/>
                        </a:lnTo>
                        <a:lnTo>
                          <a:pt x="558" y="426"/>
                        </a:lnTo>
                        <a:lnTo>
                          <a:pt x="552" y="438"/>
                        </a:lnTo>
                        <a:lnTo>
                          <a:pt x="546" y="450"/>
                        </a:lnTo>
                        <a:lnTo>
                          <a:pt x="540" y="462"/>
                        </a:lnTo>
                        <a:lnTo>
                          <a:pt x="534" y="474"/>
                        </a:lnTo>
                        <a:lnTo>
                          <a:pt x="522" y="486"/>
                        </a:lnTo>
                        <a:lnTo>
                          <a:pt x="516" y="492"/>
                        </a:lnTo>
                        <a:lnTo>
                          <a:pt x="510" y="504"/>
                        </a:lnTo>
                        <a:lnTo>
                          <a:pt x="498" y="516"/>
                        </a:lnTo>
                        <a:lnTo>
                          <a:pt x="492" y="528"/>
                        </a:lnTo>
                        <a:lnTo>
                          <a:pt x="480" y="534"/>
                        </a:lnTo>
                        <a:lnTo>
                          <a:pt x="474" y="546"/>
                        </a:lnTo>
                        <a:lnTo>
                          <a:pt x="462" y="558"/>
                        </a:lnTo>
                        <a:lnTo>
                          <a:pt x="456" y="564"/>
                        </a:lnTo>
                        <a:lnTo>
                          <a:pt x="444" y="576"/>
                        </a:lnTo>
                        <a:lnTo>
                          <a:pt x="438" y="588"/>
                        </a:lnTo>
                        <a:lnTo>
                          <a:pt x="426" y="594"/>
                        </a:lnTo>
                        <a:lnTo>
                          <a:pt x="414" y="606"/>
                        </a:lnTo>
                        <a:lnTo>
                          <a:pt x="408" y="612"/>
                        </a:lnTo>
                        <a:lnTo>
                          <a:pt x="396" y="624"/>
                        </a:lnTo>
                        <a:lnTo>
                          <a:pt x="384" y="630"/>
                        </a:lnTo>
                        <a:lnTo>
                          <a:pt x="372" y="636"/>
                        </a:lnTo>
                        <a:lnTo>
                          <a:pt x="366" y="648"/>
                        </a:lnTo>
                        <a:lnTo>
                          <a:pt x="354" y="654"/>
                        </a:lnTo>
                        <a:lnTo>
                          <a:pt x="342" y="660"/>
                        </a:lnTo>
                        <a:lnTo>
                          <a:pt x="330" y="672"/>
                        </a:lnTo>
                        <a:lnTo>
                          <a:pt x="318" y="678"/>
                        </a:lnTo>
                        <a:lnTo>
                          <a:pt x="306" y="684"/>
                        </a:lnTo>
                        <a:lnTo>
                          <a:pt x="294" y="690"/>
                        </a:lnTo>
                        <a:lnTo>
                          <a:pt x="288" y="696"/>
                        </a:lnTo>
                        <a:lnTo>
                          <a:pt x="276" y="708"/>
                        </a:lnTo>
                        <a:lnTo>
                          <a:pt x="264" y="714"/>
                        </a:lnTo>
                        <a:lnTo>
                          <a:pt x="252" y="720"/>
                        </a:lnTo>
                        <a:lnTo>
                          <a:pt x="240" y="726"/>
                        </a:lnTo>
                        <a:lnTo>
                          <a:pt x="228" y="732"/>
                        </a:lnTo>
                        <a:lnTo>
                          <a:pt x="216" y="738"/>
                        </a:lnTo>
                        <a:lnTo>
                          <a:pt x="198" y="738"/>
                        </a:lnTo>
                        <a:lnTo>
                          <a:pt x="186" y="744"/>
                        </a:lnTo>
                        <a:lnTo>
                          <a:pt x="174" y="750"/>
                        </a:lnTo>
                        <a:lnTo>
                          <a:pt x="162" y="756"/>
                        </a:lnTo>
                        <a:lnTo>
                          <a:pt x="150" y="762"/>
                        </a:lnTo>
                        <a:lnTo>
                          <a:pt x="138" y="762"/>
                        </a:lnTo>
                        <a:lnTo>
                          <a:pt x="126" y="768"/>
                        </a:lnTo>
                        <a:lnTo>
                          <a:pt x="114" y="774"/>
                        </a:lnTo>
                        <a:lnTo>
                          <a:pt x="102" y="774"/>
                        </a:lnTo>
                        <a:lnTo>
                          <a:pt x="0" y="402"/>
                        </a:lnTo>
                        <a:lnTo>
                          <a:pt x="6" y="396"/>
                        </a:lnTo>
                        <a:lnTo>
                          <a:pt x="12" y="396"/>
                        </a:lnTo>
                        <a:lnTo>
                          <a:pt x="18" y="396"/>
                        </a:lnTo>
                        <a:lnTo>
                          <a:pt x="24" y="390"/>
                        </a:lnTo>
                        <a:lnTo>
                          <a:pt x="30" y="390"/>
                        </a:lnTo>
                        <a:lnTo>
                          <a:pt x="36" y="384"/>
                        </a:lnTo>
                        <a:lnTo>
                          <a:pt x="42" y="384"/>
                        </a:lnTo>
                        <a:lnTo>
                          <a:pt x="48" y="384"/>
                        </a:lnTo>
                        <a:lnTo>
                          <a:pt x="54" y="378"/>
                        </a:lnTo>
                        <a:lnTo>
                          <a:pt x="66" y="378"/>
                        </a:lnTo>
                        <a:lnTo>
                          <a:pt x="72" y="372"/>
                        </a:lnTo>
                        <a:lnTo>
                          <a:pt x="78" y="372"/>
                        </a:lnTo>
                        <a:lnTo>
                          <a:pt x="84" y="366"/>
                        </a:lnTo>
                        <a:lnTo>
                          <a:pt x="90" y="366"/>
                        </a:lnTo>
                        <a:lnTo>
                          <a:pt x="96" y="360"/>
                        </a:lnTo>
                        <a:lnTo>
                          <a:pt x="102" y="354"/>
                        </a:lnTo>
                        <a:lnTo>
                          <a:pt x="108" y="348"/>
                        </a:lnTo>
                        <a:lnTo>
                          <a:pt x="114" y="348"/>
                        </a:lnTo>
                        <a:lnTo>
                          <a:pt x="120" y="342"/>
                        </a:lnTo>
                        <a:lnTo>
                          <a:pt x="126" y="342"/>
                        </a:lnTo>
                        <a:lnTo>
                          <a:pt x="132" y="336"/>
                        </a:lnTo>
                        <a:lnTo>
                          <a:pt x="138" y="330"/>
                        </a:lnTo>
                        <a:lnTo>
                          <a:pt x="144" y="324"/>
                        </a:lnTo>
                        <a:lnTo>
                          <a:pt x="150" y="324"/>
                        </a:lnTo>
                        <a:lnTo>
                          <a:pt x="156" y="318"/>
                        </a:lnTo>
                        <a:lnTo>
                          <a:pt x="156" y="312"/>
                        </a:lnTo>
                        <a:lnTo>
                          <a:pt x="162" y="312"/>
                        </a:lnTo>
                        <a:lnTo>
                          <a:pt x="168" y="306"/>
                        </a:lnTo>
                        <a:lnTo>
                          <a:pt x="174" y="300"/>
                        </a:lnTo>
                        <a:lnTo>
                          <a:pt x="180" y="294"/>
                        </a:lnTo>
                        <a:lnTo>
                          <a:pt x="180" y="288"/>
                        </a:lnTo>
                        <a:lnTo>
                          <a:pt x="186" y="288"/>
                        </a:lnTo>
                        <a:lnTo>
                          <a:pt x="192" y="282"/>
                        </a:lnTo>
                        <a:lnTo>
                          <a:pt x="198" y="276"/>
                        </a:lnTo>
                        <a:lnTo>
                          <a:pt x="198" y="270"/>
                        </a:lnTo>
                        <a:lnTo>
                          <a:pt x="204" y="264"/>
                        </a:lnTo>
                        <a:lnTo>
                          <a:pt x="210" y="258"/>
                        </a:lnTo>
                        <a:lnTo>
                          <a:pt x="210" y="252"/>
                        </a:lnTo>
                        <a:lnTo>
                          <a:pt x="216" y="246"/>
                        </a:lnTo>
                        <a:lnTo>
                          <a:pt x="222" y="246"/>
                        </a:lnTo>
                        <a:lnTo>
                          <a:pt x="222" y="240"/>
                        </a:lnTo>
                        <a:lnTo>
                          <a:pt x="228" y="234"/>
                        </a:lnTo>
                        <a:lnTo>
                          <a:pt x="234" y="228"/>
                        </a:lnTo>
                        <a:lnTo>
                          <a:pt x="234" y="222"/>
                        </a:lnTo>
                        <a:lnTo>
                          <a:pt x="240" y="216"/>
                        </a:lnTo>
                        <a:lnTo>
                          <a:pt x="240" y="210"/>
                        </a:lnTo>
                        <a:lnTo>
                          <a:pt x="246" y="204"/>
                        </a:lnTo>
                        <a:lnTo>
                          <a:pt x="246" y="198"/>
                        </a:lnTo>
                        <a:lnTo>
                          <a:pt x="252" y="192"/>
                        </a:lnTo>
                        <a:lnTo>
                          <a:pt x="252" y="186"/>
                        </a:lnTo>
                        <a:lnTo>
                          <a:pt x="258" y="180"/>
                        </a:lnTo>
                        <a:lnTo>
                          <a:pt x="258" y="174"/>
                        </a:lnTo>
                        <a:lnTo>
                          <a:pt x="258" y="168"/>
                        </a:lnTo>
                        <a:lnTo>
                          <a:pt x="264" y="162"/>
                        </a:lnTo>
                        <a:lnTo>
                          <a:pt x="264" y="156"/>
                        </a:lnTo>
                        <a:lnTo>
                          <a:pt x="270" y="150"/>
                        </a:lnTo>
                        <a:lnTo>
                          <a:pt x="270" y="138"/>
                        </a:lnTo>
                        <a:lnTo>
                          <a:pt x="270" y="132"/>
                        </a:lnTo>
                        <a:lnTo>
                          <a:pt x="276" y="126"/>
                        </a:lnTo>
                        <a:lnTo>
                          <a:pt x="276" y="120"/>
                        </a:lnTo>
                        <a:lnTo>
                          <a:pt x="276" y="114"/>
                        </a:lnTo>
                        <a:lnTo>
                          <a:pt x="276" y="108"/>
                        </a:lnTo>
                        <a:lnTo>
                          <a:pt x="282" y="102"/>
                        </a:lnTo>
                        <a:lnTo>
                          <a:pt x="282" y="96"/>
                        </a:lnTo>
                        <a:lnTo>
                          <a:pt x="282" y="90"/>
                        </a:lnTo>
                        <a:lnTo>
                          <a:pt x="282" y="84"/>
                        </a:lnTo>
                        <a:lnTo>
                          <a:pt x="282" y="78"/>
                        </a:lnTo>
                        <a:lnTo>
                          <a:pt x="282" y="66"/>
                        </a:lnTo>
                        <a:lnTo>
                          <a:pt x="288" y="60"/>
                        </a:lnTo>
                        <a:lnTo>
                          <a:pt x="288" y="54"/>
                        </a:lnTo>
                        <a:lnTo>
                          <a:pt x="288" y="48"/>
                        </a:lnTo>
                        <a:lnTo>
                          <a:pt x="288" y="42"/>
                        </a:lnTo>
                        <a:lnTo>
                          <a:pt x="288" y="36"/>
                        </a:lnTo>
                        <a:lnTo>
                          <a:pt x="288" y="30"/>
                        </a:lnTo>
                        <a:lnTo>
                          <a:pt x="288" y="24"/>
                        </a:lnTo>
                        <a:lnTo>
                          <a:pt x="288" y="18"/>
                        </a:lnTo>
                        <a:lnTo>
                          <a:pt x="672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749B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38" name="Freeform 72"/>
                  <p:cNvSpPr>
                    <a:spLocks/>
                  </p:cNvSpPr>
                  <p:nvPr/>
                </p:nvSpPr>
                <p:spPr bwMode="auto">
                  <a:xfrm rot="5400000">
                    <a:off x="678" y="2566"/>
                    <a:ext cx="181" cy="542"/>
                  </a:xfrm>
                  <a:custGeom>
                    <a:avLst/>
                    <a:gdLst>
                      <a:gd name="T0" fmla="*/ 181 w 294"/>
                      <a:gd name="T1" fmla="*/ 502 h 402"/>
                      <a:gd name="T2" fmla="*/ 170 w 294"/>
                      <a:gd name="T3" fmla="*/ 510 h 402"/>
                      <a:gd name="T4" fmla="*/ 163 w 294"/>
                      <a:gd name="T5" fmla="*/ 510 h 402"/>
                      <a:gd name="T6" fmla="*/ 155 w 294"/>
                      <a:gd name="T7" fmla="*/ 518 h 402"/>
                      <a:gd name="T8" fmla="*/ 148 w 294"/>
                      <a:gd name="T9" fmla="*/ 518 h 402"/>
                      <a:gd name="T10" fmla="*/ 140 w 294"/>
                      <a:gd name="T11" fmla="*/ 526 h 402"/>
                      <a:gd name="T12" fmla="*/ 129 w 294"/>
                      <a:gd name="T13" fmla="*/ 526 h 402"/>
                      <a:gd name="T14" fmla="*/ 122 w 294"/>
                      <a:gd name="T15" fmla="*/ 526 h 402"/>
                      <a:gd name="T16" fmla="*/ 115 w 294"/>
                      <a:gd name="T17" fmla="*/ 534 h 402"/>
                      <a:gd name="T18" fmla="*/ 107 w 294"/>
                      <a:gd name="T19" fmla="*/ 534 h 402"/>
                      <a:gd name="T20" fmla="*/ 96 w 294"/>
                      <a:gd name="T21" fmla="*/ 534 h 402"/>
                      <a:gd name="T22" fmla="*/ 89 w 294"/>
                      <a:gd name="T23" fmla="*/ 534 h 402"/>
                      <a:gd name="T24" fmla="*/ 81 w 294"/>
                      <a:gd name="T25" fmla="*/ 542 h 402"/>
                      <a:gd name="T26" fmla="*/ 74 w 294"/>
                      <a:gd name="T27" fmla="*/ 542 h 402"/>
                      <a:gd name="T28" fmla="*/ 63 w 294"/>
                      <a:gd name="T29" fmla="*/ 542 h 402"/>
                      <a:gd name="T30" fmla="*/ 55 w 294"/>
                      <a:gd name="T31" fmla="*/ 542 h 402"/>
                      <a:gd name="T32" fmla="*/ 48 w 294"/>
                      <a:gd name="T33" fmla="*/ 542 h 402"/>
                      <a:gd name="T34" fmla="*/ 41 w 294"/>
                      <a:gd name="T35" fmla="*/ 542 h 402"/>
                      <a:gd name="T36" fmla="*/ 33 w 294"/>
                      <a:gd name="T37" fmla="*/ 542 h 402"/>
                      <a:gd name="T38" fmla="*/ 22 w 294"/>
                      <a:gd name="T39" fmla="*/ 534 h 402"/>
                      <a:gd name="T40" fmla="*/ 15 w 294"/>
                      <a:gd name="T41" fmla="*/ 534 h 402"/>
                      <a:gd name="T42" fmla="*/ 7 w 294"/>
                      <a:gd name="T43" fmla="*/ 534 h 402"/>
                      <a:gd name="T44" fmla="*/ 0 w 294"/>
                      <a:gd name="T45" fmla="*/ 534 h 402"/>
                      <a:gd name="T46" fmla="*/ 26 w 294"/>
                      <a:gd name="T47" fmla="*/ 8 h 402"/>
                      <a:gd name="T48" fmla="*/ 33 w 294"/>
                      <a:gd name="T49" fmla="*/ 8 h 402"/>
                      <a:gd name="T50" fmla="*/ 37 w 294"/>
                      <a:gd name="T51" fmla="*/ 16 h 402"/>
                      <a:gd name="T52" fmla="*/ 41 w 294"/>
                      <a:gd name="T53" fmla="*/ 16 h 402"/>
                      <a:gd name="T54" fmla="*/ 44 w 294"/>
                      <a:gd name="T55" fmla="*/ 16 h 402"/>
                      <a:gd name="T56" fmla="*/ 48 w 294"/>
                      <a:gd name="T57" fmla="*/ 16 h 402"/>
                      <a:gd name="T58" fmla="*/ 52 w 294"/>
                      <a:gd name="T59" fmla="*/ 16 h 402"/>
                      <a:gd name="T60" fmla="*/ 55 w 294"/>
                      <a:gd name="T61" fmla="*/ 16 h 402"/>
                      <a:gd name="T62" fmla="*/ 59 w 294"/>
                      <a:gd name="T63" fmla="*/ 16 h 402"/>
                      <a:gd name="T64" fmla="*/ 66 w 294"/>
                      <a:gd name="T65" fmla="*/ 16 h 402"/>
                      <a:gd name="T66" fmla="*/ 70 w 294"/>
                      <a:gd name="T67" fmla="*/ 16 h 402"/>
                      <a:gd name="T68" fmla="*/ 74 w 294"/>
                      <a:gd name="T69" fmla="*/ 16 h 402"/>
                      <a:gd name="T70" fmla="*/ 78 w 294"/>
                      <a:gd name="T71" fmla="*/ 16 h 402"/>
                      <a:gd name="T72" fmla="*/ 81 w 294"/>
                      <a:gd name="T73" fmla="*/ 8 h 402"/>
                      <a:gd name="T74" fmla="*/ 85 w 294"/>
                      <a:gd name="T75" fmla="*/ 8 h 402"/>
                      <a:gd name="T76" fmla="*/ 89 w 294"/>
                      <a:gd name="T77" fmla="*/ 8 h 402"/>
                      <a:gd name="T78" fmla="*/ 92 w 294"/>
                      <a:gd name="T79" fmla="*/ 8 h 402"/>
                      <a:gd name="T80" fmla="*/ 96 w 294"/>
                      <a:gd name="T81" fmla="*/ 8 h 402"/>
                      <a:gd name="T82" fmla="*/ 103 w 294"/>
                      <a:gd name="T83" fmla="*/ 8 h 402"/>
                      <a:gd name="T84" fmla="*/ 107 w 294"/>
                      <a:gd name="T85" fmla="*/ 0 h 402"/>
                      <a:gd name="T86" fmla="*/ 111 w 294"/>
                      <a:gd name="T87" fmla="*/ 0 h 402"/>
                      <a:gd name="T88" fmla="*/ 115 w 294"/>
                      <a:gd name="T89" fmla="*/ 0 h 402"/>
                      <a:gd name="T90" fmla="*/ 118 w 294"/>
                      <a:gd name="T91" fmla="*/ 0 h 402"/>
                      <a:gd name="T92" fmla="*/ 181 w 294"/>
                      <a:gd name="T93" fmla="*/ 502 h 402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294"/>
                      <a:gd name="T142" fmla="*/ 0 h 402"/>
                      <a:gd name="T143" fmla="*/ 294 w 294"/>
                      <a:gd name="T144" fmla="*/ 402 h 402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294" h="402">
                        <a:moveTo>
                          <a:pt x="294" y="372"/>
                        </a:moveTo>
                        <a:lnTo>
                          <a:pt x="276" y="378"/>
                        </a:lnTo>
                        <a:lnTo>
                          <a:pt x="264" y="378"/>
                        </a:lnTo>
                        <a:lnTo>
                          <a:pt x="252" y="384"/>
                        </a:lnTo>
                        <a:lnTo>
                          <a:pt x="240" y="384"/>
                        </a:lnTo>
                        <a:lnTo>
                          <a:pt x="228" y="390"/>
                        </a:lnTo>
                        <a:lnTo>
                          <a:pt x="210" y="390"/>
                        </a:lnTo>
                        <a:lnTo>
                          <a:pt x="198" y="390"/>
                        </a:lnTo>
                        <a:lnTo>
                          <a:pt x="186" y="396"/>
                        </a:lnTo>
                        <a:lnTo>
                          <a:pt x="174" y="396"/>
                        </a:lnTo>
                        <a:lnTo>
                          <a:pt x="156" y="396"/>
                        </a:lnTo>
                        <a:lnTo>
                          <a:pt x="144" y="396"/>
                        </a:lnTo>
                        <a:lnTo>
                          <a:pt x="132" y="402"/>
                        </a:lnTo>
                        <a:lnTo>
                          <a:pt x="120" y="402"/>
                        </a:lnTo>
                        <a:lnTo>
                          <a:pt x="102" y="402"/>
                        </a:lnTo>
                        <a:lnTo>
                          <a:pt x="90" y="402"/>
                        </a:lnTo>
                        <a:lnTo>
                          <a:pt x="78" y="402"/>
                        </a:lnTo>
                        <a:lnTo>
                          <a:pt x="66" y="402"/>
                        </a:lnTo>
                        <a:lnTo>
                          <a:pt x="54" y="402"/>
                        </a:lnTo>
                        <a:lnTo>
                          <a:pt x="36" y="396"/>
                        </a:lnTo>
                        <a:lnTo>
                          <a:pt x="24" y="396"/>
                        </a:lnTo>
                        <a:lnTo>
                          <a:pt x="12" y="396"/>
                        </a:lnTo>
                        <a:lnTo>
                          <a:pt x="0" y="396"/>
                        </a:lnTo>
                        <a:lnTo>
                          <a:pt x="42" y="6"/>
                        </a:lnTo>
                        <a:lnTo>
                          <a:pt x="54" y="6"/>
                        </a:lnTo>
                        <a:lnTo>
                          <a:pt x="60" y="12"/>
                        </a:lnTo>
                        <a:lnTo>
                          <a:pt x="66" y="12"/>
                        </a:lnTo>
                        <a:lnTo>
                          <a:pt x="72" y="12"/>
                        </a:lnTo>
                        <a:lnTo>
                          <a:pt x="78" y="12"/>
                        </a:lnTo>
                        <a:lnTo>
                          <a:pt x="84" y="12"/>
                        </a:lnTo>
                        <a:lnTo>
                          <a:pt x="90" y="12"/>
                        </a:lnTo>
                        <a:lnTo>
                          <a:pt x="96" y="12"/>
                        </a:lnTo>
                        <a:lnTo>
                          <a:pt x="108" y="12"/>
                        </a:lnTo>
                        <a:lnTo>
                          <a:pt x="114" y="12"/>
                        </a:lnTo>
                        <a:lnTo>
                          <a:pt x="120" y="12"/>
                        </a:lnTo>
                        <a:lnTo>
                          <a:pt x="126" y="12"/>
                        </a:lnTo>
                        <a:lnTo>
                          <a:pt x="132" y="6"/>
                        </a:lnTo>
                        <a:lnTo>
                          <a:pt x="138" y="6"/>
                        </a:lnTo>
                        <a:lnTo>
                          <a:pt x="144" y="6"/>
                        </a:lnTo>
                        <a:lnTo>
                          <a:pt x="150" y="6"/>
                        </a:lnTo>
                        <a:lnTo>
                          <a:pt x="156" y="6"/>
                        </a:lnTo>
                        <a:lnTo>
                          <a:pt x="168" y="6"/>
                        </a:lnTo>
                        <a:lnTo>
                          <a:pt x="174" y="0"/>
                        </a:lnTo>
                        <a:lnTo>
                          <a:pt x="180" y="0"/>
                        </a:lnTo>
                        <a:lnTo>
                          <a:pt x="186" y="0"/>
                        </a:lnTo>
                        <a:lnTo>
                          <a:pt x="192" y="0"/>
                        </a:lnTo>
                        <a:lnTo>
                          <a:pt x="294" y="372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CC00"/>
                      </a:gs>
                      <a:gs pos="100000">
                        <a:srgbClr val="C29B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39" name="Freeform 73"/>
                  <p:cNvSpPr>
                    <a:spLocks/>
                  </p:cNvSpPr>
                  <p:nvPr/>
                </p:nvSpPr>
                <p:spPr bwMode="auto">
                  <a:xfrm rot="5400000">
                    <a:off x="711" y="2419"/>
                    <a:ext cx="147" cy="559"/>
                  </a:xfrm>
                  <a:custGeom>
                    <a:avLst/>
                    <a:gdLst>
                      <a:gd name="T0" fmla="*/ 121 w 240"/>
                      <a:gd name="T1" fmla="*/ 559 h 414"/>
                      <a:gd name="T2" fmla="*/ 110 w 240"/>
                      <a:gd name="T3" fmla="*/ 551 h 414"/>
                      <a:gd name="T4" fmla="*/ 103 w 240"/>
                      <a:gd name="T5" fmla="*/ 551 h 414"/>
                      <a:gd name="T6" fmla="*/ 96 w 240"/>
                      <a:gd name="T7" fmla="*/ 551 h 414"/>
                      <a:gd name="T8" fmla="*/ 88 w 240"/>
                      <a:gd name="T9" fmla="*/ 543 h 414"/>
                      <a:gd name="T10" fmla="*/ 81 w 240"/>
                      <a:gd name="T11" fmla="*/ 543 h 414"/>
                      <a:gd name="T12" fmla="*/ 70 w 240"/>
                      <a:gd name="T13" fmla="*/ 535 h 414"/>
                      <a:gd name="T14" fmla="*/ 62 w 240"/>
                      <a:gd name="T15" fmla="*/ 535 h 414"/>
                      <a:gd name="T16" fmla="*/ 55 w 240"/>
                      <a:gd name="T17" fmla="*/ 527 h 414"/>
                      <a:gd name="T18" fmla="*/ 48 w 240"/>
                      <a:gd name="T19" fmla="*/ 527 h 414"/>
                      <a:gd name="T20" fmla="*/ 40 w 240"/>
                      <a:gd name="T21" fmla="*/ 518 h 414"/>
                      <a:gd name="T22" fmla="*/ 33 w 240"/>
                      <a:gd name="T23" fmla="*/ 510 h 414"/>
                      <a:gd name="T24" fmla="*/ 22 w 240"/>
                      <a:gd name="T25" fmla="*/ 510 h 414"/>
                      <a:gd name="T26" fmla="*/ 15 w 240"/>
                      <a:gd name="T27" fmla="*/ 502 h 414"/>
                      <a:gd name="T28" fmla="*/ 7 w 240"/>
                      <a:gd name="T29" fmla="*/ 494 h 414"/>
                      <a:gd name="T30" fmla="*/ 0 w 240"/>
                      <a:gd name="T31" fmla="*/ 486 h 414"/>
                      <a:gd name="T32" fmla="*/ 88 w 240"/>
                      <a:gd name="T33" fmla="*/ 0 h 414"/>
                      <a:gd name="T34" fmla="*/ 92 w 240"/>
                      <a:gd name="T35" fmla="*/ 0 h 414"/>
                      <a:gd name="T36" fmla="*/ 96 w 240"/>
                      <a:gd name="T37" fmla="*/ 8 h 414"/>
                      <a:gd name="T38" fmla="*/ 99 w 240"/>
                      <a:gd name="T39" fmla="*/ 8 h 414"/>
                      <a:gd name="T40" fmla="*/ 103 w 240"/>
                      <a:gd name="T41" fmla="*/ 16 h 414"/>
                      <a:gd name="T42" fmla="*/ 107 w 240"/>
                      <a:gd name="T43" fmla="*/ 16 h 414"/>
                      <a:gd name="T44" fmla="*/ 110 w 240"/>
                      <a:gd name="T45" fmla="*/ 16 h 414"/>
                      <a:gd name="T46" fmla="*/ 118 w 240"/>
                      <a:gd name="T47" fmla="*/ 24 h 414"/>
                      <a:gd name="T48" fmla="*/ 121 w 240"/>
                      <a:gd name="T49" fmla="*/ 24 h 414"/>
                      <a:gd name="T50" fmla="*/ 125 w 240"/>
                      <a:gd name="T51" fmla="*/ 24 h 414"/>
                      <a:gd name="T52" fmla="*/ 129 w 240"/>
                      <a:gd name="T53" fmla="*/ 24 h 414"/>
                      <a:gd name="T54" fmla="*/ 132 w 240"/>
                      <a:gd name="T55" fmla="*/ 32 h 414"/>
                      <a:gd name="T56" fmla="*/ 136 w 240"/>
                      <a:gd name="T57" fmla="*/ 32 h 414"/>
                      <a:gd name="T58" fmla="*/ 140 w 240"/>
                      <a:gd name="T59" fmla="*/ 32 h 414"/>
                      <a:gd name="T60" fmla="*/ 143 w 240"/>
                      <a:gd name="T61" fmla="*/ 32 h 414"/>
                      <a:gd name="T62" fmla="*/ 147 w 240"/>
                      <a:gd name="T63" fmla="*/ 32 h 414"/>
                      <a:gd name="T64" fmla="*/ 121 w 240"/>
                      <a:gd name="T65" fmla="*/ 559 h 41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40"/>
                      <a:gd name="T100" fmla="*/ 0 h 414"/>
                      <a:gd name="T101" fmla="*/ 240 w 240"/>
                      <a:gd name="T102" fmla="*/ 414 h 41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40" h="414">
                        <a:moveTo>
                          <a:pt x="198" y="414"/>
                        </a:moveTo>
                        <a:lnTo>
                          <a:pt x="180" y="408"/>
                        </a:lnTo>
                        <a:lnTo>
                          <a:pt x="168" y="408"/>
                        </a:lnTo>
                        <a:lnTo>
                          <a:pt x="156" y="408"/>
                        </a:lnTo>
                        <a:lnTo>
                          <a:pt x="144" y="402"/>
                        </a:lnTo>
                        <a:lnTo>
                          <a:pt x="132" y="402"/>
                        </a:lnTo>
                        <a:lnTo>
                          <a:pt x="114" y="396"/>
                        </a:lnTo>
                        <a:lnTo>
                          <a:pt x="102" y="396"/>
                        </a:lnTo>
                        <a:lnTo>
                          <a:pt x="90" y="390"/>
                        </a:lnTo>
                        <a:lnTo>
                          <a:pt x="78" y="390"/>
                        </a:lnTo>
                        <a:lnTo>
                          <a:pt x="66" y="384"/>
                        </a:lnTo>
                        <a:lnTo>
                          <a:pt x="54" y="378"/>
                        </a:lnTo>
                        <a:lnTo>
                          <a:pt x="36" y="378"/>
                        </a:lnTo>
                        <a:lnTo>
                          <a:pt x="24" y="372"/>
                        </a:lnTo>
                        <a:lnTo>
                          <a:pt x="12" y="366"/>
                        </a:lnTo>
                        <a:lnTo>
                          <a:pt x="0" y="360"/>
                        </a:lnTo>
                        <a:lnTo>
                          <a:pt x="144" y="0"/>
                        </a:lnTo>
                        <a:lnTo>
                          <a:pt x="150" y="0"/>
                        </a:lnTo>
                        <a:lnTo>
                          <a:pt x="156" y="6"/>
                        </a:lnTo>
                        <a:lnTo>
                          <a:pt x="162" y="6"/>
                        </a:lnTo>
                        <a:lnTo>
                          <a:pt x="168" y="12"/>
                        </a:lnTo>
                        <a:lnTo>
                          <a:pt x="174" y="12"/>
                        </a:lnTo>
                        <a:lnTo>
                          <a:pt x="180" y="12"/>
                        </a:lnTo>
                        <a:lnTo>
                          <a:pt x="192" y="18"/>
                        </a:lnTo>
                        <a:lnTo>
                          <a:pt x="198" y="18"/>
                        </a:lnTo>
                        <a:lnTo>
                          <a:pt x="204" y="18"/>
                        </a:lnTo>
                        <a:lnTo>
                          <a:pt x="210" y="18"/>
                        </a:lnTo>
                        <a:lnTo>
                          <a:pt x="216" y="24"/>
                        </a:lnTo>
                        <a:lnTo>
                          <a:pt x="222" y="24"/>
                        </a:lnTo>
                        <a:lnTo>
                          <a:pt x="228" y="24"/>
                        </a:lnTo>
                        <a:lnTo>
                          <a:pt x="234" y="24"/>
                        </a:lnTo>
                        <a:lnTo>
                          <a:pt x="240" y="24"/>
                        </a:lnTo>
                        <a:lnTo>
                          <a:pt x="198" y="41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CCFF"/>
                      </a:gs>
                      <a:gs pos="100000">
                        <a:srgbClr val="279BC2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40" name="Freeform 74"/>
                  <p:cNvSpPr>
                    <a:spLocks/>
                  </p:cNvSpPr>
                  <p:nvPr/>
                </p:nvSpPr>
                <p:spPr bwMode="auto">
                  <a:xfrm rot="5400000">
                    <a:off x="1346" y="1568"/>
                    <a:ext cx="472" cy="2007"/>
                  </a:xfrm>
                  <a:custGeom>
                    <a:avLst/>
                    <a:gdLst>
                      <a:gd name="T0" fmla="*/ 265 w 768"/>
                      <a:gd name="T1" fmla="*/ 1983 h 1488"/>
                      <a:gd name="T2" fmla="*/ 229 w 768"/>
                      <a:gd name="T3" fmla="*/ 1934 h 1488"/>
                      <a:gd name="T4" fmla="*/ 195 w 768"/>
                      <a:gd name="T5" fmla="*/ 1886 h 1488"/>
                      <a:gd name="T6" fmla="*/ 162 w 768"/>
                      <a:gd name="T7" fmla="*/ 1829 h 1488"/>
                      <a:gd name="T8" fmla="*/ 133 w 768"/>
                      <a:gd name="T9" fmla="*/ 1764 h 1488"/>
                      <a:gd name="T10" fmla="*/ 103 w 768"/>
                      <a:gd name="T11" fmla="*/ 1699 h 1488"/>
                      <a:gd name="T12" fmla="*/ 81 w 768"/>
                      <a:gd name="T13" fmla="*/ 1627 h 1488"/>
                      <a:gd name="T14" fmla="*/ 59 w 768"/>
                      <a:gd name="T15" fmla="*/ 1546 h 1488"/>
                      <a:gd name="T16" fmla="*/ 41 w 768"/>
                      <a:gd name="T17" fmla="*/ 1465 h 1488"/>
                      <a:gd name="T18" fmla="*/ 26 w 768"/>
                      <a:gd name="T19" fmla="*/ 1384 h 1488"/>
                      <a:gd name="T20" fmla="*/ 15 w 768"/>
                      <a:gd name="T21" fmla="*/ 1295 h 1488"/>
                      <a:gd name="T22" fmla="*/ 4 w 768"/>
                      <a:gd name="T23" fmla="*/ 1206 h 1488"/>
                      <a:gd name="T24" fmla="*/ 0 w 768"/>
                      <a:gd name="T25" fmla="*/ 1117 h 1488"/>
                      <a:gd name="T26" fmla="*/ 0 w 768"/>
                      <a:gd name="T27" fmla="*/ 1020 h 1488"/>
                      <a:gd name="T28" fmla="*/ 0 w 768"/>
                      <a:gd name="T29" fmla="*/ 931 h 1488"/>
                      <a:gd name="T30" fmla="*/ 7 w 768"/>
                      <a:gd name="T31" fmla="*/ 842 h 1488"/>
                      <a:gd name="T32" fmla="*/ 18 w 768"/>
                      <a:gd name="T33" fmla="*/ 753 h 1488"/>
                      <a:gd name="T34" fmla="*/ 30 w 768"/>
                      <a:gd name="T35" fmla="*/ 672 h 1488"/>
                      <a:gd name="T36" fmla="*/ 48 w 768"/>
                      <a:gd name="T37" fmla="*/ 583 h 1488"/>
                      <a:gd name="T38" fmla="*/ 66 w 768"/>
                      <a:gd name="T39" fmla="*/ 502 h 1488"/>
                      <a:gd name="T40" fmla="*/ 89 w 768"/>
                      <a:gd name="T41" fmla="*/ 429 h 1488"/>
                      <a:gd name="T42" fmla="*/ 114 w 768"/>
                      <a:gd name="T43" fmla="*/ 356 h 1488"/>
                      <a:gd name="T44" fmla="*/ 144 w 768"/>
                      <a:gd name="T45" fmla="*/ 291 h 1488"/>
                      <a:gd name="T46" fmla="*/ 173 w 768"/>
                      <a:gd name="T47" fmla="*/ 227 h 1488"/>
                      <a:gd name="T48" fmla="*/ 207 w 768"/>
                      <a:gd name="T49" fmla="*/ 178 h 1488"/>
                      <a:gd name="T50" fmla="*/ 243 w 768"/>
                      <a:gd name="T51" fmla="*/ 129 h 1488"/>
                      <a:gd name="T52" fmla="*/ 280 w 768"/>
                      <a:gd name="T53" fmla="*/ 89 h 1488"/>
                      <a:gd name="T54" fmla="*/ 317 w 768"/>
                      <a:gd name="T55" fmla="*/ 57 h 1488"/>
                      <a:gd name="T56" fmla="*/ 358 w 768"/>
                      <a:gd name="T57" fmla="*/ 32 h 1488"/>
                      <a:gd name="T58" fmla="*/ 398 w 768"/>
                      <a:gd name="T59" fmla="*/ 8 h 1488"/>
                      <a:gd name="T60" fmla="*/ 439 w 768"/>
                      <a:gd name="T61" fmla="*/ 0 h 1488"/>
                      <a:gd name="T62" fmla="*/ 472 w 768"/>
                      <a:gd name="T63" fmla="*/ 526 h 1488"/>
                      <a:gd name="T64" fmla="*/ 454 w 768"/>
                      <a:gd name="T65" fmla="*/ 526 h 1488"/>
                      <a:gd name="T66" fmla="*/ 431 w 768"/>
                      <a:gd name="T67" fmla="*/ 534 h 1488"/>
                      <a:gd name="T68" fmla="*/ 413 w 768"/>
                      <a:gd name="T69" fmla="*/ 542 h 1488"/>
                      <a:gd name="T70" fmla="*/ 391 w 768"/>
                      <a:gd name="T71" fmla="*/ 558 h 1488"/>
                      <a:gd name="T72" fmla="*/ 372 w 768"/>
                      <a:gd name="T73" fmla="*/ 575 h 1488"/>
                      <a:gd name="T74" fmla="*/ 354 w 768"/>
                      <a:gd name="T75" fmla="*/ 591 h 1488"/>
                      <a:gd name="T76" fmla="*/ 336 w 768"/>
                      <a:gd name="T77" fmla="*/ 615 h 1488"/>
                      <a:gd name="T78" fmla="*/ 321 w 768"/>
                      <a:gd name="T79" fmla="*/ 647 h 1488"/>
                      <a:gd name="T80" fmla="*/ 306 w 768"/>
                      <a:gd name="T81" fmla="*/ 672 h 1488"/>
                      <a:gd name="T82" fmla="*/ 291 w 768"/>
                      <a:gd name="T83" fmla="*/ 712 h 1488"/>
                      <a:gd name="T84" fmla="*/ 277 w 768"/>
                      <a:gd name="T85" fmla="*/ 745 h 1488"/>
                      <a:gd name="T86" fmla="*/ 265 w 768"/>
                      <a:gd name="T87" fmla="*/ 785 h 1488"/>
                      <a:gd name="T88" fmla="*/ 258 w 768"/>
                      <a:gd name="T89" fmla="*/ 825 h 1488"/>
                      <a:gd name="T90" fmla="*/ 251 w 768"/>
                      <a:gd name="T91" fmla="*/ 866 h 1488"/>
                      <a:gd name="T92" fmla="*/ 243 w 768"/>
                      <a:gd name="T93" fmla="*/ 906 h 1488"/>
                      <a:gd name="T94" fmla="*/ 240 w 768"/>
                      <a:gd name="T95" fmla="*/ 955 h 1488"/>
                      <a:gd name="T96" fmla="*/ 236 w 768"/>
                      <a:gd name="T97" fmla="*/ 995 h 1488"/>
                      <a:gd name="T98" fmla="*/ 236 w 768"/>
                      <a:gd name="T99" fmla="*/ 1044 h 1488"/>
                      <a:gd name="T100" fmla="*/ 236 w 768"/>
                      <a:gd name="T101" fmla="*/ 1084 h 1488"/>
                      <a:gd name="T102" fmla="*/ 240 w 768"/>
                      <a:gd name="T103" fmla="*/ 1133 h 1488"/>
                      <a:gd name="T104" fmla="*/ 243 w 768"/>
                      <a:gd name="T105" fmla="*/ 1173 h 1488"/>
                      <a:gd name="T106" fmla="*/ 251 w 768"/>
                      <a:gd name="T107" fmla="*/ 1222 h 1488"/>
                      <a:gd name="T108" fmla="*/ 258 w 768"/>
                      <a:gd name="T109" fmla="*/ 1262 h 1488"/>
                      <a:gd name="T110" fmla="*/ 265 w 768"/>
                      <a:gd name="T111" fmla="*/ 1303 h 1488"/>
                      <a:gd name="T112" fmla="*/ 277 w 768"/>
                      <a:gd name="T113" fmla="*/ 1335 h 1488"/>
                      <a:gd name="T114" fmla="*/ 291 w 768"/>
                      <a:gd name="T115" fmla="*/ 1376 h 1488"/>
                      <a:gd name="T116" fmla="*/ 306 w 768"/>
                      <a:gd name="T117" fmla="*/ 1408 h 1488"/>
                      <a:gd name="T118" fmla="*/ 321 w 768"/>
                      <a:gd name="T119" fmla="*/ 1441 h 1488"/>
                      <a:gd name="T120" fmla="*/ 336 w 768"/>
                      <a:gd name="T121" fmla="*/ 1465 h 1488"/>
                      <a:gd name="T122" fmla="*/ 354 w 768"/>
                      <a:gd name="T123" fmla="*/ 1489 h 1488"/>
                      <a:gd name="T124" fmla="*/ 372 w 768"/>
                      <a:gd name="T125" fmla="*/ 1513 h 1488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768"/>
                      <a:gd name="T190" fmla="*/ 0 h 1488"/>
                      <a:gd name="T191" fmla="*/ 768 w 768"/>
                      <a:gd name="T192" fmla="*/ 1488 h 1488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768" h="1488">
                        <a:moveTo>
                          <a:pt x="480" y="1488"/>
                        </a:moveTo>
                        <a:lnTo>
                          <a:pt x="468" y="1482"/>
                        </a:lnTo>
                        <a:lnTo>
                          <a:pt x="456" y="1482"/>
                        </a:lnTo>
                        <a:lnTo>
                          <a:pt x="444" y="1476"/>
                        </a:lnTo>
                        <a:lnTo>
                          <a:pt x="432" y="1470"/>
                        </a:lnTo>
                        <a:lnTo>
                          <a:pt x="420" y="1464"/>
                        </a:lnTo>
                        <a:lnTo>
                          <a:pt x="408" y="1458"/>
                        </a:lnTo>
                        <a:lnTo>
                          <a:pt x="396" y="1452"/>
                        </a:lnTo>
                        <a:lnTo>
                          <a:pt x="384" y="1440"/>
                        </a:lnTo>
                        <a:lnTo>
                          <a:pt x="372" y="1434"/>
                        </a:lnTo>
                        <a:lnTo>
                          <a:pt x="360" y="1428"/>
                        </a:lnTo>
                        <a:lnTo>
                          <a:pt x="348" y="1422"/>
                        </a:lnTo>
                        <a:lnTo>
                          <a:pt x="336" y="1416"/>
                        </a:lnTo>
                        <a:lnTo>
                          <a:pt x="330" y="1404"/>
                        </a:lnTo>
                        <a:lnTo>
                          <a:pt x="318" y="1398"/>
                        </a:lnTo>
                        <a:lnTo>
                          <a:pt x="306" y="1392"/>
                        </a:lnTo>
                        <a:lnTo>
                          <a:pt x="294" y="1380"/>
                        </a:lnTo>
                        <a:lnTo>
                          <a:pt x="282" y="1374"/>
                        </a:lnTo>
                        <a:lnTo>
                          <a:pt x="276" y="1368"/>
                        </a:lnTo>
                        <a:lnTo>
                          <a:pt x="264" y="1356"/>
                        </a:lnTo>
                        <a:lnTo>
                          <a:pt x="252" y="1350"/>
                        </a:lnTo>
                        <a:lnTo>
                          <a:pt x="246" y="1338"/>
                        </a:lnTo>
                        <a:lnTo>
                          <a:pt x="234" y="1332"/>
                        </a:lnTo>
                        <a:lnTo>
                          <a:pt x="222" y="1320"/>
                        </a:lnTo>
                        <a:lnTo>
                          <a:pt x="216" y="1308"/>
                        </a:lnTo>
                        <a:lnTo>
                          <a:pt x="204" y="1302"/>
                        </a:lnTo>
                        <a:lnTo>
                          <a:pt x="198" y="1290"/>
                        </a:lnTo>
                        <a:lnTo>
                          <a:pt x="186" y="1278"/>
                        </a:lnTo>
                        <a:lnTo>
                          <a:pt x="180" y="1272"/>
                        </a:lnTo>
                        <a:lnTo>
                          <a:pt x="168" y="1260"/>
                        </a:lnTo>
                        <a:lnTo>
                          <a:pt x="162" y="1248"/>
                        </a:lnTo>
                        <a:lnTo>
                          <a:pt x="156" y="1236"/>
                        </a:lnTo>
                        <a:lnTo>
                          <a:pt x="144" y="1230"/>
                        </a:lnTo>
                        <a:lnTo>
                          <a:pt x="138" y="1218"/>
                        </a:lnTo>
                        <a:lnTo>
                          <a:pt x="132" y="1206"/>
                        </a:lnTo>
                        <a:lnTo>
                          <a:pt x="120" y="1194"/>
                        </a:lnTo>
                        <a:lnTo>
                          <a:pt x="114" y="1182"/>
                        </a:lnTo>
                        <a:lnTo>
                          <a:pt x="108" y="1170"/>
                        </a:lnTo>
                        <a:lnTo>
                          <a:pt x="102" y="1158"/>
                        </a:lnTo>
                        <a:lnTo>
                          <a:pt x="96" y="1146"/>
                        </a:lnTo>
                        <a:lnTo>
                          <a:pt x="90" y="1134"/>
                        </a:lnTo>
                        <a:lnTo>
                          <a:pt x="84" y="1122"/>
                        </a:lnTo>
                        <a:lnTo>
                          <a:pt x="78" y="1110"/>
                        </a:lnTo>
                        <a:lnTo>
                          <a:pt x="72" y="1098"/>
                        </a:lnTo>
                        <a:lnTo>
                          <a:pt x="66" y="1086"/>
                        </a:lnTo>
                        <a:lnTo>
                          <a:pt x="60" y="1074"/>
                        </a:lnTo>
                        <a:lnTo>
                          <a:pt x="54" y="1062"/>
                        </a:lnTo>
                        <a:lnTo>
                          <a:pt x="48" y="1050"/>
                        </a:lnTo>
                        <a:lnTo>
                          <a:pt x="42" y="1038"/>
                        </a:lnTo>
                        <a:lnTo>
                          <a:pt x="42" y="1026"/>
                        </a:lnTo>
                        <a:lnTo>
                          <a:pt x="36" y="1014"/>
                        </a:lnTo>
                        <a:lnTo>
                          <a:pt x="30" y="996"/>
                        </a:lnTo>
                        <a:lnTo>
                          <a:pt x="30" y="984"/>
                        </a:lnTo>
                        <a:lnTo>
                          <a:pt x="24" y="972"/>
                        </a:lnTo>
                        <a:lnTo>
                          <a:pt x="24" y="960"/>
                        </a:lnTo>
                        <a:lnTo>
                          <a:pt x="18" y="948"/>
                        </a:lnTo>
                        <a:lnTo>
                          <a:pt x="18" y="936"/>
                        </a:lnTo>
                        <a:lnTo>
                          <a:pt x="12" y="918"/>
                        </a:lnTo>
                        <a:lnTo>
                          <a:pt x="12" y="906"/>
                        </a:lnTo>
                        <a:lnTo>
                          <a:pt x="6" y="894"/>
                        </a:lnTo>
                        <a:lnTo>
                          <a:pt x="6" y="882"/>
                        </a:lnTo>
                        <a:lnTo>
                          <a:pt x="6" y="864"/>
                        </a:lnTo>
                        <a:lnTo>
                          <a:pt x="0" y="852"/>
                        </a:lnTo>
                        <a:lnTo>
                          <a:pt x="0" y="840"/>
                        </a:lnTo>
                        <a:lnTo>
                          <a:pt x="0" y="828"/>
                        </a:lnTo>
                        <a:lnTo>
                          <a:pt x="0" y="816"/>
                        </a:lnTo>
                        <a:lnTo>
                          <a:pt x="0" y="798"/>
                        </a:lnTo>
                        <a:lnTo>
                          <a:pt x="0" y="786"/>
                        </a:lnTo>
                        <a:lnTo>
                          <a:pt x="0" y="774"/>
                        </a:lnTo>
                        <a:lnTo>
                          <a:pt x="0" y="756"/>
                        </a:lnTo>
                        <a:lnTo>
                          <a:pt x="0" y="744"/>
                        </a:lnTo>
                        <a:lnTo>
                          <a:pt x="0" y="732"/>
                        </a:lnTo>
                        <a:lnTo>
                          <a:pt x="0" y="720"/>
                        </a:lnTo>
                        <a:lnTo>
                          <a:pt x="0" y="708"/>
                        </a:lnTo>
                        <a:lnTo>
                          <a:pt x="0" y="690"/>
                        </a:lnTo>
                        <a:lnTo>
                          <a:pt x="6" y="678"/>
                        </a:lnTo>
                        <a:lnTo>
                          <a:pt x="6" y="666"/>
                        </a:lnTo>
                        <a:lnTo>
                          <a:pt x="6" y="654"/>
                        </a:lnTo>
                        <a:lnTo>
                          <a:pt x="12" y="636"/>
                        </a:lnTo>
                        <a:lnTo>
                          <a:pt x="12" y="624"/>
                        </a:lnTo>
                        <a:lnTo>
                          <a:pt x="18" y="612"/>
                        </a:lnTo>
                        <a:lnTo>
                          <a:pt x="18" y="600"/>
                        </a:lnTo>
                        <a:lnTo>
                          <a:pt x="24" y="588"/>
                        </a:lnTo>
                        <a:lnTo>
                          <a:pt x="24" y="570"/>
                        </a:lnTo>
                        <a:lnTo>
                          <a:pt x="30" y="558"/>
                        </a:lnTo>
                        <a:lnTo>
                          <a:pt x="30" y="546"/>
                        </a:lnTo>
                        <a:lnTo>
                          <a:pt x="36" y="534"/>
                        </a:lnTo>
                        <a:lnTo>
                          <a:pt x="42" y="522"/>
                        </a:lnTo>
                        <a:lnTo>
                          <a:pt x="42" y="510"/>
                        </a:lnTo>
                        <a:lnTo>
                          <a:pt x="48" y="498"/>
                        </a:lnTo>
                        <a:lnTo>
                          <a:pt x="54" y="480"/>
                        </a:lnTo>
                        <a:lnTo>
                          <a:pt x="60" y="468"/>
                        </a:lnTo>
                        <a:lnTo>
                          <a:pt x="66" y="456"/>
                        </a:lnTo>
                        <a:lnTo>
                          <a:pt x="72" y="444"/>
                        </a:lnTo>
                        <a:lnTo>
                          <a:pt x="78" y="432"/>
                        </a:lnTo>
                        <a:lnTo>
                          <a:pt x="84" y="420"/>
                        </a:lnTo>
                        <a:lnTo>
                          <a:pt x="90" y="408"/>
                        </a:lnTo>
                        <a:lnTo>
                          <a:pt x="96" y="396"/>
                        </a:lnTo>
                        <a:lnTo>
                          <a:pt x="102" y="384"/>
                        </a:lnTo>
                        <a:lnTo>
                          <a:pt x="108" y="372"/>
                        </a:lnTo>
                        <a:lnTo>
                          <a:pt x="114" y="360"/>
                        </a:lnTo>
                        <a:lnTo>
                          <a:pt x="120" y="348"/>
                        </a:lnTo>
                        <a:lnTo>
                          <a:pt x="132" y="342"/>
                        </a:lnTo>
                        <a:lnTo>
                          <a:pt x="138" y="330"/>
                        </a:lnTo>
                        <a:lnTo>
                          <a:pt x="144" y="318"/>
                        </a:lnTo>
                        <a:lnTo>
                          <a:pt x="156" y="306"/>
                        </a:lnTo>
                        <a:lnTo>
                          <a:pt x="162" y="294"/>
                        </a:lnTo>
                        <a:lnTo>
                          <a:pt x="168" y="288"/>
                        </a:lnTo>
                        <a:lnTo>
                          <a:pt x="180" y="276"/>
                        </a:lnTo>
                        <a:lnTo>
                          <a:pt x="186" y="264"/>
                        </a:lnTo>
                        <a:lnTo>
                          <a:pt x="198" y="252"/>
                        </a:lnTo>
                        <a:lnTo>
                          <a:pt x="204" y="246"/>
                        </a:lnTo>
                        <a:lnTo>
                          <a:pt x="216" y="234"/>
                        </a:lnTo>
                        <a:lnTo>
                          <a:pt x="222" y="228"/>
                        </a:lnTo>
                        <a:lnTo>
                          <a:pt x="234" y="216"/>
                        </a:lnTo>
                        <a:lnTo>
                          <a:pt x="246" y="204"/>
                        </a:lnTo>
                        <a:lnTo>
                          <a:pt x="252" y="198"/>
                        </a:lnTo>
                        <a:lnTo>
                          <a:pt x="264" y="186"/>
                        </a:lnTo>
                        <a:lnTo>
                          <a:pt x="276" y="180"/>
                        </a:lnTo>
                        <a:lnTo>
                          <a:pt x="282" y="168"/>
                        </a:lnTo>
                        <a:lnTo>
                          <a:pt x="294" y="162"/>
                        </a:lnTo>
                        <a:lnTo>
                          <a:pt x="306" y="156"/>
                        </a:lnTo>
                        <a:lnTo>
                          <a:pt x="318" y="144"/>
                        </a:lnTo>
                        <a:lnTo>
                          <a:pt x="330" y="138"/>
                        </a:lnTo>
                        <a:lnTo>
                          <a:pt x="336" y="132"/>
                        </a:lnTo>
                        <a:lnTo>
                          <a:pt x="348" y="126"/>
                        </a:lnTo>
                        <a:lnTo>
                          <a:pt x="360" y="114"/>
                        </a:lnTo>
                        <a:lnTo>
                          <a:pt x="372" y="108"/>
                        </a:lnTo>
                        <a:lnTo>
                          <a:pt x="384" y="102"/>
                        </a:lnTo>
                        <a:lnTo>
                          <a:pt x="396" y="96"/>
                        </a:lnTo>
                        <a:lnTo>
                          <a:pt x="408" y="90"/>
                        </a:lnTo>
                        <a:lnTo>
                          <a:pt x="420" y="84"/>
                        </a:lnTo>
                        <a:lnTo>
                          <a:pt x="432" y="78"/>
                        </a:lnTo>
                        <a:lnTo>
                          <a:pt x="444" y="72"/>
                        </a:lnTo>
                        <a:lnTo>
                          <a:pt x="456" y="66"/>
                        </a:lnTo>
                        <a:lnTo>
                          <a:pt x="468" y="60"/>
                        </a:lnTo>
                        <a:lnTo>
                          <a:pt x="480" y="54"/>
                        </a:lnTo>
                        <a:lnTo>
                          <a:pt x="492" y="48"/>
                        </a:lnTo>
                        <a:lnTo>
                          <a:pt x="504" y="48"/>
                        </a:lnTo>
                        <a:lnTo>
                          <a:pt x="516" y="42"/>
                        </a:lnTo>
                        <a:lnTo>
                          <a:pt x="534" y="36"/>
                        </a:lnTo>
                        <a:lnTo>
                          <a:pt x="546" y="30"/>
                        </a:lnTo>
                        <a:lnTo>
                          <a:pt x="558" y="30"/>
                        </a:lnTo>
                        <a:lnTo>
                          <a:pt x="570" y="24"/>
                        </a:lnTo>
                        <a:lnTo>
                          <a:pt x="582" y="24"/>
                        </a:lnTo>
                        <a:lnTo>
                          <a:pt x="594" y="18"/>
                        </a:lnTo>
                        <a:lnTo>
                          <a:pt x="612" y="18"/>
                        </a:lnTo>
                        <a:lnTo>
                          <a:pt x="624" y="12"/>
                        </a:lnTo>
                        <a:lnTo>
                          <a:pt x="636" y="12"/>
                        </a:lnTo>
                        <a:lnTo>
                          <a:pt x="648" y="6"/>
                        </a:lnTo>
                        <a:lnTo>
                          <a:pt x="660" y="6"/>
                        </a:lnTo>
                        <a:lnTo>
                          <a:pt x="678" y="6"/>
                        </a:lnTo>
                        <a:lnTo>
                          <a:pt x="690" y="0"/>
                        </a:lnTo>
                        <a:lnTo>
                          <a:pt x="702" y="0"/>
                        </a:lnTo>
                        <a:lnTo>
                          <a:pt x="714" y="0"/>
                        </a:lnTo>
                        <a:lnTo>
                          <a:pt x="732" y="0"/>
                        </a:lnTo>
                        <a:lnTo>
                          <a:pt x="744" y="0"/>
                        </a:lnTo>
                        <a:lnTo>
                          <a:pt x="756" y="0"/>
                        </a:lnTo>
                        <a:lnTo>
                          <a:pt x="768" y="0"/>
                        </a:lnTo>
                        <a:lnTo>
                          <a:pt x="768" y="390"/>
                        </a:lnTo>
                        <a:lnTo>
                          <a:pt x="762" y="390"/>
                        </a:lnTo>
                        <a:lnTo>
                          <a:pt x="756" y="390"/>
                        </a:lnTo>
                        <a:lnTo>
                          <a:pt x="750" y="390"/>
                        </a:lnTo>
                        <a:lnTo>
                          <a:pt x="744" y="390"/>
                        </a:lnTo>
                        <a:lnTo>
                          <a:pt x="738" y="390"/>
                        </a:lnTo>
                        <a:lnTo>
                          <a:pt x="732" y="390"/>
                        </a:lnTo>
                        <a:lnTo>
                          <a:pt x="720" y="390"/>
                        </a:lnTo>
                        <a:lnTo>
                          <a:pt x="714" y="390"/>
                        </a:lnTo>
                        <a:lnTo>
                          <a:pt x="708" y="396"/>
                        </a:lnTo>
                        <a:lnTo>
                          <a:pt x="702" y="396"/>
                        </a:lnTo>
                        <a:lnTo>
                          <a:pt x="696" y="396"/>
                        </a:lnTo>
                        <a:lnTo>
                          <a:pt x="690" y="396"/>
                        </a:lnTo>
                        <a:lnTo>
                          <a:pt x="684" y="396"/>
                        </a:lnTo>
                        <a:lnTo>
                          <a:pt x="678" y="402"/>
                        </a:lnTo>
                        <a:lnTo>
                          <a:pt x="672" y="402"/>
                        </a:lnTo>
                        <a:lnTo>
                          <a:pt x="660" y="402"/>
                        </a:lnTo>
                        <a:lnTo>
                          <a:pt x="654" y="408"/>
                        </a:lnTo>
                        <a:lnTo>
                          <a:pt x="648" y="408"/>
                        </a:lnTo>
                        <a:lnTo>
                          <a:pt x="642" y="408"/>
                        </a:lnTo>
                        <a:lnTo>
                          <a:pt x="636" y="414"/>
                        </a:lnTo>
                        <a:lnTo>
                          <a:pt x="630" y="414"/>
                        </a:lnTo>
                        <a:lnTo>
                          <a:pt x="624" y="414"/>
                        </a:lnTo>
                        <a:lnTo>
                          <a:pt x="618" y="420"/>
                        </a:lnTo>
                        <a:lnTo>
                          <a:pt x="612" y="420"/>
                        </a:lnTo>
                        <a:lnTo>
                          <a:pt x="606" y="426"/>
                        </a:lnTo>
                        <a:lnTo>
                          <a:pt x="600" y="426"/>
                        </a:lnTo>
                        <a:lnTo>
                          <a:pt x="594" y="432"/>
                        </a:lnTo>
                        <a:lnTo>
                          <a:pt x="588" y="432"/>
                        </a:lnTo>
                        <a:lnTo>
                          <a:pt x="582" y="438"/>
                        </a:lnTo>
                        <a:lnTo>
                          <a:pt x="576" y="438"/>
                        </a:lnTo>
                        <a:lnTo>
                          <a:pt x="570" y="444"/>
                        </a:lnTo>
                        <a:lnTo>
                          <a:pt x="564" y="444"/>
                        </a:lnTo>
                        <a:lnTo>
                          <a:pt x="558" y="450"/>
                        </a:lnTo>
                        <a:lnTo>
                          <a:pt x="552" y="456"/>
                        </a:lnTo>
                        <a:lnTo>
                          <a:pt x="546" y="456"/>
                        </a:lnTo>
                        <a:lnTo>
                          <a:pt x="540" y="462"/>
                        </a:lnTo>
                        <a:lnTo>
                          <a:pt x="534" y="468"/>
                        </a:lnTo>
                        <a:lnTo>
                          <a:pt x="528" y="474"/>
                        </a:lnTo>
                        <a:lnTo>
                          <a:pt x="522" y="480"/>
                        </a:lnTo>
                        <a:lnTo>
                          <a:pt x="516" y="480"/>
                        </a:lnTo>
                        <a:lnTo>
                          <a:pt x="510" y="486"/>
                        </a:lnTo>
                        <a:lnTo>
                          <a:pt x="504" y="492"/>
                        </a:lnTo>
                        <a:lnTo>
                          <a:pt x="498" y="498"/>
                        </a:lnTo>
                        <a:lnTo>
                          <a:pt x="492" y="504"/>
                        </a:lnTo>
                        <a:lnTo>
                          <a:pt x="486" y="510"/>
                        </a:lnTo>
                        <a:lnTo>
                          <a:pt x="480" y="516"/>
                        </a:lnTo>
                        <a:lnTo>
                          <a:pt x="480" y="522"/>
                        </a:lnTo>
                        <a:lnTo>
                          <a:pt x="474" y="528"/>
                        </a:lnTo>
                        <a:lnTo>
                          <a:pt x="468" y="528"/>
                        </a:lnTo>
                        <a:lnTo>
                          <a:pt x="462" y="534"/>
                        </a:lnTo>
                        <a:lnTo>
                          <a:pt x="462" y="540"/>
                        </a:lnTo>
                        <a:lnTo>
                          <a:pt x="456" y="546"/>
                        </a:lnTo>
                        <a:lnTo>
                          <a:pt x="450" y="552"/>
                        </a:lnTo>
                        <a:lnTo>
                          <a:pt x="450" y="558"/>
                        </a:lnTo>
                        <a:lnTo>
                          <a:pt x="444" y="564"/>
                        </a:lnTo>
                        <a:lnTo>
                          <a:pt x="444" y="570"/>
                        </a:lnTo>
                        <a:lnTo>
                          <a:pt x="438" y="576"/>
                        </a:lnTo>
                        <a:lnTo>
                          <a:pt x="432" y="582"/>
                        </a:lnTo>
                        <a:lnTo>
                          <a:pt x="432" y="588"/>
                        </a:lnTo>
                        <a:lnTo>
                          <a:pt x="426" y="594"/>
                        </a:lnTo>
                        <a:lnTo>
                          <a:pt x="426" y="600"/>
                        </a:lnTo>
                        <a:lnTo>
                          <a:pt x="420" y="606"/>
                        </a:lnTo>
                        <a:lnTo>
                          <a:pt x="420" y="612"/>
                        </a:lnTo>
                        <a:lnTo>
                          <a:pt x="414" y="618"/>
                        </a:lnTo>
                        <a:lnTo>
                          <a:pt x="414" y="624"/>
                        </a:lnTo>
                        <a:lnTo>
                          <a:pt x="408" y="630"/>
                        </a:lnTo>
                        <a:lnTo>
                          <a:pt x="408" y="636"/>
                        </a:lnTo>
                        <a:lnTo>
                          <a:pt x="408" y="642"/>
                        </a:lnTo>
                        <a:lnTo>
                          <a:pt x="402" y="648"/>
                        </a:lnTo>
                        <a:lnTo>
                          <a:pt x="402" y="654"/>
                        </a:lnTo>
                        <a:lnTo>
                          <a:pt x="402" y="660"/>
                        </a:lnTo>
                        <a:lnTo>
                          <a:pt x="396" y="666"/>
                        </a:lnTo>
                        <a:lnTo>
                          <a:pt x="396" y="672"/>
                        </a:lnTo>
                        <a:lnTo>
                          <a:pt x="396" y="678"/>
                        </a:lnTo>
                        <a:lnTo>
                          <a:pt x="390" y="684"/>
                        </a:lnTo>
                        <a:lnTo>
                          <a:pt x="390" y="690"/>
                        </a:lnTo>
                        <a:lnTo>
                          <a:pt x="390" y="702"/>
                        </a:lnTo>
                        <a:lnTo>
                          <a:pt x="390" y="708"/>
                        </a:lnTo>
                        <a:lnTo>
                          <a:pt x="390" y="714"/>
                        </a:lnTo>
                        <a:lnTo>
                          <a:pt x="384" y="720"/>
                        </a:lnTo>
                        <a:lnTo>
                          <a:pt x="384" y="726"/>
                        </a:lnTo>
                        <a:lnTo>
                          <a:pt x="384" y="732"/>
                        </a:lnTo>
                        <a:lnTo>
                          <a:pt x="384" y="738"/>
                        </a:lnTo>
                        <a:lnTo>
                          <a:pt x="384" y="744"/>
                        </a:lnTo>
                        <a:lnTo>
                          <a:pt x="384" y="750"/>
                        </a:lnTo>
                        <a:lnTo>
                          <a:pt x="384" y="762"/>
                        </a:lnTo>
                        <a:lnTo>
                          <a:pt x="384" y="768"/>
                        </a:lnTo>
                        <a:lnTo>
                          <a:pt x="384" y="774"/>
                        </a:lnTo>
                        <a:lnTo>
                          <a:pt x="384" y="780"/>
                        </a:lnTo>
                        <a:lnTo>
                          <a:pt x="384" y="786"/>
                        </a:lnTo>
                        <a:lnTo>
                          <a:pt x="384" y="792"/>
                        </a:lnTo>
                        <a:lnTo>
                          <a:pt x="384" y="798"/>
                        </a:lnTo>
                        <a:lnTo>
                          <a:pt x="384" y="804"/>
                        </a:lnTo>
                        <a:lnTo>
                          <a:pt x="384" y="810"/>
                        </a:lnTo>
                        <a:lnTo>
                          <a:pt x="384" y="822"/>
                        </a:lnTo>
                        <a:lnTo>
                          <a:pt x="384" y="828"/>
                        </a:lnTo>
                        <a:lnTo>
                          <a:pt x="390" y="834"/>
                        </a:lnTo>
                        <a:lnTo>
                          <a:pt x="390" y="840"/>
                        </a:lnTo>
                        <a:lnTo>
                          <a:pt x="390" y="846"/>
                        </a:lnTo>
                        <a:lnTo>
                          <a:pt x="390" y="852"/>
                        </a:lnTo>
                        <a:lnTo>
                          <a:pt x="390" y="858"/>
                        </a:lnTo>
                        <a:lnTo>
                          <a:pt x="396" y="864"/>
                        </a:lnTo>
                        <a:lnTo>
                          <a:pt x="396" y="870"/>
                        </a:lnTo>
                        <a:lnTo>
                          <a:pt x="396" y="876"/>
                        </a:lnTo>
                        <a:lnTo>
                          <a:pt x="402" y="882"/>
                        </a:lnTo>
                        <a:lnTo>
                          <a:pt x="402" y="894"/>
                        </a:lnTo>
                        <a:lnTo>
                          <a:pt x="402" y="900"/>
                        </a:lnTo>
                        <a:lnTo>
                          <a:pt x="408" y="906"/>
                        </a:lnTo>
                        <a:lnTo>
                          <a:pt x="408" y="912"/>
                        </a:lnTo>
                        <a:lnTo>
                          <a:pt x="408" y="918"/>
                        </a:lnTo>
                        <a:lnTo>
                          <a:pt x="414" y="924"/>
                        </a:lnTo>
                        <a:lnTo>
                          <a:pt x="414" y="930"/>
                        </a:lnTo>
                        <a:lnTo>
                          <a:pt x="420" y="936"/>
                        </a:lnTo>
                        <a:lnTo>
                          <a:pt x="420" y="942"/>
                        </a:lnTo>
                        <a:lnTo>
                          <a:pt x="426" y="948"/>
                        </a:lnTo>
                        <a:lnTo>
                          <a:pt x="426" y="954"/>
                        </a:lnTo>
                        <a:lnTo>
                          <a:pt x="432" y="960"/>
                        </a:lnTo>
                        <a:lnTo>
                          <a:pt x="432" y="966"/>
                        </a:lnTo>
                        <a:lnTo>
                          <a:pt x="438" y="972"/>
                        </a:lnTo>
                        <a:lnTo>
                          <a:pt x="444" y="978"/>
                        </a:lnTo>
                        <a:lnTo>
                          <a:pt x="444" y="984"/>
                        </a:lnTo>
                        <a:lnTo>
                          <a:pt x="450" y="990"/>
                        </a:lnTo>
                        <a:lnTo>
                          <a:pt x="456" y="996"/>
                        </a:lnTo>
                        <a:lnTo>
                          <a:pt x="462" y="1002"/>
                        </a:lnTo>
                        <a:lnTo>
                          <a:pt x="462" y="1008"/>
                        </a:lnTo>
                        <a:lnTo>
                          <a:pt x="468" y="1014"/>
                        </a:lnTo>
                        <a:lnTo>
                          <a:pt x="474" y="1020"/>
                        </a:lnTo>
                        <a:lnTo>
                          <a:pt x="480" y="1026"/>
                        </a:lnTo>
                        <a:lnTo>
                          <a:pt x="480" y="1032"/>
                        </a:lnTo>
                        <a:lnTo>
                          <a:pt x="486" y="1032"/>
                        </a:lnTo>
                        <a:lnTo>
                          <a:pt x="492" y="1038"/>
                        </a:lnTo>
                        <a:lnTo>
                          <a:pt x="498" y="1044"/>
                        </a:lnTo>
                        <a:lnTo>
                          <a:pt x="498" y="1050"/>
                        </a:lnTo>
                        <a:lnTo>
                          <a:pt x="504" y="1056"/>
                        </a:lnTo>
                        <a:lnTo>
                          <a:pt x="510" y="1056"/>
                        </a:lnTo>
                        <a:lnTo>
                          <a:pt x="516" y="1062"/>
                        </a:lnTo>
                        <a:lnTo>
                          <a:pt x="522" y="1068"/>
                        </a:lnTo>
                        <a:lnTo>
                          <a:pt x="528" y="1068"/>
                        </a:lnTo>
                        <a:lnTo>
                          <a:pt x="534" y="1074"/>
                        </a:lnTo>
                        <a:lnTo>
                          <a:pt x="534" y="1080"/>
                        </a:lnTo>
                        <a:lnTo>
                          <a:pt x="540" y="1086"/>
                        </a:lnTo>
                        <a:lnTo>
                          <a:pt x="546" y="1086"/>
                        </a:lnTo>
                        <a:lnTo>
                          <a:pt x="552" y="1092"/>
                        </a:lnTo>
                        <a:lnTo>
                          <a:pt x="558" y="1092"/>
                        </a:lnTo>
                        <a:lnTo>
                          <a:pt x="564" y="1098"/>
                        </a:lnTo>
                        <a:lnTo>
                          <a:pt x="570" y="1104"/>
                        </a:lnTo>
                        <a:lnTo>
                          <a:pt x="576" y="1104"/>
                        </a:lnTo>
                        <a:lnTo>
                          <a:pt x="582" y="1110"/>
                        </a:lnTo>
                        <a:lnTo>
                          <a:pt x="588" y="1110"/>
                        </a:lnTo>
                        <a:lnTo>
                          <a:pt x="594" y="1116"/>
                        </a:lnTo>
                        <a:lnTo>
                          <a:pt x="600" y="1116"/>
                        </a:lnTo>
                        <a:lnTo>
                          <a:pt x="606" y="1122"/>
                        </a:lnTo>
                        <a:lnTo>
                          <a:pt x="612" y="1122"/>
                        </a:lnTo>
                        <a:lnTo>
                          <a:pt x="618" y="1128"/>
                        </a:lnTo>
                        <a:lnTo>
                          <a:pt x="624" y="1128"/>
                        </a:lnTo>
                        <a:lnTo>
                          <a:pt x="480" y="1488"/>
                        </a:lnTo>
                        <a:close/>
                      </a:path>
                    </a:pathLst>
                  </a:custGeom>
                  <a:solidFill>
                    <a:srgbClr val="FF6600"/>
                  </a:solidFill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51233" name="TextBox 24"/>
              <p:cNvSpPr txBox="1">
                <a:spLocks noChangeArrowheads="1"/>
              </p:cNvSpPr>
              <p:nvPr/>
            </p:nvSpPr>
            <p:spPr bwMode="auto">
              <a:xfrm>
                <a:off x="1104491" y="2989169"/>
                <a:ext cx="162095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buSzPct val="100000"/>
                  <a:buFont typeface="Times New Roman" pitchFamily="18" charset="0"/>
                  <a:buNone/>
                </a:pPr>
                <a:r>
                  <a:rPr lang="zh-CN" altLang="en-US" sz="1400">
                    <a:solidFill>
                      <a:schemeClr val="bg1"/>
                    </a:solidFill>
                    <a:latin typeface="黑体" pitchFamily="49" charset="-122"/>
                    <a:ea typeface="黑体" pitchFamily="49" charset="-122"/>
                  </a:rPr>
                  <a:t>三分之二以上席位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854107" y="2618189"/>
              <a:ext cx="2492192" cy="37005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r>
                <a:rPr lang="en-US" altLang="zh-CN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2013</a:t>
              </a:r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年日本参议院选举</a:t>
              </a:r>
            </a:p>
          </p:txBody>
        </p:sp>
      </p:grpSp>
      <p:sp>
        <p:nvSpPr>
          <p:cNvPr id="33" name="下箭头 32"/>
          <p:cNvSpPr/>
          <p:nvPr/>
        </p:nvSpPr>
        <p:spPr bwMode="auto">
          <a:xfrm rot="5400000">
            <a:off x="1624172" y="3496508"/>
            <a:ext cx="3105345" cy="2340260"/>
          </a:xfrm>
          <a:prstGeom prst="downArrow">
            <a:avLst/>
          </a:prstGeom>
          <a:gradFill>
            <a:gsLst>
              <a:gs pos="0">
                <a:srgbClr val="669900">
                  <a:alpha val="0"/>
                </a:srgbClr>
              </a:gs>
              <a:gs pos="50000">
                <a:srgbClr val="669900">
                  <a:alpha val="48000"/>
                </a:srgbClr>
              </a:gs>
            </a:gsLst>
            <a:lin ang="5400000" scaled="0"/>
          </a:gra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buSzPct val="100000"/>
              <a:buFont typeface="Times New Roman" pitchFamily="18" charset="0"/>
              <a:buNone/>
              <a:defRPr/>
            </a:pPr>
            <a:endParaRPr lang="zh-CN" altLang="en-US" sz="1600">
              <a:latin typeface="Arial" charset="0"/>
            </a:endParaRPr>
          </a:p>
        </p:txBody>
      </p:sp>
      <p:grpSp>
        <p:nvGrpSpPr>
          <p:cNvPr id="16" name="组合 33"/>
          <p:cNvGrpSpPr>
            <a:grpSpLocks/>
          </p:cNvGrpSpPr>
          <p:nvPr/>
        </p:nvGrpSpPr>
        <p:grpSpPr bwMode="auto">
          <a:xfrm>
            <a:off x="4572000" y="458788"/>
            <a:ext cx="4257675" cy="1169987"/>
            <a:chOff x="4572000" y="458670"/>
            <a:chExt cx="4258336" cy="1170130"/>
          </a:xfrm>
        </p:grpSpPr>
        <p:sp>
          <p:nvSpPr>
            <p:cNvPr id="51225" name="线形标注 1(带强调线) 34"/>
            <p:cNvSpPr>
              <a:spLocks/>
            </p:cNvSpPr>
            <p:nvPr/>
          </p:nvSpPr>
          <p:spPr bwMode="auto">
            <a:xfrm>
              <a:off x="4842030" y="683696"/>
              <a:ext cx="3482524" cy="810090"/>
            </a:xfrm>
            <a:prstGeom prst="accentCallout1">
              <a:avLst>
                <a:gd name="adj1" fmla="val 18750"/>
                <a:gd name="adj2" fmla="val -8333"/>
                <a:gd name="adj3" fmla="val 112500"/>
                <a:gd name="adj4" fmla="val -45833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endParaRPr lang="zh-CN" altLang="en-US" sz="1600"/>
            </a:p>
          </p:txBody>
        </p:sp>
        <p:grpSp>
          <p:nvGrpSpPr>
            <p:cNvPr id="51226" name="组合 36"/>
            <p:cNvGrpSpPr>
              <a:grpSpLocks/>
            </p:cNvGrpSpPr>
            <p:nvPr/>
          </p:nvGrpSpPr>
          <p:grpSpPr bwMode="auto">
            <a:xfrm>
              <a:off x="4572000" y="458670"/>
              <a:ext cx="4258336" cy="1170130"/>
              <a:chOff x="4274104" y="458670"/>
              <a:chExt cx="4258336" cy="1170130"/>
            </a:xfrm>
          </p:grpSpPr>
          <p:pic>
            <p:nvPicPr>
              <p:cNvPr id="51227" name="图片 36" descr="150ac4fa0c233771a9d3113c.jpg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3009" b="4691"/>
              <a:stretch>
                <a:fillRect/>
              </a:stretch>
            </p:blipFill>
            <p:spPr bwMode="auto">
              <a:xfrm>
                <a:off x="4274104" y="638690"/>
                <a:ext cx="2011161" cy="99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28" name="图片 2" descr="13786456_728456.jpg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7F8FC"/>
                  </a:clrFrom>
                  <a:clrTo>
                    <a:srgbClr val="F7F8FC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29399" y="458670"/>
                <a:ext cx="1603041" cy="1166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" name="加号 38"/>
              <p:cNvSpPr/>
              <p:nvPr/>
            </p:nvSpPr>
            <p:spPr bwMode="auto">
              <a:xfrm>
                <a:off x="6254024" y="819076"/>
                <a:ext cx="720837" cy="682708"/>
              </a:xfrm>
              <a:prstGeom prst="mathPlus">
                <a:avLst>
                  <a:gd name="adj1" fmla="val 16730"/>
                </a:avLst>
              </a:prstGeom>
              <a:solidFill>
                <a:srgbClr val="669900">
                  <a:alpha val="76000"/>
                </a:srgb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pPr eaLnBrk="0" hangingPunct="0">
                  <a:buSzPct val="100000"/>
                  <a:buFont typeface="Times New Roman" pitchFamily="18" charset="0"/>
                  <a:buNone/>
                  <a:defRPr/>
                </a:pPr>
                <a:endParaRPr lang="zh-CN" altLang="en-US" sz="1600">
                  <a:latin typeface="Arial" charset="0"/>
                </a:endParaRPr>
              </a:p>
            </p:txBody>
          </p:sp>
        </p:grpSp>
      </p:grpSp>
      <p:pic>
        <p:nvPicPr>
          <p:cNvPr id="40" name="图片 39" descr="F201212141250451256725062副本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EABF"/>
              </a:clrFrom>
              <a:clrTo>
                <a:srgbClr val="FFEA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6563" y="2843213"/>
            <a:ext cx="2700337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下箭头 40"/>
          <p:cNvSpPr>
            <a:spLocks noChangeArrowheads="1"/>
          </p:cNvSpPr>
          <p:nvPr/>
        </p:nvSpPr>
        <p:spPr bwMode="auto">
          <a:xfrm>
            <a:off x="5832475" y="1763713"/>
            <a:ext cx="2160588" cy="10350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69900">
              <a:alpha val="49019"/>
            </a:srgbClr>
          </a:soli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buSzPct val="100000"/>
              <a:buFont typeface="Times New Roman" pitchFamily="18" charset="0"/>
              <a:buNone/>
            </a:pPr>
            <a:endParaRPr lang="zh-CN" altLang="en-US" sz="1600"/>
          </a:p>
        </p:txBody>
      </p:sp>
      <p:grpSp>
        <p:nvGrpSpPr>
          <p:cNvPr id="18" name="组合 41"/>
          <p:cNvGrpSpPr>
            <a:grpSpLocks/>
          </p:cNvGrpSpPr>
          <p:nvPr/>
        </p:nvGrpSpPr>
        <p:grpSpPr bwMode="auto">
          <a:xfrm>
            <a:off x="3267075" y="3789363"/>
            <a:ext cx="2700338" cy="765175"/>
            <a:chOff x="3266855" y="3789040"/>
            <a:chExt cx="2700300" cy="765085"/>
          </a:xfrm>
        </p:grpSpPr>
        <p:sp>
          <p:nvSpPr>
            <p:cNvPr id="43" name="圆角矩形 42"/>
            <p:cNvSpPr/>
            <p:nvPr/>
          </p:nvSpPr>
          <p:spPr bwMode="auto">
            <a:xfrm>
              <a:off x="3266855" y="3789040"/>
              <a:ext cx="2700300" cy="765085"/>
            </a:xfrm>
            <a:prstGeom prst="roundRect">
              <a:avLst/>
            </a:prstGeom>
            <a:solidFill>
              <a:srgbClr val="669900">
                <a:alpha val="73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 sz="1600">
                <a:latin typeface="Arial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762148" y="3968406"/>
              <a:ext cx="1724001" cy="4000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谋求修改宪法</a:t>
              </a:r>
            </a:p>
          </p:txBody>
        </p:sp>
      </p:grpSp>
      <p:grpSp>
        <p:nvGrpSpPr>
          <p:cNvPr id="19" name="组合 44"/>
          <p:cNvGrpSpPr>
            <a:grpSpLocks/>
          </p:cNvGrpSpPr>
          <p:nvPr/>
        </p:nvGrpSpPr>
        <p:grpSpPr bwMode="auto">
          <a:xfrm>
            <a:off x="3222625" y="4868863"/>
            <a:ext cx="2744788" cy="765175"/>
            <a:chOff x="3221850" y="4869161"/>
            <a:chExt cx="2745305" cy="765084"/>
          </a:xfrm>
        </p:grpSpPr>
        <p:sp>
          <p:nvSpPr>
            <p:cNvPr id="46" name="圆角矩形 45"/>
            <p:cNvSpPr/>
            <p:nvPr/>
          </p:nvSpPr>
          <p:spPr bwMode="auto">
            <a:xfrm>
              <a:off x="3221850" y="4869161"/>
              <a:ext cx="2745305" cy="765084"/>
            </a:xfrm>
            <a:prstGeom prst="roundRect">
              <a:avLst/>
            </a:prstGeom>
            <a:solidFill>
              <a:srgbClr val="669900">
                <a:alpha val="73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 sz="1600">
                <a:latin typeface="Arial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12355" y="5054876"/>
              <a:ext cx="2492844" cy="40000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主张行使集体自卫权</a:t>
              </a:r>
            </a:p>
          </p:txBody>
        </p:sp>
      </p:grpSp>
      <p:grpSp>
        <p:nvGrpSpPr>
          <p:cNvPr id="20" name="组合 47"/>
          <p:cNvGrpSpPr>
            <a:grpSpLocks/>
          </p:cNvGrpSpPr>
          <p:nvPr/>
        </p:nvGrpSpPr>
        <p:grpSpPr bwMode="auto">
          <a:xfrm>
            <a:off x="566738" y="3338513"/>
            <a:ext cx="1619250" cy="2925762"/>
            <a:chOff x="566555" y="3338990"/>
            <a:chExt cx="1620180" cy="2925325"/>
          </a:xfrm>
        </p:grpSpPr>
        <p:sp>
          <p:nvSpPr>
            <p:cNvPr id="49" name="下箭头 48"/>
            <p:cNvSpPr/>
            <p:nvPr/>
          </p:nvSpPr>
          <p:spPr bwMode="auto">
            <a:xfrm>
              <a:off x="566555" y="3338990"/>
              <a:ext cx="1620180" cy="2925325"/>
            </a:xfrm>
            <a:prstGeom prst="downArrow">
              <a:avLst/>
            </a:prstGeom>
            <a:gradFill>
              <a:gsLst>
                <a:gs pos="0">
                  <a:srgbClr val="EA6115"/>
                </a:gs>
                <a:gs pos="50000">
                  <a:srgbClr val="FF3300"/>
                </a:gs>
              </a:gsLst>
              <a:lin ang="5400000" scaled="0"/>
            </a:gradFill>
            <a:ln w="1905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 sz="1600">
                <a:latin typeface="Arial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154267" y="3429463"/>
              <a:ext cx="492408" cy="2657078"/>
            </a:xfrm>
            <a:prstGeom prst="rect">
              <a:avLst/>
            </a:prstGeom>
            <a:noFill/>
          </p:spPr>
          <p:txBody>
            <a:bodyPr vert="eaVert"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中日关系前景不容乐观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 descr="menu_r1_c1_s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7650" y="1785938"/>
            <a:ext cx="2474913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右箭头 44"/>
          <p:cNvSpPr/>
          <p:nvPr/>
        </p:nvSpPr>
        <p:spPr bwMode="auto">
          <a:xfrm>
            <a:off x="2456765" y="1808820"/>
            <a:ext cx="4185465" cy="3060340"/>
          </a:xfrm>
          <a:prstGeom prst="rightArrow">
            <a:avLst/>
          </a:prstGeom>
          <a:gradFill>
            <a:gsLst>
              <a:gs pos="40000">
                <a:srgbClr val="EA6115">
                  <a:alpha val="41000"/>
                </a:srgbClr>
              </a:gs>
              <a:gs pos="50000">
                <a:srgbClr val="FF9900">
                  <a:alpha val="20000"/>
                </a:srgbClr>
              </a:gs>
            </a:gsLst>
            <a:lin ang="10800000" scaled="0"/>
          </a:gra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buSzPct val="100000"/>
              <a:buFont typeface="Times New Roman" pitchFamily="18" charset="0"/>
              <a:buNone/>
              <a:defRPr/>
            </a:pPr>
            <a:endParaRPr lang="zh-CN" altLang="en-US" sz="1600">
              <a:latin typeface="Arial" charset="0"/>
            </a:endParaRPr>
          </a:p>
        </p:txBody>
      </p:sp>
      <p:pic>
        <p:nvPicPr>
          <p:cNvPr id="1026" name="Picture 2" descr="C:\Documents and Settings\wanghui\桌面\中日关系\shilei070916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863" y="368300"/>
            <a:ext cx="2428875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wanghui\桌面\中日关系\1190610501017_500100853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" y="2214563"/>
            <a:ext cx="22955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26988" y="5849938"/>
            <a:ext cx="29543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  <a:defRPr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加强中日民间交流十分重要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780212" y="4598988"/>
            <a:ext cx="2770188" cy="761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buSzPct val="100000"/>
              <a:buFont typeface="Times New Roman" pitchFamily="18" charset="0"/>
              <a:buNone/>
              <a:defRPr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导致政府和民间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交流</a:t>
            </a: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黑体" pitchFamily="2" charset="-122"/>
              <a:ea typeface="黑体" pitchFamily="2" charset="-122"/>
            </a:endParaRPr>
          </a:p>
          <a:p>
            <a:pPr eaLnBrk="0" hangingPunct="0">
              <a:lnSpc>
                <a:spcPct val="130000"/>
              </a:lnSpc>
              <a:buSzPct val="100000"/>
              <a:buFont typeface="Times New Roman" pitchFamily="18" charset="0"/>
              <a:buNone/>
              <a:defRPr/>
            </a:pP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计划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暂停或中止</a:t>
            </a:r>
          </a:p>
        </p:txBody>
      </p:sp>
      <p:pic>
        <p:nvPicPr>
          <p:cNvPr id="51" name="图片 50" descr="102342713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4014788"/>
            <a:ext cx="2565400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3"/>
          <p:cNvGrpSpPr>
            <a:grpSpLocks/>
          </p:cNvGrpSpPr>
          <p:nvPr/>
        </p:nvGrpSpPr>
        <p:grpSpPr bwMode="auto">
          <a:xfrm>
            <a:off x="2762250" y="2079625"/>
            <a:ext cx="3114675" cy="2514600"/>
            <a:chOff x="2681790" y="2078850"/>
            <a:chExt cx="3115543" cy="2515345"/>
          </a:xfrm>
        </p:grpSpPr>
        <p:pic>
          <p:nvPicPr>
            <p:cNvPr id="53282" name="图片 34" descr="cb8065380cd79123034577f7ad345982b3b78088副本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E7CB9C"/>
                </a:clrFrom>
                <a:clrTo>
                  <a:srgbClr val="E7CB9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81790" y="2078850"/>
              <a:ext cx="3115543" cy="2115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TextBox 52"/>
            <p:cNvSpPr txBox="1"/>
            <p:nvPr/>
          </p:nvSpPr>
          <p:spPr>
            <a:xfrm>
              <a:off x="3177228" y="4194026"/>
              <a:ext cx="2235823" cy="4001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日本政府错误政策</a:t>
              </a:r>
            </a:p>
          </p:txBody>
        </p:sp>
      </p:grpSp>
      <p:grpSp>
        <p:nvGrpSpPr>
          <p:cNvPr id="3" name="组合 12"/>
          <p:cNvGrpSpPr>
            <a:grpSpLocks/>
          </p:cNvGrpSpPr>
          <p:nvPr/>
        </p:nvGrpSpPr>
        <p:grpSpPr bwMode="auto">
          <a:xfrm>
            <a:off x="6642100" y="3698875"/>
            <a:ext cx="809625" cy="765175"/>
            <a:chOff x="5112060" y="1223755"/>
            <a:chExt cx="810090" cy="765085"/>
          </a:xfrm>
        </p:grpSpPr>
        <p:sp>
          <p:nvSpPr>
            <p:cNvPr id="53280" name="TextBox 10"/>
            <p:cNvSpPr txBox="1">
              <a:spLocks noChangeArrowheads="1"/>
            </p:cNvSpPr>
            <p:nvPr/>
          </p:nvSpPr>
          <p:spPr bwMode="auto">
            <a:xfrm>
              <a:off x="5112060" y="1358770"/>
              <a:ext cx="80021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400" b="1">
                  <a:latin typeface="黑体" pitchFamily="49" charset="-122"/>
                  <a:ea typeface="黑体" pitchFamily="49" charset="-122"/>
                </a:rPr>
                <a:t>暂停</a:t>
              </a:r>
            </a:p>
          </p:txBody>
        </p:sp>
        <p:sp>
          <p:nvSpPr>
            <p:cNvPr id="53281" name="椭圆 11"/>
            <p:cNvSpPr>
              <a:spLocks noChangeArrowheads="1"/>
            </p:cNvSpPr>
            <p:nvPr/>
          </p:nvSpPr>
          <p:spPr bwMode="auto">
            <a:xfrm>
              <a:off x="5157065" y="1223755"/>
              <a:ext cx="765085" cy="765085"/>
            </a:xfrm>
            <a:prstGeom prst="ellipse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endParaRPr lang="zh-CN" altLang="en-US" sz="1600"/>
            </a:p>
          </p:txBody>
        </p:sp>
      </p:grpSp>
      <p:grpSp>
        <p:nvGrpSpPr>
          <p:cNvPr id="4" name="组合 14"/>
          <p:cNvGrpSpPr>
            <a:grpSpLocks/>
          </p:cNvGrpSpPr>
          <p:nvPr/>
        </p:nvGrpSpPr>
        <p:grpSpPr bwMode="auto">
          <a:xfrm>
            <a:off x="1422400" y="549275"/>
            <a:ext cx="5715000" cy="5175250"/>
            <a:chOff x="1421650" y="548680"/>
            <a:chExt cx="5715635" cy="5175575"/>
          </a:xfrm>
        </p:grpSpPr>
        <p:grpSp>
          <p:nvGrpSpPr>
            <p:cNvPr id="53273" name="组合 21"/>
            <p:cNvGrpSpPr>
              <a:grpSpLocks/>
            </p:cNvGrpSpPr>
            <p:nvPr/>
          </p:nvGrpSpPr>
          <p:grpSpPr bwMode="auto">
            <a:xfrm>
              <a:off x="1421650" y="548680"/>
              <a:ext cx="5715635" cy="5175575"/>
              <a:chOff x="1398775" y="1538790"/>
              <a:chExt cx="5695120" cy="4590510"/>
            </a:xfrm>
          </p:grpSpPr>
          <p:pic>
            <p:nvPicPr>
              <p:cNvPr id="53275" name="图片 17" descr="7486880_230547627349_2.jpg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C3E9FC"/>
                  </a:clrFrom>
                  <a:clrTo>
                    <a:srgbClr val="C3E9FC">
                      <a:alpha val="0"/>
                    </a:srgbClr>
                  </a:clrTo>
                </a:clrChange>
              </a:blip>
              <a:srcRect r="7298" b="6577"/>
              <a:stretch>
                <a:fillRect/>
              </a:stretch>
            </p:blipFill>
            <p:spPr bwMode="auto">
              <a:xfrm>
                <a:off x="1398775" y="1538790"/>
                <a:ext cx="5695120" cy="4590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276" name="TextBox 18"/>
              <p:cNvSpPr txBox="1">
                <a:spLocks noChangeArrowheads="1"/>
              </p:cNvSpPr>
              <p:nvPr/>
            </p:nvSpPr>
            <p:spPr bwMode="auto">
              <a:xfrm>
                <a:off x="2681790" y="4464115"/>
                <a:ext cx="49505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buSzPct val="100000"/>
                  <a:buFont typeface="Times New Roman" pitchFamily="18" charset="0"/>
                  <a:buNone/>
                </a:pPr>
                <a:r>
                  <a:rPr lang="zh-CN" altLang="en-US" sz="1400">
                    <a:solidFill>
                      <a:schemeClr val="bg1"/>
                    </a:solidFill>
                    <a:latin typeface="黑体" pitchFamily="49" charset="-122"/>
                    <a:ea typeface="黑体" pitchFamily="49" charset="-122"/>
                  </a:rPr>
                  <a:t>中</a:t>
                </a:r>
              </a:p>
            </p:txBody>
          </p:sp>
          <p:sp>
            <p:nvSpPr>
              <p:cNvPr id="53277" name="TextBox 19"/>
              <p:cNvSpPr txBox="1">
                <a:spLocks noChangeArrowheads="1"/>
              </p:cNvSpPr>
              <p:nvPr/>
            </p:nvSpPr>
            <p:spPr bwMode="auto">
              <a:xfrm>
                <a:off x="2771800" y="4831413"/>
                <a:ext cx="36420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buSzPct val="100000"/>
                  <a:buFont typeface="Times New Roman" pitchFamily="18" charset="0"/>
                  <a:buNone/>
                </a:pPr>
                <a:r>
                  <a:rPr lang="zh-CN" altLang="en-US" sz="1400">
                    <a:solidFill>
                      <a:schemeClr val="bg1"/>
                    </a:solidFill>
                    <a:latin typeface="黑体" pitchFamily="49" charset="-122"/>
                    <a:ea typeface="黑体" pitchFamily="49" charset="-122"/>
                  </a:rPr>
                  <a:t>日</a:t>
                </a:r>
              </a:p>
            </p:txBody>
          </p:sp>
          <p:sp>
            <p:nvSpPr>
              <p:cNvPr id="53278" name="TextBox 20"/>
              <p:cNvSpPr txBox="1">
                <a:spLocks noChangeArrowheads="1"/>
              </p:cNvSpPr>
              <p:nvPr/>
            </p:nvSpPr>
            <p:spPr bwMode="auto">
              <a:xfrm>
                <a:off x="2861810" y="5229200"/>
                <a:ext cx="36420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buSzPct val="100000"/>
                  <a:buFont typeface="Times New Roman" pitchFamily="18" charset="0"/>
                  <a:buNone/>
                </a:pPr>
                <a:r>
                  <a:rPr lang="zh-CN" altLang="en-US" sz="1400">
                    <a:solidFill>
                      <a:schemeClr val="bg1"/>
                    </a:solidFill>
                    <a:latin typeface="黑体" pitchFamily="49" charset="-122"/>
                    <a:ea typeface="黑体" pitchFamily="49" charset="-122"/>
                  </a:rPr>
                  <a:t>关</a:t>
                </a:r>
              </a:p>
            </p:txBody>
          </p:sp>
          <p:sp>
            <p:nvSpPr>
              <p:cNvPr id="53279" name="TextBox 21"/>
              <p:cNvSpPr txBox="1">
                <a:spLocks noChangeArrowheads="1"/>
              </p:cNvSpPr>
              <p:nvPr/>
            </p:nvSpPr>
            <p:spPr bwMode="auto">
              <a:xfrm>
                <a:off x="2861810" y="5589240"/>
                <a:ext cx="36420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buSzPct val="100000"/>
                  <a:buFont typeface="Times New Roman" pitchFamily="18" charset="0"/>
                  <a:buNone/>
                </a:pPr>
                <a:r>
                  <a:rPr lang="zh-CN" altLang="en-US" sz="1400">
                    <a:solidFill>
                      <a:schemeClr val="bg1"/>
                    </a:solidFill>
                    <a:latin typeface="黑体" pitchFamily="49" charset="-122"/>
                    <a:ea typeface="黑体" pitchFamily="49" charset="-122"/>
                  </a:rPr>
                  <a:t>系</a:t>
                </a:r>
              </a:p>
            </p:txBody>
          </p:sp>
        </p:grpSp>
        <p:sp>
          <p:nvSpPr>
            <p:cNvPr id="53274" name="TextBox 16"/>
            <p:cNvSpPr txBox="1">
              <a:spLocks noChangeArrowheads="1"/>
            </p:cNvSpPr>
            <p:nvPr/>
          </p:nvSpPr>
          <p:spPr bwMode="auto">
            <a:xfrm rot="-2632543">
              <a:off x="4306857" y="3794406"/>
              <a:ext cx="492443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0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正能量</a:t>
              </a:r>
            </a:p>
          </p:txBody>
        </p:sp>
      </p:grpSp>
      <p:pic>
        <p:nvPicPr>
          <p:cNvPr id="23" name="图片 22" descr="3867844_111053002972_2副本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EABF"/>
              </a:clrFrom>
              <a:clrTo>
                <a:srgbClr val="FFEABF">
                  <a:alpha val="0"/>
                </a:srgbClr>
              </a:clrTo>
            </a:clrChange>
          </a:blip>
          <a:srcRect l="37422" t="25301" r="40916" b="49397"/>
          <a:stretch>
            <a:fillRect/>
          </a:stretch>
        </p:blipFill>
        <p:spPr bwMode="auto">
          <a:xfrm>
            <a:off x="2322513" y="2933700"/>
            <a:ext cx="5699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23"/>
          <p:cNvGrpSpPr>
            <a:grpSpLocks/>
          </p:cNvGrpSpPr>
          <p:nvPr/>
        </p:nvGrpSpPr>
        <p:grpSpPr bwMode="auto">
          <a:xfrm>
            <a:off x="161925" y="2979738"/>
            <a:ext cx="1754188" cy="809625"/>
            <a:chOff x="161510" y="2978950"/>
            <a:chExt cx="1755195" cy="810090"/>
          </a:xfrm>
        </p:grpSpPr>
        <p:sp>
          <p:nvSpPr>
            <p:cNvPr id="53271" name="圆角矩形标注 24"/>
            <p:cNvSpPr>
              <a:spLocks noChangeArrowheads="1"/>
            </p:cNvSpPr>
            <p:nvPr/>
          </p:nvSpPr>
          <p:spPr bwMode="auto">
            <a:xfrm>
              <a:off x="161510" y="2978950"/>
              <a:ext cx="1755195" cy="810090"/>
            </a:xfrm>
            <a:prstGeom prst="wedgeRoundRectCallout">
              <a:avLst>
                <a:gd name="adj1" fmla="val 83745"/>
                <a:gd name="adj2" fmla="val -21708"/>
                <a:gd name="adj3" fmla="val 16667"/>
              </a:avLst>
            </a:prstGeom>
            <a:solidFill>
              <a:srgbClr val="FF3300">
                <a:alpha val="76077"/>
              </a:srgbClr>
            </a:solidFill>
            <a:ln w="19050" algn="ctr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endParaRPr lang="zh-CN" altLang="en-US" sz="16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1290" y="3052017"/>
              <a:ext cx="1570939" cy="6464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日本右翼势力</a:t>
              </a:r>
              <a:endPara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endParaRPr>
            </a:p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释放的负能量</a:t>
              </a:r>
            </a:p>
          </p:txBody>
        </p:sp>
      </p:grpSp>
      <p:pic>
        <p:nvPicPr>
          <p:cNvPr id="27" name="图片 26" descr="3867844_111053002972_2副1本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EABF"/>
              </a:clrFrom>
              <a:clrTo>
                <a:srgbClr val="FFEA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1163" y="1358900"/>
            <a:ext cx="1096962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组合 27"/>
          <p:cNvGrpSpPr>
            <a:grpSpLocks/>
          </p:cNvGrpSpPr>
          <p:nvPr/>
        </p:nvGrpSpPr>
        <p:grpSpPr bwMode="auto">
          <a:xfrm>
            <a:off x="341313" y="684213"/>
            <a:ext cx="2609850" cy="1079500"/>
            <a:chOff x="341530" y="683695"/>
            <a:chExt cx="2610290" cy="1080120"/>
          </a:xfrm>
        </p:grpSpPr>
        <p:sp>
          <p:nvSpPr>
            <p:cNvPr id="53269" name="圆角矩形标注 28"/>
            <p:cNvSpPr>
              <a:spLocks noChangeArrowheads="1"/>
            </p:cNvSpPr>
            <p:nvPr/>
          </p:nvSpPr>
          <p:spPr bwMode="auto">
            <a:xfrm>
              <a:off x="341530" y="683695"/>
              <a:ext cx="2610290" cy="1080120"/>
            </a:xfrm>
            <a:prstGeom prst="wedgeRoundRectCallout">
              <a:avLst>
                <a:gd name="adj1" fmla="val 61366"/>
                <a:gd name="adj2" fmla="val 32935"/>
                <a:gd name="adj3" fmla="val 16667"/>
              </a:avLst>
            </a:prstGeom>
            <a:solidFill>
              <a:srgbClr val="00B0F0">
                <a:alpha val="54117"/>
              </a:srgbClr>
            </a:solidFill>
            <a:ln w="19050" algn="ctr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endParaRPr lang="zh-CN" altLang="en-US" sz="16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4567" y="818709"/>
              <a:ext cx="2492795" cy="7084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网络民族主义需要正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endParaRPr>
            </a:p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面引导排除负面影响</a:t>
              </a:r>
            </a:p>
          </p:txBody>
        </p:sp>
      </p:grpSp>
      <p:grpSp>
        <p:nvGrpSpPr>
          <p:cNvPr id="8" name="组合 30"/>
          <p:cNvGrpSpPr>
            <a:grpSpLocks/>
          </p:cNvGrpSpPr>
          <p:nvPr/>
        </p:nvGrpSpPr>
        <p:grpSpPr bwMode="auto">
          <a:xfrm>
            <a:off x="6597650" y="684213"/>
            <a:ext cx="2546350" cy="1035050"/>
            <a:chOff x="6597225" y="683695"/>
            <a:chExt cx="2546775" cy="1035115"/>
          </a:xfrm>
        </p:grpSpPr>
        <p:sp>
          <p:nvSpPr>
            <p:cNvPr id="53267" name="圆角矩形标注 31"/>
            <p:cNvSpPr>
              <a:spLocks noChangeArrowheads="1"/>
            </p:cNvSpPr>
            <p:nvPr/>
          </p:nvSpPr>
          <p:spPr bwMode="auto">
            <a:xfrm>
              <a:off x="6597225" y="683695"/>
              <a:ext cx="2546775" cy="1035115"/>
            </a:xfrm>
            <a:prstGeom prst="wedgeRoundRectCallout">
              <a:avLst>
                <a:gd name="adj1" fmla="val -57292"/>
                <a:gd name="adj2" fmla="val 82130"/>
                <a:gd name="adj3" fmla="val 16667"/>
              </a:avLst>
            </a:prstGeom>
            <a:solidFill>
              <a:srgbClr val="FF9900">
                <a:alpha val="72940"/>
              </a:srgbClr>
            </a:solidFill>
            <a:ln w="19050" algn="ctr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endParaRPr lang="zh-CN" altLang="en-US" sz="1600"/>
            </a:p>
          </p:txBody>
        </p:sp>
        <p:sp>
          <p:nvSpPr>
            <p:cNvPr id="53268" name="TextBox 32"/>
            <p:cNvSpPr txBox="1">
              <a:spLocks noChangeArrowheads="1"/>
            </p:cNvSpPr>
            <p:nvPr/>
          </p:nvSpPr>
          <p:spPr bwMode="auto">
            <a:xfrm>
              <a:off x="6642230" y="818710"/>
              <a:ext cx="249299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000">
                  <a:latin typeface="黑体" pitchFamily="49" charset="-122"/>
                  <a:ea typeface="黑体" pitchFamily="49" charset="-122"/>
                </a:rPr>
                <a:t>中日两国政府要统筹</a:t>
              </a:r>
              <a:endParaRPr lang="en-US" altLang="zh-CN" sz="2000">
                <a:latin typeface="黑体" pitchFamily="49" charset="-122"/>
                <a:ea typeface="黑体" pitchFamily="49" charset="-122"/>
              </a:endParaRPr>
            </a:p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000">
                  <a:latin typeface="黑体" pitchFamily="49" charset="-122"/>
                  <a:ea typeface="黑体" pitchFamily="49" charset="-122"/>
                </a:rPr>
                <a:t>协调共同释放正能量</a:t>
              </a:r>
              <a:endParaRPr lang="en-US" altLang="zh-CN" sz="2000">
                <a:latin typeface="黑体" pitchFamily="49" charset="-122"/>
                <a:ea typeface="黑体" pitchFamily="49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8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8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decel="100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decel="100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decel="100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decel="100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decel="100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0"/>
                            </p:stCondLst>
                            <p:childTnLst>
                              <p:par>
                                <p:cTn id="1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000"/>
                            </p:stCondLst>
                            <p:childTnLst>
                              <p:par>
                                <p:cTn id="1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7" grpId="0"/>
      <p:bldP spid="4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58"/>
          <p:cNvGrpSpPr>
            <a:grpSpLocks/>
          </p:cNvGrpSpPr>
          <p:nvPr/>
        </p:nvGrpSpPr>
        <p:grpSpPr bwMode="auto">
          <a:xfrm>
            <a:off x="71438" y="458788"/>
            <a:ext cx="4570412" cy="2619375"/>
            <a:chOff x="350906" y="728700"/>
            <a:chExt cx="4332436" cy="2462424"/>
          </a:xfrm>
        </p:grpSpPr>
        <p:grpSp>
          <p:nvGrpSpPr>
            <p:cNvPr id="58399" name="组合 191"/>
            <p:cNvGrpSpPr>
              <a:grpSpLocks/>
            </p:cNvGrpSpPr>
            <p:nvPr/>
          </p:nvGrpSpPr>
          <p:grpSpPr bwMode="auto">
            <a:xfrm>
              <a:off x="521550" y="728700"/>
              <a:ext cx="4095455" cy="2117973"/>
              <a:chOff x="383503" y="1178750"/>
              <a:chExt cx="8466823" cy="4065485"/>
            </a:xfrm>
          </p:grpSpPr>
          <p:grpSp>
            <p:nvGrpSpPr>
              <p:cNvPr id="58401" name="组合 186"/>
              <p:cNvGrpSpPr>
                <a:grpSpLocks/>
              </p:cNvGrpSpPr>
              <p:nvPr/>
            </p:nvGrpSpPr>
            <p:grpSpPr bwMode="auto">
              <a:xfrm>
                <a:off x="476545" y="1178750"/>
                <a:ext cx="8280400" cy="4065485"/>
                <a:chOff x="476545" y="1178750"/>
                <a:chExt cx="8280400" cy="4065485"/>
              </a:xfrm>
            </p:grpSpPr>
            <p:grpSp>
              <p:nvGrpSpPr>
                <p:cNvPr id="58406" name="组合 182"/>
                <p:cNvGrpSpPr>
                  <a:grpSpLocks/>
                </p:cNvGrpSpPr>
                <p:nvPr/>
              </p:nvGrpSpPr>
              <p:grpSpPr bwMode="auto">
                <a:xfrm>
                  <a:off x="476545" y="1178750"/>
                  <a:ext cx="8280400" cy="4065485"/>
                  <a:chOff x="395288" y="1763815"/>
                  <a:chExt cx="8280400" cy="4065485"/>
                </a:xfrm>
              </p:grpSpPr>
              <p:sp>
                <p:nvSpPr>
                  <p:cNvPr id="58413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4977045" y="1763815"/>
                    <a:ext cx="3698643" cy="4041673"/>
                  </a:xfrm>
                  <a:prstGeom prst="rect">
                    <a:avLst/>
                  </a:prstGeom>
                  <a:solidFill>
                    <a:srgbClr val="FF99CC">
                      <a:alpha val="43921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buSzPct val="100000"/>
                      <a:buFont typeface="Times New Roman" pitchFamily="18" charset="0"/>
                      <a:buNone/>
                    </a:pPr>
                    <a:endParaRPr lang="zh-CN" altLang="en-US"/>
                  </a:p>
                </p:txBody>
              </p:sp>
              <p:sp>
                <p:nvSpPr>
                  <p:cNvPr id="58414" name="Freeform 152"/>
                  <p:cNvSpPr>
                    <a:spLocks/>
                  </p:cNvSpPr>
                  <p:nvPr/>
                </p:nvSpPr>
                <p:spPr bwMode="auto">
                  <a:xfrm>
                    <a:off x="395288" y="1773238"/>
                    <a:ext cx="8280400" cy="4032250"/>
                  </a:xfrm>
                  <a:custGeom>
                    <a:avLst/>
                    <a:gdLst>
                      <a:gd name="T0" fmla="*/ 144462 w 5216"/>
                      <a:gd name="T1" fmla="*/ 2951162 h 2540"/>
                      <a:gd name="T2" fmla="*/ 576262 w 5216"/>
                      <a:gd name="T3" fmla="*/ 3095625 h 2540"/>
                      <a:gd name="T4" fmla="*/ 1152525 w 5216"/>
                      <a:gd name="T5" fmla="*/ 3240087 h 2540"/>
                      <a:gd name="T6" fmla="*/ 1655763 w 5216"/>
                      <a:gd name="T7" fmla="*/ 3240087 h 2540"/>
                      <a:gd name="T8" fmla="*/ 2232025 w 5216"/>
                      <a:gd name="T9" fmla="*/ 3240087 h 2540"/>
                      <a:gd name="T10" fmla="*/ 3024187 w 5216"/>
                      <a:gd name="T11" fmla="*/ 3024187 h 2540"/>
                      <a:gd name="T12" fmla="*/ 3600450 w 5216"/>
                      <a:gd name="T13" fmla="*/ 2879725 h 2540"/>
                      <a:gd name="T14" fmla="*/ 4321175 w 5216"/>
                      <a:gd name="T15" fmla="*/ 2735262 h 2540"/>
                      <a:gd name="T16" fmla="*/ 4824412 w 5216"/>
                      <a:gd name="T17" fmla="*/ 2592387 h 2540"/>
                      <a:gd name="T18" fmla="*/ 5329237 w 5216"/>
                      <a:gd name="T19" fmla="*/ 2232025 h 2540"/>
                      <a:gd name="T20" fmla="*/ 5472112 w 5216"/>
                      <a:gd name="T21" fmla="*/ 2016125 h 2540"/>
                      <a:gd name="T22" fmla="*/ 5761037 w 5216"/>
                      <a:gd name="T23" fmla="*/ 1727200 h 2540"/>
                      <a:gd name="T24" fmla="*/ 6481762 w 5216"/>
                      <a:gd name="T25" fmla="*/ 1223962 h 2540"/>
                      <a:gd name="T26" fmla="*/ 7056438 w 5216"/>
                      <a:gd name="T27" fmla="*/ 792162 h 2540"/>
                      <a:gd name="T28" fmla="*/ 7489825 w 5216"/>
                      <a:gd name="T29" fmla="*/ 431800 h 2540"/>
                      <a:gd name="T30" fmla="*/ 8137525 w 5216"/>
                      <a:gd name="T31" fmla="*/ 142875 h 2540"/>
                      <a:gd name="T32" fmla="*/ 8280400 w 5216"/>
                      <a:gd name="T33" fmla="*/ 0 h 2540"/>
                      <a:gd name="T34" fmla="*/ 8280400 w 5216"/>
                      <a:gd name="T35" fmla="*/ 4032250 h 2540"/>
                      <a:gd name="T36" fmla="*/ 0 w 5216"/>
                      <a:gd name="T37" fmla="*/ 4032250 h 2540"/>
                      <a:gd name="T38" fmla="*/ 0 w 5216"/>
                      <a:gd name="T39" fmla="*/ 2879725 h 2540"/>
                      <a:gd name="T40" fmla="*/ 144462 w 5216"/>
                      <a:gd name="T41" fmla="*/ 2951162 h 2540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216"/>
                      <a:gd name="T64" fmla="*/ 0 h 2540"/>
                      <a:gd name="T65" fmla="*/ 5216 w 5216"/>
                      <a:gd name="T66" fmla="*/ 2540 h 2540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216" h="2540">
                        <a:moveTo>
                          <a:pt x="91" y="1859"/>
                        </a:moveTo>
                        <a:lnTo>
                          <a:pt x="363" y="1950"/>
                        </a:lnTo>
                        <a:lnTo>
                          <a:pt x="726" y="2041"/>
                        </a:lnTo>
                        <a:lnTo>
                          <a:pt x="1043" y="2041"/>
                        </a:lnTo>
                        <a:lnTo>
                          <a:pt x="1406" y="2041"/>
                        </a:lnTo>
                        <a:lnTo>
                          <a:pt x="1905" y="1905"/>
                        </a:lnTo>
                        <a:lnTo>
                          <a:pt x="2268" y="1814"/>
                        </a:lnTo>
                        <a:lnTo>
                          <a:pt x="2722" y="1723"/>
                        </a:lnTo>
                        <a:lnTo>
                          <a:pt x="3039" y="1633"/>
                        </a:lnTo>
                        <a:lnTo>
                          <a:pt x="3357" y="1406"/>
                        </a:lnTo>
                        <a:lnTo>
                          <a:pt x="3447" y="1270"/>
                        </a:lnTo>
                        <a:lnTo>
                          <a:pt x="3629" y="1088"/>
                        </a:lnTo>
                        <a:lnTo>
                          <a:pt x="4083" y="771"/>
                        </a:lnTo>
                        <a:lnTo>
                          <a:pt x="4445" y="499"/>
                        </a:lnTo>
                        <a:lnTo>
                          <a:pt x="4718" y="272"/>
                        </a:lnTo>
                        <a:lnTo>
                          <a:pt x="5126" y="90"/>
                        </a:lnTo>
                        <a:lnTo>
                          <a:pt x="5216" y="0"/>
                        </a:lnTo>
                        <a:lnTo>
                          <a:pt x="5216" y="2540"/>
                        </a:lnTo>
                        <a:lnTo>
                          <a:pt x="0" y="2540"/>
                        </a:lnTo>
                        <a:lnTo>
                          <a:pt x="0" y="1814"/>
                        </a:lnTo>
                        <a:lnTo>
                          <a:pt x="91" y="185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round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176200" prstMaterial="legacyMatte">
                    <a:bevelT w="13500" h="13500" prst="angle"/>
                    <a:bevelB w="13500" h="13500" prst="angle"/>
                    <a:extrusionClr>
                      <a:schemeClr val="hlink"/>
                    </a:extrusionClr>
                  </a:sp3d>
                </p:spPr>
                <p:txBody>
                  <a:bodyPr>
                    <a:flatTx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8415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7724775" y="5516563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16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6810375" y="5516563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17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5895975" y="5516563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18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4981575" y="5516563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19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067175" y="5516563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20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3152775" y="5516563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21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2238375" y="5516563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22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1323975" y="5516563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23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409575" y="5516563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24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7724775" y="5203825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25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6810375" y="5203825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26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5895975" y="5203825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27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4981575" y="5203825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28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4067175" y="5203825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29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3152775" y="5203825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30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2238375" y="5203825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31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1323975" y="5203825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32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409575" y="5203825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33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7724775" y="4891088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34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6810375" y="4891088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35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5895975" y="4891088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36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4981575" y="4891088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37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4067175" y="4891088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38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3152775" y="4891088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39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2238375" y="4891088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40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1323975" y="4891088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41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409575" y="4891088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42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7724775" y="4578350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43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810375" y="4578350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44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5895975" y="4578350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45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4981575" y="4578350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46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4067175" y="4578350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47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3152775" y="4578350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48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2238375" y="4578350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49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1323975" y="4578350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50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409575" y="4578350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51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724775" y="4265613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52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6810375" y="4265613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53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5895975" y="4265613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54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4067175" y="4265613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55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3152775" y="4265613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56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2238375" y="4265613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57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1323975" y="4265613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58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409575" y="4265613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59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7724775" y="3952875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60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6810375" y="3952875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61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5895975" y="3952875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62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4981575" y="3952875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63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4067175" y="3952875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64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3152775" y="3952875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65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2238375" y="3952875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66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1323975" y="3952875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67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409575" y="3952875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68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7724775" y="3641725"/>
                    <a:ext cx="914400" cy="3111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69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6810375" y="3641725"/>
                    <a:ext cx="914400" cy="3111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70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5895975" y="3641725"/>
                    <a:ext cx="914400" cy="3111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71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4981575" y="3641725"/>
                    <a:ext cx="914400" cy="3111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72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4067175" y="3641725"/>
                    <a:ext cx="914400" cy="3111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73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3152775" y="3641725"/>
                    <a:ext cx="914400" cy="3111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74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2238375" y="3641725"/>
                    <a:ext cx="914400" cy="3111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75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1323975" y="3641725"/>
                    <a:ext cx="914400" cy="3111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76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409575" y="3641725"/>
                    <a:ext cx="914400" cy="3111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77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7724775" y="3328988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78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6810375" y="3328988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79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5895975" y="3328988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80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4981575" y="3328988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81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4067175" y="3328988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82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3152775" y="3328988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83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2238375" y="3328988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84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1323975" y="3328988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85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409575" y="3328988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86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7724775" y="3016250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87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6810375" y="3016250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88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5895975" y="3016250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89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4981575" y="3016250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90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4067175" y="3016250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91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3152775" y="3016250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92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2238375" y="3016250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93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1323975" y="3016250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94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409575" y="3016250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95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7724775" y="2703513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96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6810375" y="2703513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97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5895975" y="2703513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9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4981575" y="2703513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499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4067175" y="2703513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500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3152775" y="2703513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501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2238375" y="2703513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502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1323975" y="2703513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50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09575" y="2703513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504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7724775" y="2390775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505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6810375" y="2390775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506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5895975" y="2390775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507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4981575" y="2390775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508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4067175" y="2390775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509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3152775" y="2390775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510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2238375" y="2390775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511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1323975" y="2390775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512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409575" y="2390775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513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7724775" y="2078038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514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6810375" y="2078038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515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5895975" y="2078038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516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4981575" y="2078038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517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4067175" y="2078038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51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3152775" y="2078038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519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238375" y="2078038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520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1323975" y="2078038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521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409575" y="2078038"/>
                    <a:ext cx="914400" cy="3127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522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7724775" y="1765300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523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6810375" y="1765300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524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5895975" y="1765300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525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4981575" y="1765300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526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4067175" y="1765300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527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3152775" y="1765300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528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238375" y="1765300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529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1323975" y="1765300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530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409575" y="1765300"/>
                    <a:ext cx="914400" cy="312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spcBef>
                        <a:spcPct val="20000"/>
                      </a:spcBef>
                      <a:buSzPct val="100000"/>
                      <a:buFont typeface="Times New Roman" pitchFamily="18" charset="0"/>
                      <a:buNone/>
                    </a:pPr>
                    <a:endParaRPr lang="zh-CN" altLang="zh-CN" sz="1200"/>
                  </a:p>
                </p:txBody>
              </p:sp>
              <p:sp>
                <p:nvSpPr>
                  <p:cNvPr id="58531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409575" y="1765300"/>
                    <a:ext cx="8229600" cy="0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532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409575" y="2078038"/>
                    <a:ext cx="82296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0C0C0">
                        <a:alpha val="50195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533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409575" y="2390775"/>
                    <a:ext cx="82296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0C0C0">
                        <a:alpha val="50195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534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409575" y="2703513"/>
                    <a:ext cx="82296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0C0C0">
                        <a:alpha val="50195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535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409575" y="3016250"/>
                    <a:ext cx="82296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0C0C0">
                        <a:alpha val="50195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536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409575" y="3328988"/>
                    <a:ext cx="82296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0C0C0">
                        <a:alpha val="50195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537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409575" y="3641725"/>
                    <a:ext cx="82296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0C0C0">
                        <a:alpha val="50195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538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409575" y="4239090"/>
                    <a:ext cx="82296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0C0C0">
                        <a:alpha val="50195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539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401603" y="3969060"/>
                    <a:ext cx="82296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>
                        <a:alpha val="50195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540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409575" y="4578350"/>
                    <a:ext cx="82296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0C0C0">
                        <a:alpha val="50195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541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409575" y="4891088"/>
                    <a:ext cx="82296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0C0C0">
                        <a:alpha val="50195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542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395288" y="5229225"/>
                    <a:ext cx="82296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0C0C0">
                        <a:alpha val="50195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543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409575" y="5516563"/>
                    <a:ext cx="82296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0C0C0">
                        <a:alpha val="50195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544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409575" y="5829300"/>
                    <a:ext cx="8229600" cy="0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545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1323975" y="1765300"/>
                    <a:ext cx="0" cy="4064000"/>
                  </a:xfrm>
                  <a:prstGeom prst="line">
                    <a:avLst/>
                  </a:prstGeom>
                  <a:noFill/>
                  <a:ln w="12700">
                    <a:solidFill>
                      <a:srgbClr val="C0C0C0">
                        <a:alpha val="50195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546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2238375" y="1765300"/>
                    <a:ext cx="0" cy="4064000"/>
                  </a:xfrm>
                  <a:prstGeom prst="line">
                    <a:avLst/>
                  </a:prstGeom>
                  <a:noFill/>
                  <a:ln w="12700">
                    <a:solidFill>
                      <a:srgbClr val="C0C0C0">
                        <a:alpha val="50195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547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3152775" y="1765300"/>
                    <a:ext cx="0" cy="4064000"/>
                  </a:xfrm>
                  <a:prstGeom prst="line">
                    <a:avLst/>
                  </a:prstGeom>
                  <a:noFill/>
                  <a:ln w="12700">
                    <a:solidFill>
                      <a:srgbClr val="C0C0C0">
                        <a:alpha val="50195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548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4067175" y="1765300"/>
                    <a:ext cx="0" cy="4064000"/>
                  </a:xfrm>
                  <a:prstGeom prst="line">
                    <a:avLst/>
                  </a:prstGeom>
                  <a:noFill/>
                  <a:ln w="12700">
                    <a:solidFill>
                      <a:srgbClr val="C0C0C0">
                        <a:alpha val="50195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549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4981575" y="1765300"/>
                    <a:ext cx="0" cy="406400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00">
                        <a:alpha val="50195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550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5895975" y="1765300"/>
                    <a:ext cx="0" cy="4064000"/>
                  </a:xfrm>
                  <a:prstGeom prst="line">
                    <a:avLst/>
                  </a:prstGeom>
                  <a:noFill/>
                  <a:ln w="12700">
                    <a:solidFill>
                      <a:srgbClr val="C0C0C0">
                        <a:alpha val="50195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551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6810375" y="1765300"/>
                    <a:ext cx="0" cy="4064000"/>
                  </a:xfrm>
                  <a:prstGeom prst="line">
                    <a:avLst/>
                  </a:prstGeom>
                  <a:noFill/>
                  <a:ln w="12700">
                    <a:solidFill>
                      <a:srgbClr val="C0C0C0">
                        <a:alpha val="50195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552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7724775" y="1765300"/>
                    <a:ext cx="0" cy="4064000"/>
                  </a:xfrm>
                  <a:prstGeom prst="line">
                    <a:avLst/>
                  </a:prstGeom>
                  <a:noFill/>
                  <a:ln w="12700">
                    <a:solidFill>
                      <a:srgbClr val="C0C0C0">
                        <a:alpha val="50195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85" name="上箭头 184"/>
                <p:cNvSpPr/>
                <p:nvPr/>
              </p:nvSpPr>
              <p:spPr bwMode="auto">
                <a:xfrm>
                  <a:off x="5787135" y="1583795"/>
                  <a:ext cx="2205245" cy="1665185"/>
                </a:xfrm>
                <a:prstGeom prst="upArrow">
                  <a:avLst/>
                </a:prstGeom>
                <a:gradFill flip="none" rotWithShape="1">
                  <a:gsLst>
                    <a:gs pos="0">
                      <a:srgbClr val="FF0000">
                        <a:alpha val="23000"/>
                      </a:srgbClr>
                    </a:gs>
                    <a:gs pos="50000">
                      <a:srgbClr val="E67646"/>
                    </a:gs>
                    <a:gs pos="100000">
                      <a:srgbClr val="FF3300"/>
                    </a:gs>
                  </a:gsLst>
                  <a:lin ang="16200000" scaled="1"/>
                  <a:tileRect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buSzPct val="100000"/>
                    <a:buFont typeface="Times New Roman" pitchFamily="18" charset="0"/>
                    <a:buNone/>
                    <a:defRPr/>
                  </a:pPr>
                  <a:endParaRPr lang="zh-CN" altLang="en-US" sz="1600" dirty="0">
                    <a:latin typeface="Arial" charset="0"/>
                  </a:endParaRPr>
                </a:p>
              </p:txBody>
            </p:sp>
            <p:sp>
              <p:nvSpPr>
                <p:cNvPr id="186" name="上箭头 185"/>
                <p:cNvSpPr/>
                <p:nvPr/>
              </p:nvSpPr>
              <p:spPr bwMode="auto">
                <a:xfrm flipV="1">
                  <a:off x="1016605" y="3429000"/>
                  <a:ext cx="2205245" cy="1665185"/>
                </a:xfrm>
                <a:prstGeom prst="upArrow">
                  <a:avLst/>
                </a:prstGeom>
                <a:gradFill>
                  <a:gsLst>
                    <a:gs pos="0">
                      <a:srgbClr val="336600">
                        <a:alpha val="48000"/>
                      </a:srgbClr>
                    </a:gs>
                    <a:gs pos="50000">
                      <a:srgbClr val="336600">
                        <a:alpha val="69000"/>
                      </a:srgbClr>
                    </a:gs>
                    <a:gs pos="100000">
                      <a:srgbClr val="336600">
                        <a:alpha val="90000"/>
                      </a:srgbClr>
                    </a:gs>
                  </a:gsLst>
                  <a:lin ang="16200000" scaled="1"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buSzPct val="100000"/>
                    <a:buFont typeface="Times New Roman" pitchFamily="18" charset="0"/>
                    <a:buNone/>
                    <a:defRPr/>
                  </a:pPr>
                  <a:endParaRPr lang="zh-CN" altLang="en-US" sz="1600">
                    <a:latin typeface="Arial" charset="0"/>
                  </a:endParaRPr>
                </a:p>
              </p:txBody>
            </p:sp>
          </p:grpSp>
          <p:sp>
            <p:nvSpPr>
              <p:cNvPr id="58402" name="TextBox 187"/>
              <p:cNvSpPr txBox="1">
                <a:spLocks noChangeArrowheads="1"/>
              </p:cNvSpPr>
              <p:nvPr/>
            </p:nvSpPr>
            <p:spPr bwMode="auto">
              <a:xfrm>
                <a:off x="383503" y="2301792"/>
                <a:ext cx="4517647" cy="886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buSzPct val="100000"/>
                  <a:buFont typeface="Times New Roman" pitchFamily="18" charset="0"/>
                  <a:buNone/>
                </a:pPr>
                <a:r>
                  <a:rPr lang="zh-CN" altLang="en-US" sz="1200">
                    <a:latin typeface="黑体" pitchFamily="49" charset="-122"/>
                    <a:ea typeface="黑体" pitchFamily="49" charset="-122"/>
                  </a:rPr>
                  <a:t>食品、数码产品、电子芯片、</a:t>
                </a:r>
                <a:endParaRPr lang="en-US" altLang="zh-CN" sz="1200">
                  <a:latin typeface="黑体" pitchFamily="49" charset="-122"/>
                  <a:ea typeface="黑体" pitchFamily="49" charset="-122"/>
                </a:endParaRPr>
              </a:p>
              <a:p>
                <a:pPr eaLnBrk="0" hangingPunct="0">
                  <a:buSzPct val="100000"/>
                  <a:buFont typeface="Times New Roman" pitchFamily="18" charset="0"/>
                  <a:buNone/>
                </a:pPr>
                <a:r>
                  <a:rPr lang="zh-CN" altLang="en-US" sz="1200">
                    <a:latin typeface="黑体" pitchFamily="49" charset="-122"/>
                    <a:ea typeface="黑体" pitchFamily="49" charset="-122"/>
                  </a:rPr>
                  <a:t>电子材料、汽车零部件</a:t>
                </a:r>
              </a:p>
            </p:txBody>
          </p:sp>
          <p:sp>
            <p:nvSpPr>
              <p:cNvPr id="58403" name="TextBox 188"/>
              <p:cNvSpPr txBox="1">
                <a:spLocks noChangeArrowheads="1"/>
              </p:cNvSpPr>
              <p:nvPr/>
            </p:nvSpPr>
            <p:spPr bwMode="auto">
              <a:xfrm>
                <a:off x="5128040" y="3575315"/>
                <a:ext cx="3722286" cy="886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buSzPct val="100000"/>
                  <a:buFont typeface="Times New Roman" pitchFamily="18" charset="0"/>
                  <a:buNone/>
                </a:pPr>
                <a:r>
                  <a:rPr lang="zh-CN" altLang="en-US" sz="1200">
                    <a:latin typeface="黑体" pitchFamily="49" charset="-122"/>
                    <a:ea typeface="黑体" pitchFamily="49" charset="-122"/>
                  </a:rPr>
                  <a:t> 液晶材料、光学设备、</a:t>
                </a:r>
                <a:endParaRPr lang="en-US" altLang="zh-CN" sz="1200">
                  <a:latin typeface="黑体" pitchFamily="49" charset="-122"/>
                  <a:ea typeface="黑体" pitchFamily="49" charset="-122"/>
                </a:endParaRPr>
              </a:p>
              <a:p>
                <a:pPr eaLnBrk="0" hangingPunct="0">
                  <a:buSzPct val="100000"/>
                  <a:buFont typeface="Times New Roman" pitchFamily="18" charset="0"/>
                  <a:buNone/>
                </a:pPr>
                <a:r>
                  <a:rPr lang="zh-CN" altLang="en-US" sz="1200">
                    <a:latin typeface="黑体" pitchFamily="49" charset="-122"/>
                    <a:ea typeface="黑体" pitchFamily="49" charset="-122"/>
                  </a:rPr>
                  <a:t>机械设备、化工产品等</a:t>
                </a:r>
              </a:p>
            </p:txBody>
          </p:sp>
          <p:sp>
            <p:nvSpPr>
              <p:cNvPr id="58404" name="TextBox 189"/>
              <p:cNvSpPr txBox="1">
                <a:spLocks noChangeArrowheads="1"/>
              </p:cNvSpPr>
              <p:nvPr/>
            </p:nvSpPr>
            <p:spPr bwMode="auto">
              <a:xfrm>
                <a:off x="6524275" y="1783465"/>
                <a:ext cx="763546" cy="1358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wrap="none">
                <a:spAutoFit/>
              </a:bodyPr>
              <a:lstStyle/>
              <a:p>
                <a:pPr eaLnBrk="0" hangingPunct="0">
                  <a:buSzPct val="100000"/>
                  <a:buFont typeface="Times New Roman" pitchFamily="18" charset="0"/>
                  <a:buNone/>
                </a:pPr>
                <a:r>
                  <a:rPr lang="zh-CN" altLang="en-US" sz="1200">
                    <a:solidFill>
                      <a:schemeClr val="bg1"/>
                    </a:solidFill>
                    <a:latin typeface="黑体" pitchFamily="49" charset="-122"/>
                    <a:ea typeface="黑体" pitchFamily="49" charset="-122"/>
                  </a:rPr>
                  <a:t>较高增长</a:t>
                </a:r>
              </a:p>
            </p:txBody>
          </p:sp>
          <p:sp>
            <p:nvSpPr>
              <p:cNvPr id="58405" name="TextBox 190"/>
              <p:cNvSpPr txBox="1">
                <a:spLocks noChangeArrowheads="1"/>
              </p:cNvSpPr>
              <p:nvPr/>
            </p:nvSpPr>
            <p:spPr bwMode="auto">
              <a:xfrm>
                <a:off x="1759923" y="3534629"/>
                <a:ext cx="763546" cy="1358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wrap="none">
                <a:spAutoFit/>
              </a:bodyPr>
              <a:lstStyle/>
              <a:p>
                <a:pPr eaLnBrk="0" hangingPunct="0">
                  <a:buSzPct val="100000"/>
                  <a:buFont typeface="Times New Roman" pitchFamily="18" charset="0"/>
                  <a:buNone/>
                </a:pPr>
                <a:r>
                  <a:rPr lang="zh-CN" altLang="en-US" sz="1200">
                    <a:solidFill>
                      <a:schemeClr val="bg1"/>
                    </a:solidFill>
                    <a:latin typeface="黑体" pitchFamily="49" charset="-122"/>
                    <a:ea typeface="黑体" pitchFamily="49" charset="-122"/>
                  </a:rPr>
                  <a:t>出现下滑</a:t>
                </a:r>
              </a:p>
            </p:txBody>
          </p:sp>
        </p:grpSp>
        <p:sp>
          <p:nvSpPr>
            <p:cNvPr id="356" name="TextBox 355"/>
            <p:cNvSpPr txBox="1"/>
            <p:nvPr/>
          </p:nvSpPr>
          <p:spPr>
            <a:xfrm>
              <a:off x="350906" y="2843399"/>
              <a:ext cx="4332436" cy="3477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受地震影响日本对华出口商品结构发生变化</a:t>
              </a:r>
            </a:p>
          </p:txBody>
        </p:sp>
      </p:grpSp>
      <p:grpSp>
        <p:nvGrpSpPr>
          <p:cNvPr id="6" name="组合 357"/>
          <p:cNvGrpSpPr>
            <a:grpSpLocks/>
          </p:cNvGrpSpPr>
          <p:nvPr/>
        </p:nvGrpSpPr>
        <p:grpSpPr bwMode="auto">
          <a:xfrm>
            <a:off x="4732338" y="368300"/>
            <a:ext cx="4340225" cy="2755900"/>
            <a:chOff x="4771914" y="593685"/>
            <a:chExt cx="4112982" cy="2598528"/>
          </a:xfrm>
        </p:grpSpPr>
        <p:grpSp>
          <p:nvGrpSpPr>
            <p:cNvPr id="58389" name="组合 354"/>
            <p:cNvGrpSpPr>
              <a:grpSpLocks/>
            </p:cNvGrpSpPr>
            <p:nvPr/>
          </p:nvGrpSpPr>
          <p:grpSpPr bwMode="auto">
            <a:xfrm>
              <a:off x="5022050" y="593685"/>
              <a:ext cx="3510381" cy="2193988"/>
              <a:chOff x="4391980" y="1313765"/>
              <a:chExt cx="3510381" cy="2193988"/>
            </a:xfrm>
          </p:grpSpPr>
          <p:grpSp>
            <p:nvGrpSpPr>
              <p:cNvPr id="58391" name="组合 350"/>
              <p:cNvGrpSpPr>
                <a:grpSpLocks/>
              </p:cNvGrpSpPr>
              <p:nvPr/>
            </p:nvGrpSpPr>
            <p:grpSpPr bwMode="auto">
              <a:xfrm>
                <a:off x="4391980" y="1313765"/>
                <a:ext cx="3510381" cy="2193988"/>
                <a:chOff x="4391980" y="1313765"/>
                <a:chExt cx="3510381" cy="2193988"/>
              </a:xfrm>
            </p:grpSpPr>
            <p:sp>
              <p:nvSpPr>
                <p:cNvPr id="344" name="形状 343"/>
                <p:cNvSpPr/>
                <p:nvPr/>
              </p:nvSpPr>
              <p:spPr>
                <a:xfrm>
                  <a:off x="4391572" y="1313765"/>
                  <a:ext cx="3511229" cy="2194379"/>
                </a:xfrm>
                <a:prstGeom prst="swooshArrow">
                  <a:avLst>
                    <a:gd name="adj1" fmla="val 25000"/>
                    <a:gd name="adj2" fmla="val 25000"/>
                  </a:avLst>
                </a:prstGeom>
                <a:solidFill>
                  <a:srgbClr val="EA6115"/>
                </a:solidFill>
              </p:spPr>
              <p:style>
                <a:lnRef idx="0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45" name="椭圆 344"/>
                <p:cNvSpPr/>
                <p:nvPr/>
              </p:nvSpPr>
              <p:spPr>
                <a:xfrm>
                  <a:off x="4991820" y="2635482"/>
                  <a:ext cx="157961" cy="158666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47" name="椭圆 346"/>
                <p:cNvSpPr/>
                <p:nvPr/>
              </p:nvSpPr>
              <p:spPr>
                <a:xfrm>
                  <a:off x="5780116" y="2168466"/>
                  <a:ext cx="225657" cy="226024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49" name="椭圆 348"/>
                <p:cNvSpPr/>
                <p:nvPr/>
              </p:nvSpPr>
              <p:spPr>
                <a:xfrm>
                  <a:off x="6905395" y="1774794"/>
                  <a:ext cx="320434" cy="320325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</p:grpSp>
          <p:sp>
            <p:nvSpPr>
              <p:cNvPr id="58392" name="TextBox 351"/>
              <p:cNvSpPr txBox="1">
                <a:spLocks noChangeArrowheads="1"/>
              </p:cNvSpPr>
              <p:nvPr/>
            </p:nvSpPr>
            <p:spPr bwMode="auto">
              <a:xfrm>
                <a:off x="6777245" y="2168860"/>
                <a:ext cx="72327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buSzPct val="100000"/>
                  <a:buFont typeface="Times New Roman" pitchFamily="18" charset="0"/>
                  <a:buNone/>
                </a:pPr>
                <a:r>
                  <a:rPr lang="zh-CN" altLang="en-US" sz="1400">
                    <a:latin typeface="黑体" pitchFamily="49" charset="-122"/>
                    <a:ea typeface="黑体" pitchFamily="49" charset="-122"/>
                  </a:rPr>
                  <a:t>抗震救</a:t>
                </a:r>
                <a:endParaRPr lang="en-US" altLang="zh-CN" sz="1400">
                  <a:latin typeface="黑体" pitchFamily="49" charset="-122"/>
                  <a:ea typeface="黑体" pitchFamily="49" charset="-122"/>
                </a:endParaRPr>
              </a:p>
              <a:p>
                <a:pPr eaLnBrk="0" hangingPunct="0">
                  <a:buSzPct val="100000"/>
                  <a:buFont typeface="Times New Roman" pitchFamily="18" charset="0"/>
                  <a:buNone/>
                </a:pPr>
                <a:r>
                  <a:rPr lang="zh-CN" altLang="en-US" sz="1400">
                    <a:latin typeface="黑体" pitchFamily="49" charset="-122"/>
                    <a:ea typeface="黑体" pitchFamily="49" charset="-122"/>
                  </a:rPr>
                  <a:t>灾物资</a:t>
                </a:r>
              </a:p>
            </p:txBody>
          </p:sp>
          <p:sp>
            <p:nvSpPr>
              <p:cNvPr id="58393" name="TextBox 352"/>
              <p:cNvSpPr txBox="1">
                <a:spLocks noChangeArrowheads="1"/>
              </p:cNvSpPr>
              <p:nvPr/>
            </p:nvSpPr>
            <p:spPr bwMode="auto">
              <a:xfrm>
                <a:off x="5694414" y="2483895"/>
                <a:ext cx="902811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buSzPct val="100000"/>
                  <a:buFont typeface="Times New Roman" pitchFamily="18" charset="0"/>
                  <a:buNone/>
                </a:pPr>
                <a:r>
                  <a:rPr lang="zh-CN" altLang="en-US" sz="1400">
                    <a:latin typeface="黑体" pitchFamily="49" charset="-122"/>
                    <a:ea typeface="黑体" pitchFamily="49" charset="-122"/>
                  </a:rPr>
                  <a:t>应对电力</a:t>
                </a:r>
                <a:endParaRPr lang="en-US" altLang="zh-CN" sz="1400">
                  <a:latin typeface="黑体" pitchFamily="49" charset="-122"/>
                  <a:ea typeface="黑体" pitchFamily="49" charset="-122"/>
                </a:endParaRPr>
              </a:p>
              <a:p>
                <a:pPr eaLnBrk="0" hangingPunct="0">
                  <a:buSzPct val="100000"/>
                  <a:buFont typeface="Times New Roman" pitchFamily="18" charset="0"/>
                  <a:buNone/>
                </a:pPr>
                <a:r>
                  <a:rPr lang="zh-CN" altLang="en-US" sz="1400">
                    <a:latin typeface="黑体" pitchFamily="49" charset="-122"/>
                    <a:ea typeface="黑体" pitchFamily="49" charset="-122"/>
                  </a:rPr>
                  <a:t>短缺物资</a:t>
                </a:r>
              </a:p>
            </p:txBody>
          </p:sp>
          <p:sp>
            <p:nvSpPr>
              <p:cNvPr id="58394" name="TextBox 353"/>
              <p:cNvSpPr txBox="1">
                <a:spLocks noChangeArrowheads="1"/>
              </p:cNvSpPr>
              <p:nvPr/>
            </p:nvSpPr>
            <p:spPr bwMode="auto">
              <a:xfrm>
                <a:off x="4838351" y="2941203"/>
                <a:ext cx="543739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buSzPct val="100000"/>
                  <a:buFont typeface="Times New Roman" pitchFamily="18" charset="0"/>
                  <a:buNone/>
                </a:pPr>
                <a:r>
                  <a:rPr lang="zh-CN" altLang="en-US" sz="1400">
                    <a:latin typeface="黑体" pitchFamily="49" charset="-122"/>
                    <a:ea typeface="黑体" pitchFamily="49" charset="-122"/>
                  </a:rPr>
                  <a:t>食品</a:t>
                </a:r>
              </a:p>
            </p:txBody>
          </p:sp>
        </p:grpSp>
        <p:sp>
          <p:nvSpPr>
            <p:cNvPr id="357" name="TextBox 356"/>
            <p:cNvSpPr txBox="1"/>
            <p:nvPr/>
          </p:nvSpPr>
          <p:spPr>
            <a:xfrm>
              <a:off x="4771914" y="2843448"/>
              <a:ext cx="4112982" cy="3487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中国对日出口中抗震物资和食品大幅增长</a:t>
              </a:r>
            </a:p>
          </p:txBody>
        </p:sp>
      </p:grpSp>
      <p:grpSp>
        <p:nvGrpSpPr>
          <p:cNvPr id="9" name="组合 370"/>
          <p:cNvGrpSpPr>
            <a:grpSpLocks/>
          </p:cNvGrpSpPr>
          <p:nvPr/>
        </p:nvGrpSpPr>
        <p:grpSpPr bwMode="auto">
          <a:xfrm>
            <a:off x="3897313" y="3608388"/>
            <a:ext cx="4949825" cy="3024187"/>
            <a:chOff x="2726795" y="3719209"/>
            <a:chExt cx="4655838" cy="2803336"/>
          </a:xfrm>
        </p:grpSpPr>
        <p:sp>
          <p:nvSpPr>
            <p:cNvPr id="372" name="饼形 371"/>
            <p:cNvSpPr/>
            <p:nvPr/>
          </p:nvSpPr>
          <p:spPr>
            <a:xfrm>
              <a:off x="2726795" y="3719209"/>
              <a:ext cx="2793801" cy="2793035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FF33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3" name="任意多边形 372"/>
            <p:cNvSpPr/>
            <p:nvPr/>
          </p:nvSpPr>
          <p:spPr>
            <a:xfrm>
              <a:off x="4122949" y="3729510"/>
              <a:ext cx="3259684" cy="2793035"/>
            </a:xfrm>
            <a:custGeom>
              <a:avLst/>
              <a:gdLst>
                <a:gd name="connsiteX0" fmla="*/ 0 w 3259087"/>
                <a:gd name="connsiteY0" fmla="*/ 0 h 2793503"/>
                <a:gd name="connsiteX1" fmla="*/ 3259087 w 3259087"/>
                <a:gd name="connsiteY1" fmla="*/ 0 h 2793503"/>
                <a:gd name="connsiteX2" fmla="*/ 3259087 w 3259087"/>
                <a:gd name="connsiteY2" fmla="*/ 2793503 h 2793503"/>
                <a:gd name="connsiteX3" fmla="*/ 0 w 3259087"/>
                <a:gd name="connsiteY3" fmla="*/ 2793503 h 2793503"/>
                <a:gd name="connsiteX4" fmla="*/ 0 w 3259087"/>
                <a:gd name="connsiteY4" fmla="*/ 0 h 279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087" h="2793503">
                  <a:moveTo>
                    <a:pt x="0" y="0"/>
                  </a:moveTo>
                  <a:lnTo>
                    <a:pt x="3259087" y="0"/>
                  </a:lnTo>
                  <a:lnTo>
                    <a:pt x="3259087" y="2793503"/>
                  </a:lnTo>
                  <a:lnTo>
                    <a:pt x="0" y="27935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60960" rIns="60960" bIns="2016411" spcCol="1270" anchor="ctr"/>
            <a:lstStyle/>
            <a:p>
              <a:pPr algn="ctr" defTabSz="711200" eaLnBrk="0" hangingPunct="0">
                <a:lnSpc>
                  <a:spcPct val="90000"/>
                </a:lnSpc>
                <a:spcAft>
                  <a:spcPct val="35000"/>
                </a:spcAft>
                <a:buSzPct val="100000"/>
                <a:buFont typeface="Times New Roman" pitchFamily="18" charset="0"/>
                <a:buNone/>
                <a:defRPr/>
              </a:pPr>
              <a:r>
                <a:rPr lang="en-US" altLang="zh-CN" sz="1800" dirty="0">
                  <a:latin typeface="黑体" pitchFamily="2" charset="-122"/>
                  <a:ea typeface="黑体" pitchFamily="2" charset="-122"/>
                </a:rPr>
                <a:t>2011</a:t>
              </a:r>
              <a:r>
                <a:rPr lang="zh-CN" altLang="en-US" sz="1800" dirty="0">
                  <a:latin typeface="黑体" pitchFamily="2" charset="-122"/>
                  <a:ea typeface="黑体" pitchFamily="2" charset="-122"/>
                </a:rPr>
                <a:t>年日本对华直接投资</a:t>
              </a:r>
              <a:endParaRPr lang="en-US" altLang="zh-CN" sz="1800" dirty="0">
                <a:latin typeface="黑体" pitchFamily="2" charset="-122"/>
                <a:ea typeface="黑体" pitchFamily="2" charset="-122"/>
              </a:endParaRPr>
            </a:p>
            <a:p>
              <a:pPr algn="ctr" defTabSz="711200" eaLnBrk="0" hangingPunct="0">
                <a:lnSpc>
                  <a:spcPct val="90000"/>
                </a:lnSpc>
                <a:spcAft>
                  <a:spcPct val="35000"/>
                </a:spcAft>
                <a:buSzPct val="100000"/>
                <a:buFont typeface="Times New Roman" pitchFamily="18" charset="0"/>
                <a:buNone/>
                <a:defRPr/>
              </a:pPr>
              <a:r>
                <a:rPr lang="en-US" altLang="zh-CN" sz="1800" dirty="0">
                  <a:latin typeface="黑体" pitchFamily="2" charset="-122"/>
                  <a:ea typeface="黑体" pitchFamily="2" charset="-122"/>
                </a:rPr>
                <a:t>63.3</a:t>
              </a:r>
              <a:r>
                <a:rPr lang="zh-CN" altLang="en-US" sz="1800" dirty="0">
                  <a:latin typeface="黑体" pitchFamily="2" charset="-122"/>
                  <a:ea typeface="黑体" pitchFamily="2" charset="-122"/>
                </a:rPr>
                <a:t>亿美元，同比增长</a:t>
              </a:r>
              <a:r>
                <a:rPr lang="en-US" altLang="zh-CN" sz="1800" dirty="0">
                  <a:latin typeface="黑体" pitchFamily="2" charset="-122"/>
                  <a:ea typeface="黑体" pitchFamily="2" charset="-122"/>
                </a:rPr>
                <a:t>55%</a:t>
              </a:r>
              <a:endParaRPr lang="zh-CN" altLang="en-US" sz="1800" dirty="0"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374" name="饼形 373"/>
            <p:cNvSpPr/>
            <p:nvPr/>
          </p:nvSpPr>
          <p:spPr>
            <a:xfrm>
              <a:off x="3215075" y="4556531"/>
              <a:ext cx="1815747" cy="1815915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3366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5" name="任意多边形 374"/>
            <p:cNvSpPr/>
            <p:nvPr/>
          </p:nvSpPr>
          <p:spPr>
            <a:xfrm>
              <a:off x="4122949" y="4584491"/>
              <a:ext cx="3259684" cy="1815915"/>
            </a:xfrm>
            <a:custGeom>
              <a:avLst/>
              <a:gdLst>
                <a:gd name="connsiteX0" fmla="*/ 0 w 3259087"/>
                <a:gd name="connsiteY0" fmla="*/ 0 h 1815775"/>
                <a:gd name="connsiteX1" fmla="*/ 3259087 w 3259087"/>
                <a:gd name="connsiteY1" fmla="*/ 0 h 1815775"/>
                <a:gd name="connsiteX2" fmla="*/ 3259087 w 3259087"/>
                <a:gd name="connsiteY2" fmla="*/ 1815775 h 1815775"/>
                <a:gd name="connsiteX3" fmla="*/ 0 w 3259087"/>
                <a:gd name="connsiteY3" fmla="*/ 1815775 h 1815775"/>
                <a:gd name="connsiteX4" fmla="*/ 0 w 3259087"/>
                <a:gd name="connsiteY4" fmla="*/ 0 h 181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087" h="1815775">
                  <a:moveTo>
                    <a:pt x="0" y="0"/>
                  </a:moveTo>
                  <a:lnTo>
                    <a:pt x="3259087" y="0"/>
                  </a:lnTo>
                  <a:lnTo>
                    <a:pt x="3259087" y="1815775"/>
                  </a:lnTo>
                  <a:lnTo>
                    <a:pt x="0" y="18157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60960" rIns="60960" bIns="1038685" spcCol="1270" anchor="ctr"/>
            <a:lstStyle/>
            <a:p>
              <a:pPr algn="ctr" defTabSz="711200" eaLnBrk="0" hangingPunct="0">
                <a:lnSpc>
                  <a:spcPct val="90000"/>
                </a:lnSpc>
                <a:spcAft>
                  <a:spcPct val="35000"/>
                </a:spcAft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1800" dirty="0">
                  <a:latin typeface="黑体" pitchFamily="2" charset="-122"/>
                  <a:ea typeface="黑体" pitchFamily="2" charset="-122"/>
                </a:rPr>
                <a:t>投资范围从中国</a:t>
              </a:r>
              <a:r>
                <a:rPr lang="zh-CN" altLang="en-US" sz="1800" dirty="0" smtClean="0">
                  <a:latin typeface="黑体" pitchFamily="2" charset="-122"/>
                  <a:ea typeface="黑体" pitchFamily="2" charset="-122"/>
                </a:rPr>
                <a:t>沿海</a:t>
              </a:r>
              <a:endParaRPr lang="en-US" altLang="zh-CN" sz="1800" dirty="0" smtClean="0">
                <a:latin typeface="黑体" pitchFamily="2" charset="-122"/>
                <a:ea typeface="黑体" pitchFamily="2" charset="-122"/>
              </a:endParaRPr>
            </a:p>
            <a:p>
              <a:pPr algn="ctr" defTabSz="711200" eaLnBrk="0" hangingPunct="0">
                <a:lnSpc>
                  <a:spcPct val="90000"/>
                </a:lnSpc>
                <a:spcAft>
                  <a:spcPct val="35000"/>
                </a:spcAft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1800" dirty="0" smtClean="0">
                  <a:latin typeface="黑体" pitchFamily="2" charset="-122"/>
                  <a:ea typeface="黑体" pitchFamily="2" charset="-122"/>
                </a:rPr>
                <a:t>扩大</a:t>
              </a:r>
              <a:r>
                <a:rPr lang="zh-CN" altLang="en-US" sz="1800" dirty="0">
                  <a:latin typeface="黑体" pitchFamily="2" charset="-122"/>
                  <a:ea typeface="黑体" pitchFamily="2" charset="-122"/>
                </a:rPr>
                <a:t>到中国内地</a:t>
              </a:r>
            </a:p>
          </p:txBody>
        </p:sp>
        <p:sp>
          <p:nvSpPr>
            <p:cNvPr id="376" name="饼形 375"/>
            <p:cNvSpPr/>
            <p:nvPr/>
          </p:nvSpPr>
          <p:spPr>
            <a:xfrm>
              <a:off x="3704849" y="5395324"/>
              <a:ext cx="837693" cy="837322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7" name="任意多边形 376"/>
            <p:cNvSpPr/>
            <p:nvPr/>
          </p:nvSpPr>
          <p:spPr>
            <a:xfrm>
              <a:off x="4122949" y="5395324"/>
              <a:ext cx="3259684" cy="837322"/>
            </a:xfrm>
            <a:custGeom>
              <a:avLst/>
              <a:gdLst>
                <a:gd name="connsiteX0" fmla="*/ 0 w 3259087"/>
                <a:gd name="connsiteY0" fmla="*/ 0 h 838050"/>
                <a:gd name="connsiteX1" fmla="*/ 3259087 w 3259087"/>
                <a:gd name="connsiteY1" fmla="*/ 0 h 838050"/>
                <a:gd name="connsiteX2" fmla="*/ 3259087 w 3259087"/>
                <a:gd name="connsiteY2" fmla="*/ 838050 h 838050"/>
                <a:gd name="connsiteX3" fmla="*/ 0 w 3259087"/>
                <a:gd name="connsiteY3" fmla="*/ 838050 h 838050"/>
                <a:gd name="connsiteX4" fmla="*/ 0 w 3259087"/>
                <a:gd name="connsiteY4" fmla="*/ 0 h 83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087" h="838050">
                  <a:moveTo>
                    <a:pt x="0" y="0"/>
                  </a:moveTo>
                  <a:lnTo>
                    <a:pt x="3259087" y="0"/>
                  </a:lnTo>
                  <a:lnTo>
                    <a:pt x="3259087" y="838050"/>
                  </a:lnTo>
                  <a:lnTo>
                    <a:pt x="0" y="8380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60960" rIns="60960" bIns="60960" spcCol="1270" anchor="ctr"/>
            <a:lstStyle/>
            <a:p>
              <a:pPr algn="ctr" defTabSz="711200" eaLnBrk="0" hangingPunct="0">
                <a:lnSpc>
                  <a:spcPct val="90000"/>
                </a:lnSpc>
                <a:spcAft>
                  <a:spcPct val="35000"/>
                </a:spcAft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1800" dirty="0">
                  <a:latin typeface="黑体" pitchFamily="2" charset="-122"/>
                  <a:ea typeface="黑体" pitchFamily="2" charset="-122"/>
                </a:rPr>
                <a:t>日资在节能环保和</a:t>
              </a:r>
              <a:r>
                <a:rPr lang="zh-CN" altLang="en-US" sz="1800" dirty="0" smtClean="0">
                  <a:latin typeface="黑体" pitchFamily="2" charset="-122"/>
                  <a:ea typeface="黑体" pitchFamily="2" charset="-122"/>
                </a:rPr>
                <a:t>服务业</a:t>
              </a:r>
              <a:endParaRPr lang="en-US" altLang="zh-CN" sz="1800" dirty="0" smtClean="0">
                <a:latin typeface="黑体" pitchFamily="2" charset="-122"/>
                <a:ea typeface="黑体" pitchFamily="2" charset="-122"/>
              </a:endParaRPr>
            </a:p>
            <a:p>
              <a:pPr algn="ctr" defTabSz="711200" eaLnBrk="0" hangingPunct="0">
                <a:lnSpc>
                  <a:spcPct val="90000"/>
                </a:lnSpc>
                <a:spcAft>
                  <a:spcPct val="35000"/>
                </a:spcAft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1800" dirty="0" smtClean="0">
                  <a:latin typeface="黑体" pitchFamily="2" charset="-122"/>
                  <a:ea typeface="黑体" pitchFamily="2" charset="-122"/>
                </a:rPr>
                <a:t>投资</a:t>
              </a:r>
              <a:r>
                <a:rPr lang="zh-CN" altLang="en-US" sz="1800" dirty="0">
                  <a:latin typeface="黑体" pitchFamily="2" charset="-122"/>
                  <a:ea typeface="黑体" pitchFamily="2" charset="-122"/>
                </a:rPr>
                <a:t>增多，规模扩大</a:t>
              </a:r>
            </a:p>
          </p:txBody>
        </p:sp>
      </p:grpSp>
      <p:grpSp>
        <p:nvGrpSpPr>
          <p:cNvPr id="10" name="组合 388"/>
          <p:cNvGrpSpPr>
            <a:grpSpLocks/>
          </p:cNvGrpSpPr>
          <p:nvPr/>
        </p:nvGrpSpPr>
        <p:grpSpPr bwMode="auto">
          <a:xfrm>
            <a:off x="-269875" y="3384550"/>
            <a:ext cx="3581400" cy="2762250"/>
            <a:chOff x="-270030" y="3383995"/>
            <a:chExt cx="3581890" cy="2762866"/>
          </a:xfrm>
        </p:grpSpPr>
        <p:grpSp>
          <p:nvGrpSpPr>
            <p:cNvPr id="58374" name="组合 386"/>
            <p:cNvGrpSpPr>
              <a:grpSpLocks/>
            </p:cNvGrpSpPr>
            <p:nvPr/>
          </p:nvGrpSpPr>
          <p:grpSpPr bwMode="auto">
            <a:xfrm>
              <a:off x="-270030" y="3383995"/>
              <a:ext cx="3581890" cy="2762866"/>
              <a:chOff x="-378550" y="3744035"/>
              <a:chExt cx="3581890" cy="2762866"/>
            </a:xfrm>
          </p:grpSpPr>
          <p:cxnSp>
            <p:nvCxnSpPr>
              <p:cNvPr id="58376" name="直接箭头连接符 378"/>
              <p:cNvCxnSpPr>
                <a:cxnSpLocks noChangeShapeType="1"/>
              </p:cNvCxnSpPr>
              <p:nvPr/>
            </p:nvCxnSpPr>
            <p:spPr bwMode="auto">
              <a:xfrm>
                <a:off x="-378550" y="3744035"/>
                <a:ext cx="3581890" cy="0"/>
              </a:xfrm>
              <a:prstGeom prst="straightConnector1">
                <a:avLst/>
              </a:prstGeom>
              <a:noFill/>
              <a:ln w="50800" algn="ctr">
                <a:solidFill>
                  <a:srgbClr val="FF3300">
                    <a:alpha val="78822"/>
                  </a:srgbClr>
                </a:solidFill>
                <a:round/>
                <a:headEnd/>
                <a:tailEnd type="arrow" w="med" len="med"/>
              </a:ln>
            </p:spPr>
          </p:cxnSp>
          <p:grpSp>
            <p:nvGrpSpPr>
              <p:cNvPr id="58377" name="组合 385"/>
              <p:cNvGrpSpPr>
                <a:grpSpLocks/>
              </p:cNvGrpSpPr>
              <p:nvPr/>
            </p:nvGrpSpPr>
            <p:grpSpPr bwMode="auto">
              <a:xfrm>
                <a:off x="431540" y="3744035"/>
                <a:ext cx="2431043" cy="2762866"/>
                <a:chOff x="6238875" y="1838005"/>
                <a:chExt cx="2519363" cy="3435670"/>
              </a:xfrm>
            </p:grpSpPr>
            <p:sp>
              <p:nvSpPr>
                <p:cNvPr id="380" name="AutoShape 3"/>
                <p:cNvSpPr>
                  <a:spLocks/>
                </p:cNvSpPr>
                <p:nvPr/>
              </p:nvSpPr>
              <p:spPr bwMode="auto">
                <a:xfrm>
                  <a:off x="6238508" y="2124311"/>
                  <a:ext cx="2519107" cy="3149364"/>
                </a:xfrm>
                <a:prstGeom prst="foldedCorner">
                  <a:avLst>
                    <a:gd name="adj" fmla="val 12500"/>
                  </a:avLst>
                </a:prstGeom>
                <a:gradFill flip="none" rotWithShape="1">
                  <a:gsLst>
                    <a:gs pos="0">
                      <a:srgbClr val="FF3300">
                        <a:alpha val="73000"/>
                      </a:srgbClr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 w="19050">
                  <a:noFill/>
                  <a:round/>
                  <a:headEnd/>
                  <a:tailEnd/>
                </a:ln>
                <a:effectLst>
                  <a:outerShdw dist="63500" dir="13012194" algn="ctr" rotWithShape="0">
                    <a:srgbClr val="4D4D4D">
                      <a:alpha val="50000"/>
                    </a:srgbClr>
                  </a:outerShdw>
                </a:effectLst>
              </p:spPr>
              <p:txBody>
                <a:bodyPr anchor="ctr" anchorCtr="1"/>
                <a:lstStyle/>
                <a:p>
                  <a:pPr eaLnBrk="0" hangingPunct="0">
                    <a:buSzPct val="100000"/>
                    <a:buFont typeface="Times New Roman" pitchFamily="18" charset="0"/>
                    <a:buNone/>
                    <a:defRPr/>
                  </a:pPr>
                  <a:endParaRPr lang="zh-CN" altLang="en-US" sz="28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楷体" pitchFamily="49" charset="-122"/>
                    <a:ea typeface="楷体" pitchFamily="49" charset="-122"/>
                  </a:endParaRPr>
                </a:p>
              </p:txBody>
            </p:sp>
            <p:sp>
              <p:nvSpPr>
                <p:cNvPr id="58379" name="Oval 13"/>
                <p:cNvSpPr>
                  <a:spLocks noChangeArrowheads="1"/>
                </p:cNvSpPr>
                <p:nvPr/>
              </p:nvSpPr>
              <p:spPr bwMode="auto">
                <a:xfrm>
                  <a:off x="6643688" y="2168525"/>
                  <a:ext cx="133350" cy="904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buSzPct val="100000"/>
                    <a:buFont typeface="Times New Roman" pitchFamily="18" charset="0"/>
                    <a:buNone/>
                  </a:pPr>
                  <a:endParaRPr lang="zh-CN" altLang="en-US"/>
                </a:p>
              </p:txBody>
            </p:sp>
            <p:sp>
              <p:nvSpPr>
                <p:cNvPr id="58380" name="Oval 14"/>
                <p:cNvSpPr>
                  <a:spLocks noChangeArrowheads="1"/>
                </p:cNvSpPr>
                <p:nvPr/>
              </p:nvSpPr>
              <p:spPr bwMode="auto">
                <a:xfrm>
                  <a:off x="8081963" y="2168525"/>
                  <a:ext cx="180975" cy="904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buSzPct val="100000"/>
                    <a:buFont typeface="Times New Roman" pitchFamily="18" charset="0"/>
                    <a:buNone/>
                  </a:pPr>
                  <a:endParaRPr lang="zh-CN" altLang="en-US"/>
                </a:p>
              </p:txBody>
            </p:sp>
            <p:sp>
              <p:nvSpPr>
                <p:cNvPr id="58381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6705274" y="1838005"/>
                  <a:ext cx="19329" cy="335787"/>
                </a:xfrm>
                <a:prstGeom prst="line">
                  <a:avLst/>
                </a:prstGeom>
                <a:noFill/>
                <a:ln w="38100">
                  <a:solidFill>
                    <a:srgbClr val="8E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382" name="Line 17"/>
                <p:cNvSpPr>
                  <a:spLocks noChangeShapeType="1"/>
                </p:cNvSpPr>
                <p:nvPr/>
              </p:nvSpPr>
              <p:spPr bwMode="auto">
                <a:xfrm>
                  <a:off x="8151116" y="1838005"/>
                  <a:ext cx="3633" cy="335787"/>
                </a:xfrm>
                <a:prstGeom prst="line">
                  <a:avLst/>
                </a:prstGeom>
                <a:noFill/>
                <a:ln w="38100">
                  <a:solidFill>
                    <a:srgbClr val="8E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58375" name="TextBox 387"/>
            <p:cNvSpPr txBox="1">
              <a:spLocks noChangeArrowheads="1"/>
            </p:cNvSpPr>
            <p:nvPr/>
          </p:nvSpPr>
          <p:spPr bwMode="auto">
            <a:xfrm>
              <a:off x="695470" y="4194085"/>
              <a:ext cx="203132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400">
                  <a:latin typeface="黑体" pitchFamily="49" charset="-122"/>
                  <a:ea typeface="黑体" pitchFamily="49" charset="-122"/>
                </a:rPr>
                <a:t>中日间贸易和</a:t>
              </a:r>
              <a:endParaRPr lang="en-US" altLang="zh-CN" sz="2400">
                <a:latin typeface="黑体" pitchFamily="49" charset="-122"/>
                <a:ea typeface="黑体" pitchFamily="49" charset="-122"/>
              </a:endParaRPr>
            </a:p>
            <a:p>
              <a:pPr eaLnBrk="0" hangingPunct="0">
                <a:buSzPct val="100000"/>
                <a:buFont typeface="Times New Roman" pitchFamily="18" charset="0"/>
                <a:buNone/>
              </a:pPr>
              <a:endParaRPr lang="en-US" altLang="zh-CN" sz="2400">
                <a:latin typeface="黑体" pitchFamily="49" charset="-122"/>
                <a:ea typeface="黑体" pitchFamily="49" charset="-122"/>
              </a:endParaRPr>
            </a:p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400">
                  <a:latin typeface="黑体" pitchFamily="49" charset="-122"/>
                  <a:ea typeface="黑体" pitchFamily="49" charset="-122"/>
                </a:rPr>
                <a:t>投资增长迅速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00"/>
          <p:cNvGrpSpPr>
            <a:grpSpLocks/>
          </p:cNvGrpSpPr>
          <p:nvPr/>
        </p:nvGrpSpPr>
        <p:grpSpPr bwMode="auto">
          <a:xfrm>
            <a:off x="26988" y="584200"/>
            <a:ext cx="4513262" cy="2439988"/>
            <a:chOff x="0" y="998730"/>
            <a:chExt cx="4513856" cy="2439562"/>
          </a:xfrm>
        </p:grpSpPr>
        <p:grpSp>
          <p:nvGrpSpPr>
            <p:cNvPr id="61557" name="组合 130"/>
            <p:cNvGrpSpPr>
              <a:grpSpLocks/>
            </p:cNvGrpSpPr>
            <p:nvPr/>
          </p:nvGrpSpPr>
          <p:grpSpPr bwMode="auto">
            <a:xfrm>
              <a:off x="0" y="1000403"/>
              <a:ext cx="2192111" cy="2113562"/>
              <a:chOff x="521550" y="1306796"/>
              <a:chExt cx="2341071" cy="2257184"/>
            </a:xfrm>
          </p:grpSpPr>
          <p:grpSp>
            <p:nvGrpSpPr>
              <p:cNvPr id="61574" name="组合 98"/>
              <p:cNvGrpSpPr>
                <a:grpSpLocks/>
              </p:cNvGrpSpPr>
              <p:nvPr/>
            </p:nvGrpSpPr>
            <p:grpSpPr bwMode="auto">
              <a:xfrm>
                <a:off x="521550" y="1551138"/>
                <a:ext cx="2320699" cy="2012842"/>
                <a:chOff x="1421650" y="1551138"/>
                <a:chExt cx="2320699" cy="2012842"/>
              </a:xfrm>
            </p:grpSpPr>
            <p:sp>
              <p:nvSpPr>
                <p:cNvPr id="61576" name="Oval 108"/>
                <p:cNvSpPr>
                  <a:spLocks noChangeArrowheads="1"/>
                </p:cNvSpPr>
                <p:nvPr/>
              </p:nvSpPr>
              <p:spPr bwMode="auto">
                <a:xfrm>
                  <a:off x="1946466" y="3003809"/>
                  <a:ext cx="1612159" cy="56017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FAE6CE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buSzPct val="100000"/>
                    <a:buFont typeface="Times New Roman" pitchFamily="18" charset="0"/>
                    <a:buNone/>
                  </a:pPr>
                  <a:endParaRPr lang="zh-CN" altLang="en-US"/>
                </a:p>
              </p:txBody>
            </p:sp>
            <p:sp>
              <p:nvSpPr>
                <p:cNvPr id="61577" name="AutoShape 172"/>
                <p:cNvSpPr>
                  <a:spLocks noChangeArrowheads="1"/>
                </p:cNvSpPr>
                <p:nvPr/>
              </p:nvSpPr>
              <p:spPr bwMode="auto">
                <a:xfrm rot="924357">
                  <a:off x="1597636" y="1691769"/>
                  <a:ext cx="1428316" cy="1649871"/>
                </a:xfrm>
                <a:custGeom>
                  <a:avLst/>
                  <a:gdLst>
                    <a:gd name="T0" fmla="*/ 47224226 w 21600"/>
                    <a:gd name="T1" fmla="*/ 0 h 21600"/>
                    <a:gd name="T2" fmla="*/ 13830595 w 21600"/>
                    <a:gd name="T3" fmla="*/ 18454034 h 21600"/>
                    <a:gd name="T4" fmla="*/ 0 w 21600"/>
                    <a:gd name="T5" fmla="*/ 63011014 h 21600"/>
                    <a:gd name="T6" fmla="*/ 13830595 w 21600"/>
                    <a:gd name="T7" fmla="*/ 107567922 h 21600"/>
                    <a:gd name="T8" fmla="*/ 47224226 w 21600"/>
                    <a:gd name="T9" fmla="*/ 126021952 h 21600"/>
                    <a:gd name="T10" fmla="*/ 80617862 w 21600"/>
                    <a:gd name="T11" fmla="*/ 107567922 h 21600"/>
                    <a:gd name="T12" fmla="*/ 94448452 w 21600"/>
                    <a:gd name="T13" fmla="*/ 63011014 h 21600"/>
                    <a:gd name="T14" fmla="*/ 80617862 w 21600"/>
                    <a:gd name="T15" fmla="*/ 18454034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63 w 21600"/>
                    <a:gd name="T25" fmla="*/ 3163 h 21600"/>
                    <a:gd name="T26" fmla="*/ 18437 w 21600"/>
                    <a:gd name="T27" fmla="*/ 18437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FBE4AE"/>
                    </a:gs>
                    <a:gs pos="6500">
                      <a:srgbClr val="BD922A"/>
                    </a:gs>
                    <a:gs pos="10501">
                      <a:srgbClr val="BD922A"/>
                    </a:gs>
                    <a:gs pos="31500">
                      <a:srgbClr val="FBE4AE"/>
                    </a:gs>
                    <a:gs pos="33501">
                      <a:srgbClr val="BD922A"/>
                    </a:gs>
                    <a:gs pos="34500">
                      <a:srgbClr val="835E17"/>
                    </a:gs>
                    <a:gs pos="41000">
                      <a:srgbClr val="A28949"/>
                    </a:gs>
                    <a:gs pos="50000">
                      <a:srgbClr val="FAE3B7"/>
                    </a:gs>
                    <a:gs pos="59000">
                      <a:srgbClr val="A28949"/>
                    </a:gs>
                    <a:gs pos="65500">
                      <a:srgbClr val="835E17"/>
                    </a:gs>
                    <a:gs pos="66499">
                      <a:srgbClr val="BD922A"/>
                    </a:gs>
                    <a:gs pos="68500">
                      <a:srgbClr val="FBE4AE"/>
                    </a:gs>
                    <a:gs pos="89500">
                      <a:srgbClr val="BD922A"/>
                    </a:gs>
                    <a:gs pos="93500">
                      <a:srgbClr val="BD922A"/>
                    </a:gs>
                    <a:gs pos="100000">
                      <a:srgbClr val="FBE4AE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578" name="Freeform 173"/>
                <p:cNvSpPr>
                  <a:spLocks/>
                </p:cNvSpPr>
                <p:nvPr/>
              </p:nvSpPr>
              <p:spPr bwMode="auto">
                <a:xfrm rot="924357">
                  <a:off x="2368362" y="1713768"/>
                  <a:ext cx="465106" cy="509103"/>
                </a:xfrm>
                <a:custGeom>
                  <a:avLst/>
                  <a:gdLst>
                    <a:gd name="T0" fmla="*/ 12240 w 684"/>
                    <a:gd name="T1" fmla="*/ 0 h 648"/>
                    <a:gd name="T2" fmla="*/ 36719 w 684"/>
                    <a:gd name="T3" fmla="*/ 0 h 648"/>
                    <a:gd name="T4" fmla="*/ 61198 w 684"/>
                    <a:gd name="T5" fmla="*/ 0 h 648"/>
                    <a:gd name="T6" fmla="*/ 85677 w 684"/>
                    <a:gd name="T7" fmla="*/ 4714 h 648"/>
                    <a:gd name="T8" fmla="*/ 110157 w 684"/>
                    <a:gd name="T9" fmla="*/ 9428 h 648"/>
                    <a:gd name="T10" fmla="*/ 134636 w 684"/>
                    <a:gd name="T11" fmla="*/ 14142 h 648"/>
                    <a:gd name="T12" fmla="*/ 159115 w 684"/>
                    <a:gd name="T13" fmla="*/ 18856 h 648"/>
                    <a:gd name="T14" fmla="*/ 183594 w 684"/>
                    <a:gd name="T15" fmla="*/ 28284 h 648"/>
                    <a:gd name="T16" fmla="*/ 208074 w 684"/>
                    <a:gd name="T17" fmla="*/ 32997 h 648"/>
                    <a:gd name="T18" fmla="*/ 228473 w 684"/>
                    <a:gd name="T19" fmla="*/ 42425 h 648"/>
                    <a:gd name="T20" fmla="*/ 252952 w 684"/>
                    <a:gd name="T21" fmla="*/ 51853 h 648"/>
                    <a:gd name="T22" fmla="*/ 277432 w 684"/>
                    <a:gd name="T23" fmla="*/ 65995 h 648"/>
                    <a:gd name="T24" fmla="*/ 297831 w 684"/>
                    <a:gd name="T25" fmla="*/ 75423 h 648"/>
                    <a:gd name="T26" fmla="*/ 322310 w 684"/>
                    <a:gd name="T27" fmla="*/ 89564 h 648"/>
                    <a:gd name="T28" fmla="*/ 342710 w 684"/>
                    <a:gd name="T29" fmla="*/ 103706 h 648"/>
                    <a:gd name="T30" fmla="*/ 363109 w 684"/>
                    <a:gd name="T31" fmla="*/ 117848 h 648"/>
                    <a:gd name="T32" fmla="*/ 387588 w 684"/>
                    <a:gd name="T33" fmla="*/ 131990 h 648"/>
                    <a:gd name="T34" fmla="*/ 407988 w 684"/>
                    <a:gd name="T35" fmla="*/ 146131 h 648"/>
                    <a:gd name="T36" fmla="*/ 424307 w 684"/>
                    <a:gd name="T37" fmla="*/ 164987 h 648"/>
                    <a:gd name="T38" fmla="*/ 444707 w 684"/>
                    <a:gd name="T39" fmla="*/ 183843 h 648"/>
                    <a:gd name="T40" fmla="*/ 465106 w 684"/>
                    <a:gd name="T41" fmla="*/ 202698 h 648"/>
                    <a:gd name="T42" fmla="*/ 228473 w 684"/>
                    <a:gd name="T43" fmla="*/ 504389 h 648"/>
                    <a:gd name="T44" fmla="*/ 216233 w 684"/>
                    <a:gd name="T45" fmla="*/ 494961 h 648"/>
                    <a:gd name="T46" fmla="*/ 208074 w 684"/>
                    <a:gd name="T47" fmla="*/ 485533 h 648"/>
                    <a:gd name="T48" fmla="*/ 195834 w 684"/>
                    <a:gd name="T49" fmla="*/ 480820 h 648"/>
                    <a:gd name="T50" fmla="*/ 187674 w 684"/>
                    <a:gd name="T51" fmla="*/ 471392 h 648"/>
                    <a:gd name="T52" fmla="*/ 175435 w 684"/>
                    <a:gd name="T53" fmla="*/ 461964 h 648"/>
                    <a:gd name="T54" fmla="*/ 167275 w 684"/>
                    <a:gd name="T55" fmla="*/ 457250 h 648"/>
                    <a:gd name="T56" fmla="*/ 155035 w 684"/>
                    <a:gd name="T57" fmla="*/ 452536 h 648"/>
                    <a:gd name="T58" fmla="*/ 142796 w 684"/>
                    <a:gd name="T59" fmla="*/ 443108 h 648"/>
                    <a:gd name="T60" fmla="*/ 130556 w 684"/>
                    <a:gd name="T61" fmla="*/ 438394 h 648"/>
                    <a:gd name="T62" fmla="*/ 122396 w 684"/>
                    <a:gd name="T63" fmla="*/ 433680 h 648"/>
                    <a:gd name="T64" fmla="*/ 110157 w 684"/>
                    <a:gd name="T65" fmla="*/ 428966 h 648"/>
                    <a:gd name="T66" fmla="*/ 97917 w 684"/>
                    <a:gd name="T67" fmla="*/ 424253 h 648"/>
                    <a:gd name="T68" fmla="*/ 85677 w 684"/>
                    <a:gd name="T69" fmla="*/ 419539 h 648"/>
                    <a:gd name="T70" fmla="*/ 73438 w 684"/>
                    <a:gd name="T71" fmla="*/ 419539 h 648"/>
                    <a:gd name="T72" fmla="*/ 61198 w 684"/>
                    <a:gd name="T73" fmla="*/ 414825 h 648"/>
                    <a:gd name="T74" fmla="*/ 48959 w 684"/>
                    <a:gd name="T75" fmla="*/ 414825 h 648"/>
                    <a:gd name="T76" fmla="*/ 36719 w 684"/>
                    <a:gd name="T77" fmla="*/ 410111 h 648"/>
                    <a:gd name="T78" fmla="*/ 24479 w 684"/>
                    <a:gd name="T79" fmla="*/ 410111 h 648"/>
                    <a:gd name="T80" fmla="*/ 12240 w 684"/>
                    <a:gd name="T81" fmla="*/ 410111 h 648"/>
                    <a:gd name="T82" fmla="*/ 0 w 684"/>
                    <a:gd name="T83" fmla="*/ 410111 h 6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84"/>
                    <a:gd name="T127" fmla="*/ 0 h 648"/>
                    <a:gd name="T128" fmla="*/ 684 w 684"/>
                    <a:gd name="T129" fmla="*/ 648 h 6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84" h="64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36" y="0"/>
                      </a:lnTo>
                      <a:lnTo>
                        <a:pt x="54" y="0"/>
                      </a:lnTo>
                      <a:lnTo>
                        <a:pt x="72" y="0"/>
                      </a:lnTo>
                      <a:lnTo>
                        <a:pt x="90" y="0"/>
                      </a:lnTo>
                      <a:lnTo>
                        <a:pt x="108" y="6"/>
                      </a:lnTo>
                      <a:lnTo>
                        <a:pt x="126" y="6"/>
                      </a:lnTo>
                      <a:lnTo>
                        <a:pt x="144" y="6"/>
                      </a:lnTo>
                      <a:lnTo>
                        <a:pt x="162" y="12"/>
                      </a:lnTo>
                      <a:lnTo>
                        <a:pt x="180" y="12"/>
                      </a:lnTo>
                      <a:lnTo>
                        <a:pt x="198" y="18"/>
                      </a:lnTo>
                      <a:lnTo>
                        <a:pt x="216" y="24"/>
                      </a:lnTo>
                      <a:lnTo>
                        <a:pt x="234" y="24"/>
                      </a:lnTo>
                      <a:lnTo>
                        <a:pt x="252" y="30"/>
                      </a:lnTo>
                      <a:lnTo>
                        <a:pt x="270" y="36"/>
                      </a:lnTo>
                      <a:lnTo>
                        <a:pt x="288" y="42"/>
                      </a:lnTo>
                      <a:lnTo>
                        <a:pt x="306" y="42"/>
                      </a:lnTo>
                      <a:lnTo>
                        <a:pt x="324" y="48"/>
                      </a:lnTo>
                      <a:lnTo>
                        <a:pt x="336" y="54"/>
                      </a:lnTo>
                      <a:lnTo>
                        <a:pt x="354" y="60"/>
                      </a:lnTo>
                      <a:lnTo>
                        <a:pt x="372" y="66"/>
                      </a:lnTo>
                      <a:lnTo>
                        <a:pt x="390" y="72"/>
                      </a:lnTo>
                      <a:lnTo>
                        <a:pt x="408" y="84"/>
                      </a:lnTo>
                      <a:lnTo>
                        <a:pt x="426" y="90"/>
                      </a:lnTo>
                      <a:lnTo>
                        <a:pt x="438" y="96"/>
                      </a:lnTo>
                      <a:lnTo>
                        <a:pt x="456" y="102"/>
                      </a:lnTo>
                      <a:lnTo>
                        <a:pt x="474" y="114"/>
                      </a:lnTo>
                      <a:lnTo>
                        <a:pt x="486" y="120"/>
                      </a:lnTo>
                      <a:lnTo>
                        <a:pt x="504" y="132"/>
                      </a:lnTo>
                      <a:lnTo>
                        <a:pt x="522" y="138"/>
                      </a:lnTo>
                      <a:lnTo>
                        <a:pt x="534" y="150"/>
                      </a:lnTo>
                      <a:lnTo>
                        <a:pt x="552" y="156"/>
                      </a:lnTo>
                      <a:lnTo>
                        <a:pt x="570" y="168"/>
                      </a:lnTo>
                      <a:lnTo>
                        <a:pt x="582" y="180"/>
                      </a:lnTo>
                      <a:lnTo>
                        <a:pt x="600" y="186"/>
                      </a:lnTo>
                      <a:lnTo>
                        <a:pt x="612" y="198"/>
                      </a:lnTo>
                      <a:lnTo>
                        <a:pt x="624" y="210"/>
                      </a:lnTo>
                      <a:lnTo>
                        <a:pt x="642" y="222"/>
                      </a:lnTo>
                      <a:lnTo>
                        <a:pt x="654" y="234"/>
                      </a:lnTo>
                      <a:lnTo>
                        <a:pt x="672" y="246"/>
                      </a:lnTo>
                      <a:lnTo>
                        <a:pt x="684" y="258"/>
                      </a:lnTo>
                      <a:lnTo>
                        <a:pt x="342" y="648"/>
                      </a:lnTo>
                      <a:lnTo>
                        <a:pt x="336" y="642"/>
                      </a:lnTo>
                      <a:lnTo>
                        <a:pt x="330" y="636"/>
                      </a:lnTo>
                      <a:lnTo>
                        <a:pt x="318" y="630"/>
                      </a:lnTo>
                      <a:lnTo>
                        <a:pt x="312" y="624"/>
                      </a:lnTo>
                      <a:lnTo>
                        <a:pt x="306" y="618"/>
                      </a:lnTo>
                      <a:lnTo>
                        <a:pt x="300" y="618"/>
                      </a:lnTo>
                      <a:lnTo>
                        <a:pt x="288" y="612"/>
                      </a:lnTo>
                      <a:lnTo>
                        <a:pt x="282" y="606"/>
                      </a:lnTo>
                      <a:lnTo>
                        <a:pt x="276" y="600"/>
                      </a:lnTo>
                      <a:lnTo>
                        <a:pt x="270" y="594"/>
                      </a:lnTo>
                      <a:lnTo>
                        <a:pt x="258" y="588"/>
                      </a:lnTo>
                      <a:lnTo>
                        <a:pt x="252" y="588"/>
                      </a:lnTo>
                      <a:lnTo>
                        <a:pt x="246" y="582"/>
                      </a:lnTo>
                      <a:lnTo>
                        <a:pt x="234" y="576"/>
                      </a:lnTo>
                      <a:lnTo>
                        <a:pt x="228" y="576"/>
                      </a:lnTo>
                      <a:lnTo>
                        <a:pt x="222" y="570"/>
                      </a:lnTo>
                      <a:lnTo>
                        <a:pt x="210" y="564"/>
                      </a:lnTo>
                      <a:lnTo>
                        <a:pt x="204" y="564"/>
                      </a:lnTo>
                      <a:lnTo>
                        <a:pt x="192" y="558"/>
                      </a:lnTo>
                      <a:lnTo>
                        <a:pt x="186" y="558"/>
                      </a:lnTo>
                      <a:lnTo>
                        <a:pt x="180" y="552"/>
                      </a:lnTo>
                      <a:lnTo>
                        <a:pt x="168" y="552"/>
                      </a:lnTo>
                      <a:lnTo>
                        <a:pt x="162" y="546"/>
                      </a:lnTo>
                      <a:lnTo>
                        <a:pt x="150" y="546"/>
                      </a:lnTo>
                      <a:lnTo>
                        <a:pt x="144" y="540"/>
                      </a:lnTo>
                      <a:lnTo>
                        <a:pt x="132" y="540"/>
                      </a:lnTo>
                      <a:lnTo>
                        <a:pt x="126" y="534"/>
                      </a:lnTo>
                      <a:lnTo>
                        <a:pt x="114" y="534"/>
                      </a:lnTo>
                      <a:lnTo>
                        <a:pt x="108" y="534"/>
                      </a:lnTo>
                      <a:lnTo>
                        <a:pt x="96" y="528"/>
                      </a:lnTo>
                      <a:lnTo>
                        <a:pt x="90" y="528"/>
                      </a:lnTo>
                      <a:lnTo>
                        <a:pt x="78" y="528"/>
                      </a:lnTo>
                      <a:lnTo>
                        <a:pt x="72" y="528"/>
                      </a:lnTo>
                      <a:lnTo>
                        <a:pt x="60" y="522"/>
                      </a:lnTo>
                      <a:lnTo>
                        <a:pt x="54" y="522"/>
                      </a:lnTo>
                      <a:lnTo>
                        <a:pt x="42" y="522"/>
                      </a:lnTo>
                      <a:lnTo>
                        <a:pt x="36" y="522"/>
                      </a:lnTo>
                      <a:lnTo>
                        <a:pt x="24" y="522"/>
                      </a:lnTo>
                      <a:lnTo>
                        <a:pt x="18" y="522"/>
                      </a:lnTo>
                      <a:lnTo>
                        <a:pt x="6" y="522"/>
                      </a:lnTo>
                      <a:lnTo>
                        <a:pt x="0" y="5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611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79" name="Freeform 174"/>
                <p:cNvSpPr>
                  <a:spLocks/>
                </p:cNvSpPr>
                <p:nvPr/>
              </p:nvSpPr>
              <p:spPr bwMode="auto">
                <a:xfrm rot="924357">
                  <a:off x="2510564" y="1969105"/>
                  <a:ext cx="477677" cy="721229"/>
                </a:xfrm>
                <a:custGeom>
                  <a:avLst/>
                  <a:gdLst>
                    <a:gd name="T0" fmla="*/ 240880 w 702"/>
                    <a:gd name="T1" fmla="*/ 9428 h 918"/>
                    <a:gd name="T2" fmla="*/ 261293 w 702"/>
                    <a:gd name="T3" fmla="*/ 28283 h 918"/>
                    <a:gd name="T4" fmla="*/ 277624 w 702"/>
                    <a:gd name="T5" fmla="*/ 47139 h 918"/>
                    <a:gd name="T6" fmla="*/ 293955 w 702"/>
                    <a:gd name="T7" fmla="*/ 65995 h 918"/>
                    <a:gd name="T8" fmla="*/ 310286 w 702"/>
                    <a:gd name="T9" fmla="*/ 89564 h 918"/>
                    <a:gd name="T10" fmla="*/ 326617 w 702"/>
                    <a:gd name="T11" fmla="*/ 113134 h 918"/>
                    <a:gd name="T12" fmla="*/ 342948 w 702"/>
                    <a:gd name="T13" fmla="*/ 136704 h 918"/>
                    <a:gd name="T14" fmla="*/ 355196 w 702"/>
                    <a:gd name="T15" fmla="*/ 160273 h 918"/>
                    <a:gd name="T16" fmla="*/ 367444 w 702"/>
                    <a:gd name="T17" fmla="*/ 183843 h 918"/>
                    <a:gd name="T18" fmla="*/ 379692 w 702"/>
                    <a:gd name="T19" fmla="*/ 207412 h 918"/>
                    <a:gd name="T20" fmla="*/ 391940 w 702"/>
                    <a:gd name="T21" fmla="*/ 230982 h 918"/>
                    <a:gd name="T22" fmla="*/ 404188 w 702"/>
                    <a:gd name="T23" fmla="*/ 259265 h 918"/>
                    <a:gd name="T24" fmla="*/ 416436 w 702"/>
                    <a:gd name="T25" fmla="*/ 282835 h 918"/>
                    <a:gd name="T26" fmla="*/ 424602 w 702"/>
                    <a:gd name="T27" fmla="*/ 311118 h 918"/>
                    <a:gd name="T28" fmla="*/ 432767 w 702"/>
                    <a:gd name="T29" fmla="*/ 339402 h 918"/>
                    <a:gd name="T30" fmla="*/ 440933 w 702"/>
                    <a:gd name="T31" fmla="*/ 362971 h 918"/>
                    <a:gd name="T32" fmla="*/ 449098 w 702"/>
                    <a:gd name="T33" fmla="*/ 391255 h 918"/>
                    <a:gd name="T34" fmla="*/ 457263 w 702"/>
                    <a:gd name="T35" fmla="*/ 419539 h 918"/>
                    <a:gd name="T36" fmla="*/ 461346 w 702"/>
                    <a:gd name="T37" fmla="*/ 447822 h 918"/>
                    <a:gd name="T38" fmla="*/ 465429 w 702"/>
                    <a:gd name="T39" fmla="*/ 476105 h 918"/>
                    <a:gd name="T40" fmla="*/ 469512 w 702"/>
                    <a:gd name="T41" fmla="*/ 504389 h 918"/>
                    <a:gd name="T42" fmla="*/ 473594 w 702"/>
                    <a:gd name="T43" fmla="*/ 532672 h 918"/>
                    <a:gd name="T44" fmla="*/ 473594 w 702"/>
                    <a:gd name="T45" fmla="*/ 560956 h 918"/>
                    <a:gd name="T46" fmla="*/ 477677 w 702"/>
                    <a:gd name="T47" fmla="*/ 589239 h 918"/>
                    <a:gd name="T48" fmla="*/ 477677 w 702"/>
                    <a:gd name="T49" fmla="*/ 617523 h 918"/>
                    <a:gd name="T50" fmla="*/ 477677 w 702"/>
                    <a:gd name="T51" fmla="*/ 645806 h 918"/>
                    <a:gd name="T52" fmla="*/ 473594 w 702"/>
                    <a:gd name="T53" fmla="*/ 674090 h 918"/>
                    <a:gd name="T54" fmla="*/ 473594 w 702"/>
                    <a:gd name="T55" fmla="*/ 702373 h 918"/>
                    <a:gd name="T56" fmla="*/ 118399 w 702"/>
                    <a:gd name="T57" fmla="*/ 669376 h 918"/>
                    <a:gd name="T58" fmla="*/ 118399 w 702"/>
                    <a:gd name="T59" fmla="*/ 655234 h 918"/>
                    <a:gd name="T60" fmla="*/ 122481 w 702"/>
                    <a:gd name="T61" fmla="*/ 641092 h 918"/>
                    <a:gd name="T62" fmla="*/ 122481 w 702"/>
                    <a:gd name="T63" fmla="*/ 626951 h 918"/>
                    <a:gd name="T64" fmla="*/ 122481 w 702"/>
                    <a:gd name="T65" fmla="*/ 612809 h 918"/>
                    <a:gd name="T66" fmla="*/ 122481 w 702"/>
                    <a:gd name="T67" fmla="*/ 598667 h 918"/>
                    <a:gd name="T68" fmla="*/ 118399 w 702"/>
                    <a:gd name="T69" fmla="*/ 584526 h 918"/>
                    <a:gd name="T70" fmla="*/ 118399 w 702"/>
                    <a:gd name="T71" fmla="*/ 570384 h 918"/>
                    <a:gd name="T72" fmla="*/ 118399 w 702"/>
                    <a:gd name="T73" fmla="*/ 556242 h 918"/>
                    <a:gd name="T74" fmla="*/ 114316 w 702"/>
                    <a:gd name="T75" fmla="*/ 542100 h 918"/>
                    <a:gd name="T76" fmla="*/ 114316 w 702"/>
                    <a:gd name="T77" fmla="*/ 527959 h 918"/>
                    <a:gd name="T78" fmla="*/ 110233 w 702"/>
                    <a:gd name="T79" fmla="*/ 513817 h 918"/>
                    <a:gd name="T80" fmla="*/ 106150 w 702"/>
                    <a:gd name="T81" fmla="*/ 499675 h 918"/>
                    <a:gd name="T82" fmla="*/ 102068 w 702"/>
                    <a:gd name="T83" fmla="*/ 485533 h 918"/>
                    <a:gd name="T84" fmla="*/ 97985 w 702"/>
                    <a:gd name="T85" fmla="*/ 471392 h 918"/>
                    <a:gd name="T86" fmla="*/ 93902 w 702"/>
                    <a:gd name="T87" fmla="*/ 457250 h 918"/>
                    <a:gd name="T88" fmla="*/ 89820 w 702"/>
                    <a:gd name="T89" fmla="*/ 443108 h 918"/>
                    <a:gd name="T90" fmla="*/ 81654 w 702"/>
                    <a:gd name="T91" fmla="*/ 433680 h 918"/>
                    <a:gd name="T92" fmla="*/ 77571 w 702"/>
                    <a:gd name="T93" fmla="*/ 419539 h 918"/>
                    <a:gd name="T94" fmla="*/ 69406 w 702"/>
                    <a:gd name="T95" fmla="*/ 405397 h 918"/>
                    <a:gd name="T96" fmla="*/ 65323 w 702"/>
                    <a:gd name="T97" fmla="*/ 395969 h 918"/>
                    <a:gd name="T98" fmla="*/ 57158 w 702"/>
                    <a:gd name="T99" fmla="*/ 381827 h 918"/>
                    <a:gd name="T100" fmla="*/ 48993 w 702"/>
                    <a:gd name="T101" fmla="*/ 372399 h 918"/>
                    <a:gd name="T102" fmla="*/ 40827 w 702"/>
                    <a:gd name="T103" fmla="*/ 358258 h 918"/>
                    <a:gd name="T104" fmla="*/ 32662 w 702"/>
                    <a:gd name="T105" fmla="*/ 348830 h 918"/>
                    <a:gd name="T106" fmla="*/ 24496 w 702"/>
                    <a:gd name="T107" fmla="*/ 339402 h 918"/>
                    <a:gd name="T108" fmla="*/ 16331 w 702"/>
                    <a:gd name="T109" fmla="*/ 325260 h 918"/>
                    <a:gd name="T110" fmla="*/ 8165 w 702"/>
                    <a:gd name="T111" fmla="*/ 315832 h 918"/>
                    <a:gd name="T112" fmla="*/ 0 w 702"/>
                    <a:gd name="T113" fmla="*/ 306404 h 91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702"/>
                    <a:gd name="T172" fmla="*/ 0 h 918"/>
                    <a:gd name="T173" fmla="*/ 702 w 702"/>
                    <a:gd name="T174" fmla="*/ 918 h 918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702" h="918">
                      <a:moveTo>
                        <a:pt x="342" y="0"/>
                      </a:moveTo>
                      <a:lnTo>
                        <a:pt x="354" y="12"/>
                      </a:lnTo>
                      <a:lnTo>
                        <a:pt x="366" y="24"/>
                      </a:lnTo>
                      <a:lnTo>
                        <a:pt x="384" y="36"/>
                      </a:lnTo>
                      <a:lnTo>
                        <a:pt x="396" y="48"/>
                      </a:lnTo>
                      <a:lnTo>
                        <a:pt x="408" y="60"/>
                      </a:lnTo>
                      <a:lnTo>
                        <a:pt x="420" y="72"/>
                      </a:lnTo>
                      <a:lnTo>
                        <a:pt x="432" y="84"/>
                      </a:lnTo>
                      <a:lnTo>
                        <a:pt x="444" y="102"/>
                      </a:lnTo>
                      <a:lnTo>
                        <a:pt x="456" y="114"/>
                      </a:lnTo>
                      <a:lnTo>
                        <a:pt x="468" y="126"/>
                      </a:lnTo>
                      <a:lnTo>
                        <a:pt x="480" y="144"/>
                      </a:lnTo>
                      <a:lnTo>
                        <a:pt x="492" y="156"/>
                      </a:lnTo>
                      <a:lnTo>
                        <a:pt x="504" y="174"/>
                      </a:lnTo>
                      <a:lnTo>
                        <a:pt x="510" y="186"/>
                      </a:lnTo>
                      <a:lnTo>
                        <a:pt x="522" y="204"/>
                      </a:lnTo>
                      <a:lnTo>
                        <a:pt x="534" y="216"/>
                      </a:lnTo>
                      <a:lnTo>
                        <a:pt x="540" y="234"/>
                      </a:lnTo>
                      <a:lnTo>
                        <a:pt x="552" y="246"/>
                      </a:lnTo>
                      <a:lnTo>
                        <a:pt x="558" y="264"/>
                      </a:lnTo>
                      <a:lnTo>
                        <a:pt x="570" y="282"/>
                      </a:lnTo>
                      <a:lnTo>
                        <a:pt x="576" y="294"/>
                      </a:lnTo>
                      <a:lnTo>
                        <a:pt x="588" y="312"/>
                      </a:lnTo>
                      <a:lnTo>
                        <a:pt x="594" y="330"/>
                      </a:lnTo>
                      <a:lnTo>
                        <a:pt x="600" y="348"/>
                      </a:lnTo>
                      <a:lnTo>
                        <a:pt x="612" y="360"/>
                      </a:lnTo>
                      <a:lnTo>
                        <a:pt x="618" y="378"/>
                      </a:lnTo>
                      <a:lnTo>
                        <a:pt x="624" y="396"/>
                      </a:lnTo>
                      <a:lnTo>
                        <a:pt x="630" y="414"/>
                      </a:lnTo>
                      <a:lnTo>
                        <a:pt x="636" y="432"/>
                      </a:lnTo>
                      <a:lnTo>
                        <a:pt x="642" y="444"/>
                      </a:lnTo>
                      <a:lnTo>
                        <a:pt x="648" y="462"/>
                      </a:lnTo>
                      <a:lnTo>
                        <a:pt x="654" y="480"/>
                      </a:lnTo>
                      <a:lnTo>
                        <a:pt x="660" y="498"/>
                      </a:lnTo>
                      <a:lnTo>
                        <a:pt x="666" y="516"/>
                      </a:lnTo>
                      <a:lnTo>
                        <a:pt x="672" y="534"/>
                      </a:lnTo>
                      <a:lnTo>
                        <a:pt x="672" y="552"/>
                      </a:lnTo>
                      <a:lnTo>
                        <a:pt x="678" y="570"/>
                      </a:lnTo>
                      <a:lnTo>
                        <a:pt x="684" y="588"/>
                      </a:lnTo>
                      <a:lnTo>
                        <a:pt x="684" y="606"/>
                      </a:lnTo>
                      <a:lnTo>
                        <a:pt x="690" y="624"/>
                      </a:lnTo>
                      <a:lnTo>
                        <a:pt x="690" y="642"/>
                      </a:lnTo>
                      <a:lnTo>
                        <a:pt x="690" y="660"/>
                      </a:lnTo>
                      <a:lnTo>
                        <a:pt x="696" y="678"/>
                      </a:lnTo>
                      <a:lnTo>
                        <a:pt x="696" y="696"/>
                      </a:lnTo>
                      <a:lnTo>
                        <a:pt x="696" y="714"/>
                      </a:lnTo>
                      <a:lnTo>
                        <a:pt x="702" y="732"/>
                      </a:lnTo>
                      <a:lnTo>
                        <a:pt x="702" y="750"/>
                      </a:lnTo>
                      <a:lnTo>
                        <a:pt x="702" y="768"/>
                      </a:lnTo>
                      <a:lnTo>
                        <a:pt x="702" y="786"/>
                      </a:lnTo>
                      <a:lnTo>
                        <a:pt x="702" y="804"/>
                      </a:lnTo>
                      <a:lnTo>
                        <a:pt x="702" y="822"/>
                      </a:lnTo>
                      <a:lnTo>
                        <a:pt x="702" y="840"/>
                      </a:lnTo>
                      <a:lnTo>
                        <a:pt x="696" y="858"/>
                      </a:lnTo>
                      <a:lnTo>
                        <a:pt x="696" y="876"/>
                      </a:lnTo>
                      <a:lnTo>
                        <a:pt x="696" y="894"/>
                      </a:lnTo>
                      <a:lnTo>
                        <a:pt x="690" y="918"/>
                      </a:lnTo>
                      <a:lnTo>
                        <a:pt x="174" y="852"/>
                      </a:lnTo>
                      <a:lnTo>
                        <a:pt x="174" y="840"/>
                      </a:lnTo>
                      <a:lnTo>
                        <a:pt x="174" y="834"/>
                      </a:lnTo>
                      <a:lnTo>
                        <a:pt x="180" y="822"/>
                      </a:lnTo>
                      <a:lnTo>
                        <a:pt x="180" y="816"/>
                      </a:lnTo>
                      <a:lnTo>
                        <a:pt x="180" y="804"/>
                      </a:lnTo>
                      <a:lnTo>
                        <a:pt x="180" y="798"/>
                      </a:lnTo>
                      <a:lnTo>
                        <a:pt x="180" y="786"/>
                      </a:lnTo>
                      <a:lnTo>
                        <a:pt x="180" y="780"/>
                      </a:lnTo>
                      <a:lnTo>
                        <a:pt x="180" y="768"/>
                      </a:lnTo>
                      <a:lnTo>
                        <a:pt x="180" y="762"/>
                      </a:lnTo>
                      <a:lnTo>
                        <a:pt x="180" y="750"/>
                      </a:lnTo>
                      <a:lnTo>
                        <a:pt x="174" y="744"/>
                      </a:lnTo>
                      <a:lnTo>
                        <a:pt x="174" y="732"/>
                      </a:lnTo>
                      <a:lnTo>
                        <a:pt x="174" y="726"/>
                      </a:lnTo>
                      <a:lnTo>
                        <a:pt x="174" y="714"/>
                      </a:lnTo>
                      <a:lnTo>
                        <a:pt x="174" y="708"/>
                      </a:lnTo>
                      <a:lnTo>
                        <a:pt x="168" y="696"/>
                      </a:lnTo>
                      <a:lnTo>
                        <a:pt x="168" y="690"/>
                      </a:lnTo>
                      <a:lnTo>
                        <a:pt x="168" y="678"/>
                      </a:lnTo>
                      <a:lnTo>
                        <a:pt x="168" y="672"/>
                      </a:lnTo>
                      <a:lnTo>
                        <a:pt x="162" y="660"/>
                      </a:lnTo>
                      <a:lnTo>
                        <a:pt x="162" y="654"/>
                      </a:lnTo>
                      <a:lnTo>
                        <a:pt x="156" y="642"/>
                      </a:lnTo>
                      <a:lnTo>
                        <a:pt x="156" y="636"/>
                      </a:lnTo>
                      <a:lnTo>
                        <a:pt x="150" y="624"/>
                      </a:lnTo>
                      <a:lnTo>
                        <a:pt x="150" y="618"/>
                      </a:lnTo>
                      <a:lnTo>
                        <a:pt x="150" y="606"/>
                      </a:lnTo>
                      <a:lnTo>
                        <a:pt x="144" y="600"/>
                      </a:lnTo>
                      <a:lnTo>
                        <a:pt x="138" y="588"/>
                      </a:lnTo>
                      <a:lnTo>
                        <a:pt x="138" y="582"/>
                      </a:lnTo>
                      <a:lnTo>
                        <a:pt x="132" y="576"/>
                      </a:lnTo>
                      <a:lnTo>
                        <a:pt x="132" y="564"/>
                      </a:lnTo>
                      <a:lnTo>
                        <a:pt x="126" y="558"/>
                      </a:lnTo>
                      <a:lnTo>
                        <a:pt x="120" y="552"/>
                      </a:lnTo>
                      <a:lnTo>
                        <a:pt x="120" y="540"/>
                      </a:lnTo>
                      <a:lnTo>
                        <a:pt x="114" y="534"/>
                      </a:lnTo>
                      <a:lnTo>
                        <a:pt x="108" y="522"/>
                      </a:lnTo>
                      <a:lnTo>
                        <a:pt x="102" y="516"/>
                      </a:lnTo>
                      <a:lnTo>
                        <a:pt x="102" y="510"/>
                      </a:lnTo>
                      <a:lnTo>
                        <a:pt x="96" y="504"/>
                      </a:lnTo>
                      <a:lnTo>
                        <a:pt x="90" y="492"/>
                      </a:lnTo>
                      <a:lnTo>
                        <a:pt x="84" y="486"/>
                      </a:lnTo>
                      <a:lnTo>
                        <a:pt x="78" y="480"/>
                      </a:lnTo>
                      <a:lnTo>
                        <a:pt x="72" y="474"/>
                      </a:lnTo>
                      <a:lnTo>
                        <a:pt x="66" y="462"/>
                      </a:lnTo>
                      <a:lnTo>
                        <a:pt x="60" y="456"/>
                      </a:lnTo>
                      <a:lnTo>
                        <a:pt x="54" y="450"/>
                      </a:lnTo>
                      <a:lnTo>
                        <a:pt x="48" y="444"/>
                      </a:lnTo>
                      <a:lnTo>
                        <a:pt x="42" y="438"/>
                      </a:lnTo>
                      <a:lnTo>
                        <a:pt x="36" y="432"/>
                      </a:lnTo>
                      <a:lnTo>
                        <a:pt x="30" y="420"/>
                      </a:lnTo>
                      <a:lnTo>
                        <a:pt x="24" y="414"/>
                      </a:lnTo>
                      <a:lnTo>
                        <a:pt x="18" y="408"/>
                      </a:lnTo>
                      <a:lnTo>
                        <a:pt x="12" y="402"/>
                      </a:lnTo>
                      <a:lnTo>
                        <a:pt x="6" y="396"/>
                      </a:lnTo>
                      <a:lnTo>
                        <a:pt x="0" y="390"/>
                      </a:lnTo>
                      <a:lnTo>
                        <a:pt x="342" y="0"/>
                      </a:lnTo>
                      <a:close/>
                    </a:path>
                  </a:pathLst>
                </a:custGeom>
                <a:solidFill>
                  <a:srgbClr val="EA611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80" name="Freeform 175"/>
                <p:cNvSpPr>
                  <a:spLocks/>
                </p:cNvSpPr>
                <p:nvPr/>
              </p:nvSpPr>
              <p:spPr bwMode="auto">
                <a:xfrm rot="924357">
                  <a:off x="1421650" y="2325006"/>
                  <a:ext cx="1411818" cy="938069"/>
                </a:xfrm>
                <a:custGeom>
                  <a:avLst/>
                  <a:gdLst>
                    <a:gd name="T0" fmla="*/ 1403657 w 2076"/>
                    <a:gd name="T1" fmla="*/ 287549 h 1194"/>
                    <a:gd name="T2" fmla="*/ 1383255 w 2076"/>
                    <a:gd name="T3" fmla="*/ 367685 h 1194"/>
                    <a:gd name="T4" fmla="*/ 1358773 w 2076"/>
                    <a:gd name="T5" fmla="*/ 447822 h 1194"/>
                    <a:gd name="T6" fmla="*/ 1322049 w 2076"/>
                    <a:gd name="T7" fmla="*/ 527958 h 1194"/>
                    <a:gd name="T8" fmla="*/ 1285325 w 2076"/>
                    <a:gd name="T9" fmla="*/ 598667 h 1194"/>
                    <a:gd name="T10" fmla="*/ 1236361 w 2076"/>
                    <a:gd name="T11" fmla="*/ 664662 h 1194"/>
                    <a:gd name="T12" fmla="*/ 1183315 w 2076"/>
                    <a:gd name="T13" fmla="*/ 725943 h 1194"/>
                    <a:gd name="T14" fmla="*/ 1126190 w 2076"/>
                    <a:gd name="T15" fmla="*/ 777796 h 1194"/>
                    <a:gd name="T16" fmla="*/ 1064984 w 2076"/>
                    <a:gd name="T17" fmla="*/ 824935 h 1194"/>
                    <a:gd name="T18" fmla="*/ 999698 w 2076"/>
                    <a:gd name="T19" fmla="*/ 867360 h 1194"/>
                    <a:gd name="T20" fmla="*/ 930331 w 2076"/>
                    <a:gd name="T21" fmla="*/ 895644 h 1194"/>
                    <a:gd name="T22" fmla="*/ 856884 w 2076"/>
                    <a:gd name="T23" fmla="*/ 919213 h 1194"/>
                    <a:gd name="T24" fmla="*/ 783437 w 2076"/>
                    <a:gd name="T25" fmla="*/ 933355 h 1194"/>
                    <a:gd name="T26" fmla="*/ 709989 w 2076"/>
                    <a:gd name="T27" fmla="*/ 938069 h 1194"/>
                    <a:gd name="T28" fmla="*/ 636542 w 2076"/>
                    <a:gd name="T29" fmla="*/ 933355 h 1194"/>
                    <a:gd name="T30" fmla="*/ 563095 w 2076"/>
                    <a:gd name="T31" fmla="*/ 919213 h 1194"/>
                    <a:gd name="T32" fmla="*/ 489648 w 2076"/>
                    <a:gd name="T33" fmla="*/ 895644 h 1194"/>
                    <a:gd name="T34" fmla="*/ 420281 w 2076"/>
                    <a:gd name="T35" fmla="*/ 867360 h 1194"/>
                    <a:gd name="T36" fmla="*/ 354995 w 2076"/>
                    <a:gd name="T37" fmla="*/ 824935 h 1194"/>
                    <a:gd name="T38" fmla="*/ 289708 w 2076"/>
                    <a:gd name="T39" fmla="*/ 777796 h 1194"/>
                    <a:gd name="T40" fmla="*/ 232583 w 2076"/>
                    <a:gd name="T41" fmla="*/ 725943 h 1194"/>
                    <a:gd name="T42" fmla="*/ 179538 w 2076"/>
                    <a:gd name="T43" fmla="*/ 664662 h 1194"/>
                    <a:gd name="T44" fmla="*/ 134653 w 2076"/>
                    <a:gd name="T45" fmla="*/ 598667 h 1194"/>
                    <a:gd name="T46" fmla="*/ 93849 w 2076"/>
                    <a:gd name="T47" fmla="*/ 527958 h 1194"/>
                    <a:gd name="T48" fmla="*/ 61206 w 2076"/>
                    <a:gd name="T49" fmla="*/ 447822 h 1194"/>
                    <a:gd name="T50" fmla="*/ 32643 w 2076"/>
                    <a:gd name="T51" fmla="*/ 367685 h 1194"/>
                    <a:gd name="T52" fmla="*/ 16322 w 2076"/>
                    <a:gd name="T53" fmla="*/ 287549 h 1194"/>
                    <a:gd name="T54" fmla="*/ 4080 w 2076"/>
                    <a:gd name="T55" fmla="*/ 197984 h 1194"/>
                    <a:gd name="T56" fmla="*/ 0 w 2076"/>
                    <a:gd name="T57" fmla="*/ 113134 h 1194"/>
                    <a:gd name="T58" fmla="*/ 4080 w 2076"/>
                    <a:gd name="T59" fmla="*/ 28283 h 1194"/>
                    <a:gd name="T60" fmla="*/ 354995 w 2076"/>
                    <a:gd name="T61" fmla="*/ 80137 h 1194"/>
                    <a:gd name="T62" fmla="*/ 354995 w 2076"/>
                    <a:gd name="T63" fmla="*/ 122562 h 1194"/>
                    <a:gd name="T64" fmla="*/ 354995 w 2076"/>
                    <a:gd name="T65" fmla="*/ 164987 h 1194"/>
                    <a:gd name="T66" fmla="*/ 363155 w 2076"/>
                    <a:gd name="T67" fmla="*/ 207412 h 1194"/>
                    <a:gd name="T68" fmla="*/ 371316 w 2076"/>
                    <a:gd name="T69" fmla="*/ 249837 h 1194"/>
                    <a:gd name="T70" fmla="*/ 387638 w 2076"/>
                    <a:gd name="T71" fmla="*/ 287549 h 1194"/>
                    <a:gd name="T72" fmla="*/ 403959 w 2076"/>
                    <a:gd name="T73" fmla="*/ 325260 h 1194"/>
                    <a:gd name="T74" fmla="*/ 424361 w 2076"/>
                    <a:gd name="T75" fmla="*/ 362971 h 1194"/>
                    <a:gd name="T76" fmla="*/ 448844 w 2076"/>
                    <a:gd name="T77" fmla="*/ 395969 h 1194"/>
                    <a:gd name="T78" fmla="*/ 477407 w 2076"/>
                    <a:gd name="T79" fmla="*/ 424252 h 1194"/>
                    <a:gd name="T80" fmla="*/ 505969 w 2076"/>
                    <a:gd name="T81" fmla="*/ 452536 h 1194"/>
                    <a:gd name="T82" fmla="*/ 538613 w 2076"/>
                    <a:gd name="T83" fmla="*/ 476105 h 1194"/>
                    <a:gd name="T84" fmla="*/ 571256 w 2076"/>
                    <a:gd name="T85" fmla="*/ 494961 h 1194"/>
                    <a:gd name="T86" fmla="*/ 603899 w 2076"/>
                    <a:gd name="T87" fmla="*/ 509103 h 1194"/>
                    <a:gd name="T88" fmla="*/ 640622 w 2076"/>
                    <a:gd name="T89" fmla="*/ 518531 h 1194"/>
                    <a:gd name="T90" fmla="*/ 677346 w 2076"/>
                    <a:gd name="T91" fmla="*/ 523244 h 1194"/>
                    <a:gd name="T92" fmla="*/ 714070 w 2076"/>
                    <a:gd name="T93" fmla="*/ 527958 h 1194"/>
                    <a:gd name="T94" fmla="*/ 750793 w 2076"/>
                    <a:gd name="T95" fmla="*/ 523244 h 1194"/>
                    <a:gd name="T96" fmla="*/ 787517 w 2076"/>
                    <a:gd name="T97" fmla="*/ 518531 h 1194"/>
                    <a:gd name="T98" fmla="*/ 824241 w 2076"/>
                    <a:gd name="T99" fmla="*/ 504389 h 1194"/>
                    <a:gd name="T100" fmla="*/ 860964 w 2076"/>
                    <a:gd name="T101" fmla="*/ 490247 h 1194"/>
                    <a:gd name="T102" fmla="*/ 893607 w 2076"/>
                    <a:gd name="T103" fmla="*/ 466678 h 1194"/>
                    <a:gd name="T104" fmla="*/ 922170 w 2076"/>
                    <a:gd name="T105" fmla="*/ 443108 h 1194"/>
                    <a:gd name="T106" fmla="*/ 950733 w 2076"/>
                    <a:gd name="T107" fmla="*/ 414825 h 1194"/>
                    <a:gd name="T108" fmla="*/ 975215 w 2076"/>
                    <a:gd name="T109" fmla="*/ 386541 h 1194"/>
                    <a:gd name="T110" fmla="*/ 999698 w 2076"/>
                    <a:gd name="T111" fmla="*/ 348830 h 1194"/>
                    <a:gd name="T112" fmla="*/ 1020100 w 2076"/>
                    <a:gd name="T113" fmla="*/ 315832 h 1194"/>
                    <a:gd name="T114" fmla="*/ 1036421 w 2076"/>
                    <a:gd name="T115" fmla="*/ 273407 h 1194"/>
                    <a:gd name="T116" fmla="*/ 1048662 w 2076"/>
                    <a:gd name="T117" fmla="*/ 235696 h 1194"/>
                    <a:gd name="T118" fmla="*/ 1056823 w 2076"/>
                    <a:gd name="T119" fmla="*/ 193270 h 119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076"/>
                    <a:gd name="T181" fmla="*/ 0 h 1194"/>
                    <a:gd name="T182" fmla="*/ 2076 w 2076"/>
                    <a:gd name="T183" fmla="*/ 1194 h 119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076" h="1194">
                      <a:moveTo>
                        <a:pt x="2076" y="276"/>
                      </a:moveTo>
                      <a:lnTo>
                        <a:pt x="2076" y="294"/>
                      </a:lnTo>
                      <a:lnTo>
                        <a:pt x="2076" y="312"/>
                      </a:lnTo>
                      <a:lnTo>
                        <a:pt x="2070" y="330"/>
                      </a:lnTo>
                      <a:lnTo>
                        <a:pt x="2070" y="348"/>
                      </a:lnTo>
                      <a:lnTo>
                        <a:pt x="2064" y="366"/>
                      </a:lnTo>
                      <a:lnTo>
                        <a:pt x="2058" y="384"/>
                      </a:lnTo>
                      <a:lnTo>
                        <a:pt x="2058" y="396"/>
                      </a:lnTo>
                      <a:lnTo>
                        <a:pt x="2052" y="414"/>
                      </a:lnTo>
                      <a:lnTo>
                        <a:pt x="2046" y="432"/>
                      </a:lnTo>
                      <a:lnTo>
                        <a:pt x="2040" y="450"/>
                      </a:lnTo>
                      <a:lnTo>
                        <a:pt x="2034" y="468"/>
                      </a:lnTo>
                      <a:lnTo>
                        <a:pt x="2028" y="486"/>
                      </a:lnTo>
                      <a:lnTo>
                        <a:pt x="2022" y="504"/>
                      </a:lnTo>
                      <a:lnTo>
                        <a:pt x="2016" y="522"/>
                      </a:lnTo>
                      <a:lnTo>
                        <a:pt x="2010" y="540"/>
                      </a:lnTo>
                      <a:lnTo>
                        <a:pt x="2004" y="552"/>
                      </a:lnTo>
                      <a:lnTo>
                        <a:pt x="1998" y="570"/>
                      </a:lnTo>
                      <a:lnTo>
                        <a:pt x="1986" y="588"/>
                      </a:lnTo>
                      <a:lnTo>
                        <a:pt x="1980" y="606"/>
                      </a:lnTo>
                      <a:lnTo>
                        <a:pt x="1974" y="618"/>
                      </a:lnTo>
                      <a:lnTo>
                        <a:pt x="1962" y="636"/>
                      </a:lnTo>
                      <a:lnTo>
                        <a:pt x="1956" y="654"/>
                      </a:lnTo>
                      <a:lnTo>
                        <a:pt x="1944" y="672"/>
                      </a:lnTo>
                      <a:lnTo>
                        <a:pt x="1938" y="684"/>
                      </a:lnTo>
                      <a:lnTo>
                        <a:pt x="1926" y="702"/>
                      </a:lnTo>
                      <a:lnTo>
                        <a:pt x="1920" y="714"/>
                      </a:lnTo>
                      <a:lnTo>
                        <a:pt x="1908" y="732"/>
                      </a:lnTo>
                      <a:lnTo>
                        <a:pt x="1896" y="744"/>
                      </a:lnTo>
                      <a:lnTo>
                        <a:pt x="1890" y="762"/>
                      </a:lnTo>
                      <a:lnTo>
                        <a:pt x="1878" y="774"/>
                      </a:lnTo>
                      <a:lnTo>
                        <a:pt x="1866" y="792"/>
                      </a:lnTo>
                      <a:lnTo>
                        <a:pt x="1854" y="804"/>
                      </a:lnTo>
                      <a:lnTo>
                        <a:pt x="1842" y="816"/>
                      </a:lnTo>
                      <a:lnTo>
                        <a:pt x="1830" y="834"/>
                      </a:lnTo>
                      <a:lnTo>
                        <a:pt x="1818" y="846"/>
                      </a:lnTo>
                      <a:lnTo>
                        <a:pt x="1806" y="858"/>
                      </a:lnTo>
                      <a:lnTo>
                        <a:pt x="1794" y="870"/>
                      </a:lnTo>
                      <a:lnTo>
                        <a:pt x="1782" y="888"/>
                      </a:lnTo>
                      <a:lnTo>
                        <a:pt x="1770" y="900"/>
                      </a:lnTo>
                      <a:lnTo>
                        <a:pt x="1752" y="912"/>
                      </a:lnTo>
                      <a:lnTo>
                        <a:pt x="1740" y="924"/>
                      </a:lnTo>
                      <a:lnTo>
                        <a:pt x="1728" y="936"/>
                      </a:lnTo>
                      <a:lnTo>
                        <a:pt x="1716" y="948"/>
                      </a:lnTo>
                      <a:lnTo>
                        <a:pt x="1698" y="960"/>
                      </a:lnTo>
                      <a:lnTo>
                        <a:pt x="1686" y="972"/>
                      </a:lnTo>
                      <a:lnTo>
                        <a:pt x="1668" y="984"/>
                      </a:lnTo>
                      <a:lnTo>
                        <a:pt x="1656" y="990"/>
                      </a:lnTo>
                      <a:lnTo>
                        <a:pt x="1644" y="1002"/>
                      </a:lnTo>
                      <a:lnTo>
                        <a:pt x="1626" y="1014"/>
                      </a:lnTo>
                      <a:lnTo>
                        <a:pt x="1614" y="1026"/>
                      </a:lnTo>
                      <a:lnTo>
                        <a:pt x="1596" y="1032"/>
                      </a:lnTo>
                      <a:lnTo>
                        <a:pt x="1578" y="1044"/>
                      </a:lnTo>
                      <a:lnTo>
                        <a:pt x="1566" y="1050"/>
                      </a:lnTo>
                      <a:lnTo>
                        <a:pt x="1548" y="1062"/>
                      </a:lnTo>
                      <a:lnTo>
                        <a:pt x="1530" y="1068"/>
                      </a:lnTo>
                      <a:lnTo>
                        <a:pt x="1518" y="1080"/>
                      </a:lnTo>
                      <a:lnTo>
                        <a:pt x="1500" y="1086"/>
                      </a:lnTo>
                      <a:lnTo>
                        <a:pt x="1482" y="1092"/>
                      </a:lnTo>
                      <a:lnTo>
                        <a:pt x="1470" y="1104"/>
                      </a:lnTo>
                      <a:lnTo>
                        <a:pt x="1452" y="1110"/>
                      </a:lnTo>
                      <a:lnTo>
                        <a:pt x="1434" y="1116"/>
                      </a:lnTo>
                      <a:lnTo>
                        <a:pt x="1416" y="1122"/>
                      </a:lnTo>
                      <a:lnTo>
                        <a:pt x="1398" y="1128"/>
                      </a:lnTo>
                      <a:lnTo>
                        <a:pt x="1380" y="1134"/>
                      </a:lnTo>
                      <a:lnTo>
                        <a:pt x="1368" y="1140"/>
                      </a:lnTo>
                      <a:lnTo>
                        <a:pt x="1350" y="1146"/>
                      </a:lnTo>
                      <a:lnTo>
                        <a:pt x="1332" y="1152"/>
                      </a:lnTo>
                      <a:lnTo>
                        <a:pt x="1314" y="1158"/>
                      </a:lnTo>
                      <a:lnTo>
                        <a:pt x="1296" y="1164"/>
                      </a:lnTo>
                      <a:lnTo>
                        <a:pt x="1278" y="1164"/>
                      </a:lnTo>
                      <a:lnTo>
                        <a:pt x="1260" y="1170"/>
                      </a:lnTo>
                      <a:lnTo>
                        <a:pt x="1242" y="1176"/>
                      </a:lnTo>
                      <a:lnTo>
                        <a:pt x="1224" y="1176"/>
                      </a:lnTo>
                      <a:lnTo>
                        <a:pt x="1206" y="1182"/>
                      </a:lnTo>
                      <a:lnTo>
                        <a:pt x="1188" y="1182"/>
                      </a:lnTo>
                      <a:lnTo>
                        <a:pt x="1170" y="1182"/>
                      </a:lnTo>
                      <a:lnTo>
                        <a:pt x="1152" y="1188"/>
                      </a:lnTo>
                      <a:lnTo>
                        <a:pt x="1134" y="1188"/>
                      </a:lnTo>
                      <a:lnTo>
                        <a:pt x="1116" y="1188"/>
                      </a:lnTo>
                      <a:lnTo>
                        <a:pt x="1098" y="1194"/>
                      </a:lnTo>
                      <a:lnTo>
                        <a:pt x="1080" y="1194"/>
                      </a:lnTo>
                      <a:lnTo>
                        <a:pt x="1062" y="1194"/>
                      </a:lnTo>
                      <a:lnTo>
                        <a:pt x="1044" y="1194"/>
                      </a:lnTo>
                      <a:lnTo>
                        <a:pt x="1026" y="1194"/>
                      </a:lnTo>
                      <a:lnTo>
                        <a:pt x="1008" y="1194"/>
                      </a:lnTo>
                      <a:lnTo>
                        <a:pt x="990" y="1194"/>
                      </a:lnTo>
                      <a:lnTo>
                        <a:pt x="972" y="1188"/>
                      </a:lnTo>
                      <a:lnTo>
                        <a:pt x="954" y="1188"/>
                      </a:lnTo>
                      <a:lnTo>
                        <a:pt x="936" y="1188"/>
                      </a:lnTo>
                      <a:lnTo>
                        <a:pt x="918" y="1182"/>
                      </a:lnTo>
                      <a:lnTo>
                        <a:pt x="900" y="1182"/>
                      </a:lnTo>
                      <a:lnTo>
                        <a:pt x="882" y="1182"/>
                      </a:lnTo>
                      <a:lnTo>
                        <a:pt x="864" y="1176"/>
                      </a:lnTo>
                      <a:lnTo>
                        <a:pt x="846" y="1176"/>
                      </a:lnTo>
                      <a:lnTo>
                        <a:pt x="828" y="1170"/>
                      </a:lnTo>
                      <a:lnTo>
                        <a:pt x="810" y="1164"/>
                      </a:lnTo>
                      <a:lnTo>
                        <a:pt x="792" y="1164"/>
                      </a:lnTo>
                      <a:lnTo>
                        <a:pt x="774" y="1158"/>
                      </a:lnTo>
                      <a:lnTo>
                        <a:pt x="756" y="1152"/>
                      </a:lnTo>
                      <a:lnTo>
                        <a:pt x="738" y="1146"/>
                      </a:lnTo>
                      <a:lnTo>
                        <a:pt x="720" y="1140"/>
                      </a:lnTo>
                      <a:lnTo>
                        <a:pt x="702" y="1134"/>
                      </a:lnTo>
                      <a:lnTo>
                        <a:pt x="684" y="1128"/>
                      </a:lnTo>
                      <a:lnTo>
                        <a:pt x="666" y="1122"/>
                      </a:lnTo>
                      <a:lnTo>
                        <a:pt x="654" y="1116"/>
                      </a:lnTo>
                      <a:lnTo>
                        <a:pt x="636" y="1110"/>
                      </a:lnTo>
                      <a:lnTo>
                        <a:pt x="618" y="1104"/>
                      </a:lnTo>
                      <a:lnTo>
                        <a:pt x="600" y="1092"/>
                      </a:lnTo>
                      <a:lnTo>
                        <a:pt x="582" y="1086"/>
                      </a:lnTo>
                      <a:lnTo>
                        <a:pt x="570" y="1080"/>
                      </a:lnTo>
                      <a:lnTo>
                        <a:pt x="552" y="1068"/>
                      </a:lnTo>
                      <a:lnTo>
                        <a:pt x="534" y="1062"/>
                      </a:lnTo>
                      <a:lnTo>
                        <a:pt x="522" y="1050"/>
                      </a:lnTo>
                      <a:lnTo>
                        <a:pt x="504" y="1044"/>
                      </a:lnTo>
                      <a:lnTo>
                        <a:pt x="492" y="1032"/>
                      </a:lnTo>
                      <a:lnTo>
                        <a:pt x="474" y="1026"/>
                      </a:lnTo>
                      <a:lnTo>
                        <a:pt x="456" y="1014"/>
                      </a:lnTo>
                      <a:lnTo>
                        <a:pt x="444" y="1002"/>
                      </a:lnTo>
                      <a:lnTo>
                        <a:pt x="426" y="990"/>
                      </a:lnTo>
                      <a:lnTo>
                        <a:pt x="414" y="984"/>
                      </a:lnTo>
                      <a:lnTo>
                        <a:pt x="402" y="972"/>
                      </a:lnTo>
                      <a:lnTo>
                        <a:pt x="384" y="960"/>
                      </a:lnTo>
                      <a:lnTo>
                        <a:pt x="372" y="948"/>
                      </a:lnTo>
                      <a:lnTo>
                        <a:pt x="360" y="936"/>
                      </a:lnTo>
                      <a:lnTo>
                        <a:pt x="342" y="924"/>
                      </a:lnTo>
                      <a:lnTo>
                        <a:pt x="330" y="912"/>
                      </a:lnTo>
                      <a:lnTo>
                        <a:pt x="318" y="900"/>
                      </a:lnTo>
                      <a:lnTo>
                        <a:pt x="306" y="888"/>
                      </a:lnTo>
                      <a:lnTo>
                        <a:pt x="294" y="870"/>
                      </a:lnTo>
                      <a:lnTo>
                        <a:pt x="276" y="858"/>
                      </a:lnTo>
                      <a:lnTo>
                        <a:pt x="264" y="846"/>
                      </a:lnTo>
                      <a:lnTo>
                        <a:pt x="252" y="834"/>
                      </a:lnTo>
                      <a:lnTo>
                        <a:pt x="240" y="816"/>
                      </a:lnTo>
                      <a:lnTo>
                        <a:pt x="234" y="804"/>
                      </a:lnTo>
                      <a:lnTo>
                        <a:pt x="222" y="792"/>
                      </a:lnTo>
                      <a:lnTo>
                        <a:pt x="210" y="774"/>
                      </a:lnTo>
                      <a:lnTo>
                        <a:pt x="198" y="762"/>
                      </a:lnTo>
                      <a:lnTo>
                        <a:pt x="186" y="744"/>
                      </a:lnTo>
                      <a:lnTo>
                        <a:pt x="174" y="732"/>
                      </a:lnTo>
                      <a:lnTo>
                        <a:pt x="168" y="714"/>
                      </a:lnTo>
                      <a:lnTo>
                        <a:pt x="156" y="702"/>
                      </a:lnTo>
                      <a:lnTo>
                        <a:pt x="150" y="684"/>
                      </a:lnTo>
                      <a:lnTo>
                        <a:pt x="138" y="672"/>
                      </a:lnTo>
                      <a:lnTo>
                        <a:pt x="132" y="654"/>
                      </a:lnTo>
                      <a:lnTo>
                        <a:pt x="120" y="636"/>
                      </a:lnTo>
                      <a:lnTo>
                        <a:pt x="114" y="618"/>
                      </a:lnTo>
                      <a:lnTo>
                        <a:pt x="102" y="606"/>
                      </a:lnTo>
                      <a:lnTo>
                        <a:pt x="96" y="588"/>
                      </a:lnTo>
                      <a:lnTo>
                        <a:pt x="90" y="570"/>
                      </a:lnTo>
                      <a:lnTo>
                        <a:pt x="84" y="552"/>
                      </a:lnTo>
                      <a:lnTo>
                        <a:pt x="72" y="540"/>
                      </a:lnTo>
                      <a:lnTo>
                        <a:pt x="66" y="522"/>
                      </a:lnTo>
                      <a:lnTo>
                        <a:pt x="60" y="504"/>
                      </a:lnTo>
                      <a:lnTo>
                        <a:pt x="54" y="486"/>
                      </a:lnTo>
                      <a:lnTo>
                        <a:pt x="48" y="468"/>
                      </a:lnTo>
                      <a:lnTo>
                        <a:pt x="42" y="450"/>
                      </a:lnTo>
                      <a:lnTo>
                        <a:pt x="36" y="432"/>
                      </a:lnTo>
                      <a:lnTo>
                        <a:pt x="36" y="414"/>
                      </a:lnTo>
                      <a:lnTo>
                        <a:pt x="30" y="396"/>
                      </a:lnTo>
                      <a:lnTo>
                        <a:pt x="24" y="384"/>
                      </a:lnTo>
                      <a:lnTo>
                        <a:pt x="24" y="366"/>
                      </a:lnTo>
                      <a:lnTo>
                        <a:pt x="18" y="348"/>
                      </a:lnTo>
                      <a:lnTo>
                        <a:pt x="12" y="330"/>
                      </a:lnTo>
                      <a:lnTo>
                        <a:pt x="12" y="312"/>
                      </a:lnTo>
                      <a:lnTo>
                        <a:pt x="6" y="294"/>
                      </a:lnTo>
                      <a:lnTo>
                        <a:pt x="6" y="276"/>
                      </a:lnTo>
                      <a:lnTo>
                        <a:pt x="6" y="252"/>
                      </a:lnTo>
                      <a:lnTo>
                        <a:pt x="0" y="234"/>
                      </a:lnTo>
                      <a:lnTo>
                        <a:pt x="0" y="216"/>
                      </a:lnTo>
                      <a:lnTo>
                        <a:pt x="0" y="198"/>
                      </a:lnTo>
                      <a:lnTo>
                        <a:pt x="0" y="180"/>
                      </a:lnTo>
                      <a:lnTo>
                        <a:pt x="0" y="162"/>
                      </a:lnTo>
                      <a:lnTo>
                        <a:pt x="0" y="144"/>
                      </a:lnTo>
                      <a:lnTo>
                        <a:pt x="0" y="126"/>
                      </a:lnTo>
                      <a:lnTo>
                        <a:pt x="0" y="108"/>
                      </a:lnTo>
                      <a:lnTo>
                        <a:pt x="0" y="90"/>
                      </a:lnTo>
                      <a:lnTo>
                        <a:pt x="0" y="72"/>
                      </a:lnTo>
                      <a:lnTo>
                        <a:pt x="0" y="54"/>
                      </a:lnTo>
                      <a:lnTo>
                        <a:pt x="6" y="36"/>
                      </a:lnTo>
                      <a:lnTo>
                        <a:pt x="6" y="18"/>
                      </a:lnTo>
                      <a:lnTo>
                        <a:pt x="6" y="0"/>
                      </a:lnTo>
                      <a:lnTo>
                        <a:pt x="528" y="72"/>
                      </a:lnTo>
                      <a:lnTo>
                        <a:pt x="522" y="84"/>
                      </a:lnTo>
                      <a:lnTo>
                        <a:pt x="522" y="90"/>
                      </a:lnTo>
                      <a:lnTo>
                        <a:pt x="522" y="102"/>
                      </a:lnTo>
                      <a:lnTo>
                        <a:pt x="522" y="108"/>
                      </a:lnTo>
                      <a:lnTo>
                        <a:pt x="522" y="120"/>
                      </a:lnTo>
                      <a:lnTo>
                        <a:pt x="522" y="126"/>
                      </a:lnTo>
                      <a:lnTo>
                        <a:pt x="522" y="138"/>
                      </a:lnTo>
                      <a:lnTo>
                        <a:pt x="522" y="144"/>
                      </a:lnTo>
                      <a:lnTo>
                        <a:pt x="522" y="156"/>
                      </a:lnTo>
                      <a:lnTo>
                        <a:pt x="522" y="162"/>
                      </a:lnTo>
                      <a:lnTo>
                        <a:pt x="522" y="174"/>
                      </a:lnTo>
                      <a:lnTo>
                        <a:pt x="522" y="180"/>
                      </a:lnTo>
                      <a:lnTo>
                        <a:pt x="522" y="192"/>
                      </a:lnTo>
                      <a:lnTo>
                        <a:pt x="522" y="198"/>
                      </a:lnTo>
                      <a:lnTo>
                        <a:pt x="522" y="210"/>
                      </a:lnTo>
                      <a:lnTo>
                        <a:pt x="528" y="216"/>
                      </a:lnTo>
                      <a:lnTo>
                        <a:pt x="528" y="228"/>
                      </a:lnTo>
                      <a:lnTo>
                        <a:pt x="528" y="234"/>
                      </a:lnTo>
                      <a:lnTo>
                        <a:pt x="528" y="246"/>
                      </a:lnTo>
                      <a:lnTo>
                        <a:pt x="534" y="252"/>
                      </a:lnTo>
                      <a:lnTo>
                        <a:pt x="534" y="264"/>
                      </a:lnTo>
                      <a:lnTo>
                        <a:pt x="534" y="270"/>
                      </a:lnTo>
                      <a:lnTo>
                        <a:pt x="540" y="282"/>
                      </a:lnTo>
                      <a:lnTo>
                        <a:pt x="540" y="288"/>
                      </a:lnTo>
                      <a:lnTo>
                        <a:pt x="546" y="300"/>
                      </a:lnTo>
                      <a:lnTo>
                        <a:pt x="546" y="306"/>
                      </a:lnTo>
                      <a:lnTo>
                        <a:pt x="546" y="318"/>
                      </a:lnTo>
                      <a:lnTo>
                        <a:pt x="552" y="324"/>
                      </a:lnTo>
                      <a:lnTo>
                        <a:pt x="558" y="336"/>
                      </a:lnTo>
                      <a:lnTo>
                        <a:pt x="558" y="342"/>
                      </a:lnTo>
                      <a:lnTo>
                        <a:pt x="564" y="348"/>
                      </a:lnTo>
                      <a:lnTo>
                        <a:pt x="564" y="360"/>
                      </a:lnTo>
                      <a:lnTo>
                        <a:pt x="570" y="366"/>
                      </a:lnTo>
                      <a:lnTo>
                        <a:pt x="576" y="378"/>
                      </a:lnTo>
                      <a:lnTo>
                        <a:pt x="576" y="384"/>
                      </a:lnTo>
                      <a:lnTo>
                        <a:pt x="582" y="390"/>
                      </a:lnTo>
                      <a:lnTo>
                        <a:pt x="588" y="402"/>
                      </a:lnTo>
                      <a:lnTo>
                        <a:pt x="588" y="408"/>
                      </a:lnTo>
                      <a:lnTo>
                        <a:pt x="594" y="414"/>
                      </a:lnTo>
                      <a:lnTo>
                        <a:pt x="600" y="426"/>
                      </a:lnTo>
                      <a:lnTo>
                        <a:pt x="606" y="432"/>
                      </a:lnTo>
                      <a:lnTo>
                        <a:pt x="612" y="438"/>
                      </a:lnTo>
                      <a:lnTo>
                        <a:pt x="612" y="444"/>
                      </a:lnTo>
                      <a:lnTo>
                        <a:pt x="618" y="456"/>
                      </a:lnTo>
                      <a:lnTo>
                        <a:pt x="624" y="462"/>
                      </a:lnTo>
                      <a:lnTo>
                        <a:pt x="630" y="468"/>
                      </a:lnTo>
                      <a:lnTo>
                        <a:pt x="636" y="474"/>
                      </a:lnTo>
                      <a:lnTo>
                        <a:pt x="642" y="480"/>
                      </a:lnTo>
                      <a:lnTo>
                        <a:pt x="648" y="492"/>
                      </a:lnTo>
                      <a:lnTo>
                        <a:pt x="654" y="498"/>
                      </a:lnTo>
                      <a:lnTo>
                        <a:pt x="660" y="504"/>
                      </a:lnTo>
                      <a:lnTo>
                        <a:pt x="666" y="510"/>
                      </a:lnTo>
                      <a:lnTo>
                        <a:pt x="672" y="516"/>
                      </a:lnTo>
                      <a:lnTo>
                        <a:pt x="678" y="522"/>
                      </a:lnTo>
                      <a:lnTo>
                        <a:pt x="684" y="528"/>
                      </a:lnTo>
                      <a:lnTo>
                        <a:pt x="696" y="534"/>
                      </a:lnTo>
                      <a:lnTo>
                        <a:pt x="702" y="540"/>
                      </a:lnTo>
                      <a:lnTo>
                        <a:pt x="708" y="546"/>
                      </a:lnTo>
                      <a:lnTo>
                        <a:pt x="714" y="552"/>
                      </a:lnTo>
                      <a:lnTo>
                        <a:pt x="720" y="558"/>
                      </a:lnTo>
                      <a:lnTo>
                        <a:pt x="726" y="564"/>
                      </a:lnTo>
                      <a:lnTo>
                        <a:pt x="738" y="570"/>
                      </a:lnTo>
                      <a:lnTo>
                        <a:pt x="744" y="576"/>
                      </a:lnTo>
                      <a:lnTo>
                        <a:pt x="750" y="582"/>
                      </a:lnTo>
                      <a:lnTo>
                        <a:pt x="756" y="588"/>
                      </a:lnTo>
                      <a:lnTo>
                        <a:pt x="768" y="588"/>
                      </a:lnTo>
                      <a:lnTo>
                        <a:pt x="774" y="594"/>
                      </a:lnTo>
                      <a:lnTo>
                        <a:pt x="780" y="600"/>
                      </a:lnTo>
                      <a:lnTo>
                        <a:pt x="792" y="606"/>
                      </a:lnTo>
                      <a:lnTo>
                        <a:pt x="798" y="612"/>
                      </a:lnTo>
                      <a:lnTo>
                        <a:pt x="804" y="612"/>
                      </a:lnTo>
                      <a:lnTo>
                        <a:pt x="816" y="618"/>
                      </a:lnTo>
                      <a:lnTo>
                        <a:pt x="822" y="624"/>
                      </a:lnTo>
                      <a:lnTo>
                        <a:pt x="828" y="624"/>
                      </a:lnTo>
                      <a:lnTo>
                        <a:pt x="840" y="630"/>
                      </a:lnTo>
                      <a:lnTo>
                        <a:pt x="846" y="630"/>
                      </a:lnTo>
                      <a:lnTo>
                        <a:pt x="858" y="636"/>
                      </a:lnTo>
                      <a:lnTo>
                        <a:pt x="864" y="636"/>
                      </a:lnTo>
                      <a:lnTo>
                        <a:pt x="870" y="642"/>
                      </a:lnTo>
                      <a:lnTo>
                        <a:pt x="882" y="642"/>
                      </a:lnTo>
                      <a:lnTo>
                        <a:pt x="888" y="648"/>
                      </a:lnTo>
                      <a:lnTo>
                        <a:pt x="900" y="648"/>
                      </a:lnTo>
                      <a:lnTo>
                        <a:pt x="906" y="654"/>
                      </a:lnTo>
                      <a:lnTo>
                        <a:pt x="918" y="654"/>
                      </a:lnTo>
                      <a:lnTo>
                        <a:pt x="924" y="660"/>
                      </a:lnTo>
                      <a:lnTo>
                        <a:pt x="936" y="660"/>
                      </a:lnTo>
                      <a:lnTo>
                        <a:pt x="942" y="660"/>
                      </a:lnTo>
                      <a:lnTo>
                        <a:pt x="954" y="660"/>
                      </a:lnTo>
                      <a:lnTo>
                        <a:pt x="960" y="666"/>
                      </a:lnTo>
                      <a:lnTo>
                        <a:pt x="972" y="666"/>
                      </a:lnTo>
                      <a:lnTo>
                        <a:pt x="978" y="666"/>
                      </a:lnTo>
                      <a:lnTo>
                        <a:pt x="990" y="666"/>
                      </a:lnTo>
                      <a:lnTo>
                        <a:pt x="996" y="666"/>
                      </a:lnTo>
                      <a:lnTo>
                        <a:pt x="1008" y="672"/>
                      </a:lnTo>
                      <a:lnTo>
                        <a:pt x="1014" y="672"/>
                      </a:lnTo>
                      <a:lnTo>
                        <a:pt x="1026" y="672"/>
                      </a:lnTo>
                      <a:lnTo>
                        <a:pt x="1032" y="672"/>
                      </a:lnTo>
                      <a:lnTo>
                        <a:pt x="1044" y="672"/>
                      </a:lnTo>
                      <a:lnTo>
                        <a:pt x="1050" y="672"/>
                      </a:lnTo>
                      <a:lnTo>
                        <a:pt x="1062" y="672"/>
                      </a:lnTo>
                      <a:lnTo>
                        <a:pt x="1068" y="672"/>
                      </a:lnTo>
                      <a:lnTo>
                        <a:pt x="1080" y="672"/>
                      </a:lnTo>
                      <a:lnTo>
                        <a:pt x="1086" y="666"/>
                      </a:lnTo>
                      <a:lnTo>
                        <a:pt x="1098" y="666"/>
                      </a:lnTo>
                      <a:lnTo>
                        <a:pt x="1104" y="666"/>
                      </a:lnTo>
                      <a:lnTo>
                        <a:pt x="1116" y="666"/>
                      </a:lnTo>
                      <a:lnTo>
                        <a:pt x="1122" y="666"/>
                      </a:lnTo>
                      <a:lnTo>
                        <a:pt x="1134" y="660"/>
                      </a:lnTo>
                      <a:lnTo>
                        <a:pt x="1140" y="660"/>
                      </a:lnTo>
                      <a:lnTo>
                        <a:pt x="1152" y="660"/>
                      </a:lnTo>
                      <a:lnTo>
                        <a:pt x="1158" y="660"/>
                      </a:lnTo>
                      <a:lnTo>
                        <a:pt x="1170" y="654"/>
                      </a:lnTo>
                      <a:lnTo>
                        <a:pt x="1176" y="654"/>
                      </a:lnTo>
                      <a:lnTo>
                        <a:pt x="1188" y="648"/>
                      </a:lnTo>
                      <a:lnTo>
                        <a:pt x="1194" y="648"/>
                      </a:lnTo>
                      <a:lnTo>
                        <a:pt x="1206" y="642"/>
                      </a:lnTo>
                      <a:lnTo>
                        <a:pt x="1212" y="642"/>
                      </a:lnTo>
                      <a:lnTo>
                        <a:pt x="1224" y="636"/>
                      </a:lnTo>
                      <a:lnTo>
                        <a:pt x="1230" y="636"/>
                      </a:lnTo>
                      <a:lnTo>
                        <a:pt x="1236" y="630"/>
                      </a:lnTo>
                      <a:lnTo>
                        <a:pt x="1248" y="630"/>
                      </a:lnTo>
                      <a:lnTo>
                        <a:pt x="1254" y="624"/>
                      </a:lnTo>
                      <a:lnTo>
                        <a:pt x="1266" y="624"/>
                      </a:lnTo>
                      <a:lnTo>
                        <a:pt x="1272" y="618"/>
                      </a:lnTo>
                      <a:lnTo>
                        <a:pt x="1278" y="612"/>
                      </a:lnTo>
                      <a:lnTo>
                        <a:pt x="1290" y="612"/>
                      </a:lnTo>
                      <a:lnTo>
                        <a:pt x="1296" y="606"/>
                      </a:lnTo>
                      <a:lnTo>
                        <a:pt x="1302" y="600"/>
                      </a:lnTo>
                      <a:lnTo>
                        <a:pt x="1314" y="594"/>
                      </a:lnTo>
                      <a:lnTo>
                        <a:pt x="1320" y="588"/>
                      </a:lnTo>
                      <a:lnTo>
                        <a:pt x="1326" y="588"/>
                      </a:lnTo>
                      <a:lnTo>
                        <a:pt x="1332" y="582"/>
                      </a:lnTo>
                      <a:lnTo>
                        <a:pt x="1344" y="576"/>
                      </a:lnTo>
                      <a:lnTo>
                        <a:pt x="1350" y="570"/>
                      </a:lnTo>
                      <a:lnTo>
                        <a:pt x="1356" y="564"/>
                      </a:lnTo>
                      <a:lnTo>
                        <a:pt x="1362" y="558"/>
                      </a:lnTo>
                      <a:lnTo>
                        <a:pt x="1374" y="552"/>
                      </a:lnTo>
                      <a:lnTo>
                        <a:pt x="1380" y="546"/>
                      </a:lnTo>
                      <a:lnTo>
                        <a:pt x="1386" y="540"/>
                      </a:lnTo>
                      <a:lnTo>
                        <a:pt x="1392" y="534"/>
                      </a:lnTo>
                      <a:lnTo>
                        <a:pt x="1398" y="528"/>
                      </a:lnTo>
                      <a:lnTo>
                        <a:pt x="1404" y="522"/>
                      </a:lnTo>
                      <a:lnTo>
                        <a:pt x="1410" y="516"/>
                      </a:lnTo>
                      <a:lnTo>
                        <a:pt x="1416" y="510"/>
                      </a:lnTo>
                      <a:lnTo>
                        <a:pt x="1422" y="504"/>
                      </a:lnTo>
                      <a:lnTo>
                        <a:pt x="1428" y="498"/>
                      </a:lnTo>
                      <a:lnTo>
                        <a:pt x="1434" y="492"/>
                      </a:lnTo>
                      <a:lnTo>
                        <a:pt x="1440" y="480"/>
                      </a:lnTo>
                      <a:lnTo>
                        <a:pt x="1446" y="474"/>
                      </a:lnTo>
                      <a:lnTo>
                        <a:pt x="1452" y="468"/>
                      </a:lnTo>
                      <a:lnTo>
                        <a:pt x="1458" y="462"/>
                      </a:lnTo>
                      <a:lnTo>
                        <a:pt x="1464" y="456"/>
                      </a:lnTo>
                      <a:lnTo>
                        <a:pt x="1470" y="444"/>
                      </a:lnTo>
                      <a:lnTo>
                        <a:pt x="1476" y="438"/>
                      </a:lnTo>
                      <a:lnTo>
                        <a:pt x="1482" y="432"/>
                      </a:lnTo>
                      <a:lnTo>
                        <a:pt x="1488" y="426"/>
                      </a:lnTo>
                      <a:lnTo>
                        <a:pt x="1488" y="414"/>
                      </a:lnTo>
                      <a:lnTo>
                        <a:pt x="1494" y="408"/>
                      </a:lnTo>
                      <a:lnTo>
                        <a:pt x="1500" y="402"/>
                      </a:lnTo>
                      <a:lnTo>
                        <a:pt x="1506" y="390"/>
                      </a:lnTo>
                      <a:lnTo>
                        <a:pt x="1506" y="384"/>
                      </a:lnTo>
                      <a:lnTo>
                        <a:pt x="1512" y="378"/>
                      </a:lnTo>
                      <a:lnTo>
                        <a:pt x="1518" y="366"/>
                      </a:lnTo>
                      <a:lnTo>
                        <a:pt x="1518" y="360"/>
                      </a:lnTo>
                      <a:lnTo>
                        <a:pt x="1524" y="348"/>
                      </a:lnTo>
                      <a:lnTo>
                        <a:pt x="1524" y="342"/>
                      </a:lnTo>
                      <a:lnTo>
                        <a:pt x="1530" y="336"/>
                      </a:lnTo>
                      <a:lnTo>
                        <a:pt x="1536" y="324"/>
                      </a:lnTo>
                      <a:lnTo>
                        <a:pt x="1536" y="318"/>
                      </a:lnTo>
                      <a:lnTo>
                        <a:pt x="1536" y="306"/>
                      </a:lnTo>
                      <a:lnTo>
                        <a:pt x="1542" y="300"/>
                      </a:lnTo>
                      <a:lnTo>
                        <a:pt x="1542" y="288"/>
                      </a:lnTo>
                      <a:lnTo>
                        <a:pt x="1548" y="282"/>
                      </a:lnTo>
                      <a:lnTo>
                        <a:pt x="1548" y="270"/>
                      </a:lnTo>
                      <a:lnTo>
                        <a:pt x="1554" y="264"/>
                      </a:lnTo>
                      <a:lnTo>
                        <a:pt x="1554" y="252"/>
                      </a:lnTo>
                      <a:lnTo>
                        <a:pt x="1554" y="246"/>
                      </a:lnTo>
                      <a:lnTo>
                        <a:pt x="1554" y="234"/>
                      </a:lnTo>
                      <a:lnTo>
                        <a:pt x="1560" y="228"/>
                      </a:lnTo>
                      <a:lnTo>
                        <a:pt x="1560" y="216"/>
                      </a:lnTo>
                      <a:lnTo>
                        <a:pt x="1560" y="210"/>
                      </a:lnTo>
                      <a:lnTo>
                        <a:pt x="2076" y="276"/>
                      </a:lnTo>
                      <a:close/>
                    </a:path>
                  </a:pathLst>
                </a:custGeom>
                <a:solidFill>
                  <a:srgbClr val="EA611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81" name="Freeform 176"/>
                <p:cNvSpPr>
                  <a:spLocks/>
                </p:cNvSpPr>
                <p:nvPr/>
              </p:nvSpPr>
              <p:spPr bwMode="auto">
                <a:xfrm rot="924357">
                  <a:off x="1627491" y="1712982"/>
                  <a:ext cx="477677" cy="570384"/>
                </a:xfrm>
                <a:custGeom>
                  <a:avLst/>
                  <a:gdLst>
                    <a:gd name="T0" fmla="*/ 4083 w 702"/>
                    <a:gd name="T1" fmla="*/ 499675 h 726"/>
                    <a:gd name="T2" fmla="*/ 8165 w 702"/>
                    <a:gd name="T3" fmla="*/ 471392 h 726"/>
                    <a:gd name="T4" fmla="*/ 12248 w 702"/>
                    <a:gd name="T5" fmla="*/ 443108 h 726"/>
                    <a:gd name="T6" fmla="*/ 20414 w 702"/>
                    <a:gd name="T7" fmla="*/ 414825 h 726"/>
                    <a:gd name="T8" fmla="*/ 24496 w 702"/>
                    <a:gd name="T9" fmla="*/ 386541 h 726"/>
                    <a:gd name="T10" fmla="*/ 32662 w 702"/>
                    <a:gd name="T11" fmla="*/ 358258 h 726"/>
                    <a:gd name="T12" fmla="*/ 40827 w 702"/>
                    <a:gd name="T13" fmla="*/ 334688 h 726"/>
                    <a:gd name="T14" fmla="*/ 53075 w 702"/>
                    <a:gd name="T15" fmla="*/ 306405 h 726"/>
                    <a:gd name="T16" fmla="*/ 61241 w 702"/>
                    <a:gd name="T17" fmla="*/ 282835 h 726"/>
                    <a:gd name="T18" fmla="*/ 73489 w 702"/>
                    <a:gd name="T19" fmla="*/ 254552 h 726"/>
                    <a:gd name="T20" fmla="*/ 85737 w 702"/>
                    <a:gd name="T21" fmla="*/ 230982 h 726"/>
                    <a:gd name="T22" fmla="*/ 97985 w 702"/>
                    <a:gd name="T23" fmla="*/ 202698 h 726"/>
                    <a:gd name="T24" fmla="*/ 110233 w 702"/>
                    <a:gd name="T25" fmla="*/ 179129 h 726"/>
                    <a:gd name="T26" fmla="*/ 122481 w 702"/>
                    <a:gd name="T27" fmla="*/ 155559 h 726"/>
                    <a:gd name="T28" fmla="*/ 138812 w 702"/>
                    <a:gd name="T29" fmla="*/ 131990 h 726"/>
                    <a:gd name="T30" fmla="*/ 155143 w 702"/>
                    <a:gd name="T31" fmla="*/ 108420 h 726"/>
                    <a:gd name="T32" fmla="*/ 167391 w 702"/>
                    <a:gd name="T33" fmla="*/ 89564 h 726"/>
                    <a:gd name="T34" fmla="*/ 183722 w 702"/>
                    <a:gd name="T35" fmla="*/ 65995 h 726"/>
                    <a:gd name="T36" fmla="*/ 204135 w 702"/>
                    <a:gd name="T37" fmla="*/ 47139 h 726"/>
                    <a:gd name="T38" fmla="*/ 220466 w 702"/>
                    <a:gd name="T39" fmla="*/ 28284 h 726"/>
                    <a:gd name="T40" fmla="*/ 240880 w 702"/>
                    <a:gd name="T41" fmla="*/ 9428 h 726"/>
                    <a:gd name="T42" fmla="*/ 477677 w 702"/>
                    <a:gd name="T43" fmla="*/ 311119 h 726"/>
                    <a:gd name="T44" fmla="*/ 469512 w 702"/>
                    <a:gd name="T45" fmla="*/ 320546 h 726"/>
                    <a:gd name="T46" fmla="*/ 457263 w 702"/>
                    <a:gd name="T47" fmla="*/ 329974 h 726"/>
                    <a:gd name="T48" fmla="*/ 449098 w 702"/>
                    <a:gd name="T49" fmla="*/ 339402 h 726"/>
                    <a:gd name="T50" fmla="*/ 440933 w 702"/>
                    <a:gd name="T51" fmla="*/ 353544 h 726"/>
                    <a:gd name="T52" fmla="*/ 432767 w 702"/>
                    <a:gd name="T53" fmla="*/ 362972 h 726"/>
                    <a:gd name="T54" fmla="*/ 424602 w 702"/>
                    <a:gd name="T55" fmla="*/ 372399 h 726"/>
                    <a:gd name="T56" fmla="*/ 416436 w 702"/>
                    <a:gd name="T57" fmla="*/ 386541 h 726"/>
                    <a:gd name="T58" fmla="*/ 412354 w 702"/>
                    <a:gd name="T59" fmla="*/ 395969 h 726"/>
                    <a:gd name="T60" fmla="*/ 404188 w 702"/>
                    <a:gd name="T61" fmla="*/ 410111 h 726"/>
                    <a:gd name="T62" fmla="*/ 396023 w 702"/>
                    <a:gd name="T63" fmla="*/ 419539 h 726"/>
                    <a:gd name="T64" fmla="*/ 391940 w 702"/>
                    <a:gd name="T65" fmla="*/ 433680 h 726"/>
                    <a:gd name="T66" fmla="*/ 387857 w 702"/>
                    <a:gd name="T67" fmla="*/ 447822 h 726"/>
                    <a:gd name="T68" fmla="*/ 379692 w 702"/>
                    <a:gd name="T69" fmla="*/ 461964 h 726"/>
                    <a:gd name="T70" fmla="*/ 375609 w 702"/>
                    <a:gd name="T71" fmla="*/ 471392 h 726"/>
                    <a:gd name="T72" fmla="*/ 371527 w 702"/>
                    <a:gd name="T73" fmla="*/ 485534 h 726"/>
                    <a:gd name="T74" fmla="*/ 367444 w 702"/>
                    <a:gd name="T75" fmla="*/ 499675 h 726"/>
                    <a:gd name="T76" fmla="*/ 363361 w 702"/>
                    <a:gd name="T77" fmla="*/ 513817 h 726"/>
                    <a:gd name="T78" fmla="*/ 359278 w 702"/>
                    <a:gd name="T79" fmla="*/ 527959 h 726"/>
                    <a:gd name="T80" fmla="*/ 359278 w 702"/>
                    <a:gd name="T81" fmla="*/ 542101 h 726"/>
                    <a:gd name="T82" fmla="*/ 355196 w 702"/>
                    <a:gd name="T83" fmla="*/ 556242 h 726"/>
                    <a:gd name="T84" fmla="*/ 355196 w 702"/>
                    <a:gd name="T85" fmla="*/ 570384 h 72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702"/>
                    <a:gd name="T130" fmla="*/ 0 h 726"/>
                    <a:gd name="T131" fmla="*/ 702 w 702"/>
                    <a:gd name="T132" fmla="*/ 726 h 72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702" h="726">
                      <a:moveTo>
                        <a:pt x="0" y="654"/>
                      </a:moveTo>
                      <a:lnTo>
                        <a:pt x="6" y="636"/>
                      </a:lnTo>
                      <a:lnTo>
                        <a:pt x="6" y="618"/>
                      </a:lnTo>
                      <a:lnTo>
                        <a:pt x="12" y="600"/>
                      </a:lnTo>
                      <a:lnTo>
                        <a:pt x="18" y="582"/>
                      </a:lnTo>
                      <a:lnTo>
                        <a:pt x="18" y="564"/>
                      </a:lnTo>
                      <a:lnTo>
                        <a:pt x="24" y="546"/>
                      </a:lnTo>
                      <a:lnTo>
                        <a:pt x="30" y="528"/>
                      </a:lnTo>
                      <a:lnTo>
                        <a:pt x="30" y="510"/>
                      </a:lnTo>
                      <a:lnTo>
                        <a:pt x="36" y="492"/>
                      </a:lnTo>
                      <a:lnTo>
                        <a:pt x="42" y="474"/>
                      </a:lnTo>
                      <a:lnTo>
                        <a:pt x="48" y="456"/>
                      </a:lnTo>
                      <a:lnTo>
                        <a:pt x="54" y="444"/>
                      </a:lnTo>
                      <a:lnTo>
                        <a:pt x="60" y="426"/>
                      </a:lnTo>
                      <a:lnTo>
                        <a:pt x="66" y="408"/>
                      </a:lnTo>
                      <a:lnTo>
                        <a:pt x="78" y="390"/>
                      </a:lnTo>
                      <a:lnTo>
                        <a:pt x="84" y="372"/>
                      </a:lnTo>
                      <a:lnTo>
                        <a:pt x="90" y="360"/>
                      </a:lnTo>
                      <a:lnTo>
                        <a:pt x="96" y="342"/>
                      </a:lnTo>
                      <a:lnTo>
                        <a:pt x="108" y="324"/>
                      </a:lnTo>
                      <a:lnTo>
                        <a:pt x="114" y="306"/>
                      </a:lnTo>
                      <a:lnTo>
                        <a:pt x="126" y="294"/>
                      </a:lnTo>
                      <a:lnTo>
                        <a:pt x="132" y="276"/>
                      </a:lnTo>
                      <a:lnTo>
                        <a:pt x="144" y="258"/>
                      </a:lnTo>
                      <a:lnTo>
                        <a:pt x="150" y="246"/>
                      </a:lnTo>
                      <a:lnTo>
                        <a:pt x="162" y="228"/>
                      </a:lnTo>
                      <a:lnTo>
                        <a:pt x="168" y="216"/>
                      </a:lnTo>
                      <a:lnTo>
                        <a:pt x="180" y="198"/>
                      </a:lnTo>
                      <a:lnTo>
                        <a:pt x="192" y="186"/>
                      </a:lnTo>
                      <a:lnTo>
                        <a:pt x="204" y="168"/>
                      </a:lnTo>
                      <a:lnTo>
                        <a:pt x="216" y="156"/>
                      </a:lnTo>
                      <a:lnTo>
                        <a:pt x="228" y="138"/>
                      </a:lnTo>
                      <a:lnTo>
                        <a:pt x="234" y="126"/>
                      </a:lnTo>
                      <a:lnTo>
                        <a:pt x="246" y="114"/>
                      </a:lnTo>
                      <a:lnTo>
                        <a:pt x="258" y="96"/>
                      </a:lnTo>
                      <a:lnTo>
                        <a:pt x="270" y="84"/>
                      </a:lnTo>
                      <a:lnTo>
                        <a:pt x="288" y="72"/>
                      </a:lnTo>
                      <a:lnTo>
                        <a:pt x="300" y="60"/>
                      </a:lnTo>
                      <a:lnTo>
                        <a:pt x="312" y="48"/>
                      </a:lnTo>
                      <a:lnTo>
                        <a:pt x="324" y="36"/>
                      </a:lnTo>
                      <a:lnTo>
                        <a:pt x="336" y="24"/>
                      </a:lnTo>
                      <a:lnTo>
                        <a:pt x="354" y="12"/>
                      </a:lnTo>
                      <a:lnTo>
                        <a:pt x="366" y="0"/>
                      </a:lnTo>
                      <a:lnTo>
                        <a:pt x="702" y="396"/>
                      </a:lnTo>
                      <a:lnTo>
                        <a:pt x="696" y="402"/>
                      </a:lnTo>
                      <a:lnTo>
                        <a:pt x="690" y="408"/>
                      </a:lnTo>
                      <a:lnTo>
                        <a:pt x="678" y="414"/>
                      </a:lnTo>
                      <a:lnTo>
                        <a:pt x="672" y="420"/>
                      </a:lnTo>
                      <a:lnTo>
                        <a:pt x="666" y="426"/>
                      </a:lnTo>
                      <a:lnTo>
                        <a:pt x="660" y="432"/>
                      </a:lnTo>
                      <a:lnTo>
                        <a:pt x="654" y="444"/>
                      </a:lnTo>
                      <a:lnTo>
                        <a:pt x="648" y="450"/>
                      </a:lnTo>
                      <a:lnTo>
                        <a:pt x="642" y="456"/>
                      </a:lnTo>
                      <a:lnTo>
                        <a:pt x="636" y="462"/>
                      </a:lnTo>
                      <a:lnTo>
                        <a:pt x="630" y="468"/>
                      </a:lnTo>
                      <a:lnTo>
                        <a:pt x="624" y="474"/>
                      </a:lnTo>
                      <a:lnTo>
                        <a:pt x="618" y="486"/>
                      </a:lnTo>
                      <a:lnTo>
                        <a:pt x="612" y="492"/>
                      </a:lnTo>
                      <a:lnTo>
                        <a:pt x="606" y="498"/>
                      </a:lnTo>
                      <a:lnTo>
                        <a:pt x="606" y="504"/>
                      </a:lnTo>
                      <a:lnTo>
                        <a:pt x="600" y="516"/>
                      </a:lnTo>
                      <a:lnTo>
                        <a:pt x="594" y="522"/>
                      </a:lnTo>
                      <a:lnTo>
                        <a:pt x="588" y="528"/>
                      </a:lnTo>
                      <a:lnTo>
                        <a:pt x="582" y="534"/>
                      </a:lnTo>
                      <a:lnTo>
                        <a:pt x="582" y="546"/>
                      </a:lnTo>
                      <a:lnTo>
                        <a:pt x="576" y="552"/>
                      </a:lnTo>
                      <a:lnTo>
                        <a:pt x="570" y="564"/>
                      </a:lnTo>
                      <a:lnTo>
                        <a:pt x="570" y="570"/>
                      </a:lnTo>
                      <a:lnTo>
                        <a:pt x="564" y="576"/>
                      </a:lnTo>
                      <a:lnTo>
                        <a:pt x="558" y="588"/>
                      </a:lnTo>
                      <a:lnTo>
                        <a:pt x="558" y="594"/>
                      </a:lnTo>
                      <a:lnTo>
                        <a:pt x="552" y="600"/>
                      </a:lnTo>
                      <a:lnTo>
                        <a:pt x="552" y="612"/>
                      </a:lnTo>
                      <a:lnTo>
                        <a:pt x="546" y="618"/>
                      </a:lnTo>
                      <a:lnTo>
                        <a:pt x="540" y="630"/>
                      </a:lnTo>
                      <a:lnTo>
                        <a:pt x="540" y="636"/>
                      </a:lnTo>
                      <a:lnTo>
                        <a:pt x="540" y="648"/>
                      </a:lnTo>
                      <a:lnTo>
                        <a:pt x="534" y="654"/>
                      </a:lnTo>
                      <a:lnTo>
                        <a:pt x="534" y="666"/>
                      </a:lnTo>
                      <a:lnTo>
                        <a:pt x="528" y="672"/>
                      </a:lnTo>
                      <a:lnTo>
                        <a:pt x="528" y="684"/>
                      </a:lnTo>
                      <a:lnTo>
                        <a:pt x="528" y="690"/>
                      </a:lnTo>
                      <a:lnTo>
                        <a:pt x="522" y="702"/>
                      </a:lnTo>
                      <a:lnTo>
                        <a:pt x="522" y="708"/>
                      </a:lnTo>
                      <a:lnTo>
                        <a:pt x="522" y="720"/>
                      </a:lnTo>
                      <a:lnTo>
                        <a:pt x="522" y="726"/>
                      </a:lnTo>
                      <a:lnTo>
                        <a:pt x="0" y="654"/>
                      </a:lnTo>
                      <a:close/>
                    </a:path>
                  </a:pathLst>
                </a:custGeom>
                <a:solidFill>
                  <a:srgbClr val="EA611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82" name="Freeform 177"/>
                <p:cNvSpPr>
                  <a:spLocks/>
                </p:cNvSpPr>
                <p:nvPr/>
              </p:nvSpPr>
              <p:spPr bwMode="auto">
                <a:xfrm rot="924357">
                  <a:off x="1928396" y="1591206"/>
                  <a:ext cx="457250" cy="504389"/>
                </a:xfrm>
                <a:custGeom>
                  <a:avLst/>
                  <a:gdLst>
                    <a:gd name="T0" fmla="*/ 8165 w 672"/>
                    <a:gd name="T1" fmla="*/ 183843 h 642"/>
                    <a:gd name="T2" fmla="*/ 28578 w 672"/>
                    <a:gd name="T3" fmla="*/ 164987 h 642"/>
                    <a:gd name="T4" fmla="*/ 48991 w 672"/>
                    <a:gd name="T5" fmla="*/ 146131 h 642"/>
                    <a:gd name="T6" fmla="*/ 69404 w 672"/>
                    <a:gd name="T7" fmla="*/ 131990 h 642"/>
                    <a:gd name="T8" fmla="*/ 89817 w 672"/>
                    <a:gd name="T9" fmla="*/ 117848 h 642"/>
                    <a:gd name="T10" fmla="*/ 110230 w 672"/>
                    <a:gd name="T11" fmla="*/ 103706 h 642"/>
                    <a:gd name="T12" fmla="*/ 134725 w 672"/>
                    <a:gd name="T13" fmla="*/ 89564 h 642"/>
                    <a:gd name="T14" fmla="*/ 155138 w 672"/>
                    <a:gd name="T15" fmla="*/ 75423 h 642"/>
                    <a:gd name="T16" fmla="*/ 179634 w 672"/>
                    <a:gd name="T17" fmla="*/ 65995 h 642"/>
                    <a:gd name="T18" fmla="*/ 200047 w 672"/>
                    <a:gd name="T19" fmla="*/ 51853 h 642"/>
                    <a:gd name="T20" fmla="*/ 224542 w 672"/>
                    <a:gd name="T21" fmla="*/ 42425 h 642"/>
                    <a:gd name="T22" fmla="*/ 249038 w 672"/>
                    <a:gd name="T23" fmla="*/ 32997 h 642"/>
                    <a:gd name="T24" fmla="*/ 273533 w 672"/>
                    <a:gd name="T25" fmla="*/ 28283 h 642"/>
                    <a:gd name="T26" fmla="*/ 298029 w 672"/>
                    <a:gd name="T27" fmla="*/ 18856 h 642"/>
                    <a:gd name="T28" fmla="*/ 322525 w 672"/>
                    <a:gd name="T29" fmla="*/ 14142 h 642"/>
                    <a:gd name="T30" fmla="*/ 347020 w 672"/>
                    <a:gd name="T31" fmla="*/ 9428 h 642"/>
                    <a:gd name="T32" fmla="*/ 371516 w 672"/>
                    <a:gd name="T33" fmla="*/ 4714 h 642"/>
                    <a:gd name="T34" fmla="*/ 396011 w 672"/>
                    <a:gd name="T35" fmla="*/ 0 h 642"/>
                    <a:gd name="T36" fmla="*/ 420507 w 672"/>
                    <a:gd name="T37" fmla="*/ 0 h 642"/>
                    <a:gd name="T38" fmla="*/ 445002 w 672"/>
                    <a:gd name="T39" fmla="*/ 0 h 642"/>
                    <a:gd name="T40" fmla="*/ 457250 w 672"/>
                    <a:gd name="T41" fmla="*/ 410111 h 642"/>
                    <a:gd name="T42" fmla="*/ 445002 w 672"/>
                    <a:gd name="T43" fmla="*/ 410111 h 642"/>
                    <a:gd name="T44" fmla="*/ 432754 w 672"/>
                    <a:gd name="T45" fmla="*/ 410111 h 642"/>
                    <a:gd name="T46" fmla="*/ 420507 w 672"/>
                    <a:gd name="T47" fmla="*/ 410111 h 642"/>
                    <a:gd name="T48" fmla="*/ 408259 w 672"/>
                    <a:gd name="T49" fmla="*/ 414825 h 642"/>
                    <a:gd name="T50" fmla="*/ 396011 w 672"/>
                    <a:gd name="T51" fmla="*/ 414825 h 642"/>
                    <a:gd name="T52" fmla="*/ 383763 w 672"/>
                    <a:gd name="T53" fmla="*/ 419539 h 642"/>
                    <a:gd name="T54" fmla="*/ 371516 w 672"/>
                    <a:gd name="T55" fmla="*/ 419539 h 642"/>
                    <a:gd name="T56" fmla="*/ 359268 w 672"/>
                    <a:gd name="T57" fmla="*/ 424252 h 642"/>
                    <a:gd name="T58" fmla="*/ 347020 w 672"/>
                    <a:gd name="T59" fmla="*/ 428966 h 642"/>
                    <a:gd name="T60" fmla="*/ 334772 w 672"/>
                    <a:gd name="T61" fmla="*/ 433680 h 642"/>
                    <a:gd name="T62" fmla="*/ 322525 w 672"/>
                    <a:gd name="T63" fmla="*/ 438394 h 642"/>
                    <a:gd name="T64" fmla="*/ 310277 w 672"/>
                    <a:gd name="T65" fmla="*/ 443108 h 642"/>
                    <a:gd name="T66" fmla="*/ 302112 w 672"/>
                    <a:gd name="T67" fmla="*/ 452536 h 642"/>
                    <a:gd name="T68" fmla="*/ 289864 w 672"/>
                    <a:gd name="T69" fmla="*/ 457250 h 642"/>
                    <a:gd name="T70" fmla="*/ 277616 w 672"/>
                    <a:gd name="T71" fmla="*/ 461964 h 642"/>
                    <a:gd name="T72" fmla="*/ 269451 w 672"/>
                    <a:gd name="T73" fmla="*/ 471392 h 642"/>
                    <a:gd name="T74" fmla="*/ 257203 w 672"/>
                    <a:gd name="T75" fmla="*/ 480819 h 642"/>
                    <a:gd name="T76" fmla="*/ 249038 w 672"/>
                    <a:gd name="T77" fmla="*/ 485533 h 642"/>
                    <a:gd name="T78" fmla="*/ 236790 w 672"/>
                    <a:gd name="T79" fmla="*/ 494961 h 642"/>
                    <a:gd name="T80" fmla="*/ 228625 w 672"/>
                    <a:gd name="T81" fmla="*/ 504389 h 64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72"/>
                    <a:gd name="T124" fmla="*/ 0 h 642"/>
                    <a:gd name="T125" fmla="*/ 672 w 672"/>
                    <a:gd name="T126" fmla="*/ 642 h 64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72" h="642">
                      <a:moveTo>
                        <a:pt x="0" y="246"/>
                      </a:moveTo>
                      <a:lnTo>
                        <a:pt x="12" y="234"/>
                      </a:lnTo>
                      <a:lnTo>
                        <a:pt x="30" y="222"/>
                      </a:lnTo>
                      <a:lnTo>
                        <a:pt x="42" y="210"/>
                      </a:lnTo>
                      <a:lnTo>
                        <a:pt x="54" y="198"/>
                      </a:lnTo>
                      <a:lnTo>
                        <a:pt x="72" y="186"/>
                      </a:lnTo>
                      <a:lnTo>
                        <a:pt x="84" y="180"/>
                      </a:lnTo>
                      <a:lnTo>
                        <a:pt x="102" y="168"/>
                      </a:lnTo>
                      <a:lnTo>
                        <a:pt x="120" y="156"/>
                      </a:lnTo>
                      <a:lnTo>
                        <a:pt x="132" y="150"/>
                      </a:lnTo>
                      <a:lnTo>
                        <a:pt x="150" y="138"/>
                      </a:lnTo>
                      <a:lnTo>
                        <a:pt x="162" y="132"/>
                      </a:lnTo>
                      <a:lnTo>
                        <a:pt x="180" y="120"/>
                      </a:lnTo>
                      <a:lnTo>
                        <a:pt x="198" y="114"/>
                      </a:lnTo>
                      <a:lnTo>
                        <a:pt x="210" y="102"/>
                      </a:lnTo>
                      <a:lnTo>
                        <a:pt x="228" y="96"/>
                      </a:lnTo>
                      <a:lnTo>
                        <a:pt x="246" y="90"/>
                      </a:lnTo>
                      <a:lnTo>
                        <a:pt x="264" y="84"/>
                      </a:lnTo>
                      <a:lnTo>
                        <a:pt x="282" y="72"/>
                      </a:lnTo>
                      <a:lnTo>
                        <a:pt x="294" y="66"/>
                      </a:lnTo>
                      <a:lnTo>
                        <a:pt x="312" y="60"/>
                      </a:lnTo>
                      <a:lnTo>
                        <a:pt x="330" y="54"/>
                      </a:lnTo>
                      <a:lnTo>
                        <a:pt x="348" y="48"/>
                      </a:lnTo>
                      <a:lnTo>
                        <a:pt x="366" y="42"/>
                      </a:lnTo>
                      <a:lnTo>
                        <a:pt x="384" y="42"/>
                      </a:lnTo>
                      <a:lnTo>
                        <a:pt x="402" y="36"/>
                      </a:lnTo>
                      <a:lnTo>
                        <a:pt x="420" y="30"/>
                      </a:lnTo>
                      <a:lnTo>
                        <a:pt x="438" y="24"/>
                      </a:lnTo>
                      <a:lnTo>
                        <a:pt x="456" y="24"/>
                      </a:lnTo>
                      <a:lnTo>
                        <a:pt x="474" y="18"/>
                      </a:lnTo>
                      <a:lnTo>
                        <a:pt x="492" y="12"/>
                      </a:lnTo>
                      <a:lnTo>
                        <a:pt x="510" y="12"/>
                      </a:lnTo>
                      <a:lnTo>
                        <a:pt x="528" y="6"/>
                      </a:lnTo>
                      <a:lnTo>
                        <a:pt x="546" y="6"/>
                      </a:lnTo>
                      <a:lnTo>
                        <a:pt x="564" y="6"/>
                      </a:lnTo>
                      <a:lnTo>
                        <a:pt x="582" y="0"/>
                      </a:lnTo>
                      <a:lnTo>
                        <a:pt x="600" y="0"/>
                      </a:lnTo>
                      <a:lnTo>
                        <a:pt x="618" y="0"/>
                      </a:lnTo>
                      <a:lnTo>
                        <a:pt x="636" y="0"/>
                      </a:lnTo>
                      <a:lnTo>
                        <a:pt x="654" y="0"/>
                      </a:lnTo>
                      <a:lnTo>
                        <a:pt x="672" y="0"/>
                      </a:lnTo>
                      <a:lnTo>
                        <a:pt x="672" y="522"/>
                      </a:lnTo>
                      <a:lnTo>
                        <a:pt x="660" y="522"/>
                      </a:lnTo>
                      <a:lnTo>
                        <a:pt x="654" y="522"/>
                      </a:lnTo>
                      <a:lnTo>
                        <a:pt x="642" y="522"/>
                      </a:lnTo>
                      <a:lnTo>
                        <a:pt x="636" y="522"/>
                      </a:lnTo>
                      <a:lnTo>
                        <a:pt x="624" y="522"/>
                      </a:lnTo>
                      <a:lnTo>
                        <a:pt x="618" y="522"/>
                      </a:lnTo>
                      <a:lnTo>
                        <a:pt x="606" y="522"/>
                      </a:lnTo>
                      <a:lnTo>
                        <a:pt x="600" y="528"/>
                      </a:lnTo>
                      <a:lnTo>
                        <a:pt x="588" y="528"/>
                      </a:lnTo>
                      <a:lnTo>
                        <a:pt x="582" y="528"/>
                      </a:lnTo>
                      <a:lnTo>
                        <a:pt x="570" y="528"/>
                      </a:lnTo>
                      <a:lnTo>
                        <a:pt x="564" y="534"/>
                      </a:lnTo>
                      <a:lnTo>
                        <a:pt x="552" y="534"/>
                      </a:lnTo>
                      <a:lnTo>
                        <a:pt x="546" y="534"/>
                      </a:lnTo>
                      <a:lnTo>
                        <a:pt x="534" y="540"/>
                      </a:lnTo>
                      <a:lnTo>
                        <a:pt x="528" y="540"/>
                      </a:lnTo>
                      <a:lnTo>
                        <a:pt x="516" y="546"/>
                      </a:lnTo>
                      <a:lnTo>
                        <a:pt x="510" y="546"/>
                      </a:lnTo>
                      <a:lnTo>
                        <a:pt x="498" y="552"/>
                      </a:lnTo>
                      <a:lnTo>
                        <a:pt x="492" y="552"/>
                      </a:lnTo>
                      <a:lnTo>
                        <a:pt x="486" y="558"/>
                      </a:lnTo>
                      <a:lnTo>
                        <a:pt x="474" y="558"/>
                      </a:lnTo>
                      <a:lnTo>
                        <a:pt x="468" y="564"/>
                      </a:lnTo>
                      <a:lnTo>
                        <a:pt x="456" y="564"/>
                      </a:lnTo>
                      <a:lnTo>
                        <a:pt x="450" y="570"/>
                      </a:lnTo>
                      <a:lnTo>
                        <a:pt x="444" y="576"/>
                      </a:lnTo>
                      <a:lnTo>
                        <a:pt x="432" y="576"/>
                      </a:lnTo>
                      <a:lnTo>
                        <a:pt x="426" y="582"/>
                      </a:lnTo>
                      <a:lnTo>
                        <a:pt x="420" y="588"/>
                      </a:lnTo>
                      <a:lnTo>
                        <a:pt x="408" y="588"/>
                      </a:lnTo>
                      <a:lnTo>
                        <a:pt x="402" y="594"/>
                      </a:lnTo>
                      <a:lnTo>
                        <a:pt x="396" y="600"/>
                      </a:lnTo>
                      <a:lnTo>
                        <a:pt x="384" y="606"/>
                      </a:lnTo>
                      <a:lnTo>
                        <a:pt x="378" y="612"/>
                      </a:lnTo>
                      <a:lnTo>
                        <a:pt x="372" y="618"/>
                      </a:lnTo>
                      <a:lnTo>
                        <a:pt x="366" y="618"/>
                      </a:lnTo>
                      <a:lnTo>
                        <a:pt x="354" y="624"/>
                      </a:lnTo>
                      <a:lnTo>
                        <a:pt x="348" y="630"/>
                      </a:lnTo>
                      <a:lnTo>
                        <a:pt x="342" y="636"/>
                      </a:lnTo>
                      <a:lnTo>
                        <a:pt x="336" y="642"/>
                      </a:lnTo>
                      <a:lnTo>
                        <a:pt x="0" y="24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CC00"/>
                    </a:gs>
                    <a:gs pos="100000">
                      <a:srgbClr val="658700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83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2178234" y="1551138"/>
                  <a:ext cx="128847" cy="21998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584" name="Line 204"/>
                <p:cNvSpPr>
                  <a:spLocks noChangeShapeType="1"/>
                </p:cNvSpPr>
                <p:nvPr/>
              </p:nvSpPr>
              <p:spPr bwMode="auto">
                <a:xfrm>
                  <a:off x="2307081" y="1552708"/>
                  <a:ext cx="1435268" cy="96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585" name="Text Box 207"/>
                <p:cNvSpPr txBox="1">
                  <a:spLocks noChangeArrowheads="1"/>
                </p:cNvSpPr>
                <p:nvPr/>
              </p:nvSpPr>
              <p:spPr bwMode="auto">
                <a:xfrm>
                  <a:off x="1930578" y="2303875"/>
                  <a:ext cx="595035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buSzPct val="100000"/>
                    <a:buFont typeface="Times New Roman" pitchFamily="18" charset="0"/>
                    <a:buNone/>
                  </a:pPr>
                  <a:r>
                    <a:rPr lang="en-US" altLang="ko-KR" sz="1600" b="1">
                      <a:solidFill>
                        <a:srgbClr val="969696"/>
                      </a:solidFill>
                      <a:latin typeface="Times New Roman" pitchFamily="18" charset="0"/>
                    </a:rPr>
                    <a:t>2000</a:t>
                  </a:r>
                </a:p>
              </p:txBody>
            </p:sp>
          </p:grpSp>
          <p:sp>
            <p:nvSpPr>
              <p:cNvPr id="61575" name="TextBox 100"/>
              <p:cNvSpPr txBox="1">
                <a:spLocks noChangeArrowheads="1"/>
              </p:cNvSpPr>
              <p:nvPr/>
            </p:nvSpPr>
            <p:spPr bwMode="auto">
              <a:xfrm>
                <a:off x="1328867" y="1306796"/>
                <a:ext cx="1533754" cy="291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buSzPct val="100000"/>
                  <a:buFont typeface="Times New Roman" pitchFamily="18" charset="0"/>
                  <a:buNone/>
                </a:pPr>
                <a:r>
                  <a:rPr lang="zh-CN" altLang="en-US" sz="1200"/>
                  <a:t>占出口总额的</a:t>
                </a:r>
                <a:r>
                  <a:rPr lang="en-US" altLang="zh-CN" sz="1200"/>
                  <a:t>6.3%</a:t>
                </a:r>
                <a:endParaRPr lang="zh-CN" altLang="en-US" sz="1200"/>
              </a:p>
            </p:txBody>
          </p:sp>
        </p:grpSp>
        <p:grpSp>
          <p:nvGrpSpPr>
            <p:cNvPr id="61558" name="组合 129"/>
            <p:cNvGrpSpPr>
              <a:grpSpLocks/>
            </p:cNvGrpSpPr>
            <p:nvPr/>
          </p:nvGrpSpPr>
          <p:grpSpPr bwMode="auto">
            <a:xfrm>
              <a:off x="2443176" y="998730"/>
              <a:ext cx="2070680" cy="2172144"/>
              <a:chOff x="3295994" y="1323155"/>
              <a:chExt cx="2179089" cy="2285865"/>
            </a:xfrm>
          </p:grpSpPr>
          <p:grpSp>
            <p:nvGrpSpPr>
              <p:cNvPr id="61561" name="组合 99"/>
              <p:cNvGrpSpPr>
                <a:grpSpLocks/>
              </p:cNvGrpSpPr>
              <p:nvPr/>
            </p:nvGrpSpPr>
            <p:grpSpPr bwMode="auto">
              <a:xfrm>
                <a:off x="3295994" y="1575858"/>
                <a:ext cx="2145553" cy="2033162"/>
                <a:chOff x="3340999" y="1493785"/>
                <a:chExt cx="2145553" cy="2033162"/>
              </a:xfrm>
            </p:grpSpPr>
            <p:sp>
              <p:nvSpPr>
                <p:cNvPr id="61563" name="Oval 109"/>
                <p:cNvSpPr>
                  <a:spLocks noChangeArrowheads="1"/>
                </p:cNvSpPr>
                <p:nvPr/>
              </p:nvSpPr>
              <p:spPr bwMode="auto">
                <a:xfrm>
                  <a:off x="3785549" y="3009988"/>
                  <a:ext cx="1612159" cy="51695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FAE6CE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AE6C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buSzPct val="100000"/>
                    <a:buFont typeface="Times New Roman" pitchFamily="18" charset="0"/>
                    <a:buNone/>
                  </a:pPr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1564" name="AutoShape 171"/>
                <p:cNvSpPr>
                  <a:spLocks noChangeArrowheads="1"/>
                </p:cNvSpPr>
                <p:nvPr/>
              </p:nvSpPr>
              <p:spPr bwMode="auto">
                <a:xfrm rot="924357">
                  <a:off x="3457276" y="1677628"/>
                  <a:ext cx="1428316" cy="1649871"/>
                </a:xfrm>
                <a:custGeom>
                  <a:avLst/>
                  <a:gdLst>
                    <a:gd name="T0" fmla="*/ 47224226 w 21600"/>
                    <a:gd name="T1" fmla="*/ 0 h 21600"/>
                    <a:gd name="T2" fmla="*/ 13830595 w 21600"/>
                    <a:gd name="T3" fmla="*/ 18454034 h 21600"/>
                    <a:gd name="T4" fmla="*/ 0 w 21600"/>
                    <a:gd name="T5" fmla="*/ 63011014 h 21600"/>
                    <a:gd name="T6" fmla="*/ 13830595 w 21600"/>
                    <a:gd name="T7" fmla="*/ 107567922 h 21600"/>
                    <a:gd name="T8" fmla="*/ 47224226 w 21600"/>
                    <a:gd name="T9" fmla="*/ 126021952 h 21600"/>
                    <a:gd name="T10" fmla="*/ 80617862 w 21600"/>
                    <a:gd name="T11" fmla="*/ 107567922 h 21600"/>
                    <a:gd name="T12" fmla="*/ 94448452 w 21600"/>
                    <a:gd name="T13" fmla="*/ 63011014 h 21600"/>
                    <a:gd name="T14" fmla="*/ 80617862 w 21600"/>
                    <a:gd name="T15" fmla="*/ 18454034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63 w 21600"/>
                    <a:gd name="T25" fmla="*/ 3163 h 21600"/>
                    <a:gd name="T26" fmla="*/ 18437 w 21600"/>
                    <a:gd name="T27" fmla="*/ 18437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CBCBCB"/>
                    </a:gs>
                    <a:gs pos="6500">
                      <a:srgbClr val="5F5F5F"/>
                    </a:gs>
                    <a:gs pos="10501">
                      <a:srgbClr val="5F5F5F"/>
                    </a:gs>
                    <a:gs pos="31500">
                      <a:srgbClr val="FFFFFF"/>
                    </a:gs>
                    <a:gs pos="33501">
                      <a:srgbClr val="B2B2B2"/>
                    </a:gs>
                    <a:gs pos="34500">
                      <a:srgbClr val="292929"/>
                    </a:gs>
                    <a:gs pos="41000">
                      <a:srgbClr val="777777"/>
                    </a:gs>
                    <a:gs pos="50000">
                      <a:srgbClr val="EAEAEA"/>
                    </a:gs>
                    <a:gs pos="59000">
                      <a:srgbClr val="777777"/>
                    </a:gs>
                    <a:gs pos="65500">
                      <a:srgbClr val="292929"/>
                    </a:gs>
                    <a:gs pos="66499">
                      <a:srgbClr val="B2B2B2"/>
                    </a:gs>
                    <a:gs pos="68500">
                      <a:srgbClr val="FFFFFF"/>
                    </a:gs>
                    <a:gs pos="89500">
                      <a:srgbClr val="5F5F5F"/>
                    </a:gs>
                    <a:gs pos="93500">
                      <a:srgbClr val="5F5F5F"/>
                    </a:gs>
                    <a:gs pos="100000">
                      <a:srgbClr val="CBCBCB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565" name="Freeform 178"/>
                <p:cNvSpPr>
                  <a:spLocks/>
                </p:cNvSpPr>
                <p:nvPr/>
              </p:nvSpPr>
              <p:spPr bwMode="auto">
                <a:xfrm rot="924357">
                  <a:off x="4232715" y="1706697"/>
                  <a:ext cx="407754" cy="485533"/>
                </a:xfrm>
                <a:custGeom>
                  <a:avLst/>
                  <a:gdLst>
                    <a:gd name="T0" fmla="*/ 12233 w 600"/>
                    <a:gd name="T1" fmla="*/ 0 h 618"/>
                    <a:gd name="T2" fmla="*/ 36698 w 600"/>
                    <a:gd name="T3" fmla="*/ 0 h 618"/>
                    <a:gd name="T4" fmla="*/ 61163 w 600"/>
                    <a:gd name="T5" fmla="*/ 0 h 618"/>
                    <a:gd name="T6" fmla="*/ 85628 w 600"/>
                    <a:gd name="T7" fmla="*/ 4714 h 618"/>
                    <a:gd name="T8" fmla="*/ 110094 w 600"/>
                    <a:gd name="T9" fmla="*/ 9428 h 618"/>
                    <a:gd name="T10" fmla="*/ 134559 w 600"/>
                    <a:gd name="T11" fmla="*/ 14142 h 618"/>
                    <a:gd name="T12" fmla="*/ 159024 w 600"/>
                    <a:gd name="T13" fmla="*/ 18856 h 618"/>
                    <a:gd name="T14" fmla="*/ 183489 w 600"/>
                    <a:gd name="T15" fmla="*/ 28283 h 618"/>
                    <a:gd name="T16" fmla="*/ 207955 w 600"/>
                    <a:gd name="T17" fmla="*/ 32997 h 618"/>
                    <a:gd name="T18" fmla="*/ 228342 w 600"/>
                    <a:gd name="T19" fmla="*/ 42425 h 618"/>
                    <a:gd name="T20" fmla="*/ 252807 w 600"/>
                    <a:gd name="T21" fmla="*/ 51853 h 618"/>
                    <a:gd name="T22" fmla="*/ 277273 w 600"/>
                    <a:gd name="T23" fmla="*/ 65995 h 618"/>
                    <a:gd name="T24" fmla="*/ 297660 w 600"/>
                    <a:gd name="T25" fmla="*/ 75423 h 618"/>
                    <a:gd name="T26" fmla="*/ 322126 w 600"/>
                    <a:gd name="T27" fmla="*/ 89564 h 618"/>
                    <a:gd name="T28" fmla="*/ 342513 w 600"/>
                    <a:gd name="T29" fmla="*/ 103706 h 618"/>
                    <a:gd name="T30" fmla="*/ 362901 w 600"/>
                    <a:gd name="T31" fmla="*/ 117848 h 618"/>
                    <a:gd name="T32" fmla="*/ 387366 w 600"/>
                    <a:gd name="T33" fmla="*/ 131990 h 618"/>
                    <a:gd name="T34" fmla="*/ 407754 w 600"/>
                    <a:gd name="T35" fmla="*/ 146131 h 618"/>
                    <a:gd name="T36" fmla="*/ 195722 w 600"/>
                    <a:gd name="T37" fmla="*/ 480819 h 618"/>
                    <a:gd name="T38" fmla="*/ 187567 w 600"/>
                    <a:gd name="T39" fmla="*/ 471391 h 618"/>
                    <a:gd name="T40" fmla="*/ 175334 w 600"/>
                    <a:gd name="T41" fmla="*/ 461963 h 618"/>
                    <a:gd name="T42" fmla="*/ 167179 w 600"/>
                    <a:gd name="T43" fmla="*/ 457250 h 618"/>
                    <a:gd name="T44" fmla="*/ 154946 w 600"/>
                    <a:gd name="T45" fmla="*/ 452536 h 618"/>
                    <a:gd name="T46" fmla="*/ 142714 w 600"/>
                    <a:gd name="T47" fmla="*/ 443108 h 618"/>
                    <a:gd name="T48" fmla="*/ 130481 w 600"/>
                    <a:gd name="T49" fmla="*/ 438394 h 618"/>
                    <a:gd name="T50" fmla="*/ 122326 w 600"/>
                    <a:gd name="T51" fmla="*/ 433680 h 618"/>
                    <a:gd name="T52" fmla="*/ 110094 w 600"/>
                    <a:gd name="T53" fmla="*/ 428966 h 618"/>
                    <a:gd name="T54" fmla="*/ 97861 w 600"/>
                    <a:gd name="T55" fmla="*/ 424252 h 618"/>
                    <a:gd name="T56" fmla="*/ 85628 w 600"/>
                    <a:gd name="T57" fmla="*/ 419538 h 618"/>
                    <a:gd name="T58" fmla="*/ 73396 w 600"/>
                    <a:gd name="T59" fmla="*/ 419538 h 618"/>
                    <a:gd name="T60" fmla="*/ 61163 w 600"/>
                    <a:gd name="T61" fmla="*/ 414824 h 618"/>
                    <a:gd name="T62" fmla="*/ 48930 w 600"/>
                    <a:gd name="T63" fmla="*/ 414824 h 618"/>
                    <a:gd name="T64" fmla="*/ 36698 w 600"/>
                    <a:gd name="T65" fmla="*/ 410110 h 618"/>
                    <a:gd name="T66" fmla="*/ 24465 w 600"/>
                    <a:gd name="T67" fmla="*/ 410110 h 618"/>
                    <a:gd name="T68" fmla="*/ 12233 w 600"/>
                    <a:gd name="T69" fmla="*/ 410110 h 618"/>
                    <a:gd name="T70" fmla="*/ 0 w 600"/>
                    <a:gd name="T71" fmla="*/ 410110 h 61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00"/>
                    <a:gd name="T109" fmla="*/ 0 h 618"/>
                    <a:gd name="T110" fmla="*/ 600 w 600"/>
                    <a:gd name="T111" fmla="*/ 618 h 61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00" h="6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36" y="0"/>
                      </a:lnTo>
                      <a:lnTo>
                        <a:pt x="54" y="0"/>
                      </a:lnTo>
                      <a:lnTo>
                        <a:pt x="72" y="0"/>
                      </a:lnTo>
                      <a:lnTo>
                        <a:pt x="90" y="0"/>
                      </a:lnTo>
                      <a:lnTo>
                        <a:pt x="108" y="6"/>
                      </a:lnTo>
                      <a:lnTo>
                        <a:pt x="126" y="6"/>
                      </a:lnTo>
                      <a:lnTo>
                        <a:pt x="144" y="6"/>
                      </a:lnTo>
                      <a:lnTo>
                        <a:pt x="162" y="12"/>
                      </a:lnTo>
                      <a:lnTo>
                        <a:pt x="180" y="12"/>
                      </a:lnTo>
                      <a:lnTo>
                        <a:pt x="198" y="18"/>
                      </a:lnTo>
                      <a:lnTo>
                        <a:pt x="216" y="24"/>
                      </a:lnTo>
                      <a:lnTo>
                        <a:pt x="234" y="24"/>
                      </a:lnTo>
                      <a:lnTo>
                        <a:pt x="252" y="30"/>
                      </a:lnTo>
                      <a:lnTo>
                        <a:pt x="270" y="36"/>
                      </a:lnTo>
                      <a:lnTo>
                        <a:pt x="288" y="42"/>
                      </a:lnTo>
                      <a:lnTo>
                        <a:pt x="306" y="42"/>
                      </a:lnTo>
                      <a:lnTo>
                        <a:pt x="324" y="48"/>
                      </a:lnTo>
                      <a:lnTo>
                        <a:pt x="336" y="54"/>
                      </a:lnTo>
                      <a:lnTo>
                        <a:pt x="354" y="60"/>
                      </a:lnTo>
                      <a:lnTo>
                        <a:pt x="372" y="66"/>
                      </a:lnTo>
                      <a:lnTo>
                        <a:pt x="390" y="72"/>
                      </a:lnTo>
                      <a:lnTo>
                        <a:pt x="408" y="84"/>
                      </a:lnTo>
                      <a:lnTo>
                        <a:pt x="426" y="90"/>
                      </a:lnTo>
                      <a:lnTo>
                        <a:pt x="438" y="96"/>
                      </a:lnTo>
                      <a:lnTo>
                        <a:pt x="456" y="102"/>
                      </a:lnTo>
                      <a:lnTo>
                        <a:pt x="474" y="114"/>
                      </a:lnTo>
                      <a:lnTo>
                        <a:pt x="486" y="120"/>
                      </a:lnTo>
                      <a:lnTo>
                        <a:pt x="504" y="132"/>
                      </a:lnTo>
                      <a:lnTo>
                        <a:pt x="522" y="138"/>
                      </a:lnTo>
                      <a:lnTo>
                        <a:pt x="534" y="150"/>
                      </a:lnTo>
                      <a:lnTo>
                        <a:pt x="552" y="156"/>
                      </a:lnTo>
                      <a:lnTo>
                        <a:pt x="570" y="168"/>
                      </a:lnTo>
                      <a:lnTo>
                        <a:pt x="582" y="180"/>
                      </a:lnTo>
                      <a:lnTo>
                        <a:pt x="600" y="186"/>
                      </a:lnTo>
                      <a:lnTo>
                        <a:pt x="300" y="618"/>
                      </a:lnTo>
                      <a:lnTo>
                        <a:pt x="288" y="612"/>
                      </a:lnTo>
                      <a:lnTo>
                        <a:pt x="282" y="606"/>
                      </a:lnTo>
                      <a:lnTo>
                        <a:pt x="276" y="600"/>
                      </a:lnTo>
                      <a:lnTo>
                        <a:pt x="270" y="594"/>
                      </a:lnTo>
                      <a:lnTo>
                        <a:pt x="258" y="588"/>
                      </a:lnTo>
                      <a:lnTo>
                        <a:pt x="252" y="588"/>
                      </a:lnTo>
                      <a:lnTo>
                        <a:pt x="246" y="582"/>
                      </a:lnTo>
                      <a:lnTo>
                        <a:pt x="234" y="576"/>
                      </a:lnTo>
                      <a:lnTo>
                        <a:pt x="228" y="576"/>
                      </a:lnTo>
                      <a:lnTo>
                        <a:pt x="222" y="570"/>
                      </a:lnTo>
                      <a:lnTo>
                        <a:pt x="210" y="564"/>
                      </a:lnTo>
                      <a:lnTo>
                        <a:pt x="204" y="564"/>
                      </a:lnTo>
                      <a:lnTo>
                        <a:pt x="192" y="558"/>
                      </a:lnTo>
                      <a:lnTo>
                        <a:pt x="186" y="558"/>
                      </a:lnTo>
                      <a:lnTo>
                        <a:pt x="180" y="552"/>
                      </a:lnTo>
                      <a:lnTo>
                        <a:pt x="168" y="552"/>
                      </a:lnTo>
                      <a:lnTo>
                        <a:pt x="162" y="546"/>
                      </a:lnTo>
                      <a:lnTo>
                        <a:pt x="150" y="546"/>
                      </a:lnTo>
                      <a:lnTo>
                        <a:pt x="144" y="540"/>
                      </a:lnTo>
                      <a:lnTo>
                        <a:pt x="132" y="540"/>
                      </a:lnTo>
                      <a:lnTo>
                        <a:pt x="126" y="534"/>
                      </a:lnTo>
                      <a:lnTo>
                        <a:pt x="114" y="534"/>
                      </a:lnTo>
                      <a:lnTo>
                        <a:pt x="108" y="534"/>
                      </a:lnTo>
                      <a:lnTo>
                        <a:pt x="96" y="528"/>
                      </a:lnTo>
                      <a:lnTo>
                        <a:pt x="90" y="528"/>
                      </a:lnTo>
                      <a:lnTo>
                        <a:pt x="78" y="528"/>
                      </a:lnTo>
                      <a:lnTo>
                        <a:pt x="72" y="528"/>
                      </a:lnTo>
                      <a:lnTo>
                        <a:pt x="60" y="522"/>
                      </a:lnTo>
                      <a:lnTo>
                        <a:pt x="54" y="522"/>
                      </a:lnTo>
                      <a:lnTo>
                        <a:pt x="42" y="522"/>
                      </a:lnTo>
                      <a:lnTo>
                        <a:pt x="36" y="522"/>
                      </a:lnTo>
                      <a:lnTo>
                        <a:pt x="24" y="522"/>
                      </a:lnTo>
                      <a:lnTo>
                        <a:pt x="18" y="522"/>
                      </a:lnTo>
                      <a:lnTo>
                        <a:pt x="6" y="522"/>
                      </a:lnTo>
                      <a:lnTo>
                        <a:pt x="0" y="5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611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66" name="Freeform 179"/>
                <p:cNvSpPr>
                  <a:spLocks/>
                </p:cNvSpPr>
                <p:nvPr/>
              </p:nvSpPr>
              <p:spPr bwMode="auto">
                <a:xfrm rot="924357">
                  <a:off x="4285354" y="1900753"/>
                  <a:ext cx="505960" cy="1268043"/>
                </a:xfrm>
                <a:custGeom>
                  <a:avLst/>
                  <a:gdLst>
                    <a:gd name="T0" fmla="*/ 232578 w 744"/>
                    <a:gd name="T1" fmla="*/ 28283 h 1614"/>
                    <a:gd name="T2" fmla="*/ 269301 w 744"/>
                    <a:gd name="T3" fmla="*/ 65995 h 1614"/>
                    <a:gd name="T4" fmla="*/ 306024 w 744"/>
                    <a:gd name="T5" fmla="*/ 103706 h 1614"/>
                    <a:gd name="T6" fmla="*/ 338667 w 744"/>
                    <a:gd name="T7" fmla="*/ 146131 h 1614"/>
                    <a:gd name="T8" fmla="*/ 371309 w 744"/>
                    <a:gd name="T9" fmla="*/ 193270 h 1614"/>
                    <a:gd name="T10" fmla="*/ 395791 w 744"/>
                    <a:gd name="T11" fmla="*/ 240410 h 1614"/>
                    <a:gd name="T12" fmla="*/ 420273 w 744"/>
                    <a:gd name="T13" fmla="*/ 287549 h 1614"/>
                    <a:gd name="T14" fmla="*/ 444755 w 744"/>
                    <a:gd name="T15" fmla="*/ 339402 h 1614"/>
                    <a:gd name="T16" fmla="*/ 461076 w 744"/>
                    <a:gd name="T17" fmla="*/ 395969 h 1614"/>
                    <a:gd name="T18" fmla="*/ 477398 w 744"/>
                    <a:gd name="T19" fmla="*/ 447822 h 1614"/>
                    <a:gd name="T20" fmla="*/ 489639 w 744"/>
                    <a:gd name="T21" fmla="*/ 504389 h 1614"/>
                    <a:gd name="T22" fmla="*/ 497799 w 744"/>
                    <a:gd name="T23" fmla="*/ 560956 h 1614"/>
                    <a:gd name="T24" fmla="*/ 501880 w 744"/>
                    <a:gd name="T25" fmla="*/ 617523 h 1614"/>
                    <a:gd name="T26" fmla="*/ 505960 w 744"/>
                    <a:gd name="T27" fmla="*/ 674090 h 1614"/>
                    <a:gd name="T28" fmla="*/ 501880 w 744"/>
                    <a:gd name="T29" fmla="*/ 730657 h 1614"/>
                    <a:gd name="T30" fmla="*/ 497799 w 744"/>
                    <a:gd name="T31" fmla="*/ 791938 h 1614"/>
                    <a:gd name="T32" fmla="*/ 489639 w 744"/>
                    <a:gd name="T33" fmla="*/ 848505 h 1614"/>
                    <a:gd name="T34" fmla="*/ 477398 w 744"/>
                    <a:gd name="T35" fmla="*/ 900358 h 1614"/>
                    <a:gd name="T36" fmla="*/ 461076 w 744"/>
                    <a:gd name="T37" fmla="*/ 956925 h 1614"/>
                    <a:gd name="T38" fmla="*/ 444755 w 744"/>
                    <a:gd name="T39" fmla="*/ 1008778 h 1614"/>
                    <a:gd name="T40" fmla="*/ 420273 w 744"/>
                    <a:gd name="T41" fmla="*/ 1060631 h 1614"/>
                    <a:gd name="T42" fmla="*/ 395791 w 744"/>
                    <a:gd name="T43" fmla="*/ 1112484 h 1614"/>
                    <a:gd name="T44" fmla="*/ 371309 w 744"/>
                    <a:gd name="T45" fmla="*/ 1159623 h 1614"/>
                    <a:gd name="T46" fmla="*/ 338667 w 744"/>
                    <a:gd name="T47" fmla="*/ 1202048 h 1614"/>
                    <a:gd name="T48" fmla="*/ 306024 w 744"/>
                    <a:gd name="T49" fmla="*/ 1244473 h 1614"/>
                    <a:gd name="T50" fmla="*/ 44884 w 744"/>
                    <a:gd name="T51" fmla="*/ 966353 h 1614"/>
                    <a:gd name="T52" fmla="*/ 61205 w 744"/>
                    <a:gd name="T53" fmla="*/ 947497 h 1614"/>
                    <a:gd name="T54" fmla="*/ 77526 w 744"/>
                    <a:gd name="T55" fmla="*/ 923927 h 1614"/>
                    <a:gd name="T56" fmla="*/ 93847 w 744"/>
                    <a:gd name="T57" fmla="*/ 900358 h 1614"/>
                    <a:gd name="T58" fmla="*/ 106088 w 744"/>
                    <a:gd name="T59" fmla="*/ 876788 h 1614"/>
                    <a:gd name="T60" fmla="*/ 118329 w 744"/>
                    <a:gd name="T61" fmla="*/ 848505 h 1614"/>
                    <a:gd name="T62" fmla="*/ 126490 w 744"/>
                    <a:gd name="T63" fmla="*/ 824935 h 1614"/>
                    <a:gd name="T64" fmla="*/ 134651 w 744"/>
                    <a:gd name="T65" fmla="*/ 796652 h 1614"/>
                    <a:gd name="T66" fmla="*/ 142811 w 744"/>
                    <a:gd name="T67" fmla="*/ 768368 h 1614"/>
                    <a:gd name="T68" fmla="*/ 146892 w 744"/>
                    <a:gd name="T69" fmla="*/ 740085 h 1614"/>
                    <a:gd name="T70" fmla="*/ 146892 w 744"/>
                    <a:gd name="T71" fmla="*/ 711801 h 1614"/>
                    <a:gd name="T72" fmla="*/ 150972 w 744"/>
                    <a:gd name="T73" fmla="*/ 683518 h 1614"/>
                    <a:gd name="T74" fmla="*/ 150972 w 744"/>
                    <a:gd name="T75" fmla="*/ 655234 h 1614"/>
                    <a:gd name="T76" fmla="*/ 146892 w 744"/>
                    <a:gd name="T77" fmla="*/ 626951 h 1614"/>
                    <a:gd name="T78" fmla="*/ 142811 w 744"/>
                    <a:gd name="T79" fmla="*/ 598667 h 1614"/>
                    <a:gd name="T80" fmla="*/ 138731 w 744"/>
                    <a:gd name="T81" fmla="*/ 570384 h 1614"/>
                    <a:gd name="T82" fmla="*/ 130570 w 744"/>
                    <a:gd name="T83" fmla="*/ 542100 h 1614"/>
                    <a:gd name="T84" fmla="*/ 122410 w 744"/>
                    <a:gd name="T85" fmla="*/ 513817 h 1614"/>
                    <a:gd name="T86" fmla="*/ 110169 w 744"/>
                    <a:gd name="T87" fmla="*/ 490247 h 1614"/>
                    <a:gd name="T88" fmla="*/ 97928 w 744"/>
                    <a:gd name="T89" fmla="*/ 461964 h 1614"/>
                    <a:gd name="T90" fmla="*/ 85687 w 744"/>
                    <a:gd name="T91" fmla="*/ 438394 h 1614"/>
                    <a:gd name="T92" fmla="*/ 69365 w 744"/>
                    <a:gd name="T93" fmla="*/ 414825 h 1614"/>
                    <a:gd name="T94" fmla="*/ 53044 w 744"/>
                    <a:gd name="T95" fmla="*/ 395969 h 1614"/>
                    <a:gd name="T96" fmla="*/ 36723 w 744"/>
                    <a:gd name="T97" fmla="*/ 372399 h 1614"/>
                    <a:gd name="T98" fmla="*/ 20402 w 744"/>
                    <a:gd name="T99" fmla="*/ 353544 h 1614"/>
                    <a:gd name="T100" fmla="*/ 0 w 744"/>
                    <a:gd name="T101" fmla="*/ 339402 h 161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744"/>
                    <a:gd name="T154" fmla="*/ 0 h 1614"/>
                    <a:gd name="T155" fmla="*/ 744 w 744"/>
                    <a:gd name="T156" fmla="*/ 1614 h 161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744" h="1614">
                      <a:moveTo>
                        <a:pt x="300" y="0"/>
                      </a:moveTo>
                      <a:lnTo>
                        <a:pt x="312" y="12"/>
                      </a:lnTo>
                      <a:lnTo>
                        <a:pt x="324" y="24"/>
                      </a:lnTo>
                      <a:lnTo>
                        <a:pt x="342" y="36"/>
                      </a:lnTo>
                      <a:lnTo>
                        <a:pt x="354" y="48"/>
                      </a:lnTo>
                      <a:lnTo>
                        <a:pt x="372" y="60"/>
                      </a:lnTo>
                      <a:lnTo>
                        <a:pt x="384" y="72"/>
                      </a:lnTo>
                      <a:lnTo>
                        <a:pt x="396" y="84"/>
                      </a:lnTo>
                      <a:lnTo>
                        <a:pt x="408" y="96"/>
                      </a:lnTo>
                      <a:lnTo>
                        <a:pt x="426" y="108"/>
                      </a:lnTo>
                      <a:lnTo>
                        <a:pt x="438" y="120"/>
                      </a:lnTo>
                      <a:lnTo>
                        <a:pt x="450" y="132"/>
                      </a:lnTo>
                      <a:lnTo>
                        <a:pt x="462" y="144"/>
                      </a:lnTo>
                      <a:lnTo>
                        <a:pt x="474" y="156"/>
                      </a:lnTo>
                      <a:lnTo>
                        <a:pt x="486" y="174"/>
                      </a:lnTo>
                      <a:lnTo>
                        <a:pt x="498" y="186"/>
                      </a:lnTo>
                      <a:lnTo>
                        <a:pt x="510" y="198"/>
                      </a:lnTo>
                      <a:lnTo>
                        <a:pt x="522" y="216"/>
                      </a:lnTo>
                      <a:lnTo>
                        <a:pt x="534" y="228"/>
                      </a:lnTo>
                      <a:lnTo>
                        <a:pt x="546" y="246"/>
                      </a:lnTo>
                      <a:lnTo>
                        <a:pt x="552" y="258"/>
                      </a:lnTo>
                      <a:lnTo>
                        <a:pt x="564" y="276"/>
                      </a:lnTo>
                      <a:lnTo>
                        <a:pt x="576" y="288"/>
                      </a:lnTo>
                      <a:lnTo>
                        <a:pt x="582" y="306"/>
                      </a:lnTo>
                      <a:lnTo>
                        <a:pt x="594" y="318"/>
                      </a:lnTo>
                      <a:lnTo>
                        <a:pt x="600" y="336"/>
                      </a:lnTo>
                      <a:lnTo>
                        <a:pt x="612" y="354"/>
                      </a:lnTo>
                      <a:lnTo>
                        <a:pt x="618" y="366"/>
                      </a:lnTo>
                      <a:lnTo>
                        <a:pt x="630" y="384"/>
                      </a:lnTo>
                      <a:lnTo>
                        <a:pt x="636" y="402"/>
                      </a:lnTo>
                      <a:lnTo>
                        <a:pt x="642" y="420"/>
                      </a:lnTo>
                      <a:lnTo>
                        <a:pt x="654" y="432"/>
                      </a:lnTo>
                      <a:lnTo>
                        <a:pt x="660" y="450"/>
                      </a:lnTo>
                      <a:lnTo>
                        <a:pt x="666" y="468"/>
                      </a:lnTo>
                      <a:lnTo>
                        <a:pt x="672" y="486"/>
                      </a:lnTo>
                      <a:lnTo>
                        <a:pt x="678" y="504"/>
                      </a:lnTo>
                      <a:lnTo>
                        <a:pt x="684" y="516"/>
                      </a:lnTo>
                      <a:lnTo>
                        <a:pt x="690" y="534"/>
                      </a:lnTo>
                      <a:lnTo>
                        <a:pt x="696" y="552"/>
                      </a:lnTo>
                      <a:lnTo>
                        <a:pt x="702" y="570"/>
                      </a:lnTo>
                      <a:lnTo>
                        <a:pt x="708" y="588"/>
                      </a:lnTo>
                      <a:lnTo>
                        <a:pt x="714" y="606"/>
                      </a:lnTo>
                      <a:lnTo>
                        <a:pt x="714" y="624"/>
                      </a:lnTo>
                      <a:lnTo>
                        <a:pt x="720" y="642"/>
                      </a:lnTo>
                      <a:lnTo>
                        <a:pt x="726" y="660"/>
                      </a:lnTo>
                      <a:lnTo>
                        <a:pt x="726" y="678"/>
                      </a:lnTo>
                      <a:lnTo>
                        <a:pt x="732" y="696"/>
                      </a:lnTo>
                      <a:lnTo>
                        <a:pt x="732" y="714"/>
                      </a:lnTo>
                      <a:lnTo>
                        <a:pt x="732" y="732"/>
                      </a:lnTo>
                      <a:lnTo>
                        <a:pt x="738" y="750"/>
                      </a:lnTo>
                      <a:lnTo>
                        <a:pt x="738" y="768"/>
                      </a:lnTo>
                      <a:lnTo>
                        <a:pt x="738" y="786"/>
                      </a:lnTo>
                      <a:lnTo>
                        <a:pt x="744" y="804"/>
                      </a:lnTo>
                      <a:lnTo>
                        <a:pt x="744" y="822"/>
                      </a:lnTo>
                      <a:lnTo>
                        <a:pt x="744" y="840"/>
                      </a:lnTo>
                      <a:lnTo>
                        <a:pt x="744" y="858"/>
                      </a:lnTo>
                      <a:lnTo>
                        <a:pt x="744" y="876"/>
                      </a:lnTo>
                      <a:lnTo>
                        <a:pt x="744" y="894"/>
                      </a:lnTo>
                      <a:lnTo>
                        <a:pt x="744" y="912"/>
                      </a:lnTo>
                      <a:lnTo>
                        <a:pt x="738" y="930"/>
                      </a:lnTo>
                      <a:lnTo>
                        <a:pt x="738" y="948"/>
                      </a:lnTo>
                      <a:lnTo>
                        <a:pt x="738" y="966"/>
                      </a:lnTo>
                      <a:lnTo>
                        <a:pt x="732" y="990"/>
                      </a:lnTo>
                      <a:lnTo>
                        <a:pt x="732" y="1008"/>
                      </a:lnTo>
                      <a:lnTo>
                        <a:pt x="732" y="1026"/>
                      </a:lnTo>
                      <a:lnTo>
                        <a:pt x="726" y="1044"/>
                      </a:lnTo>
                      <a:lnTo>
                        <a:pt x="726" y="1062"/>
                      </a:lnTo>
                      <a:lnTo>
                        <a:pt x="720" y="1080"/>
                      </a:lnTo>
                      <a:lnTo>
                        <a:pt x="714" y="1098"/>
                      </a:lnTo>
                      <a:lnTo>
                        <a:pt x="714" y="1110"/>
                      </a:lnTo>
                      <a:lnTo>
                        <a:pt x="708" y="1128"/>
                      </a:lnTo>
                      <a:lnTo>
                        <a:pt x="702" y="1146"/>
                      </a:lnTo>
                      <a:lnTo>
                        <a:pt x="696" y="1164"/>
                      </a:lnTo>
                      <a:lnTo>
                        <a:pt x="690" y="1182"/>
                      </a:lnTo>
                      <a:lnTo>
                        <a:pt x="684" y="1200"/>
                      </a:lnTo>
                      <a:lnTo>
                        <a:pt x="678" y="1218"/>
                      </a:lnTo>
                      <a:lnTo>
                        <a:pt x="672" y="1236"/>
                      </a:lnTo>
                      <a:lnTo>
                        <a:pt x="666" y="1254"/>
                      </a:lnTo>
                      <a:lnTo>
                        <a:pt x="660" y="1266"/>
                      </a:lnTo>
                      <a:lnTo>
                        <a:pt x="654" y="1284"/>
                      </a:lnTo>
                      <a:lnTo>
                        <a:pt x="642" y="1302"/>
                      </a:lnTo>
                      <a:lnTo>
                        <a:pt x="636" y="1320"/>
                      </a:lnTo>
                      <a:lnTo>
                        <a:pt x="630" y="1332"/>
                      </a:lnTo>
                      <a:lnTo>
                        <a:pt x="618" y="1350"/>
                      </a:lnTo>
                      <a:lnTo>
                        <a:pt x="612" y="1368"/>
                      </a:lnTo>
                      <a:lnTo>
                        <a:pt x="600" y="1386"/>
                      </a:lnTo>
                      <a:lnTo>
                        <a:pt x="594" y="1398"/>
                      </a:lnTo>
                      <a:lnTo>
                        <a:pt x="582" y="1416"/>
                      </a:lnTo>
                      <a:lnTo>
                        <a:pt x="576" y="1428"/>
                      </a:lnTo>
                      <a:lnTo>
                        <a:pt x="564" y="1446"/>
                      </a:lnTo>
                      <a:lnTo>
                        <a:pt x="552" y="1458"/>
                      </a:lnTo>
                      <a:lnTo>
                        <a:pt x="546" y="1476"/>
                      </a:lnTo>
                      <a:lnTo>
                        <a:pt x="534" y="1488"/>
                      </a:lnTo>
                      <a:lnTo>
                        <a:pt x="522" y="1506"/>
                      </a:lnTo>
                      <a:lnTo>
                        <a:pt x="510" y="1518"/>
                      </a:lnTo>
                      <a:lnTo>
                        <a:pt x="498" y="1530"/>
                      </a:lnTo>
                      <a:lnTo>
                        <a:pt x="486" y="1548"/>
                      </a:lnTo>
                      <a:lnTo>
                        <a:pt x="474" y="1560"/>
                      </a:lnTo>
                      <a:lnTo>
                        <a:pt x="462" y="1572"/>
                      </a:lnTo>
                      <a:lnTo>
                        <a:pt x="450" y="1584"/>
                      </a:lnTo>
                      <a:lnTo>
                        <a:pt x="438" y="1602"/>
                      </a:lnTo>
                      <a:lnTo>
                        <a:pt x="426" y="1614"/>
                      </a:lnTo>
                      <a:lnTo>
                        <a:pt x="60" y="1236"/>
                      </a:lnTo>
                      <a:lnTo>
                        <a:pt x="66" y="1230"/>
                      </a:lnTo>
                      <a:lnTo>
                        <a:pt x="72" y="1224"/>
                      </a:lnTo>
                      <a:lnTo>
                        <a:pt x="78" y="1218"/>
                      </a:lnTo>
                      <a:lnTo>
                        <a:pt x="84" y="1212"/>
                      </a:lnTo>
                      <a:lnTo>
                        <a:pt x="90" y="1206"/>
                      </a:lnTo>
                      <a:lnTo>
                        <a:pt x="96" y="1194"/>
                      </a:lnTo>
                      <a:lnTo>
                        <a:pt x="102" y="1188"/>
                      </a:lnTo>
                      <a:lnTo>
                        <a:pt x="108" y="1182"/>
                      </a:lnTo>
                      <a:lnTo>
                        <a:pt x="114" y="1176"/>
                      </a:lnTo>
                      <a:lnTo>
                        <a:pt x="120" y="1170"/>
                      </a:lnTo>
                      <a:lnTo>
                        <a:pt x="126" y="1158"/>
                      </a:lnTo>
                      <a:lnTo>
                        <a:pt x="132" y="1152"/>
                      </a:lnTo>
                      <a:lnTo>
                        <a:pt x="138" y="1146"/>
                      </a:lnTo>
                      <a:lnTo>
                        <a:pt x="144" y="1140"/>
                      </a:lnTo>
                      <a:lnTo>
                        <a:pt x="144" y="1128"/>
                      </a:lnTo>
                      <a:lnTo>
                        <a:pt x="150" y="1122"/>
                      </a:lnTo>
                      <a:lnTo>
                        <a:pt x="156" y="1116"/>
                      </a:lnTo>
                      <a:lnTo>
                        <a:pt x="162" y="1104"/>
                      </a:lnTo>
                      <a:lnTo>
                        <a:pt x="162" y="1098"/>
                      </a:lnTo>
                      <a:lnTo>
                        <a:pt x="168" y="1092"/>
                      </a:lnTo>
                      <a:lnTo>
                        <a:pt x="174" y="1080"/>
                      </a:lnTo>
                      <a:lnTo>
                        <a:pt x="174" y="1074"/>
                      </a:lnTo>
                      <a:lnTo>
                        <a:pt x="180" y="1062"/>
                      </a:lnTo>
                      <a:lnTo>
                        <a:pt x="180" y="1056"/>
                      </a:lnTo>
                      <a:lnTo>
                        <a:pt x="186" y="1050"/>
                      </a:lnTo>
                      <a:lnTo>
                        <a:pt x="192" y="1038"/>
                      </a:lnTo>
                      <a:lnTo>
                        <a:pt x="192" y="1032"/>
                      </a:lnTo>
                      <a:lnTo>
                        <a:pt x="192" y="1020"/>
                      </a:lnTo>
                      <a:lnTo>
                        <a:pt x="198" y="1014"/>
                      </a:lnTo>
                      <a:lnTo>
                        <a:pt x="198" y="1002"/>
                      </a:lnTo>
                      <a:lnTo>
                        <a:pt x="204" y="996"/>
                      </a:lnTo>
                      <a:lnTo>
                        <a:pt x="204" y="984"/>
                      </a:lnTo>
                      <a:lnTo>
                        <a:pt x="210" y="978"/>
                      </a:lnTo>
                      <a:lnTo>
                        <a:pt x="210" y="966"/>
                      </a:lnTo>
                      <a:lnTo>
                        <a:pt x="210" y="960"/>
                      </a:lnTo>
                      <a:lnTo>
                        <a:pt x="210" y="948"/>
                      </a:lnTo>
                      <a:lnTo>
                        <a:pt x="216" y="942"/>
                      </a:lnTo>
                      <a:lnTo>
                        <a:pt x="216" y="930"/>
                      </a:lnTo>
                      <a:lnTo>
                        <a:pt x="216" y="924"/>
                      </a:lnTo>
                      <a:lnTo>
                        <a:pt x="216" y="912"/>
                      </a:lnTo>
                      <a:lnTo>
                        <a:pt x="216" y="906"/>
                      </a:lnTo>
                      <a:lnTo>
                        <a:pt x="222" y="894"/>
                      </a:lnTo>
                      <a:lnTo>
                        <a:pt x="222" y="888"/>
                      </a:lnTo>
                      <a:lnTo>
                        <a:pt x="222" y="876"/>
                      </a:lnTo>
                      <a:lnTo>
                        <a:pt x="222" y="870"/>
                      </a:lnTo>
                      <a:lnTo>
                        <a:pt x="222" y="858"/>
                      </a:lnTo>
                      <a:lnTo>
                        <a:pt x="222" y="852"/>
                      </a:lnTo>
                      <a:lnTo>
                        <a:pt x="222" y="840"/>
                      </a:lnTo>
                      <a:lnTo>
                        <a:pt x="222" y="834"/>
                      </a:lnTo>
                      <a:lnTo>
                        <a:pt x="222" y="822"/>
                      </a:lnTo>
                      <a:lnTo>
                        <a:pt x="216" y="816"/>
                      </a:lnTo>
                      <a:lnTo>
                        <a:pt x="216" y="804"/>
                      </a:lnTo>
                      <a:lnTo>
                        <a:pt x="216" y="798"/>
                      </a:lnTo>
                      <a:lnTo>
                        <a:pt x="216" y="786"/>
                      </a:lnTo>
                      <a:lnTo>
                        <a:pt x="216" y="780"/>
                      </a:lnTo>
                      <a:lnTo>
                        <a:pt x="210" y="768"/>
                      </a:lnTo>
                      <a:lnTo>
                        <a:pt x="210" y="762"/>
                      </a:lnTo>
                      <a:lnTo>
                        <a:pt x="210" y="750"/>
                      </a:lnTo>
                      <a:lnTo>
                        <a:pt x="210" y="744"/>
                      </a:lnTo>
                      <a:lnTo>
                        <a:pt x="204" y="732"/>
                      </a:lnTo>
                      <a:lnTo>
                        <a:pt x="204" y="726"/>
                      </a:lnTo>
                      <a:lnTo>
                        <a:pt x="198" y="714"/>
                      </a:lnTo>
                      <a:lnTo>
                        <a:pt x="198" y="708"/>
                      </a:lnTo>
                      <a:lnTo>
                        <a:pt x="192" y="696"/>
                      </a:lnTo>
                      <a:lnTo>
                        <a:pt x="192" y="690"/>
                      </a:lnTo>
                      <a:lnTo>
                        <a:pt x="192" y="678"/>
                      </a:lnTo>
                      <a:lnTo>
                        <a:pt x="186" y="672"/>
                      </a:lnTo>
                      <a:lnTo>
                        <a:pt x="180" y="660"/>
                      </a:lnTo>
                      <a:lnTo>
                        <a:pt x="180" y="654"/>
                      </a:lnTo>
                      <a:lnTo>
                        <a:pt x="174" y="648"/>
                      </a:lnTo>
                      <a:lnTo>
                        <a:pt x="174" y="636"/>
                      </a:lnTo>
                      <a:lnTo>
                        <a:pt x="168" y="630"/>
                      </a:lnTo>
                      <a:lnTo>
                        <a:pt x="162" y="624"/>
                      </a:lnTo>
                      <a:lnTo>
                        <a:pt x="162" y="612"/>
                      </a:lnTo>
                      <a:lnTo>
                        <a:pt x="156" y="606"/>
                      </a:lnTo>
                      <a:lnTo>
                        <a:pt x="150" y="594"/>
                      </a:lnTo>
                      <a:lnTo>
                        <a:pt x="144" y="588"/>
                      </a:lnTo>
                      <a:lnTo>
                        <a:pt x="144" y="582"/>
                      </a:lnTo>
                      <a:lnTo>
                        <a:pt x="138" y="576"/>
                      </a:lnTo>
                      <a:lnTo>
                        <a:pt x="132" y="564"/>
                      </a:lnTo>
                      <a:lnTo>
                        <a:pt x="126" y="558"/>
                      </a:lnTo>
                      <a:lnTo>
                        <a:pt x="120" y="552"/>
                      </a:lnTo>
                      <a:lnTo>
                        <a:pt x="114" y="546"/>
                      </a:lnTo>
                      <a:lnTo>
                        <a:pt x="108" y="534"/>
                      </a:lnTo>
                      <a:lnTo>
                        <a:pt x="102" y="528"/>
                      </a:lnTo>
                      <a:lnTo>
                        <a:pt x="96" y="522"/>
                      </a:lnTo>
                      <a:lnTo>
                        <a:pt x="90" y="516"/>
                      </a:lnTo>
                      <a:lnTo>
                        <a:pt x="84" y="510"/>
                      </a:lnTo>
                      <a:lnTo>
                        <a:pt x="78" y="504"/>
                      </a:lnTo>
                      <a:lnTo>
                        <a:pt x="72" y="492"/>
                      </a:lnTo>
                      <a:lnTo>
                        <a:pt x="66" y="486"/>
                      </a:lnTo>
                      <a:lnTo>
                        <a:pt x="60" y="480"/>
                      </a:lnTo>
                      <a:lnTo>
                        <a:pt x="54" y="474"/>
                      </a:lnTo>
                      <a:lnTo>
                        <a:pt x="48" y="468"/>
                      </a:lnTo>
                      <a:lnTo>
                        <a:pt x="42" y="462"/>
                      </a:lnTo>
                      <a:lnTo>
                        <a:pt x="36" y="456"/>
                      </a:lnTo>
                      <a:lnTo>
                        <a:pt x="30" y="450"/>
                      </a:lnTo>
                      <a:lnTo>
                        <a:pt x="18" y="444"/>
                      </a:lnTo>
                      <a:lnTo>
                        <a:pt x="12" y="438"/>
                      </a:lnTo>
                      <a:lnTo>
                        <a:pt x="6" y="432"/>
                      </a:lnTo>
                      <a:lnTo>
                        <a:pt x="0" y="432"/>
                      </a:lnTo>
                      <a:lnTo>
                        <a:pt x="300" y="0"/>
                      </a:lnTo>
                      <a:close/>
                    </a:path>
                  </a:pathLst>
                </a:custGeom>
                <a:solidFill>
                  <a:srgbClr val="EA611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67" name="Freeform 180"/>
                <p:cNvSpPr>
                  <a:spLocks/>
                </p:cNvSpPr>
                <p:nvPr/>
              </p:nvSpPr>
              <p:spPr bwMode="auto">
                <a:xfrm rot="924357">
                  <a:off x="3644261" y="2756329"/>
                  <a:ext cx="784081" cy="527959"/>
                </a:xfrm>
                <a:custGeom>
                  <a:avLst/>
                  <a:gdLst>
                    <a:gd name="T0" fmla="*/ 763662 w 1152"/>
                    <a:gd name="T1" fmla="*/ 315833 h 672"/>
                    <a:gd name="T2" fmla="*/ 735076 w 1152"/>
                    <a:gd name="T3" fmla="*/ 344116 h 672"/>
                    <a:gd name="T4" fmla="*/ 706490 w 1152"/>
                    <a:gd name="T5" fmla="*/ 367686 h 672"/>
                    <a:gd name="T6" fmla="*/ 677903 w 1152"/>
                    <a:gd name="T7" fmla="*/ 395969 h 672"/>
                    <a:gd name="T8" fmla="*/ 645233 w 1152"/>
                    <a:gd name="T9" fmla="*/ 414825 h 672"/>
                    <a:gd name="T10" fmla="*/ 612563 w 1152"/>
                    <a:gd name="T11" fmla="*/ 438395 h 672"/>
                    <a:gd name="T12" fmla="*/ 579893 w 1152"/>
                    <a:gd name="T13" fmla="*/ 457250 h 672"/>
                    <a:gd name="T14" fmla="*/ 543139 w 1152"/>
                    <a:gd name="T15" fmla="*/ 471392 h 672"/>
                    <a:gd name="T16" fmla="*/ 510469 w 1152"/>
                    <a:gd name="T17" fmla="*/ 485534 h 672"/>
                    <a:gd name="T18" fmla="*/ 473716 w 1152"/>
                    <a:gd name="T19" fmla="*/ 499675 h 672"/>
                    <a:gd name="T20" fmla="*/ 436962 w 1152"/>
                    <a:gd name="T21" fmla="*/ 509103 h 672"/>
                    <a:gd name="T22" fmla="*/ 400208 w 1152"/>
                    <a:gd name="T23" fmla="*/ 518531 h 672"/>
                    <a:gd name="T24" fmla="*/ 363454 w 1152"/>
                    <a:gd name="T25" fmla="*/ 523245 h 672"/>
                    <a:gd name="T26" fmla="*/ 326700 w 1152"/>
                    <a:gd name="T27" fmla="*/ 527959 h 672"/>
                    <a:gd name="T28" fmla="*/ 289947 w 1152"/>
                    <a:gd name="T29" fmla="*/ 527959 h 672"/>
                    <a:gd name="T30" fmla="*/ 253193 w 1152"/>
                    <a:gd name="T31" fmla="*/ 527959 h 672"/>
                    <a:gd name="T32" fmla="*/ 216439 w 1152"/>
                    <a:gd name="T33" fmla="*/ 523245 h 672"/>
                    <a:gd name="T34" fmla="*/ 179685 w 1152"/>
                    <a:gd name="T35" fmla="*/ 518531 h 672"/>
                    <a:gd name="T36" fmla="*/ 142931 w 1152"/>
                    <a:gd name="T37" fmla="*/ 509103 h 672"/>
                    <a:gd name="T38" fmla="*/ 106178 w 1152"/>
                    <a:gd name="T39" fmla="*/ 499675 h 672"/>
                    <a:gd name="T40" fmla="*/ 69424 w 1152"/>
                    <a:gd name="T41" fmla="*/ 485534 h 672"/>
                    <a:gd name="T42" fmla="*/ 32670 w 1152"/>
                    <a:gd name="T43" fmla="*/ 471392 h 672"/>
                    <a:gd name="T44" fmla="*/ 0 w 1152"/>
                    <a:gd name="T45" fmla="*/ 457250 h 672"/>
                    <a:gd name="T46" fmla="*/ 155183 w 1152"/>
                    <a:gd name="T47" fmla="*/ 84851 h 672"/>
                    <a:gd name="T48" fmla="*/ 171518 w 1152"/>
                    <a:gd name="T49" fmla="*/ 94278 h 672"/>
                    <a:gd name="T50" fmla="*/ 191936 w 1152"/>
                    <a:gd name="T51" fmla="*/ 98992 h 672"/>
                    <a:gd name="T52" fmla="*/ 208272 w 1152"/>
                    <a:gd name="T53" fmla="*/ 108420 h 672"/>
                    <a:gd name="T54" fmla="*/ 228690 w 1152"/>
                    <a:gd name="T55" fmla="*/ 108420 h 672"/>
                    <a:gd name="T56" fmla="*/ 245025 w 1152"/>
                    <a:gd name="T57" fmla="*/ 113134 h 672"/>
                    <a:gd name="T58" fmla="*/ 265444 w 1152"/>
                    <a:gd name="T59" fmla="*/ 117848 h 672"/>
                    <a:gd name="T60" fmla="*/ 281779 w 1152"/>
                    <a:gd name="T61" fmla="*/ 117848 h 672"/>
                    <a:gd name="T62" fmla="*/ 302198 w 1152"/>
                    <a:gd name="T63" fmla="*/ 117848 h 672"/>
                    <a:gd name="T64" fmla="*/ 318533 w 1152"/>
                    <a:gd name="T65" fmla="*/ 113134 h 672"/>
                    <a:gd name="T66" fmla="*/ 338952 w 1152"/>
                    <a:gd name="T67" fmla="*/ 113134 h 672"/>
                    <a:gd name="T68" fmla="*/ 355287 w 1152"/>
                    <a:gd name="T69" fmla="*/ 108420 h 672"/>
                    <a:gd name="T70" fmla="*/ 375705 w 1152"/>
                    <a:gd name="T71" fmla="*/ 103706 h 672"/>
                    <a:gd name="T72" fmla="*/ 392041 w 1152"/>
                    <a:gd name="T73" fmla="*/ 98992 h 672"/>
                    <a:gd name="T74" fmla="*/ 412459 w 1152"/>
                    <a:gd name="T75" fmla="*/ 89564 h 672"/>
                    <a:gd name="T76" fmla="*/ 428794 w 1152"/>
                    <a:gd name="T77" fmla="*/ 84851 h 672"/>
                    <a:gd name="T78" fmla="*/ 445129 w 1152"/>
                    <a:gd name="T79" fmla="*/ 75423 h 672"/>
                    <a:gd name="T80" fmla="*/ 461464 w 1152"/>
                    <a:gd name="T81" fmla="*/ 65995 h 672"/>
                    <a:gd name="T82" fmla="*/ 477799 w 1152"/>
                    <a:gd name="T83" fmla="*/ 51853 h 672"/>
                    <a:gd name="T84" fmla="*/ 494134 w 1152"/>
                    <a:gd name="T85" fmla="*/ 42425 h 672"/>
                    <a:gd name="T86" fmla="*/ 506386 w 1152"/>
                    <a:gd name="T87" fmla="*/ 28284 h 672"/>
                    <a:gd name="T88" fmla="*/ 522721 w 1152"/>
                    <a:gd name="T89" fmla="*/ 14142 h 672"/>
                    <a:gd name="T90" fmla="*/ 534972 w 1152"/>
                    <a:gd name="T91" fmla="*/ 0 h 67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152"/>
                    <a:gd name="T139" fmla="*/ 0 h 672"/>
                    <a:gd name="T140" fmla="*/ 1152 w 1152"/>
                    <a:gd name="T141" fmla="*/ 672 h 67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152" h="672">
                      <a:moveTo>
                        <a:pt x="1152" y="378"/>
                      </a:moveTo>
                      <a:lnTo>
                        <a:pt x="1134" y="390"/>
                      </a:lnTo>
                      <a:lnTo>
                        <a:pt x="1122" y="402"/>
                      </a:lnTo>
                      <a:lnTo>
                        <a:pt x="1110" y="414"/>
                      </a:lnTo>
                      <a:lnTo>
                        <a:pt x="1098" y="426"/>
                      </a:lnTo>
                      <a:lnTo>
                        <a:pt x="1080" y="438"/>
                      </a:lnTo>
                      <a:lnTo>
                        <a:pt x="1068" y="450"/>
                      </a:lnTo>
                      <a:lnTo>
                        <a:pt x="1050" y="462"/>
                      </a:lnTo>
                      <a:lnTo>
                        <a:pt x="1038" y="468"/>
                      </a:lnTo>
                      <a:lnTo>
                        <a:pt x="1026" y="480"/>
                      </a:lnTo>
                      <a:lnTo>
                        <a:pt x="1008" y="492"/>
                      </a:lnTo>
                      <a:lnTo>
                        <a:pt x="996" y="504"/>
                      </a:lnTo>
                      <a:lnTo>
                        <a:pt x="978" y="510"/>
                      </a:lnTo>
                      <a:lnTo>
                        <a:pt x="960" y="522"/>
                      </a:lnTo>
                      <a:lnTo>
                        <a:pt x="948" y="528"/>
                      </a:lnTo>
                      <a:lnTo>
                        <a:pt x="930" y="540"/>
                      </a:lnTo>
                      <a:lnTo>
                        <a:pt x="912" y="546"/>
                      </a:lnTo>
                      <a:lnTo>
                        <a:pt x="900" y="558"/>
                      </a:lnTo>
                      <a:lnTo>
                        <a:pt x="882" y="564"/>
                      </a:lnTo>
                      <a:lnTo>
                        <a:pt x="864" y="570"/>
                      </a:lnTo>
                      <a:lnTo>
                        <a:pt x="852" y="582"/>
                      </a:lnTo>
                      <a:lnTo>
                        <a:pt x="834" y="588"/>
                      </a:lnTo>
                      <a:lnTo>
                        <a:pt x="816" y="594"/>
                      </a:lnTo>
                      <a:lnTo>
                        <a:pt x="798" y="600"/>
                      </a:lnTo>
                      <a:lnTo>
                        <a:pt x="780" y="606"/>
                      </a:lnTo>
                      <a:lnTo>
                        <a:pt x="762" y="612"/>
                      </a:lnTo>
                      <a:lnTo>
                        <a:pt x="750" y="618"/>
                      </a:lnTo>
                      <a:lnTo>
                        <a:pt x="732" y="624"/>
                      </a:lnTo>
                      <a:lnTo>
                        <a:pt x="714" y="630"/>
                      </a:lnTo>
                      <a:lnTo>
                        <a:pt x="696" y="636"/>
                      </a:lnTo>
                      <a:lnTo>
                        <a:pt x="678" y="642"/>
                      </a:lnTo>
                      <a:lnTo>
                        <a:pt x="660" y="642"/>
                      </a:lnTo>
                      <a:lnTo>
                        <a:pt x="642" y="648"/>
                      </a:lnTo>
                      <a:lnTo>
                        <a:pt x="624" y="654"/>
                      </a:lnTo>
                      <a:lnTo>
                        <a:pt x="606" y="654"/>
                      </a:lnTo>
                      <a:lnTo>
                        <a:pt x="588" y="660"/>
                      </a:lnTo>
                      <a:lnTo>
                        <a:pt x="570" y="660"/>
                      </a:lnTo>
                      <a:lnTo>
                        <a:pt x="552" y="660"/>
                      </a:lnTo>
                      <a:lnTo>
                        <a:pt x="534" y="666"/>
                      </a:lnTo>
                      <a:lnTo>
                        <a:pt x="516" y="666"/>
                      </a:lnTo>
                      <a:lnTo>
                        <a:pt x="498" y="666"/>
                      </a:lnTo>
                      <a:lnTo>
                        <a:pt x="480" y="672"/>
                      </a:lnTo>
                      <a:lnTo>
                        <a:pt x="462" y="672"/>
                      </a:lnTo>
                      <a:lnTo>
                        <a:pt x="444" y="672"/>
                      </a:lnTo>
                      <a:lnTo>
                        <a:pt x="426" y="672"/>
                      </a:lnTo>
                      <a:lnTo>
                        <a:pt x="408" y="672"/>
                      </a:lnTo>
                      <a:lnTo>
                        <a:pt x="390" y="672"/>
                      </a:lnTo>
                      <a:lnTo>
                        <a:pt x="372" y="672"/>
                      </a:lnTo>
                      <a:lnTo>
                        <a:pt x="354" y="666"/>
                      </a:lnTo>
                      <a:lnTo>
                        <a:pt x="336" y="666"/>
                      </a:lnTo>
                      <a:lnTo>
                        <a:pt x="318" y="666"/>
                      </a:lnTo>
                      <a:lnTo>
                        <a:pt x="300" y="660"/>
                      </a:lnTo>
                      <a:lnTo>
                        <a:pt x="282" y="660"/>
                      </a:lnTo>
                      <a:lnTo>
                        <a:pt x="264" y="660"/>
                      </a:lnTo>
                      <a:lnTo>
                        <a:pt x="246" y="654"/>
                      </a:lnTo>
                      <a:lnTo>
                        <a:pt x="228" y="654"/>
                      </a:lnTo>
                      <a:lnTo>
                        <a:pt x="210" y="648"/>
                      </a:lnTo>
                      <a:lnTo>
                        <a:pt x="192" y="642"/>
                      </a:lnTo>
                      <a:lnTo>
                        <a:pt x="174" y="642"/>
                      </a:lnTo>
                      <a:lnTo>
                        <a:pt x="156" y="636"/>
                      </a:lnTo>
                      <a:lnTo>
                        <a:pt x="138" y="630"/>
                      </a:lnTo>
                      <a:lnTo>
                        <a:pt x="120" y="624"/>
                      </a:lnTo>
                      <a:lnTo>
                        <a:pt x="102" y="618"/>
                      </a:lnTo>
                      <a:lnTo>
                        <a:pt x="84" y="612"/>
                      </a:lnTo>
                      <a:lnTo>
                        <a:pt x="66" y="606"/>
                      </a:lnTo>
                      <a:lnTo>
                        <a:pt x="48" y="600"/>
                      </a:lnTo>
                      <a:lnTo>
                        <a:pt x="36" y="594"/>
                      </a:lnTo>
                      <a:lnTo>
                        <a:pt x="18" y="588"/>
                      </a:lnTo>
                      <a:lnTo>
                        <a:pt x="0" y="582"/>
                      </a:lnTo>
                      <a:lnTo>
                        <a:pt x="210" y="102"/>
                      </a:lnTo>
                      <a:lnTo>
                        <a:pt x="222" y="108"/>
                      </a:lnTo>
                      <a:lnTo>
                        <a:pt x="228" y="108"/>
                      </a:lnTo>
                      <a:lnTo>
                        <a:pt x="240" y="114"/>
                      </a:lnTo>
                      <a:lnTo>
                        <a:pt x="246" y="114"/>
                      </a:lnTo>
                      <a:lnTo>
                        <a:pt x="252" y="120"/>
                      </a:lnTo>
                      <a:lnTo>
                        <a:pt x="264" y="120"/>
                      </a:lnTo>
                      <a:lnTo>
                        <a:pt x="270" y="126"/>
                      </a:lnTo>
                      <a:lnTo>
                        <a:pt x="282" y="126"/>
                      </a:lnTo>
                      <a:lnTo>
                        <a:pt x="288" y="132"/>
                      </a:lnTo>
                      <a:lnTo>
                        <a:pt x="300" y="132"/>
                      </a:lnTo>
                      <a:lnTo>
                        <a:pt x="306" y="138"/>
                      </a:lnTo>
                      <a:lnTo>
                        <a:pt x="318" y="138"/>
                      </a:lnTo>
                      <a:lnTo>
                        <a:pt x="324" y="138"/>
                      </a:lnTo>
                      <a:lnTo>
                        <a:pt x="336" y="138"/>
                      </a:lnTo>
                      <a:lnTo>
                        <a:pt x="342" y="144"/>
                      </a:lnTo>
                      <a:lnTo>
                        <a:pt x="354" y="144"/>
                      </a:lnTo>
                      <a:lnTo>
                        <a:pt x="360" y="144"/>
                      </a:lnTo>
                      <a:lnTo>
                        <a:pt x="372" y="144"/>
                      </a:lnTo>
                      <a:lnTo>
                        <a:pt x="378" y="144"/>
                      </a:lnTo>
                      <a:lnTo>
                        <a:pt x="390" y="150"/>
                      </a:lnTo>
                      <a:lnTo>
                        <a:pt x="396" y="150"/>
                      </a:lnTo>
                      <a:lnTo>
                        <a:pt x="408" y="150"/>
                      </a:lnTo>
                      <a:lnTo>
                        <a:pt x="414" y="150"/>
                      </a:lnTo>
                      <a:lnTo>
                        <a:pt x="426" y="150"/>
                      </a:lnTo>
                      <a:lnTo>
                        <a:pt x="432" y="150"/>
                      </a:lnTo>
                      <a:lnTo>
                        <a:pt x="444" y="150"/>
                      </a:lnTo>
                      <a:lnTo>
                        <a:pt x="450" y="150"/>
                      </a:lnTo>
                      <a:lnTo>
                        <a:pt x="462" y="150"/>
                      </a:lnTo>
                      <a:lnTo>
                        <a:pt x="468" y="144"/>
                      </a:lnTo>
                      <a:lnTo>
                        <a:pt x="480" y="144"/>
                      </a:lnTo>
                      <a:lnTo>
                        <a:pt x="486" y="144"/>
                      </a:lnTo>
                      <a:lnTo>
                        <a:pt x="498" y="144"/>
                      </a:lnTo>
                      <a:lnTo>
                        <a:pt x="504" y="144"/>
                      </a:lnTo>
                      <a:lnTo>
                        <a:pt x="516" y="138"/>
                      </a:lnTo>
                      <a:lnTo>
                        <a:pt x="522" y="138"/>
                      </a:lnTo>
                      <a:lnTo>
                        <a:pt x="534" y="138"/>
                      </a:lnTo>
                      <a:lnTo>
                        <a:pt x="540" y="138"/>
                      </a:lnTo>
                      <a:lnTo>
                        <a:pt x="552" y="132"/>
                      </a:lnTo>
                      <a:lnTo>
                        <a:pt x="558" y="132"/>
                      </a:lnTo>
                      <a:lnTo>
                        <a:pt x="570" y="126"/>
                      </a:lnTo>
                      <a:lnTo>
                        <a:pt x="576" y="126"/>
                      </a:lnTo>
                      <a:lnTo>
                        <a:pt x="588" y="120"/>
                      </a:lnTo>
                      <a:lnTo>
                        <a:pt x="594" y="120"/>
                      </a:lnTo>
                      <a:lnTo>
                        <a:pt x="606" y="114"/>
                      </a:lnTo>
                      <a:lnTo>
                        <a:pt x="612" y="114"/>
                      </a:lnTo>
                      <a:lnTo>
                        <a:pt x="618" y="108"/>
                      </a:lnTo>
                      <a:lnTo>
                        <a:pt x="630" y="108"/>
                      </a:lnTo>
                      <a:lnTo>
                        <a:pt x="636" y="102"/>
                      </a:lnTo>
                      <a:lnTo>
                        <a:pt x="648" y="102"/>
                      </a:lnTo>
                      <a:lnTo>
                        <a:pt x="654" y="96"/>
                      </a:lnTo>
                      <a:lnTo>
                        <a:pt x="660" y="90"/>
                      </a:lnTo>
                      <a:lnTo>
                        <a:pt x="672" y="90"/>
                      </a:lnTo>
                      <a:lnTo>
                        <a:pt x="678" y="84"/>
                      </a:lnTo>
                      <a:lnTo>
                        <a:pt x="684" y="78"/>
                      </a:lnTo>
                      <a:lnTo>
                        <a:pt x="696" y="72"/>
                      </a:lnTo>
                      <a:lnTo>
                        <a:pt x="702" y="66"/>
                      </a:lnTo>
                      <a:lnTo>
                        <a:pt x="708" y="66"/>
                      </a:lnTo>
                      <a:lnTo>
                        <a:pt x="714" y="60"/>
                      </a:lnTo>
                      <a:lnTo>
                        <a:pt x="726" y="54"/>
                      </a:lnTo>
                      <a:lnTo>
                        <a:pt x="732" y="48"/>
                      </a:lnTo>
                      <a:lnTo>
                        <a:pt x="738" y="42"/>
                      </a:lnTo>
                      <a:lnTo>
                        <a:pt x="744" y="36"/>
                      </a:lnTo>
                      <a:lnTo>
                        <a:pt x="756" y="30"/>
                      </a:lnTo>
                      <a:lnTo>
                        <a:pt x="762" y="24"/>
                      </a:lnTo>
                      <a:lnTo>
                        <a:pt x="768" y="18"/>
                      </a:lnTo>
                      <a:lnTo>
                        <a:pt x="774" y="12"/>
                      </a:lnTo>
                      <a:lnTo>
                        <a:pt x="780" y="6"/>
                      </a:lnTo>
                      <a:lnTo>
                        <a:pt x="786" y="0"/>
                      </a:lnTo>
                      <a:lnTo>
                        <a:pt x="1152" y="378"/>
                      </a:lnTo>
                      <a:close/>
                    </a:path>
                  </a:pathLst>
                </a:custGeom>
                <a:solidFill>
                  <a:srgbClr val="EA611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68" name="Freeform 181"/>
                <p:cNvSpPr>
                  <a:spLocks/>
                </p:cNvSpPr>
                <p:nvPr/>
              </p:nvSpPr>
              <p:spPr bwMode="auto">
                <a:xfrm rot="924357">
                  <a:off x="3366140" y="2556773"/>
                  <a:ext cx="457250" cy="532673"/>
                </a:xfrm>
                <a:custGeom>
                  <a:avLst/>
                  <a:gdLst>
                    <a:gd name="T0" fmla="*/ 302112 w 672"/>
                    <a:gd name="T1" fmla="*/ 523245 h 678"/>
                    <a:gd name="T2" fmla="*/ 281699 w 672"/>
                    <a:gd name="T3" fmla="*/ 513817 h 678"/>
                    <a:gd name="T4" fmla="*/ 257203 w 672"/>
                    <a:gd name="T5" fmla="*/ 499676 h 678"/>
                    <a:gd name="T6" fmla="*/ 236790 w 672"/>
                    <a:gd name="T7" fmla="*/ 485534 h 678"/>
                    <a:gd name="T8" fmla="*/ 216377 w 672"/>
                    <a:gd name="T9" fmla="*/ 471392 h 678"/>
                    <a:gd name="T10" fmla="*/ 195964 w 672"/>
                    <a:gd name="T11" fmla="*/ 452536 h 678"/>
                    <a:gd name="T12" fmla="*/ 175551 w 672"/>
                    <a:gd name="T13" fmla="*/ 438395 h 678"/>
                    <a:gd name="T14" fmla="*/ 155138 w 672"/>
                    <a:gd name="T15" fmla="*/ 419539 h 678"/>
                    <a:gd name="T16" fmla="*/ 138808 w 672"/>
                    <a:gd name="T17" fmla="*/ 400683 h 678"/>
                    <a:gd name="T18" fmla="*/ 118395 w 672"/>
                    <a:gd name="T19" fmla="*/ 381828 h 678"/>
                    <a:gd name="T20" fmla="*/ 102065 w 672"/>
                    <a:gd name="T21" fmla="*/ 362972 h 678"/>
                    <a:gd name="T22" fmla="*/ 81652 w 672"/>
                    <a:gd name="T23" fmla="*/ 339402 h 678"/>
                    <a:gd name="T24" fmla="*/ 65321 w 672"/>
                    <a:gd name="T25" fmla="*/ 320547 h 678"/>
                    <a:gd name="T26" fmla="*/ 53074 w 672"/>
                    <a:gd name="T27" fmla="*/ 296977 h 678"/>
                    <a:gd name="T28" fmla="*/ 36743 w 672"/>
                    <a:gd name="T29" fmla="*/ 273407 h 678"/>
                    <a:gd name="T30" fmla="*/ 20413 w 672"/>
                    <a:gd name="T31" fmla="*/ 249838 h 678"/>
                    <a:gd name="T32" fmla="*/ 8165 w 672"/>
                    <a:gd name="T33" fmla="*/ 226268 h 678"/>
                    <a:gd name="T34" fmla="*/ 302112 w 672"/>
                    <a:gd name="T35" fmla="*/ 0 h 678"/>
                    <a:gd name="T36" fmla="*/ 310277 w 672"/>
                    <a:gd name="T37" fmla="*/ 9428 h 678"/>
                    <a:gd name="T38" fmla="*/ 314359 w 672"/>
                    <a:gd name="T39" fmla="*/ 23570 h 678"/>
                    <a:gd name="T40" fmla="*/ 322525 w 672"/>
                    <a:gd name="T41" fmla="*/ 32997 h 678"/>
                    <a:gd name="T42" fmla="*/ 330690 w 672"/>
                    <a:gd name="T43" fmla="*/ 42425 h 678"/>
                    <a:gd name="T44" fmla="*/ 338855 w 672"/>
                    <a:gd name="T45" fmla="*/ 56567 h 678"/>
                    <a:gd name="T46" fmla="*/ 347020 w 672"/>
                    <a:gd name="T47" fmla="*/ 65995 h 678"/>
                    <a:gd name="T48" fmla="*/ 355185 w 672"/>
                    <a:gd name="T49" fmla="*/ 75423 h 678"/>
                    <a:gd name="T50" fmla="*/ 367433 w 672"/>
                    <a:gd name="T51" fmla="*/ 84851 h 678"/>
                    <a:gd name="T52" fmla="*/ 375598 w 672"/>
                    <a:gd name="T53" fmla="*/ 94278 h 678"/>
                    <a:gd name="T54" fmla="*/ 383763 w 672"/>
                    <a:gd name="T55" fmla="*/ 103706 h 678"/>
                    <a:gd name="T56" fmla="*/ 396011 w 672"/>
                    <a:gd name="T57" fmla="*/ 113134 h 678"/>
                    <a:gd name="T58" fmla="*/ 404176 w 672"/>
                    <a:gd name="T59" fmla="*/ 122562 h 678"/>
                    <a:gd name="T60" fmla="*/ 416424 w 672"/>
                    <a:gd name="T61" fmla="*/ 127276 h 678"/>
                    <a:gd name="T62" fmla="*/ 424589 w 672"/>
                    <a:gd name="T63" fmla="*/ 136704 h 678"/>
                    <a:gd name="T64" fmla="*/ 436837 w 672"/>
                    <a:gd name="T65" fmla="*/ 146132 h 678"/>
                    <a:gd name="T66" fmla="*/ 449085 w 672"/>
                    <a:gd name="T67" fmla="*/ 150845 h 678"/>
                    <a:gd name="T68" fmla="*/ 457250 w 672"/>
                    <a:gd name="T69" fmla="*/ 155559 h 67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672"/>
                    <a:gd name="T106" fmla="*/ 0 h 678"/>
                    <a:gd name="T107" fmla="*/ 672 w 672"/>
                    <a:gd name="T108" fmla="*/ 678 h 67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672" h="678">
                      <a:moveTo>
                        <a:pt x="462" y="678"/>
                      </a:moveTo>
                      <a:lnTo>
                        <a:pt x="444" y="666"/>
                      </a:lnTo>
                      <a:lnTo>
                        <a:pt x="426" y="660"/>
                      </a:lnTo>
                      <a:lnTo>
                        <a:pt x="414" y="654"/>
                      </a:lnTo>
                      <a:lnTo>
                        <a:pt x="396" y="642"/>
                      </a:lnTo>
                      <a:lnTo>
                        <a:pt x="378" y="636"/>
                      </a:lnTo>
                      <a:lnTo>
                        <a:pt x="366" y="624"/>
                      </a:lnTo>
                      <a:lnTo>
                        <a:pt x="348" y="618"/>
                      </a:lnTo>
                      <a:lnTo>
                        <a:pt x="336" y="606"/>
                      </a:lnTo>
                      <a:lnTo>
                        <a:pt x="318" y="600"/>
                      </a:lnTo>
                      <a:lnTo>
                        <a:pt x="300" y="588"/>
                      </a:lnTo>
                      <a:lnTo>
                        <a:pt x="288" y="576"/>
                      </a:lnTo>
                      <a:lnTo>
                        <a:pt x="270" y="564"/>
                      </a:lnTo>
                      <a:lnTo>
                        <a:pt x="258" y="558"/>
                      </a:lnTo>
                      <a:lnTo>
                        <a:pt x="246" y="546"/>
                      </a:lnTo>
                      <a:lnTo>
                        <a:pt x="228" y="534"/>
                      </a:lnTo>
                      <a:lnTo>
                        <a:pt x="216" y="522"/>
                      </a:lnTo>
                      <a:lnTo>
                        <a:pt x="204" y="510"/>
                      </a:lnTo>
                      <a:lnTo>
                        <a:pt x="186" y="498"/>
                      </a:lnTo>
                      <a:lnTo>
                        <a:pt x="174" y="486"/>
                      </a:lnTo>
                      <a:lnTo>
                        <a:pt x="162" y="474"/>
                      </a:lnTo>
                      <a:lnTo>
                        <a:pt x="150" y="462"/>
                      </a:lnTo>
                      <a:lnTo>
                        <a:pt x="138" y="444"/>
                      </a:lnTo>
                      <a:lnTo>
                        <a:pt x="120" y="432"/>
                      </a:lnTo>
                      <a:lnTo>
                        <a:pt x="108" y="420"/>
                      </a:lnTo>
                      <a:lnTo>
                        <a:pt x="96" y="408"/>
                      </a:lnTo>
                      <a:lnTo>
                        <a:pt x="84" y="390"/>
                      </a:lnTo>
                      <a:lnTo>
                        <a:pt x="78" y="378"/>
                      </a:lnTo>
                      <a:lnTo>
                        <a:pt x="66" y="366"/>
                      </a:lnTo>
                      <a:lnTo>
                        <a:pt x="54" y="348"/>
                      </a:lnTo>
                      <a:lnTo>
                        <a:pt x="42" y="336"/>
                      </a:lnTo>
                      <a:lnTo>
                        <a:pt x="30" y="318"/>
                      </a:lnTo>
                      <a:lnTo>
                        <a:pt x="18" y="306"/>
                      </a:lnTo>
                      <a:lnTo>
                        <a:pt x="12" y="288"/>
                      </a:lnTo>
                      <a:lnTo>
                        <a:pt x="0" y="276"/>
                      </a:lnTo>
                      <a:lnTo>
                        <a:pt x="444" y="0"/>
                      </a:lnTo>
                      <a:lnTo>
                        <a:pt x="450" y="6"/>
                      </a:lnTo>
                      <a:lnTo>
                        <a:pt x="456" y="12"/>
                      </a:lnTo>
                      <a:lnTo>
                        <a:pt x="456" y="18"/>
                      </a:lnTo>
                      <a:lnTo>
                        <a:pt x="462" y="30"/>
                      </a:lnTo>
                      <a:lnTo>
                        <a:pt x="468" y="36"/>
                      </a:lnTo>
                      <a:lnTo>
                        <a:pt x="474" y="42"/>
                      </a:lnTo>
                      <a:lnTo>
                        <a:pt x="480" y="48"/>
                      </a:lnTo>
                      <a:lnTo>
                        <a:pt x="486" y="54"/>
                      </a:lnTo>
                      <a:lnTo>
                        <a:pt x="492" y="66"/>
                      </a:lnTo>
                      <a:lnTo>
                        <a:pt x="498" y="72"/>
                      </a:lnTo>
                      <a:lnTo>
                        <a:pt x="504" y="78"/>
                      </a:lnTo>
                      <a:lnTo>
                        <a:pt x="510" y="84"/>
                      </a:lnTo>
                      <a:lnTo>
                        <a:pt x="516" y="90"/>
                      </a:lnTo>
                      <a:lnTo>
                        <a:pt x="522" y="96"/>
                      </a:lnTo>
                      <a:lnTo>
                        <a:pt x="528" y="102"/>
                      </a:lnTo>
                      <a:lnTo>
                        <a:pt x="540" y="108"/>
                      </a:lnTo>
                      <a:lnTo>
                        <a:pt x="546" y="114"/>
                      </a:lnTo>
                      <a:lnTo>
                        <a:pt x="552" y="120"/>
                      </a:lnTo>
                      <a:lnTo>
                        <a:pt x="558" y="126"/>
                      </a:lnTo>
                      <a:lnTo>
                        <a:pt x="564" y="132"/>
                      </a:lnTo>
                      <a:lnTo>
                        <a:pt x="570" y="138"/>
                      </a:lnTo>
                      <a:lnTo>
                        <a:pt x="582" y="144"/>
                      </a:lnTo>
                      <a:lnTo>
                        <a:pt x="588" y="150"/>
                      </a:lnTo>
                      <a:lnTo>
                        <a:pt x="594" y="156"/>
                      </a:lnTo>
                      <a:lnTo>
                        <a:pt x="600" y="162"/>
                      </a:lnTo>
                      <a:lnTo>
                        <a:pt x="612" y="162"/>
                      </a:lnTo>
                      <a:lnTo>
                        <a:pt x="618" y="168"/>
                      </a:lnTo>
                      <a:lnTo>
                        <a:pt x="624" y="174"/>
                      </a:lnTo>
                      <a:lnTo>
                        <a:pt x="636" y="180"/>
                      </a:lnTo>
                      <a:lnTo>
                        <a:pt x="642" y="186"/>
                      </a:lnTo>
                      <a:lnTo>
                        <a:pt x="648" y="186"/>
                      </a:lnTo>
                      <a:lnTo>
                        <a:pt x="660" y="192"/>
                      </a:lnTo>
                      <a:lnTo>
                        <a:pt x="666" y="198"/>
                      </a:lnTo>
                      <a:lnTo>
                        <a:pt x="672" y="198"/>
                      </a:lnTo>
                      <a:lnTo>
                        <a:pt x="462" y="678"/>
                      </a:lnTo>
                      <a:close/>
                    </a:path>
                  </a:pathLst>
                </a:custGeom>
                <a:solidFill>
                  <a:srgbClr val="EA611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69" name="Freeform 182"/>
                <p:cNvSpPr>
                  <a:spLocks/>
                </p:cNvSpPr>
                <p:nvPr/>
              </p:nvSpPr>
              <p:spPr bwMode="auto">
                <a:xfrm rot="924357">
                  <a:off x="3340999" y="2395714"/>
                  <a:ext cx="392040" cy="353544"/>
                </a:xfrm>
                <a:custGeom>
                  <a:avLst/>
                  <a:gdLst>
                    <a:gd name="T0" fmla="*/ 89843 w 576"/>
                    <a:gd name="T1" fmla="*/ 353544 h 450"/>
                    <a:gd name="T2" fmla="*/ 85759 w 576"/>
                    <a:gd name="T3" fmla="*/ 339402 h 450"/>
                    <a:gd name="T4" fmla="*/ 77591 w 576"/>
                    <a:gd name="T5" fmla="*/ 329974 h 450"/>
                    <a:gd name="T6" fmla="*/ 73507 w 576"/>
                    <a:gd name="T7" fmla="*/ 315833 h 450"/>
                    <a:gd name="T8" fmla="*/ 65340 w 576"/>
                    <a:gd name="T9" fmla="*/ 301691 h 450"/>
                    <a:gd name="T10" fmla="*/ 61256 w 576"/>
                    <a:gd name="T11" fmla="*/ 287549 h 450"/>
                    <a:gd name="T12" fmla="*/ 53089 w 576"/>
                    <a:gd name="T13" fmla="*/ 278121 h 450"/>
                    <a:gd name="T14" fmla="*/ 49005 w 576"/>
                    <a:gd name="T15" fmla="*/ 263980 h 450"/>
                    <a:gd name="T16" fmla="*/ 44921 w 576"/>
                    <a:gd name="T17" fmla="*/ 249838 h 450"/>
                    <a:gd name="T18" fmla="*/ 40837 w 576"/>
                    <a:gd name="T19" fmla="*/ 235696 h 450"/>
                    <a:gd name="T20" fmla="*/ 32670 w 576"/>
                    <a:gd name="T21" fmla="*/ 226268 h 450"/>
                    <a:gd name="T22" fmla="*/ 28586 w 576"/>
                    <a:gd name="T23" fmla="*/ 212126 h 450"/>
                    <a:gd name="T24" fmla="*/ 24503 w 576"/>
                    <a:gd name="T25" fmla="*/ 197985 h 450"/>
                    <a:gd name="T26" fmla="*/ 20419 w 576"/>
                    <a:gd name="T27" fmla="*/ 183843 h 450"/>
                    <a:gd name="T28" fmla="*/ 16335 w 576"/>
                    <a:gd name="T29" fmla="*/ 169701 h 450"/>
                    <a:gd name="T30" fmla="*/ 12251 w 576"/>
                    <a:gd name="T31" fmla="*/ 155559 h 450"/>
                    <a:gd name="T32" fmla="*/ 8167 w 576"/>
                    <a:gd name="T33" fmla="*/ 141418 h 450"/>
                    <a:gd name="T34" fmla="*/ 8167 w 576"/>
                    <a:gd name="T35" fmla="*/ 127276 h 450"/>
                    <a:gd name="T36" fmla="*/ 4084 w 576"/>
                    <a:gd name="T37" fmla="*/ 113134 h 450"/>
                    <a:gd name="T38" fmla="*/ 0 w 576"/>
                    <a:gd name="T39" fmla="*/ 103706 h 450"/>
                    <a:gd name="T40" fmla="*/ 0 w 576"/>
                    <a:gd name="T41" fmla="*/ 89564 h 450"/>
                    <a:gd name="T42" fmla="*/ 347119 w 576"/>
                    <a:gd name="T43" fmla="*/ 0 h 450"/>
                    <a:gd name="T44" fmla="*/ 347119 w 576"/>
                    <a:gd name="T45" fmla="*/ 9428 h 450"/>
                    <a:gd name="T46" fmla="*/ 347119 w 576"/>
                    <a:gd name="T47" fmla="*/ 14142 h 450"/>
                    <a:gd name="T48" fmla="*/ 351203 w 576"/>
                    <a:gd name="T49" fmla="*/ 23570 h 450"/>
                    <a:gd name="T50" fmla="*/ 351203 w 576"/>
                    <a:gd name="T51" fmla="*/ 28284 h 450"/>
                    <a:gd name="T52" fmla="*/ 355286 w 576"/>
                    <a:gd name="T53" fmla="*/ 37711 h 450"/>
                    <a:gd name="T54" fmla="*/ 355286 w 576"/>
                    <a:gd name="T55" fmla="*/ 42425 h 450"/>
                    <a:gd name="T56" fmla="*/ 355286 w 576"/>
                    <a:gd name="T57" fmla="*/ 51853 h 450"/>
                    <a:gd name="T58" fmla="*/ 359370 w 576"/>
                    <a:gd name="T59" fmla="*/ 56567 h 450"/>
                    <a:gd name="T60" fmla="*/ 363454 w 576"/>
                    <a:gd name="T61" fmla="*/ 65995 h 450"/>
                    <a:gd name="T62" fmla="*/ 363454 w 576"/>
                    <a:gd name="T63" fmla="*/ 70709 h 450"/>
                    <a:gd name="T64" fmla="*/ 367538 w 576"/>
                    <a:gd name="T65" fmla="*/ 75423 h 450"/>
                    <a:gd name="T66" fmla="*/ 367538 w 576"/>
                    <a:gd name="T67" fmla="*/ 84851 h 450"/>
                    <a:gd name="T68" fmla="*/ 371621 w 576"/>
                    <a:gd name="T69" fmla="*/ 89564 h 450"/>
                    <a:gd name="T70" fmla="*/ 375705 w 576"/>
                    <a:gd name="T71" fmla="*/ 98992 h 450"/>
                    <a:gd name="T72" fmla="*/ 375705 w 576"/>
                    <a:gd name="T73" fmla="*/ 103706 h 450"/>
                    <a:gd name="T74" fmla="*/ 379789 w 576"/>
                    <a:gd name="T75" fmla="*/ 108420 h 450"/>
                    <a:gd name="T76" fmla="*/ 383873 w 576"/>
                    <a:gd name="T77" fmla="*/ 117848 h 450"/>
                    <a:gd name="T78" fmla="*/ 383873 w 576"/>
                    <a:gd name="T79" fmla="*/ 122562 h 450"/>
                    <a:gd name="T80" fmla="*/ 387956 w 576"/>
                    <a:gd name="T81" fmla="*/ 127276 h 450"/>
                    <a:gd name="T82" fmla="*/ 392040 w 576"/>
                    <a:gd name="T83" fmla="*/ 136704 h 450"/>
                    <a:gd name="T84" fmla="*/ 89843 w 576"/>
                    <a:gd name="T85" fmla="*/ 353544 h 45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76"/>
                    <a:gd name="T130" fmla="*/ 0 h 450"/>
                    <a:gd name="T131" fmla="*/ 576 w 576"/>
                    <a:gd name="T132" fmla="*/ 450 h 45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76" h="450">
                      <a:moveTo>
                        <a:pt x="132" y="450"/>
                      </a:moveTo>
                      <a:lnTo>
                        <a:pt x="126" y="432"/>
                      </a:lnTo>
                      <a:lnTo>
                        <a:pt x="114" y="420"/>
                      </a:lnTo>
                      <a:lnTo>
                        <a:pt x="108" y="402"/>
                      </a:lnTo>
                      <a:lnTo>
                        <a:pt x="96" y="384"/>
                      </a:lnTo>
                      <a:lnTo>
                        <a:pt x="90" y="366"/>
                      </a:lnTo>
                      <a:lnTo>
                        <a:pt x="78" y="354"/>
                      </a:lnTo>
                      <a:lnTo>
                        <a:pt x="72" y="336"/>
                      </a:lnTo>
                      <a:lnTo>
                        <a:pt x="66" y="318"/>
                      </a:lnTo>
                      <a:lnTo>
                        <a:pt x="60" y="300"/>
                      </a:lnTo>
                      <a:lnTo>
                        <a:pt x="48" y="288"/>
                      </a:lnTo>
                      <a:lnTo>
                        <a:pt x="42" y="270"/>
                      </a:lnTo>
                      <a:lnTo>
                        <a:pt x="36" y="252"/>
                      </a:lnTo>
                      <a:lnTo>
                        <a:pt x="30" y="234"/>
                      </a:lnTo>
                      <a:lnTo>
                        <a:pt x="24" y="216"/>
                      </a:lnTo>
                      <a:lnTo>
                        <a:pt x="18" y="198"/>
                      </a:lnTo>
                      <a:lnTo>
                        <a:pt x="12" y="180"/>
                      </a:lnTo>
                      <a:lnTo>
                        <a:pt x="12" y="162"/>
                      </a:lnTo>
                      <a:lnTo>
                        <a:pt x="6" y="144"/>
                      </a:lnTo>
                      <a:lnTo>
                        <a:pt x="0" y="132"/>
                      </a:lnTo>
                      <a:lnTo>
                        <a:pt x="0" y="114"/>
                      </a:lnTo>
                      <a:lnTo>
                        <a:pt x="510" y="0"/>
                      </a:lnTo>
                      <a:lnTo>
                        <a:pt x="510" y="12"/>
                      </a:lnTo>
                      <a:lnTo>
                        <a:pt x="510" y="18"/>
                      </a:lnTo>
                      <a:lnTo>
                        <a:pt x="516" y="30"/>
                      </a:lnTo>
                      <a:lnTo>
                        <a:pt x="516" y="36"/>
                      </a:lnTo>
                      <a:lnTo>
                        <a:pt x="522" y="48"/>
                      </a:lnTo>
                      <a:lnTo>
                        <a:pt x="522" y="54"/>
                      </a:lnTo>
                      <a:lnTo>
                        <a:pt x="522" y="66"/>
                      </a:lnTo>
                      <a:lnTo>
                        <a:pt x="528" y="72"/>
                      </a:lnTo>
                      <a:lnTo>
                        <a:pt x="534" y="84"/>
                      </a:lnTo>
                      <a:lnTo>
                        <a:pt x="534" y="90"/>
                      </a:lnTo>
                      <a:lnTo>
                        <a:pt x="540" y="96"/>
                      </a:lnTo>
                      <a:lnTo>
                        <a:pt x="540" y="108"/>
                      </a:lnTo>
                      <a:lnTo>
                        <a:pt x="546" y="114"/>
                      </a:lnTo>
                      <a:lnTo>
                        <a:pt x="552" y="126"/>
                      </a:lnTo>
                      <a:lnTo>
                        <a:pt x="552" y="132"/>
                      </a:lnTo>
                      <a:lnTo>
                        <a:pt x="558" y="138"/>
                      </a:lnTo>
                      <a:lnTo>
                        <a:pt x="564" y="150"/>
                      </a:lnTo>
                      <a:lnTo>
                        <a:pt x="564" y="156"/>
                      </a:lnTo>
                      <a:lnTo>
                        <a:pt x="570" y="162"/>
                      </a:lnTo>
                      <a:lnTo>
                        <a:pt x="576" y="174"/>
                      </a:lnTo>
                      <a:lnTo>
                        <a:pt x="132" y="450"/>
                      </a:lnTo>
                      <a:close/>
                    </a:path>
                  </a:pathLst>
                </a:custGeom>
                <a:solidFill>
                  <a:srgbClr val="EA611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70" name="Freeform 183"/>
                <p:cNvSpPr>
                  <a:spLocks/>
                </p:cNvSpPr>
                <p:nvPr/>
              </p:nvSpPr>
              <p:spPr bwMode="auto">
                <a:xfrm rot="924357">
                  <a:off x="3474560" y="1549567"/>
                  <a:ext cx="710230" cy="994636"/>
                </a:xfrm>
                <a:custGeom>
                  <a:avLst/>
                  <a:gdLst>
                    <a:gd name="T0" fmla="*/ 8164 w 1044"/>
                    <a:gd name="T1" fmla="*/ 952211 h 1266"/>
                    <a:gd name="T2" fmla="*/ 0 w 1044"/>
                    <a:gd name="T3" fmla="*/ 890930 h 1266"/>
                    <a:gd name="T4" fmla="*/ 0 w 1044"/>
                    <a:gd name="T5" fmla="*/ 834363 h 1266"/>
                    <a:gd name="T6" fmla="*/ 0 w 1044"/>
                    <a:gd name="T7" fmla="*/ 777796 h 1266"/>
                    <a:gd name="T8" fmla="*/ 4082 w 1044"/>
                    <a:gd name="T9" fmla="*/ 721229 h 1266"/>
                    <a:gd name="T10" fmla="*/ 12245 w 1044"/>
                    <a:gd name="T11" fmla="*/ 664662 h 1266"/>
                    <a:gd name="T12" fmla="*/ 24491 w 1044"/>
                    <a:gd name="T13" fmla="*/ 608095 h 1266"/>
                    <a:gd name="T14" fmla="*/ 36736 w 1044"/>
                    <a:gd name="T15" fmla="*/ 551528 h 1266"/>
                    <a:gd name="T16" fmla="*/ 57145 w 1044"/>
                    <a:gd name="T17" fmla="*/ 499675 h 1266"/>
                    <a:gd name="T18" fmla="*/ 77554 w 1044"/>
                    <a:gd name="T19" fmla="*/ 447822 h 1266"/>
                    <a:gd name="T20" fmla="*/ 102045 w 1044"/>
                    <a:gd name="T21" fmla="*/ 395969 h 1266"/>
                    <a:gd name="T22" fmla="*/ 126535 w 1044"/>
                    <a:gd name="T23" fmla="*/ 348830 h 1266"/>
                    <a:gd name="T24" fmla="*/ 159189 w 1044"/>
                    <a:gd name="T25" fmla="*/ 301691 h 1266"/>
                    <a:gd name="T26" fmla="*/ 187762 w 1044"/>
                    <a:gd name="T27" fmla="*/ 259265 h 1266"/>
                    <a:gd name="T28" fmla="*/ 224498 w 1044"/>
                    <a:gd name="T29" fmla="*/ 221554 h 1266"/>
                    <a:gd name="T30" fmla="*/ 261234 w 1044"/>
                    <a:gd name="T31" fmla="*/ 183843 h 1266"/>
                    <a:gd name="T32" fmla="*/ 302052 w 1044"/>
                    <a:gd name="T33" fmla="*/ 146131 h 1266"/>
                    <a:gd name="T34" fmla="*/ 342870 w 1044"/>
                    <a:gd name="T35" fmla="*/ 117848 h 1266"/>
                    <a:gd name="T36" fmla="*/ 387769 w 1044"/>
                    <a:gd name="T37" fmla="*/ 89564 h 1266"/>
                    <a:gd name="T38" fmla="*/ 432669 w 1044"/>
                    <a:gd name="T39" fmla="*/ 65995 h 1266"/>
                    <a:gd name="T40" fmla="*/ 477568 w 1044"/>
                    <a:gd name="T41" fmla="*/ 42425 h 1266"/>
                    <a:gd name="T42" fmla="*/ 526550 w 1044"/>
                    <a:gd name="T43" fmla="*/ 28283 h 1266"/>
                    <a:gd name="T44" fmla="*/ 575531 w 1044"/>
                    <a:gd name="T45" fmla="*/ 14142 h 1266"/>
                    <a:gd name="T46" fmla="*/ 624512 w 1044"/>
                    <a:gd name="T47" fmla="*/ 4714 h 1266"/>
                    <a:gd name="T48" fmla="*/ 673494 w 1044"/>
                    <a:gd name="T49" fmla="*/ 0 h 1266"/>
                    <a:gd name="T50" fmla="*/ 710230 w 1044"/>
                    <a:gd name="T51" fmla="*/ 410111 h 1266"/>
                    <a:gd name="T52" fmla="*/ 685739 w 1044"/>
                    <a:gd name="T53" fmla="*/ 410111 h 1266"/>
                    <a:gd name="T54" fmla="*/ 661248 w 1044"/>
                    <a:gd name="T55" fmla="*/ 414825 h 1266"/>
                    <a:gd name="T56" fmla="*/ 636758 w 1044"/>
                    <a:gd name="T57" fmla="*/ 419538 h 1266"/>
                    <a:gd name="T58" fmla="*/ 612267 w 1044"/>
                    <a:gd name="T59" fmla="*/ 424252 h 1266"/>
                    <a:gd name="T60" fmla="*/ 587776 w 1044"/>
                    <a:gd name="T61" fmla="*/ 433680 h 1266"/>
                    <a:gd name="T62" fmla="*/ 563286 w 1044"/>
                    <a:gd name="T63" fmla="*/ 443108 h 1266"/>
                    <a:gd name="T64" fmla="*/ 542877 w 1044"/>
                    <a:gd name="T65" fmla="*/ 457250 h 1266"/>
                    <a:gd name="T66" fmla="*/ 522468 w 1044"/>
                    <a:gd name="T67" fmla="*/ 471391 h 1266"/>
                    <a:gd name="T68" fmla="*/ 502059 w 1044"/>
                    <a:gd name="T69" fmla="*/ 485533 h 1266"/>
                    <a:gd name="T70" fmla="*/ 481650 w 1044"/>
                    <a:gd name="T71" fmla="*/ 504389 h 1266"/>
                    <a:gd name="T72" fmla="*/ 461241 w 1044"/>
                    <a:gd name="T73" fmla="*/ 523245 h 1266"/>
                    <a:gd name="T74" fmla="*/ 444914 w 1044"/>
                    <a:gd name="T75" fmla="*/ 546814 h 1266"/>
                    <a:gd name="T76" fmla="*/ 428587 w 1044"/>
                    <a:gd name="T77" fmla="*/ 565670 h 1266"/>
                    <a:gd name="T78" fmla="*/ 416342 w 1044"/>
                    <a:gd name="T79" fmla="*/ 589239 h 1266"/>
                    <a:gd name="T80" fmla="*/ 400015 w 1044"/>
                    <a:gd name="T81" fmla="*/ 612809 h 1266"/>
                    <a:gd name="T82" fmla="*/ 391851 w 1044"/>
                    <a:gd name="T83" fmla="*/ 641092 h 1266"/>
                    <a:gd name="T84" fmla="*/ 379606 w 1044"/>
                    <a:gd name="T85" fmla="*/ 664662 h 1266"/>
                    <a:gd name="T86" fmla="*/ 371442 w 1044"/>
                    <a:gd name="T87" fmla="*/ 692945 h 1266"/>
                    <a:gd name="T88" fmla="*/ 363279 w 1044"/>
                    <a:gd name="T89" fmla="*/ 721229 h 1266"/>
                    <a:gd name="T90" fmla="*/ 359197 w 1044"/>
                    <a:gd name="T91" fmla="*/ 749512 h 1266"/>
                    <a:gd name="T92" fmla="*/ 355115 w 1044"/>
                    <a:gd name="T93" fmla="*/ 777796 h 1266"/>
                    <a:gd name="T94" fmla="*/ 355115 w 1044"/>
                    <a:gd name="T95" fmla="*/ 806079 h 1266"/>
                    <a:gd name="T96" fmla="*/ 355115 w 1044"/>
                    <a:gd name="T97" fmla="*/ 834363 h 1266"/>
                    <a:gd name="T98" fmla="*/ 355115 w 1044"/>
                    <a:gd name="T99" fmla="*/ 862646 h 1266"/>
                    <a:gd name="T100" fmla="*/ 359197 w 1044"/>
                    <a:gd name="T101" fmla="*/ 890930 h 126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044"/>
                    <a:gd name="T154" fmla="*/ 0 h 1266"/>
                    <a:gd name="T155" fmla="*/ 1044 w 1044"/>
                    <a:gd name="T156" fmla="*/ 1266 h 126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044" h="1266">
                      <a:moveTo>
                        <a:pt x="24" y="1266"/>
                      </a:moveTo>
                      <a:lnTo>
                        <a:pt x="18" y="1248"/>
                      </a:lnTo>
                      <a:lnTo>
                        <a:pt x="12" y="1230"/>
                      </a:lnTo>
                      <a:lnTo>
                        <a:pt x="12" y="1212"/>
                      </a:lnTo>
                      <a:lnTo>
                        <a:pt x="6" y="1194"/>
                      </a:lnTo>
                      <a:lnTo>
                        <a:pt x="6" y="1176"/>
                      </a:lnTo>
                      <a:lnTo>
                        <a:pt x="6" y="1152"/>
                      </a:lnTo>
                      <a:lnTo>
                        <a:pt x="0" y="1134"/>
                      </a:lnTo>
                      <a:lnTo>
                        <a:pt x="0" y="1116"/>
                      </a:lnTo>
                      <a:lnTo>
                        <a:pt x="0" y="1098"/>
                      </a:lnTo>
                      <a:lnTo>
                        <a:pt x="0" y="1080"/>
                      </a:lnTo>
                      <a:lnTo>
                        <a:pt x="0" y="1062"/>
                      </a:lnTo>
                      <a:lnTo>
                        <a:pt x="0" y="1044"/>
                      </a:lnTo>
                      <a:lnTo>
                        <a:pt x="0" y="1026"/>
                      </a:lnTo>
                      <a:lnTo>
                        <a:pt x="0" y="1008"/>
                      </a:lnTo>
                      <a:lnTo>
                        <a:pt x="0" y="990"/>
                      </a:lnTo>
                      <a:lnTo>
                        <a:pt x="0" y="972"/>
                      </a:lnTo>
                      <a:lnTo>
                        <a:pt x="0" y="954"/>
                      </a:lnTo>
                      <a:lnTo>
                        <a:pt x="6" y="936"/>
                      </a:lnTo>
                      <a:lnTo>
                        <a:pt x="6" y="918"/>
                      </a:lnTo>
                      <a:lnTo>
                        <a:pt x="6" y="900"/>
                      </a:lnTo>
                      <a:lnTo>
                        <a:pt x="12" y="882"/>
                      </a:lnTo>
                      <a:lnTo>
                        <a:pt x="12" y="864"/>
                      </a:lnTo>
                      <a:lnTo>
                        <a:pt x="18" y="846"/>
                      </a:lnTo>
                      <a:lnTo>
                        <a:pt x="24" y="828"/>
                      </a:lnTo>
                      <a:lnTo>
                        <a:pt x="24" y="810"/>
                      </a:lnTo>
                      <a:lnTo>
                        <a:pt x="30" y="792"/>
                      </a:lnTo>
                      <a:lnTo>
                        <a:pt x="36" y="774"/>
                      </a:lnTo>
                      <a:lnTo>
                        <a:pt x="36" y="756"/>
                      </a:lnTo>
                      <a:lnTo>
                        <a:pt x="42" y="738"/>
                      </a:lnTo>
                      <a:lnTo>
                        <a:pt x="48" y="720"/>
                      </a:lnTo>
                      <a:lnTo>
                        <a:pt x="54" y="702"/>
                      </a:lnTo>
                      <a:lnTo>
                        <a:pt x="60" y="690"/>
                      </a:lnTo>
                      <a:lnTo>
                        <a:pt x="66" y="672"/>
                      </a:lnTo>
                      <a:lnTo>
                        <a:pt x="72" y="654"/>
                      </a:lnTo>
                      <a:lnTo>
                        <a:pt x="84" y="636"/>
                      </a:lnTo>
                      <a:lnTo>
                        <a:pt x="90" y="618"/>
                      </a:lnTo>
                      <a:lnTo>
                        <a:pt x="96" y="606"/>
                      </a:lnTo>
                      <a:lnTo>
                        <a:pt x="102" y="588"/>
                      </a:lnTo>
                      <a:lnTo>
                        <a:pt x="114" y="570"/>
                      </a:lnTo>
                      <a:lnTo>
                        <a:pt x="120" y="552"/>
                      </a:lnTo>
                      <a:lnTo>
                        <a:pt x="132" y="540"/>
                      </a:lnTo>
                      <a:lnTo>
                        <a:pt x="138" y="522"/>
                      </a:lnTo>
                      <a:lnTo>
                        <a:pt x="150" y="504"/>
                      </a:lnTo>
                      <a:lnTo>
                        <a:pt x="156" y="492"/>
                      </a:lnTo>
                      <a:lnTo>
                        <a:pt x="168" y="474"/>
                      </a:lnTo>
                      <a:lnTo>
                        <a:pt x="174" y="462"/>
                      </a:lnTo>
                      <a:lnTo>
                        <a:pt x="186" y="444"/>
                      </a:lnTo>
                      <a:lnTo>
                        <a:pt x="198" y="432"/>
                      </a:lnTo>
                      <a:lnTo>
                        <a:pt x="210" y="414"/>
                      </a:lnTo>
                      <a:lnTo>
                        <a:pt x="222" y="402"/>
                      </a:lnTo>
                      <a:lnTo>
                        <a:pt x="234" y="384"/>
                      </a:lnTo>
                      <a:lnTo>
                        <a:pt x="240" y="372"/>
                      </a:lnTo>
                      <a:lnTo>
                        <a:pt x="252" y="360"/>
                      </a:lnTo>
                      <a:lnTo>
                        <a:pt x="264" y="342"/>
                      </a:lnTo>
                      <a:lnTo>
                        <a:pt x="276" y="330"/>
                      </a:lnTo>
                      <a:lnTo>
                        <a:pt x="294" y="318"/>
                      </a:lnTo>
                      <a:lnTo>
                        <a:pt x="306" y="306"/>
                      </a:lnTo>
                      <a:lnTo>
                        <a:pt x="318" y="294"/>
                      </a:lnTo>
                      <a:lnTo>
                        <a:pt x="330" y="282"/>
                      </a:lnTo>
                      <a:lnTo>
                        <a:pt x="342" y="270"/>
                      </a:lnTo>
                      <a:lnTo>
                        <a:pt x="360" y="258"/>
                      </a:lnTo>
                      <a:lnTo>
                        <a:pt x="372" y="246"/>
                      </a:lnTo>
                      <a:lnTo>
                        <a:pt x="384" y="234"/>
                      </a:lnTo>
                      <a:lnTo>
                        <a:pt x="402" y="222"/>
                      </a:lnTo>
                      <a:lnTo>
                        <a:pt x="414" y="210"/>
                      </a:lnTo>
                      <a:lnTo>
                        <a:pt x="426" y="198"/>
                      </a:lnTo>
                      <a:lnTo>
                        <a:pt x="444" y="186"/>
                      </a:lnTo>
                      <a:lnTo>
                        <a:pt x="456" y="180"/>
                      </a:lnTo>
                      <a:lnTo>
                        <a:pt x="474" y="168"/>
                      </a:lnTo>
                      <a:lnTo>
                        <a:pt x="492" y="156"/>
                      </a:lnTo>
                      <a:lnTo>
                        <a:pt x="504" y="150"/>
                      </a:lnTo>
                      <a:lnTo>
                        <a:pt x="522" y="138"/>
                      </a:lnTo>
                      <a:lnTo>
                        <a:pt x="534" y="132"/>
                      </a:lnTo>
                      <a:lnTo>
                        <a:pt x="552" y="120"/>
                      </a:lnTo>
                      <a:lnTo>
                        <a:pt x="570" y="114"/>
                      </a:lnTo>
                      <a:lnTo>
                        <a:pt x="582" y="102"/>
                      </a:lnTo>
                      <a:lnTo>
                        <a:pt x="600" y="96"/>
                      </a:lnTo>
                      <a:lnTo>
                        <a:pt x="618" y="90"/>
                      </a:lnTo>
                      <a:lnTo>
                        <a:pt x="636" y="84"/>
                      </a:lnTo>
                      <a:lnTo>
                        <a:pt x="654" y="72"/>
                      </a:lnTo>
                      <a:lnTo>
                        <a:pt x="666" y="66"/>
                      </a:lnTo>
                      <a:lnTo>
                        <a:pt x="684" y="60"/>
                      </a:lnTo>
                      <a:lnTo>
                        <a:pt x="702" y="54"/>
                      </a:lnTo>
                      <a:lnTo>
                        <a:pt x="720" y="48"/>
                      </a:lnTo>
                      <a:lnTo>
                        <a:pt x="738" y="42"/>
                      </a:lnTo>
                      <a:lnTo>
                        <a:pt x="756" y="42"/>
                      </a:lnTo>
                      <a:lnTo>
                        <a:pt x="774" y="36"/>
                      </a:lnTo>
                      <a:lnTo>
                        <a:pt x="792" y="30"/>
                      </a:lnTo>
                      <a:lnTo>
                        <a:pt x="810" y="24"/>
                      </a:lnTo>
                      <a:lnTo>
                        <a:pt x="828" y="24"/>
                      </a:lnTo>
                      <a:lnTo>
                        <a:pt x="846" y="18"/>
                      </a:lnTo>
                      <a:lnTo>
                        <a:pt x="864" y="12"/>
                      </a:lnTo>
                      <a:lnTo>
                        <a:pt x="882" y="12"/>
                      </a:lnTo>
                      <a:lnTo>
                        <a:pt x="900" y="6"/>
                      </a:lnTo>
                      <a:lnTo>
                        <a:pt x="918" y="6"/>
                      </a:lnTo>
                      <a:lnTo>
                        <a:pt x="936" y="6"/>
                      </a:lnTo>
                      <a:lnTo>
                        <a:pt x="954" y="0"/>
                      </a:lnTo>
                      <a:lnTo>
                        <a:pt x="972" y="0"/>
                      </a:lnTo>
                      <a:lnTo>
                        <a:pt x="990" y="0"/>
                      </a:lnTo>
                      <a:lnTo>
                        <a:pt x="1008" y="0"/>
                      </a:lnTo>
                      <a:lnTo>
                        <a:pt x="1026" y="0"/>
                      </a:lnTo>
                      <a:lnTo>
                        <a:pt x="1044" y="0"/>
                      </a:lnTo>
                      <a:lnTo>
                        <a:pt x="1044" y="522"/>
                      </a:lnTo>
                      <a:lnTo>
                        <a:pt x="1032" y="522"/>
                      </a:lnTo>
                      <a:lnTo>
                        <a:pt x="1026" y="522"/>
                      </a:lnTo>
                      <a:lnTo>
                        <a:pt x="1014" y="522"/>
                      </a:lnTo>
                      <a:lnTo>
                        <a:pt x="1008" y="522"/>
                      </a:lnTo>
                      <a:lnTo>
                        <a:pt x="996" y="522"/>
                      </a:lnTo>
                      <a:lnTo>
                        <a:pt x="990" y="522"/>
                      </a:lnTo>
                      <a:lnTo>
                        <a:pt x="978" y="522"/>
                      </a:lnTo>
                      <a:lnTo>
                        <a:pt x="972" y="528"/>
                      </a:lnTo>
                      <a:lnTo>
                        <a:pt x="960" y="528"/>
                      </a:lnTo>
                      <a:lnTo>
                        <a:pt x="954" y="528"/>
                      </a:lnTo>
                      <a:lnTo>
                        <a:pt x="942" y="528"/>
                      </a:lnTo>
                      <a:lnTo>
                        <a:pt x="936" y="534"/>
                      </a:lnTo>
                      <a:lnTo>
                        <a:pt x="924" y="534"/>
                      </a:lnTo>
                      <a:lnTo>
                        <a:pt x="918" y="534"/>
                      </a:lnTo>
                      <a:lnTo>
                        <a:pt x="906" y="540"/>
                      </a:lnTo>
                      <a:lnTo>
                        <a:pt x="900" y="540"/>
                      </a:lnTo>
                      <a:lnTo>
                        <a:pt x="888" y="546"/>
                      </a:lnTo>
                      <a:lnTo>
                        <a:pt x="882" y="546"/>
                      </a:lnTo>
                      <a:lnTo>
                        <a:pt x="870" y="552"/>
                      </a:lnTo>
                      <a:lnTo>
                        <a:pt x="864" y="552"/>
                      </a:lnTo>
                      <a:lnTo>
                        <a:pt x="858" y="558"/>
                      </a:lnTo>
                      <a:lnTo>
                        <a:pt x="846" y="558"/>
                      </a:lnTo>
                      <a:lnTo>
                        <a:pt x="840" y="564"/>
                      </a:lnTo>
                      <a:lnTo>
                        <a:pt x="828" y="564"/>
                      </a:lnTo>
                      <a:lnTo>
                        <a:pt x="822" y="570"/>
                      </a:lnTo>
                      <a:lnTo>
                        <a:pt x="816" y="576"/>
                      </a:lnTo>
                      <a:lnTo>
                        <a:pt x="804" y="576"/>
                      </a:lnTo>
                      <a:lnTo>
                        <a:pt x="798" y="582"/>
                      </a:lnTo>
                      <a:lnTo>
                        <a:pt x="792" y="588"/>
                      </a:lnTo>
                      <a:lnTo>
                        <a:pt x="780" y="588"/>
                      </a:lnTo>
                      <a:lnTo>
                        <a:pt x="774" y="594"/>
                      </a:lnTo>
                      <a:lnTo>
                        <a:pt x="768" y="600"/>
                      </a:lnTo>
                      <a:lnTo>
                        <a:pt x="756" y="606"/>
                      </a:lnTo>
                      <a:lnTo>
                        <a:pt x="750" y="612"/>
                      </a:lnTo>
                      <a:lnTo>
                        <a:pt x="744" y="618"/>
                      </a:lnTo>
                      <a:lnTo>
                        <a:pt x="738" y="618"/>
                      </a:lnTo>
                      <a:lnTo>
                        <a:pt x="726" y="624"/>
                      </a:lnTo>
                      <a:lnTo>
                        <a:pt x="720" y="630"/>
                      </a:lnTo>
                      <a:lnTo>
                        <a:pt x="714" y="636"/>
                      </a:lnTo>
                      <a:lnTo>
                        <a:pt x="708" y="642"/>
                      </a:lnTo>
                      <a:lnTo>
                        <a:pt x="702" y="648"/>
                      </a:lnTo>
                      <a:lnTo>
                        <a:pt x="696" y="654"/>
                      </a:lnTo>
                      <a:lnTo>
                        <a:pt x="684" y="660"/>
                      </a:lnTo>
                      <a:lnTo>
                        <a:pt x="678" y="666"/>
                      </a:lnTo>
                      <a:lnTo>
                        <a:pt x="672" y="672"/>
                      </a:lnTo>
                      <a:lnTo>
                        <a:pt x="666" y="678"/>
                      </a:lnTo>
                      <a:lnTo>
                        <a:pt x="660" y="690"/>
                      </a:lnTo>
                      <a:lnTo>
                        <a:pt x="654" y="696"/>
                      </a:lnTo>
                      <a:lnTo>
                        <a:pt x="648" y="702"/>
                      </a:lnTo>
                      <a:lnTo>
                        <a:pt x="642" y="708"/>
                      </a:lnTo>
                      <a:lnTo>
                        <a:pt x="636" y="714"/>
                      </a:lnTo>
                      <a:lnTo>
                        <a:pt x="630" y="720"/>
                      </a:lnTo>
                      <a:lnTo>
                        <a:pt x="624" y="732"/>
                      </a:lnTo>
                      <a:lnTo>
                        <a:pt x="618" y="738"/>
                      </a:lnTo>
                      <a:lnTo>
                        <a:pt x="612" y="744"/>
                      </a:lnTo>
                      <a:lnTo>
                        <a:pt x="612" y="750"/>
                      </a:lnTo>
                      <a:lnTo>
                        <a:pt x="606" y="762"/>
                      </a:lnTo>
                      <a:lnTo>
                        <a:pt x="600" y="768"/>
                      </a:lnTo>
                      <a:lnTo>
                        <a:pt x="594" y="774"/>
                      </a:lnTo>
                      <a:lnTo>
                        <a:pt x="588" y="780"/>
                      </a:lnTo>
                      <a:lnTo>
                        <a:pt x="588" y="792"/>
                      </a:lnTo>
                      <a:lnTo>
                        <a:pt x="582" y="798"/>
                      </a:lnTo>
                      <a:lnTo>
                        <a:pt x="576" y="810"/>
                      </a:lnTo>
                      <a:lnTo>
                        <a:pt x="576" y="816"/>
                      </a:lnTo>
                      <a:lnTo>
                        <a:pt x="570" y="822"/>
                      </a:lnTo>
                      <a:lnTo>
                        <a:pt x="564" y="834"/>
                      </a:lnTo>
                      <a:lnTo>
                        <a:pt x="564" y="840"/>
                      </a:lnTo>
                      <a:lnTo>
                        <a:pt x="558" y="846"/>
                      </a:lnTo>
                      <a:lnTo>
                        <a:pt x="558" y="858"/>
                      </a:lnTo>
                      <a:lnTo>
                        <a:pt x="552" y="864"/>
                      </a:lnTo>
                      <a:lnTo>
                        <a:pt x="546" y="876"/>
                      </a:lnTo>
                      <a:lnTo>
                        <a:pt x="546" y="882"/>
                      </a:lnTo>
                      <a:lnTo>
                        <a:pt x="546" y="894"/>
                      </a:lnTo>
                      <a:lnTo>
                        <a:pt x="540" y="900"/>
                      </a:lnTo>
                      <a:lnTo>
                        <a:pt x="540" y="912"/>
                      </a:lnTo>
                      <a:lnTo>
                        <a:pt x="534" y="918"/>
                      </a:lnTo>
                      <a:lnTo>
                        <a:pt x="534" y="930"/>
                      </a:lnTo>
                      <a:lnTo>
                        <a:pt x="534" y="936"/>
                      </a:lnTo>
                      <a:lnTo>
                        <a:pt x="528" y="948"/>
                      </a:lnTo>
                      <a:lnTo>
                        <a:pt x="528" y="954"/>
                      </a:lnTo>
                      <a:lnTo>
                        <a:pt x="528" y="966"/>
                      </a:lnTo>
                      <a:lnTo>
                        <a:pt x="528" y="972"/>
                      </a:lnTo>
                      <a:lnTo>
                        <a:pt x="522" y="984"/>
                      </a:lnTo>
                      <a:lnTo>
                        <a:pt x="522" y="990"/>
                      </a:lnTo>
                      <a:lnTo>
                        <a:pt x="522" y="1002"/>
                      </a:lnTo>
                      <a:lnTo>
                        <a:pt x="522" y="1008"/>
                      </a:lnTo>
                      <a:lnTo>
                        <a:pt x="522" y="1020"/>
                      </a:lnTo>
                      <a:lnTo>
                        <a:pt x="522" y="1026"/>
                      </a:lnTo>
                      <a:lnTo>
                        <a:pt x="522" y="1038"/>
                      </a:lnTo>
                      <a:lnTo>
                        <a:pt x="522" y="1044"/>
                      </a:lnTo>
                      <a:lnTo>
                        <a:pt x="522" y="1056"/>
                      </a:lnTo>
                      <a:lnTo>
                        <a:pt x="522" y="1062"/>
                      </a:lnTo>
                      <a:lnTo>
                        <a:pt x="522" y="1074"/>
                      </a:lnTo>
                      <a:lnTo>
                        <a:pt x="522" y="1080"/>
                      </a:lnTo>
                      <a:lnTo>
                        <a:pt x="522" y="1092"/>
                      </a:lnTo>
                      <a:lnTo>
                        <a:pt x="522" y="1098"/>
                      </a:lnTo>
                      <a:lnTo>
                        <a:pt x="522" y="1110"/>
                      </a:lnTo>
                      <a:lnTo>
                        <a:pt x="528" y="1116"/>
                      </a:lnTo>
                      <a:lnTo>
                        <a:pt x="528" y="1128"/>
                      </a:lnTo>
                      <a:lnTo>
                        <a:pt x="528" y="1134"/>
                      </a:lnTo>
                      <a:lnTo>
                        <a:pt x="528" y="1146"/>
                      </a:lnTo>
                      <a:lnTo>
                        <a:pt x="534" y="1152"/>
                      </a:lnTo>
                      <a:lnTo>
                        <a:pt x="24" y="126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CC00"/>
                    </a:gs>
                    <a:gs pos="100000">
                      <a:srgbClr val="658700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71" name="Text Box 206"/>
                <p:cNvSpPr txBox="1">
                  <a:spLocks noChangeArrowheads="1"/>
                </p:cNvSpPr>
                <p:nvPr/>
              </p:nvSpPr>
              <p:spPr bwMode="auto">
                <a:xfrm>
                  <a:off x="3828912" y="2306150"/>
                  <a:ext cx="58368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buSzPct val="100000"/>
                    <a:buFont typeface="Times New Roman" pitchFamily="18" charset="0"/>
                    <a:buNone/>
                  </a:pPr>
                  <a:r>
                    <a:rPr lang="en-US" altLang="ko-KR" sz="1600" b="1">
                      <a:solidFill>
                        <a:srgbClr val="FF6600"/>
                      </a:solidFill>
                      <a:latin typeface="Times New Roman" pitchFamily="18" charset="0"/>
                    </a:rPr>
                    <a:t>2011</a:t>
                  </a:r>
                </a:p>
              </p:txBody>
            </p:sp>
            <p:sp>
              <p:nvSpPr>
                <p:cNvPr id="61572" name="Line 208"/>
                <p:cNvSpPr>
                  <a:spLocks noChangeShapeType="1"/>
                </p:cNvSpPr>
                <p:nvPr/>
              </p:nvSpPr>
              <p:spPr bwMode="auto">
                <a:xfrm flipV="1">
                  <a:off x="3804534" y="1493785"/>
                  <a:ext cx="153988" cy="26240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573" name="Line 209"/>
                <p:cNvSpPr>
                  <a:spLocks noChangeShapeType="1"/>
                </p:cNvSpPr>
                <p:nvPr/>
              </p:nvSpPr>
              <p:spPr bwMode="auto">
                <a:xfrm>
                  <a:off x="3958522" y="1495356"/>
                  <a:ext cx="1528030" cy="298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1562" name="TextBox 101"/>
              <p:cNvSpPr txBox="1">
                <a:spLocks noChangeArrowheads="1"/>
              </p:cNvSpPr>
              <p:nvPr/>
            </p:nvSpPr>
            <p:spPr bwMode="auto">
              <a:xfrm>
                <a:off x="3851921" y="1323155"/>
                <a:ext cx="1623162" cy="291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buSzPct val="100000"/>
                  <a:buFont typeface="Times New Roman" pitchFamily="18" charset="0"/>
                  <a:buNone/>
                </a:pPr>
                <a:r>
                  <a:rPr lang="zh-CN" altLang="en-US" sz="1200"/>
                  <a:t>占出口总额的</a:t>
                </a:r>
                <a:r>
                  <a:rPr lang="en-US" altLang="zh-CN" sz="1200"/>
                  <a:t>19.7%</a:t>
                </a:r>
                <a:endParaRPr lang="zh-CN" altLang="en-US" sz="1200"/>
              </a:p>
            </p:txBody>
          </p:sp>
        </p:grpSp>
        <p:sp>
          <p:nvSpPr>
            <p:cNvPr id="134" name="TextBox 133"/>
            <p:cNvSpPr txBox="1"/>
            <p:nvPr/>
          </p:nvSpPr>
          <p:spPr>
            <a:xfrm>
              <a:off x="965327" y="3068469"/>
              <a:ext cx="2032267" cy="3698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日本对华出口状况</a:t>
              </a:r>
              <a:endPara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61560" name="右箭头 139"/>
            <p:cNvSpPr>
              <a:spLocks noChangeArrowheads="1"/>
            </p:cNvSpPr>
            <p:nvPr/>
          </p:nvSpPr>
          <p:spPr bwMode="auto">
            <a:xfrm>
              <a:off x="1736685" y="1926266"/>
              <a:ext cx="630070" cy="472553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0">
              <a:gsLst>
                <a:gs pos="0">
                  <a:srgbClr val="99CC00"/>
                </a:gs>
                <a:gs pos="100000">
                  <a:srgbClr val="658700"/>
                </a:gs>
              </a:gsLst>
              <a:path path="rect">
                <a:fillToRect l="50000" t="50000" r="50000" b="50000"/>
              </a:path>
            </a:gradFill>
            <a:ln w="19050" algn="ctr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endParaRPr lang="zh-CN" altLang="en-US" sz="1600"/>
            </a:p>
          </p:txBody>
        </p:sp>
      </p:grpSp>
      <p:grpSp>
        <p:nvGrpSpPr>
          <p:cNvPr id="7" name="组合 201"/>
          <p:cNvGrpSpPr>
            <a:grpSpLocks/>
          </p:cNvGrpSpPr>
          <p:nvPr/>
        </p:nvGrpSpPr>
        <p:grpSpPr bwMode="auto">
          <a:xfrm>
            <a:off x="53975" y="3249613"/>
            <a:ext cx="4383088" cy="2168525"/>
            <a:chOff x="0" y="4064467"/>
            <a:chExt cx="4383596" cy="2169532"/>
          </a:xfrm>
        </p:grpSpPr>
        <p:grpSp>
          <p:nvGrpSpPr>
            <p:cNvPr id="61528" name="组合 131"/>
            <p:cNvGrpSpPr>
              <a:grpSpLocks/>
            </p:cNvGrpSpPr>
            <p:nvPr/>
          </p:nvGrpSpPr>
          <p:grpSpPr bwMode="auto">
            <a:xfrm>
              <a:off x="0" y="4064467"/>
              <a:ext cx="2172328" cy="1889816"/>
              <a:chOff x="521550" y="3519010"/>
              <a:chExt cx="2483257" cy="2160308"/>
            </a:xfrm>
          </p:grpSpPr>
          <p:grpSp>
            <p:nvGrpSpPr>
              <p:cNvPr id="61545" name="组合 126"/>
              <p:cNvGrpSpPr>
                <a:grpSpLocks/>
              </p:cNvGrpSpPr>
              <p:nvPr/>
            </p:nvGrpSpPr>
            <p:grpSpPr bwMode="auto">
              <a:xfrm>
                <a:off x="521550" y="3770073"/>
                <a:ext cx="2396832" cy="1909245"/>
                <a:chOff x="1691680" y="3868939"/>
                <a:chExt cx="2396832" cy="1909245"/>
              </a:xfrm>
            </p:grpSpPr>
            <p:sp>
              <p:nvSpPr>
                <p:cNvPr id="61547" name="Oval 108"/>
                <p:cNvSpPr>
                  <a:spLocks noChangeArrowheads="1"/>
                </p:cNvSpPr>
                <p:nvPr/>
              </p:nvSpPr>
              <p:spPr bwMode="auto">
                <a:xfrm>
                  <a:off x="2184539" y="5252123"/>
                  <a:ext cx="1513993" cy="52606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FAE6CE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buSzPct val="100000"/>
                    <a:buFont typeface="Times New Roman" pitchFamily="18" charset="0"/>
                    <a:buNone/>
                  </a:pPr>
                  <a:endParaRPr lang="zh-CN" altLang="en-US"/>
                </a:p>
              </p:txBody>
            </p:sp>
            <p:sp>
              <p:nvSpPr>
                <p:cNvPr id="61548" name="AutoShape 172"/>
                <p:cNvSpPr>
                  <a:spLocks noChangeArrowheads="1"/>
                </p:cNvSpPr>
                <p:nvPr/>
              </p:nvSpPr>
              <p:spPr bwMode="auto">
                <a:xfrm rot="924357">
                  <a:off x="1856950" y="4019974"/>
                  <a:ext cx="1341345" cy="1549409"/>
                </a:xfrm>
                <a:custGeom>
                  <a:avLst/>
                  <a:gdLst>
                    <a:gd name="T0" fmla="*/ 41648328 w 21600"/>
                    <a:gd name="T1" fmla="*/ 0 h 21600"/>
                    <a:gd name="T2" fmla="*/ 12197545 w 21600"/>
                    <a:gd name="T3" fmla="*/ 16275106 h 21600"/>
                    <a:gd name="T4" fmla="*/ 0 w 21600"/>
                    <a:gd name="T5" fmla="*/ 55571058 h 21600"/>
                    <a:gd name="T6" fmla="*/ 12197545 w 21600"/>
                    <a:gd name="T7" fmla="*/ 94866943 h 21600"/>
                    <a:gd name="T8" fmla="*/ 41648328 w 21600"/>
                    <a:gd name="T9" fmla="*/ 111142044 h 21600"/>
                    <a:gd name="T10" fmla="*/ 71099053 w 21600"/>
                    <a:gd name="T11" fmla="*/ 94866943 h 21600"/>
                    <a:gd name="T12" fmla="*/ 83296594 w 21600"/>
                    <a:gd name="T13" fmla="*/ 55571058 h 21600"/>
                    <a:gd name="T14" fmla="*/ 71099053 w 21600"/>
                    <a:gd name="T15" fmla="*/ 16275106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63 w 21600"/>
                    <a:gd name="T25" fmla="*/ 3163 h 21600"/>
                    <a:gd name="T26" fmla="*/ 18437 w 21600"/>
                    <a:gd name="T27" fmla="*/ 18437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FBE4AE"/>
                    </a:gs>
                    <a:gs pos="6500">
                      <a:srgbClr val="BD922A"/>
                    </a:gs>
                    <a:gs pos="10501">
                      <a:srgbClr val="BD922A"/>
                    </a:gs>
                    <a:gs pos="31500">
                      <a:srgbClr val="FBE4AE"/>
                    </a:gs>
                    <a:gs pos="33501">
                      <a:srgbClr val="BD922A"/>
                    </a:gs>
                    <a:gs pos="34500">
                      <a:srgbClr val="835E17"/>
                    </a:gs>
                    <a:gs pos="41000">
                      <a:srgbClr val="A28949"/>
                    </a:gs>
                    <a:gs pos="50000">
                      <a:srgbClr val="FAE3B7"/>
                    </a:gs>
                    <a:gs pos="59000">
                      <a:srgbClr val="A28949"/>
                    </a:gs>
                    <a:gs pos="65500">
                      <a:srgbClr val="835E17"/>
                    </a:gs>
                    <a:gs pos="66499">
                      <a:srgbClr val="BD922A"/>
                    </a:gs>
                    <a:gs pos="68500">
                      <a:srgbClr val="FBE4AE"/>
                    </a:gs>
                    <a:gs pos="89500">
                      <a:srgbClr val="BD922A"/>
                    </a:gs>
                    <a:gs pos="93500">
                      <a:srgbClr val="BD922A"/>
                    </a:gs>
                    <a:gs pos="100000">
                      <a:srgbClr val="FBE4AE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549" name="Freeform 173"/>
                <p:cNvSpPr>
                  <a:spLocks/>
                </p:cNvSpPr>
                <p:nvPr/>
              </p:nvSpPr>
              <p:spPr bwMode="auto">
                <a:xfrm rot="924357">
                  <a:off x="2580745" y="4040633"/>
                  <a:ext cx="436786" cy="478103"/>
                </a:xfrm>
                <a:custGeom>
                  <a:avLst/>
                  <a:gdLst>
                    <a:gd name="T0" fmla="*/ 11494 w 684"/>
                    <a:gd name="T1" fmla="*/ 0 h 648"/>
                    <a:gd name="T2" fmla="*/ 34483 w 684"/>
                    <a:gd name="T3" fmla="*/ 0 h 648"/>
                    <a:gd name="T4" fmla="*/ 57472 w 684"/>
                    <a:gd name="T5" fmla="*/ 0 h 648"/>
                    <a:gd name="T6" fmla="*/ 80461 w 684"/>
                    <a:gd name="T7" fmla="*/ 4427 h 648"/>
                    <a:gd name="T8" fmla="*/ 103449 w 684"/>
                    <a:gd name="T9" fmla="*/ 8854 h 648"/>
                    <a:gd name="T10" fmla="*/ 126438 w 684"/>
                    <a:gd name="T11" fmla="*/ 13281 h 648"/>
                    <a:gd name="T12" fmla="*/ 149427 w 684"/>
                    <a:gd name="T13" fmla="*/ 17708 h 648"/>
                    <a:gd name="T14" fmla="*/ 172416 w 684"/>
                    <a:gd name="T15" fmla="*/ 26561 h 648"/>
                    <a:gd name="T16" fmla="*/ 195404 w 684"/>
                    <a:gd name="T17" fmla="*/ 30988 h 648"/>
                    <a:gd name="T18" fmla="*/ 214562 w 684"/>
                    <a:gd name="T19" fmla="*/ 39842 h 648"/>
                    <a:gd name="T20" fmla="*/ 237550 w 684"/>
                    <a:gd name="T21" fmla="*/ 48696 h 648"/>
                    <a:gd name="T22" fmla="*/ 260539 w 684"/>
                    <a:gd name="T23" fmla="*/ 61976 h 648"/>
                    <a:gd name="T24" fmla="*/ 279696 w 684"/>
                    <a:gd name="T25" fmla="*/ 70830 h 648"/>
                    <a:gd name="T26" fmla="*/ 302685 w 684"/>
                    <a:gd name="T27" fmla="*/ 84111 h 648"/>
                    <a:gd name="T28" fmla="*/ 321842 w 684"/>
                    <a:gd name="T29" fmla="*/ 97391 h 648"/>
                    <a:gd name="T30" fmla="*/ 341000 w 684"/>
                    <a:gd name="T31" fmla="*/ 110672 h 648"/>
                    <a:gd name="T32" fmla="*/ 363988 w 684"/>
                    <a:gd name="T33" fmla="*/ 123953 h 648"/>
                    <a:gd name="T34" fmla="*/ 383146 w 684"/>
                    <a:gd name="T35" fmla="*/ 137233 h 648"/>
                    <a:gd name="T36" fmla="*/ 398471 w 684"/>
                    <a:gd name="T37" fmla="*/ 154941 h 648"/>
                    <a:gd name="T38" fmla="*/ 417629 w 684"/>
                    <a:gd name="T39" fmla="*/ 172648 h 648"/>
                    <a:gd name="T40" fmla="*/ 436786 w 684"/>
                    <a:gd name="T41" fmla="*/ 190356 h 648"/>
                    <a:gd name="T42" fmla="*/ 214562 w 684"/>
                    <a:gd name="T43" fmla="*/ 473676 h 648"/>
                    <a:gd name="T44" fmla="*/ 203067 w 684"/>
                    <a:gd name="T45" fmla="*/ 464822 h 648"/>
                    <a:gd name="T46" fmla="*/ 195404 w 684"/>
                    <a:gd name="T47" fmla="*/ 455969 h 648"/>
                    <a:gd name="T48" fmla="*/ 183910 w 684"/>
                    <a:gd name="T49" fmla="*/ 451542 h 648"/>
                    <a:gd name="T50" fmla="*/ 176247 w 684"/>
                    <a:gd name="T51" fmla="*/ 442688 h 648"/>
                    <a:gd name="T52" fmla="*/ 164753 w 684"/>
                    <a:gd name="T53" fmla="*/ 433834 h 648"/>
                    <a:gd name="T54" fmla="*/ 157090 w 684"/>
                    <a:gd name="T55" fmla="*/ 429407 h 648"/>
                    <a:gd name="T56" fmla="*/ 145595 w 684"/>
                    <a:gd name="T57" fmla="*/ 424980 h 648"/>
                    <a:gd name="T58" fmla="*/ 134101 w 684"/>
                    <a:gd name="T59" fmla="*/ 416127 h 648"/>
                    <a:gd name="T60" fmla="*/ 122607 w 684"/>
                    <a:gd name="T61" fmla="*/ 411700 h 648"/>
                    <a:gd name="T62" fmla="*/ 114944 w 684"/>
                    <a:gd name="T63" fmla="*/ 407273 h 648"/>
                    <a:gd name="T64" fmla="*/ 103449 w 684"/>
                    <a:gd name="T65" fmla="*/ 402846 h 648"/>
                    <a:gd name="T66" fmla="*/ 91955 w 684"/>
                    <a:gd name="T67" fmla="*/ 398419 h 648"/>
                    <a:gd name="T68" fmla="*/ 80461 w 684"/>
                    <a:gd name="T69" fmla="*/ 393992 h 648"/>
                    <a:gd name="T70" fmla="*/ 68966 w 684"/>
                    <a:gd name="T71" fmla="*/ 393992 h 648"/>
                    <a:gd name="T72" fmla="*/ 57472 w 684"/>
                    <a:gd name="T73" fmla="*/ 389565 h 648"/>
                    <a:gd name="T74" fmla="*/ 45977 w 684"/>
                    <a:gd name="T75" fmla="*/ 389565 h 648"/>
                    <a:gd name="T76" fmla="*/ 34483 w 684"/>
                    <a:gd name="T77" fmla="*/ 385139 h 648"/>
                    <a:gd name="T78" fmla="*/ 22989 w 684"/>
                    <a:gd name="T79" fmla="*/ 385139 h 648"/>
                    <a:gd name="T80" fmla="*/ 11494 w 684"/>
                    <a:gd name="T81" fmla="*/ 385139 h 648"/>
                    <a:gd name="T82" fmla="*/ 0 w 684"/>
                    <a:gd name="T83" fmla="*/ 385139 h 6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84"/>
                    <a:gd name="T127" fmla="*/ 0 h 648"/>
                    <a:gd name="T128" fmla="*/ 684 w 684"/>
                    <a:gd name="T129" fmla="*/ 648 h 6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84" h="64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36" y="0"/>
                      </a:lnTo>
                      <a:lnTo>
                        <a:pt x="54" y="0"/>
                      </a:lnTo>
                      <a:lnTo>
                        <a:pt x="72" y="0"/>
                      </a:lnTo>
                      <a:lnTo>
                        <a:pt x="90" y="0"/>
                      </a:lnTo>
                      <a:lnTo>
                        <a:pt x="108" y="6"/>
                      </a:lnTo>
                      <a:lnTo>
                        <a:pt x="126" y="6"/>
                      </a:lnTo>
                      <a:lnTo>
                        <a:pt x="144" y="6"/>
                      </a:lnTo>
                      <a:lnTo>
                        <a:pt x="162" y="12"/>
                      </a:lnTo>
                      <a:lnTo>
                        <a:pt x="180" y="12"/>
                      </a:lnTo>
                      <a:lnTo>
                        <a:pt x="198" y="18"/>
                      </a:lnTo>
                      <a:lnTo>
                        <a:pt x="216" y="24"/>
                      </a:lnTo>
                      <a:lnTo>
                        <a:pt x="234" y="24"/>
                      </a:lnTo>
                      <a:lnTo>
                        <a:pt x="252" y="30"/>
                      </a:lnTo>
                      <a:lnTo>
                        <a:pt x="270" y="36"/>
                      </a:lnTo>
                      <a:lnTo>
                        <a:pt x="288" y="42"/>
                      </a:lnTo>
                      <a:lnTo>
                        <a:pt x="306" y="42"/>
                      </a:lnTo>
                      <a:lnTo>
                        <a:pt x="324" y="48"/>
                      </a:lnTo>
                      <a:lnTo>
                        <a:pt x="336" y="54"/>
                      </a:lnTo>
                      <a:lnTo>
                        <a:pt x="354" y="60"/>
                      </a:lnTo>
                      <a:lnTo>
                        <a:pt x="372" y="66"/>
                      </a:lnTo>
                      <a:lnTo>
                        <a:pt x="390" y="72"/>
                      </a:lnTo>
                      <a:lnTo>
                        <a:pt x="408" y="84"/>
                      </a:lnTo>
                      <a:lnTo>
                        <a:pt x="426" y="90"/>
                      </a:lnTo>
                      <a:lnTo>
                        <a:pt x="438" y="96"/>
                      </a:lnTo>
                      <a:lnTo>
                        <a:pt x="456" y="102"/>
                      </a:lnTo>
                      <a:lnTo>
                        <a:pt x="474" y="114"/>
                      </a:lnTo>
                      <a:lnTo>
                        <a:pt x="486" y="120"/>
                      </a:lnTo>
                      <a:lnTo>
                        <a:pt x="504" y="132"/>
                      </a:lnTo>
                      <a:lnTo>
                        <a:pt x="522" y="138"/>
                      </a:lnTo>
                      <a:lnTo>
                        <a:pt x="534" y="150"/>
                      </a:lnTo>
                      <a:lnTo>
                        <a:pt x="552" y="156"/>
                      </a:lnTo>
                      <a:lnTo>
                        <a:pt x="570" y="168"/>
                      </a:lnTo>
                      <a:lnTo>
                        <a:pt x="582" y="180"/>
                      </a:lnTo>
                      <a:lnTo>
                        <a:pt x="600" y="186"/>
                      </a:lnTo>
                      <a:lnTo>
                        <a:pt x="612" y="198"/>
                      </a:lnTo>
                      <a:lnTo>
                        <a:pt x="624" y="210"/>
                      </a:lnTo>
                      <a:lnTo>
                        <a:pt x="642" y="222"/>
                      </a:lnTo>
                      <a:lnTo>
                        <a:pt x="654" y="234"/>
                      </a:lnTo>
                      <a:lnTo>
                        <a:pt x="672" y="246"/>
                      </a:lnTo>
                      <a:lnTo>
                        <a:pt x="684" y="258"/>
                      </a:lnTo>
                      <a:lnTo>
                        <a:pt x="342" y="648"/>
                      </a:lnTo>
                      <a:lnTo>
                        <a:pt x="336" y="642"/>
                      </a:lnTo>
                      <a:lnTo>
                        <a:pt x="330" y="636"/>
                      </a:lnTo>
                      <a:lnTo>
                        <a:pt x="318" y="630"/>
                      </a:lnTo>
                      <a:lnTo>
                        <a:pt x="312" y="624"/>
                      </a:lnTo>
                      <a:lnTo>
                        <a:pt x="306" y="618"/>
                      </a:lnTo>
                      <a:lnTo>
                        <a:pt x="300" y="618"/>
                      </a:lnTo>
                      <a:lnTo>
                        <a:pt x="288" y="612"/>
                      </a:lnTo>
                      <a:lnTo>
                        <a:pt x="282" y="606"/>
                      </a:lnTo>
                      <a:lnTo>
                        <a:pt x="276" y="600"/>
                      </a:lnTo>
                      <a:lnTo>
                        <a:pt x="270" y="594"/>
                      </a:lnTo>
                      <a:lnTo>
                        <a:pt x="258" y="588"/>
                      </a:lnTo>
                      <a:lnTo>
                        <a:pt x="252" y="588"/>
                      </a:lnTo>
                      <a:lnTo>
                        <a:pt x="246" y="582"/>
                      </a:lnTo>
                      <a:lnTo>
                        <a:pt x="234" y="576"/>
                      </a:lnTo>
                      <a:lnTo>
                        <a:pt x="228" y="576"/>
                      </a:lnTo>
                      <a:lnTo>
                        <a:pt x="222" y="570"/>
                      </a:lnTo>
                      <a:lnTo>
                        <a:pt x="210" y="564"/>
                      </a:lnTo>
                      <a:lnTo>
                        <a:pt x="204" y="564"/>
                      </a:lnTo>
                      <a:lnTo>
                        <a:pt x="192" y="558"/>
                      </a:lnTo>
                      <a:lnTo>
                        <a:pt x="186" y="558"/>
                      </a:lnTo>
                      <a:lnTo>
                        <a:pt x="180" y="552"/>
                      </a:lnTo>
                      <a:lnTo>
                        <a:pt x="168" y="552"/>
                      </a:lnTo>
                      <a:lnTo>
                        <a:pt x="162" y="546"/>
                      </a:lnTo>
                      <a:lnTo>
                        <a:pt x="150" y="546"/>
                      </a:lnTo>
                      <a:lnTo>
                        <a:pt x="144" y="540"/>
                      </a:lnTo>
                      <a:lnTo>
                        <a:pt x="132" y="540"/>
                      </a:lnTo>
                      <a:lnTo>
                        <a:pt x="126" y="534"/>
                      </a:lnTo>
                      <a:lnTo>
                        <a:pt x="114" y="534"/>
                      </a:lnTo>
                      <a:lnTo>
                        <a:pt x="108" y="534"/>
                      </a:lnTo>
                      <a:lnTo>
                        <a:pt x="96" y="528"/>
                      </a:lnTo>
                      <a:lnTo>
                        <a:pt x="90" y="528"/>
                      </a:lnTo>
                      <a:lnTo>
                        <a:pt x="78" y="528"/>
                      </a:lnTo>
                      <a:lnTo>
                        <a:pt x="72" y="528"/>
                      </a:lnTo>
                      <a:lnTo>
                        <a:pt x="60" y="522"/>
                      </a:lnTo>
                      <a:lnTo>
                        <a:pt x="54" y="522"/>
                      </a:lnTo>
                      <a:lnTo>
                        <a:pt x="42" y="522"/>
                      </a:lnTo>
                      <a:lnTo>
                        <a:pt x="36" y="522"/>
                      </a:lnTo>
                      <a:lnTo>
                        <a:pt x="24" y="522"/>
                      </a:lnTo>
                      <a:lnTo>
                        <a:pt x="18" y="522"/>
                      </a:lnTo>
                      <a:lnTo>
                        <a:pt x="6" y="522"/>
                      </a:lnTo>
                      <a:lnTo>
                        <a:pt x="0" y="5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611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50" name="Freeform 174"/>
                <p:cNvSpPr>
                  <a:spLocks/>
                </p:cNvSpPr>
                <p:nvPr/>
              </p:nvSpPr>
              <p:spPr bwMode="auto">
                <a:xfrm rot="924357">
                  <a:off x="2714289" y="4280422"/>
                  <a:ext cx="448591" cy="677313"/>
                </a:xfrm>
                <a:custGeom>
                  <a:avLst/>
                  <a:gdLst>
                    <a:gd name="T0" fmla="*/ 226213 w 702"/>
                    <a:gd name="T1" fmla="*/ 8854 h 918"/>
                    <a:gd name="T2" fmla="*/ 245383 w 702"/>
                    <a:gd name="T3" fmla="*/ 26561 h 918"/>
                    <a:gd name="T4" fmla="*/ 260720 w 702"/>
                    <a:gd name="T5" fmla="*/ 44269 h 918"/>
                    <a:gd name="T6" fmla="*/ 276056 w 702"/>
                    <a:gd name="T7" fmla="*/ 61976 h 918"/>
                    <a:gd name="T8" fmla="*/ 291392 w 702"/>
                    <a:gd name="T9" fmla="*/ 84111 h 918"/>
                    <a:gd name="T10" fmla="*/ 306729 w 702"/>
                    <a:gd name="T11" fmla="*/ 106245 h 918"/>
                    <a:gd name="T12" fmla="*/ 322065 w 702"/>
                    <a:gd name="T13" fmla="*/ 128380 h 918"/>
                    <a:gd name="T14" fmla="*/ 333568 w 702"/>
                    <a:gd name="T15" fmla="*/ 150514 h 918"/>
                    <a:gd name="T16" fmla="*/ 345070 w 702"/>
                    <a:gd name="T17" fmla="*/ 172648 h 918"/>
                    <a:gd name="T18" fmla="*/ 356572 w 702"/>
                    <a:gd name="T19" fmla="*/ 194783 h 918"/>
                    <a:gd name="T20" fmla="*/ 368075 w 702"/>
                    <a:gd name="T21" fmla="*/ 216917 h 918"/>
                    <a:gd name="T22" fmla="*/ 379577 w 702"/>
                    <a:gd name="T23" fmla="*/ 243479 h 918"/>
                    <a:gd name="T24" fmla="*/ 391079 w 702"/>
                    <a:gd name="T25" fmla="*/ 265613 h 918"/>
                    <a:gd name="T26" fmla="*/ 398748 w 702"/>
                    <a:gd name="T27" fmla="*/ 292174 h 918"/>
                    <a:gd name="T28" fmla="*/ 406416 w 702"/>
                    <a:gd name="T29" fmla="*/ 318736 h 918"/>
                    <a:gd name="T30" fmla="*/ 414084 w 702"/>
                    <a:gd name="T31" fmla="*/ 340870 h 918"/>
                    <a:gd name="T32" fmla="*/ 421752 w 702"/>
                    <a:gd name="T33" fmla="*/ 367431 h 918"/>
                    <a:gd name="T34" fmla="*/ 429420 w 702"/>
                    <a:gd name="T35" fmla="*/ 393993 h 918"/>
                    <a:gd name="T36" fmla="*/ 433255 w 702"/>
                    <a:gd name="T37" fmla="*/ 420554 h 918"/>
                    <a:gd name="T38" fmla="*/ 437089 w 702"/>
                    <a:gd name="T39" fmla="*/ 447115 h 918"/>
                    <a:gd name="T40" fmla="*/ 440923 w 702"/>
                    <a:gd name="T41" fmla="*/ 473676 h 918"/>
                    <a:gd name="T42" fmla="*/ 444757 w 702"/>
                    <a:gd name="T43" fmla="*/ 500238 h 918"/>
                    <a:gd name="T44" fmla="*/ 444757 w 702"/>
                    <a:gd name="T45" fmla="*/ 526799 h 918"/>
                    <a:gd name="T46" fmla="*/ 448591 w 702"/>
                    <a:gd name="T47" fmla="*/ 553360 h 918"/>
                    <a:gd name="T48" fmla="*/ 448591 w 702"/>
                    <a:gd name="T49" fmla="*/ 579922 h 918"/>
                    <a:gd name="T50" fmla="*/ 448591 w 702"/>
                    <a:gd name="T51" fmla="*/ 606483 h 918"/>
                    <a:gd name="T52" fmla="*/ 444757 w 702"/>
                    <a:gd name="T53" fmla="*/ 633044 h 918"/>
                    <a:gd name="T54" fmla="*/ 444757 w 702"/>
                    <a:gd name="T55" fmla="*/ 659605 h 918"/>
                    <a:gd name="T56" fmla="*/ 111189 w 702"/>
                    <a:gd name="T57" fmla="*/ 628617 h 918"/>
                    <a:gd name="T58" fmla="*/ 111189 w 702"/>
                    <a:gd name="T59" fmla="*/ 615337 h 918"/>
                    <a:gd name="T60" fmla="*/ 115023 w 702"/>
                    <a:gd name="T61" fmla="*/ 602056 h 918"/>
                    <a:gd name="T62" fmla="*/ 115023 w 702"/>
                    <a:gd name="T63" fmla="*/ 588775 h 918"/>
                    <a:gd name="T64" fmla="*/ 115023 w 702"/>
                    <a:gd name="T65" fmla="*/ 575495 h 918"/>
                    <a:gd name="T66" fmla="*/ 115023 w 702"/>
                    <a:gd name="T67" fmla="*/ 562214 h 918"/>
                    <a:gd name="T68" fmla="*/ 111189 w 702"/>
                    <a:gd name="T69" fmla="*/ 548933 h 918"/>
                    <a:gd name="T70" fmla="*/ 111189 w 702"/>
                    <a:gd name="T71" fmla="*/ 535653 h 918"/>
                    <a:gd name="T72" fmla="*/ 111189 w 702"/>
                    <a:gd name="T73" fmla="*/ 522372 h 918"/>
                    <a:gd name="T74" fmla="*/ 107355 w 702"/>
                    <a:gd name="T75" fmla="*/ 509092 h 918"/>
                    <a:gd name="T76" fmla="*/ 107355 w 702"/>
                    <a:gd name="T77" fmla="*/ 495811 h 918"/>
                    <a:gd name="T78" fmla="*/ 103521 w 702"/>
                    <a:gd name="T79" fmla="*/ 482530 h 918"/>
                    <a:gd name="T80" fmla="*/ 99687 w 702"/>
                    <a:gd name="T81" fmla="*/ 469250 h 918"/>
                    <a:gd name="T82" fmla="*/ 95853 w 702"/>
                    <a:gd name="T83" fmla="*/ 455969 h 918"/>
                    <a:gd name="T84" fmla="*/ 92019 w 702"/>
                    <a:gd name="T85" fmla="*/ 442688 h 918"/>
                    <a:gd name="T86" fmla="*/ 88185 w 702"/>
                    <a:gd name="T87" fmla="*/ 429408 h 918"/>
                    <a:gd name="T88" fmla="*/ 84350 w 702"/>
                    <a:gd name="T89" fmla="*/ 416127 h 918"/>
                    <a:gd name="T90" fmla="*/ 76682 w 702"/>
                    <a:gd name="T91" fmla="*/ 407273 h 918"/>
                    <a:gd name="T92" fmla="*/ 72848 w 702"/>
                    <a:gd name="T93" fmla="*/ 393993 h 918"/>
                    <a:gd name="T94" fmla="*/ 65180 w 702"/>
                    <a:gd name="T95" fmla="*/ 380712 h 918"/>
                    <a:gd name="T96" fmla="*/ 61346 w 702"/>
                    <a:gd name="T97" fmla="*/ 371858 h 918"/>
                    <a:gd name="T98" fmla="*/ 53678 w 702"/>
                    <a:gd name="T99" fmla="*/ 358577 h 918"/>
                    <a:gd name="T100" fmla="*/ 46009 w 702"/>
                    <a:gd name="T101" fmla="*/ 349724 h 918"/>
                    <a:gd name="T102" fmla="*/ 38341 w 702"/>
                    <a:gd name="T103" fmla="*/ 336443 h 918"/>
                    <a:gd name="T104" fmla="*/ 30673 w 702"/>
                    <a:gd name="T105" fmla="*/ 327589 h 918"/>
                    <a:gd name="T106" fmla="*/ 23005 w 702"/>
                    <a:gd name="T107" fmla="*/ 318736 h 918"/>
                    <a:gd name="T108" fmla="*/ 15336 w 702"/>
                    <a:gd name="T109" fmla="*/ 305455 h 918"/>
                    <a:gd name="T110" fmla="*/ 7668 w 702"/>
                    <a:gd name="T111" fmla="*/ 296601 h 918"/>
                    <a:gd name="T112" fmla="*/ 0 w 702"/>
                    <a:gd name="T113" fmla="*/ 287747 h 91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702"/>
                    <a:gd name="T172" fmla="*/ 0 h 918"/>
                    <a:gd name="T173" fmla="*/ 702 w 702"/>
                    <a:gd name="T174" fmla="*/ 918 h 918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702" h="918">
                      <a:moveTo>
                        <a:pt x="342" y="0"/>
                      </a:moveTo>
                      <a:lnTo>
                        <a:pt x="354" y="12"/>
                      </a:lnTo>
                      <a:lnTo>
                        <a:pt x="366" y="24"/>
                      </a:lnTo>
                      <a:lnTo>
                        <a:pt x="384" y="36"/>
                      </a:lnTo>
                      <a:lnTo>
                        <a:pt x="396" y="48"/>
                      </a:lnTo>
                      <a:lnTo>
                        <a:pt x="408" y="60"/>
                      </a:lnTo>
                      <a:lnTo>
                        <a:pt x="420" y="72"/>
                      </a:lnTo>
                      <a:lnTo>
                        <a:pt x="432" y="84"/>
                      </a:lnTo>
                      <a:lnTo>
                        <a:pt x="444" y="102"/>
                      </a:lnTo>
                      <a:lnTo>
                        <a:pt x="456" y="114"/>
                      </a:lnTo>
                      <a:lnTo>
                        <a:pt x="468" y="126"/>
                      </a:lnTo>
                      <a:lnTo>
                        <a:pt x="480" y="144"/>
                      </a:lnTo>
                      <a:lnTo>
                        <a:pt x="492" y="156"/>
                      </a:lnTo>
                      <a:lnTo>
                        <a:pt x="504" y="174"/>
                      </a:lnTo>
                      <a:lnTo>
                        <a:pt x="510" y="186"/>
                      </a:lnTo>
                      <a:lnTo>
                        <a:pt x="522" y="204"/>
                      </a:lnTo>
                      <a:lnTo>
                        <a:pt x="534" y="216"/>
                      </a:lnTo>
                      <a:lnTo>
                        <a:pt x="540" y="234"/>
                      </a:lnTo>
                      <a:lnTo>
                        <a:pt x="552" y="246"/>
                      </a:lnTo>
                      <a:lnTo>
                        <a:pt x="558" y="264"/>
                      </a:lnTo>
                      <a:lnTo>
                        <a:pt x="570" y="282"/>
                      </a:lnTo>
                      <a:lnTo>
                        <a:pt x="576" y="294"/>
                      </a:lnTo>
                      <a:lnTo>
                        <a:pt x="588" y="312"/>
                      </a:lnTo>
                      <a:lnTo>
                        <a:pt x="594" y="330"/>
                      </a:lnTo>
                      <a:lnTo>
                        <a:pt x="600" y="348"/>
                      </a:lnTo>
                      <a:lnTo>
                        <a:pt x="612" y="360"/>
                      </a:lnTo>
                      <a:lnTo>
                        <a:pt x="618" y="378"/>
                      </a:lnTo>
                      <a:lnTo>
                        <a:pt x="624" y="396"/>
                      </a:lnTo>
                      <a:lnTo>
                        <a:pt x="630" y="414"/>
                      </a:lnTo>
                      <a:lnTo>
                        <a:pt x="636" y="432"/>
                      </a:lnTo>
                      <a:lnTo>
                        <a:pt x="642" y="444"/>
                      </a:lnTo>
                      <a:lnTo>
                        <a:pt x="648" y="462"/>
                      </a:lnTo>
                      <a:lnTo>
                        <a:pt x="654" y="480"/>
                      </a:lnTo>
                      <a:lnTo>
                        <a:pt x="660" y="498"/>
                      </a:lnTo>
                      <a:lnTo>
                        <a:pt x="666" y="516"/>
                      </a:lnTo>
                      <a:lnTo>
                        <a:pt x="672" y="534"/>
                      </a:lnTo>
                      <a:lnTo>
                        <a:pt x="672" y="552"/>
                      </a:lnTo>
                      <a:lnTo>
                        <a:pt x="678" y="570"/>
                      </a:lnTo>
                      <a:lnTo>
                        <a:pt x="684" y="588"/>
                      </a:lnTo>
                      <a:lnTo>
                        <a:pt x="684" y="606"/>
                      </a:lnTo>
                      <a:lnTo>
                        <a:pt x="690" y="624"/>
                      </a:lnTo>
                      <a:lnTo>
                        <a:pt x="690" y="642"/>
                      </a:lnTo>
                      <a:lnTo>
                        <a:pt x="690" y="660"/>
                      </a:lnTo>
                      <a:lnTo>
                        <a:pt x="696" y="678"/>
                      </a:lnTo>
                      <a:lnTo>
                        <a:pt x="696" y="696"/>
                      </a:lnTo>
                      <a:lnTo>
                        <a:pt x="696" y="714"/>
                      </a:lnTo>
                      <a:lnTo>
                        <a:pt x="702" y="732"/>
                      </a:lnTo>
                      <a:lnTo>
                        <a:pt x="702" y="750"/>
                      </a:lnTo>
                      <a:lnTo>
                        <a:pt x="702" y="768"/>
                      </a:lnTo>
                      <a:lnTo>
                        <a:pt x="702" y="786"/>
                      </a:lnTo>
                      <a:lnTo>
                        <a:pt x="702" y="804"/>
                      </a:lnTo>
                      <a:lnTo>
                        <a:pt x="702" y="822"/>
                      </a:lnTo>
                      <a:lnTo>
                        <a:pt x="702" y="840"/>
                      </a:lnTo>
                      <a:lnTo>
                        <a:pt x="696" y="858"/>
                      </a:lnTo>
                      <a:lnTo>
                        <a:pt x="696" y="876"/>
                      </a:lnTo>
                      <a:lnTo>
                        <a:pt x="696" y="894"/>
                      </a:lnTo>
                      <a:lnTo>
                        <a:pt x="690" y="918"/>
                      </a:lnTo>
                      <a:lnTo>
                        <a:pt x="174" y="852"/>
                      </a:lnTo>
                      <a:lnTo>
                        <a:pt x="174" y="840"/>
                      </a:lnTo>
                      <a:lnTo>
                        <a:pt x="174" y="834"/>
                      </a:lnTo>
                      <a:lnTo>
                        <a:pt x="180" y="822"/>
                      </a:lnTo>
                      <a:lnTo>
                        <a:pt x="180" y="816"/>
                      </a:lnTo>
                      <a:lnTo>
                        <a:pt x="180" y="804"/>
                      </a:lnTo>
                      <a:lnTo>
                        <a:pt x="180" y="798"/>
                      </a:lnTo>
                      <a:lnTo>
                        <a:pt x="180" y="786"/>
                      </a:lnTo>
                      <a:lnTo>
                        <a:pt x="180" y="780"/>
                      </a:lnTo>
                      <a:lnTo>
                        <a:pt x="180" y="768"/>
                      </a:lnTo>
                      <a:lnTo>
                        <a:pt x="180" y="762"/>
                      </a:lnTo>
                      <a:lnTo>
                        <a:pt x="180" y="750"/>
                      </a:lnTo>
                      <a:lnTo>
                        <a:pt x="174" y="744"/>
                      </a:lnTo>
                      <a:lnTo>
                        <a:pt x="174" y="732"/>
                      </a:lnTo>
                      <a:lnTo>
                        <a:pt x="174" y="726"/>
                      </a:lnTo>
                      <a:lnTo>
                        <a:pt x="174" y="714"/>
                      </a:lnTo>
                      <a:lnTo>
                        <a:pt x="174" y="708"/>
                      </a:lnTo>
                      <a:lnTo>
                        <a:pt x="168" y="696"/>
                      </a:lnTo>
                      <a:lnTo>
                        <a:pt x="168" y="690"/>
                      </a:lnTo>
                      <a:lnTo>
                        <a:pt x="168" y="678"/>
                      </a:lnTo>
                      <a:lnTo>
                        <a:pt x="168" y="672"/>
                      </a:lnTo>
                      <a:lnTo>
                        <a:pt x="162" y="660"/>
                      </a:lnTo>
                      <a:lnTo>
                        <a:pt x="162" y="654"/>
                      </a:lnTo>
                      <a:lnTo>
                        <a:pt x="156" y="642"/>
                      </a:lnTo>
                      <a:lnTo>
                        <a:pt x="156" y="636"/>
                      </a:lnTo>
                      <a:lnTo>
                        <a:pt x="150" y="624"/>
                      </a:lnTo>
                      <a:lnTo>
                        <a:pt x="150" y="618"/>
                      </a:lnTo>
                      <a:lnTo>
                        <a:pt x="150" y="606"/>
                      </a:lnTo>
                      <a:lnTo>
                        <a:pt x="144" y="600"/>
                      </a:lnTo>
                      <a:lnTo>
                        <a:pt x="138" y="588"/>
                      </a:lnTo>
                      <a:lnTo>
                        <a:pt x="138" y="582"/>
                      </a:lnTo>
                      <a:lnTo>
                        <a:pt x="132" y="576"/>
                      </a:lnTo>
                      <a:lnTo>
                        <a:pt x="132" y="564"/>
                      </a:lnTo>
                      <a:lnTo>
                        <a:pt x="126" y="558"/>
                      </a:lnTo>
                      <a:lnTo>
                        <a:pt x="120" y="552"/>
                      </a:lnTo>
                      <a:lnTo>
                        <a:pt x="120" y="540"/>
                      </a:lnTo>
                      <a:lnTo>
                        <a:pt x="114" y="534"/>
                      </a:lnTo>
                      <a:lnTo>
                        <a:pt x="108" y="522"/>
                      </a:lnTo>
                      <a:lnTo>
                        <a:pt x="102" y="516"/>
                      </a:lnTo>
                      <a:lnTo>
                        <a:pt x="102" y="510"/>
                      </a:lnTo>
                      <a:lnTo>
                        <a:pt x="96" y="504"/>
                      </a:lnTo>
                      <a:lnTo>
                        <a:pt x="90" y="492"/>
                      </a:lnTo>
                      <a:lnTo>
                        <a:pt x="84" y="486"/>
                      </a:lnTo>
                      <a:lnTo>
                        <a:pt x="78" y="480"/>
                      </a:lnTo>
                      <a:lnTo>
                        <a:pt x="72" y="474"/>
                      </a:lnTo>
                      <a:lnTo>
                        <a:pt x="66" y="462"/>
                      </a:lnTo>
                      <a:lnTo>
                        <a:pt x="60" y="456"/>
                      </a:lnTo>
                      <a:lnTo>
                        <a:pt x="54" y="450"/>
                      </a:lnTo>
                      <a:lnTo>
                        <a:pt x="48" y="444"/>
                      </a:lnTo>
                      <a:lnTo>
                        <a:pt x="42" y="438"/>
                      </a:lnTo>
                      <a:lnTo>
                        <a:pt x="36" y="432"/>
                      </a:lnTo>
                      <a:lnTo>
                        <a:pt x="30" y="420"/>
                      </a:lnTo>
                      <a:lnTo>
                        <a:pt x="24" y="414"/>
                      </a:lnTo>
                      <a:lnTo>
                        <a:pt x="18" y="408"/>
                      </a:lnTo>
                      <a:lnTo>
                        <a:pt x="12" y="402"/>
                      </a:lnTo>
                      <a:lnTo>
                        <a:pt x="6" y="396"/>
                      </a:lnTo>
                      <a:lnTo>
                        <a:pt x="0" y="390"/>
                      </a:lnTo>
                      <a:lnTo>
                        <a:pt x="342" y="0"/>
                      </a:lnTo>
                      <a:close/>
                    </a:path>
                  </a:pathLst>
                </a:custGeom>
                <a:solidFill>
                  <a:srgbClr val="EA611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51" name="Freeform 175"/>
                <p:cNvSpPr>
                  <a:spLocks/>
                </p:cNvSpPr>
                <p:nvPr/>
              </p:nvSpPr>
              <p:spPr bwMode="auto">
                <a:xfrm rot="924357">
                  <a:off x="1691680" y="4614652"/>
                  <a:ext cx="1325851" cy="880949"/>
                </a:xfrm>
                <a:custGeom>
                  <a:avLst/>
                  <a:gdLst>
                    <a:gd name="T0" fmla="*/ 1318187 w 2076"/>
                    <a:gd name="T1" fmla="*/ 270040 h 1194"/>
                    <a:gd name="T2" fmla="*/ 1299027 w 2076"/>
                    <a:gd name="T3" fmla="*/ 345297 h 1194"/>
                    <a:gd name="T4" fmla="*/ 1276036 w 2076"/>
                    <a:gd name="T5" fmla="*/ 420554 h 1194"/>
                    <a:gd name="T6" fmla="*/ 1241548 w 2076"/>
                    <a:gd name="T7" fmla="*/ 495810 h 1194"/>
                    <a:gd name="T8" fmla="*/ 1207061 w 2076"/>
                    <a:gd name="T9" fmla="*/ 562214 h 1194"/>
                    <a:gd name="T10" fmla="*/ 1161077 w 2076"/>
                    <a:gd name="T11" fmla="*/ 624190 h 1194"/>
                    <a:gd name="T12" fmla="*/ 1111262 w 2076"/>
                    <a:gd name="T13" fmla="*/ 681739 h 1194"/>
                    <a:gd name="T14" fmla="*/ 1057615 w 2076"/>
                    <a:gd name="T15" fmla="*/ 730435 h 1194"/>
                    <a:gd name="T16" fmla="*/ 1000136 w 2076"/>
                    <a:gd name="T17" fmla="*/ 774704 h 1194"/>
                    <a:gd name="T18" fmla="*/ 938825 w 2076"/>
                    <a:gd name="T19" fmla="*/ 814546 h 1194"/>
                    <a:gd name="T20" fmla="*/ 873682 w 2076"/>
                    <a:gd name="T21" fmla="*/ 841107 h 1194"/>
                    <a:gd name="T22" fmla="*/ 804707 w 2076"/>
                    <a:gd name="T23" fmla="*/ 863241 h 1194"/>
                    <a:gd name="T24" fmla="*/ 735732 w 2076"/>
                    <a:gd name="T25" fmla="*/ 876522 h 1194"/>
                    <a:gd name="T26" fmla="*/ 666757 w 2076"/>
                    <a:gd name="T27" fmla="*/ 880949 h 1194"/>
                    <a:gd name="T28" fmla="*/ 597782 w 2076"/>
                    <a:gd name="T29" fmla="*/ 876522 h 1194"/>
                    <a:gd name="T30" fmla="*/ 528808 w 2076"/>
                    <a:gd name="T31" fmla="*/ 863241 h 1194"/>
                    <a:gd name="T32" fmla="*/ 459833 w 2076"/>
                    <a:gd name="T33" fmla="*/ 841107 h 1194"/>
                    <a:gd name="T34" fmla="*/ 394690 w 2076"/>
                    <a:gd name="T35" fmla="*/ 814546 h 1194"/>
                    <a:gd name="T36" fmla="*/ 333379 w 2076"/>
                    <a:gd name="T37" fmla="*/ 774704 h 1194"/>
                    <a:gd name="T38" fmla="*/ 272068 w 2076"/>
                    <a:gd name="T39" fmla="*/ 730435 h 1194"/>
                    <a:gd name="T40" fmla="*/ 218421 w 2076"/>
                    <a:gd name="T41" fmla="*/ 681739 h 1194"/>
                    <a:gd name="T42" fmla="*/ 168605 w 2076"/>
                    <a:gd name="T43" fmla="*/ 624190 h 1194"/>
                    <a:gd name="T44" fmla="*/ 126454 w 2076"/>
                    <a:gd name="T45" fmla="*/ 562214 h 1194"/>
                    <a:gd name="T46" fmla="*/ 88135 w 2076"/>
                    <a:gd name="T47" fmla="*/ 495810 h 1194"/>
                    <a:gd name="T48" fmla="*/ 57479 w 2076"/>
                    <a:gd name="T49" fmla="*/ 420554 h 1194"/>
                    <a:gd name="T50" fmla="*/ 30656 w 2076"/>
                    <a:gd name="T51" fmla="*/ 345297 h 1194"/>
                    <a:gd name="T52" fmla="*/ 15328 w 2076"/>
                    <a:gd name="T53" fmla="*/ 270040 h 1194"/>
                    <a:gd name="T54" fmla="*/ 3832 w 2076"/>
                    <a:gd name="T55" fmla="*/ 185929 h 1194"/>
                    <a:gd name="T56" fmla="*/ 0 w 2076"/>
                    <a:gd name="T57" fmla="*/ 106245 h 1194"/>
                    <a:gd name="T58" fmla="*/ 3832 w 2076"/>
                    <a:gd name="T59" fmla="*/ 26561 h 1194"/>
                    <a:gd name="T60" fmla="*/ 333379 w 2076"/>
                    <a:gd name="T61" fmla="*/ 75257 h 1194"/>
                    <a:gd name="T62" fmla="*/ 333379 w 2076"/>
                    <a:gd name="T63" fmla="*/ 115099 h 1194"/>
                    <a:gd name="T64" fmla="*/ 333379 w 2076"/>
                    <a:gd name="T65" fmla="*/ 154941 h 1194"/>
                    <a:gd name="T66" fmla="*/ 341043 w 2076"/>
                    <a:gd name="T67" fmla="*/ 194783 h 1194"/>
                    <a:gd name="T68" fmla="*/ 348706 w 2076"/>
                    <a:gd name="T69" fmla="*/ 234625 h 1194"/>
                    <a:gd name="T70" fmla="*/ 364034 w 2076"/>
                    <a:gd name="T71" fmla="*/ 270040 h 1194"/>
                    <a:gd name="T72" fmla="*/ 379362 w 2076"/>
                    <a:gd name="T73" fmla="*/ 305455 h 1194"/>
                    <a:gd name="T74" fmla="*/ 398522 w 2076"/>
                    <a:gd name="T75" fmla="*/ 340870 h 1194"/>
                    <a:gd name="T76" fmla="*/ 421513 w 2076"/>
                    <a:gd name="T77" fmla="*/ 371858 h 1194"/>
                    <a:gd name="T78" fmla="*/ 448337 w 2076"/>
                    <a:gd name="T79" fmla="*/ 398419 h 1194"/>
                    <a:gd name="T80" fmla="*/ 475160 w 2076"/>
                    <a:gd name="T81" fmla="*/ 424980 h 1194"/>
                    <a:gd name="T82" fmla="*/ 505816 w 2076"/>
                    <a:gd name="T83" fmla="*/ 447115 h 1194"/>
                    <a:gd name="T84" fmla="*/ 536471 w 2076"/>
                    <a:gd name="T85" fmla="*/ 464822 h 1194"/>
                    <a:gd name="T86" fmla="*/ 567127 w 2076"/>
                    <a:gd name="T87" fmla="*/ 478103 h 1194"/>
                    <a:gd name="T88" fmla="*/ 601614 w 2076"/>
                    <a:gd name="T89" fmla="*/ 486957 h 1194"/>
                    <a:gd name="T90" fmla="*/ 636102 w 2076"/>
                    <a:gd name="T91" fmla="*/ 491384 h 1194"/>
                    <a:gd name="T92" fmla="*/ 670589 w 2076"/>
                    <a:gd name="T93" fmla="*/ 495810 h 1194"/>
                    <a:gd name="T94" fmla="*/ 705077 w 2076"/>
                    <a:gd name="T95" fmla="*/ 491384 h 1194"/>
                    <a:gd name="T96" fmla="*/ 739564 w 2076"/>
                    <a:gd name="T97" fmla="*/ 486957 h 1194"/>
                    <a:gd name="T98" fmla="*/ 774052 w 2076"/>
                    <a:gd name="T99" fmla="*/ 473676 h 1194"/>
                    <a:gd name="T100" fmla="*/ 808539 w 2076"/>
                    <a:gd name="T101" fmla="*/ 460395 h 1194"/>
                    <a:gd name="T102" fmla="*/ 839195 w 2076"/>
                    <a:gd name="T103" fmla="*/ 438261 h 1194"/>
                    <a:gd name="T104" fmla="*/ 866018 w 2076"/>
                    <a:gd name="T105" fmla="*/ 416127 h 1194"/>
                    <a:gd name="T106" fmla="*/ 892842 w 2076"/>
                    <a:gd name="T107" fmla="*/ 389565 h 1194"/>
                    <a:gd name="T108" fmla="*/ 915833 w 2076"/>
                    <a:gd name="T109" fmla="*/ 363004 h 1194"/>
                    <a:gd name="T110" fmla="*/ 938825 w 2076"/>
                    <a:gd name="T111" fmla="*/ 327589 h 1194"/>
                    <a:gd name="T112" fmla="*/ 957985 w 2076"/>
                    <a:gd name="T113" fmla="*/ 296601 h 1194"/>
                    <a:gd name="T114" fmla="*/ 973312 w 2076"/>
                    <a:gd name="T115" fmla="*/ 256759 h 1194"/>
                    <a:gd name="T116" fmla="*/ 984808 w 2076"/>
                    <a:gd name="T117" fmla="*/ 221344 h 1194"/>
                    <a:gd name="T118" fmla="*/ 992472 w 2076"/>
                    <a:gd name="T119" fmla="*/ 181502 h 119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076"/>
                    <a:gd name="T181" fmla="*/ 0 h 1194"/>
                    <a:gd name="T182" fmla="*/ 2076 w 2076"/>
                    <a:gd name="T183" fmla="*/ 1194 h 119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076" h="1194">
                      <a:moveTo>
                        <a:pt x="2076" y="276"/>
                      </a:moveTo>
                      <a:lnTo>
                        <a:pt x="2076" y="294"/>
                      </a:lnTo>
                      <a:lnTo>
                        <a:pt x="2076" y="312"/>
                      </a:lnTo>
                      <a:lnTo>
                        <a:pt x="2070" y="330"/>
                      </a:lnTo>
                      <a:lnTo>
                        <a:pt x="2070" y="348"/>
                      </a:lnTo>
                      <a:lnTo>
                        <a:pt x="2064" y="366"/>
                      </a:lnTo>
                      <a:lnTo>
                        <a:pt x="2058" y="384"/>
                      </a:lnTo>
                      <a:lnTo>
                        <a:pt x="2058" y="396"/>
                      </a:lnTo>
                      <a:lnTo>
                        <a:pt x="2052" y="414"/>
                      </a:lnTo>
                      <a:lnTo>
                        <a:pt x="2046" y="432"/>
                      </a:lnTo>
                      <a:lnTo>
                        <a:pt x="2040" y="450"/>
                      </a:lnTo>
                      <a:lnTo>
                        <a:pt x="2034" y="468"/>
                      </a:lnTo>
                      <a:lnTo>
                        <a:pt x="2028" y="486"/>
                      </a:lnTo>
                      <a:lnTo>
                        <a:pt x="2022" y="504"/>
                      </a:lnTo>
                      <a:lnTo>
                        <a:pt x="2016" y="522"/>
                      </a:lnTo>
                      <a:lnTo>
                        <a:pt x="2010" y="540"/>
                      </a:lnTo>
                      <a:lnTo>
                        <a:pt x="2004" y="552"/>
                      </a:lnTo>
                      <a:lnTo>
                        <a:pt x="1998" y="570"/>
                      </a:lnTo>
                      <a:lnTo>
                        <a:pt x="1986" y="588"/>
                      </a:lnTo>
                      <a:lnTo>
                        <a:pt x="1980" y="606"/>
                      </a:lnTo>
                      <a:lnTo>
                        <a:pt x="1974" y="618"/>
                      </a:lnTo>
                      <a:lnTo>
                        <a:pt x="1962" y="636"/>
                      </a:lnTo>
                      <a:lnTo>
                        <a:pt x="1956" y="654"/>
                      </a:lnTo>
                      <a:lnTo>
                        <a:pt x="1944" y="672"/>
                      </a:lnTo>
                      <a:lnTo>
                        <a:pt x="1938" y="684"/>
                      </a:lnTo>
                      <a:lnTo>
                        <a:pt x="1926" y="702"/>
                      </a:lnTo>
                      <a:lnTo>
                        <a:pt x="1920" y="714"/>
                      </a:lnTo>
                      <a:lnTo>
                        <a:pt x="1908" y="732"/>
                      </a:lnTo>
                      <a:lnTo>
                        <a:pt x="1896" y="744"/>
                      </a:lnTo>
                      <a:lnTo>
                        <a:pt x="1890" y="762"/>
                      </a:lnTo>
                      <a:lnTo>
                        <a:pt x="1878" y="774"/>
                      </a:lnTo>
                      <a:lnTo>
                        <a:pt x="1866" y="792"/>
                      </a:lnTo>
                      <a:lnTo>
                        <a:pt x="1854" y="804"/>
                      </a:lnTo>
                      <a:lnTo>
                        <a:pt x="1842" y="816"/>
                      </a:lnTo>
                      <a:lnTo>
                        <a:pt x="1830" y="834"/>
                      </a:lnTo>
                      <a:lnTo>
                        <a:pt x="1818" y="846"/>
                      </a:lnTo>
                      <a:lnTo>
                        <a:pt x="1806" y="858"/>
                      </a:lnTo>
                      <a:lnTo>
                        <a:pt x="1794" y="870"/>
                      </a:lnTo>
                      <a:lnTo>
                        <a:pt x="1782" y="888"/>
                      </a:lnTo>
                      <a:lnTo>
                        <a:pt x="1770" y="900"/>
                      </a:lnTo>
                      <a:lnTo>
                        <a:pt x="1752" y="912"/>
                      </a:lnTo>
                      <a:lnTo>
                        <a:pt x="1740" y="924"/>
                      </a:lnTo>
                      <a:lnTo>
                        <a:pt x="1728" y="936"/>
                      </a:lnTo>
                      <a:lnTo>
                        <a:pt x="1716" y="948"/>
                      </a:lnTo>
                      <a:lnTo>
                        <a:pt x="1698" y="960"/>
                      </a:lnTo>
                      <a:lnTo>
                        <a:pt x="1686" y="972"/>
                      </a:lnTo>
                      <a:lnTo>
                        <a:pt x="1668" y="984"/>
                      </a:lnTo>
                      <a:lnTo>
                        <a:pt x="1656" y="990"/>
                      </a:lnTo>
                      <a:lnTo>
                        <a:pt x="1644" y="1002"/>
                      </a:lnTo>
                      <a:lnTo>
                        <a:pt x="1626" y="1014"/>
                      </a:lnTo>
                      <a:lnTo>
                        <a:pt x="1614" y="1026"/>
                      </a:lnTo>
                      <a:lnTo>
                        <a:pt x="1596" y="1032"/>
                      </a:lnTo>
                      <a:lnTo>
                        <a:pt x="1578" y="1044"/>
                      </a:lnTo>
                      <a:lnTo>
                        <a:pt x="1566" y="1050"/>
                      </a:lnTo>
                      <a:lnTo>
                        <a:pt x="1548" y="1062"/>
                      </a:lnTo>
                      <a:lnTo>
                        <a:pt x="1530" y="1068"/>
                      </a:lnTo>
                      <a:lnTo>
                        <a:pt x="1518" y="1080"/>
                      </a:lnTo>
                      <a:lnTo>
                        <a:pt x="1500" y="1086"/>
                      </a:lnTo>
                      <a:lnTo>
                        <a:pt x="1482" y="1092"/>
                      </a:lnTo>
                      <a:lnTo>
                        <a:pt x="1470" y="1104"/>
                      </a:lnTo>
                      <a:lnTo>
                        <a:pt x="1452" y="1110"/>
                      </a:lnTo>
                      <a:lnTo>
                        <a:pt x="1434" y="1116"/>
                      </a:lnTo>
                      <a:lnTo>
                        <a:pt x="1416" y="1122"/>
                      </a:lnTo>
                      <a:lnTo>
                        <a:pt x="1398" y="1128"/>
                      </a:lnTo>
                      <a:lnTo>
                        <a:pt x="1380" y="1134"/>
                      </a:lnTo>
                      <a:lnTo>
                        <a:pt x="1368" y="1140"/>
                      </a:lnTo>
                      <a:lnTo>
                        <a:pt x="1350" y="1146"/>
                      </a:lnTo>
                      <a:lnTo>
                        <a:pt x="1332" y="1152"/>
                      </a:lnTo>
                      <a:lnTo>
                        <a:pt x="1314" y="1158"/>
                      </a:lnTo>
                      <a:lnTo>
                        <a:pt x="1296" y="1164"/>
                      </a:lnTo>
                      <a:lnTo>
                        <a:pt x="1278" y="1164"/>
                      </a:lnTo>
                      <a:lnTo>
                        <a:pt x="1260" y="1170"/>
                      </a:lnTo>
                      <a:lnTo>
                        <a:pt x="1242" y="1176"/>
                      </a:lnTo>
                      <a:lnTo>
                        <a:pt x="1224" y="1176"/>
                      </a:lnTo>
                      <a:lnTo>
                        <a:pt x="1206" y="1182"/>
                      </a:lnTo>
                      <a:lnTo>
                        <a:pt x="1188" y="1182"/>
                      </a:lnTo>
                      <a:lnTo>
                        <a:pt x="1170" y="1182"/>
                      </a:lnTo>
                      <a:lnTo>
                        <a:pt x="1152" y="1188"/>
                      </a:lnTo>
                      <a:lnTo>
                        <a:pt x="1134" y="1188"/>
                      </a:lnTo>
                      <a:lnTo>
                        <a:pt x="1116" y="1188"/>
                      </a:lnTo>
                      <a:lnTo>
                        <a:pt x="1098" y="1194"/>
                      </a:lnTo>
                      <a:lnTo>
                        <a:pt x="1080" y="1194"/>
                      </a:lnTo>
                      <a:lnTo>
                        <a:pt x="1062" y="1194"/>
                      </a:lnTo>
                      <a:lnTo>
                        <a:pt x="1044" y="1194"/>
                      </a:lnTo>
                      <a:lnTo>
                        <a:pt x="1026" y="1194"/>
                      </a:lnTo>
                      <a:lnTo>
                        <a:pt x="1008" y="1194"/>
                      </a:lnTo>
                      <a:lnTo>
                        <a:pt x="990" y="1194"/>
                      </a:lnTo>
                      <a:lnTo>
                        <a:pt x="972" y="1188"/>
                      </a:lnTo>
                      <a:lnTo>
                        <a:pt x="954" y="1188"/>
                      </a:lnTo>
                      <a:lnTo>
                        <a:pt x="936" y="1188"/>
                      </a:lnTo>
                      <a:lnTo>
                        <a:pt x="918" y="1182"/>
                      </a:lnTo>
                      <a:lnTo>
                        <a:pt x="900" y="1182"/>
                      </a:lnTo>
                      <a:lnTo>
                        <a:pt x="882" y="1182"/>
                      </a:lnTo>
                      <a:lnTo>
                        <a:pt x="864" y="1176"/>
                      </a:lnTo>
                      <a:lnTo>
                        <a:pt x="846" y="1176"/>
                      </a:lnTo>
                      <a:lnTo>
                        <a:pt x="828" y="1170"/>
                      </a:lnTo>
                      <a:lnTo>
                        <a:pt x="810" y="1164"/>
                      </a:lnTo>
                      <a:lnTo>
                        <a:pt x="792" y="1164"/>
                      </a:lnTo>
                      <a:lnTo>
                        <a:pt x="774" y="1158"/>
                      </a:lnTo>
                      <a:lnTo>
                        <a:pt x="756" y="1152"/>
                      </a:lnTo>
                      <a:lnTo>
                        <a:pt x="738" y="1146"/>
                      </a:lnTo>
                      <a:lnTo>
                        <a:pt x="720" y="1140"/>
                      </a:lnTo>
                      <a:lnTo>
                        <a:pt x="702" y="1134"/>
                      </a:lnTo>
                      <a:lnTo>
                        <a:pt x="684" y="1128"/>
                      </a:lnTo>
                      <a:lnTo>
                        <a:pt x="666" y="1122"/>
                      </a:lnTo>
                      <a:lnTo>
                        <a:pt x="654" y="1116"/>
                      </a:lnTo>
                      <a:lnTo>
                        <a:pt x="636" y="1110"/>
                      </a:lnTo>
                      <a:lnTo>
                        <a:pt x="618" y="1104"/>
                      </a:lnTo>
                      <a:lnTo>
                        <a:pt x="600" y="1092"/>
                      </a:lnTo>
                      <a:lnTo>
                        <a:pt x="582" y="1086"/>
                      </a:lnTo>
                      <a:lnTo>
                        <a:pt x="570" y="1080"/>
                      </a:lnTo>
                      <a:lnTo>
                        <a:pt x="552" y="1068"/>
                      </a:lnTo>
                      <a:lnTo>
                        <a:pt x="534" y="1062"/>
                      </a:lnTo>
                      <a:lnTo>
                        <a:pt x="522" y="1050"/>
                      </a:lnTo>
                      <a:lnTo>
                        <a:pt x="504" y="1044"/>
                      </a:lnTo>
                      <a:lnTo>
                        <a:pt x="492" y="1032"/>
                      </a:lnTo>
                      <a:lnTo>
                        <a:pt x="474" y="1026"/>
                      </a:lnTo>
                      <a:lnTo>
                        <a:pt x="456" y="1014"/>
                      </a:lnTo>
                      <a:lnTo>
                        <a:pt x="444" y="1002"/>
                      </a:lnTo>
                      <a:lnTo>
                        <a:pt x="426" y="990"/>
                      </a:lnTo>
                      <a:lnTo>
                        <a:pt x="414" y="984"/>
                      </a:lnTo>
                      <a:lnTo>
                        <a:pt x="402" y="972"/>
                      </a:lnTo>
                      <a:lnTo>
                        <a:pt x="384" y="960"/>
                      </a:lnTo>
                      <a:lnTo>
                        <a:pt x="372" y="948"/>
                      </a:lnTo>
                      <a:lnTo>
                        <a:pt x="360" y="936"/>
                      </a:lnTo>
                      <a:lnTo>
                        <a:pt x="342" y="924"/>
                      </a:lnTo>
                      <a:lnTo>
                        <a:pt x="330" y="912"/>
                      </a:lnTo>
                      <a:lnTo>
                        <a:pt x="318" y="900"/>
                      </a:lnTo>
                      <a:lnTo>
                        <a:pt x="306" y="888"/>
                      </a:lnTo>
                      <a:lnTo>
                        <a:pt x="294" y="870"/>
                      </a:lnTo>
                      <a:lnTo>
                        <a:pt x="276" y="858"/>
                      </a:lnTo>
                      <a:lnTo>
                        <a:pt x="264" y="846"/>
                      </a:lnTo>
                      <a:lnTo>
                        <a:pt x="252" y="834"/>
                      </a:lnTo>
                      <a:lnTo>
                        <a:pt x="240" y="816"/>
                      </a:lnTo>
                      <a:lnTo>
                        <a:pt x="234" y="804"/>
                      </a:lnTo>
                      <a:lnTo>
                        <a:pt x="222" y="792"/>
                      </a:lnTo>
                      <a:lnTo>
                        <a:pt x="210" y="774"/>
                      </a:lnTo>
                      <a:lnTo>
                        <a:pt x="198" y="762"/>
                      </a:lnTo>
                      <a:lnTo>
                        <a:pt x="186" y="744"/>
                      </a:lnTo>
                      <a:lnTo>
                        <a:pt x="174" y="732"/>
                      </a:lnTo>
                      <a:lnTo>
                        <a:pt x="168" y="714"/>
                      </a:lnTo>
                      <a:lnTo>
                        <a:pt x="156" y="702"/>
                      </a:lnTo>
                      <a:lnTo>
                        <a:pt x="150" y="684"/>
                      </a:lnTo>
                      <a:lnTo>
                        <a:pt x="138" y="672"/>
                      </a:lnTo>
                      <a:lnTo>
                        <a:pt x="132" y="654"/>
                      </a:lnTo>
                      <a:lnTo>
                        <a:pt x="120" y="636"/>
                      </a:lnTo>
                      <a:lnTo>
                        <a:pt x="114" y="618"/>
                      </a:lnTo>
                      <a:lnTo>
                        <a:pt x="102" y="606"/>
                      </a:lnTo>
                      <a:lnTo>
                        <a:pt x="96" y="588"/>
                      </a:lnTo>
                      <a:lnTo>
                        <a:pt x="90" y="570"/>
                      </a:lnTo>
                      <a:lnTo>
                        <a:pt x="84" y="552"/>
                      </a:lnTo>
                      <a:lnTo>
                        <a:pt x="72" y="540"/>
                      </a:lnTo>
                      <a:lnTo>
                        <a:pt x="66" y="522"/>
                      </a:lnTo>
                      <a:lnTo>
                        <a:pt x="60" y="504"/>
                      </a:lnTo>
                      <a:lnTo>
                        <a:pt x="54" y="486"/>
                      </a:lnTo>
                      <a:lnTo>
                        <a:pt x="48" y="468"/>
                      </a:lnTo>
                      <a:lnTo>
                        <a:pt x="42" y="450"/>
                      </a:lnTo>
                      <a:lnTo>
                        <a:pt x="36" y="432"/>
                      </a:lnTo>
                      <a:lnTo>
                        <a:pt x="36" y="414"/>
                      </a:lnTo>
                      <a:lnTo>
                        <a:pt x="30" y="396"/>
                      </a:lnTo>
                      <a:lnTo>
                        <a:pt x="24" y="384"/>
                      </a:lnTo>
                      <a:lnTo>
                        <a:pt x="24" y="366"/>
                      </a:lnTo>
                      <a:lnTo>
                        <a:pt x="18" y="348"/>
                      </a:lnTo>
                      <a:lnTo>
                        <a:pt x="12" y="330"/>
                      </a:lnTo>
                      <a:lnTo>
                        <a:pt x="12" y="312"/>
                      </a:lnTo>
                      <a:lnTo>
                        <a:pt x="6" y="294"/>
                      </a:lnTo>
                      <a:lnTo>
                        <a:pt x="6" y="276"/>
                      </a:lnTo>
                      <a:lnTo>
                        <a:pt x="6" y="252"/>
                      </a:lnTo>
                      <a:lnTo>
                        <a:pt x="0" y="234"/>
                      </a:lnTo>
                      <a:lnTo>
                        <a:pt x="0" y="216"/>
                      </a:lnTo>
                      <a:lnTo>
                        <a:pt x="0" y="198"/>
                      </a:lnTo>
                      <a:lnTo>
                        <a:pt x="0" y="180"/>
                      </a:lnTo>
                      <a:lnTo>
                        <a:pt x="0" y="162"/>
                      </a:lnTo>
                      <a:lnTo>
                        <a:pt x="0" y="144"/>
                      </a:lnTo>
                      <a:lnTo>
                        <a:pt x="0" y="126"/>
                      </a:lnTo>
                      <a:lnTo>
                        <a:pt x="0" y="108"/>
                      </a:lnTo>
                      <a:lnTo>
                        <a:pt x="0" y="90"/>
                      </a:lnTo>
                      <a:lnTo>
                        <a:pt x="0" y="72"/>
                      </a:lnTo>
                      <a:lnTo>
                        <a:pt x="0" y="54"/>
                      </a:lnTo>
                      <a:lnTo>
                        <a:pt x="6" y="36"/>
                      </a:lnTo>
                      <a:lnTo>
                        <a:pt x="6" y="18"/>
                      </a:lnTo>
                      <a:lnTo>
                        <a:pt x="6" y="0"/>
                      </a:lnTo>
                      <a:lnTo>
                        <a:pt x="528" y="72"/>
                      </a:lnTo>
                      <a:lnTo>
                        <a:pt x="522" y="84"/>
                      </a:lnTo>
                      <a:lnTo>
                        <a:pt x="522" y="90"/>
                      </a:lnTo>
                      <a:lnTo>
                        <a:pt x="522" y="102"/>
                      </a:lnTo>
                      <a:lnTo>
                        <a:pt x="522" y="108"/>
                      </a:lnTo>
                      <a:lnTo>
                        <a:pt x="522" y="120"/>
                      </a:lnTo>
                      <a:lnTo>
                        <a:pt x="522" y="126"/>
                      </a:lnTo>
                      <a:lnTo>
                        <a:pt x="522" y="138"/>
                      </a:lnTo>
                      <a:lnTo>
                        <a:pt x="522" y="144"/>
                      </a:lnTo>
                      <a:lnTo>
                        <a:pt x="522" y="156"/>
                      </a:lnTo>
                      <a:lnTo>
                        <a:pt x="522" y="162"/>
                      </a:lnTo>
                      <a:lnTo>
                        <a:pt x="522" y="174"/>
                      </a:lnTo>
                      <a:lnTo>
                        <a:pt x="522" y="180"/>
                      </a:lnTo>
                      <a:lnTo>
                        <a:pt x="522" y="192"/>
                      </a:lnTo>
                      <a:lnTo>
                        <a:pt x="522" y="198"/>
                      </a:lnTo>
                      <a:lnTo>
                        <a:pt x="522" y="210"/>
                      </a:lnTo>
                      <a:lnTo>
                        <a:pt x="528" y="216"/>
                      </a:lnTo>
                      <a:lnTo>
                        <a:pt x="528" y="228"/>
                      </a:lnTo>
                      <a:lnTo>
                        <a:pt x="528" y="234"/>
                      </a:lnTo>
                      <a:lnTo>
                        <a:pt x="528" y="246"/>
                      </a:lnTo>
                      <a:lnTo>
                        <a:pt x="534" y="252"/>
                      </a:lnTo>
                      <a:lnTo>
                        <a:pt x="534" y="264"/>
                      </a:lnTo>
                      <a:lnTo>
                        <a:pt x="534" y="270"/>
                      </a:lnTo>
                      <a:lnTo>
                        <a:pt x="540" y="282"/>
                      </a:lnTo>
                      <a:lnTo>
                        <a:pt x="540" y="288"/>
                      </a:lnTo>
                      <a:lnTo>
                        <a:pt x="546" y="300"/>
                      </a:lnTo>
                      <a:lnTo>
                        <a:pt x="546" y="306"/>
                      </a:lnTo>
                      <a:lnTo>
                        <a:pt x="546" y="318"/>
                      </a:lnTo>
                      <a:lnTo>
                        <a:pt x="552" y="324"/>
                      </a:lnTo>
                      <a:lnTo>
                        <a:pt x="558" y="336"/>
                      </a:lnTo>
                      <a:lnTo>
                        <a:pt x="558" y="342"/>
                      </a:lnTo>
                      <a:lnTo>
                        <a:pt x="564" y="348"/>
                      </a:lnTo>
                      <a:lnTo>
                        <a:pt x="564" y="360"/>
                      </a:lnTo>
                      <a:lnTo>
                        <a:pt x="570" y="366"/>
                      </a:lnTo>
                      <a:lnTo>
                        <a:pt x="576" y="378"/>
                      </a:lnTo>
                      <a:lnTo>
                        <a:pt x="576" y="384"/>
                      </a:lnTo>
                      <a:lnTo>
                        <a:pt x="582" y="390"/>
                      </a:lnTo>
                      <a:lnTo>
                        <a:pt x="588" y="402"/>
                      </a:lnTo>
                      <a:lnTo>
                        <a:pt x="588" y="408"/>
                      </a:lnTo>
                      <a:lnTo>
                        <a:pt x="594" y="414"/>
                      </a:lnTo>
                      <a:lnTo>
                        <a:pt x="600" y="426"/>
                      </a:lnTo>
                      <a:lnTo>
                        <a:pt x="606" y="432"/>
                      </a:lnTo>
                      <a:lnTo>
                        <a:pt x="612" y="438"/>
                      </a:lnTo>
                      <a:lnTo>
                        <a:pt x="612" y="444"/>
                      </a:lnTo>
                      <a:lnTo>
                        <a:pt x="618" y="456"/>
                      </a:lnTo>
                      <a:lnTo>
                        <a:pt x="624" y="462"/>
                      </a:lnTo>
                      <a:lnTo>
                        <a:pt x="630" y="468"/>
                      </a:lnTo>
                      <a:lnTo>
                        <a:pt x="636" y="474"/>
                      </a:lnTo>
                      <a:lnTo>
                        <a:pt x="642" y="480"/>
                      </a:lnTo>
                      <a:lnTo>
                        <a:pt x="648" y="492"/>
                      </a:lnTo>
                      <a:lnTo>
                        <a:pt x="654" y="498"/>
                      </a:lnTo>
                      <a:lnTo>
                        <a:pt x="660" y="504"/>
                      </a:lnTo>
                      <a:lnTo>
                        <a:pt x="666" y="510"/>
                      </a:lnTo>
                      <a:lnTo>
                        <a:pt x="672" y="516"/>
                      </a:lnTo>
                      <a:lnTo>
                        <a:pt x="678" y="522"/>
                      </a:lnTo>
                      <a:lnTo>
                        <a:pt x="684" y="528"/>
                      </a:lnTo>
                      <a:lnTo>
                        <a:pt x="696" y="534"/>
                      </a:lnTo>
                      <a:lnTo>
                        <a:pt x="702" y="540"/>
                      </a:lnTo>
                      <a:lnTo>
                        <a:pt x="708" y="546"/>
                      </a:lnTo>
                      <a:lnTo>
                        <a:pt x="714" y="552"/>
                      </a:lnTo>
                      <a:lnTo>
                        <a:pt x="720" y="558"/>
                      </a:lnTo>
                      <a:lnTo>
                        <a:pt x="726" y="564"/>
                      </a:lnTo>
                      <a:lnTo>
                        <a:pt x="738" y="570"/>
                      </a:lnTo>
                      <a:lnTo>
                        <a:pt x="744" y="576"/>
                      </a:lnTo>
                      <a:lnTo>
                        <a:pt x="750" y="582"/>
                      </a:lnTo>
                      <a:lnTo>
                        <a:pt x="756" y="588"/>
                      </a:lnTo>
                      <a:lnTo>
                        <a:pt x="768" y="588"/>
                      </a:lnTo>
                      <a:lnTo>
                        <a:pt x="774" y="594"/>
                      </a:lnTo>
                      <a:lnTo>
                        <a:pt x="780" y="600"/>
                      </a:lnTo>
                      <a:lnTo>
                        <a:pt x="792" y="606"/>
                      </a:lnTo>
                      <a:lnTo>
                        <a:pt x="798" y="612"/>
                      </a:lnTo>
                      <a:lnTo>
                        <a:pt x="804" y="612"/>
                      </a:lnTo>
                      <a:lnTo>
                        <a:pt x="816" y="618"/>
                      </a:lnTo>
                      <a:lnTo>
                        <a:pt x="822" y="624"/>
                      </a:lnTo>
                      <a:lnTo>
                        <a:pt x="828" y="624"/>
                      </a:lnTo>
                      <a:lnTo>
                        <a:pt x="840" y="630"/>
                      </a:lnTo>
                      <a:lnTo>
                        <a:pt x="846" y="630"/>
                      </a:lnTo>
                      <a:lnTo>
                        <a:pt x="858" y="636"/>
                      </a:lnTo>
                      <a:lnTo>
                        <a:pt x="864" y="636"/>
                      </a:lnTo>
                      <a:lnTo>
                        <a:pt x="870" y="642"/>
                      </a:lnTo>
                      <a:lnTo>
                        <a:pt x="882" y="642"/>
                      </a:lnTo>
                      <a:lnTo>
                        <a:pt x="888" y="648"/>
                      </a:lnTo>
                      <a:lnTo>
                        <a:pt x="900" y="648"/>
                      </a:lnTo>
                      <a:lnTo>
                        <a:pt x="906" y="654"/>
                      </a:lnTo>
                      <a:lnTo>
                        <a:pt x="918" y="654"/>
                      </a:lnTo>
                      <a:lnTo>
                        <a:pt x="924" y="660"/>
                      </a:lnTo>
                      <a:lnTo>
                        <a:pt x="936" y="660"/>
                      </a:lnTo>
                      <a:lnTo>
                        <a:pt x="942" y="660"/>
                      </a:lnTo>
                      <a:lnTo>
                        <a:pt x="954" y="660"/>
                      </a:lnTo>
                      <a:lnTo>
                        <a:pt x="960" y="666"/>
                      </a:lnTo>
                      <a:lnTo>
                        <a:pt x="972" y="666"/>
                      </a:lnTo>
                      <a:lnTo>
                        <a:pt x="978" y="666"/>
                      </a:lnTo>
                      <a:lnTo>
                        <a:pt x="990" y="666"/>
                      </a:lnTo>
                      <a:lnTo>
                        <a:pt x="996" y="666"/>
                      </a:lnTo>
                      <a:lnTo>
                        <a:pt x="1008" y="672"/>
                      </a:lnTo>
                      <a:lnTo>
                        <a:pt x="1014" y="672"/>
                      </a:lnTo>
                      <a:lnTo>
                        <a:pt x="1026" y="672"/>
                      </a:lnTo>
                      <a:lnTo>
                        <a:pt x="1032" y="672"/>
                      </a:lnTo>
                      <a:lnTo>
                        <a:pt x="1044" y="672"/>
                      </a:lnTo>
                      <a:lnTo>
                        <a:pt x="1050" y="672"/>
                      </a:lnTo>
                      <a:lnTo>
                        <a:pt x="1062" y="672"/>
                      </a:lnTo>
                      <a:lnTo>
                        <a:pt x="1068" y="672"/>
                      </a:lnTo>
                      <a:lnTo>
                        <a:pt x="1080" y="672"/>
                      </a:lnTo>
                      <a:lnTo>
                        <a:pt x="1086" y="666"/>
                      </a:lnTo>
                      <a:lnTo>
                        <a:pt x="1098" y="666"/>
                      </a:lnTo>
                      <a:lnTo>
                        <a:pt x="1104" y="666"/>
                      </a:lnTo>
                      <a:lnTo>
                        <a:pt x="1116" y="666"/>
                      </a:lnTo>
                      <a:lnTo>
                        <a:pt x="1122" y="666"/>
                      </a:lnTo>
                      <a:lnTo>
                        <a:pt x="1134" y="660"/>
                      </a:lnTo>
                      <a:lnTo>
                        <a:pt x="1140" y="660"/>
                      </a:lnTo>
                      <a:lnTo>
                        <a:pt x="1152" y="660"/>
                      </a:lnTo>
                      <a:lnTo>
                        <a:pt x="1158" y="660"/>
                      </a:lnTo>
                      <a:lnTo>
                        <a:pt x="1170" y="654"/>
                      </a:lnTo>
                      <a:lnTo>
                        <a:pt x="1176" y="654"/>
                      </a:lnTo>
                      <a:lnTo>
                        <a:pt x="1188" y="648"/>
                      </a:lnTo>
                      <a:lnTo>
                        <a:pt x="1194" y="648"/>
                      </a:lnTo>
                      <a:lnTo>
                        <a:pt x="1206" y="642"/>
                      </a:lnTo>
                      <a:lnTo>
                        <a:pt x="1212" y="642"/>
                      </a:lnTo>
                      <a:lnTo>
                        <a:pt x="1224" y="636"/>
                      </a:lnTo>
                      <a:lnTo>
                        <a:pt x="1230" y="636"/>
                      </a:lnTo>
                      <a:lnTo>
                        <a:pt x="1236" y="630"/>
                      </a:lnTo>
                      <a:lnTo>
                        <a:pt x="1248" y="630"/>
                      </a:lnTo>
                      <a:lnTo>
                        <a:pt x="1254" y="624"/>
                      </a:lnTo>
                      <a:lnTo>
                        <a:pt x="1266" y="624"/>
                      </a:lnTo>
                      <a:lnTo>
                        <a:pt x="1272" y="618"/>
                      </a:lnTo>
                      <a:lnTo>
                        <a:pt x="1278" y="612"/>
                      </a:lnTo>
                      <a:lnTo>
                        <a:pt x="1290" y="612"/>
                      </a:lnTo>
                      <a:lnTo>
                        <a:pt x="1296" y="606"/>
                      </a:lnTo>
                      <a:lnTo>
                        <a:pt x="1302" y="600"/>
                      </a:lnTo>
                      <a:lnTo>
                        <a:pt x="1314" y="594"/>
                      </a:lnTo>
                      <a:lnTo>
                        <a:pt x="1320" y="588"/>
                      </a:lnTo>
                      <a:lnTo>
                        <a:pt x="1326" y="588"/>
                      </a:lnTo>
                      <a:lnTo>
                        <a:pt x="1332" y="582"/>
                      </a:lnTo>
                      <a:lnTo>
                        <a:pt x="1344" y="576"/>
                      </a:lnTo>
                      <a:lnTo>
                        <a:pt x="1350" y="570"/>
                      </a:lnTo>
                      <a:lnTo>
                        <a:pt x="1356" y="564"/>
                      </a:lnTo>
                      <a:lnTo>
                        <a:pt x="1362" y="558"/>
                      </a:lnTo>
                      <a:lnTo>
                        <a:pt x="1374" y="552"/>
                      </a:lnTo>
                      <a:lnTo>
                        <a:pt x="1380" y="546"/>
                      </a:lnTo>
                      <a:lnTo>
                        <a:pt x="1386" y="540"/>
                      </a:lnTo>
                      <a:lnTo>
                        <a:pt x="1392" y="534"/>
                      </a:lnTo>
                      <a:lnTo>
                        <a:pt x="1398" y="528"/>
                      </a:lnTo>
                      <a:lnTo>
                        <a:pt x="1404" y="522"/>
                      </a:lnTo>
                      <a:lnTo>
                        <a:pt x="1410" y="516"/>
                      </a:lnTo>
                      <a:lnTo>
                        <a:pt x="1416" y="510"/>
                      </a:lnTo>
                      <a:lnTo>
                        <a:pt x="1422" y="504"/>
                      </a:lnTo>
                      <a:lnTo>
                        <a:pt x="1428" y="498"/>
                      </a:lnTo>
                      <a:lnTo>
                        <a:pt x="1434" y="492"/>
                      </a:lnTo>
                      <a:lnTo>
                        <a:pt x="1440" y="480"/>
                      </a:lnTo>
                      <a:lnTo>
                        <a:pt x="1446" y="474"/>
                      </a:lnTo>
                      <a:lnTo>
                        <a:pt x="1452" y="468"/>
                      </a:lnTo>
                      <a:lnTo>
                        <a:pt x="1458" y="462"/>
                      </a:lnTo>
                      <a:lnTo>
                        <a:pt x="1464" y="456"/>
                      </a:lnTo>
                      <a:lnTo>
                        <a:pt x="1470" y="444"/>
                      </a:lnTo>
                      <a:lnTo>
                        <a:pt x="1476" y="438"/>
                      </a:lnTo>
                      <a:lnTo>
                        <a:pt x="1482" y="432"/>
                      </a:lnTo>
                      <a:lnTo>
                        <a:pt x="1488" y="426"/>
                      </a:lnTo>
                      <a:lnTo>
                        <a:pt x="1488" y="414"/>
                      </a:lnTo>
                      <a:lnTo>
                        <a:pt x="1494" y="408"/>
                      </a:lnTo>
                      <a:lnTo>
                        <a:pt x="1500" y="402"/>
                      </a:lnTo>
                      <a:lnTo>
                        <a:pt x="1506" y="390"/>
                      </a:lnTo>
                      <a:lnTo>
                        <a:pt x="1506" y="384"/>
                      </a:lnTo>
                      <a:lnTo>
                        <a:pt x="1512" y="378"/>
                      </a:lnTo>
                      <a:lnTo>
                        <a:pt x="1518" y="366"/>
                      </a:lnTo>
                      <a:lnTo>
                        <a:pt x="1518" y="360"/>
                      </a:lnTo>
                      <a:lnTo>
                        <a:pt x="1524" y="348"/>
                      </a:lnTo>
                      <a:lnTo>
                        <a:pt x="1524" y="342"/>
                      </a:lnTo>
                      <a:lnTo>
                        <a:pt x="1530" y="336"/>
                      </a:lnTo>
                      <a:lnTo>
                        <a:pt x="1536" y="324"/>
                      </a:lnTo>
                      <a:lnTo>
                        <a:pt x="1536" y="318"/>
                      </a:lnTo>
                      <a:lnTo>
                        <a:pt x="1536" y="306"/>
                      </a:lnTo>
                      <a:lnTo>
                        <a:pt x="1542" y="300"/>
                      </a:lnTo>
                      <a:lnTo>
                        <a:pt x="1542" y="288"/>
                      </a:lnTo>
                      <a:lnTo>
                        <a:pt x="1548" y="282"/>
                      </a:lnTo>
                      <a:lnTo>
                        <a:pt x="1548" y="270"/>
                      </a:lnTo>
                      <a:lnTo>
                        <a:pt x="1554" y="264"/>
                      </a:lnTo>
                      <a:lnTo>
                        <a:pt x="1554" y="252"/>
                      </a:lnTo>
                      <a:lnTo>
                        <a:pt x="1554" y="246"/>
                      </a:lnTo>
                      <a:lnTo>
                        <a:pt x="1554" y="234"/>
                      </a:lnTo>
                      <a:lnTo>
                        <a:pt x="1560" y="228"/>
                      </a:lnTo>
                      <a:lnTo>
                        <a:pt x="1560" y="216"/>
                      </a:lnTo>
                      <a:lnTo>
                        <a:pt x="1560" y="210"/>
                      </a:lnTo>
                      <a:lnTo>
                        <a:pt x="2076" y="276"/>
                      </a:lnTo>
                      <a:close/>
                    </a:path>
                  </a:pathLst>
                </a:custGeom>
                <a:solidFill>
                  <a:srgbClr val="EA611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52" name="Freeform 176"/>
                <p:cNvSpPr>
                  <a:spLocks/>
                </p:cNvSpPr>
                <p:nvPr/>
              </p:nvSpPr>
              <p:spPr bwMode="auto">
                <a:xfrm rot="924357">
                  <a:off x="1884987" y="4039895"/>
                  <a:ext cx="448591" cy="535653"/>
                </a:xfrm>
                <a:custGeom>
                  <a:avLst/>
                  <a:gdLst>
                    <a:gd name="T0" fmla="*/ 3834 w 702"/>
                    <a:gd name="T1" fmla="*/ 469250 h 726"/>
                    <a:gd name="T2" fmla="*/ 7668 w 702"/>
                    <a:gd name="T3" fmla="*/ 442688 h 726"/>
                    <a:gd name="T4" fmla="*/ 11502 w 702"/>
                    <a:gd name="T5" fmla="*/ 416127 h 726"/>
                    <a:gd name="T6" fmla="*/ 19171 w 702"/>
                    <a:gd name="T7" fmla="*/ 389566 h 726"/>
                    <a:gd name="T8" fmla="*/ 23005 w 702"/>
                    <a:gd name="T9" fmla="*/ 363004 h 726"/>
                    <a:gd name="T10" fmla="*/ 30673 w 702"/>
                    <a:gd name="T11" fmla="*/ 336443 h 726"/>
                    <a:gd name="T12" fmla="*/ 38341 w 702"/>
                    <a:gd name="T13" fmla="*/ 314309 h 726"/>
                    <a:gd name="T14" fmla="*/ 49843 w 702"/>
                    <a:gd name="T15" fmla="*/ 287747 h 726"/>
                    <a:gd name="T16" fmla="*/ 57512 w 702"/>
                    <a:gd name="T17" fmla="*/ 265613 h 726"/>
                    <a:gd name="T18" fmla="*/ 69014 w 702"/>
                    <a:gd name="T19" fmla="*/ 239052 h 726"/>
                    <a:gd name="T20" fmla="*/ 80516 w 702"/>
                    <a:gd name="T21" fmla="*/ 216917 h 726"/>
                    <a:gd name="T22" fmla="*/ 92019 w 702"/>
                    <a:gd name="T23" fmla="*/ 190356 h 726"/>
                    <a:gd name="T24" fmla="*/ 103521 w 702"/>
                    <a:gd name="T25" fmla="*/ 168222 h 726"/>
                    <a:gd name="T26" fmla="*/ 115023 w 702"/>
                    <a:gd name="T27" fmla="*/ 146087 h 726"/>
                    <a:gd name="T28" fmla="*/ 130360 w 702"/>
                    <a:gd name="T29" fmla="*/ 123953 h 726"/>
                    <a:gd name="T30" fmla="*/ 145696 w 702"/>
                    <a:gd name="T31" fmla="*/ 101818 h 726"/>
                    <a:gd name="T32" fmla="*/ 157199 w 702"/>
                    <a:gd name="T33" fmla="*/ 84111 h 726"/>
                    <a:gd name="T34" fmla="*/ 172535 w 702"/>
                    <a:gd name="T35" fmla="*/ 61976 h 726"/>
                    <a:gd name="T36" fmla="*/ 191706 w 702"/>
                    <a:gd name="T37" fmla="*/ 44269 h 726"/>
                    <a:gd name="T38" fmla="*/ 207042 w 702"/>
                    <a:gd name="T39" fmla="*/ 26561 h 726"/>
                    <a:gd name="T40" fmla="*/ 226213 w 702"/>
                    <a:gd name="T41" fmla="*/ 8854 h 726"/>
                    <a:gd name="T42" fmla="*/ 448591 w 702"/>
                    <a:gd name="T43" fmla="*/ 292174 h 726"/>
                    <a:gd name="T44" fmla="*/ 440923 w 702"/>
                    <a:gd name="T45" fmla="*/ 301028 h 726"/>
                    <a:gd name="T46" fmla="*/ 429420 w 702"/>
                    <a:gd name="T47" fmla="*/ 309882 h 726"/>
                    <a:gd name="T48" fmla="*/ 421752 w 702"/>
                    <a:gd name="T49" fmla="*/ 318736 h 726"/>
                    <a:gd name="T50" fmla="*/ 414084 w 702"/>
                    <a:gd name="T51" fmla="*/ 332016 h 726"/>
                    <a:gd name="T52" fmla="*/ 406416 w 702"/>
                    <a:gd name="T53" fmla="*/ 340870 h 726"/>
                    <a:gd name="T54" fmla="*/ 398748 w 702"/>
                    <a:gd name="T55" fmla="*/ 349724 h 726"/>
                    <a:gd name="T56" fmla="*/ 391079 w 702"/>
                    <a:gd name="T57" fmla="*/ 363004 h 726"/>
                    <a:gd name="T58" fmla="*/ 387245 w 702"/>
                    <a:gd name="T59" fmla="*/ 371858 h 726"/>
                    <a:gd name="T60" fmla="*/ 379577 w 702"/>
                    <a:gd name="T61" fmla="*/ 385139 h 726"/>
                    <a:gd name="T62" fmla="*/ 371909 w 702"/>
                    <a:gd name="T63" fmla="*/ 393993 h 726"/>
                    <a:gd name="T64" fmla="*/ 368075 w 702"/>
                    <a:gd name="T65" fmla="*/ 407273 h 726"/>
                    <a:gd name="T66" fmla="*/ 364241 w 702"/>
                    <a:gd name="T67" fmla="*/ 420554 h 726"/>
                    <a:gd name="T68" fmla="*/ 356572 w 702"/>
                    <a:gd name="T69" fmla="*/ 433835 h 726"/>
                    <a:gd name="T70" fmla="*/ 352738 w 702"/>
                    <a:gd name="T71" fmla="*/ 442688 h 726"/>
                    <a:gd name="T72" fmla="*/ 348904 w 702"/>
                    <a:gd name="T73" fmla="*/ 455969 h 726"/>
                    <a:gd name="T74" fmla="*/ 345070 w 702"/>
                    <a:gd name="T75" fmla="*/ 469250 h 726"/>
                    <a:gd name="T76" fmla="*/ 341236 w 702"/>
                    <a:gd name="T77" fmla="*/ 482530 h 726"/>
                    <a:gd name="T78" fmla="*/ 337402 w 702"/>
                    <a:gd name="T79" fmla="*/ 495811 h 726"/>
                    <a:gd name="T80" fmla="*/ 337402 w 702"/>
                    <a:gd name="T81" fmla="*/ 509092 h 726"/>
                    <a:gd name="T82" fmla="*/ 333568 w 702"/>
                    <a:gd name="T83" fmla="*/ 522372 h 726"/>
                    <a:gd name="T84" fmla="*/ 333568 w 702"/>
                    <a:gd name="T85" fmla="*/ 535653 h 72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702"/>
                    <a:gd name="T130" fmla="*/ 0 h 726"/>
                    <a:gd name="T131" fmla="*/ 702 w 702"/>
                    <a:gd name="T132" fmla="*/ 726 h 72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702" h="726">
                      <a:moveTo>
                        <a:pt x="0" y="654"/>
                      </a:moveTo>
                      <a:lnTo>
                        <a:pt x="6" y="636"/>
                      </a:lnTo>
                      <a:lnTo>
                        <a:pt x="6" y="618"/>
                      </a:lnTo>
                      <a:lnTo>
                        <a:pt x="12" y="600"/>
                      </a:lnTo>
                      <a:lnTo>
                        <a:pt x="18" y="582"/>
                      </a:lnTo>
                      <a:lnTo>
                        <a:pt x="18" y="564"/>
                      </a:lnTo>
                      <a:lnTo>
                        <a:pt x="24" y="546"/>
                      </a:lnTo>
                      <a:lnTo>
                        <a:pt x="30" y="528"/>
                      </a:lnTo>
                      <a:lnTo>
                        <a:pt x="30" y="510"/>
                      </a:lnTo>
                      <a:lnTo>
                        <a:pt x="36" y="492"/>
                      </a:lnTo>
                      <a:lnTo>
                        <a:pt x="42" y="474"/>
                      </a:lnTo>
                      <a:lnTo>
                        <a:pt x="48" y="456"/>
                      </a:lnTo>
                      <a:lnTo>
                        <a:pt x="54" y="444"/>
                      </a:lnTo>
                      <a:lnTo>
                        <a:pt x="60" y="426"/>
                      </a:lnTo>
                      <a:lnTo>
                        <a:pt x="66" y="408"/>
                      </a:lnTo>
                      <a:lnTo>
                        <a:pt x="78" y="390"/>
                      </a:lnTo>
                      <a:lnTo>
                        <a:pt x="84" y="372"/>
                      </a:lnTo>
                      <a:lnTo>
                        <a:pt x="90" y="360"/>
                      </a:lnTo>
                      <a:lnTo>
                        <a:pt x="96" y="342"/>
                      </a:lnTo>
                      <a:lnTo>
                        <a:pt x="108" y="324"/>
                      </a:lnTo>
                      <a:lnTo>
                        <a:pt x="114" y="306"/>
                      </a:lnTo>
                      <a:lnTo>
                        <a:pt x="126" y="294"/>
                      </a:lnTo>
                      <a:lnTo>
                        <a:pt x="132" y="276"/>
                      </a:lnTo>
                      <a:lnTo>
                        <a:pt x="144" y="258"/>
                      </a:lnTo>
                      <a:lnTo>
                        <a:pt x="150" y="246"/>
                      </a:lnTo>
                      <a:lnTo>
                        <a:pt x="162" y="228"/>
                      </a:lnTo>
                      <a:lnTo>
                        <a:pt x="168" y="216"/>
                      </a:lnTo>
                      <a:lnTo>
                        <a:pt x="180" y="198"/>
                      </a:lnTo>
                      <a:lnTo>
                        <a:pt x="192" y="186"/>
                      </a:lnTo>
                      <a:lnTo>
                        <a:pt x="204" y="168"/>
                      </a:lnTo>
                      <a:lnTo>
                        <a:pt x="216" y="156"/>
                      </a:lnTo>
                      <a:lnTo>
                        <a:pt x="228" y="138"/>
                      </a:lnTo>
                      <a:lnTo>
                        <a:pt x="234" y="126"/>
                      </a:lnTo>
                      <a:lnTo>
                        <a:pt x="246" y="114"/>
                      </a:lnTo>
                      <a:lnTo>
                        <a:pt x="258" y="96"/>
                      </a:lnTo>
                      <a:lnTo>
                        <a:pt x="270" y="84"/>
                      </a:lnTo>
                      <a:lnTo>
                        <a:pt x="288" y="72"/>
                      </a:lnTo>
                      <a:lnTo>
                        <a:pt x="300" y="60"/>
                      </a:lnTo>
                      <a:lnTo>
                        <a:pt x="312" y="48"/>
                      </a:lnTo>
                      <a:lnTo>
                        <a:pt x="324" y="36"/>
                      </a:lnTo>
                      <a:lnTo>
                        <a:pt x="336" y="24"/>
                      </a:lnTo>
                      <a:lnTo>
                        <a:pt x="354" y="12"/>
                      </a:lnTo>
                      <a:lnTo>
                        <a:pt x="366" y="0"/>
                      </a:lnTo>
                      <a:lnTo>
                        <a:pt x="702" y="396"/>
                      </a:lnTo>
                      <a:lnTo>
                        <a:pt x="696" y="402"/>
                      </a:lnTo>
                      <a:lnTo>
                        <a:pt x="690" y="408"/>
                      </a:lnTo>
                      <a:lnTo>
                        <a:pt x="678" y="414"/>
                      </a:lnTo>
                      <a:lnTo>
                        <a:pt x="672" y="420"/>
                      </a:lnTo>
                      <a:lnTo>
                        <a:pt x="666" y="426"/>
                      </a:lnTo>
                      <a:lnTo>
                        <a:pt x="660" y="432"/>
                      </a:lnTo>
                      <a:lnTo>
                        <a:pt x="654" y="444"/>
                      </a:lnTo>
                      <a:lnTo>
                        <a:pt x="648" y="450"/>
                      </a:lnTo>
                      <a:lnTo>
                        <a:pt x="642" y="456"/>
                      </a:lnTo>
                      <a:lnTo>
                        <a:pt x="636" y="462"/>
                      </a:lnTo>
                      <a:lnTo>
                        <a:pt x="630" y="468"/>
                      </a:lnTo>
                      <a:lnTo>
                        <a:pt x="624" y="474"/>
                      </a:lnTo>
                      <a:lnTo>
                        <a:pt x="618" y="486"/>
                      </a:lnTo>
                      <a:lnTo>
                        <a:pt x="612" y="492"/>
                      </a:lnTo>
                      <a:lnTo>
                        <a:pt x="606" y="498"/>
                      </a:lnTo>
                      <a:lnTo>
                        <a:pt x="606" y="504"/>
                      </a:lnTo>
                      <a:lnTo>
                        <a:pt x="600" y="516"/>
                      </a:lnTo>
                      <a:lnTo>
                        <a:pt x="594" y="522"/>
                      </a:lnTo>
                      <a:lnTo>
                        <a:pt x="588" y="528"/>
                      </a:lnTo>
                      <a:lnTo>
                        <a:pt x="582" y="534"/>
                      </a:lnTo>
                      <a:lnTo>
                        <a:pt x="582" y="546"/>
                      </a:lnTo>
                      <a:lnTo>
                        <a:pt x="576" y="552"/>
                      </a:lnTo>
                      <a:lnTo>
                        <a:pt x="570" y="564"/>
                      </a:lnTo>
                      <a:lnTo>
                        <a:pt x="570" y="570"/>
                      </a:lnTo>
                      <a:lnTo>
                        <a:pt x="564" y="576"/>
                      </a:lnTo>
                      <a:lnTo>
                        <a:pt x="558" y="588"/>
                      </a:lnTo>
                      <a:lnTo>
                        <a:pt x="558" y="594"/>
                      </a:lnTo>
                      <a:lnTo>
                        <a:pt x="552" y="600"/>
                      </a:lnTo>
                      <a:lnTo>
                        <a:pt x="552" y="612"/>
                      </a:lnTo>
                      <a:lnTo>
                        <a:pt x="546" y="618"/>
                      </a:lnTo>
                      <a:lnTo>
                        <a:pt x="540" y="630"/>
                      </a:lnTo>
                      <a:lnTo>
                        <a:pt x="540" y="636"/>
                      </a:lnTo>
                      <a:lnTo>
                        <a:pt x="540" y="648"/>
                      </a:lnTo>
                      <a:lnTo>
                        <a:pt x="534" y="654"/>
                      </a:lnTo>
                      <a:lnTo>
                        <a:pt x="534" y="666"/>
                      </a:lnTo>
                      <a:lnTo>
                        <a:pt x="528" y="672"/>
                      </a:lnTo>
                      <a:lnTo>
                        <a:pt x="528" y="684"/>
                      </a:lnTo>
                      <a:lnTo>
                        <a:pt x="528" y="690"/>
                      </a:lnTo>
                      <a:lnTo>
                        <a:pt x="522" y="702"/>
                      </a:lnTo>
                      <a:lnTo>
                        <a:pt x="522" y="708"/>
                      </a:lnTo>
                      <a:lnTo>
                        <a:pt x="522" y="720"/>
                      </a:lnTo>
                      <a:lnTo>
                        <a:pt x="522" y="726"/>
                      </a:lnTo>
                      <a:lnTo>
                        <a:pt x="0" y="65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CC3300"/>
                    </a:gs>
                    <a:gs pos="100000">
                      <a:srgbClr val="872200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53" name="Freeform 177"/>
                <p:cNvSpPr>
                  <a:spLocks/>
                </p:cNvSpPr>
                <p:nvPr/>
              </p:nvSpPr>
              <p:spPr bwMode="auto">
                <a:xfrm rot="924357">
                  <a:off x="2167570" y="3925534"/>
                  <a:ext cx="429407" cy="473676"/>
                </a:xfrm>
                <a:custGeom>
                  <a:avLst/>
                  <a:gdLst>
                    <a:gd name="T0" fmla="*/ 7668 w 672"/>
                    <a:gd name="T1" fmla="*/ 172648 h 642"/>
                    <a:gd name="T2" fmla="*/ 26838 w 672"/>
                    <a:gd name="T3" fmla="*/ 154941 h 642"/>
                    <a:gd name="T4" fmla="*/ 46008 w 672"/>
                    <a:gd name="T5" fmla="*/ 137233 h 642"/>
                    <a:gd name="T6" fmla="*/ 65178 w 672"/>
                    <a:gd name="T7" fmla="*/ 123953 h 642"/>
                    <a:gd name="T8" fmla="*/ 84348 w 672"/>
                    <a:gd name="T9" fmla="*/ 110672 h 642"/>
                    <a:gd name="T10" fmla="*/ 103518 w 672"/>
                    <a:gd name="T11" fmla="*/ 97391 h 642"/>
                    <a:gd name="T12" fmla="*/ 126522 w 672"/>
                    <a:gd name="T13" fmla="*/ 84111 h 642"/>
                    <a:gd name="T14" fmla="*/ 145692 w 672"/>
                    <a:gd name="T15" fmla="*/ 70830 h 642"/>
                    <a:gd name="T16" fmla="*/ 168696 w 672"/>
                    <a:gd name="T17" fmla="*/ 61976 h 642"/>
                    <a:gd name="T18" fmla="*/ 187866 w 672"/>
                    <a:gd name="T19" fmla="*/ 48696 h 642"/>
                    <a:gd name="T20" fmla="*/ 210870 w 672"/>
                    <a:gd name="T21" fmla="*/ 39842 h 642"/>
                    <a:gd name="T22" fmla="*/ 233873 w 672"/>
                    <a:gd name="T23" fmla="*/ 30988 h 642"/>
                    <a:gd name="T24" fmla="*/ 256877 w 672"/>
                    <a:gd name="T25" fmla="*/ 26561 h 642"/>
                    <a:gd name="T26" fmla="*/ 279881 w 672"/>
                    <a:gd name="T27" fmla="*/ 17708 h 642"/>
                    <a:gd name="T28" fmla="*/ 302885 w 672"/>
                    <a:gd name="T29" fmla="*/ 13281 h 642"/>
                    <a:gd name="T30" fmla="*/ 325889 w 672"/>
                    <a:gd name="T31" fmla="*/ 8854 h 642"/>
                    <a:gd name="T32" fmla="*/ 348893 w 672"/>
                    <a:gd name="T33" fmla="*/ 4427 h 642"/>
                    <a:gd name="T34" fmla="*/ 371897 w 672"/>
                    <a:gd name="T35" fmla="*/ 0 h 642"/>
                    <a:gd name="T36" fmla="*/ 394901 w 672"/>
                    <a:gd name="T37" fmla="*/ 0 h 642"/>
                    <a:gd name="T38" fmla="*/ 417905 w 672"/>
                    <a:gd name="T39" fmla="*/ 0 h 642"/>
                    <a:gd name="T40" fmla="*/ 429407 w 672"/>
                    <a:gd name="T41" fmla="*/ 385138 h 642"/>
                    <a:gd name="T42" fmla="*/ 417905 w 672"/>
                    <a:gd name="T43" fmla="*/ 385138 h 642"/>
                    <a:gd name="T44" fmla="*/ 406403 w 672"/>
                    <a:gd name="T45" fmla="*/ 385138 h 642"/>
                    <a:gd name="T46" fmla="*/ 394901 w 672"/>
                    <a:gd name="T47" fmla="*/ 385138 h 642"/>
                    <a:gd name="T48" fmla="*/ 383399 w 672"/>
                    <a:gd name="T49" fmla="*/ 389565 h 642"/>
                    <a:gd name="T50" fmla="*/ 371897 w 672"/>
                    <a:gd name="T51" fmla="*/ 389565 h 642"/>
                    <a:gd name="T52" fmla="*/ 360395 w 672"/>
                    <a:gd name="T53" fmla="*/ 393992 h 642"/>
                    <a:gd name="T54" fmla="*/ 348893 w 672"/>
                    <a:gd name="T55" fmla="*/ 393992 h 642"/>
                    <a:gd name="T56" fmla="*/ 337391 w 672"/>
                    <a:gd name="T57" fmla="*/ 398419 h 642"/>
                    <a:gd name="T58" fmla="*/ 325889 w 672"/>
                    <a:gd name="T59" fmla="*/ 402846 h 642"/>
                    <a:gd name="T60" fmla="*/ 314387 w 672"/>
                    <a:gd name="T61" fmla="*/ 407273 h 642"/>
                    <a:gd name="T62" fmla="*/ 302885 w 672"/>
                    <a:gd name="T63" fmla="*/ 411700 h 642"/>
                    <a:gd name="T64" fmla="*/ 291383 w 672"/>
                    <a:gd name="T65" fmla="*/ 416127 h 642"/>
                    <a:gd name="T66" fmla="*/ 283715 w 672"/>
                    <a:gd name="T67" fmla="*/ 424980 h 642"/>
                    <a:gd name="T68" fmla="*/ 272213 w 672"/>
                    <a:gd name="T69" fmla="*/ 429407 h 642"/>
                    <a:gd name="T70" fmla="*/ 260711 w 672"/>
                    <a:gd name="T71" fmla="*/ 433834 h 642"/>
                    <a:gd name="T72" fmla="*/ 253043 w 672"/>
                    <a:gd name="T73" fmla="*/ 442688 h 642"/>
                    <a:gd name="T74" fmla="*/ 241541 w 672"/>
                    <a:gd name="T75" fmla="*/ 451542 h 642"/>
                    <a:gd name="T76" fmla="*/ 233873 w 672"/>
                    <a:gd name="T77" fmla="*/ 455968 h 642"/>
                    <a:gd name="T78" fmla="*/ 222371 w 672"/>
                    <a:gd name="T79" fmla="*/ 464822 h 642"/>
                    <a:gd name="T80" fmla="*/ 214704 w 672"/>
                    <a:gd name="T81" fmla="*/ 473676 h 64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72"/>
                    <a:gd name="T124" fmla="*/ 0 h 642"/>
                    <a:gd name="T125" fmla="*/ 672 w 672"/>
                    <a:gd name="T126" fmla="*/ 642 h 64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72" h="642">
                      <a:moveTo>
                        <a:pt x="0" y="246"/>
                      </a:moveTo>
                      <a:lnTo>
                        <a:pt x="12" y="234"/>
                      </a:lnTo>
                      <a:lnTo>
                        <a:pt x="30" y="222"/>
                      </a:lnTo>
                      <a:lnTo>
                        <a:pt x="42" y="210"/>
                      </a:lnTo>
                      <a:lnTo>
                        <a:pt x="54" y="198"/>
                      </a:lnTo>
                      <a:lnTo>
                        <a:pt x="72" y="186"/>
                      </a:lnTo>
                      <a:lnTo>
                        <a:pt x="84" y="180"/>
                      </a:lnTo>
                      <a:lnTo>
                        <a:pt x="102" y="168"/>
                      </a:lnTo>
                      <a:lnTo>
                        <a:pt x="120" y="156"/>
                      </a:lnTo>
                      <a:lnTo>
                        <a:pt x="132" y="150"/>
                      </a:lnTo>
                      <a:lnTo>
                        <a:pt x="150" y="138"/>
                      </a:lnTo>
                      <a:lnTo>
                        <a:pt x="162" y="132"/>
                      </a:lnTo>
                      <a:lnTo>
                        <a:pt x="180" y="120"/>
                      </a:lnTo>
                      <a:lnTo>
                        <a:pt x="198" y="114"/>
                      </a:lnTo>
                      <a:lnTo>
                        <a:pt x="210" y="102"/>
                      </a:lnTo>
                      <a:lnTo>
                        <a:pt x="228" y="96"/>
                      </a:lnTo>
                      <a:lnTo>
                        <a:pt x="246" y="90"/>
                      </a:lnTo>
                      <a:lnTo>
                        <a:pt x="264" y="84"/>
                      </a:lnTo>
                      <a:lnTo>
                        <a:pt x="282" y="72"/>
                      </a:lnTo>
                      <a:lnTo>
                        <a:pt x="294" y="66"/>
                      </a:lnTo>
                      <a:lnTo>
                        <a:pt x="312" y="60"/>
                      </a:lnTo>
                      <a:lnTo>
                        <a:pt x="330" y="54"/>
                      </a:lnTo>
                      <a:lnTo>
                        <a:pt x="348" y="48"/>
                      </a:lnTo>
                      <a:lnTo>
                        <a:pt x="366" y="42"/>
                      </a:lnTo>
                      <a:lnTo>
                        <a:pt x="384" y="42"/>
                      </a:lnTo>
                      <a:lnTo>
                        <a:pt x="402" y="36"/>
                      </a:lnTo>
                      <a:lnTo>
                        <a:pt x="420" y="30"/>
                      </a:lnTo>
                      <a:lnTo>
                        <a:pt x="438" y="24"/>
                      </a:lnTo>
                      <a:lnTo>
                        <a:pt x="456" y="24"/>
                      </a:lnTo>
                      <a:lnTo>
                        <a:pt x="474" y="18"/>
                      </a:lnTo>
                      <a:lnTo>
                        <a:pt x="492" y="12"/>
                      </a:lnTo>
                      <a:lnTo>
                        <a:pt x="510" y="12"/>
                      </a:lnTo>
                      <a:lnTo>
                        <a:pt x="528" y="6"/>
                      </a:lnTo>
                      <a:lnTo>
                        <a:pt x="546" y="6"/>
                      </a:lnTo>
                      <a:lnTo>
                        <a:pt x="564" y="6"/>
                      </a:lnTo>
                      <a:lnTo>
                        <a:pt x="582" y="0"/>
                      </a:lnTo>
                      <a:lnTo>
                        <a:pt x="600" y="0"/>
                      </a:lnTo>
                      <a:lnTo>
                        <a:pt x="618" y="0"/>
                      </a:lnTo>
                      <a:lnTo>
                        <a:pt x="636" y="0"/>
                      </a:lnTo>
                      <a:lnTo>
                        <a:pt x="654" y="0"/>
                      </a:lnTo>
                      <a:lnTo>
                        <a:pt x="672" y="0"/>
                      </a:lnTo>
                      <a:lnTo>
                        <a:pt x="672" y="522"/>
                      </a:lnTo>
                      <a:lnTo>
                        <a:pt x="660" y="522"/>
                      </a:lnTo>
                      <a:lnTo>
                        <a:pt x="654" y="522"/>
                      </a:lnTo>
                      <a:lnTo>
                        <a:pt x="642" y="522"/>
                      </a:lnTo>
                      <a:lnTo>
                        <a:pt x="636" y="522"/>
                      </a:lnTo>
                      <a:lnTo>
                        <a:pt x="624" y="522"/>
                      </a:lnTo>
                      <a:lnTo>
                        <a:pt x="618" y="522"/>
                      </a:lnTo>
                      <a:lnTo>
                        <a:pt x="606" y="522"/>
                      </a:lnTo>
                      <a:lnTo>
                        <a:pt x="600" y="528"/>
                      </a:lnTo>
                      <a:lnTo>
                        <a:pt x="588" y="528"/>
                      </a:lnTo>
                      <a:lnTo>
                        <a:pt x="582" y="528"/>
                      </a:lnTo>
                      <a:lnTo>
                        <a:pt x="570" y="528"/>
                      </a:lnTo>
                      <a:lnTo>
                        <a:pt x="564" y="534"/>
                      </a:lnTo>
                      <a:lnTo>
                        <a:pt x="552" y="534"/>
                      </a:lnTo>
                      <a:lnTo>
                        <a:pt x="546" y="534"/>
                      </a:lnTo>
                      <a:lnTo>
                        <a:pt x="534" y="540"/>
                      </a:lnTo>
                      <a:lnTo>
                        <a:pt x="528" y="540"/>
                      </a:lnTo>
                      <a:lnTo>
                        <a:pt x="516" y="546"/>
                      </a:lnTo>
                      <a:lnTo>
                        <a:pt x="510" y="546"/>
                      </a:lnTo>
                      <a:lnTo>
                        <a:pt x="498" y="552"/>
                      </a:lnTo>
                      <a:lnTo>
                        <a:pt x="492" y="552"/>
                      </a:lnTo>
                      <a:lnTo>
                        <a:pt x="486" y="558"/>
                      </a:lnTo>
                      <a:lnTo>
                        <a:pt x="474" y="558"/>
                      </a:lnTo>
                      <a:lnTo>
                        <a:pt x="468" y="564"/>
                      </a:lnTo>
                      <a:lnTo>
                        <a:pt x="456" y="564"/>
                      </a:lnTo>
                      <a:lnTo>
                        <a:pt x="450" y="570"/>
                      </a:lnTo>
                      <a:lnTo>
                        <a:pt x="444" y="576"/>
                      </a:lnTo>
                      <a:lnTo>
                        <a:pt x="432" y="576"/>
                      </a:lnTo>
                      <a:lnTo>
                        <a:pt x="426" y="582"/>
                      </a:lnTo>
                      <a:lnTo>
                        <a:pt x="420" y="588"/>
                      </a:lnTo>
                      <a:lnTo>
                        <a:pt x="408" y="588"/>
                      </a:lnTo>
                      <a:lnTo>
                        <a:pt x="402" y="594"/>
                      </a:lnTo>
                      <a:lnTo>
                        <a:pt x="396" y="600"/>
                      </a:lnTo>
                      <a:lnTo>
                        <a:pt x="384" y="606"/>
                      </a:lnTo>
                      <a:lnTo>
                        <a:pt x="378" y="612"/>
                      </a:lnTo>
                      <a:lnTo>
                        <a:pt x="372" y="618"/>
                      </a:lnTo>
                      <a:lnTo>
                        <a:pt x="366" y="618"/>
                      </a:lnTo>
                      <a:lnTo>
                        <a:pt x="354" y="624"/>
                      </a:lnTo>
                      <a:lnTo>
                        <a:pt x="348" y="630"/>
                      </a:lnTo>
                      <a:lnTo>
                        <a:pt x="342" y="636"/>
                      </a:lnTo>
                      <a:lnTo>
                        <a:pt x="336" y="642"/>
                      </a:lnTo>
                      <a:lnTo>
                        <a:pt x="0" y="24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CC3300"/>
                    </a:gs>
                    <a:gs pos="100000">
                      <a:srgbClr val="872200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54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2402195" y="3887906"/>
                  <a:ext cx="121001" cy="206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555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2523196" y="3868939"/>
                  <a:ext cx="1565316" cy="2044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556" name="Text Box 207"/>
                <p:cNvSpPr txBox="1">
                  <a:spLocks noChangeArrowheads="1"/>
                </p:cNvSpPr>
                <p:nvPr/>
              </p:nvSpPr>
              <p:spPr bwMode="auto">
                <a:xfrm>
                  <a:off x="2123956" y="4543916"/>
                  <a:ext cx="416923" cy="2372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buSzPct val="100000"/>
                    <a:buFont typeface="Times New Roman" pitchFamily="18" charset="0"/>
                    <a:buNone/>
                  </a:pPr>
                  <a:r>
                    <a:rPr lang="en-US" altLang="ko-KR" sz="1600" b="1">
                      <a:solidFill>
                        <a:srgbClr val="969696"/>
                      </a:solidFill>
                      <a:latin typeface="Times New Roman" pitchFamily="18" charset="0"/>
                    </a:rPr>
                    <a:t>2000</a:t>
                  </a:r>
                </a:p>
              </p:txBody>
            </p:sp>
          </p:grpSp>
          <p:sp>
            <p:nvSpPr>
              <p:cNvPr id="61546" name="TextBox 127"/>
              <p:cNvSpPr txBox="1">
                <a:spLocks noChangeArrowheads="1"/>
              </p:cNvSpPr>
              <p:nvPr/>
            </p:nvSpPr>
            <p:spPr bwMode="auto">
              <a:xfrm>
                <a:off x="1241629" y="3519010"/>
                <a:ext cx="1763178" cy="3166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buSzPct val="100000"/>
                  <a:buFont typeface="Times New Roman" pitchFamily="18" charset="0"/>
                  <a:buNone/>
                </a:pPr>
                <a:r>
                  <a:rPr lang="zh-CN" altLang="en-US" sz="1200"/>
                  <a:t>占进口总额的</a:t>
                </a:r>
                <a:r>
                  <a:rPr lang="en-US" altLang="zh-CN" sz="1200"/>
                  <a:t>14.5%</a:t>
                </a:r>
                <a:endParaRPr lang="zh-CN" altLang="en-US" sz="1200"/>
              </a:p>
            </p:txBody>
          </p:sp>
        </p:grpSp>
        <p:grpSp>
          <p:nvGrpSpPr>
            <p:cNvPr id="61529" name="组合 132"/>
            <p:cNvGrpSpPr>
              <a:grpSpLocks/>
            </p:cNvGrpSpPr>
            <p:nvPr/>
          </p:nvGrpSpPr>
          <p:grpSpPr bwMode="auto">
            <a:xfrm>
              <a:off x="2366756" y="4064467"/>
              <a:ext cx="2016840" cy="1886589"/>
              <a:chOff x="3356865" y="3564015"/>
              <a:chExt cx="2305513" cy="2156619"/>
            </a:xfrm>
          </p:grpSpPr>
          <p:grpSp>
            <p:nvGrpSpPr>
              <p:cNvPr id="61532" name="组合 125"/>
              <p:cNvGrpSpPr>
                <a:grpSpLocks/>
              </p:cNvGrpSpPr>
              <p:nvPr/>
            </p:nvGrpSpPr>
            <p:grpSpPr bwMode="auto">
              <a:xfrm>
                <a:off x="3356865" y="3815078"/>
                <a:ext cx="2263651" cy="1905556"/>
                <a:chOff x="3494158" y="3815078"/>
                <a:chExt cx="2263651" cy="1905556"/>
              </a:xfrm>
            </p:grpSpPr>
            <p:sp>
              <p:nvSpPr>
                <p:cNvPr id="61534" name="Oval 109"/>
                <p:cNvSpPr>
                  <a:spLocks noChangeArrowheads="1"/>
                </p:cNvSpPr>
                <p:nvPr/>
              </p:nvSpPr>
              <p:spPr bwMode="auto">
                <a:xfrm>
                  <a:off x="3901431" y="5235153"/>
                  <a:ext cx="1513993" cy="48548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FAE6CE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buSzPct val="100000"/>
                    <a:buFont typeface="Times New Roman" pitchFamily="18" charset="0"/>
                    <a:buNone/>
                  </a:pPr>
                  <a:endParaRPr lang="zh-CN" altLang="en-US"/>
                </a:p>
              </p:txBody>
            </p:sp>
            <p:sp>
              <p:nvSpPr>
                <p:cNvPr id="61535" name="AutoShape 171"/>
                <p:cNvSpPr>
                  <a:spLocks noChangeArrowheads="1"/>
                </p:cNvSpPr>
                <p:nvPr/>
              </p:nvSpPr>
              <p:spPr bwMode="auto">
                <a:xfrm rot="924357">
                  <a:off x="3603355" y="4006693"/>
                  <a:ext cx="1341345" cy="1549409"/>
                </a:xfrm>
                <a:custGeom>
                  <a:avLst/>
                  <a:gdLst>
                    <a:gd name="T0" fmla="*/ 41648328 w 21600"/>
                    <a:gd name="T1" fmla="*/ 0 h 21600"/>
                    <a:gd name="T2" fmla="*/ 12197545 w 21600"/>
                    <a:gd name="T3" fmla="*/ 16275106 h 21600"/>
                    <a:gd name="T4" fmla="*/ 0 w 21600"/>
                    <a:gd name="T5" fmla="*/ 55571058 h 21600"/>
                    <a:gd name="T6" fmla="*/ 12197545 w 21600"/>
                    <a:gd name="T7" fmla="*/ 94866943 h 21600"/>
                    <a:gd name="T8" fmla="*/ 41648328 w 21600"/>
                    <a:gd name="T9" fmla="*/ 111142044 h 21600"/>
                    <a:gd name="T10" fmla="*/ 71099053 w 21600"/>
                    <a:gd name="T11" fmla="*/ 94866943 h 21600"/>
                    <a:gd name="T12" fmla="*/ 83296594 w 21600"/>
                    <a:gd name="T13" fmla="*/ 55571058 h 21600"/>
                    <a:gd name="T14" fmla="*/ 71099053 w 21600"/>
                    <a:gd name="T15" fmla="*/ 16275106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63 w 21600"/>
                    <a:gd name="T25" fmla="*/ 3163 h 21600"/>
                    <a:gd name="T26" fmla="*/ 18437 w 21600"/>
                    <a:gd name="T27" fmla="*/ 18437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CBCBCB"/>
                    </a:gs>
                    <a:gs pos="6500">
                      <a:srgbClr val="5F5F5F"/>
                    </a:gs>
                    <a:gs pos="10501">
                      <a:srgbClr val="5F5F5F"/>
                    </a:gs>
                    <a:gs pos="31500">
                      <a:srgbClr val="FFFFFF"/>
                    </a:gs>
                    <a:gs pos="33501">
                      <a:srgbClr val="B2B2B2"/>
                    </a:gs>
                    <a:gs pos="34500">
                      <a:srgbClr val="292929"/>
                    </a:gs>
                    <a:gs pos="41000">
                      <a:srgbClr val="777777"/>
                    </a:gs>
                    <a:gs pos="50000">
                      <a:srgbClr val="EAEAEA"/>
                    </a:gs>
                    <a:gs pos="59000">
                      <a:srgbClr val="777777"/>
                    </a:gs>
                    <a:gs pos="65500">
                      <a:srgbClr val="292929"/>
                    </a:gs>
                    <a:gs pos="66499">
                      <a:srgbClr val="B2B2B2"/>
                    </a:gs>
                    <a:gs pos="68500">
                      <a:srgbClr val="FFFFFF"/>
                    </a:gs>
                    <a:gs pos="89500">
                      <a:srgbClr val="5F5F5F"/>
                    </a:gs>
                    <a:gs pos="93500">
                      <a:srgbClr val="5F5F5F"/>
                    </a:gs>
                    <a:gs pos="100000">
                      <a:srgbClr val="CBCBCB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536" name="Freeform 178"/>
                <p:cNvSpPr>
                  <a:spLocks/>
                </p:cNvSpPr>
                <p:nvPr/>
              </p:nvSpPr>
              <p:spPr bwMode="auto">
                <a:xfrm rot="924357">
                  <a:off x="4331577" y="4033993"/>
                  <a:ext cx="382925" cy="455969"/>
                </a:xfrm>
                <a:custGeom>
                  <a:avLst/>
                  <a:gdLst>
                    <a:gd name="T0" fmla="*/ 11488 w 600"/>
                    <a:gd name="T1" fmla="*/ 0 h 618"/>
                    <a:gd name="T2" fmla="*/ 34463 w 600"/>
                    <a:gd name="T3" fmla="*/ 0 h 618"/>
                    <a:gd name="T4" fmla="*/ 57439 w 600"/>
                    <a:gd name="T5" fmla="*/ 0 h 618"/>
                    <a:gd name="T6" fmla="*/ 80414 w 600"/>
                    <a:gd name="T7" fmla="*/ 4427 h 618"/>
                    <a:gd name="T8" fmla="*/ 103390 w 600"/>
                    <a:gd name="T9" fmla="*/ 8854 h 618"/>
                    <a:gd name="T10" fmla="*/ 126365 w 600"/>
                    <a:gd name="T11" fmla="*/ 13281 h 618"/>
                    <a:gd name="T12" fmla="*/ 149341 w 600"/>
                    <a:gd name="T13" fmla="*/ 17708 h 618"/>
                    <a:gd name="T14" fmla="*/ 172316 w 600"/>
                    <a:gd name="T15" fmla="*/ 26561 h 618"/>
                    <a:gd name="T16" fmla="*/ 195292 w 600"/>
                    <a:gd name="T17" fmla="*/ 30988 h 618"/>
                    <a:gd name="T18" fmla="*/ 214438 w 600"/>
                    <a:gd name="T19" fmla="*/ 39842 h 618"/>
                    <a:gd name="T20" fmla="*/ 237413 w 600"/>
                    <a:gd name="T21" fmla="*/ 48696 h 618"/>
                    <a:gd name="T22" fmla="*/ 260389 w 600"/>
                    <a:gd name="T23" fmla="*/ 61976 h 618"/>
                    <a:gd name="T24" fmla="*/ 279535 w 600"/>
                    <a:gd name="T25" fmla="*/ 70830 h 618"/>
                    <a:gd name="T26" fmla="*/ 302511 w 600"/>
                    <a:gd name="T27" fmla="*/ 84111 h 618"/>
                    <a:gd name="T28" fmla="*/ 321657 w 600"/>
                    <a:gd name="T29" fmla="*/ 97391 h 618"/>
                    <a:gd name="T30" fmla="*/ 340803 w 600"/>
                    <a:gd name="T31" fmla="*/ 110672 h 618"/>
                    <a:gd name="T32" fmla="*/ 363779 w 600"/>
                    <a:gd name="T33" fmla="*/ 123953 h 618"/>
                    <a:gd name="T34" fmla="*/ 382925 w 600"/>
                    <a:gd name="T35" fmla="*/ 137233 h 618"/>
                    <a:gd name="T36" fmla="*/ 183804 w 600"/>
                    <a:gd name="T37" fmla="*/ 451542 h 618"/>
                    <a:gd name="T38" fmla="*/ 176146 w 600"/>
                    <a:gd name="T39" fmla="*/ 442688 h 618"/>
                    <a:gd name="T40" fmla="*/ 164658 w 600"/>
                    <a:gd name="T41" fmla="*/ 433835 h 618"/>
                    <a:gd name="T42" fmla="*/ 156999 w 600"/>
                    <a:gd name="T43" fmla="*/ 429408 h 618"/>
                    <a:gd name="T44" fmla="*/ 145511 w 600"/>
                    <a:gd name="T45" fmla="*/ 424981 h 618"/>
                    <a:gd name="T46" fmla="*/ 134024 w 600"/>
                    <a:gd name="T47" fmla="*/ 416127 h 618"/>
                    <a:gd name="T48" fmla="*/ 122536 w 600"/>
                    <a:gd name="T49" fmla="*/ 411700 h 618"/>
                    <a:gd name="T50" fmla="*/ 114877 w 600"/>
                    <a:gd name="T51" fmla="*/ 407273 h 618"/>
                    <a:gd name="T52" fmla="*/ 103390 w 600"/>
                    <a:gd name="T53" fmla="*/ 402846 h 618"/>
                    <a:gd name="T54" fmla="*/ 91902 w 600"/>
                    <a:gd name="T55" fmla="*/ 398420 h 618"/>
                    <a:gd name="T56" fmla="*/ 80414 w 600"/>
                    <a:gd name="T57" fmla="*/ 393993 h 618"/>
                    <a:gd name="T58" fmla="*/ 68926 w 600"/>
                    <a:gd name="T59" fmla="*/ 393993 h 618"/>
                    <a:gd name="T60" fmla="*/ 57439 w 600"/>
                    <a:gd name="T61" fmla="*/ 389566 h 618"/>
                    <a:gd name="T62" fmla="*/ 45951 w 600"/>
                    <a:gd name="T63" fmla="*/ 389566 h 618"/>
                    <a:gd name="T64" fmla="*/ 34463 w 600"/>
                    <a:gd name="T65" fmla="*/ 385139 h 618"/>
                    <a:gd name="T66" fmla="*/ 22976 w 600"/>
                    <a:gd name="T67" fmla="*/ 385139 h 618"/>
                    <a:gd name="T68" fmla="*/ 11488 w 600"/>
                    <a:gd name="T69" fmla="*/ 385139 h 618"/>
                    <a:gd name="T70" fmla="*/ 0 w 600"/>
                    <a:gd name="T71" fmla="*/ 385139 h 61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00"/>
                    <a:gd name="T109" fmla="*/ 0 h 618"/>
                    <a:gd name="T110" fmla="*/ 600 w 600"/>
                    <a:gd name="T111" fmla="*/ 618 h 61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00" h="6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36" y="0"/>
                      </a:lnTo>
                      <a:lnTo>
                        <a:pt x="54" y="0"/>
                      </a:lnTo>
                      <a:lnTo>
                        <a:pt x="72" y="0"/>
                      </a:lnTo>
                      <a:lnTo>
                        <a:pt x="90" y="0"/>
                      </a:lnTo>
                      <a:lnTo>
                        <a:pt x="108" y="6"/>
                      </a:lnTo>
                      <a:lnTo>
                        <a:pt x="126" y="6"/>
                      </a:lnTo>
                      <a:lnTo>
                        <a:pt x="144" y="6"/>
                      </a:lnTo>
                      <a:lnTo>
                        <a:pt x="162" y="12"/>
                      </a:lnTo>
                      <a:lnTo>
                        <a:pt x="180" y="12"/>
                      </a:lnTo>
                      <a:lnTo>
                        <a:pt x="198" y="18"/>
                      </a:lnTo>
                      <a:lnTo>
                        <a:pt x="216" y="24"/>
                      </a:lnTo>
                      <a:lnTo>
                        <a:pt x="234" y="24"/>
                      </a:lnTo>
                      <a:lnTo>
                        <a:pt x="252" y="30"/>
                      </a:lnTo>
                      <a:lnTo>
                        <a:pt x="270" y="36"/>
                      </a:lnTo>
                      <a:lnTo>
                        <a:pt x="288" y="42"/>
                      </a:lnTo>
                      <a:lnTo>
                        <a:pt x="306" y="42"/>
                      </a:lnTo>
                      <a:lnTo>
                        <a:pt x="324" y="48"/>
                      </a:lnTo>
                      <a:lnTo>
                        <a:pt x="336" y="54"/>
                      </a:lnTo>
                      <a:lnTo>
                        <a:pt x="354" y="60"/>
                      </a:lnTo>
                      <a:lnTo>
                        <a:pt x="372" y="66"/>
                      </a:lnTo>
                      <a:lnTo>
                        <a:pt x="390" y="72"/>
                      </a:lnTo>
                      <a:lnTo>
                        <a:pt x="408" y="84"/>
                      </a:lnTo>
                      <a:lnTo>
                        <a:pt x="426" y="90"/>
                      </a:lnTo>
                      <a:lnTo>
                        <a:pt x="438" y="96"/>
                      </a:lnTo>
                      <a:lnTo>
                        <a:pt x="456" y="102"/>
                      </a:lnTo>
                      <a:lnTo>
                        <a:pt x="474" y="114"/>
                      </a:lnTo>
                      <a:lnTo>
                        <a:pt x="486" y="120"/>
                      </a:lnTo>
                      <a:lnTo>
                        <a:pt x="504" y="132"/>
                      </a:lnTo>
                      <a:lnTo>
                        <a:pt x="522" y="138"/>
                      </a:lnTo>
                      <a:lnTo>
                        <a:pt x="534" y="150"/>
                      </a:lnTo>
                      <a:lnTo>
                        <a:pt x="552" y="156"/>
                      </a:lnTo>
                      <a:lnTo>
                        <a:pt x="570" y="168"/>
                      </a:lnTo>
                      <a:lnTo>
                        <a:pt x="582" y="180"/>
                      </a:lnTo>
                      <a:lnTo>
                        <a:pt x="600" y="186"/>
                      </a:lnTo>
                      <a:lnTo>
                        <a:pt x="300" y="618"/>
                      </a:lnTo>
                      <a:lnTo>
                        <a:pt x="288" y="612"/>
                      </a:lnTo>
                      <a:lnTo>
                        <a:pt x="282" y="606"/>
                      </a:lnTo>
                      <a:lnTo>
                        <a:pt x="276" y="600"/>
                      </a:lnTo>
                      <a:lnTo>
                        <a:pt x="270" y="594"/>
                      </a:lnTo>
                      <a:lnTo>
                        <a:pt x="258" y="588"/>
                      </a:lnTo>
                      <a:lnTo>
                        <a:pt x="252" y="588"/>
                      </a:lnTo>
                      <a:lnTo>
                        <a:pt x="246" y="582"/>
                      </a:lnTo>
                      <a:lnTo>
                        <a:pt x="234" y="576"/>
                      </a:lnTo>
                      <a:lnTo>
                        <a:pt x="228" y="576"/>
                      </a:lnTo>
                      <a:lnTo>
                        <a:pt x="222" y="570"/>
                      </a:lnTo>
                      <a:lnTo>
                        <a:pt x="210" y="564"/>
                      </a:lnTo>
                      <a:lnTo>
                        <a:pt x="204" y="564"/>
                      </a:lnTo>
                      <a:lnTo>
                        <a:pt x="192" y="558"/>
                      </a:lnTo>
                      <a:lnTo>
                        <a:pt x="186" y="558"/>
                      </a:lnTo>
                      <a:lnTo>
                        <a:pt x="180" y="552"/>
                      </a:lnTo>
                      <a:lnTo>
                        <a:pt x="168" y="552"/>
                      </a:lnTo>
                      <a:lnTo>
                        <a:pt x="162" y="546"/>
                      </a:lnTo>
                      <a:lnTo>
                        <a:pt x="150" y="546"/>
                      </a:lnTo>
                      <a:lnTo>
                        <a:pt x="144" y="540"/>
                      </a:lnTo>
                      <a:lnTo>
                        <a:pt x="132" y="540"/>
                      </a:lnTo>
                      <a:lnTo>
                        <a:pt x="126" y="534"/>
                      </a:lnTo>
                      <a:lnTo>
                        <a:pt x="114" y="534"/>
                      </a:lnTo>
                      <a:lnTo>
                        <a:pt x="108" y="534"/>
                      </a:lnTo>
                      <a:lnTo>
                        <a:pt x="96" y="528"/>
                      </a:lnTo>
                      <a:lnTo>
                        <a:pt x="90" y="528"/>
                      </a:lnTo>
                      <a:lnTo>
                        <a:pt x="78" y="528"/>
                      </a:lnTo>
                      <a:lnTo>
                        <a:pt x="72" y="528"/>
                      </a:lnTo>
                      <a:lnTo>
                        <a:pt x="60" y="522"/>
                      </a:lnTo>
                      <a:lnTo>
                        <a:pt x="54" y="522"/>
                      </a:lnTo>
                      <a:lnTo>
                        <a:pt x="42" y="522"/>
                      </a:lnTo>
                      <a:lnTo>
                        <a:pt x="36" y="522"/>
                      </a:lnTo>
                      <a:lnTo>
                        <a:pt x="24" y="522"/>
                      </a:lnTo>
                      <a:lnTo>
                        <a:pt x="18" y="522"/>
                      </a:lnTo>
                      <a:lnTo>
                        <a:pt x="6" y="522"/>
                      </a:lnTo>
                      <a:lnTo>
                        <a:pt x="0" y="5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611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37" name="Freeform 179"/>
                <p:cNvSpPr>
                  <a:spLocks/>
                </p:cNvSpPr>
                <p:nvPr/>
              </p:nvSpPr>
              <p:spPr bwMode="auto">
                <a:xfrm rot="924357">
                  <a:off x="4381010" y="4216232"/>
                  <a:ext cx="475152" cy="1190831"/>
                </a:xfrm>
                <a:custGeom>
                  <a:avLst/>
                  <a:gdLst>
                    <a:gd name="T0" fmla="*/ 218417 w 744"/>
                    <a:gd name="T1" fmla="*/ 26561 h 1614"/>
                    <a:gd name="T2" fmla="*/ 252903 w 744"/>
                    <a:gd name="T3" fmla="*/ 61976 h 1614"/>
                    <a:gd name="T4" fmla="*/ 287390 w 744"/>
                    <a:gd name="T5" fmla="*/ 97391 h 1614"/>
                    <a:gd name="T6" fmla="*/ 318045 w 744"/>
                    <a:gd name="T7" fmla="*/ 137233 h 1614"/>
                    <a:gd name="T8" fmla="*/ 348700 w 744"/>
                    <a:gd name="T9" fmla="*/ 181502 h 1614"/>
                    <a:gd name="T10" fmla="*/ 371692 w 744"/>
                    <a:gd name="T11" fmla="*/ 225771 h 1614"/>
                    <a:gd name="T12" fmla="*/ 394683 w 744"/>
                    <a:gd name="T13" fmla="*/ 270040 h 1614"/>
                    <a:gd name="T14" fmla="*/ 417674 w 744"/>
                    <a:gd name="T15" fmla="*/ 318735 h 1614"/>
                    <a:gd name="T16" fmla="*/ 433001 w 744"/>
                    <a:gd name="T17" fmla="*/ 371858 h 1614"/>
                    <a:gd name="T18" fmla="*/ 448329 w 744"/>
                    <a:gd name="T19" fmla="*/ 420554 h 1614"/>
                    <a:gd name="T20" fmla="*/ 459825 w 744"/>
                    <a:gd name="T21" fmla="*/ 473676 h 1614"/>
                    <a:gd name="T22" fmla="*/ 467488 w 744"/>
                    <a:gd name="T23" fmla="*/ 526799 h 1614"/>
                    <a:gd name="T24" fmla="*/ 471320 w 744"/>
                    <a:gd name="T25" fmla="*/ 579921 h 1614"/>
                    <a:gd name="T26" fmla="*/ 475152 w 744"/>
                    <a:gd name="T27" fmla="*/ 633044 h 1614"/>
                    <a:gd name="T28" fmla="*/ 471320 w 744"/>
                    <a:gd name="T29" fmla="*/ 686167 h 1614"/>
                    <a:gd name="T30" fmla="*/ 467488 w 744"/>
                    <a:gd name="T31" fmla="*/ 743716 h 1614"/>
                    <a:gd name="T32" fmla="*/ 459825 w 744"/>
                    <a:gd name="T33" fmla="*/ 796839 h 1614"/>
                    <a:gd name="T34" fmla="*/ 448329 w 744"/>
                    <a:gd name="T35" fmla="*/ 845534 h 1614"/>
                    <a:gd name="T36" fmla="*/ 433001 w 744"/>
                    <a:gd name="T37" fmla="*/ 898657 h 1614"/>
                    <a:gd name="T38" fmla="*/ 417674 w 744"/>
                    <a:gd name="T39" fmla="*/ 947353 h 1614"/>
                    <a:gd name="T40" fmla="*/ 394683 w 744"/>
                    <a:gd name="T41" fmla="*/ 996048 h 1614"/>
                    <a:gd name="T42" fmla="*/ 371692 w 744"/>
                    <a:gd name="T43" fmla="*/ 1044744 h 1614"/>
                    <a:gd name="T44" fmla="*/ 348700 w 744"/>
                    <a:gd name="T45" fmla="*/ 1089013 h 1614"/>
                    <a:gd name="T46" fmla="*/ 318045 w 744"/>
                    <a:gd name="T47" fmla="*/ 1128855 h 1614"/>
                    <a:gd name="T48" fmla="*/ 287390 w 744"/>
                    <a:gd name="T49" fmla="*/ 1168697 h 1614"/>
                    <a:gd name="T50" fmla="*/ 42151 w 744"/>
                    <a:gd name="T51" fmla="*/ 907511 h 1614"/>
                    <a:gd name="T52" fmla="*/ 57478 w 744"/>
                    <a:gd name="T53" fmla="*/ 889803 h 1614"/>
                    <a:gd name="T54" fmla="*/ 72806 w 744"/>
                    <a:gd name="T55" fmla="*/ 867669 h 1614"/>
                    <a:gd name="T56" fmla="*/ 88133 w 744"/>
                    <a:gd name="T57" fmla="*/ 845534 h 1614"/>
                    <a:gd name="T58" fmla="*/ 99629 w 744"/>
                    <a:gd name="T59" fmla="*/ 823400 h 1614"/>
                    <a:gd name="T60" fmla="*/ 111124 w 744"/>
                    <a:gd name="T61" fmla="*/ 796839 h 1614"/>
                    <a:gd name="T62" fmla="*/ 118788 w 744"/>
                    <a:gd name="T63" fmla="*/ 774704 h 1614"/>
                    <a:gd name="T64" fmla="*/ 126452 w 744"/>
                    <a:gd name="T65" fmla="*/ 748143 h 1614"/>
                    <a:gd name="T66" fmla="*/ 134115 w 744"/>
                    <a:gd name="T67" fmla="*/ 721582 h 1614"/>
                    <a:gd name="T68" fmla="*/ 137947 w 744"/>
                    <a:gd name="T69" fmla="*/ 695020 h 1614"/>
                    <a:gd name="T70" fmla="*/ 137947 w 744"/>
                    <a:gd name="T71" fmla="*/ 668459 h 1614"/>
                    <a:gd name="T72" fmla="*/ 141779 w 744"/>
                    <a:gd name="T73" fmla="*/ 641898 h 1614"/>
                    <a:gd name="T74" fmla="*/ 141779 w 744"/>
                    <a:gd name="T75" fmla="*/ 615336 h 1614"/>
                    <a:gd name="T76" fmla="*/ 137947 w 744"/>
                    <a:gd name="T77" fmla="*/ 588775 h 1614"/>
                    <a:gd name="T78" fmla="*/ 134115 w 744"/>
                    <a:gd name="T79" fmla="*/ 562214 h 1614"/>
                    <a:gd name="T80" fmla="*/ 130284 w 744"/>
                    <a:gd name="T81" fmla="*/ 535653 h 1614"/>
                    <a:gd name="T82" fmla="*/ 122620 w 744"/>
                    <a:gd name="T83" fmla="*/ 509091 h 1614"/>
                    <a:gd name="T84" fmla="*/ 114956 w 744"/>
                    <a:gd name="T85" fmla="*/ 482530 h 1614"/>
                    <a:gd name="T86" fmla="*/ 103461 w 744"/>
                    <a:gd name="T87" fmla="*/ 460396 h 1614"/>
                    <a:gd name="T88" fmla="*/ 91965 w 744"/>
                    <a:gd name="T89" fmla="*/ 433834 h 1614"/>
                    <a:gd name="T90" fmla="*/ 80469 w 744"/>
                    <a:gd name="T91" fmla="*/ 411700 h 1614"/>
                    <a:gd name="T92" fmla="*/ 65142 w 744"/>
                    <a:gd name="T93" fmla="*/ 389566 h 1614"/>
                    <a:gd name="T94" fmla="*/ 49814 w 744"/>
                    <a:gd name="T95" fmla="*/ 371858 h 1614"/>
                    <a:gd name="T96" fmla="*/ 34487 w 744"/>
                    <a:gd name="T97" fmla="*/ 349724 h 1614"/>
                    <a:gd name="T98" fmla="*/ 19159 w 744"/>
                    <a:gd name="T99" fmla="*/ 332016 h 1614"/>
                    <a:gd name="T100" fmla="*/ 0 w 744"/>
                    <a:gd name="T101" fmla="*/ 318735 h 161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744"/>
                    <a:gd name="T154" fmla="*/ 0 h 1614"/>
                    <a:gd name="T155" fmla="*/ 744 w 744"/>
                    <a:gd name="T156" fmla="*/ 1614 h 161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744" h="1614">
                      <a:moveTo>
                        <a:pt x="300" y="0"/>
                      </a:moveTo>
                      <a:lnTo>
                        <a:pt x="312" y="12"/>
                      </a:lnTo>
                      <a:lnTo>
                        <a:pt x="324" y="24"/>
                      </a:lnTo>
                      <a:lnTo>
                        <a:pt x="342" y="36"/>
                      </a:lnTo>
                      <a:lnTo>
                        <a:pt x="354" y="48"/>
                      </a:lnTo>
                      <a:lnTo>
                        <a:pt x="372" y="60"/>
                      </a:lnTo>
                      <a:lnTo>
                        <a:pt x="384" y="72"/>
                      </a:lnTo>
                      <a:lnTo>
                        <a:pt x="396" y="84"/>
                      </a:lnTo>
                      <a:lnTo>
                        <a:pt x="408" y="96"/>
                      </a:lnTo>
                      <a:lnTo>
                        <a:pt x="426" y="108"/>
                      </a:lnTo>
                      <a:lnTo>
                        <a:pt x="438" y="120"/>
                      </a:lnTo>
                      <a:lnTo>
                        <a:pt x="450" y="132"/>
                      </a:lnTo>
                      <a:lnTo>
                        <a:pt x="462" y="144"/>
                      </a:lnTo>
                      <a:lnTo>
                        <a:pt x="474" y="156"/>
                      </a:lnTo>
                      <a:lnTo>
                        <a:pt x="486" y="174"/>
                      </a:lnTo>
                      <a:lnTo>
                        <a:pt x="498" y="186"/>
                      </a:lnTo>
                      <a:lnTo>
                        <a:pt x="510" y="198"/>
                      </a:lnTo>
                      <a:lnTo>
                        <a:pt x="522" y="216"/>
                      </a:lnTo>
                      <a:lnTo>
                        <a:pt x="534" y="228"/>
                      </a:lnTo>
                      <a:lnTo>
                        <a:pt x="546" y="246"/>
                      </a:lnTo>
                      <a:lnTo>
                        <a:pt x="552" y="258"/>
                      </a:lnTo>
                      <a:lnTo>
                        <a:pt x="564" y="276"/>
                      </a:lnTo>
                      <a:lnTo>
                        <a:pt x="576" y="288"/>
                      </a:lnTo>
                      <a:lnTo>
                        <a:pt x="582" y="306"/>
                      </a:lnTo>
                      <a:lnTo>
                        <a:pt x="594" y="318"/>
                      </a:lnTo>
                      <a:lnTo>
                        <a:pt x="600" y="336"/>
                      </a:lnTo>
                      <a:lnTo>
                        <a:pt x="612" y="354"/>
                      </a:lnTo>
                      <a:lnTo>
                        <a:pt x="618" y="366"/>
                      </a:lnTo>
                      <a:lnTo>
                        <a:pt x="630" y="384"/>
                      </a:lnTo>
                      <a:lnTo>
                        <a:pt x="636" y="402"/>
                      </a:lnTo>
                      <a:lnTo>
                        <a:pt x="642" y="420"/>
                      </a:lnTo>
                      <a:lnTo>
                        <a:pt x="654" y="432"/>
                      </a:lnTo>
                      <a:lnTo>
                        <a:pt x="660" y="450"/>
                      </a:lnTo>
                      <a:lnTo>
                        <a:pt x="666" y="468"/>
                      </a:lnTo>
                      <a:lnTo>
                        <a:pt x="672" y="486"/>
                      </a:lnTo>
                      <a:lnTo>
                        <a:pt x="678" y="504"/>
                      </a:lnTo>
                      <a:lnTo>
                        <a:pt x="684" y="516"/>
                      </a:lnTo>
                      <a:lnTo>
                        <a:pt x="690" y="534"/>
                      </a:lnTo>
                      <a:lnTo>
                        <a:pt x="696" y="552"/>
                      </a:lnTo>
                      <a:lnTo>
                        <a:pt x="702" y="570"/>
                      </a:lnTo>
                      <a:lnTo>
                        <a:pt x="708" y="588"/>
                      </a:lnTo>
                      <a:lnTo>
                        <a:pt x="714" y="606"/>
                      </a:lnTo>
                      <a:lnTo>
                        <a:pt x="714" y="624"/>
                      </a:lnTo>
                      <a:lnTo>
                        <a:pt x="720" y="642"/>
                      </a:lnTo>
                      <a:lnTo>
                        <a:pt x="726" y="660"/>
                      </a:lnTo>
                      <a:lnTo>
                        <a:pt x="726" y="678"/>
                      </a:lnTo>
                      <a:lnTo>
                        <a:pt x="732" y="696"/>
                      </a:lnTo>
                      <a:lnTo>
                        <a:pt x="732" y="714"/>
                      </a:lnTo>
                      <a:lnTo>
                        <a:pt x="732" y="732"/>
                      </a:lnTo>
                      <a:lnTo>
                        <a:pt x="738" y="750"/>
                      </a:lnTo>
                      <a:lnTo>
                        <a:pt x="738" y="768"/>
                      </a:lnTo>
                      <a:lnTo>
                        <a:pt x="738" y="786"/>
                      </a:lnTo>
                      <a:lnTo>
                        <a:pt x="744" y="804"/>
                      </a:lnTo>
                      <a:lnTo>
                        <a:pt x="744" y="822"/>
                      </a:lnTo>
                      <a:lnTo>
                        <a:pt x="744" y="840"/>
                      </a:lnTo>
                      <a:lnTo>
                        <a:pt x="744" y="858"/>
                      </a:lnTo>
                      <a:lnTo>
                        <a:pt x="744" y="876"/>
                      </a:lnTo>
                      <a:lnTo>
                        <a:pt x="744" y="894"/>
                      </a:lnTo>
                      <a:lnTo>
                        <a:pt x="744" y="912"/>
                      </a:lnTo>
                      <a:lnTo>
                        <a:pt x="738" y="930"/>
                      </a:lnTo>
                      <a:lnTo>
                        <a:pt x="738" y="948"/>
                      </a:lnTo>
                      <a:lnTo>
                        <a:pt x="738" y="966"/>
                      </a:lnTo>
                      <a:lnTo>
                        <a:pt x="732" y="990"/>
                      </a:lnTo>
                      <a:lnTo>
                        <a:pt x="732" y="1008"/>
                      </a:lnTo>
                      <a:lnTo>
                        <a:pt x="732" y="1026"/>
                      </a:lnTo>
                      <a:lnTo>
                        <a:pt x="726" y="1044"/>
                      </a:lnTo>
                      <a:lnTo>
                        <a:pt x="726" y="1062"/>
                      </a:lnTo>
                      <a:lnTo>
                        <a:pt x="720" y="1080"/>
                      </a:lnTo>
                      <a:lnTo>
                        <a:pt x="714" y="1098"/>
                      </a:lnTo>
                      <a:lnTo>
                        <a:pt x="714" y="1110"/>
                      </a:lnTo>
                      <a:lnTo>
                        <a:pt x="708" y="1128"/>
                      </a:lnTo>
                      <a:lnTo>
                        <a:pt x="702" y="1146"/>
                      </a:lnTo>
                      <a:lnTo>
                        <a:pt x="696" y="1164"/>
                      </a:lnTo>
                      <a:lnTo>
                        <a:pt x="690" y="1182"/>
                      </a:lnTo>
                      <a:lnTo>
                        <a:pt x="684" y="1200"/>
                      </a:lnTo>
                      <a:lnTo>
                        <a:pt x="678" y="1218"/>
                      </a:lnTo>
                      <a:lnTo>
                        <a:pt x="672" y="1236"/>
                      </a:lnTo>
                      <a:lnTo>
                        <a:pt x="666" y="1254"/>
                      </a:lnTo>
                      <a:lnTo>
                        <a:pt x="660" y="1266"/>
                      </a:lnTo>
                      <a:lnTo>
                        <a:pt x="654" y="1284"/>
                      </a:lnTo>
                      <a:lnTo>
                        <a:pt x="642" y="1302"/>
                      </a:lnTo>
                      <a:lnTo>
                        <a:pt x="636" y="1320"/>
                      </a:lnTo>
                      <a:lnTo>
                        <a:pt x="630" y="1332"/>
                      </a:lnTo>
                      <a:lnTo>
                        <a:pt x="618" y="1350"/>
                      </a:lnTo>
                      <a:lnTo>
                        <a:pt x="612" y="1368"/>
                      </a:lnTo>
                      <a:lnTo>
                        <a:pt x="600" y="1386"/>
                      </a:lnTo>
                      <a:lnTo>
                        <a:pt x="594" y="1398"/>
                      </a:lnTo>
                      <a:lnTo>
                        <a:pt x="582" y="1416"/>
                      </a:lnTo>
                      <a:lnTo>
                        <a:pt x="576" y="1428"/>
                      </a:lnTo>
                      <a:lnTo>
                        <a:pt x="564" y="1446"/>
                      </a:lnTo>
                      <a:lnTo>
                        <a:pt x="552" y="1458"/>
                      </a:lnTo>
                      <a:lnTo>
                        <a:pt x="546" y="1476"/>
                      </a:lnTo>
                      <a:lnTo>
                        <a:pt x="534" y="1488"/>
                      </a:lnTo>
                      <a:lnTo>
                        <a:pt x="522" y="1506"/>
                      </a:lnTo>
                      <a:lnTo>
                        <a:pt x="510" y="1518"/>
                      </a:lnTo>
                      <a:lnTo>
                        <a:pt x="498" y="1530"/>
                      </a:lnTo>
                      <a:lnTo>
                        <a:pt x="486" y="1548"/>
                      </a:lnTo>
                      <a:lnTo>
                        <a:pt x="474" y="1560"/>
                      </a:lnTo>
                      <a:lnTo>
                        <a:pt x="462" y="1572"/>
                      </a:lnTo>
                      <a:lnTo>
                        <a:pt x="450" y="1584"/>
                      </a:lnTo>
                      <a:lnTo>
                        <a:pt x="438" y="1602"/>
                      </a:lnTo>
                      <a:lnTo>
                        <a:pt x="426" y="1614"/>
                      </a:lnTo>
                      <a:lnTo>
                        <a:pt x="60" y="1236"/>
                      </a:lnTo>
                      <a:lnTo>
                        <a:pt x="66" y="1230"/>
                      </a:lnTo>
                      <a:lnTo>
                        <a:pt x="72" y="1224"/>
                      </a:lnTo>
                      <a:lnTo>
                        <a:pt x="78" y="1218"/>
                      </a:lnTo>
                      <a:lnTo>
                        <a:pt x="84" y="1212"/>
                      </a:lnTo>
                      <a:lnTo>
                        <a:pt x="90" y="1206"/>
                      </a:lnTo>
                      <a:lnTo>
                        <a:pt x="96" y="1194"/>
                      </a:lnTo>
                      <a:lnTo>
                        <a:pt x="102" y="1188"/>
                      </a:lnTo>
                      <a:lnTo>
                        <a:pt x="108" y="1182"/>
                      </a:lnTo>
                      <a:lnTo>
                        <a:pt x="114" y="1176"/>
                      </a:lnTo>
                      <a:lnTo>
                        <a:pt x="120" y="1170"/>
                      </a:lnTo>
                      <a:lnTo>
                        <a:pt x="126" y="1158"/>
                      </a:lnTo>
                      <a:lnTo>
                        <a:pt x="132" y="1152"/>
                      </a:lnTo>
                      <a:lnTo>
                        <a:pt x="138" y="1146"/>
                      </a:lnTo>
                      <a:lnTo>
                        <a:pt x="144" y="1140"/>
                      </a:lnTo>
                      <a:lnTo>
                        <a:pt x="144" y="1128"/>
                      </a:lnTo>
                      <a:lnTo>
                        <a:pt x="150" y="1122"/>
                      </a:lnTo>
                      <a:lnTo>
                        <a:pt x="156" y="1116"/>
                      </a:lnTo>
                      <a:lnTo>
                        <a:pt x="162" y="1104"/>
                      </a:lnTo>
                      <a:lnTo>
                        <a:pt x="162" y="1098"/>
                      </a:lnTo>
                      <a:lnTo>
                        <a:pt x="168" y="1092"/>
                      </a:lnTo>
                      <a:lnTo>
                        <a:pt x="174" y="1080"/>
                      </a:lnTo>
                      <a:lnTo>
                        <a:pt x="174" y="1074"/>
                      </a:lnTo>
                      <a:lnTo>
                        <a:pt x="180" y="1062"/>
                      </a:lnTo>
                      <a:lnTo>
                        <a:pt x="180" y="1056"/>
                      </a:lnTo>
                      <a:lnTo>
                        <a:pt x="186" y="1050"/>
                      </a:lnTo>
                      <a:lnTo>
                        <a:pt x="192" y="1038"/>
                      </a:lnTo>
                      <a:lnTo>
                        <a:pt x="192" y="1032"/>
                      </a:lnTo>
                      <a:lnTo>
                        <a:pt x="192" y="1020"/>
                      </a:lnTo>
                      <a:lnTo>
                        <a:pt x="198" y="1014"/>
                      </a:lnTo>
                      <a:lnTo>
                        <a:pt x="198" y="1002"/>
                      </a:lnTo>
                      <a:lnTo>
                        <a:pt x="204" y="996"/>
                      </a:lnTo>
                      <a:lnTo>
                        <a:pt x="204" y="984"/>
                      </a:lnTo>
                      <a:lnTo>
                        <a:pt x="210" y="978"/>
                      </a:lnTo>
                      <a:lnTo>
                        <a:pt x="210" y="966"/>
                      </a:lnTo>
                      <a:lnTo>
                        <a:pt x="210" y="960"/>
                      </a:lnTo>
                      <a:lnTo>
                        <a:pt x="210" y="948"/>
                      </a:lnTo>
                      <a:lnTo>
                        <a:pt x="216" y="942"/>
                      </a:lnTo>
                      <a:lnTo>
                        <a:pt x="216" y="930"/>
                      </a:lnTo>
                      <a:lnTo>
                        <a:pt x="216" y="924"/>
                      </a:lnTo>
                      <a:lnTo>
                        <a:pt x="216" y="912"/>
                      </a:lnTo>
                      <a:lnTo>
                        <a:pt x="216" y="906"/>
                      </a:lnTo>
                      <a:lnTo>
                        <a:pt x="222" y="894"/>
                      </a:lnTo>
                      <a:lnTo>
                        <a:pt x="222" y="888"/>
                      </a:lnTo>
                      <a:lnTo>
                        <a:pt x="222" y="876"/>
                      </a:lnTo>
                      <a:lnTo>
                        <a:pt x="222" y="870"/>
                      </a:lnTo>
                      <a:lnTo>
                        <a:pt x="222" y="858"/>
                      </a:lnTo>
                      <a:lnTo>
                        <a:pt x="222" y="852"/>
                      </a:lnTo>
                      <a:lnTo>
                        <a:pt x="222" y="840"/>
                      </a:lnTo>
                      <a:lnTo>
                        <a:pt x="222" y="834"/>
                      </a:lnTo>
                      <a:lnTo>
                        <a:pt x="222" y="822"/>
                      </a:lnTo>
                      <a:lnTo>
                        <a:pt x="216" y="816"/>
                      </a:lnTo>
                      <a:lnTo>
                        <a:pt x="216" y="804"/>
                      </a:lnTo>
                      <a:lnTo>
                        <a:pt x="216" y="798"/>
                      </a:lnTo>
                      <a:lnTo>
                        <a:pt x="216" y="786"/>
                      </a:lnTo>
                      <a:lnTo>
                        <a:pt x="216" y="780"/>
                      </a:lnTo>
                      <a:lnTo>
                        <a:pt x="210" y="768"/>
                      </a:lnTo>
                      <a:lnTo>
                        <a:pt x="210" y="762"/>
                      </a:lnTo>
                      <a:lnTo>
                        <a:pt x="210" y="750"/>
                      </a:lnTo>
                      <a:lnTo>
                        <a:pt x="210" y="744"/>
                      </a:lnTo>
                      <a:lnTo>
                        <a:pt x="204" y="732"/>
                      </a:lnTo>
                      <a:lnTo>
                        <a:pt x="204" y="726"/>
                      </a:lnTo>
                      <a:lnTo>
                        <a:pt x="198" y="714"/>
                      </a:lnTo>
                      <a:lnTo>
                        <a:pt x="198" y="708"/>
                      </a:lnTo>
                      <a:lnTo>
                        <a:pt x="192" y="696"/>
                      </a:lnTo>
                      <a:lnTo>
                        <a:pt x="192" y="690"/>
                      </a:lnTo>
                      <a:lnTo>
                        <a:pt x="192" y="678"/>
                      </a:lnTo>
                      <a:lnTo>
                        <a:pt x="186" y="672"/>
                      </a:lnTo>
                      <a:lnTo>
                        <a:pt x="180" y="660"/>
                      </a:lnTo>
                      <a:lnTo>
                        <a:pt x="180" y="654"/>
                      </a:lnTo>
                      <a:lnTo>
                        <a:pt x="174" y="648"/>
                      </a:lnTo>
                      <a:lnTo>
                        <a:pt x="174" y="636"/>
                      </a:lnTo>
                      <a:lnTo>
                        <a:pt x="168" y="630"/>
                      </a:lnTo>
                      <a:lnTo>
                        <a:pt x="162" y="624"/>
                      </a:lnTo>
                      <a:lnTo>
                        <a:pt x="162" y="612"/>
                      </a:lnTo>
                      <a:lnTo>
                        <a:pt x="156" y="606"/>
                      </a:lnTo>
                      <a:lnTo>
                        <a:pt x="150" y="594"/>
                      </a:lnTo>
                      <a:lnTo>
                        <a:pt x="144" y="588"/>
                      </a:lnTo>
                      <a:lnTo>
                        <a:pt x="144" y="582"/>
                      </a:lnTo>
                      <a:lnTo>
                        <a:pt x="138" y="576"/>
                      </a:lnTo>
                      <a:lnTo>
                        <a:pt x="132" y="564"/>
                      </a:lnTo>
                      <a:lnTo>
                        <a:pt x="126" y="558"/>
                      </a:lnTo>
                      <a:lnTo>
                        <a:pt x="120" y="552"/>
                      </a:lnTo>
                      <a:lnTo>
                        <a:pt x="114" y="546"/>
                      </a:lnTo>
                      <a:lnTo>
                        <a:pt x="108" y="534"/>
                      </a:lnTo>
                      <a:lnTo>
                        <a:pt x="102" y="528"/>
                      </a:lnTo>
                      <a:lnTo>
                        <a:pt x="96" y="522"/>
                      </a:lnTo>
                      <a:lnTo>
                        <a:pt x="90" y="516"/>
                      </a:lnTo>
                      <a:lnTo>
                        <a:pt x="84" y="510"/>
                      </a:lnTo>
                      <a:lnTo>
                        <a:pt x="78" y="504"/>
                      </a:lnTo>
                      <a:lnTo>
                        <a:pt x="72" y="492"/>
                      </a:lnTo>
                      <a:lnTo>
                        <a:pt x="66" y="486"/>
                      </a:lnTo>
                      <a:lnTo>
                        <a:pt x="60" y="480"/>
                      </a:lnTo>
                      <a:lnTo>
                        <a:pt x="54" y="474"/>
                      </a:lnTo>
                      <a:lnTo>
                        <a:pt x="48" y="468"/>
                      </a:lnTo>
                      <a:lnTo>
                        <a:pt x="42" y="462"/>
                      </a:lnTo>
                      <a:lnTo>
                        <a:pt x="36" y="456"/>
                      </a:lnTo>
                      <a:lnTo>
                        <a:pt x="30" y="450"/>
                      </a:lnTo>
                      <a:lnTo>
                        <a:pt x="18" y="444"/>
                      </a:lnTo>
                      <a:lnTo>
                        <a:pt x="12" y="438"/>
                      </a:lnTo>
                      <a:lnTo>
                        <a:pt x="6" y="432"/>
                      </a:lnTo>
                      <a:lnTo>
                        <a:pt x="0" y="432"/>
                      </a:lnTo>
                      <a:lnTo>
                        <a:pt x="300" y="0"/>
                      </a:lnTo>
                      <a:close/>
                    </a:path>
                  </a:pathLst>
                </a:custGeom>
                <a:solidFill>
                  <a:srgbClr val="EA611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38" name="Freeform 180"/>
                <p:cNvSpPr>
                  <a:spLocks/>
                </p:cNvSpPr>
                <p:nvPr/>
              </p:nvSpPr>
              <p:spPr bwMode="auto">
                <a:xfrm rot="924357">
                  <a:off x="3778954" y="5019712"/>
                  <a:ext cx="736338" cy="495811"/>
                </a:xfrm>
                <a:custGeom>
                  <a:avLst/>
                  <a:gdLst>
                    <a:gd name="T0" fmla="*/ 717163 w 1152"/>
                    <a:gd name="T1" fmla="*/ 296601 h 672"/>
                    <a:gd name="T2" fmla="*/ 690317 w 1152"/>
                    <a:gd name="T3" fmla="*/ 323162 h 672"/>
                    <a:gd name="T4" fmla="*/ 663471 w 1152"/>
                    <a:gd name="T5" fmla="*/ 345297 h 672"/>
                    <a:gd name="T6" fmla="*/ 636625 w 1152"/>
                    <a:gd name="T7" fmla="*/ 371858 h 672"/>
                    <a:gd name="T8" fmla="*/ 605945 w 1152"/>
                    <a:gd name="T9" fmla="*/ 389566 h 672"/>
                    <a:gd name="T10" fmla="*/ 575264 w 1152"/>
                    <a:gd name="T11" fmla="*/ 411700 h 672"/>
                    <a:gd name="T12" fmla="*/ 544583 w 1152"/>
                    <a:gd name="T13" fmla="*/ 429408 h 672"/>
                    <a:gd name="T14" fmla="*/ 510067 w 1152"/>
                    <a:gd name="T15" fmla="*/ 442688 h 672"/>
                    <a:gd name="T16" fmla="*/ 479387 w 1152"/>
                    <a:gd name="T17" fmla="*/ 455969 h 672"/>
                    <a:gd name="T18" fmla="*/ 444871 w 1152"/>
                    <a:gd name="T19" fmla="*/ 469250 h 672"/>
                    <a:gd name="T20" fmla="*/ 410355 w 1152"/>
                    <a:gd name="T21" fmla="*/ 478103 h 672"/>
                    <a:gd name="T22" fmla="*/ 375839 w 1152"/>
                    <a:gd name="T23" fmla="*/ 486957 h 672"/>
                    <a:gd name="T24" fmla="*/ 341323 w 1152"/>
                    <a:gd name="T25" fmla="*/ 491384 h 672"/>
                    <a:gd name="T26" fmla="*/ 306807 w 1152"/>
                    <a:gd name="T27" fmla="*/ 495811 h 672"/>
                    <a:gd name="T28" fmla="*/ 272292 w 1152"/>
                    <a:gd name="T29" fmla="*/ 495811 h 672"/>
                    <a:gd name="T30" fmla="*/ 237776 w 1152"/>
                    <a:gd name="T31" fmla="*/ 495811 h 672"/>
                    <a:gd name="T32" fmla="*/ 203260 w 1152"/>
                    <a:gd name="T33" fmla="*/ 491384 h 672"/>
                    <a:gd name="T34" fmla="*/ 168744 w 1152"/>
                    <a:gd name="T35" fmla="*/ 486957 h 672"/>
                    <a:gd name="T36" fmla="*/ 134228 w 1152"/>
                    <a:gd name="T37" fmla="*/ 478103 h 672"/>
                    <a:gd name="T38" fmla="*/ 99712 w 1152"/>
                    <a:gd name="T39" fmla="*/ 469250 h 672"/>
                    <a:gd name="T40" fmla="*/ 65197 w 1152"/>
                    <a:gd name="T41" fmla="*/ 455969 h 672"/>
                    <a:gd name="T42" fmla="*/ 30681 w 1152"/>
                    <a:gd name="T43" fmla="*/ 442688 h 672"/>
                    <a:gd name="T44" fmla="*/ 0 w 1152"/>
                    <a:gd name="T45" fmla="*/ 429408 h 672"/>
                    <a:gd name="T46" fmla="*/ 145734 w 1152"/>
                    <a:gd name="T47" fmla="*/ 79684 h 672"/>
                    <a:gd name="T48" fmla="*/ 161074 w 1152"/>
                    <a:gd name="T49" fmla="*/ 88538 h 672"/>
                    <a:gd name="T50" fmla="*/ 180249 w 1152"/>
                    <a:gd name="T51" fmla="*/ 92965 h 672"/>
                    <a:gd name="T52" fmla="*/ 195590 w 1152"/>
                    <a:gd name="T53" fmla="*/ 101818 h 672"/>
                    <a:gd name="T54" fmla="*/ 214765 w 1152"/>
                    <a:gd name="T55" fmla="*/ 101818 h 672"/>
                    <a:gd name="T56" fmla="*/ 230106 w 1152"/>
                    <a:gd name="T57" fmla="*/ 106245 h 672"/>
                    <a:gd name="T58" fmla="*/ 249281 w 1152"/>
                    <a:gd name="T59" fmla="*/ 110672 h 672"/>
                    <a:gd name="T60" fmla="*/ 264621 w 1152"/>
                    <a:gd name="T61" fmla="*/ 110672 h 672"/>
                    <a:gd name="T62" fmla="*/ 283797 w 1152"/>
                    <a:gd name="T63" fmla="*/ 110672 h 672"/>
                    <a:gd name="T64" fmla="*/ 299137 w 1152"/>
                    <a:gd name="T65" fmla="*/ 106245 h 672"/>
                    <a:gd name="T66" fmla="*/ 318313 w 1152"/>
                    <a:gd name="T67" fmla="*/ 106245 h 672"/>
                    <a:gd name="T68" fmla="*/ 333653 w 1152"/>
                    <a:gd name="T69" fmla="*/ 101818 h 672"/>
                    <a:gd name="T70" fmla="*/ 352829 w 1152"/>
                    <a:gd name="T71" fmla="*/ 97391 h 672"/>
                    <a:gd name="T72" fmla="*/ 368169 w 1152"/>
                    <a:gd name="T73" fmla="*/ 92965 h 672"/>
                    <a:gd name="T74" fmla="*/ 387344 w 1152"/>
                    <a:gd name="T75" fmla="*/ 84111 h 672"/>
                    <a:gd name="T76" fmla="*/ 402685 w 1152"/>
                    <a:gd name="T77" fmla="*/ 79684 h 672"/>
                    <a:gd name="T78" fmla="*/ 418025 w 1152"/>
                    <a:gd name="T79" fmla="*/ 70830 h 672"/>
                    <a:gd name="T80" fmla="*/ 433366 w 1152"/>
                    <a:gd name="T81" fmla="*/ 61976 h 672"/>
                    <a:gd name="T82" fmla="*/ 448706 w 1152"/>
                    <a:gd name="T83" fmla="*/ 48696 h 672"/>
                    <a:gd name="T84" fmla="*/ 464046 w 1152"/>
                    <a:gd name="T85" fmla="*/ 39842 h 672"/>
                    <a:gd name="T86" fmla="*/ 475552 w 1152"/>
                    <a:gd name="T87" fmla="*/ 26561 h 672"/>
                    <a:gd name="T88" fmla="*/ 490892 w 1152"/>
                    <a:gd name="T89" fmla="*/ 13281 h 672"/>
                    <a:gd name="T90" fmla="*/ 502397 w 1152"/>
                    <a:gd name="T91" fmla="*/ 0 h 67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152"/>
                    <a:gd name="T139" fmla="*/ 0 h 672"/>
                    <a:gd name="T140" fmla="*/ 1152 w 1152"/>
                    <a:gd name="T141" fmla="*/ 672 h 67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152" h="672">
                      <a:moveTo>
                        <a:pt x="1152" y="378"/>
                      </a:moveTo>
                      <a:lnTo>
                        <a:pt x="1134" y="390"/>
                      </a:lnTo>
                      <a:lnTo>
                        <a:pt x="1122" y="402"/>
                      </a:lnTo>
                      <a:lnTo>
                        <a:pt x="1110" y="414"/>
                      </a:lnTo>
                      <a:lnTo>
                        <a:pt x="1098" y="426"/>
                      </a:lnTo>
                      <a:lnTo>
                        <a:pt x="1080" y="438"/>
                      </a:lnTo>
                      <a:lnTo>
                        <a:pt x="1068" y="450"/>
                      </a:lnTo>
                      <a:lnTo>
                        <a:pt x="1050" y="462"/>
                      </a:lnTo>
                      <a:lnTo>
                        <a:pt x="1038" y="468"/>
                      </a:lnTo>
                      <a:lnTo>
                        <a:pt x="1026" y="480"/>
                      </a:lnTo>
                      <a:lnTo>
                        <a:pt x="1008" y="492"/>
                      </a:lnTo>
                      <a:lnTo>
                        <a:pt x="996" y="504"/>
                      </a:lnTo>
                      <a:lnTo>
                        <a:pt x="978" y="510"/>
                      </a:lnTo>
                      <a:lnTo>
                        <a:pt x="960" y="522"/>
                      </a:lnTo>
                      <a:lnTo>
                        <a:pt x="948" y="528"/>
                      </a:lnTo>
                      <a:lnTo>
                        <a:pt x="930" y="540"/>
                      </a:lnTo>
                      <a:lnTo>
                        <a:pt x="912" y="546"/>
                      </a:lnTo>
                      <a:lnTo>
                        <a:pt x="900" y="558"/>
                      </a:lnTo>
                      <a:lnTo>
                        <a:pt x="882" y="564"/>
                      </a:lnTo>
                      <a:lnTo>
                        <a:pt x="864" y="570"/>
                      </a:lnTo>
                      <a:lnTo>
                        <a:pt x="852" y="582"/>
                      </a:lnTo>
                      <a:lnTo>
                        <a:pt x="834" y="588"/>
                      </a:lnTo>
                      <a:lnTo>
                        <a:pt x="816" y="594"/>
                      </a:lnTo>
                      <a:lnTo>
                        <a:pt x="798" y="600"/>
                      </a:lnTo>
                      <a:lnTo>
                        <a:pt x="780" y="606"/>
                      </a:lnTo>
                      <a:lnTo>
                        <a:pt x="762" y="612"/>
                      </a:lnTo>
                      <a:lnTo>
                        <a:pt x="750" y="618"/>
                      </a:lnTo>
                      <a:lnTo>
                        <a:pt x="732" y="624"/>
                      </a:lnTo>
                      <a:lnTo>
                        <a:pt x="714" y="630"/>
                      </a:lnTo>
                      <a:lnTo>
                        <a:pt x="696" y="636"/>
                      </a:lnTo>
                      <a:lnTo>
                        <a:pt x="678" y="642"/>
                      </a:lnTo>
                      <a:lnTo>
                        <a:pt x="660" y="642"/>
                      </a:lnTo>
                      <a:lnTo>
                        <a:pt x="642" y="648"/>
                      </a:lnTo>
                      <a:lnTo>
                        <a:pt x="624" y="654"/>
                      </a:lnTo>
                      <a:lnTo>
                        <a:pt x="606" y="654"/>
                      </a:lnTo>
                      <a:lnTo>
                        <a:pt x="588" y="660"/>
                      </a:lnTo>
                      <a:lnTo>
                        <a:pt x="570" y="660"/>
                      </a:lnTo>
                      <a:lnTo>
                        <a:pt x="552" y="660"/>
                      </a:lnTo>
                      <a:lnTo>
                        <a:pt x="534" y="666"/>
                      </a:lnTo>
                      <a:lnTo>
                        <a:pt x="516" y="666"/>
                      </a:lnTo>
                      <a:lnTo>
                        <a:pt x="498" y="666"/>
                      </a:lnTo>
                      <a:lnTo>
                        <a:pt x="480" y="672"/>
                      </a:lnTo>
                      <a:lnTo>
                        <a:pt x="462" y="672"/>
                      </a:lnTo>
                      <a:lnTo>
                        <a:pt x="444" y="672"/>
                      </a:lnTo>
                      <a:lnTo>
                        <a:pt x="426" y="672"/>
                      </a:lnTo>
                      <a:lnTo>
                        <a:pt x="408" y="672"/>
                      </a:lnTo>
                      <a:lnTo>
                        <a:pt x="390" y="672"/>
                      </a:lnTo>
                      <a:lnTo>
                        <a:pt x="372" y="672"/>
                      </a:lnTo>
                      <a:lnTo>
                        <a:pt x="354" y="666"/>
                      </a:lnTo>
                      <a:lnTo>
                        <a:pt x="336" y="666"/>
                      </a:lnTo>
                      <a:lnTo>
                        <a:pt x="318" y="666"/>
                      </a:lnTo>
                      <a:lnTo>
                        <a:pt x="300" y="660"/>
                      </a:lnTo>
                      <a:lnTo>
                        <a:pt x="282" y="660"/>
                      </a:lnTo>
                      <a:lnTo>
                        <a:pt x="264" y="660"/>
                      </a:lnTo>
                      <a:lnTo>
                        <a:pt x="246" y="654"/>
                      </a:lnTo>
                      <a:lnTo>
                        <a:pt x="228" y="654"/>
                      </a:lnTo>
                      <a:lnTo>
                        <a:pt x="210" y="648"/>
                      </a:lnTo>
                      <a:lnTo>
                        <a:pt x="192" y="642"/>
                      </a:lnTo>
                      <a:lnTo>
                        <a:pt x="174" y="642"/>
                      </a:lnTo>
                      <a:lnTo>
                        <a:pt x="156" y="636"/>
                      </a:lnTo>
                      <a:lnTo>
                        <a:pt x="138" y="630"/>
                      </a:lnTo>
                      <a:lnTo>
                        <a:pt x="120" y="624"/>
                      </a:lnTo>
                      <a:lnTo>
                        <a:pt x="102" y="618"/>
                      </a:lnTo>
                      <a:lnTo>
                        <a:pt x="84" y="612"/>
                      </a:lnTo>
                      <a:lnTo>
                        <a:pt x="66" y="606"/>
                      </a:lnTo>
                      <a:lnTo>
                        <a:pt x="48" y="600"/>
                      </a:lnTo>
                      <a:lnTo>
                        <a:pt x="36" y="594"/>
                      </a:lnTo>
                      <a:lnTo>
                        <a:pt x="18" y="588"/>
                      </a:lnTo>
                      <a:lnTo>
                        <a:pt x="0" y="582"/>
                      </a:lnTo>
                      <a:lnTo>
                        <a:pt x="210" y="102"/>
                      </a:lnTo>
                      <a:lnTo>
                        <a:pt x="222" y="108"/>
                      </a:lnTo>
                      <a:lnTo>
                        <a:pt x="228" y="108"/>
                      </a:lnTo>
                      <a:lnTo>
                        <a:pt x="240" y="114"/>
                      </a:lnTo>
                      <a:lnTo>
                        <a:pt x="246" y="114"/>
                      </a:lnTo>
                      <a:lnTo>
                        <a:pt x="252" y="120"/>
                      </a:lnTo>
                      <a:lnTo>
                        <a:pt x="264" y="120"/>
                      </a:lnTo>
                      <a:lnTo>
                        <a:pt x="270" y="126"/>
                      </a:lnTo>
                      <a:lnTo>
                        <a:pt x="282" y="126"/>
                      </a:lnTo>
                      <a:lnTo>
                        <a:pt x="288" y="132"/>
                      </a:lnTo>
                      <a:lnTo>
                        <a:pt x="300" y="132"/>
                      </a:lnTo>
                      <a:lnTo>
                        <a:pt x="306" y="138"/>
                      </a:lnTo>
                      <a:lnTo>
                        <a:pt x="318" y="138"/>
                      </a:lnTo>
                      <a:lnTo>
                        <a:pt x="324" y="138"/>
                      </a:lnTo>
                      <a:lnTo>
                        <a:pt x="336" y="138"/>
                      </a:lnTo>
                      <a:lnTo>
                        <a:pt x="342" y="144"/>
                      </a:lnTo>
                      <a:lnTo>
                        <a:pt x="354" y="144"/>
                      </a:lnTo>
                      <a:lnTo>
                        <a:pt x="360" y="144"/>
                      </a:lnTo>
                      <a:lnTo>
                        <a:pt x="372" y="144"/>
                      </a:lnTo>
                      <a:lnTo>
                        <a:pt x="378" y="144"/>
                      </a:lnTo>
                      <a:lnTo>
                        <a:pt x="390" y="150"/>
                      </a:lnTo>
                      <a:lnTo>
                        <a:pt x="396" y="150"/>
                      </a:lnTo>
                      <a:lnTo>
                        <a:pt x="408" y="150"/>
                      </a:lnTo>
                      <a:lnTo>
                        <a:pt x="414" y="150"/>
                      </a:lnTo>
                      <a:lnTo>
                        <a:pt x="426" y="150"/>
                      </a:lnTo>
                      <a:lnTo>
                        <a:pt x="432" y="150"/>
                      </a:lnTo>
                      <a:lnTo>
                        <a:pt x="444" y="150"/>
                      </a:lnTo>
                      <a:lnTo>
                        <a:pt x="450" y="150"/>
                      </a:lnTo>
                      <a:lnTo>
                        <a:pt x="462" y="150"/>
                      </a:lnTo>
                      <a:lnTo>
                        <a:pt x="468" y="144"/>
                      </a:lnTo>
                      <a:lnTo>
                        <a:pt x="480" y="144"/>
                      </a:lnTo>
                      <a:lnTo>
                        <a:pt x="486" y="144"/>
                      </a:lnTo>
                      <a:lnTo>
                        <a:pt x="498" y="144"/>
                      </a:lnTo>
                      <a:lnTo>
                        <a:pt x="504" y="144"/>
                      </a:lnTo>
                      <a:lnTo>
                        <a:pt x="516" y="138"/>
                      </a:lnTo>
                      <a:lnTo>
                        <a:pt x="522" y="138"/>
                      </a:lnTo>
                      <a:lnTo>
                        <a:pt x="534" y="138"/>
                      </a:lnTo>
                      <a:lnTo>
                        <a:pt x="540" y="138"/>
                      </a:lnTo>
                      <a:lnTo>
                        <a:pt x="552" y="132"/>
                      </a:lnTo>
                      <a:lnTo>
                        <a:pt x="558" y="132"/>
                      </a:lnTo>
                      <a:lnTo>
                        <a:pt x="570" y="126"/>
                      </a:lnTo>
                      <a:lnTo>
                        <a:pt x="576" y="126"/>
                      </a:lnTo>
                      <a:lnTo>
                        <a:pt x="588" y="120"/>
                      </a:lnTo>
                      <a:lnTo>
                        <a:pt x="594" y="120"/>
                      </a:lnTo>
                      <a:lnTo>
                        <a:pt x="606" y="114"/>
                      </a:lnTo>
                      <a:lnTo>
                        <a:pt x="612" y="114"/>
                      </a:lnTo>
                      <a:lnTo>
                        <a:pt x="618" y="108"/>
                      </a:lnTo>
                      <a:lnTo>
                        <a:pt x="630" y="108"/>
                      </a:lnTo>
                      <a:lnTo>
                        <a:pt x="636" y="102"/>
                      </a:lnTo>
                      <a:lnTo>
                        <a:pt x="648" y="102"/>
                      </a:lnTo>
                      <a:lnTo>
                        <a:pt x="654" y="96"/>
                      </a:lnTo>
                      <a:lnTo>
                        <a:pt x="660" y="90"/>
                      </a:lnTo>
                      <a:lnTo>
                        <a:pt x="672" y="90"/>
                      </a:lnTo>
                      <a:lnTo>
                        <a:pt x="678" y="84"/>
                      </a:lnTo>
                      <a:lnTo>
                        <a:pt x="684" y="78"/>
                      </a:lnTo>
                      <a:lnTo>
                        <a:pt x="696" y="72"/>
                      </a:lnTo>
                      <a:lnTo>
                        <a:pt x="702" y="66"/>
                      </a:lnTo>
                      <a:lnTo>
                        <a:pt x="708" y="66"/>
                      </a:lnTo>
                      <a:lnTo>
                        <a:pt x="714" y="60"/>
                      </a:lnTo>
                      <a:lnTo>
                        <a:pt x="726" y="54"/>
                      </a:lnTo>
                      <a:lnTo>
                        <a:pt x="732" y="48"/>
                      </a:lnTo>
                      <a:lnTo>
                        <a:pt x="738" y="42"/>
                      </a:lnTo>
                      <a:lnTo>
                        <a:pt x="744" y="36"/>
                      </a:lnTo>
                      <a:lnTo>
                        <a:pt x="756" y="30"/>
                      </a:lnTo>
                      <a:lnTo>
                        <a:pt x="762" y="24"/>
                      </a:lnTo>
                      <a:lnTo>
                        <a:pt x="768" y="18"/>
                      </a:lnTo>
                      <a:lnTo>
                        <a:pt x="774" y="12"/>
                      </a:lnTo>
                      <a:lnTo>
                        <a:pt x="780" y="6"/>
                      </a:lnTo>
                      <a:lnTo>
                        <a:pt x="786" y="0"/>
                      </a:lnTo>
                      <a:lnTo>
                        <a:pt x="1152" y="378"/>
                      </a:lnTo>
                      <a:close/>
                    </a:path>
                  </a:pathLst>
                </a:custGeom>
                <a:solidFill>
                  <a:srgbClr val="EA611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39" name="Freeform 183"/>
                <p:cNvSpPr>
                  <a:spLocks/>
                </p:cNvSpPr>
                <p:nvPr/>
              </p:nvSpPr>
              <p:spPr bwMode="auto">
                <a:xfrm rot="924357">
                  <a:off x="3619587" y="3886430"/>
                  <a:ext cx="666983" cy="934072"/>
                </a:xfrm>
                <a:custGeom>
                  <a:avLst/>
                  <a:gdLst>
                    <a:gd name="T0" fmla="*/ 7666 w 1044"/>
                    <a:gd name="T1" fmla="*/ 894230 h 1266"/>
                    <a:gd name="T2" fmla="*/ 0 w 1044"/>
                    <a:gd name="T3" fmla="*/ 836681 h 1266"/>
                    <a:gd name="T4" fmla="*/ 0 w 1044"/>
                    <a:gd name="T5" fmla="*/ 783558 h 1266"/>
                    <a:gd name="T6" fmla="*/ 0 w 1044"/>
                    <a:gd name="T7" fmla="*/ 730435 h 1266"/>
                    <a:gd name="T8" fmla="*/ 3833 w 1044"/>
                    <a:gd name="T9" fmla="*/ 677313 h 1266"/>
                    <a:gd name="T10" fmla="*/ 11500 w 1044"/>
                    <a:gd name="T11" fmla="*/ 624190 h 1266"/>
                    <a:gd name="T12" fmla="*/ 22999 w 1044"/>
                    <a:gd name="T13" fmla="*/ 571068 h 1266"/>
                    <a:gd name="T14" fmla="*/ 34499 w 1044"/>
                    <a:gd name="T15" fmla="*/ 517945 h 1266"/>
                    <a:gd name="T16" fmla="*/ 53665 w 1044"/>
                    <a:gd name="T17" fmla="*/ 469249 h 1266"/>
                    <a:gd name="T18" fmla="*/ 72831 w 1044"/>
                    <a:gd name="T19" fmla="*/ 420554 h 1266"/>
                    <a:gd name="T20" fmla="*/ 95831 w 1044"/>
                    <a:gd name="T21" fmla="*/ 371858 h 1266"/>
                    <a:gd name="T22" fmla="*/ 118830 w 1044"/>
                    <a:gd name="T23" fmla="*/ 327589 h 1266"/>
                    <a:gd name="T24" fmla="*/ 149496 w 1044"/>
                    <a:gd name="T25" fmla="*/ 283320 h 1266"/>
                    <a:gd name="T26" fmla="*/ 176329 w 1044"/>
                    <a:gd name="T27" fmla="*/ 243478 h 1266"/>
                    <a:gd name="T28" fmla="*/ 210828 w 1044"/>
                    <a:gd name="T29" fmla="*/ 208063 h 1266"/>
                    <a:gd name="T30" fmla="*/ 245327 w 1044"/>
                    <a:gd name="T31" fmla="*/ 172648 h 1266"/>
                    <a:gd name="T32" fmla="*/ 283659 w 1044"/>
                    <a:gd name="T33" fmla="*/ 137233 h 1266"/>
                    <a:gd name="T34" fmla="*/ 321992 w 1044"/>
                    <a:gd name="T35" fmla="*/ 110672 h 1266"/>
                    <a:gd name="T36" fmla="*/ 364157 w 1044"/>
                    <a:gd name="T37" fmla="*/ 84111 h 1266"/>
                    <a:gd name="T38" fmla="*/ 406323 w 1044"/>
                    <a:gd name="T39" fmla="*/ 61976 h 1266"/>
                    <a:gd name="T40" fmla="*/ 448489 w 1044"/>
                    <a:gd name="T41" fmla="*/ 39842 h 1266"/>
                    <a:gd name="T42" fmla="*/ 494487 w 1044"/>
                    <a:gd name="T43" fmla="*/ 26561 h 1266"/>
                    <a:gd name="T44" fmla="*/ 540486 w 1044"/>
                    <a:gd name="T45" fmla="*/ 13281 h 1266"/>
                    <a:gd name="T46" fmla="*/ 586485 w 1044"/>
                    <a:gd name="T47" fmla="*/ 4427 h 1266"/>
                    <a:gd name="T48" fmla="*/ 632484 w 1044"/>
                    <a:gd name="T49" fmla="*/ 0 h 1266"/>
                    <a:gd name="T50" fmla="*/ 666983 w 1044"/>
                    <a:gd name="T51" fmla="*/ 385139 h 1266"/>
                    <a:gd name="T52" fmla="*/ 643983 w 1044"/>
                    <a:gd name="T53" fmla="*/ 385139 h 1266"/>
                    <a:gd name="T54" fmla="*/ 620984 w 1044"/>
                    <a:gd name="T55" fmla="*/ 389566 h 1266"/>
                    <a:gd name="T56" fmla="*/ 597985 w 1044"/>
                    <a:gd name="T57" fmla="*/ 393992 h 1266"/>
                    <a:gd name="T58" fmla="*/ 574985 w 1044"/>
                    <a:gd name="T59" fmla="*/ 398419 h 1266"/>
                    <a:gd name="T60" fmla="*/ 551986 w 1044"/>
                    <a:gd name="T61" fmla="*/ 407273 h 1266"/>
                    <a:gd name="T62" fmla="*/ 528986 w 1044"/>
                    <a:gd name="T63" fmla="*/ 416127 h 1266"/>
                    <a:gd name="T64" fmla="*/ 509820 w 1044"/>
                    <a:gd name="T65" fmla="*/ 429408 h 1266"/>
                    <a:gd name="T66" fmla="*/ 490654 w 1044"/>
                    <a:gd name="T67" fmla="*/ 442688 h 1266"/>
                    <a:gd name="T68" fmla="*/ 471488 w 1044"/>
                    <a:gd name="T69" fmla="*/ 455969 h 1266"/>
                    <a:gd name="T70" fmla="*/ 452322 w 1044"/>
                    <a:gd name="T71" fmla="*/ 473676 h 1266"/>
                    <a:gd name="T72" fmla="*/ 433156 w 1044"/>
                    <a:gd name="T73" fmla="*/ 491384 h 1266"/>
                    <a:gd name="T74" fmla="*/ 417823 w 1044"/>
                    <a:gd name="T75" fmla="*/ 513518 h 1266"/>
                    <a:gd name="T76" fmla="*/ 402490 w 1044"/>
                    <a:gd name="T77" fmla="*/ 531226 h 1266"/>
                    <a:gd name="T78" fmla="*/ 390990 w 1044"/>
                    <a:gd name="T79" fmla="*/ 553360 h 1266"/>
                    <a:gd name="T80" fmla="*/ 375657 w 1044"/>
                    <a:gd name="T81" fmla="*/ 575495 h 1266"/>
                    <a:gd name="T82" fmla="*/ 367991 w 1044"/>
                    <a:gd name="T83" fmla="*/ 602056 h 1266"/>
                    <a:gd name="T84" fmla="*/ 356491 w 1044"/>
                    <a:gd name="T85" fmla="*/ 624190 h 1266"/>
                    <a:gd name="T86" fmla="*/ 348824 w 1044"/>
                    <a:gd name="T87" fmla="*/ 650752 h 1266"/>
                    <a:gd name="T88" fmla="*/ 341158 w 1044"/>
                    <a:gd name="T89" fmla="*/ 677313 h 1266"/>
                    <a:gd name="T90" fmla="*/ 337325 w 1044"/>
                    <a:gd name="T91" fmla="*/ 703874 h 1266"/>
                    <a:gd name="T92" fmla="*/ 333492 w 1044"/>
                    <a:gd name="T93" fmla="*/ 730435 h 1266"/>
                    <a:gd name="T94" fmla="*/ 333492 w 1044"/>
                    <a:gd name="T95" fmla="*/ 756997 h 1266"/>
                    <a:gd name="T96" fmla="*/ 333492 w 1044"/>
                    <a:gd name="T97" fmla="*/ 783558 h 1266"/>
                    <a:gd name="T98" fmla="*/ 333492 w 1044"/>
                    <a:gd name="T99" fmla="*/ 810119 h 1266"/>
                    <a:gd name="T100" fmla="*/ 337325 w 1044"/>
                    <a:gd name="T101" fmla="*/ 836681 h 126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044"/>
                    <a:gd name="T154" fmla="*/ 0 h 1266"/>
                    <a:gd name="T155" fmla="*/ 1044 w 1044"/>
                    <a:gd name="T156" fmla="*/ 1266 h 126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044" h="1266">
                      <a:moveTo>
                        <a:pt x="24" y="1266"/>
                      </a:moveTo>
                      <a:lnTo>
                        <a:pt x="18" y="1248"/>
                      </a:lnTo>
                      <a:lnTo>
                        <a:pt x="12" y="1230"/>
                      </a:lnTo>
                      <a:lnTo>
                        <a:pt x="12" y="1212"/>
                      </a:lnTo>
                      <a:lnTo>
                        <a:pt x="6" y="1194"/>
                      </a:lnTo>
                      <a:lnTo>
                        <a:pt x="6" y="1176"/>
                      </a:lnTo>
                      <a:lnTo>
                        <a:pt x="6" y="1152"/>
                      </a:lnTo>
                      <a:lnTo>
                        <a:pt x="0" y="1134"/>
                      </a:lnTo>
                      <a:lnTo>
                        <a:pt x="0" y="1116"/>
                      </a:lnTo>
                      <a:lnTo>
                        <a:pt x="0" y="1098"/>
                      </a:lnTo>
                      <a:lnTo>
                        <a:pt x="0" y="1080"/>
                      </a:lnTo>
                      <a:lnTo>
                        <a:pt x="0" y="1062"/>
                      </a:lnTo>
                      <a:lnTo>
                        <a:pt x="0" y="1044"/>
                      </a:lnTo>
                      <a:lnTo>
                        <a:pt x="0" y="1026"/>
                      </a:lnTo>
                      <a:lnTo>
                        <a:pt x="0" y="1008"/>
                      </a:lnTo>
                      <a:lnTo>
                        <a:pt x="0" y="990"/>
                      </a:lnTo>
                      <a:lnTo>
                        <a:pt x="0" y="972"/>
                      </a:lnTo>
                      <a:lnTo>
                        <a:pt x="0" y="954"/>
                      </a:lnTo>
                      <a:lnTo>
                        <a:pt x="6" y="936"/>
                      </a:lnTo>
                      <a:lnTo>
                        <a:pt x="6" y="918"/>
                      </a:lnTo>
                      <a:lnTo>
                        <a:pt x="6" y="900"/>
                      </a:lnTo>
                      <a:lnTo>
                        <a:pt x="12" y="882"/>
                      </a:lnTo>
                      <a:lnTo>
                        <a:pt x="12" y="864"/>
                      </a:lnTo>
                      <a:lnTo>
                        <a:pt x="18" y="846"/>
                      </a:lnTo>
                      <a:lnTo>
                        <a:pt x="24" y="828"/>
                      </a:lnTo>
                      <a:lnTo>
                        <a:pt x="24" y="810"/>
                      </a:lnTo>
                      <a:lnTo>
                        <a:pt x="30" y="792"/>
                      </a:lnTo>
                      <a:lnTo>
                        <a:pt x="36" y="774"/>
                      </a:lnTo>
                      <a:lnTo>
                        <a:pt x="36" y="756"/>
                      </a:lnTo>
                      <a:lnTo>
                        <a:pt x="42" y="738"/>
                      </a:lnTo>
                      <a:lnTo>
                        <a:pt x="48" y="720"/>
                      </a:lnTo>
                      <a:lnTo>
                        <a:pt x="54" y="702"/>
                      </a:lnTo>
                      <a:lnTo>
                        <a:pt x="60" y="690"/>
                      </a:lnTo>
                      <a:lnTo>
                        <a:pt x="66" y="672"/>
                      </a:lnTo>
                      <a:lnTo>
                        <a:pt x="72" y="654"/>
                      </a:lnTo>
                      <a:lnTo>
                        <a:pt x="84" y="636"/>
                      </a:lnTo>
                      <a:lnTo>
                        <a:pt x="90" y="618"/>
                      </a:lnTo>
                      <a:lnTo>
                        <a:pt x="96" y="606"/>
                      </a:lnTo>
                      <a:lnTo>
                        <a:pt x="102" y="588"/>
                      </a:lnTo>
                      <a:lnTo>
                        <a:pt x="114" y="570"/>
                      </a:lnTo>
                      <a:lnTo>
                        <a:pt x="120" y="552"/>
                      </a:lnTo>
                      <a:lnTo>
                        <a:pt x="132" y="540"/>
                      </a:lnTo>
                      <a:lnTo>
                        <a:pt x="138" y="522"/>
                      </a:lnTo>
                      <a:lnTo>
                        <a:pt x="150" y="504"/>
                      </a:lnTo>
                      <a:lnTo>
                        <a:pt x="156" y="492"/>
                      </a:lnTo>
                      <a:lnTo>
                        <a:pt x="168" y="474"/>
                      </a:lnTo>
                      <a:lnTo>
                        <a:pt x="174" y="462"/>
                      </a:lnTo>
                      <a:lnTo>
                        <a:pt x="186" y="444"/>
                      </a:lnTo>
                      <a:lnTo>
                        <a:pt x="198" y="432"/>
                      </a:lnTo>
                      <a:lnTo>
                        <a:pt x="210" y="414"/>
                      </a:lnTo>
                      <a:lnTo>
                        <a:pt x="222" y="402"/>
                      </a:lnTo>
                      <a:lnTo>
                        <a:pt x="234" y="384"/>
                      </a:lnTo>
                      <a:lnTo>
                        <a:pt x="240" y="372"/>
                      </a:lnTo>
                      <a:lnTo>
                        <a:pt x="252" y="360"/>
                      </a:lnTo>
                      <a:lnTo>
                        <a:pt x="264" y="342"/>
                      </a:lnTo>
                      <a:lnTo>
                        <a:pt x="276" y="330"/>
                      </a:lnTo>
                      <a:lnTo>
                        <a:pt x="294" y="318"/>
                      </a:lnTo>
                      <a:lnTo>
                        <a:pt x="306" y="306"/>
                      </a:lnTo>
                      <a:lnTo>
                        <a:pt x="318" y="294"/>
                      </a:lnTo>
                      <a:lnTo>
                        <a:pt x="330" y="282"/>
                      </a:lnTo>
                      <a:lnTo>
                        <a:pt x="342" y="270"/>
                      </a:lnTo>
                      <a:lnTo>
                        <a:pt x="360" y="258"/>
                      </a:lnTo>
                      <a:lnTo>
                        <a:pt x="372" y="246"/>
                      </a:lnTo>
                      <a:lnTo>
                        <a:pt x="384" y="234"/>
                      </a:lnTo>
                      <a:lnTo>
                        <a:pt x="402" y="222"/>
                      </a:lnTo>
                      <a:lnTo>
                        <a:pt x="414" y="210"/>
                      </a:lnTo>
                      <a:lnTo>
                        <a:pt x="426" y="198"/>
                      </a:lnTo>
                      <a:lnTo>
                        <a:pt x="444" y="186"/>
                      </a:lnTo>
                      <a:lnTo>
                        <a:pt x="456" y="180"/>
                      </a:lnTo>
                      <a:lnTo>
                        <a:pt x="474" y="168"/>
                      </a:lnTo>
                      <a:lnTo>
                        <a:pt x="492" y="156"/>
                      </a:lnTo>
                      <a:lnTo>
                        <a:pt x="504" y="150"/>
                      </a:lnTo>
                      <a:lnTo>
                        <a:pt x="522" y="138"/>
                      </a:lnTo>
                      <a:lnTo>
                        <a:pt x="534" y="132"/>
                      </a:lnTo>
                      <a:lnTo>
                        <a:pt x="552" y="120"/>
                      </a:lnTo>
                      <a:lnTo>
                        <a:pt x="570" y="114"/>
                      </a:lnTo>
                      <a:lnTo>
                        <a:pt x="582" y="102"/>
                      </a:lnTo>
                      <a:lnTo>
                        <a:pt x="600" y="96"/>
                      </a:lnTo>
                      <a:lnTo>
                        <a:pt x="618" y="90"/>
                      </a:lnTo>
                      <a:lnTo>
                        <a:pt x="636" y="84"/>
                      </a:lnTo>
                      <a:lnTo>
                        <a:pt x="654" y="72"/>
                      </a:lnTo>
                      <a:lnTo>
                        <a:pt x="666" y="66"/>
                      </a:lnTo>
                      <a:lnTo>
                        <a:pt x="684" y="60"/>
                      </a:lnTo>
                      <a:lnTo>
                        <a:pt x="702" y="54"/>
                      </a:lnTo>
                      <a:lnTo>
                        <a:pt x="720" y="48"/>
                      </a:lnTo>
                      <a:lnTo>
                        <a:pt x="738" y="42"/>
                      </a:lnTo>
                      <a:lnTo>
                        <a:pt x="756" y="42"/>
                      </a:lnTo>
                      <a:lnTo>
                        <a:pt x="774" y="36"/>
                      </a:lnTo>
                      <a:lnTo>
                        <a:pt x="792" y="30"/>
                      </a:lnTo>
                      <a:lnTo>
                        <a:pt x="810" y="24"/>
                      </a:lnTo>
                      <a:lnTo>
                        <a:pt x="828" y="24"/>
                      </a:lnTo>
                      <a:lnTo>
                        <a:pt x="846" y="18"/>
                      </a:lnTo>
                      <a:lnTo>
                        <a:pt x="864" y="12"/>
                      </a:lnTo>
                      <a:lnTo>
                        <a:pt x="882" y="12"/>
                      </a:lnTo>
                      <a:lnTo>
                        <a:pt x="900" y="6"/>
                      </a:lnTo>
                      <a:lnTo>
                        <a:pt x="918" y="6"/>
                      </a:lnTo>
                      <a:lnTo>
                        <a:pt x="936" y="6"/>
                      </a:lnTo>
                      <a:lnTo>
                        <a:pt x="954" y="0"/>
                      </a:lnTo>
                      <a:lnTo>
                        <a:pt x="972" y="0"/>
                      </a:lnTo>
                      <a:lnTo>
                        <a:pt x="990" y="0"/>
                      </a:lnTo>
                      <a:lnTo>
                        <a:pt x="1008" y="0"/>
                      </a:lnTo>
                      <a:lnTo>
                        <a:pt x="1026" y="0"/>
                      </a:lnTo>
                      <a:lnTo>
                        <a:pt x="1044" y="0"/>
                      </a:lnTo>
                      <a:lnTo>
                        <a:pt x="1044" y="522"/>
                      </a:lnTo>
                      <a:lnTo>
                        <a:pt x="1032" y="522"/>
                      </a:lnTo>
                      <a:lnTo>
                        <a:pt x="1026" y="522"/>
                      </a:lnTo>
                      <a:lnTo>
                        <a:pt x="1014" y="522"/>
                      </a:lnTo>
                      <a:lnTo>
                        <a:pt x="1008" y="522"/>
                      </a:lnTo>
                      <a:lnTo>
                        <a:pt x="996" y="522"/>
                      </a:lnTo>
                      <a:lnTo>
                        <a:pt x="990" y="522"/>
                      </a:lnTo>
                      <a:lnTo>
                        <a:pt x="978" y="522"/>
                      </a:lnTo>
                      <a:lnTo>
                        <a:pt x="972" y="528"/>
                      </a:lnTo>
                      <a:lnTo>
                        <a:pt x="960" y="528"/>
                      </a:lnTo>
                      <a:lnTo>
                        <a:pt x="954" y="528"/>
                      </a:lnTo>
                      <a:lnTo>
                        <a:pt x="942" y="528"/>
                      </a:lnTo>
                      <a:lnTo>
                        <a:pt x="936" y="534"/>
                      </a:lnTo>
                      <a:lnTo>
                        <a:pt x="924" y="534"/>
                      </a:lnTo>
                      <a:lnTo>
                        <a:pt x="918" y="534"/>
                      </a:lnTo>
                      <a:lnTo>
                        <a:pt x="906" y="540"/>
                      </a:lnTo>
                      <a:lnTo>
                        <a:pt x="900" y="540"/>
                      </a:lnTo>
                      <a:lnTo>
                        <a:pt x="888" y="546"/>
                      </a:lnTo>
                      <a:lnTo>
                        <a:pt x="882" y="546"/>
                      </a:lnTo>
                      <a:lnTo>
                        <a:pt x="870" y="552"/>
                      </a:lnTo>
                      <a:lnTo>
                        <a:pt x="864" y="552"/>
                      </a:lnTo>
                      <a:lnTo>
                        <a:pt x="858" y="558"/>
                      </a:lnTo>
                      <a:lnTo>
                        <a:pt x="846" y="558"/>
                      </a:lnTo>
                      <a:lnTo>
                        <a:pt x="840" y="564"/>
                      </a:lnTo>
                      <a:lnTo>
                        <a:pt x="828" y="564"/>
                      </a:lnTo>
                      <a:lnTo>
                        <a:pt x="822" y="570"/>
                      </a:lnTo>
                      <a:lnTo>
                        <a:pt x="816" y="576"/>
                      </a:lnTo>
                      <a:lnTo>
                        <a:pt x="804" y="576"/>
                      </a:lnTo>
                      <a:lnTo>
                        <a:pt x="798" y="582"/>
                      </a:lnTo>
                      <a:lnTo>
                        <a:pt x="792" y="588"/>
                      </a:lnTo>
                      <a:lnTo>
                        <a:pt x="780" y="588"/>
                      </a:lnTo>
                      <a:lnTo>
                        <a:pt x="774" y="594"/>
                      </a:lnTo>
                      <a:lnTo>
                        <a:pt x="768" y="600"/>
                      </a:lnTo>
                      <a:lnTo>
                        <a:pt x="756" y="606"/>
                      </a:lnTo>
                      <a:lnTo>
                        <a:pt x="750" y="612"/>
                      </a:lnTo>
                      <a:lnTo>
                        <a:pt x="744" y="618"/>
                      </a:lnTo>
                      <a:lnTo>
                        <a:pt x="738" y="618"/>
                      </a:lnTo>
                      <a:lnTo>
                        <a:pt x="726" y="624"/>
                      </a:lnTo>
                      <a:lnTo>
                        <a:pt x="720" y="630"/>
                      </a:lnTo>
                      <a:lnTo>
                        <a:pt x="714" y="636"/>
                      </a:lnTo>
                      <a:lnTo>
                        <a:pt x="708" y="642"/>
                      </a:lnTo>
                      <a:lnTo>
                        <a:pt x="702" y="648"/>
                      </a:lnTo>
                      <a:lnTo>
                        <a:pt x="696" y="654"/>
                      </a:lnTo>
                      <a:lnTo>
                        <a:pt x="684" y="660"/>
                      </a:lnTo>
                      <a:lnTo>
                        <a:pt x="678" y="666"/>
                      </a:lnTo>
                      <a:lnTo>
                        <a:pt x="672" y="672"/>
                      </a:lnTo>
                      <a:lnTo>
                        <a:pt x="666" y="678"/>
                      </a:lnTo>
                      <a:lnTo>
                        <a:pt x="660" y="690"/>
                      </a:lnTo>
                      <a:lnTo>
                        <a:pt x="654" y="696"/>
                      </a:lnTo>
                      <a:lnTo>
                        <a:pt x="648" y="702"/>
                      </a:lnTo>
                      <a:lnTo>
                        <a:pt x="642" y="708"/>
                      </a:lnTo>
                      <a:lnTo>
                        <a:pt x="636" y="714"/>
                      </a:lnTo>
                      <a:lnTo>
                        <a:pt x="630" y="720"/>
                      </a:lnTo>
                      <a:lnTo>
                        <a:pt x="624" y="732"/>
                      </a:lnTo>
                      <a:lnTo>
                        <a:pt x="618" y="738"/>
                      </a:lnTo>
                      <a:lnTo>
                        <a:pt x="612" y="744"/>
                      </a:lnTo>
                      <a:lnTo>
                        <a:pt x="612" y="750"/>
                      </a:lnTo>
                      <a:lnTo>
                        <a:pt x="606" y="762"/>
                      </a:lnTo>
                      <a:lnTo>
                        <a:pt x="600" y="768"/>
                      </a:lnTo>
                      <a:lnTo>
                        <a:pt x="594" y="774"/>
                      </a:lnTo>
                      <a:lnTo>
                        <a:pt x="588" y="780"/>
                      </a:lnTo>
                      <a:lnTo>
                        <a:pt x="588" y="792"/>
                      </a:lnTo>
                      <a:lnTo>
                        <a:pt x="582" y="798"/>
                      </a:lnTo>
                      <a:lnTo>
                        <a:pt x="576" y="810"/>
                      </a:lnTo>
                      <a:lnTo>
                        <a:pt x="576" y="816"/>
                      </a:lnTo>
                      <a:lnTo>
                        <a:pt x="570" y="822"/>
                      </a:lnTo>
                      <a:lnTo>
                        <a:pt x="564" y="834"/>
                      </a:lnTo>
                      <a:lnTo>
                        <a:pt x="564" y="840"/>
                      </a:lnTo>
                      <a:lnTo>
                        <a:pt x="558" y="846"/>
                      </a:lnTo>
                      <a:lnTo>
                        <a:pt x="558" y="858"/>
                      </a:lnTo>
                      <a:lnTo>
                        <a:pt x="552" y="864"/>
                      </a:lnTo>
                      <a:lnTo>
                        <a:pt x="546" y="876"/>
                      </a:lnTo>
                      <a:lnTo>
                        <a:pt x="546" y="882"/>
                      </a:lnTo>
                      <a:lnTo>
                        <a:pt x="546" y="894"/>
                      </a:lnTo>
                      <a:lnTo>
                        <a:pt x="540" y="900"/>
                      </a:lnTo>
                      <a:lnTo>
                        <a:pt x="540" y="912"/>
                      </a:lnTo>
                      <a:lnTo>
                        <a:pt x="534" y="918"/>
                      </a:lnTo>
                      <a:lnTo>
                        <a:pt x="534" y="930"/>
                      </a:lnTo>
                      <a:lnTo>
                        <a:pt x="534" y="936"/>
                      </a:lnTo>
                      <a:lnTo>
                        <a:pt x="528" y="948"/>
                      </a:lnTo>
                      <a:lnTo>
                        <a:pt x="528" y="954"/>
                      </a:lnTo>
                      <a:lnTo>
                        <a:pt x="528" y="966"/>
                      </a:lnTo>
                      <a:lnTo>
                        <a:pt x="528" y="972"/>
                      </a:lnTo>
                      <a:lnTo>
                        <a:pt x="522" y="984"/>
                      </a:lnTo>
                      <a:lnTo>
                        <a:pt x="522" y="990"/>
                      </a:lnTo>
                      <a:lnTo>
                        <a:pt x="522" y="1002"/>
                      </a:lnTo>
                      <a:lnTo>
                        <a:pt x="522" y="1008"/>
                      </a:lnTo>
                      <a:lnTo>
                        <a:pt x="522" y="1020"/>
                      </a:lnTo>
                      <a:lnTo>
                        <a:pt x="522" y="1026"/>
                      </a:lnTo>
                      <a:lnTo>
                        <a:pt x="522" y="1038"/>
                      </a:lnTo>
                      <a:lnTo>
                        <a:pt x="522" y="1044"/>
                      </a:lnTo>
                      <a:lnTo>
                        <a:pt x="522" y="1056"/>
                      </a:lnTo>
                      <a:lnTo>
                        <a:pt x="522" y="1062"/>
                      </a:lnTo>
                      <a:lnTo>
                        <a:pt x="522" y="1074"/>
                      </a:lnTo>
                      <a:lnTo>
                        <a:pt x="522" y="1080"/>
                      </a:lnTo>
                      <a:lnTo>
                        <a:pt x="522" y="1092"/>
                      </a:lnTo>
                      <a:lnTo>
                        <a:pt x="522" y="1098"/>
                      </a:lnTo>
                      <a:lnTo>
                        <a:pt x="522" y="1110"/>
                      </a:lnTo>
                      <a:lnTo>
                        <a:pt x="528" y="1116"/>
                      </a:lnTo>
                      <a:lnTo>
                        <a:pt x="528" y="1128"/>
                      </a:lnTo>
                      <a:lnTo>
                        <a:pt x="528" y="1134"/>
                      </a:lnTo>
                      <a:lnTo>
                        <a:pt x="528" y="1146"/>
                      </a:lnTo>
                      <a:lnTo>
                        <a:pt x="534" y="1152"/>
                      </a:lnTo>
                      <a:lnTo>
                        <a:pt x="24" y="126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CC3300"/>
                    </a:gs>
                    <a:gs pos="100000">
                      <a:srgbClr val="872200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40" name="Text Box 206"/>
                <p:cNvSpPr txBox="1">
                  <a:spLocks noChangeArrowheads="1"/>
                </p:cNvSpPr>
                <p:nvPr/>
              </p:nvSpPr>
              <p:spPr bwMode="auto">
                <a:xfrm>
                  <a:off x="3896146" y="4541501"/>
                  <a:ext cx="58368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buSzPct val="100000"/>
                    <a:buFont typeface="Times New Roman" pitchFamily="18" charset="0"/>
                    <a:buNone/>
                  </a:pPr>
                  <a:r>
                    <a:rPr lang="en-US" altLang="ko-KR" sz="1600" b="1">
                      <a:solidFill>
                        <a:srgbClr val="FF6600"/>
                      </a:solidFill>
                      <a:latin typeface="Times New Roman" pitchFamily="18" charset="0"/>
                    </a:rPr>
                    <a:t>2011</a:t>
                  </a:r>
                </a:p>
              </p:txBody>
            </p:sp>
            <p:sp>
              <p:nvSpPr>
                <p:cNvPr id="61541" name="Freeform 181"/>
                <p:cNvSpPr>
                  <a:spLocks/>
                </p:cNvSpPr>
                <p:nvPr/>
              </p:nvSpPr>
              <p:spPr bwMode="auto">
                <a:xfrm rot="924357">
                  <a:off x="3517769" y="4832307"/>
                  <a:ext cx="429407" cy="500238"/>
                </a:xfrm>
                <a:custGeom>
                  <a:avLst/>
                  <a:gdLst>
                    <a:gd name="T0" fmla="*/ 283715 w 672"/>
                    <a:gd name="T1" fmla="*/ 491384 h 678"/>
                    <a:gd name="T2" fmla="*/ 264545 w 672"/>
                    <a:gd name="T3" fmla="*/ 482530 h 678"/>
                    <a:gd name="T4" fmla="*/ 241541 w 672"/>
                    <a:gd name="T5" fmla="*/ 469250 h 678"/>
                    <a:gd name="T6" fmla="*/ 222371 w 672"/>
                    <a:gd name="T7" fmla="*/ 455969 h 678"/>
                    <a:gd name="T8" fmla="*/ 203202 w 672"/>
                    <a:gd name="T9" fmla="*/ 442689 h 678"/>
                    <a:gd name="T10" fmla="*/ 184032 w 672"/>
                    <a:gd name="T11" fmla="*/ 424981 h 678"/>
                    <a:gd name="T12" fmla="*/ 164862 w 672"/>
                    <a:gd name="T13" fmla="*/ 411700 h 678"/>
                    <a:gd name="T14" fmla="*/ 145692 w 672"/>
                    <a:gd name="T15" fmla="*/ 393993 h 678"/>
                    <a:gd name="T16" fmla="*/ 130356 w 672"/>
                    <a:gd name="T17" fmla="*/ 376285 h 678"/>
                    <a:gd name="T18" fmla="*/ 111186 w 672"/>
                    <a:gd name="T19" fmla="*/ 358578 h 678"/>
                    <a:gd name="T20" fmla="*/ 95850 w 672"/>
                    <a:gd name="T21" fmla="*/ 340870 h 678"/>
                    <a:gd name="T22" fmla="*/ 76680 w 672"/>
                    <a:gd name="T23" fmla="*/ 318736 h 678"/>
                    <a:gd name="T24" fmla="*/ 61344 w 672"/>
                    <a:gd name="T25" fmla="*/ 301028 h 678"/>
                    <a:gd name="T26" fmla="*/ 49842 w 672"/>
                    <a:gd name="T27" fmla="*/ 278894 h 678"/>
                    <a:gd name="T28" fmla="*/ 34506 w 672"/>
                    <a:gd name="T29" fmla="*/ 256759 h 678"/>
                    <a:gd name="T30" fmla="*/ 19170 w 672"/>
                    <a:gd name="T31" fmla="*/ 234625 h 678"/>
                    <a:gd name="T32" fmla="*/ 7668 w 672"/>
                    <a:gd name="T33" fmla="*/ 212490 h 678"/>
                    <a:gd name="T34" fmla="*/ 283715 w 672"/>
                    <a:gd name="T35" fmla="*/ 0 h 678"/>
                    <a:gd name="T36" fmla="*/ 291383 w 672"/>
                    <a:gd name="T37" fmla="*/ 8854 h 678"/>
                    <a:gd name="T38" fmla="*/ 295217 w 672"/>
                    <a:gd name="T39" fmla="*/ 22134 h 678"/>
                    <a:gd name="T40" fmla="*/ 302885 w 672"/>
                    <a:gd name="T41" fmla="*/ 30988 h 678"/>
                    <a:gd name="T42" fmla="*/ 310553 w 672"/>
                    <a:gd name="T43" fmla="*/ 39842 h 678"/>
                    <a:gd name="T44" fmla="*/ 318221 w 672"/>
                    <a:gd name="T45" fmla="*/ 53123 h 678"/>
                    <a:gd name="T46" fmla="*/ 325889 w 672"/>
                    <a:gd name="T47" fmla="*/ 61976 h 678"/>
                    <a:gd name="T48" fmla="*/ 333557 w 672"/>
                    <a:gd name="T49" fmla="*/ 70830 h 678"/>
                    <a:gd name="T50" fmla="*/ 345059 w 672"/>
                    <a:gd name="T51" fmla="*/ 79684 h 678"/>
                    <a:gd name="T52" fmla="*/ 352727 w 672"/>
                    <a:gd name="T53" fmla="*/ 88538 h 678"/>
                    <a:gd name="T54" fmla="*/ 360395 w 672"/>
                    <a:gd name="T55" fmla="*/ 97391 h 678"/>
                    <a:gd name="T56" fmla="*/ 371897 w 672"/>
                    <a:gd name="T57" fmla="*/ 106245 h 678"/>
                    <a:gd name="T58" fmla="*/ 379565 w 672"/>
                    <a:gd name="T59" fmla="*/ 115099 h 678"/>
                    <a:gd name="T60" fmla="*/ 391067 w 672"/>
                    <a:gd name="T61" fmla="*/ 119526 h 678"/>
                    <a:gd name="T62" fmla="*/ 398735 w 672"/>
                    <a:gd name="T63" fmla="*/ 128380 h 678"/>
                    <a:gd name="T64" fmla="*/ 410237 w 672"/>
                    <a:gd name="T65" fmla="*/ 137233 h 678"/>
                    <a:gd name="T66" fmla="*/ 421739 w 672"/>
                    <a:gd name="T67" fmla="*/ 141660 h 678"/>
                    <a:gd name="T68" fmla="*/ 429407 w 672"/>
                    <a:gd name="T69" fmla="*/ 146087 h 67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672"/>
                    <a:gd name="T106" fmla="*/ 0 h 678"/>
                    <a:gd name="T107" fmla="*/ 672 w 672"/>
                    <a:gd name="T108" fmla="*/ 678 h 67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672" h="678">
                      <a:moveTo>
                        <a:pt x="462" y="678"/>
                      </a:moveTo>
                      <a:lnTo>
                        <a:pt x="444" y="666"/>
                      </a:lnTo>
                      <a:lnTo>
                        <a:pt x="426" y="660"/>
                      </a:lnTo>
                      <a:lnTo>
                        <a:pt x="414" y="654"/>
                      </a:lnTo>
                      <a:lnTo>
                        <a:pt x="396" y="642"/>
                      </a:lnTo>
                      <a:lnTo>
                        <a:pt x="378" y="636"/>
                      </a:lnTo>
                      <a:lnTo>
                        <a:pt x="366" y="624"/>
                      </a:lnTo>
                      <a:lnTo>
                        <a:pt x="348" y="618"/>
                      </a:lnTo>
                      <a:lnTo>
                        <a:pt x="336" y="606"/>
                      </a:lnTo>
                      <a:lnTo>
                        <a:pt x="318" y="600"/>
                      </a:lnTo>
                      <a:lnTo>
                        <a:pt x="300" y="588"/>
                      </a:lnTo>
                      <a:lnTo>
                        <a:pt x="288" y="576"/>
                      </a:lnTo>
                      <a:lnTo>
                        <a:pt x="270" y="564"/>
                      </a:lnTo>
                      <a:lnTo>
                        <a:pt x="258" y="558"/>
                      </a:lnTo>
                      <a:lnTo>
                        <a:pt x="246" y="546"/>
                      </a:lnTo>
                      <a:lnTo>
                        <a:pt x="228" y="534"/>
                      </a:lnTo>
                      <a:lnTo>
                        <a:pt x="216" y="522"/>
                      </a:lnTo>
                      <a:lnTo>
                        <a:pt x="204" y="510"/>
                      </a:lnTo>
                      <a:lnTo>
                        <a:pt x="186" y="498"/>
                      </a:lnTo>
                      <a:lnTo>
                        <a:pt x="174" y="486"/>
                      </a:lnTo>
                      <a:lnTo>
                        <a:pt x="162" y="474"/>
                      </a:lnTo>
                      <a:lnTo>
                        <a:pt x="150" y="462"/>
                      </a:lnTo>
                      <a:lnTo>
                        <a:pt x="138" y="444"/>
                      </a:lnTo>
                      <a:lnTo>
                        <a:pt x="120" y="432"/>
                      </a:lnTo>
                      <a:lnTo>
                        <a:pt x="108" y="420"/>
                      </a:lnTo>
                      <a:lnTo>
                        <a:pt x="96" y="408"/>
                      </a:lnTo>
                      <a:lnTo>
                        <a:pt x="84" y="390"/>
                      </a:lnTo>
                      <a:lnTo>
                        <a:pt x="78" y="378"/>
                      </a:lnTo>
                      <a:lnTo>
                        <a:pt x="66" y="366"/>
                      </a:lnTo>
                      <a:lnTo>
                        <a:pt x="54" y="348"/>
                      </a:lnTo>
                      <a:lnTo>
                        <a:pt x="42" y="336"/>
                      </a:lnTo>
                      <a:lnTo>
                        <a:pt x="30" y="318"/>
                      </a:lnTo>
                      <a:lnTo>
                        <a:pt x="18" y="306"/>
                      </a:lnTo>
                      <a:lnTo>
                        <a:pt x="12" y="288"/>
                      </a:lnTo>
                      <a:lnTo>
                        <a:pt x="0" y="276"/>
                      </a:lnTo>
                      <a:lnTo>
                        <a:pt x="444" y="0"/>
                      </a:lnTo>
                      <a:lnTo>
                        <a:pt x="450" y="6"/>
                      </a:lnTo>
                      <a:lnTo>
                        <a:pt x="456" y="12"/>
                      </a:lnTo>
                      <a:lnTo>
                        <a:pt x="456" y="18"/>
                      </a:lnTo>
                      <a:lnTo>
                        <a:pt x="462" y="30"/>
                      </a:lnTo>
                      <a:lnTo>
                        <a:pt x="468" y="36"/>
                      </a:lnTo>
                      <a:lnTo>
                        <a:pt x="474" y="42"/>
                      </a:lnTo>
                      <a:lnTo>
                        <a:pt x="480" y="48"/>
                      </a:lnTo>
                      <a:lnTo>
                        <a:pt x="486" y="54"/>
                      </a:lnTo>
                      <a:lnTo>
                        <a:pt x="492" y="66"/>
                      </a:lnTo>
                      <a:lnTo>
                        <a:pt x="498" y="72"/>
                      </a:lnTo>
                      <a:lnTo>
                        <a:pt x="504" y="78"/>
                      </a:lnTo>
                      <a:lnTo>
                        <a:pt x="510" y="84"/>
                      </a:lnTo>
                      <a:lnTo>
                        <a:pt x="516" y="90"/>
                      </a:lnTo>
                      <a:lnTo>
                        <a:pt x="522" y="96"/>
                      </a:lnTo>
                      <a:lnTo>
                        <a:pt x="528" y="102"/>
                      </a:lnTo>
                      <a:lnTo>
                        <a:pt x="540" y="108"/>
                      </a:lnTo>
                      <a:lnTo>
                        <a:pt x="546" y="114"/>
                      </a:lnTo>
                      <a:lnTo>
                        <a:pt x="552" y="120"/>
                      </a:lnTo>
                      <a:lnTo>
                        <a:pt x="558" y="126"/>
                      </a:lnTo>
                      <a:lnTo>
                        <a:pt x="564" y="132"/>
                      </a:lnTo>
                      <a:lnTo>
                        <a:pt x="570" y="138"/>
                      </a:lnTo>
                      <a:lnTo>
                        <a:pt x="582" y="144"/>
                      </a:lnTo>
                      <a:lnTo>
                        <a:pt x="588" y="150"/>
                      </a:lnTo>
                      <a:lnTo>
                        <a:pt x="594" y="156"/>
                      </a:lnTo>
                      <a:lnTo>
                        <a:pt x="600" y="162"/>
                      </a:lnTo>
                      <a:lnTo>
                        <a:pt x="612" y="162"/>
                      </a:lnTo>
                      <a:lnTo>
                        <a:pt x="618" y="168"/>
                      </a:lnTo>
                      <a:lnTo>
                        <a:pt x="624" y="174"/>
                      </a:lnTo>
                      <a:lnTo>
                        <a:pt x="636" y="180"/>
                      </a:lnTo>
                      <a:lnTo>
                        <a:pt x="642" y="186"/>
                      </a:lnTo>
                      <a:lnTo>
                        <a:pt x="648" y="186"/>
                      </a:lnTo>
                      <a:lnTo>
                        <a:pt x="660" y="192"/>
                      </a:lnTo>
                      <a:lnTo>
                        <a:pt x="666" y="198"/>
                      </a:lnTo>
                      <a:lnTo>
                        <a:pt x="672" y="198"/>
                      </a:lnTo>
                      <a:lnTo>
                        <a:pt x="462" y="678"/>
                      </a:lnTo>
                      <a:close/>
                    </a:path>
                  </a:pathLst>
                </a:custGeom>
                <a:solidFill>
                  <a:srgbClr val="EA611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42" name="Freeform 182"/>
                <p:cNvSpPr>
                  <a:spLocks/>
                </p:cNvSpPr>
                <p:nvPr/>
              </p:nvSpPr>
              <p:spPr bwMode="auto">
                <a:xfrm rot="924357">
                  <a:off x="3494158" y="4681055"/>
                  <a:ext cx="368169" cy="332016"/>
                </a:xfrm>
                <a:custGeom>
                  <a:avLst/>
                  <a:gdLst>
                    <a:gd name="T0" fmla="*/ 84372 w 576"/>
                    <a:gd name="T1" fmla="*/ 332016 h 450"/>
                    <a:gd name="T2" fmla="*/ 80537 w 576"/>
                    <a:gd name="T3" fmla="*/ 318735 h 450"/>
                    <a:gd name="T4" fmla="*/ 72867 w 576"/>
                    <a:gd name="T5" fmla="*/ 309882 h 450"/>
                    <a:gd name="T6" fmla="*/ 69032 w 576"/>
                    <a:gd name="T7" fmla="*/ 296601 h 450"/>
                    <a:gd name="T8" fmla="*/ 61361 w 576"/>
                    <a:gd name="T9" fmla="*/ 283320 h 450"/>
                    <a:gd name="T10" fmla="*/ 57526 w 576"/>
                    <a:gd name="T11" fmla="*/ 270040 h 450"/>
                    <a:gd name="T12" fmla="*/ 49856 w 576"/>
                    <a:gd name="T13" fmla="*/ 261186 h 450"/>
                    <a:gd name="T14" fmla="*/ 46021 w 576"/>
                    <a:gd name="T15" fmla="*/ 247905 h 450"/>
                    <a:gd name="T16" fmla="*/ 42186 w 576"/>
                    <a:gd name="T17" fmla="*/ 234625 h 450"/>
                    <a:gd name="T18" fmla="*/ 38351 w 576"/>
                    <a:gd name="T19" fmla="*/ 221344 h 450"/>
                    <a:gd name="T20" fmla="*/ 30681 w 576"/>
                    <a:gd name="T21" fmla="*/ 212490 h 450"/>
                    <a:gd name="T22" fmla="*/ 26846 w 576"/>
                    <a:gd name="T23" fmla="*/ 199210 h 450"/>
                    <a:gd name="T24" fmla="*/ 23011 w 576"/>
                    <a:gd name="T25" fmla="*/ 185929 h 450"/>
                    <a:gd name="T26" fmla="*/ 19175 w 576"/>
                    <a:gd name="T27" fmla="*/ 172648 h 450"/>
                    <a:gd name="T28" fmla="*/ 15340 w 576"/>
                    <a:gd name="T29" fmla="*/ 159368 h 450"/>
                    <a:gd name="T30" fmla="*/ 11505 w 576"/>
                    <a:gd name="T31" fmla="*/ 146087 h 450"/>
                    <a:gd name="T32" fmla="*/ 7670 w 576"/>
                    <a:gd name="T33" fmla="*/ 132806 h 450"/>
                    <a:gd name="T34" fmla="*/ 7670 w 576"/>
                    <a:gd name="T35" fmla="*/ 119526 h 450"/>
                    <a:gd name="T36" fmla="*/ 3835 w 576"/>
                    <a:gd name="T37" fmla="*/ 106245 h 450"/>
                    <a:gd name="T38" fmla="*/ 0 w 576"/>
                    <a:gd name="T39" fmla="*/ 97391 h 450"/>
                    <a:gd name="T40" fmla="*/ 0 w 576"/>
                    <a:gd name="T41" fmla="*/ 84111 h 450"/>
                    <a:gd name="T42" fmla="*/ 325983 w 576"/>
                    <a:gd name="T43" fmla="*/ 0 h 450"/>
                    <a:gd name="T44" fmla="*/ 325983 w 576"/>
                    <a:gd name="T45" fmla="*/ 8854 h 450"/>
                    <a:gd name="T46" fmla="*/ 325983 w 576"/>
                    <a:gd name="T47" fmla="*/ 13281 h 450"/>
                    <a:gd name="T48" fmla="*/ 329818 w 576"/>
                    <a:gd name="T49" fmla="*/ 22134 h 450"/>
                    <a:gd name="T50" fmla="*/ 329818 w 576"/>
                    <a:gd name="T51" fmla="*/ 26561 h 450"/>
                    <a:gd name="T52" fmla="*/ 333653 w 576"/>
                    <a:gd name="T53" fmla="*/ 35415 h 450"/>
                    <a:gd name="T54" fmla="*/ 333653 w 576"/>
                    <a:gd name="T55" fmla="*/ 39842 h 450"/>
                    <a:gd name="T56" fmla="*/ 333653 w 576"/>
                    <a:gd name="T57" fmla="*/ 48696 h 450"/>
                    <a:gd name="T58" fmla="*/ 337488 w 576"/>
                    <a:gd name="T59" fmla="*/ 53123 h 450"/>
                    <a:gd name="T60" fmla="*/ 341323 w 576"/>
                    <a:gd name="T61" fmla="*/ 61976 h 450"/>
                    <a:gd name="T62" fmla="*/ 341323 w 576"/>
                    <a:gd name="T63" fmla="*/ 66403 h 450"/>
                    <a:gd name="T64" fmla="*/ 345158 w 576"/>
                    <a:gd name="T65" fmla="*/ 70830 h 450"/>
                    <a:gd name="T66" fmla="*/ 345158 w 576"/>
                    <a:gd name="T67" fmla="*/ 79684 h 450"/>
                    <a:gd name="T68" fmla="*/ 348994 w 576"/>
                    <a:gd name="T69" fmla="*/ 84111 h 450"/>
                    <a:gd name="T70" fmla="*/ 352829 w 576"/>
                    <a:gd name="T71" fmla="*/ 92964 h 450"/>
                    <a:gd name="T72" fmla="*/ 352829 w 576"/>
                    <a:gd name="T73" fmla="*/ 97391 h 450"/>
                    <a:gd name="T74" fmla="*/ 356664 w 576"/>
                    <a:gd name="T75" fmla="*/ 101818 h 450"/>
                    <a:gd name="T76" fmla="*/ 360499 w 576"/>
                    <a:gd name="T77" fmla="*/ 110672 h 450"/>
                    <a:gd name="T78" fmla="*/ 360499 w 576"/>
                    <a:gd name="T79" fmla="*/ 115099 h 450"/>
                    <a:gd name="T80" fmla="*/ 364334 w 576"/>
                    <a:gd name="T81" fmla="*/ 119526 h 450"/>
                    <a:gd name="T82" fmla="*/ 368169 w 576"/>
                    <a:gd name="T83" fmla="*/ 128380 h 450"/>
                    <a:gd name="T84" fmla="*/ 84372 w 576"/>
                    <a:gd name="T85" fmla="*/ 332016 h 45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76"/>
                    <a:gd name="T130" fmla="*/ 0 h 450"/>
                    <a:gd name="T131" fmla="*/ 576 w 576"/>
                    <a:gd name="T132" fmla="*/ 450 h 45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76" h="450">
                      <a:moveTo>
                        <a:pt x="132" y="450"/>
                      </a:moveTo>
                      <a:lnTo>
                        <a:pt x="126" y="432"/>
                      </a:lnTo>
                      <a:lnTo>
                        <a:pt x="114" y="420"/>
                      </a:lnTo>
                      <a:lnTo>
                        <a:pt x="108" y="402"/>
                      </a:lnTo>
                      <a:lnTo>
                        <a:pt x="96" y="384"/>
                      </a:lnTo>
                      <a:lnTo>
                        <a:pt x="90" y="366"/>
                      </a:lnTo>
                      <a:lnTo>
                        <a:pt x="78" y="354"/>
                      </a:lnTo>
                      <a:lnTo>
                        <a:pt x="72" y="336"/>
                      </a:lnTo>
                      <a:lnTo>
                        <a:pt x="66" y="318"/>
                      </a:lnTo>
                      <a:lnTo>
                        <a:pt x="60" y="300"/>
                      </a:lnTo>
                      <a:lnTo>
                        <a:pt x="48" y="288"/>
                      </a:lnTo>
                      <a:lnTo>
                        <a:pt x="42" y="270"/>
                      </a:lnTo>
                      <a:lnTo>
                        <a:pt x="36" y="252"/>
                      </a:lnTo>
                      <a:lnTo>
                        <a:pt x="30" y="234"/>
                      </a:lnTo>
                      <a:lnTo>
                        <a:pt x="24" y="216"/>
                      </a:lnTo>
                      <a:lnTo>
                        <a:pt x="18" y="198"/>
                      </a:lnTo>
                      <a:lnTo>
                        <a:pt x="12" y="180"/>
                      </a:lnTo>
                      <a:lnTo>
                        <a:pt x="12" y="162"/>
                      </a:lnTo>
                      <a:lnTo>
                        <a:pt x="6" y="144"/>
                      </a:lnTo>
                      <a:lnTo>
                        <a:pt x="0" y="132"/>
                      </a:lnTo>
                      <a:lnTo>
                        <a:pt x="0" y="114"/>
                      </a:lnTo>
                      <a:lnTo>
                        <a:pt x="510" y="0"/>
                      </a:lnTo>
                      <a:lnTo>
                        <a:pt x="510" y="12"/>
                      </a:lnTo>
                      <a:lnTo>
                        <a:pt x="510" y="18"/>
                      </a:lnTo>
                      <a:lnTo>
                        <a:pt x="516" y="30"/>
                      </a:lnTo>
                      <a:lnTo>
                        <a:pt x="516" y="36"/>
                      </a:lnTo>
                      <a:lnTo>
                        <a:pt x="522" y="48"/>
                      </a:lnTo>
                      <a:lnTo>
                        <a:pt x="522" y="54"/>
                      </a:lnTo>
                      <a:lnTo>
                        <a:pt x="522" y="66"/>
                      </a:lnTo>
                      <a:lnTo>
                        <a:pt x="528" y="72"/>
                      </a:lnTo>
                      <a:lnTo>
                        <a:pt x="534" y="84"/>
                      </a:lnTo>
                      <a:lnTo>
                        <a:pt x="534" y="90"/>
                      </a:lnTo>
                      <a:lnTo>
                        <a:pt x="540" y="96"/>
                      </a:lnTo>
                      <a:lnTo>
                        <a:pt x="540" y="108"/>
                      </a:lnTo>
                      <a:lnTo>
                        <a:pt x="546" y="114"/>
                      </a:lnTo>
                      <a:lnTo>
                        <a:pt x="552" y="126"/>
                      </a:lnTo>
                      <a:lnTo>
                        <a:pt x="552" y="132"/>
                      </a:lnTo>
                      <a:lnTo>
                        <a:pt x="558" y="138"/>
                      </a:lnTo>
                      <a:lnTo>
                        <a:pt x="564" y="150"/>
                      </a:lnTo>
                      <a:lnTo>
                        <a:pt x="564" y="156"/>
                      </a:lnTo>
                      <a:lnTo>
                        <a:pt x="570" y="162"/>
                      </a:lnTo>
                      <a:lnTo>
                        <a:pt x="576" y="174"/>
                      </a:lnTo>
                      <a:lnTo>
                        <a:pt x="132" y="450"/>
                      </a:lnTo>
                      <a:close/>
                    </a:path>
                  </a:pathLst>
                </a:custGeom>
                <a:solidFill>
                  <a:srgbClr val="EA611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43" name="Line 208"/>
                <p:cNvSpPr>
                  <a:spLocks noChangeShapeType="1"/>
                </p:cNvSpPr>
                <p:nvPr/>
              </p:nvSpPr>
              <p:spPr bwMode="auto">
                <a:xfrm flipV="1">
                  <a:off x="3929468" y="3834045"/>
                  <a:ext cx="144611" cy="24643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544" name="Line 209"/>
                <p:cNvSpPr>
                  <a:spLocks noChangeShapeType="1"/>
                </p:cNvSpPr>
                <p:nvPr/>
              </p:nvSpPr>
              <p:spPr bwMode="auto">
                <a:xfrm flipV="1">
                  <a:off x="4074079" y="3815078"/>
                  <a:ext cx="1683730" cy="2044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1533" name="TextBox 128"/>
              <p:cNvSpPr txBox="1">
                <a:spLocks noChangeArrowheads="1"/>
              </p:cNvSpPr>
              <p:nvPr/>
            </p:nvSpPr>
            <p:spPr bwMode="auto">
              <a:xfrm>
                <a:off x="3899201" y="3564015"/>
                <a:ext cx="1763177" cy="3166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buSzPct val="100000"/>
                  <a:buFont typeface="Times New Roman" pitchFamily="18" charset="0"/>
                  <a:buNone/>
                </a:pPr>
                <a:r>
                  <a:rPr lang="zh-CN" altLang="en-US" sz="1200"/>
                  <a:t>占进口总额的</a:t>
                </a:r>
                <a:r>
                  <a:rPr lang="en-US" altLang="zh-CN" sz="1200"/>
                  <a:t>21.5%</a:t>
                </a:r>
                <a:endParaRPr lang="zh-CN" altLang="en-US" sz="1200"/>
              </a:p>
            </p:txBody>
          </p:sp>
        </p:grpSp>
        <p:sp>
          <p:nvSpPr>
            <p:cNvPr id="138" name="TextBox 137"/>
            <p:cNvSpPr txBox="1"/>
            <p:nvPr/>
          </p:nvSpPr>
          <p:spPr>
            <a:xfrm>
              <a:off x="917681" y="5863939"/>
              <a:ext cx="2032236" cy="3700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日本对华进口状况</a:t>
              </a:r>
            </a:p>
          </p:txBody>
        </p:sp>
        <p:sp>
          <p:nvSpPr>
            <p:cNvPr id="61531" name="右箭头 140"/>
            <p:cNvSpPr>
              <a:spLocks noChangeArrowheads="1"/>
            </p:cNvSpPr>
            <p:nvPr/>
          </p:nvSpPr>
          <p:spPr bwMode="auto">
            <a:xfrm>
              <a:off x="1511660" y="4824155"/>
              <a:ext cx="720080" cy="540060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0">
              <a:gsLst>
                <a:gs pos="0">
                  <a:srgbClr val="CC3300"/>
                </a:gs>
                <a:gs pos="100000">
                  <a:srgbClr val="872200"/>
                </a:gs>
              </a:gsLst>
              <a:path path="rect">
                <a:fillToRect l="50000" t="50000" r="50000" b="50000"/>
              </a:path>
            </a:gradFill>
            <a:ln w="19050" algn="ctr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endParaRPr lang="zh-CN" altLang="en-US" sz="1600"/>
            </a:p>
          </p:txBody>
        </p:sp>
      </p:grpSp>
      <p:grpSp>
        <p:nvGrpSpPr>
          <p:cNvPr id="12" name="组合 141"/>
          <p:cNvGrpSpPr>
            <a:grpSpLocks/>
          </p:cNvGrpSpPr>
          <p:nvPr/>
        </p:nvGrpSpPr>
        <p:grpSpPr bwMode="auto">
          <a:xfrm>
            <a:off x="4510088" y="939800"/>
            <a:ext cx="4606925" cy="3359150"/>
            <a:chOff x="1601670" y="175041"/>
            <a:chExt cx="4606688" cy="3358197"/>
          </a:xfrm>
        </p:grpSpPr>
        <p:grpSp>
          <p:nvGrpSpPr>
            <p:cNvPr id="61470" name="组合 124"/>
            <p:cNvGrpSpPr>
              <a:grpSpLocks/>
            </p:cNvGrpSpPr>
            <p:nvPr/>
          </p:nvGrpSpPr>
          <p:grpSpPr bwMode="auto">
            <a:xfrm>
              <a:off x="1636704" y="175041"/>
              <a:ext cx="4571654" cy="3358197"/>
              <a:chOff x="1636704" y="175041"/>
              <a:chExt cx="4571654" cy="3358197"/>
            </a:xfrm>
          </p:grpSpPr>
          <p:grpSp>
            <p:nvGrpSpPr>
              <p:cNvPr id="61479" name="组合 114"/>
              <p:cNvGrpSpPr>
                <a:grpSpLocks/>
              </p:cNvGrpSpPr>
              <p:nvPr/>
            </p:nvGrpSpPr>
            <p:grpSpPr bwMode="auto">
              <a:xfrm>
                <a:off x="1636704" y="175041"/>
                <a:ext cx="4571654" cy="2980480"/>
                <a:chOff x="734982" y="1332945"/>
                <a:chExt cx="7242224" cy="4798204"/>
              </a:xfrm>
            </p:grpSpPr>
            <p:sp>
              <p:nvSpPr>
                <p:cNvPr id="61481" name="Line 4"/>
                <p:cNvSpPr>
                  <a:spLocks noChangeShapeType="1"/>
                </p:cNvSpPr>
                <p:nvPr/>
              </p:nvSpPr>
              <p:spPr bwMode="auto">
                <a:xfrm>
                  <a:off x="5812726" y="2274888"/>
                  <a:ext cx="0" cy="3783012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482" name="Line 5"/>
                <p:cNvSpPr>
                  <a:spLocks noChangeShapeType="1"/>
                </p:cNvSpPr>
                <p:nvPr/>
              </p:nvSpPr>
              <p:spPr bwMode="auto">
                <a:xfrm>
                  <a:off x="3531285" y="2274888"/>
                  <a:ext cx="0" cy="3783012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483" name="Line 6"/>
                <p:cNvSpPr>
                  <a:spLocks noChangeShapeType="1"/>
                </p:cNvSpPr>
                <p:nvPr/>
              </p:nvSpPr>
              <p:spPr bwMode="auto">
                <a:xfrm>
                  <a:off x="4743300" y="2274888"/>
                  <a:ext cx="0" cy="3783012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pic>
              <p:nvPicPr>
                <p:cNvPr id="61484" name="Picture 7" descr="코발트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752873" y="5635625"/>
                  <a:ext cx="5222915" cy="3730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485" name="Picture 8" descr="코발트4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734982" y="5191125"/>
                  <a:ext cx="5452127" cy="379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486" name="Picture 9" descr="코발트4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743927" y="4729163"/>
                  <a:ext cx="5781299" cy="3794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487" name="Picture 11" descr="코발트4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734982" y="4270375"/>
                  <a:ext cx="5832508" cy="3746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488" name="Picture 12" descr="보라5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45417" y="2369173"/>
                  <a:ext cx="6075661" cy="3714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489" name="Picture 13" descr="보라5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48399" y="2843213"/>
                  <a:ext cx="5945885" cy="371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490" name="Picture 14" descr="보라5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52871" y="3335338"/>
                  <a:ext cx="5941412" cy="371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491" name="Picture 15" descr="보라5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61816" y="3773488"/>
                  <a:ext cx="5678881" cy="371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1492" name="Rectangle 16"/>
                <p:cNvSpPr>
                  <a:spLocks noChangeArrowheads="1"/>
                </p:cNvSpPr>
                <p:nvPr/>
              </p:nvSpPr>
              <p:spPr bwMode="auto">
                <a:xfrm>
                  <a:off x="2552357" y="1912938"/>
                  <a:ext cx="5256631" cy="361950"/>
                </a:xfrm>
                <a:prstGeom prst="rect">
                  <a:avLst/>
                </a:prstGeom>
                <a:solidFill>
                  <a:srgbClr val="000000">
                    <a:alpha val="2000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buSzPct val="100000"/>
                    <a:buFont typeface="Times New Roman" pitchFamily="18" charset="0"/>
                    <a:buNone/>
                  </a:pPr>
                  <a:endParaRPr lang="zh-CN" altLang="en-US"/>
                </a:p>
              </p:txBody>
            </p:sp>
            <p:sp>
              <p:nvSpPr>
                <p:cNvPr id="61493" name="Line 17"/>
                <p:cNvSpPr>
                  <a:spLocks noChangeShapeType="1"/>
                </p:cNvSpPr>
                <p:nvPr/>
              </p:nvSpPr>
              <p:spPr bwMode="auto">
                <a:xfrm>
                  <a:off x="6953447" y="2033588"/>
                  <a:ext cx="0" cy="241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494" name="Line 18"/>
                <p:cNvSpPr>
                  <a:spLocks noChangeShapeType="1"/>
                </p:cNvSpPr>
                <p:nvPr/>
              </p:nvSpPr>
              <p:spPr bwMode="auto">
                <a:xfrm>
                  <a:off x="4743300" y="2033588"/>
                  <a:ext cx="0" cy="241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49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227754" y="1404484"/>
                  <a:ext cx="901953" cy="6439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buSzPct val="100000"/>
                    <a:buFont typeface="Times New Roman" pitchFamily="18" charset="0"/>
                    <a:buNone/>
                  </a:pPr>
                  <a:r>
                    <a:rPr lang="en-US" altLang="ko-KR" sz="2000" dirty="0">
                      <a:latin typeface="+mn-ea"/>
                      <a:ea typeface="+mn-ea"/>
                      <a:cs typeface="HY견고딕"/>
                    </a:rPr>
                    <a:t>50%</a:t>
                  </a:r>
                </a:p>
              </p:txBody>
            </p:sp>
            <p:sp>
              <p:nvSpPr>
                <p:cNvPr id="6149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6410533" y="1332945"/>
                  <a:ext cx="1105095" cy="6439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buSzPct val="100000"/>
                    <a:buFont typeface="Times New Roman" pitchFamily="18" charset="0"/>
                    <a:buNone/>
                  </a:pPr>
                  <a:r>
                    <a:rPr lang="en-US" altLang="ko-KR" sz="2000" dirty="0">
                      <a:latin typeface="+mn-ea"/>
                      <a:ea typeface="+mn-ea"/>
                      <a:cs typeface="HY견고딕"/>
                    </a:rPr>
                    <a:t>100%</a:t>
                  </a:r>
                </a:p>
              </p:txBody>
            </p:sp>
            <p:sp>
              <p:nvSpPr>
                <p:cNvPr id="61497" name="Rectangle 23"/>
                <p:cNvSpPr>
                  <a:spLocks noChangeArrowheads="1"/>
                </p:cNvSpPr>
                <p:nvPr/>
              </p:nvSpPr>
              <p:spPr bwMode="auto">
                <a:xfrm>
                  <a:off x="797597" y="4191000"/>
                  <a:ext cx="1754761" cy="1866900"/>
                </a:xfrm>
                <a:prstGeom prst="rect">
                  <a:avLst/>
                </a:prstGeom>
                <a:gradFill rotWithShape="1">
                  <a:gsLst>
                    <a:gs pos="0">
                      <a:srgbClr val="4E9BC2">
                        <a:alpha val="60001"/>
                      </a:srgbClr>
                    </a:gs>
                    <a:gs pos="100000">
                      <a:srgbClr val="66CCFF">
                        <a:alpha val="60001"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buSzPct val="100000"/>
                    <a:buFont typeface="Times New Roman" pitchFamily="18" charset="0"/>
                    <a:buNone/>
                  </a:pPr>
                  <a:endParaRPr lang="zh-CN" altLang="en-US"/>
                </a:p>
              </p:txBody>
            </p:sp>
            <p:sp>
              <p:nvSpPr>
                <p:cNvPr id="61498" name="Rectangle 24"/>
                <p:cNvSpPr>
                  <a:spLocks noChangeArrowheads="1"/>
                </p:cNvSpPr>
                <p:nvPr/>
              </p:nvSpPr>
              <p:spPr bwMode="auto">
                <a:xfrm>
                  <a:off x="797597" y="2284413"/>
                  <a:ext cx="1754761" cy="1905000"/>
                </a:xfrm>
                <a:prstGeom prst="rect">
                  <a:avLst/>
                </a:prstGeom>
                <a:gradFill rotWithShape="1">
                  <a:gsLst>
                    <a:gs pos="0">
                      <a:srgbClr val="7F637C">
                        <a:alpha val="60001"/>
                      </a:srgbClr>
                    </a:gs>
                    <a:gs pos="100000">
                      <a:srgbClr val="C096BB">
                        <a:alpha val="60001"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buSzPct val="100000"/>
                    <a:buFont typeface="Times New Roman" pitchFamily="18" charset="0"/>
                    <a:buNone/>
                  </a:pPr>
                  <a:endParaRPr lang="zh-CN" altLang="en-US"/>
                </a:p>
              </p:txBody>
            </p:sp>
            <p:sp>
              <p:nvSpPr>
                <p:cNvPr id="61499" name="Line 25"/>
                <p:cNvSpPr>
                  <a:spLocks noChangeShapeType="1"/>
                </p:cNvSpPr>
                <p:nvPr/>
              </p:nvSpPr>
              <p:spPr bwMode="auto">
                <a:xfrm>
                  <a:off x="2552357" y="1914525"/>
                  <a:ext cx="0" cy="414337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00" name="Line 26"/>
                <p:cNvSpPr>
                  <a:spLocks noChangeShapeType="1"/>
                </p:cNvSpPr>
                <p:nvPr/>
              </p:nvSpPr>
              <p:spPr bwMode="auto">
                <a:xfrm>
                  <a:off x="791633" y="2274888"/>
                  <a:ext cx="0" cy="37830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01" name="Rectangle 27"/>
                <p:cNvSpPr>
                  <a:spLocks noChangeArrowheads="1"/>
                </p:cNvSpPr>
                <p:nvPr/>
              </p:nvSpPr>
              <p:spPr bwMode="auto">
                <a:xfrm>
                  <a:off x="791634" y="1912938"/>
                  <a:ext cx="1760724" cy="361950"/>
                </a:xfrm>
                <a:prstGeom prst="rect">
                  <a:avLst/>
                </a:prstGeom>
                <a:gradFill rotWithShape="1">
                  <a:gsLst>
                    <a:gs pos="0">
                      <a:srgbClr val="6D0016"/>
                    </a:gs>
                    <a:gs pos="100000">
                      <a:srgbClr val="A50021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buSzPct val="100000"/>
                    <a:buFont typeface="Times New Roman" pitchFamily="18" charset="0"/>
                    <a:buNone/>
                  </a:pPr>
                  <a:r>
                    <a:rPr lang="zh-CN" altLang="en-US" sz="1600">
                      <a:solidFill>
                        <a:schemeClr val="bg1"/>
                      </a:solidFill>
                      <a:latin typeface="黑体" pitchFamily="49" charset="-122"/>
                      <a:ea typeface="黑体" pitchFamily="49" charset="-122"/>
                    </a:rPr>
                    <a:t>商品名称</a:t>
                  </a:r>
                  <a:endParaRPr lang="en-US" altLang="ko-KR" sz="1600">
                    <a:solidFill>
                      <a:schemeClr val="bg1"/>
                    </a:solidFill>
                    <a:latin typeface="黑体" pitchFamily="49" charset="-122"/>
                    <a:ea typeface="黑体" pitchFamily="49" charset="-122"/>
                  </a:endParaRPr>
                </a:p>
              </p:txBody>
            </p:sp>
            <p:sp>
              <p:nvSpPr>
                <p:cNvPr id="61502" name="Line 28"/>
                <p:cNvSpPr>
                  <a:spLocks noChangeShapeType="1"/>
                </p:cNvSpPr>
                <p:nvPr/>
              </p:nvSpPr>
              <p:spPr bwMode="auto">
                <a:xfrm>
                  <a:off x="791633" y="2274889"/>
                  <a:ext cx="69905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03" name="Line 29"/>
                <p:cNvSpPr>
                  <a:spLocks noChangeShapeType="1"/>
                </p:cNvSpPr>
                <p:nvPr/>
              </p:nvSpPr>
              <p:spPr bwMode="auto">
                <a:xfrm>
                  <a:off x="791633" y="4200526"/>
                  <a:ext cx="699052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61504" name="Group 30"/>
                <p:cNvGrpSpPr>
                  <a:grpSpLocks/>
                </p:cNvGrpSpPr>
                <p:nvPr/>
              </p:nvGrpSpPr>
              <p:grpSpPr bwMode="auto">
                <a:xfrm>
                  <a:off x="791633" y="2795589"/>
                  <a:ext cx="2087167" cy="2803525"/>
                  <a:chOff x="518" y="1805"/>
                  <a:chExt cx="4689" cy="1766"/>
                </a:xfrm>
              </p:grpSpPr>
              <p:sp>
                <p:nvSpPr>
                  <p:cNvPr id="61522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518" y="1805"/>
                    <a:ext cx="468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>
                        <a:alpha val="65097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523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518" y="2102"/>
                    <a:ext cx="468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>
                        <a:alpha val="65097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524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518" y="2398"/>
                    <a:ext cx="468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>
                        <a:alpha val="65097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525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518" y="2998"/>
                    <a:ext cx="468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>
                        <a:alpha val="65097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526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518" y="3284"/>
                    <a:ext cx="468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>
                        <a:alpha val="65097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527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518" y="3571"/>
                    <a:ext cx="468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>
                        <a:alpha val="65097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1505" name="Line 37"/>
                <p:cNvSpPr>
                  <a:spLocks noChangeShapeType="1"/>
                </p:cNvSpPr>
                <p:nvPr/>
              </p:nvSpPr>
              <p:spPr bwMode="auto">
                <a:xfrm>
                  <a:off x="791633" y="6054726"/>
                  <a:ext cx="699052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61506" name="Group 38"/>
                <p:cNvGrpSpPr>
                  <a:grpSpLocks/>
                </p:cNvGrpSpPr>
                <p:nvPr/>
              </p:nvGrpSpPr>
              <p:grpSpPr bwMode="auto">
                <a:xfrm>
                  <a:off x="2908617" y="2787650"/>
                  <a:ext cx="4873536" cy="2803525"/>
                  <a:chOff x="518" y="1805"/>
                  <a:chExt cx="4689" cy="1766"/>
                </a:xfrm>
              </p:grpSpPr>
              <p:sp>
                <p:nvSpPr>
                  <p:cNvPr id="61516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518" y="1805"/>
                    <a:ext cx="468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517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518" y="2102"/>
                    <a:ext cx="468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518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518" y="2398"/>
                    <a:ext cx="468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519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518" y="2998"/>
                    <a:ext cx="468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520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18" y="3284"/>
                    <a:ext cx="468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521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518" y="3571"/>
                    <a:ext cx="468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80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6996464" y="2365147"/>
                  <a:ext cx="980742" cy="4445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buSzPct val="100000"/>
                    <a:buFont typeface="Times New Roman" pitchFamily="18" charset="0"/>
                    <a:buNone/>
                    <a:defRPr/>
                  </a:pPr>
                  <a:r>
                    <a:rPr lang="en-US" altLang="ko-KR" sz="1200" b="1" dirty="0">
                      <a:latin typeface="+mj-lt"/>
                      <a:ea typeface="HY견고딕" pitchFamily="18" charset="-127"/>
                    </a:rPr>
                    <a:t>90.7%</a:t>
                  </a:r>
                </a:p>
              </p:txBody>
            </p:sp>
            <p:sp>
              <p:nvSpPr>
                <p:cNvPr id="181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6996464" y="2891468"/>
                  <a:ext cx="980742" cy="4471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buSzPct val="100000"/>
                    <a:buFont typeface="Times New Roman" pitchFamily="18" charset="0"/>
                    <a:buNone/>
                    <a:defRPr/>
                  </a:pPr>
                  <a:r>
                    <a:rPr lang="en-US" altLang="ko-KR" sz="1200" b="1" dirty="0">
                      <a:latin typeface="+mj-lt"/>
                      <a:ea typeface="HY견고딕" pitchFamily="18" charset="-127"/>
                    </a:rPr>
                    <a:t>89.6%</a:t>
                  </a:r>
                </a:p>
              </p:txBody>
            </p:sp>
            <p:sp>
              <p:nvSpPr>
                <p:cNvPr id="182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6996464" y="3394794"/>
                  <a:ext cx="980742" cy="4445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buSzPct val="100000"/>
                    <a:buFont typeface="Times New Roman" pitchFamily="18" charset="0"/>
                    <a:buNone/>
                    <a:defRPr/>
                  </a:pPr>
                  <a:r>
                    <a:rPr lang="en-US" altLang="ko-KR" sz="1200" b="1" dirty="0">
                      <a:latin typeface="+mj-lt"/>
                      <a:ea typeface="HY견고딕" pitchFamily="18" charset="-127"/>
                    </a:rPr>
                    <a:t>88.9%</a:t>
                  </a:r>
                </a:p>
              </p:txBody>
            </p:sp>
            <p:sp>
              <p:nvSpPr>
                <p:cNvPr id="183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7124714" y="3803587"/>
                  <a:ext cx="777050" cy="447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buSzPct val="100000"/>
                    <a:buFont typeface="Times New Roman" pitchFamily="18" charset="0"/>
                    <a:buNone/>
                    <a:defRPr/>
                  </a:pPr>
                  <a:r>
                    <a:rPr lang="en-US" altLang="ko-KR" sz="1200" b="1" dirty="0">
                      <a:latin typeface="+mj-lt"/>
                      <a:ea typeface="HY견고딕" pitchFamily="18" charset="-127"/>
                    </a:rPr>
                    <a:t>85%</a:t>
                  </a:r>
                </a:p>
              </p:txBody>
            </p:sp>
            <p:sp>
              <p:nvSpPr>
                <p:cNvPr id="184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7124714" y="4301802"/>
                  <a:ext cx="777050" cy="4471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buSzPct val="100000"/>
                    <a:buFont typeface="Times New Roman" pitchFamily="18" charset="0"/>
                    <a:buNone/>
                    <a:defRPr/>
                  </a:pPr>
                  <a:r>
                    <a:rPr lang="en-US" altLang="ko-KR" sz="1200" b="1" dirty="0">
                      <a:latin typeface="+mj-lt"/>
                      <a:ea typeface="HY견고딕" pitchFamily="18" charset="-127"/>
                    </a:rPr>
                    <a:t>87%</a:t>
                  </a:r>
                </a:p>
              </p:txBody>
            </p:sp>
            <p:sp>
              <p:nvSpPr>
                <p:cNvPr id="185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6996464" y="4792353"/>
                  <a:ext cx="980742" cy="4471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buSzPct val="100000"/>
                    <a:buFont typeface="Times New Roman" pitchFamily="18" charset="0"/>
                    <a:buNone/>
                    <a:defRPr/>
                  </a:pPr>
                  <a:r>
                    <a:rPr lang="en-US" altLang="ko-KR" sz="1200" b="1" dirty="0">
                      <a:latin typeface="+mj-lt"/>
                      <a:ea typeface="HY견고딕" pitchFamily="18" charset="-127"/>
                    </a:rPr>
                    <a:t>86.8%</a:t>
                  </a:r>
                </a:p>
              </p:txBody>
            </p:sp>
            <p:sp>
              <p:nvSpPr>
                <p:cNvPr id="186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6996464" y="5254801"/>
                  <a:ext cx="980742" cy="447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buSzPct val="100000"/>
                    <a:buFont typeface="Times New Roman" pitchFamily="18" charset="0"/>
                    <a:buNone/>
                    <a:defRPr/>
                  </a:pPr>
                  <a:r>
                    <a:rPr lang="en-US" altLang="ko-KR" sz="1200" b="1" dirty="0">
                      <a:latin typeface="+mj-lt"/>
                      <a:ea typeface="HY견고딕" pitchFamily="18" charset="-127"/>
                    </a:rPr>
                    <a:t>81.8%</a:t>
                  </a:r>
                </a:p>
              </p:txBody>
            </p:sp>
            <p:sp>
              <p:nvSpPr>
                <p:cNvPr id="187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6996464" y="5686587"/>
                  <a:ext cx="980742" cy="4445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buSzPct val="100000"/>
                    <a:buFont typeface="Times New Roman" pitchFamily="18" charset="0"/>
                    <a:buNone/>
                    <a:defRPr/>
                  </a:pPr>
                  <a:r>
                    <a:rPr lang="en-US" altLang="ko-KR" sz="1200" b="1" dirty="0">
                      <a:latin typeface="+mj-lt"/>
                      <a:ea typeface="HY견고딕" pitchFamily="18" charset="-127"/>
                    </a:rPr>
                    <a:t>78.3%</a:t>
                  </a:r>
                </a:p>
              </p:txBody>
            </p:sp>
            <p:sp>
              <p:nvSpPr>
                <p:cNvPr id="61515" name="Line 54"/>
                <p:cNvSpPr>
                  <a:spLocks noChangeShapeType="1"/>
                </p:cNvSpPr>
                <p:nvPr/>
              </p:nvSpPr>
              <p:spPr bwMode="auto">
                <a:xfrm>
                  <a:off x="6953447" y="2281239"/>
                  <a:ext cx="0" cy="3783012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53" name="TextBox 152"/>
              <p:cNvSpPr txBox="1"/>
              <p:nvPr/>
            </p:nvSpPr>
            <p:spPr>
              <a:xfrm>
                <a:off x="2438239" y="3163456"/>
                <a:ext cx="3184361" cy="36978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0" hangingPunct="0">
                  <a:buSzPct val="100000"/>
                  <a:buFont typeface="Times New Roman" pitchFamily="18" charset="0"/>
                  <a:buNone/>
                  <a:defRPr/>
                </a:pPr>
                <a:r>
                  <a:rPr lang="zh-CN" altLang="en-US" sz="1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黑体" pitchFamily="2" charset="-122"/>
                    <a:ea typeface="黑体" pitchFamily="2" charset="-122"/>
                  </a:rPr>
                  <a:t>日本从中国大陆进口商品比重</a:t>
                </a:r>
              </a:p>
            </p:txBody>
          </p:sp>
        </p:grpSp>
        <p:sp>
          <p:nvSpPr>
            <p:cNvPr id="61471" name="TextBox 143"/>
            <p:cNvSpPr txBox="1">
              <a:spLocks noChangeArrowheads="1"/>
            </p:cNvSpPr>
            <p:nvPr/>
          </p:nvSpPr>
          <p:spPr bwMode="auto">
            <a:xfrm>
              <a:off x="1826695" y="780964"/>
              <a:ext cx="72327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1400">
                  <a:latin typeface="黑体" pitchFamily="49" charset="-122"/>
                  <a:ea typeface="黑体" pitchFamily="49" charset="-122"/>
                </a:rPr>
                <a:t>毛衣类</a:t>
              </a:r>
            </a:p>
          </p:txBody>
        </p:sp>
        <p:sp>
          <p:nvSpPr>
            <p:cNvPr id="61472" name="TextBox 144"/>
            <p:cNvSpPr txBox="1">
              <a:spLocks noChangeArrowheads="1"/>
            </p:cNvSpPr>
            <p:nvPr/>
          </p:nvSpPr>
          <p:spPr bwMode="auto">
            <a:xfrm>
              <a:off x="1826695" y="1095999"/>
              <a:ext cx="5437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1400">
                  <a:latin typeface="黑体" pitchFamily="49" charset="-122"/>
                  <a:ea typeface="黑体" pitchFamily="49" charset="-122"/>
                </a:rPr>
                <a:t>袜子</a:t>
              </a:r>
            </a:p>
          </p:txBody>
        </p:sp>
        <p:sp>
          <p:nvSpPr>
            <p:cNvPr id="61473" name="TextBox 145"/>
            <p:cNvSpPr txBox="1">
              <a:spLocks noChangeArrowheads="1"/>
            </p:cNvSpPr>
            <p:nvPr/>
          </p:nvSpPr>
          <p:spPr bwMode="auto">
            <a:xfrm>
              <a:off x="1826695" y="1411034"/>
              <a:ext cx="5437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1400">
                  <a:latin typeface="黑体" pitchFamily="49" charset="-122"/>
                  <a:ea typeface="黑体" pitchFamily="49" charset="-122"/>
                </a:rPr>
                <a:t>电扇</a:t>
              </a:r>
            </a:p>
          </p:txBody>
        </p:sp>
        <p:sp>
          <p:nvSpPr>
            <p:cNvPr id="61474" name="TextBox 146"/>
            <p:cNvSpPr txBox="1">
              <a:spLocks noChangeArrowheads="1"/>
            </p:cNvSpPr>
            <p:nvPr/>
          </p:nvSpPr>
          <p:spPr bwMode="auto">
            <a:xfrm>
              <a:off x="1826695" y="1681064"/>
              <a:ext cx="72327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1400">
                  <a:latin typeface="黑体" pitchFamily="49" charset="-122"/>
                  <a:ea typeface="黑体" pitchFamily="49" charset="-122"/>
                </a:rPr>
                <a:t>自行车</a:t>
              </a:r>
            </a:p>
          </p:txBody>
        </p:sp>
        <p:sp>
          <p:nvSpPr>
            <p:cNvPr id="61475" name="TextBox 147"/>
            <p:cNvSpPr txBox="1">
              <a:spLocks noChangeArrowheads="1"/>
            </p:cNvSpPr>
            <p:nvPr/>
          </p:nvSpPr>
          <p:spPr bwMode="auto">
            <a:xfrm>
              <a:off x="1871700" y="1996099"/>
              <a:ext cx="5437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1400">
                  <a:latin typeface="黑体" pitchFamily="49" charset="-122"/>
                  <a:ea typeface="黑体" pitchFamily="49" charset="-122"/>
                </a:rPr>
                <a:t>内衣</a:t>
              </a:r>
            </a:p>
          </p:txBody>
        </p:sp>
        <p:sp>
          <p:nvSpPr>
            <p:cNvPr id="61476" name="TextBox 148"/>
            <p:cNvSpPr txBox="1">
              <a:spLocks noChangeArrowheads="1"/>
            </p:cNvSpPr>
            <p:nvPr/>
          </p:nvSpPr>
          <p:spPr bwMode="auto">
            <a:xfrm>
              <a:off x="1601670" y="2266129"/>
              <a:ext cx="126188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1400">
                  <a:latin typeface="黑体" pitchFamily="49" charset="-122"/>
                  <a:ea typeface="黑体" pitchFamily="49" charset="-122"/>
                </a:rPr>
                <a:t>女子儿童服装</a:t>
              </a:r>
            </a:p>
          </p:txBody>
        </p:sp>
        <p:sp>
          <p:nvSpPr>
            <p:cNvPr id="61477" name="TextBox 149"/>
            <p:cNvSpPr txBox="1">
              <a:spLocks noChangeArrowheads="1"/>
            </p:cNvSpPr>
            <p:nvPr/>
          </p:nvSpPr>
          <p:spPr bwMode="auto">
            <a:xfrm>
              <a:off x="1871700" y="2536158"/>
              <a:ext cx="5437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1400">
                  <a:latin typeface="黑体" pitchFamily="49" charset="-122"/>
                  <a:ea typeface="黑体" pitchFamily="49" charset="-122"/>
                </a:rPr>
                <a:t>鞋类</a:t>
              </a:r>
            </a:p>
          </p:txBody>
        </p:sp>
        <p:sp>
          <p:nvSpPr>
            <p:cNvPr id="61478" name="TextBox 150"/>
            <p:cNvSpPr txBox="1">
              <a:spLocks noChangeArrowheads="1"/>
            </p:cNvSpPr>
            <p:nvPr/>
          </p:nvSpPr>
          <p:spPr bwMode="auto">
            <a:xfrm>
              <a:off x="1766397" y="2806188"/>
              <a:ext cx="90281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1400">
                  <a:latin typeface="黑体" pitchFamily="49" charset="-122"/>
                  <a:ea typeface="黑体" pitchFamily="49" charset="-122"/>
                </a:rPr>
                <a:t>男士服装</a:t>
              </a:r>
            </a:p>
          </p:txBody>
        </p:sp>
      </p:grpSp>
      <p:grpSp>
        <p:nvGrpSpPr>
          <p:cNvPr id="17" name="组合 208"/>
          <p:cNvGrpSpPr>
            <a:grpSpLocks/>
          </p:cNvGrpSpPr>
          <p:nvPr/>
        </p:nvGrpSpPr>
        <p:grpSpPr bwMode="auto">
          <a:xfrm>
            <a:off x="3941763" y="4554538"/>
            <a:ext cx="5202237" cy="1898650"/>
            <a:chOff x="3941930" y="4554125"/>
            <a:chExt cx="5202070" cy="1898830"/>
          </a:xfrm>
        </p:grpSpPr>
        <p:sp>
          <p:nvSpPr>
            <p:cNvPr id="61468" name="左箭头 205"/>
            <p:cNvSpPr>
              <a:spLocks noChangeArrowheads="1"/>
            </p:cNvSpPr>
            <p:nvPr/>
          </p:nvSpPr>
          <p:spPr bwMode="auto">
            <a:xfrm>
              <a:off x="3941930" y="4554125"/>
              <a:ext cx="5202070" cy="1898830"/>
            </a:xfrm>
            <a:prstGeom prst="leftArrow">
              <a:avLst>
                <a:gd name="adj1" fmla="val 50000"/>
                <a:gd name="adj2" fmla="val 50658"/>
              </a:avLst>
            </a:prstGeom>
            <a:solidFill>
              <a:srgbClr val="EA6115"/>
            </a:solidFill>
            <a:ln w="19050" algn="ctr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endParaRPr lang="zh-CN" altLang="en-US" sz="1600"/>
            </a:p>
          </p:txBody>
        </p:sp>
        <p:sp>
          <p:nvSpPr>
            <p:cNvPr id="61469" name="TextBox 207"/>
            <p:cNvSpPr txBox="1">
              <a:spLocks noChangeArrowheads="1"/>
            </p:cNvSpPr>
            <p:nvPr/>
          </p:nvSpPr>
          <p:spPr bwMode="auto">
            <a:xfrm>
              <a:off x="4533957" y="5246040"/>
              <a:ext cx="44935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400">
                  <a:latin typeface="黑体" pitchFamily="49" charset="-122"/>
                  <a:ea typeface="黑体" pitchFamily="49" charset="-122"/>
                </a:rPr>
                <a:t>中国在日本的经贸地位十分重要</a:t>
              </a:r>
            </a:p>
          </p:txBody>
        </p:sp>
      </p:grpSp>
      <p:grpSp>
        <p:nvGrpSpPr>
          <p:cNvPr id="18" name="组合 124"/>
          <p:cNvGrpSpPr>
            <a:grpSpLocks/>
          </p:cNvGrpSpPr>
          <p:nvPr/>
        </p:nvGrpSpPr>
        <p:grpSpPr bwMode="auto">
          <a:xfrm>
            <a:off x="69850" y="188913"/>
            <a:ext cx="4411663" cy="2879725"/>
            <a:chOff x="42799" y="149261"/>
            <a:chExt cx="4885435" cy="3189729"/>
          </a:xfrm>
        </p:grpSpPr>
        <p:pic>
          <p:nvPicPr>
            <p:cNvPr id="61466" name="图片 134" descr="2457331_073425311314_2副本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1539" y="149261"/>
              <a:ext cx="3645405" cy="3189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6" name="TextBox 135"/>
            <p:cNvSpPr txBox="1"/>
            <p:nvPr/>
          </p:nvSpPr>
          <p:spPr>
            <a:xfrm>
              <a:off x="42799" y="2920492"/>
              <a:ext cx="4885435" cy="4097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r>
                <a:rPr lang="en-US" altLang="zh-CN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1993</a:t>
              </a:r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年</a:t>
              </a:r>
              <a:r>
                <a:rPr lang="en-US" altLang="zh-CN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-2003</a:t>
              </a:r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年日本是中国最大贸易对象</a:t>
              </a:r>
            </a:p>
          </p:txBody>
        </p:sp>
      </p:grpSp>
      <p:grpSp>
        <p:nvGrpSpPr>
          <p:cNvPr id="19" name="组合 136"/>
          <p:cNvGrpSpPr>
            <a:grpSpLocks/>
          </p:cNvGrpSpPr>
          <p:nvPr/>
        </p:nvGrpSpPr>
        <p:grpSpPr bwMode="auto">
          <a:xfrm>
            <a:off x="4841875" y="2033588"/>
            <a:ext cx="4032250" cy="3330575"/>
            <a:chOff x="4665518" y="-81390"/>
            <a:chExt cx="4091947" cy="3505455"/>
          </a:xfrm>
        </p:grpSpPr>
        <p:grpSp>
          <p:nvGrpSpPr>
            <p:cNvPr id="61459" name="组合 141"/>
            <p:cNvGrpSpPr>
              <a:grpSpLocks/>
            </p:cNvGrpSpPr>
            <p:nvPr/>
          </p:nvGrpSpPr>
          <p:grpSpPr bwMode="auto">
            <a:xfrm>
              <a:off x="4665518" y="-81390"/>
              <a:ext cx="4091947" cy="3068960"/>
              <a:chOff x="5052053" y="998730"/>
              <a:chExt cx="4091947" cy="3068960"/>
            </a:xfrm>
          </p:grpSpPr>
          <p:pic>
            <p:nvPicPr>
              <p:cNvPr id="61461" name="图片 203" descr="无标题-1副本.jpg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EABF"/>
                  </a:clrFrom>
                  <a:clrTo>
                    <a:srgbClr val="FFEAB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052053" y="998730"/>
                <a:ext cx="4091947" cy="30689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462" name="图片 204" descr="20090106121435-1120181114.jpg"/>
              <p:cNvPicPr>
                <a:picLocks noChangeAspect="1"/>
              </p:cNvPicPr>
              <p:nvPr/>
            </p:nvPicPr>
            <p:blipFill>
              <a:blip r:embed="rId8" cstate="print"/>
              <a:srcRect t="16008" b="19408"/>
              <a:stretch>
                <a:fillRect/>
              </a:stretch>
            </p:blipFill>
            <p:spPr bwMode="auto">
              <a:xfrm>
                <a:off x="7317305" y="2393885"/>
                <a:ext cx="351335" cy="226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463" name="图片 206" descr="20101205105929776.jpg"/>
              <p:cNvPicPr>
                <a:picLocks noChangeAspect="1"/>
              </p:cNvPicPr>
              <p:nvPr/>
            </p:nvPicPr>
            <p:blipFill>
              <a:blip r:embed="rId9" cstate="print"/>
              <a:srcRect l="9091" t="6032" r="9637" b="8002"/>
              <a:stretch>
                <a:fillRect/>
              </a:stretch>
            </p:blipFill>
            <p:spPr bwMode="auto">
              <a:xfrm>
                <a:off x="6552220" y="2033845"/>
                <a:ext cx="308849" cy="271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464" name="图片 209" descr="Img223224940.jpg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88605" y="2438890"/>
                <a:ext cx="444580" cy="410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465" name="图片 210" descr="riben.png"/>
              <p:cNvPicPr>
                <a:picLocks noChangeAspect="1"/>
              </p:cNvPicPr>
              <p:nvPr/>
            </p:nvPicPr>
            <p:blipFill>
              <a:blip r:embed="rId11" cstate="print"/>
              <a:srcRect l="9241" t="5704" r="7703" b="8165"/>
              <a:stretch>
                <a:fillRect/>
              </a:stretch>
            </p:blipFill>
            <p:spPr bwMode="auto">
              <a:xfrm>
                <a:off x="8448491" y="3113965"/>
                <a:ext cx="398984" cy="270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3" name="TextBox 202"/>
            <p:cNvSpPr txBox="1"/>
            <p:nvPr/>
          </p:nvSpPr>
          <p:spPr>
            <a:xfrm>
              <a:off x="5156874" y="3024730"/>
              <a:ext cx="3044795" cy="3993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2011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年日本已落到第四位</a:t>
              </a:r>
            </a:p>
          </p:txBody>
        </p:sp>
      </p:grpSp>
      <p:grpSp>
        <p:nvGrpSpPr>
          <p:cNvPr id="21" name="组合 211"/>
          <p:cNvGrpSpPr>
            <a:grpSpLocks/>
          </p:cNvGrpSpPr>
          <p:nvPr/>
        </p:nvGrpSpPr>
        <p:grpSpPr bwMode="auto">
          <a:xfrm>
            <a:off x="566738" y="3297238"/>
            <a:ext cx="2835275" cy="3011487"/>
            <a:chOff x="89310" y="3203975"/>
            <a:chExt cx="2835315" cy="3011924"/>
          </a:xfrm>
        </p:grpSpPr>
        <p:grpSp>
          <p:nvGrpSpPr>
            <p:cNvPr id="61454" name="组合 151"/>
            <p:cNvGrpSpPr>
              <a:grpSpLocks/>
            </p:cNvGrpSpPr>
            <p:nvPr/>
          </p:nvGrpSpPr>
          <p:grpSpPr bwMode="auto">
            <a:xfrm>
              <a:off x="476545" y="3203975"/>
              <a:ext cx="2448080" cy="3011924"/>
              <a:chOff x="1151620" y="2933945"/>
              <a:chExt cx="2448080" cy="3011924"/>
            </a:xfrm>
          </p:grpSpPr>
          <p:pic>
            <p:nvPicPr>
              <p:cNvPr id="61456" name="图片 214" descr="74b1OOOPIC0a副本.jpg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EABF"/>
                  </a:clrFrom>
                  <a:clrTo>
                    <a:srgbClr val="FFEAB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51620" y="2933945"/>
                <a:ext cx="2448080" cy="3011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457" name="图片 215" descr="484096.gif"/>
              <p:cNvPicPr>
                <a:picLocks noChangeAspect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10001"/>
              <a:stretch>
                <a:fillRect/>
              </a:stretch>
            </p:blipFill>
            <p:spPr bwMode="auto">
              <a:xfrm>
                <a:off x="2143067" y="3425589"/>
                <a:ext cx="736553" cy="445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458" name="图片 216" descr="riben.png"/>
              <p:cNvPicPr>
                <a:picLocks noChangeAspect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9241" t="5704" r="7703" b="8165"/>
              <a:stretch>
                <a:fillRect/>
              </a:stretch>
            </p:blipFill>
            <p:spPr bwMode="auto">
              <a:xfrm>
                <a:off x="1484465" y="3335579"/>
                <a:ext cx="747276" cy="5534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14" name="TextBox 213"/>
            <p:cNvSpPr txBox="1"/>
            <p:nvPr/>
          </p:nvSpPr>
          <p:spPr>
            <a:xfrm>
              <a:off x="89310" y="3294475"/>
              <a:ext cx="461969" cy="2861090"/>
            </a:xfrm>
            <a:prstGeom prst="rect">
              <a:avLst/>
            </a:prstGeom>
            <a:noFill/>
          </p:spPr>
          <p:txBody>
            <a:bodyPr vert="eaVert"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未来日本可能会被韩国超越</a:t>
              </a:r>
            </a:p>
          </p:txBody>
        </p:sp>
      </p:grpSp>
      <p:grpSp>
        <p:nvGrpSpPr>
          <p:cNvPr id="23" name="组合 217"/>
          <p:cNvGrpSpPr>
            <a:grpSpLocks/>
          </p:cNvGrpSpPr>
          <p:nvPr/>
        </p:nvGrpSpPr>
        <p:grpSpPr bwMode="auto">
          <a:xfrm>
            <a:off x="3905250" y="0"/>
            <a:ext cx="5202237" cy="1898650"/>
            <a:chOff x="3941930" y="4554125"/>
            <a:chExt cx="5202070" cy="1898830"/>
          </a:xfrm>
        </p:grpSpPr>
        <p:sp>
          <p:nvSpPr>
            <p:cNvPr id="61452" name="左箭头 218"/>
            <p:cNvSpPr>
              <a:spLocks noChangeArrowheads="1"/>
            </p:cNvSpPr>
            <p:nvPr/>
          </p:nvSpPr>
          <p:spPr bwMode="auto">
            <a:xfrm>
              <a:off x="3941930" y="4554125"/>
              <a:ext cx="5202070" cy="1898830"/>
            </a:xfrm>
            <a:prstGeom prst="leftArrow">
              <a:avLst>
                <a:gd name="adj1" fmla="val 50000"/>
                <a:gd name="adj2" fmla="val 50658"/>
              </a:avLst>
            </a:prstGeom>
            <a:solidFill>
              <a:srgbClr val="EA6115"/>
            </a:solidFill>
            <a:ln w="19050" algn="ctr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endParaRPr lang="zh-CN" altLang="en-US" sz="1600"/>
            </a:p>
          </p:txBody>
        </p:sp>
        <p:sp>
          <p:nvSpPr>
            <p:cNvPr id="61453" name="TextBox 219"/>
            <p:cNvSpPr txBox="1">
              <a:spLocks noChangeArrowheads="1"/>
            </p:cNvSpPr>
            <p:nvPr/>
          </p:nvSpPr>
          <p:spPr bwMode="auto">
            <a:xfrm>
              <a:off x="4301970" y="5246040"/>
              <a:ext cx="48013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400">
                  <a:latin typeface="黑体" pitchFamily="49" charset="-122"/>
                  <a:ea typeface="黑体" pitchFamily="49" charset="-122"/>
                </a:rPr>
                <a:t>日本在中国的经贸地位却不断下降</a:t>
              </a:r>
            </a:p>
          </p:txBody>
        </p:sp>
      </p:grpSp>
      <p:sp>
        <p:nvSpPr>
          <p:cNvPr id="221" name="右箭头 220"/>
          <p:cNvSpPr>
            <a:spLocks noChangeArrowheads="1"/>
          </p:cNvSpPr>
          <p:nvPr/>
        </p:nvSpPr>
        <p:spPr bwMode="auto">
          <a:xfrm rot="2872873">
            <a:off x="3415506" y="2286794"/>
            <a:ext cx="1928813" cy="892175"/>
          </a:xfrm>
          <a:prstGeom prst="rightArrow">
            <a:avLst>
              <a:gd name="adj1" fmla="val 50000"/>
              <a:gd name="adj2" fmla="val 50004"/>
            </a:avLst>
          </a:prstGeom>
          <a:gradFill rotWithShape="0">
            <a:gsLst>
              <a:gs pos="0">
                <a:srgbClr val="EA6115"/>
              </a:gs>
              <a:gs pos="100000">
                <a:srgbClr val="EA6115">
                  <a:alpha val="0"/>
                </a:srgbClr>
              </a:gs>
            </a:gsLst>
            <a:lin ang="10800000" scaled="1"/>
          </a:gra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buSzPct val="100000"/>
              <a:buFont typeface="Times New Roman" pitchFamily="18" charset="0"/>
              <a:buNone/>
            </a:pPr>
            <a:endParaRPr lang="zh-CN" altLang="en-US" sz="1600"/>
          </a:p>
        </p:txBody>
      </p:sp>
      <p:sp>
        <p:nvSpPr>
          <p:cNvPr id="222" name="右箭头 221"/>
          <p:cNvSpPr>
            <a:spLocks noChangeArrowheads="1"/>
          </p:cNvSpPr>
          <p:nvPr/>
        </p:nvSpPr>
        <p:spPr bwMode="auto">
          <a:xfrm rot="9795538">
            <a:off x="3005138" y="4108450"/>
            <a:ext cx="2033587" cy="892175"/>
          </a:xfrm>
          <a:prstGeom prst="rightArrow">
            <a:avLst>
              <a:gd name="adj1" fmla="val 50000"/>
              <a:gd name="adj2" fmla="val 50009"/>
            </a:avLst>
          </a:prstGeom>
          <a:gradFill rotWithShape="0">
            <a:gsLst>
              <a:gs pos="0">
                <a:srgbClr val="EA6115">
                  <a:alpha val="42000"/>
                </a:srgbClr>
              </a:gs>
              <a:gs pos="100000">
                <a:srgbClr val="EA6115"/>
              </a:gs>
            </a:gsLst>
            <a:lin ang="10800000" scaled="1"/>
          </a:gra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buSzPct val="100000"/>
              <a:buFont typeface="Times New Roman" pitchFamily="18" charset="0"/>
              <a:buNone/>
            </a:pPr>
            <a:endParaRPr lang="zh-CN" altLang="en-US" sz="16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/>
      <p:bldP spid="2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505337dae8dfe.jpg"/>
          <p:cNvPicPr>
            <a:picLocks noChangeAspect="1"/>
          </p:cNvPicPr>
          <p:nvPr/>
        </p:nvPicPr>
        <p:blipFill>
          <a:blip r:embed="rId4" cstate="print"/>
          <a:srcRect b="21516"/>
          <a:stretch>
            <a:fillRect/>
          </a:stretch>
        </p:blipFill>
        <p:spPr bwMode="auto">
          <a:xfrm>
            <a:off x="5697538" y="47625"/>
            <a:ext cx="31115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30" descr="图片1.jpg"/>
          <p:cNvPicPr>
            <a:picLocks noChangeAspect="1"/>
          </p:cNvPicPr>
          <p:nvPr/>
        </p:nvPicPr>
        <p:blipFill>
          <a:blip r:embed="rId5" cstate="print"/>
          <a:srcRect t="22128" r="5943"/>
          <a:stretch>
            <a:fillRect/>
          </a:stretch>
        </p:blipFill>
        <p:spPr bwMode="auto">
          <a:xfrm>
            <a:off x="5697538" y="4689475"/>
            <a:ext cx="335597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图片 31" descr="201211121701513634923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02350" y="2124075"/>
            <a:ext cx="28352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23900" y="4914900"/>
            <a:ext cx="274955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</a:pPr>
            <a:r>
              <a:rPr lang="zh-CN" altLang="en-US" sz="2000">
                <a:latin typeface="黑体" pitchFamily="49" charset="-122"/>
                <a:ea typeface="黑体" pitchFamily="49" charset="-122"/>
              </a:rPr>
              <a:t>中国民众自发抵制日货</a:t>
            </a: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pPr eaLnBrk="0" hangingPunct="0">
              <a:buSzPct val="100000"/>
              <a:buFont typeface="Times New Roman" pitchFamily="18" charset="0"/>
              <a:buNone/>
            </a:pPr>
            <a:r>
              <a:rPr lang="zh-CN" altLang="en-US" sz="2000">
                <a:latin typeface="黑体" pitchFamily="49" charset="-122"/>
                <a:ea typeface="黑体" pitchFamily="49" charset="-122"/>
              </a:rPr>
              <a:t>日本产品品牌效应下降</a:t>
            </a:r>
          </a:p>
        </p:txBody>
      </p:sp>
      <p:grpSp>
        <p:nvGrpSpPr>
          <p:cNvPr id="2" name="组合 39"/>
          <p:cNvGrpSpPr>
            <a:grpSpLocks/>
          </p:cNvGrpSpPr>
          <p:nvPr/>
        </p:nvGrpSpPr>
        <p:grpSpPr bwMode="auto">
          <a:xfrm rot="-2689516">
            <a:off x="1071563" y="806450"/>
            <a:ext cx="6099175" cy="5032375"/>
            <a:chOff x="-2323058" y="-2815155"/>
            <a:chExt cx="9777562" cy="8066620"/>
          </a:xfrm>
        </p:grpSpPr>
        <p:sp>
          <p:nvSpPr>
            <p:cNvPr id="2074" name="右箭头 36"/>
            <p:cNvSpPr>
              <a:spLocks noChangeArrowheads="1"/>
            </p:cNvSpPr>
            <p:nvPr/>
          </p:nvSpPr>
          <p:spPr bwMode="auto">
            <a:xfrm rot="2514417">
              <a:off x="2262760" y="1783668"/>
              <a:ext cx="2829722" cy="1141209"/>
            </a:xfrm>
            <a:prstGeom prst="rightArrow">
              <a:avLst>
                <a:gd name="adj1" fmla="val 50000"/>
                <a:gd name="adj2" fmla="val 50005"/>
              </a:avLst>
            </a:prstGeom>
            <a:gradFill rotWithShape="0">
              <a:gsLst>
                <a:gs pos="0">
                  <a:srgbClr val="EA6115"/>
                </a:gs>
                <a:gs pos="100000">
                  <a:srgbClr val="EA6115">
                    <a:alpha val="0"/>
                  </a:srgbClr>
                </a:gs>
              </a:gsLst>
              <a:lin ang="10800000" scaled="1"/>
            </a:gradFill>
            <a:ln w="19050" algn="ctr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endParaRPr lang="zh-CN" altLang="en-US" sz="1600"/>
            </a:p>
          </p:txBody>
        </p:sp>
        <p:sp>
          <p:nvSpPr>
            <p:cNvPr id="38" name="环形箭头 37"/>
            <p:cNvSpPr/>
            <p:nvPr/>
          </p:nvSpPr>
          <p:spPr bwMode="auto">
            <a:xfrm rot="2689516">
              <a:off x="-2323058" y="318620"/>
              <a:ext cx="6063891" cy="4932845"/>
            </a:xfrm>
            <a:prstGeom prst="circularArrow">
              <a:avLst>
                <a:gd name="adj1" fmla="val 10052"/>
                <a:gd name="adj2" fmla="val 1142319"/>
                <a:gd name="adj3" fmla="val 20369541"/>
                <a:gd name="adj4" fmla="val 17484081"/>
                <a:gd name="adj5" fmla="val 13256"/>
              </a:avLst>
            </a:prstGeom>
            <a:gradFill>
              <a:gsLst>
                <a:gs pos="0">
                  <a:srgbClr val="EA6115"/>
                </a:gs>
                <a:gs pos="66000">
                  <a:srgbClr val="EA6115">
                    <a:alpha val="0"/>
                  </a:srgbClr>
                </a:gs>
                <a:gs pos="100000">
                  <a:srgbClr val="EA6115">
                    <a:alpha val="0"/>
                  </a:srgbClr>
                </a:gs>
              </a:gsLst>
              <a:lin ang="10800000" scaled="1"/>
            </a:gradFill>
            <a:ln w="1905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 sz="1600">
                <a:latin typeface="Arial" charset="0"/>
              </a:endParaRPr>
            </a:p>
          </p:txBody>
        </p:sp>
        <p:sp>
          <p:nvSpPr>
            <p:cNvPr id="39" name="环形箭头 38"/>
            <p:cNvSpPr/>
            <p:nvPr/>
          </p:nvSpPr>
          <p:spPr bwMode="auto">
            <a:xfrm rot="3435239" flipV="1">
              <a:off x="2308946" y="-3031122"/>
              <a:ext cx="4929036" cy="5359592"/>
            </a:xfrm>
            <a:prstGeom prst="circularArrow">
              <a:avLst>
                <a:gd name="adj1" fmla="val 10052"/>
                <a:gd name="adj2" fmla="val 1142319"/>
                <a:gd name="adj3" fmla="val 20369541"/>
                <a:gd name="adj4" fmla="val 17975760"/>
                <a:gd name="adj5" fmla="val 12500"/>
              </a:avLst>
            </a:prstGeom>
            <a:gradFill>
              <a:gsLst>
                <a:gs pos="0">
                  <a:srgbClr val="EA6115"/>
                </a:gs>
                <a:gs pos="100000">
                  <a:srgbClr val="EA6115">
                    <a:alpha val="0"/>
                  </a:srgbClr>
                </a:gs>
              </a:gsLst>
              <a:lin ang="10800000" scaled="1"/>
            </a:gradFill>
            <a:ln w="1905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 sz="1600">
                <a:latin typeface="Arial" charset="0"/>
              </a:endParaRPr>
            </a:p>
          </p:txBody>
        </p:sp>
      </p:grpSp>
      <p:pic>
        <p:nvPicPr>
          <p:cNvPr id="28" name="图片 27" descr="图片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188" y="1673225"/>
            <a:ext cx="4513262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28"/>
          <p:cNvGrpSpPr>
            <a:grpSpLocks/>
          </p:cNvGrpSpPr>
          <p:nvPr/>
        </p:nvGrpSpPr>
        <p:grpSpPr bwMode="auto">
          <a:xfrm>
            <a:off x="0" y="414338"/>
            <a:ext cx="4643438" cy="3051175"/>
            <a:chOff x="1511660" y="329678"/>
            <a:chExt cx="6096000" cy="4373012"/>
          </a:xfrm>
        </p:grpSpPr>
        <p:graphicFrame>
          <p:nvGraphicFramePr>
            <p:cNvPr id="2050" name="图表 41"/>
            <p:cNvGraphicFramePr>
              <a:graphicFrameLocks/>
            </p:cNvGraphicFramePr>
            <p:nvPr/>
          </p:nvGraphicFramePr>
          <p:xfrm>
            <a:off x="1511660" y="638690"/>
            <a:ext cx="6096000" cy="4064000"/>
          </p:xfrm>
          <a:graphic>
            <a:graphicData uri="http://schemas.openxmlformats.org/presentationml/2006/ole">
              <p:oleObj spid="_x0000_s2050" r:id="rId8" imgW="4645555" imgH="2834886" progId="Excel.Sheet.8">
                <p:embed/>
              </p:oleObj>
            </a:graphicData>
          </a:graphic>
        </p:graphicFrame>
        <p:sp>
          <p:nvSpPr>
            <p:cNvPr id="2067" name="TextBox 42"/>
            <p:cNvSpPr txBox="1">
              <a:spLocks noChangeArrowheads="1"/>
            </p:cNvSpPr>
            <p:nvPr/>
          </p:nvSpPr>
          <p:spPr bwMode="auto">
            <a:xfrm>
              <a:off x="2123163" y="1988839"/>
              <a:ext cx="612904" cy="374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en-US" altLang="zh-CN" sz="1100"/>
                <a:t>99%</a:t>
              </a:r>
              <a:endParaRPr lang="zh-CN" altLang="en-US" sz="1100"/>
            </a:p>
          </p:txBody>
        </p:sp>
        <p:sp>
          <p:nvSpPr>
            <p:cNvPr id="2068" name="TextBox 43"/>
            <p:cNvSpPr txBox="1">
              <a:spLocks noChangeArrowheads="1"/>
            </p:cNvSpPr>
            <p:nvPr/>
          </p:nvSpPr>
          <p:spPr bwMode="auto">
            <a:xfrm>
              <a:off x="2978258" y="1988839"/>
              <a:ext cx="612904" cy="374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en-US" altLang="zh-CN" sz="1100"/>
                <a:t>71%</a:t>
              </a:r>
              <a:endParaRPr lang="zh-CN" altLang="en-US" sz="1100"/>
            </a:p>
          </p:txBody>
        </p:sp>
        <p:sp>
          <p:nvSpPr>
            <p:cNvPr id="2069" name="TextBox 44"/>
            <p:cNvSpPr txBox="1">
              <a:spLocks noChangeArrowheads="1"/>
            </p:cNvSpPr>
            <p:nvPr/>
          </p:nvSpPr>
          <p:spPr bwMode="auto">
            <a:xfrm>
              <a:off x="3833353" y="1988839"/>
              <a:ext cx="612904" cy="374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en-US" altLang="zh-CN" sz="1100"/>
                <a:t>99%</a:t>
              </a:r>
              <a:endParaRPr lang="zh-CN" altLang="en-US" sz="1100"/>
            </a:p>
          </p:txBody>
        </p:sp>
        <p:sp>
          <p:nvSpPr>
            <p:cNvPr id="2070" name="TextBox 45"/>
            <p:cNvSpPr txBox="1">
              <a:spLocks noChangeArrowheads="1"/>
            </p:cNvSpPr>
            <p:nvPr/>
          </p:nvSpPr>
          <p:spPr bwMode="auto">
            <a:xfrm>
              <a:off x="4681818" y="1988841"/>
              <a:ext cx="612904" cy="374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en-US" altLang="zh-CN" sz="1100"/>
                <a:t>92%</a:t>
              </a:r>
              <a:endParaRPr lang="zh-CN" altLang="en-US" sz="1100"/>
            </a:p>
          </p:txBody>
        </p:sp>
        <p:sp>
          <p:nvSpPr>
            <p:cNvPr id="2071" name="TextBox 46"/>
            <p:cNvSpPr txBox="1">
              <a:spLocks noChangeArrowheads="1"/>
            </p:cNvSpPr>
            <p:nvPr/>
          </p:nvSpPr>
          <p:spPr bwMode="auto">
            <a:xfrm>
              <a:off x="5502174" y="1988841"/>
              <a:ext cx="612904" cy="374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en-US" altLang="zh-CN" sz="1100"/>
                <a:t>84%</a:t>
              </a:r>
              <a:endParaRPr lang="zh-CN" altLang="en-US" sz="1100"/>
            </a:p>
          </p:txBody>
        </p:sp>
        <p:sp>
          <p:nvSpPr>
            <p:cNvPr id="2072" name="TextBox 47"/>
            <p:cNvSpPr txBox="1">
              <a:spLocks noChangeArrowheads="1"/>
            </p:cNvSpPr>
            <p:nvPr/>
          </p:nvSpPr>
          <p:spPr bwMode="auto">
            <a:xfrm>
              <a:off x="6325957" y="1988841"/>
              <a:ext cx="716038" cy="374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en-US" altLang="zh-CN" sz="1100"/>
                <a:t>100%</a:t>
              </a:r>
              <a:endParaRPr lang="zh-CN" altLang="en-US" sz="1100"/>
            </a:p>
          </p:txBody>
        </p:sp>
        <p:sp>
          <p:nvSpPr>
            <p:cNvPr id="2073" name="TextBox 48"/>
            <p:cNvSpPr txBox="1">
              <a:spLocks noChangeArrowheads="1"/>
            </p:cNvSpPr>
            <p:nvPr/>
          </p:nvSpPr>
          <p:spPr bwMode="auto">
            <a:xfrm>
              <a:off x="3300436" y="329678"/>
              <a:ext cx="2441694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1600">
                  <a:latin typeface="黑体" pitchFamily="49" charset="-122"/>
                  <a:ea typeface="黑体" pitchFamily="49" charset="-122"/>
                </a:rPr>
                <a:t>中国从日本进口商品比重</a:t>
              </a:r>
            </a:p>
          </p:txBody>
        </p:sp>
      </p:grpSp>
      <p:grpSp>
        <p:nvGrpSpPr>
          <p:cNvPr id="4" name="组合 45"/>
          <p:cNvGrpSpPr>
            <a:grpSpLocks/>
          </p:cNvGrpSpPr>
          <p:nvPr/>
        </p:nvGrpSpPr>
        <p:grpSpPr bwMode="auto">
          <a:xfrm>
            <a:off x="4035425" y="323850"/>
            <a:ext cx="4970463" cy="2847975"/>
            <a:chOff x="1466654" y="1943836"/>
            <a:chExt cx="4970859" cy="2848864"/>
          </a:xfrm>
        </p:grpSpPr>
        <p:grpSp>
          <p:nvGrpSpPr>
            <p:cNvPr id="2064" name="组合 4"/>
            <p:cNvGrpSpPr>
              <a:grpSpLocks/>
            </p:cNvGrpSpPr>
            <p:nvPr/>
          </p:nvGrpSpPr>
          <p:grpSpPr bwMode="auto">
            <a:xfrm>
              <a:off x="1466654" y="1943836"/>
              <a:ext cx="4317266" cy="2848864"/>
              <a:chOff x="1466654" y="1943836"/>
              <a:chExt cx="4317266" cy="2848864"/>
            </a:xfrm>
          </p:grpSpPr>
          <p:graphicFrame>
            <p:nvGraphicFramePr>
              <p:cNvPr id="2051" name="图表 52"/>
              <p:cNvGraphicFramePr>
                <a:graphicFrameLocks/>
              </p:cNvGraphicFramePr>
              <p:nvPr/>
            </p:nvGraphicFramePr>
            <p:xfrm>
              <a:off x="1466654" y="1943836"/>
              <a:ext cx="4317266" cy="2848864"/>
            </p:xfrm>
            <a:graphic>
              <a:graphicData uri="http://schemas.openxmlformats.org/presentationml/2006/ole">
                <p:oleObj spid="_x0000_s2051" r:id="rId9" imgW="4316342" imgH="2847079" progId="Excel.Sheet.8">
                  <p:embed/>
                </p:oleObj>
              </a:graphicData>
            </a:graphic>
          </p:graphicFrame>
          <p:sp>
            <p:nvSpPr>
              <p:cNvPr id="51" name="TextBox 50"/>
              <p:cNvSpPr txBox="1"/>
              <p:nvPr/>
            </p:nvSpPr>
            <p:spPr>
              <a:xfrm>
                <a:off x="2768508" y="2655258"/>
                <a:ext cx="838267" cy="37000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0" hangingPunct="0">
                  <a:buSzPct val="100000"/>
                  <a:buFont typeface="Times New Roman" pitchFamily="18" charset="0"/>
                  <a:buNone/>
                  <a:defRPr/>
                </a:pPr>
                <a:r>
                  <a:rPr lang="en-US" altLang="zh-CN" sz="1800" dirty="0">
                    <a:solidFill>
                      <a:schemeClr val="bg1"/>
                    </a:solidFill>
                    <a:latin typeface="+mj-lt"/>
                    <a:ea typeface="黑体" pitchFamily="2" charset="-122"/>
                  </a:rPr>
                  <a:t>16.1%</a:t>
                </a:r>
                <a:endParaRPr lang="zh-CN" altLang="en-US" sz="1800" dirty="0">
                  <a:solidFill>
                    <a:schemeClr val="bg1"/>
                  </a:solidFill>
                  <a:latin typeface="+mj-lt"/>
                  <a:ea typeface="黑体" pitchFamily="2" charset="-122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3713146" y="2933158"/>
              <a:ext cx="2724367" cy="10814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2000"/>
                </a:lnSpc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截至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2010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年末日本在华企业共</a:t>
              </a:r>
              <a:r>
                <a:rPr lang="en-US" altLang="zh-CN" sz="1200" dirty="0">
                  <a:solidFill>
                    <a:srgbClr val="FF0000"/>
                  </a:solidFill>
                  <a:latin typeface="黑体" pitchFamily="2" charset="-122"/>
                  <a:ea typeface="黑体" pitchFamily="2" charset="-122"/>
                </a:rPr>
                <a:t>22307</a:t>
              </a:r>
              <a:r>
                <a:rPr lang="zh-CN" altLang="en-US" sz="1200" dirty="0">
                  <a:solidFill>
                    <a:srgbClr val="FF0000"/>
                  </a:solidFill>
                  <a:latin typeface="黑体" pitchFamily="2" charset="-122"/>
                  <a:ea typeface="黑体" pitchFamily="2" charset="-122"/>
                </a:rPr>
                <a:t>家</a:t>
              </a:r>
              <a:endParaRPr lang="en-US" altLang="zh-CN" sz="12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endParaRPr>
            </a:p>
            <a:p>
              <a:pPr eaLnBrk="0" hangingPunct="0">
                <a:lnSpc>
                  <a:spcPts val="2000"/>
                </a:lnSpc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提供就业岗位超过</a:t>
              </a:r>
              <a:r>
                <a:rPr lang="en-US" altLang="zh-CN" sz="1200" dirty="0">
                  <a:solidFill>
                    <a:srgbClr val="FF0000"/>
                  </a:solidFill>
                  <a:latin typeface="黑体" pitchFamily="2" charset="-122"/>
                  <a:ea typeface="黑体" pitchFamily="2" charset="-122"/>
                </a:rPr>
                <a:t>1000</a:t>
              </a:r>
              <a:r>
                <a:rPr lang="zh-CN" altLang="en-US" sz="1200" dirty="0">
                  <a:solidFill>
                    <a:srgbClr val="FF0000"/>
                  </a:solidFill>
                  <a:latin typeface="黑体" pitchFamily="2" charset="-122"/>
                  <a:ea typeface="黑体" pitchFamily="2" charset="-122"/>
                </a:rPr>
                <a:t>万个</a:t>
              </a:r>
              <a:endParaRPr lang="en-US" altLang="zh-CN" sz="12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endParaRPr>
            </a:p>
            <a:p>
              <a:pPr eaLnBrk="0" hangingPunct="0">
                <a:lnSpc>
                  <a:spcPts val="2000"/>
                </a:lnSpc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其中汽车业约</a:t>
              </a:r>
              <a:r>
                <a:rPr lang="en-US" altLang="zh-CN" sz="1200" dirty="0">
                  <a:solidFill>
                    <a:srgbClr val="FF0000"/>
                  </a:solidFill>
                  <a:latin typeface="黑体" pitchFamily="2" charset="-122"/>
                  <a:ea typeface="黑体" pitchFamily="2" charset="-122"/>
                </a:rPr>
                <a:t>17</a:t>
              </a:r>
              <a:r>
                <a:rPr lang="zh-CN" altLang="en-US" sz="1200" dirty="0">
                  <a:solidFill>
                    <a:srgbClr val="FF0000"/>
                  </a:solidFill>
                  <a:latin typeface="黑体" pitchFamily="2" charset="-122"/>
                  <a:ea typeface="黑体" pitchFamily="2" charset="-122"/>
                </a:rPr>
                <a:t>万人</a:t>
              </a:r>
              <a:endParaRPr lang="en-US" altLang="zh-CN" sz="12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endParaRPr>
            </a:p>
            <a:p>
              <a:pPr eaLnBrk="0" hangingPunct="0">
                <a:lnSpc>
                  <a:spcPts val="2000"/>
                </a:lnSpc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电器行业约</a:t>
              </a:r>
              <a:r>
                <a:rPr lang="en-US" altLang="zh-CN" sz="1200" dirty="0">
                  <a:solidFill>
                    <a:srgbClr val="FF0000"/>
                  </a:solidFill>
                  <a:latin typeface="黑体" pitchFamily="2" charset="-122"/>
                  <a:ea typeface="黑体" pitchFamily="2" charset="-122"/>
                </a:rPr>
                <a:t>16</a:t>
              </a:r>
              <a:r>
                <a:rPr lang="zh-CN" altLang="en-US" sz="1200" dirty="0">
                  <a:solidFill>
                    <a:srgbClr val="FF0000"/>
                  </a:solidFill>
                  <a:latin typeface="黑体" pitchFamily="2" charset="-122"/>
                  <a:ea typeface="黑体" pitchFamily="2" charset="-122"/>
                </a:rPr>
                <a:t>万人</a:t>
              </a:r>
            </a:p>
          </p:txBody>
        </p:sp>
      </p:grpSp>
      <p:pic>
        <p:nvPicPr>
          <p:cNvPr id="53" name="图片 52" descr="3.bmp"/>
          <p:cNvPicPr>
            <a:picLocks noChangeAspect="1"/>
          </p:cNvPicPr>
          <p:nvPr/>
        </p:nvPicPr>
        <p:blipFill>
          <a:blip r:embed="rId10" cstate="print"/>
          <a:srcRect l="999" t="10918" r="1106"/>
          <a:stretch>
            <a:fillRect/>
          </a:stretch>
        </p:blipFill>
        <p:spPr bwMode="auto">
          <a:xfrm>
            <a:off x="3897313" y="3203575"/>
            <a:ext cx="5040312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禁止符 57"/>
          <p:cNvSpPr/>
          <p:nvPr/>
        </p:nvSpPr>
        <p:spPr bwMode="auto">
          <a:xfrm>
            <a:off x="3581400" y="5192713"/>
            <a:ext cx="1576388" cy="1604962"/>
          </a:xfrm>
          <a:prstGeom prst="noSmoking">
            <a:avLst>
              <a:gd name="adj" fmla="val 8881"/>
            </a:avLst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buSzPct val="100000"/>
              <a:buFont typeface="Times New Roman" pitchFamily="18" charset="0"/>
              <a:buNone/>
              <a:defRPr/>
            </a:pPr>
            <a:endParaRPr lang="zh-CN" altLang="en-US" sz="1600">
              <a:latin typeface="Arial" charset="0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133350" y="4238625"/>
            <a:ext cx="3673475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  <a:buSzPct val="100000"/>
              <a:buFont typeface="Times New Roman" pitchFamily="18" charset="0"/>
              <a:buNone/>
            </a:pPr>
            <a:r>
              <a:rPr lang="zh-CN" altLang="en-US" sz="1600">
                <a:latin typeface="黑体" pitchFamily="49" charset="-122"/>
                <a:ea typeface="黑体" pitchFamily="49" charset="-122"/>
              </a:rPr>
              <a:t>盲目抵制日货对中国经济产生不利影响</a:t>
            </a:r>
            <a:endParaRPr lang="en-US" altLang="zh-CN" sz="1600">
              <a:latin typeface="黑体" pitchFamily="49" charset="-122"/>
              <a:ea typeface="黑体" pitchFamily="49" charset="-122"/>
            </a:endParaRPr>
          </a:p>
          <a:p>
            <a:pPr eaLnBrk="0" hangingPunct="0">
              <a:lnSpc>
                <a:spcPct val="150000"/>
              </a:lnSpc>
              <a:buSzPct val="100000"/>
              <a:buFont typeface="Times New Roman" pitchFamily="18" charset="0"/>
              <a:buNone/>
            </a:pPr>
            <a:r>
              <a:rPr lang="zh-CN" altLang="en-US" sz="1600">
                <a:latin typeface="黑体" pitchFamily="49" charset="-122"/>
                <a:ea typeface="黑体" pitchFamily="49" charset="-122"/>
              </a:rPr>
              <a:t>以“爱国”为名的犯罪活动要坚决反对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85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385" decel="100000"/>
                                        <p:tgtEl>
                                          <p:spTgt spid="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385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385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5293121" y="3651250"/>
            <a:ext cx="3404792" cy="3087134"/>
            <a:chOff x="4178988" y="4286104"/>
            <a:chExt cx="2226965" cy="2878309"/>
          </a:xfrm>
        </p:grpSpPr>
        <p:pic>
          <p:nvPicPr>
            <p:cNvPr id="66593" name="图片 2" descr="128825760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26994" y="4330507"/>
              <a:ext cx="1878959" cy="2833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4178988" y="4286104"/>
              <a:ext cx="402613" cy="2764357"/>
            </a:xfrm>
            <a:prstGeom prst="rect">
              <a:avLst/>
            </a:prstGeom>
            <a:noFill/>
          </p:spPr>
          <p:txBody>
            <a:bodyPr vert="eaVert"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黑体" pitchFamily="2" charset="-122"/>
                </a:rPr>
                <a:t>美国</a:t>
              </a:r>
              <a:r>
                <a:rPr lang="zh-CN" altLang="en-US" sz="14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黑体" pitchFamily="2" charset="-122"/>
                </a:rPr>
                <a:t>前国务卿希拉里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黑体" pitchFamily="2" charset="-122"/>
                </a:rPr>
                <a:t>多次表示钓鱼岛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黑体" pitchFamily="2" charset="-122"/>
              </a:endParaRPr>
            </a:p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黑体" pitchFamily="2" charset="-122"/>
                </a:rPr>
                <a:t>适用于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黑体" pitchFamily="2" charset="-122"/>
                </a:rPr>
                <a:t>《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黑体" pitchFamily="2" charset="-122"/>
                </a:rPr>
                <a:t>美日安保条约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黑体" pitchFamily="2" charset="-122"/>
                </a:rPr>
                <a:t>》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黑体" pitchFamily="2" charset="-122"/>
                </a:rPr>
                <a:t>第五条</a:t>
              </a:r>
            </a:p>
          </p:txBody>
        </p:sp>
      </p:grpSp>
      <p:pic>
        <p:nvPicPr>
          <p:cNvPr id="6" name="图片 5" descr="2012120105235512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7175" y="942975"/>
            <a:ext cx="3327400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9"/>
          <p:cNvGrpSpPr>
            <a:grpSpLocks/>
          </p:cNvGrpSpPr>
          <p:nvPr/>
        </p:nvGrpSpPr>
        <p:grpSpPr bwMode="auto">
          <a:xfrm>
            <a:off x="115888" y="1963738"/>
            <a:ext cx="3838575" cy="3473450"/>
            <a:chOff x="296525" y="188640"/>
            <a:chExt cx="3748654" cy="3126189"/>
          </a:xfrm>
        </p:grpSpPr>
        <p:pic>
          <p:nvPicPr>
            <p:cNvPr id="66591" name="图片 4" descr="untitled.bmp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6525" y="188640"/>
              <a:ext cx="3748654" cy="2655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659298" y="2843329"/>
              <a:ext cx="2635530" cy="4715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苏联解体后中国崛起，利用中日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endParaRPr>
            </a:p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矛盾坐收渔利成为美国必然选择</a:t>
              </a:r>
            </a:p>
          </p:txBody>
        </p:sp>
      </p:grpSp>
      <p:sp>
        <p:nvSpPr>
          <p:cNvPr id="11" name="右箭头 10"/>
          <p:cNvSpPr>
            <a:spLocks noChangeArrowheads="1"/>
          </p:cNvSpPr>
          <p:nvPr/>
        </p:nvSpPr>
        <p:spPr bwMode="auto">
          <a:xfrm rot="1779649">
            <a:off x="3844925" y="4122738"/>
            <a:ext cx="1508125" cy="1281112"/>
          </a:xfrm>
          <a:prstGeom prst="rightArrow">
            <a:avLst>
              <a:gd name="adj1" fmla="val 50000"/>
              <a:gd name="adj2" fmla="val 49976"/>
            </a:avLst>
          </a:prstGeom>
          <a:gradFill rotWithShape="0">
            <a:gsLst>
              <a:gs pos="0">
                <a:srgbClr val="EA6115"/>
              </a:gs>
              <a:gs pos="100000">
                <a:srgbClr val="EA6115">
                  <a:alpha val="0"/>
                </a:srgbClr>
              </a:gs>
            </a:gsLst>
            <a:lin ang="10800000" scaled="1"/>
          </a:gra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buSzPct val="100000"/>
              <a:buFont typeface="Times New Roman" pitchFamily="18" charset="0"/>
              <a:buNone/>
            </a:pPr>
            <a:endParaRPr lang="zh-CN" altLang="en-US" sz="1600"/>
          </a:p>
        </p:txBody>
      </p:sp>
      <p:sp>
        <p:nvSpPr>
          <p:cNvPr id="12" name="右箭头 11"/>
          <p:cNvSpPr>
            <a:spLocks noChangeArrowheads="1"/>
          </p:cNvSpPr>
          <p:nvPr/>
        </p:nvSpPr>
        <p:spPr bwMode="auto">
          <a:xfrm rot="-2407997">
            <a:off x="3997325" y="1571625"/>
            <a:ext cx="1373188" cy="1093788"/>
          </a:xfrm>
          <a:prstGeom prst="rightArrow">
            <a:avLst>
              <a:gd name="adj1" fmla="val 50000"/>
              <a:gd name="adj2" fmla="val 49991"/>
            </a:avLst>
          </a:prstGeom>
          <a:gradFill rotWithShape="0">
            <a:gsLst>
              <a:gs pos="0">
                <a:srgbClr val="EA6115"/>
              </a:gs>
              <a:gs pos="100000">
                <a:srgbClr val="EA6115">
                  <a:alpha val="0"/>
                </a:srgbClr>
              </a:gs>
            </a:gsLst>
            <a:lin ang="10800000" scaled="1"/>
          </a:gradFill>
          <a:ln w="1905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buSzPct val="100000"/>
              <a:buFont typeface="Times New Roman" pitchFamily="18" charset="0"/>
              <a:buNone/>
            </a:pPr>
            <a:endParaRPr lang="zh-CN" altLang="en-US" sz="1600"/>
          </a:p>
        </p:txBody>
      </p:sp>
      <p:sp>
        <p:nvSpPr>
          <p:cNvPr id="55" name="TextBox 54"/>
          <p:cNvSpPr txBox="1"/>
          <p:nvPr/>
        </p:nvSpPr>
        <p:spPr>
          <a:xfrm>
            <a:off x="1466850" y="279400"/>
            <a:ext cx="60833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二、导致野田错误决策的国际因素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美国重返亚洲</a:t>
            </a:r>
          </a:p>
        </p:txBody>
      </p:sp>
      <p:pic>
        <p:nvPicPr>
          <p:cNvPr id="35" name="图片 34" descr="63477593015093750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738" y="944563"/>
            <a:ext cx="1690687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图片 35" descr="1336718934-2666228447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4138" y="5233988"/>
            <a:ext cx="2493962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36"/>
          <p:cNvGrpSpPr>
            <a:grpSpLocks/>
          </p:cNvGrpSpPr>
          <p:nvPr/>
        </p:nvGrpSpPr>
        <p:grpSpPr bwMode="auto">
          <a:xfrm>
            <a:off x="3741738" y="1200150"/>
            <a:ext cx="4926012" cy="833438"/>
            <a:chOff x="3086833" y="728700"/>
            <a:chExt cx="5580621" cy="945105"/>
          </a:xfrm>
        </p:grpSpPr>
        <p:sp>
          <p:nvSpPr>
            <p:cNvPr id="38" name="圆角矩形标注 37"/>
            <p:cNvSpPr/>
            <p:nvPr/>
          </p:nvSpPr>
          <p:spPr bwMode="auto">
            <a:xfrm>
              <a:off x="3086833" y="728700"/>
              <a:ext cx="5580621" cy="945105"/>
            </a:xfrm>
            <a:prstGeom prst="wedgeRoundRectCallout">
              <a:avLst>
                <a:gd name="adj1" fmla="val -64733"/>
                <a:gd name="adj2" fmla="val -10831"/>
                <a:gd name="adj3" fmla="val 16667"/>
              </a:avLst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 sz="1600" dirty="0">
                <a:latin typeface="Arial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01563" y="966326"/>
              <a:ext cx="4857641" cy="4518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第五条适用于日本国施政下的领土内</a:t>
              </a:r>
            </a:p>
          </p:txBody>
        </p:sp>
      </p:grpSp>
      <p:pic>
        <p:nvPicPr>
          <p:cNvPr id="40" name="Picture 2" descr="F:\求是杂志\钓鱼岛图片\pic_503ab29b50e874f89ed7d0b38dff2ce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6863" y="3378200"/>
            <a:ext cx="2255837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组合 40"/>
          <p:cNvGrpSpPr>
            <a:grpSpLocks/>
          </p:cNvGrpSpPr>
          <p:nvPr/>
        </p:nvGrpSpPr>
        <p:grpSpPr bwMode="auto">
          <a:xfrm>
            <a:off x="6218238" y="1212850"/>
            <a:ext cx="874712" cy="1271588"/>
            <a:chOff x="5967155" y="683695"/>
            <a:chExt cx="990110" cy="1440160"/>
          </a:xfrm>
        </p:grpSpPr>
        <p:sp>
          <p:nvSpPr>
            <p:cNvPr id="66587" name="椭圆 41"/>
            <p:cNvSpPr>
              <a:spLocks noChangeArrowheads="1"/>
            </p:cNvSpPr>
            <p:nvPr/>
          </p:nvSpPr>
          <p:spPr bwMode="auto">
            <a:xfrm>
              <a:off x="5967155" y="683695"/>
              <a:ext cx="990110" cy="990110"/>
            </a:xfrm>
            <a:prstGeom prst="ellipse">
              <a:avLst/>
            </a:prstGeom>
            <a:noFill/>
            <a:ln w="66675" algn="ctr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endParaRPr lang="zh-CN" altLang="en-US" sz="1600"/>
            </a:p>
          </p:txBody>
        </p:sp>
        <p:cxnSp>
          <p:nvCxnSpPr>
            <p:cNvPr id="66588" name="直接箭头连接符 42"/>
            <p:cNvCxnSpPr>
              <a:cxnSpLocks noChangeShapeType="1"/>
              <a:stCxn id="66587" idx="4"/>
            </p:cNvCxnSpPr>
            <p:nvPr/>
          </p:nvCxnSpPr>
          <p:spPr bwMode="auto">
            <a:xfrm>
              <a:off x="6462210" y="1673805"/>
              <a:ext cx="0" cy="450050"/>
            </a:xfrm>
            <a:prstGeom prst="straightConnector1">
              <a:avLst/>
            </a:prstGeom>
            <a:noFill/>
            <a:ln w="6667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8" name="组合 43"/>
          <p:cNvGrpSpPr>
            <a:grpSpLocks/>
          </p:cNvGrpSpPr>
          <p:nvPr/>
        </p:nvGrpSpPr>
        <p:grpSpPr bwMode="auto">
          <a:xfrm>
            <a:off x="3662363" y="3738563"/>
            <a:ext cx="3970337" cy="1035050"/>
            <a:chOff x="3176845" y="3338990"/>
            <a:chExt cx="4141057" cy="1125125"/>
          </a:xfrm>
        </p:grpSpPr>
        <p:sp>
          <p:nvSpPr>
            <p:cNvPr id="45" name="圆角矩形标注 44"/>
            <p:cNvSpPr/>
            <p:nvPr/>
          </p:nvSpPr>
          <p:spPr bwMode="auto">
            <a:xfrm>
              <a:off x="3176845" y="3338990"/>
              <a:ext cx="4141057" cy="1125125"/>
            </a:xfrm>
            <a:prstGeom prst="wedgeRoundRectCallout">
              <a:avLst>
                <a:gd name="adj1" fmla="val -71680"/>
                <a:gd name="adj2" fmla="val -6624"/>
                <a:gd name="adj3" fmla="val 16667"/>
              </a:avLst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 sz="1600" dirty="0">
                <a:latin typeface="Arial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522898" y="3530537"/>
              <a:ext cx="3780102" cy="7696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中国政府坚决反对将</a:t>
              </a:r>
              <a:r>
                <a:rPr lang="zh-CN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钓鱼岛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的施政权非法交给日本</a:t>
              </a:r>
            </a:p>
          </p:txBody>
        </p:sp>
      </p:grpSp>
      <p:grpSp>
        <p:nvGrpSpPr>
          <p:cNvPr id="10" name="组合 46"/>
          <p:cNvGrpSpPr>
            <a:grpSpLocks/>
          </p:cNvGrpSpPr>
          <p:nvPr/>
        </p:nvGrpSpPr>
        <p:grpSpPr bwMode="auto">
          <a:xfrm>
            <a:off x="2012950" y="5397500"/>
            <a:ext cx="3773488" cy="993775"/>
            <a:chOff x="1511663" y="5094185"/>
            <a:chExt cx="4275472" cy="1125125"/>
          </a:xfrm>
        </p:grpSpPr>
        <p:sp>
          <p:nvSpPr>
            <p:cNvPr id="48" name="圆角矩形标注 47"/>
            <p:cNvSpPr/>
            <p:nvPr/>
          </p:nvSpPr>
          <p:spPr bwMode="auto">
            <a:xfrm flipH="1">
              <a:off x="1511663" y="5094185"/>
              <a:ext cx="4275472" cy="1125125"/>
            </a:xfrm>
            <a:prstGeom prst="wedgeRoundRectCallout">
              <a:avLst>
                <a:gd name="adj1" fmla="val -64733"/>
                <a:gd name="adj2" fmla="val -10831"/>
                <a:gd name="adj3" fmla="val 16667"/>
              </a:avLst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 sz="1600" dirty="0">
                <a:latin typeface="Arial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736499" y="5228985"/>
              <a:ext cx="3780833" cy="8303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日本宪法第九条明确规定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endParaRPr>
            </a:p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永远放弃以国权发动战争</a:t>
              </a:r>
            </a:p>
          </p:txBody>
        </p:sp>
      </p:grpSp>
      <p:grpSp>
        <p:nvGrpSpPr>
          <p:cNvPr id="13" name="组合 49"/>
          <p:cNvGrpSpPr>
            <a:grpSpLocks/>
          </p:cNvGrpSpPr>
          <p:nvPr/>
        </p:nvGrpSpPr>
        <p:grpSpPr bwMode="auto">
          <a:xfrm>
            <a:off x="5067300" y="2528888"/>
            <a:ext cx="3375025" cy="944562"/>
            <a:chOff x="5067054" y="2528900"/>
            <a:chExt cx="3375375" cy="945105"/>
          </a:xfrm>
        </p:grpSpPr>
        <p:grpSp>
          <p:nvGrpSpPr>
            <p:cNvPr id="66576" name="组合 30"/>
            <p:cNvGrpSpPr>
              <a:grpSpLocks/>
            </p:cNvGrpSpPr>
            <p:nvPr/>
          </p:nvGrpSpPr>
          <p:grpSpPr bwMode="auto">
            <a:xfrm>
              <a:off x="5067054" y="2528900"/>
              <a:ext cx="3375375" cy="945105"/>
              <a:chOff x="4436985" y="2123855"/>
              <a:chExt cx="3690410" cy="945105"/>
            </a:xfrm>
          </p:grpSpPr>
          <p:grpSp>
            <p:nvGrpSpPr>
              <p:cNvPr id="66578" name="组合 18"/>
              <p:cNvGrpSpPr>
                <a:grpSpLocks/>
              </p:cNvGrpSpPr>
              <p:nvPr/>
            </p:nvGrpSpPr>
            <p:grpSpPr bwMode="auto">
              <a:xfrm>
                <a:off x="4542806" y="2183345"/>
                <a:ext cx="3355283" cy="438582"/>
                <a:chOff x="4542806" y="2183345"/>
                <a:chExt cx="3355283" cy="438582"/>
              </a:xfrm>
            </p:grpSpPr>
            <p:sp>
              <p:nvSpPr>
                <p:cNvPr id="77" name="不等于号 76"/>
                <p:cNvSpPr/>
                <p:nvPr/>
              </p:nvSpPr>
              <p:spPr bwMode="auto">
                <a:xfrm>
                  <a:off x="6051323" y="2281107"/>
                  <a:ext cx="748151" cy="316095"/>
                </a:xfrm>
                <a:prstGeom prst="mathNotEqual">
                  <a:avLst>
                    <a:gd name="adj1" fmla="val 19489"/>
                    <a:gd name="adj2" fmla="val 6465733"/>
                    <a:gd name="adj3" fmla="val 20156"/>
                  </a:avLst>
                </a:prstGeom>
                <a:solidFill>
                  <a:srgbClr val="FF0000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buSzPct val="100000"/>
                    <a:buFont typeface="Times New Roman" pitchFamily="18" charset="0"/>
                    <a:buNone/>
                    <a:defRPr/>
                  </a:pPr>
                  <a:endParaRPr lang="zh-CN" altLang="en-US" sz="1600">
                    <a:latin typeface="Arial" charset="0"/>
                  </a:endParaRPr>
                </a:p>
              </p:txBody>
            </p:sp>
            <p:sp>
              <p:nvSpPr>
                <p:cNvPr id="66581" name="TextBox 77"/>
                <p:cNvSpPr txBox="1">
                  <a:spLocks noChangeArrowheads="1"/>
                </p:cNvSpPr>
                <p:nvPr/>
              </p:nvSpPr>
              <p:spPr bwMode="auto">
                <a:xfrm>
                  <a:off x="4542806" y="2183346"/>
                  <a:ext cx="1547911" cy="4385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buSzPct val="100000"/>
                    <a:buFont typeface="Times New Roman" pitchFamily="18" charset="0"/>
                    <a:buNone/>
                  </a:pPr>
                  <a:r>
                    <a:rPr lang="zh-CN" altLang="en-US" sz="3200">
                      <a:latin typeface="华文琥珀" pitchFamily="2" charset="-122"/>
                      <a:ea typeface="华文琥珀" pitchFamily="2" charset="-122"/>
                    </a:rPr>
                    <a:t>施政权</a:t>
                  </a:r>
                </a:p>
              </p:txBody>
            </p:sp>
            <p:sp>
              <p:nvSpPr>
                <p:cNvPr id="66582" name="TextBox 78"/>
                <p:cNvSpPr txBox="1">
                  <a:spLocks noChangeArrowheads="1"/>
                </p:cNvSpPr>
                <p:nvPr/>
              </p:nvSpPr>
              <p:spPr bwMode="auto">
                <a:xfrm>
                  <a:off x="6798848" y="2183345"/>
                  <a:ext cx="1099241" cy="4385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buSzPct val="100000"/>
                    <a:buFont typeface="Times New Roman" pitchFamily="18" charset="0"/>
                    <a:buNone/>
                  </a:pPr>
                  <a:r>
                    <a:rPr lang="zh-CN" altLang="en-US" sz="3200">
                      <a:latin typeface="华文琥珀" pitchFamily="2" charset="-122"/>
                      <a:ea typeface="华文琥珀" pitchFamily="2" charset="-122"/>
                    </a:rPr>
                    <a:t>主权</a:t>
                  </a:r>
                </a:p>
              </p:txBody>
            </p:sp>
          </p:grpSp>
          <p:sp>
            <p:nvSpPr>
              <p:cNvPr id="66579" name="矩形 53"/>
              <p:cNvSpPr>
                <a:spLocks noChangeArrowheads="1"/>
              </p:cNvSpPr>
              <p:nvPr/>
            </p:nvSpPr>
            <p:spPr bwMode="auto">
              <a:xfrm>
                <a:off x="4436985" y="2123855"/>
                <a:ext cx="3690410" cy="945105"/>
              </a:xfrm>
              <a:prstGeom prst="rect">
                <a:avLst/>
              </a:prstGeom>
              <a:noFill/>
              <a:ln w="66675" algn="ctr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0" hangingPunct="0">
                  <a:buSzPct val="100000"/>
                  <a:buFont typeface="Times New Roman" pitchFamily="18" charset="0"/>
                  <a:buNone/>
                </a:pPr>
                <a:endParaRPr lang="zh-CN" altLang="en-US" sz="1600"/>
              </a:p>
            </p:txBody>
          </p:sp>
        </p:grpSp>
        <p:sp>
          <p:nvSpPr>
            <p:cNvPr id="66577" name="TextBox 51"/>
            <p:cNvSpPr txBox="1">
              <a:spLocks noChangeArrowheads="1"/>
            </p:cNvSpPr>
            <p:nvPr/>
          </p:nvSpPr>
          <p:spPr bwMode="auto">
            <a:xfrm>
              <a:off x="5166933" y="3068960"/>
              <a:ext cx="31854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180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美国从未承认拥有钓鱼岛主权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6"/>
          <p:cNvGrpSpPr>
            <a:grpSpLocks/>
          </p:cNvGrpSpPr>
          <p:nvPr/>
        </p:nvGrpSpPr>
        <p:grpSpPr bwMode="auto">
          <a:xfrm>
            <a:off x="250825" y="1089025"/>
            <a:ext cx="8596313" cy="6119813"/>
            <a:chOff x="250716" y="1440160"/>
            <a:chExt cx="8596759" cy="6120680"/>
          </a:xfrm>
        </p:grpSpPr>
        <p:pic>
          <p:nvPicPr>
            <p:cNvPr id="78881" name="图片 45" descr="154010ikwv3mww0zd5w5dv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E9BF"/>
                </a:clrFrom>
                <a:clrTo>
                  <a:srgbClr val="FFE9B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01770" y="4365486"/>
              <a:ext cx="4197278" cy="3195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8882" name="组合 25"/>
            <p:cNvGrpSpPr>
              <a:grpSpLocks/>
            </p:cNvGrpSpPr>
            <p:nvPr/>
          </p:nvGrpSpPr>
          <p:grpSpPr bwMode="auto">
            <a:xfrm>
              <a:off x="250716" y="1440160"/>
              <a:ext cx="8596759" cy="5445605"/>
              <a:chOff x="385731" y="1493785"/>
              <a:chExt cx="8596759" cy="5445605"/>
            </a:xfrm>
          </p:grpSpPr>
          <p:grpSp>
            <p:nvGrpSpPr>
              <p:cNvPr id="78883" name="组合 21"/>
              <p:cNvGrpSpPr>
                <a:grpSpLocks/>
              </p:cNvGrpSpPr>
              <p:nvPr/>
            </p:nvGrpSpPr>
            <p:grpSpPr bwMode="auto">
              <a:xfrm>
                <a:off x="6507215" y="1853825"/>
                <a:ext cx="2475275" cy="2700300"/>
                <a:chOff x="6327195" y="2078850"/>
                <a:chExt cx="2475275" cy="2700300"/>
              </a:xfrm>
            </p:grpSpPr>
            <p:pic>
              <p:nvPicPr>
                <p:cNvPr id="78891" name="图片 11" descr="103995_1354033932hxdY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327195" y="2078850"/>
                  <a:ext cx="2070230" cy="2700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" name="TextBox 20"/>
                <p:cNvSpPr txBox="1"/>
                <p:nvPr/>
              </p:nvSpPr>
              <p:spPr>
                <a:xfrm>
                  <a:off x="8340483" y="2079224"/>
                  <a:ext cx="461987" cy="2632447"/>
                </a:xfrm>
                <a:prstGeom prst="rect">
                  <a:avLst/>
                </a:prstGeom>
                <a:noFill/>
              </p:spPr>
              <p:txBody>
                <a:bodyPr vert="eaVert" wrap="none">
                  <a:spAutoFit/>
                </a:bodyPr>
                <a:lstStyle/>
                <a:p>
                  <a:pPr eaLnBrk="0" hangingPunct="0">
                    <a:buSzPct val="100000"/>
                    <a:buFont typeface="Times New Roman" pitchFamily="18" charset="0"/>
                    <a:buNone/>
                    <a:defRPr/>
                  </a:pPr>
                  <a:r>
                    <a:rPr lang="zh-CN" altLang="en-US" sz="18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黑体" pitchFamily="2" charset="-122"/>
                      <a:ea typeface="黑体" pitchFamily="2" charset="-122"/>
                    </a:rPr>
                    <a:t>安倍内阁政策右倾化倾向</a:t>
                  </a:r>
                </a:p>
              </p:txBody>
            </p:sp>
          </p:grpSp>
          <p:grpSp>
            <p:nvGrpSpPr>
              <p:cNvPr id="78884" name="组合 18"/>
              <p:cNvGrpSpPr>
                <a:grpSpLocks/>
              </p:cNvGrpSpPr>
              <p:nvPr/>
            </p:nvGrpSpPr>
            <p:grpSpPr bwMode="auto">
              <a:xfrm>
                <a:off x="385731" y="1493785"/>
                <a:ext cx="3106149" cy="2430270"/>
                <a:chOff x="700766" y="1808820"/>
                <a:chExt cx="3106149" cy="2430270"/>
              </a:xfrm>
            </p:grpSpPr>
            <p:pic>
              <p:nvPicPr>
                <p:cNvPr id="78889" name="图片 9" descr="att0102-300x250.jpg"/>
                <p:cNvPicPr>
                  <a:picLocks noChangeAspect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00766" y="1808820"/>
                  <a:ext cx="3106149" cy="19802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TextBox 17"/>
                <p:cNvSpPr txBox="1"/>
                <p:nvPr/>
              </p:nvSpPr>
              <p:spPr>
                <a:xfrm>
                  <a:off x="1196092" y="3869687"/>
                  <a:ext cx="2032105" cy="36994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buSzPct val="100000"/>
                    <a:buFont typeface="Times New Roman" pitchFamily="18" charset="0"/>
                    <a:buNone/>
                    <a:defRPr/>
                  </a:pPr>
                  <a:r>
                    <a:rPr lang="zh-CN" altLang="en-US" sz="18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黑体" pitchFamily="2" charset="-122"/>
                      <a:ea typeface="黑体" pitchFamily="2" charset="-122"/>
                    </a:rPr>
                    <a:t>中日民族感情对立</a:t>
                  </a:r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4026058" y="6569742"/>
                <a:ext cx="2030517" cy="36993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0" hangingPunct="0">
                  <a:buSzPct val="100000"/>
                  <a:buFont typeface="Times New Roman" pitchFamily="18" charset="0"/>
                  <a:buNone/>
                  <a:defRPr/>
                </a:pPr>
                <a:r>
                  <a:rPr lang="zh-CN" altLang="en-US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黑体" pitchFamily="2" charset="-122"/>
                    <a:ea typeface="黑体" pitchFamily="2" charset="-122"/>
                  </a:rPr>
                  <a:t>安全保障隐患上升</a:t>
                </a:r>
              </a:p>
            </p:txBody>
          </p:sp>
          <p:sp>
            <p:nvSpPr>
              <p:cNvPr id="14" name="五边形 43"/>
              <p:cNvSpPr/>
              <p:nvPr/>
            </p:nvSpPr>
            <p:spPr>
              <a:xfrm rot="21300943">
                <a:off x="3462466" y="4083365"/>
                <a:ext cx="625507" cy="1438479"/>
              </a:xfrm>
              <a:custGeom>
                <a:avLst/>
                <a:gdLst/>
                <a:ahLst/>
                <a:cxnLst/>
                <a:rect l="l" t="t" r="r" b="b"/>
                <a:pathLst>
                  <a:path w="772904" h="2687800">
                    <a:moveTo>
                      <a:pt x="772904" y="0"/>
                    </a:moveTo>
                    <a:cubicBezTo>
                      <a:pt x="71844" y="574551"/>
                      <a:pt x="61777" y="1443161"/>
                      <a:pt x="522266" y="2278163"/>
                    </a:cubicBezTo>
                    <a:lnTo>
                      <a:pt x="601319" y="2219171"/>
                    </a:lnTo>
                    <a:lnTo>
                      <a:pt x="626697" y="2687800"/>
                    </a:lnTo>
                    <a:lnTo>
                      <a:pt x="182707" y="2502772"/>
                    </a:lnTo>
                    <a:lnTo>
                      <a:pt x="259382" y="2456475"/>
                    </a:lnTo>
                    <a:cubicBezTo>
                      <a:pt x="-166098" y="1597297"/>
                      <a:pt x="-116441" y="549287"/>
                      <a:pt x="772904" y="0"/>
                    </a:cubicBezTo>
                    <a:close/>
                  </a:path>
                </a:pathLst>
              </a:custGeom>
              <a:gradFill>
                <a:gsLst>
                  <a:gs pos="33000">
                    <a:srgbClr val="EA6115">
                      <a:alpha val="78000"/>
                    </a:srgbClr>
                  </a:gs>
                  <a:gs pos="100000">
                    <a:srgbClr val="EA6115"/>
                  </a:gs>
                </a:gsLst>
                <a:lin ang="5400000" scaled="0"/>
              </a:gradFill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0" hangingPunct="0">
                  <a:lnSpc>
                    <a:spcPct val="120000"/>
                  </a:lnSpc>
                  <a:buSzPct val="100000"/>
                  <a:buFont typeface="Times New Roman" pitchFamily="18" charset="0"/>
                  <a:buNone/>
                  <a:defRPr/>
                </a:pPr>
                <a:endParaRPr lang="zh-CN" altLang="en-US" sz="120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6" name="五边形 43"/>
              <p:cNvSpPr/>
              <p:nvPr/>
            </p:nvSpPr>
            <p:spPr>
              <a:xfrm rot="14280632">
                <a:off x="5932716" y="3275277"/>
                <a:ext cx="625564" cy="1438350"/>
              </a:xfrm>
              <a:custGeom>
                <a:avLst/>
                <a:gdLst/>
                <a:ahLst/>
                <a:cxnLst/>
                <a:rect l="l" t="t" r="r" b="b"/>
                <a:pathLst>
                  <a:path w="772904" h="2687800">
                    <a:moveTo>
                      <a:pt x="772904" y="0"/>
                    </a:moveTo>
                    <a:cubicBezTo>
                      <a:pt x="71844" y="574551"/>
                      <a:pt x="61777" y="1443161"/>
                      <a:pt x="522266" y="2278163"/>
                    </a:cubicBezTo>
                    <a:lnTo>
                      <a:pt x="601319" y="2219171"/>
                    </a:lnTo>
                    <a:lnTo>
                      <a:pt x="626697" y="2687800"/>
                    </a:lnTo>
                    <a:lnTo>
                      <a:pt x="182707" y="2502772"/>
                    </a:lnTo>
                    <a:lnTo>
                      <a:pt x="259382" y="2456475"/>
                    </a:lnTo>
                    <a:cubicBezTo>
                      <a:pt x="-166098" y="1597297"/>
                      <a:pt x="-116441" y="549287"/>
                      <a:pt x="772904" y="0"/>
                    </a:cubicBezTo>
                    <a:close/>
                  </a:path>
                </a:pathLst>
              </a:custGeom>
              <a:gradFill>
                <a:gsLst>
                  <a:gs pos="33000">
                    <a:srgbClr val="EA6115">
                      <a:alpha val="78000"/>
                    </a:srgbClr>
                  </a:gs>
                  <a:gs pos="100000">
                    <a:srgbClr val="EA6115"/>
                  </a:gs>
                </a:gsLst>
                <a:lin ang="5400000" scaled="0"/>
              </a:gradFill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0" hangingPunct="0">
                  <a:lnSpc>
                    <a:spcPct val="120000"/>
                  </a:lnSpc>
                  <a:buSzPct val="100000"/>
                  <a:buFont typeface="Times New Roman" pitchFamily="18" charset="0"/>
                  <a:buNone/>
                  <a:defRPr/>
                </a:pPr>
                <a:endParaRPr lang="zh-CN" altLang="en-US" sz="120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7" name="五边形 43"/>
              <p:cNvSpPr/>
              <p:nvPr/>
            </p:nvSpPr>
            <p:spPr>
              <a:xfrm rot="7494227">
                <a:off x="3813294" y="1938412"/>
                <a:ext cx="623976" cy="1436762"/>
              </a:xfrm>
              <a:custGeom>
                <a:avLst/>
                <a:gdLst/>
                <a:ahLst/>
                <a:cxnLst/>
                <a:rect l="l" t="t" r="r" b="b"/>
                <a:pathLst>
                  <a:path w="772904" h="2687800">
                    <a:moveTo>
                      <a:pt x="772904" y="0"/>
                    </a:moveTo>
                    <a:cubicBezTo>
                      <a:pt x="71844" y="574551"/>
                      <a:pt x="61777" y="1443161"/>
                      <a:pt x="522266" y="2278163"/>
                    </a:cubicBezTo>
                    <a:lnTo>
                      <a:pt x="601319" y="2219171"/>
                    </a:lnTo>
                    <a:lnTo>
                      <a:pt x="626697" y="2687800"/>
                    </a:lnTo>
                    <a:lnTo>
                      <a:pt x="182707" y="2502772"/>
                    </a:lnTo>
                    <a:lnTo>
                      <a:pt x="259382" y="2456475"/>
                    </a:lnTo>
                    <a:cubicBezTo>
                      <a:pt x="-166098" y="1597297"/>
                      <a:pt x="-116441" y="549287"/>
                      <a:pt x="772904" y="0"/>
                    </a:cubicBezTo>
                    <a:close/>
                  </a:path>
                </a:pathLst>
              </a:custGeom>
              <a:gradFill>
                <a:gsLst>
                  <a:gs pos="33000">
                    <a:srgbClr val="EA6115">
                      <a:alpha val="78000"/>
                    </a:srgbClr>
                  </a:gs>
                  <a:gs pos="100000">
                    <a:srgbClr val="EA6115"/>
                  </a:gs>
                </a:gsLst>
                <a:lin ang="5400000" scaled="0"/>
              </a:gradFill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0" hangingPunct="0">
                  <a:lnSpc>
                    <a:spcPct val="120000"/>
                  </a:lnSpc>
                  <a:buSzPct val="100000"/>
                  <a:buFont typeface="Times New Roman" pitchFamily="18" charset="0"/>
                  <a:buNone/>
                  <a:defRPr/>
                </a:pPr>
                <a:endParaRPr lang="zh-CN" altLang="en-US" sz="120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pic>
        <p:nvPicPr>
          <p:cNvPr id="1026" name="Picture 2" descr="F:\求是杂志\钓鱼岛图片\884879652263775695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7438" y="2349500"/>
            <a:ext cx="21590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96863" y="233363"/>
            <a:ext cx="89042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</a:pP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中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日关系有令人忧虑的一面，中方要把握日本政局变动之机，</a:t>
            </a:r>
            <a:endParaRPr lang="en-US" altLang="zh-CN" sz="2000" dirty="0">
              <a:latin typeface="黑体" pitchFamily="49" charset="-122"/>
              <a:ea typeface="黑体" pitchFamily="49" charset="-122"/>
            </a:endParaRPr>
          </a:p>
          <a:p>
            <a:pPr eaLnBrk="0" hangingPunct="0">
              <a:buSzPct val="100000"/>
              <a:buFont typeface="Times New Roman" pitchFamily="18" charset="0"/>
              <a:buNone/>
            </a:pP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                                                  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力促两国关系转圜。</a:t>
            </a:r>
          </a:p>
        </p:txBody>
      </p:sp>
      <p:grpSp>
        <p:nvGrpSpPr>
          <p:cNvPr id="6" name="组合 103"/>
          <p:cNvGrpSpPr>
            <a:grpSpLocks/>
          </p:cNvGrpSpPr>
          <p:nvPr/>
        </p:nvGrpSpPr>
        <p:grpSpPr bwMode="auto">
          <a:xfrm>
            <a:off x="-198438" y="1849438"/>
            <a:ext cx="4033838" cy="3875087"/>
            <a:chOff x="165101" y="1412874"/>
            <a:chExt cx="4303715" cy="4133851"/>
          </a:xfrm>
        </p:grpSpPr>
        <p:sp>
          <p:nvSpPr>
            <p:cNvPr id="105" name="Oval 5"/>
            <p:cNvSpPr>
              <a:spLocks noChangeArrowheads="1"/>
            </p:cNvSpPr>
            <p:nvPr/>
          </p:nvSpPr>
          <p:spPr bwMode="auto">
            <a:xfrm>
              <a:off x="165101" y="5035286"/>
              <a:ext cx="3627926" cy="511439"/>
            </a:xfrm>
            <a:prstGeom prst="ellipse">
              <a:avLst/>
            </a:prstGeom>
            <a:gradFill rotWithShape="1">
              <a:gsLst>
                <a:gs pos="0">
                  <a:srgbClr val="333333">
                    <a:alpha val="57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6" name="Oval 6"/>
            <p:cNvSpPr>
              <a:spLocks noChangeArrowheads="1"/>
            </p:cNvSpPr>
            <p:nvPr/>
          </p:nvSpPr>
          <p:spPr bwMode="auto">
            <a:xfrm>
              <a:off x="442870" y="1412874"/>
              <a:ext cx="4025946" cy="402546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2700000" scaled="1"/>
            </a:gradFill>
            <a:ln w="6350">
              <a:solidFill>
                <a:srgbClr val="EAEAEA"/>
              </a:solidFill>
              <a:round/>
              <a:headEnd/>
              <a:tailEnd/>
            </a:ln>
            <a:effectLst>
              <a:outerShdw dist="68392" dir="4091915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8864" name="WordArt 7"/>
            <p:cNvSpPr>
              <a:spLocks noChangeArrowheads="1" noChangeShapeType="1"/>
            </p:cNvSpPr>
            <p:nvPr/>
          </p:nvSpPr>
          <p:spPr bwMode="auto">
            <a:xfrm>
              <a:off x="1905317" y="1670017"/>
              <a:ext cx="1070687" cy="17748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zh-CN" altLang="en-US" sz="1800" kern="10">
                  <a:ln w="9525">
                    <a:noFill/>
                    <a:round/>
                    <a:headEnd/>
                    <a:tailEnd/>
                  </a:ln>
                  <a:solidFill>
                    <a:srgbClr val="646464"/>
                  </a:solidFill>
                  <a:latin typeface="微软雅黑"/>
                  <a:ea typeface="微软雅黑"/>
                </a:rPr>
                <a:t>安倍政治主张</a:t>
              </a:r>
            </a:p>
          </p:txBody>
        </p:sp>
        <p:sp>
          <p:nvSpPr>
            <p:cNvPr id="108" name="未知"/>
            <p:cNvSpPr>
              <a:spLocks/>
            </p:cNvSpPr>
            <p:nvPr/>
          </p:nvSpPr>
          <p:spPr bwMode="auto">
            <a:xfrm>
              <a:off x="832423" y="2279950"/>
              <a:ext cx="1612411" cy="1149891"/>
            </a:xfrm>
            <a:custGeom>
              <a:avLst/>
              <a:gdLst>
                <a:gd name="T0" fmla="*/ 363 w 174"/>
                <a:gd name="T1" fmla="*/ 0 h 124"/>
                <a:gd name="T2" fmla="*/ 0 w 174"/>
                <a:gd name="T3" fmla="*/ 893 h 124"/>
                <a:gd name="T4" fmla="*/ 1262 w 174"/>
                <a:gd name="T5" fmla="*/ 900 h 124"/>
                <a:gd name="T6" fmla="*/ 363 w 174"/>
                <a:gd name="T7" fmla="*/ 0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4"/>
                <a:gd name="T13" fmla="*/ 0 h 124"/>
                <a:gd name="T14" fmla="*/ 174 w 174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4" h="124">
                  <a:moveTo>
                    <a:pt x="50" y="0"/>
                  </a:moveTo>
                  <a:cubicBezTo>
                    <a:pt x="18" y="33"/>
                    <a:pt x="0" y="77"/>
                    <a:pt x="0" y="123"/>
                  </a:cubicBezTo>
                  <a:lnTo>
                    <a:pt x="174" y="12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C000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9" name="未知"/>
            <p:cNvSpPr>
              <a:spLocks/>
            </p:cNvSpPr>
            <p:nvPr/>
          </p:nvSpPr>
          <p:spPr bwMode="auto">
            <a:xfrm>
              <a:off x="1294805" y="1809155"/>
              <a:ext cx="1161884" cy="1620686"/>
            </a:xfrm>
            <a:custGeom>
              <a:avLst/>
              <a:gdLst>
                <a:gd name="T0" fmla="*/ 893 w 124"/>
                <a:gd name="T1" fmla="*/ 0 h 174"/>
                <a:gd name="T2" fmla="*/ 0 w 124"/>
                <a:gd name="T3" fmla="*/ 363 h 174"/>
                <a:gd name="T4" fmla="*/ 900 w 124"/>
                <a:gd name="T5" fmla="*/ 1263 h 174"/>
                <a:gd name="T6" fmla="*/ 893 w 124"/>
                <a:gd name="T7" fmla="*/ 0 h 1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74"/>
                <a:gd name="T14" fmla="*/ 124 w 124"/>
                <a:gd name="T15" fmla="*/ 174 h 1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74">
                  <a:moveTo>
                    <a:pt x="123" y="0"/>
                  </a:moveTo>
                  <a:cubicBezTo>
                    <a:pt x="77" y="0"/>
                    <a:pt x="33" y="18"/>
                    <a:pt x="0" y="50"/>
                  </a:cubicBezTo>
                  <a:lnTo>
                    <a:pt x="124" y="174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B0F0">
                <a:alpha val="62000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0" name="未知"/>
            <p:cNvSpPr>
              <a:spLocks/>
            </p:cNvSpPr>
            <p:nvPr/>
          </p:nvSpPr>
          <p:spPr bwMode="auto">
            <a:xfrm>
              <a:off x="832423" y="3384117"/>
              <a:ext cx="1612411" cy="12142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123"/>
                </a:cxn>
                <a:cxn ang="0">
                  <a:pos x="174" y="0"/>
                </a:cxn>
                <a:cxn ang="0">
                  <a:pos x="0" y="0"/>
                </a:cxn>
              </a:cxnLst>
              <a:rect l="0" t="0" r="r" b="b"/>
              <a:pathLst>
                <a:path w="174" h="123">
                  <a:moveTo>
                    <a:pt x="0" y="0"/>
                  </a:moveTo>
                  <a:cubicBezTo>
                    <a:pt x="0" y="46"/>
                    <a:pt x="18" y="90"/>
                    <a:pt x="50" y="123"/>
                  </a:cubicBezTo>
                  <a:lnTo>
                    <a:pt x="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1" name="未知"/>
            <p:cNvSpPr>
              <a:spLocks/>
            </p:cNvSpPr>
            <p:nvPr/>
          </p:nvSpPr>
          <p:spPr bwMode="auto">
            <a:xfrm>
              <a:off x="1293112" y="3429841"/>
              <a:ext cx="1224551" cy="1605445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124" y="173"/>
                </a:cxn>
                <a:cxn ang="0">
                  <a:pos x="124" y="0"/>
                </a:cxn>
                <a:cxn ang="0">
                  <a:pos x="0" y="123"/>
                </a:cxn>
              </a:cxnLst>
              <a:rect l="0" t="0" r="r" b="b"/>
              <a:pathLst>
                <a:path w="124" h="173">
                  <a:moveTo>
                    <a:pt x="0" y="123"/>
                  </a:moveTo>
                  <a:cubicBezTo>
                    <a:pt x="33" y="155"/>
                    <a:pt x="77" y="173"/>
                    <a:pt x="124" y="173"/>
                  </a:cubicBezTo>
                  <a:lnTo>
                    <a:pt x="124" y="0"/>
                  </a:lnTo>
                  <a:lnTo>
                    <a:pt x="0" y="123"/>
                  </a:lnTo>
                  <a:close/>
                </a:path>
              </a:pathLst>
            </a:custGeom>
            <a:gradFill rotWithShape="1">
              <a:gsLst>
                <a:gs pos="100000">
                  <a:srgbClr val="F68426"/>
                </a:gs>
                <a:gs pos="100000">
                  <a:srgbClr val="F68426">
                    <a:lumMod val="60000"/>
                    <a:lumOff val="40000"/>
                  </a:srgbClr>
                </a:gs>
              </a:gsLst>
              <a:lin ang="2700000" scaled="1"/>
            </a:gradFill>
            <a:ln w="635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2" name="未知"/>
            <p:cNvSpPr>
              <a:spLocks/>
            </p:cNvSpPr>
            <p:nvPr/>
          </p:nvSpPr>
          <p:spPr bwMode="auto">
            <a:xfrm>
              <a:off x="2444834" y="3429841"/>
              <a:ext cx="1139866" cy="1605445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123" y="123"/>
                </a:cxn>
                <a:cxn ang="0">
                  <a:pos x="0" y="0"/>
                </a:cxn>
                <a:cxn ang="0">
                  <a:pos x="0" y="173"/>
                </a:cxn>
              </a:cxnLst>
              <a:rect l="0" t="0" r="r" b="b"/>
              <a:pathLst>
                <a:path w="123" h="173">
                  <a:moveTo>
                    <a:pt x="0" y="173"/>
                  </a:moveTo>
                  <a:cubicBezTo>
                    <a:pt x="46" y="173"/>
                    <a:pt x="90" y="155"/>
                    <a:pt x="123" y="123"/>
                  </a:cubicBezTo>
                  <a:lnTo>
                    <a:pt x="0" y="0"/>
                  </a:lnTo>
                  <a:lnTo>
                    <a:pt x="0" y="173"/>
                  </a:lnTo>
                  <a:close/>
                </a:path>
              </a:pathLst>
            </a:custGeom>
            <a:gradFill rotWithShape="1">
              <a:gsLst>
                <a:gs pos="100000">
                  <a:srgbClr val="F68426"/>
                </a:gs>
                <a:gs pos="100000">
                  <a:srgbClr val="F68426">
                    <a:lumMod val="60000"/>
                    <a:lumOff val="40000"/>
                  </a:srgbClr>
                </a:gs>
              </a:gsLst>
              <a:lin ang="2700000" scaled="1"/>
            </a:gradFill>
            <a:ln w="635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3" name="未知"/>
            <p:cNvSpPr>
              <a:spLocks/>
            </p:cNvSpPr>
            <p:nvPr/>
          </p:nvSpPr>
          <p:spPr bwMode="auto">
            <a:xfrm>
              <a:off x="2444834" y="1815929"/>
              <a:ext cx="1139866" cy="1613912"/>
            </a:xfrm>
            <a:custGeom>
              <a:avLst/>
              <a:gdLst>
                <a:gd name="T0" fmla="*/ 892 w 123"/>
                <a:gd name="T1" fmla="*/ 363 h 174"/>
                <a:gd name="T2" fmla="*/ 0 w 123"/>
                <a:gd name="T3" fmla="*/ 0 h 174"/>
                <a:gd name="T4" fmla="*/ 0 w 123"/>
                <a:gd name="T5" fmla="*/ 1263 h 174"/>
                <a:gd name="T6" fmla="*/ 892 w 123"/>
                <a:gd name="T7" fmla="*/ 363 h 1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174"/>
                <a:gd name="T14" fmla="*/ 123 w 123"/>
                <a:gd name="T15" fmla="*/ 174 h 1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174">
                  <a:moveTo>
                    <a:pt x="123" y="50"/>
                  </a:moveTo>
                  <a:cubicBezTo>
                    <a:pt x="90" y="18"/>
                    <a:pt x="46" y="0"/>
                    <a:pt x="0" y="0"/>
                  </a:cubicBezTo>
                  <a:lnTo>
                    <a:pt x="0" y="174"/>
                  </a:lnTo>
                  <a:lnTo>
                    <a:pt x="123" y="50"/>
                  </a:lnTo>
                  <a:close/>
                </a:path>
              </a:pathLst>
            </a:custGeom>
            <a:solidFill>
              <a:srgbClr val="00B0F0">
                <a:alpha val="62000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4" name="未知"/>
            <p:cNvSpPr>
              <a:spLocks/>
            </p:cNvSpPr>
            <p:nvPr/>
          </p:nvSpPr>
          <p:spPr bwMode="auto">
            <a:xfrm>
              <a:off x="2444834" y="2279950"/>
              <a:ext cx="1612411" cy="1149891"/>
            </a:xfrm>
            <a:custGeom>
              <a:avLst/>
              <a:gdLst>
                <a:gd name="T0" fmla="*/ 1262 w 174"/>
                <a:gd name="T1" fmla="*/ 900 h 124"/>
                <a:gd name="T2" fmla="*/ 892 w 174"/>
                <a:gd name="T3" fmla="*/ 0 h 124"/>
                <a:gd name="T4" fmla="*/ 0 w 174"/>
                <a:gd name="T5" fmla="*/ 900 h 124"/>
                <a:gd name="T6" fmla="*/ 1262 w 174"/>
                <a:gd name="T7" fmla="*/ 900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4"/>
                <a:gd name="T13" fmla="*/ 0 h 124"/>
                <a:gd name="T14" fmla="*/ 174 w 174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4" h="124">
                  <a:moveTo>
                    <a:pt x="174" y="124"/>
                  </a:moveTo>
                  <a:cubicBezTo>
                    <a:pt x="174" y="77"/>
                    <a:pt x="155" y="33"/>
                    <a:pt x="123" y="0"/>
                  </a:cubicBezTo>
                  <a:lnTo>
                    <a:pt x="0" y="124"/>
                  </a:lnTo>
                  <a:lnTo>
                    <a:pt x="174" y="124"/>
                  </a:lnTo>
                  <a:close/>
                </a:path>
              </a:pathLst>
            </a:custGeom>
            <a:solidFill>
              <a:srgbClr val="669900">
                <a:alpha val="82000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5" name="未知"/>
            <p:cNvSpPr>
              <a:spLocks/>
            </p:cNvSpPr>
            <p:nvPr/>
          </p:nvSpPr>
          <p:spPr bwMode="auto">
            <a:xfrm>
              <a:off x="2444834" y="3429841"/>
              <a:ext cx="1612411" cy="1143118"/>
            </a:xfrm>
            <a:custGeom>
              <a:avLst/>
              <a:gdLst/>
              <a:ahLst/>
              <a:cxnLst>
                <a:cxn ang="0">
                  <a:pos x="123" y="123"/>
                </a:cxn>
                <a:cxn ang="0">
                  <a:pos x="174" y="0"/>
                </a:cxn>
                <a:cxn ang="0">
                  <a:pos x="0" y="0"/>
                </a:cxn>
                <a:cxn ang="0">
                  <a:pos x="123" y="123"/>
                </a:cxn>
              </a:cxnLst>
              <a:rect l="0" t="0" r="r" b="b"/>
              <a:pathLst>
                <a:path w="174" h="123">
                  <a:moveTo>
                    <a:pt x="123" y="123"/>
                  </a:moveTo>
                  <a:cubicBezTo>
                    <a:pt x="155" y="90"/>
                    <a:pt x="174" y="46"/>
                    <a:pt x="174" y="0"/>
                  </a:cubicBezTo>
                  <a:lnTo>
                    <a:pt x="0" y="0"/>
                  </a:lnTo>
                  <a:lnTo>
                    <a:pt x="123" y="123"/>
                  </a:lnTo>
                  <a:close/>
                </a:path>
              </a:pathLst>
            </a:custGeom>
            <a:solidFill>
              <a:srgbClr val="669900">
                <a:alpha val="82000"/>
              </a:srgbClr>
            </a:solidFill>
            <a:ln w="635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78873" name="Group 19"/>
            <p:cNvGrpSpPr>
              <a:grpSpLocks/>
            </p:cNvGrpSpPr>
            <p:nvPr/>
          </p:nvGrpSpPr>
          <p:grpSpPr bwMode="auto">
            <a:xfrm>
              <a:off x="1589774" y="2571095"/>
              <a:ext cx="1708880" cy="1709680"/>
              <a:chOff x="0" y="0"/>
              <a:chExt cx="487" cy="487"/>
            </a:xfrm>
          </p:grpSpPr>
          <p:sp>
            <p:nvSpPr>
              <p:cNvPr id="122" name="Oval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87" cy="487"/>
              </a:xfrm>
              <a:prstGeom prst="ellipse">
                <a:avLst/>
              </a:prstGeom>
              <a:solidFill>
                <a:srgbClr val="ECECEC"/>
              </a:solidFill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SzPct val="100000"/>
                  <a:buFont typeface="Times New Roman" pitchFamily="18" charset="0"/>
                  <a:buNone/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23" name="Oval 21"/>
              <p:cNvSpPr>
                <a:spLocks noChangeArrowheads="1"/>
              </p:cNvSpPr>
              <p:nvPr/>
            </p:nvSpPr>
            <p:spPr bwMode="auto">
              <a:xfrm>
                <a:off x="202" y="202"/>
                <a:ext cx="82" cy="82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SzPct val="100000"/>
                  <a:buFont typeface="Times New Roman" pitchFamily="18" charset="0"/>
                  <a:buNone/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17" name="Oval 23"/>
            <p:cNvSpPr>
              <a:spLocks noChangeArrowheads="1"/>
            </p:cNvSpPr>
            <p:nvPr/>
          </p:nvSpPr>
          <p:spPr bwMode="auto">
            <a:xfrm>
              <a:off x="1621692" y="2603409"/>
              <a:ext cx="1646285" cy="1644396"/>
            </a:xfrm>
            <a:prstGeom prst="ellipse">
              <a:avLst/>
            </a:prstGeom>
            <a:blipFill>
              <a:blip r:embed="rId7" cstate="print"/>
              <a:stretch>
                <a:fillRect/>
              </a:stretch>
            </a:blipFill>
            <a:ln w="9525">
              <a:solidFill>
                <a:srgbClr val="F68426">
                  <a:lumMod val="75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8875" name="WordArt 7"/>
            <p:cNvSpPr>
              <a:spLocks noChangeArrowheads="1" noChangeShapeType="1"/>
            </p:cNvSpPr>
            <p:nvPr/>
          </p:nvSpPr>
          <p:spPr bwMode="auto">
            <a:xfrm>
              <a:off x="1916705" y="2258869"/>
              <a:ext cx="1170130" cy="40504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zh-CN" altLang="en-US" sz="3200" kern="10">
                  <a:ln w="9525">
                    <a:noFill/>
                    <a:round/>
                    <a:headEnd/>
                    <a:tailEnd/>
                  </a:ln>
                  <a:solidFill>
                    <a:srgbClr val="404040"/>
                  </a:solidFill>
                  <a:latin typeface="微软雅黑"/>
                  <a:ea typeface="微软雅黑"/>
                </a:rPr>
                <a:t>修改宪法</a:t>
              </a:r>
            </a:p>
          </p:txBody>
        </p:sp>
        <p:sp>
          <p:nvSpPr>
            <p:cNvPr id="78876" name="WordArt 7"/>
            <p:cNvSpPr>
              <a:spLocks noChangeArrowheads="1" noChangeShapeType="1"/>
            </p:cNvSpPr>
            <p:nvPr/>
          </p:nvSpPr>
          <p:spPr bwMode="auto">
            <a:xfrm rot="5400000">
              <a:off x="2839308" y="3226478"/>
              <a:ext cx="1170130" cy="40504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zh-CN" altLang="en-US" sz="3200" kern="10">
                  <a:ln w="9525">
                    <a:noFill/>
                    <a:round/>
                    <a:headEnd/>
                    <a:tailEnd/>
                  </a:ln>
                  <a:solidFill>
                    <a:srgbClr val="404040"/>
                  </a:solidFill>
                  <a:latin typeface="微软雅黑"/>
                  <a:ea typeface="微软雅黑"/>
                </a:rPr>
                <a:t>建立国防军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 rot="5400000">
              <a:off x="827974" y="3203976"/>
              <a:ext cx="1845203" cy="495054"/>
            </a:xfrm>
            <a:prstGeom prst="rect">
              <a:avLst/>
            </a:prstGeom>
            <a:noFill/>
          </p:spPr>
          <p:txBody>
            <a:bodyPr spcFirstLastPara="1" vert="wordArtVert" wrap="none">
              <a:prstTxWarp prst="textArchDown">
                <a:avLst/>
              </a:prstTxWarp>
              <a:spAutoFit/>
            </a:bodyPr>
            <a:lstStyle/>
            <a:p>
              <a:pPr algn="ctr" eaLnBrk="0" hangingPunct="0"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钓鱼岛常驻</a:t>
              </a:r>
              <a:endPara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eaLnBrk="0" hangingPunct="0"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公务人员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 rot="21430067">
              <a:off x="1600297" y="4160006"/>
              <a:ext cx="2646878" cy="461665"/>
            </a:xfrm>
            <a:prstGeom prst="rect">
              <a:avLst/>
            </a:prstGeom>
            <a:noFill/>
          </p:spPr>
          <p:txBody>
            <a:bodyPr spcFirstLastPara="1" wrap="none">
              <a:prstTxWarp prst="textArchDown">
                <a:avLst/>
              </a:prstTxWarp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靖国神社态度不明</a:t>
              </a:r>
            </a:p>
          </p:txBody>
        </p:sp>
      </p:grpSp>
      <p:grpSp>
        <p:nvGrpSpPr>
          <p:cNvPr id="8" name="组合 123"/>
          <p:cNvGrpSpPr>
            <a:grpSpLocks/>
          </p:cNvGrpSpPr>
          <p:nvPr/>
        </p:nvGrpSpPr>
        <p:grpSpPr bwMode="auto">
          <a:xfrm>
            <a:off x="4932363" y="604838"/>
            <a:ext cx="3922712" cy="3046412"/>
            <a:chOff x="4977045" y="236595"/>
            <a:chExt cx="3284496" cy="2700362"/>
          </a:xfrm>
        </p:grpSpPr>
        <p:pic>
          <p:nvPicPr>
            <p:cNvPr id="78860" name="图片 124" descr="10ec51b9a7d副本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EABF"/>
                </a:clrFrom>
                <a:clrTo>
                  <a:srgbClr val="FFEAB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77045" y="236595"/>
              <a:ext cx="2976730" cy="2463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6" name="TextBox 125"/>
            <p:cNvSpPr txBox="1"/>
            <p:nvPr/>
          </p:nvSpPr>
          <p:spPr>
            <a:xfrm>
              <a:off x="5014263" y="2609086"/>
              <a:ext cx="3247278" cy="32787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itchFamily="2" charset="-122"/>
                  <a:ea typeface="黑体" pitchFamily="2" charset="-122"/>
                </a:rPr>
                <a:t>安倍对历史问题的态度令邻国不放心</a:t>
              </a:r>
            </a:p>
          </p:txBody>
        </p:sp>
      </p:grpSp>
      <p:grpSp>
        <p:nvGrpSpPr>
          <p:cNvPr id="9" name="组合 126"/>
          <p:cNvGrpSpPr>
            <a:grpSpLocks/>
          </p:cNvGrpSpPr>
          <p:nvPr/>
        </p:nvGrpSpPr>
        <p:grpSpPr bwMode="auto">
          <a:xfrm>
            <a:off x="5111750" y="3654425"/>
            <a:ext cx="3375025" cy="3068638"/>
            <a:chOff x="5112060" y="3654025"/>
            <a:chExt cx="3375375" cy="3068960"/>
          </a:xfrm>
        </p:grpSpPr>
        <p:pic>
          <p:nvPicPr>
            <p:cNvPr id="78858" name="图片 127" descr="IQ93_13557246272597201212170108093_32320.jpg"/>
            <p:cNvPicPr>
              <a:picLocks noChangeAspect="1"/>
            </p:cNvPicPr>
            <p:nvPr/>
          </p:nvPicPr>
          <p:blipFill>
            <a:blip r:embed="rId9" cstate="print"/>
            <a:srcRect l="16335" r="18108"/>
            <a:stretch>
              <a:fillRect/>
            </a:stretch>
          </p:blipFill>
          <p:spPr bwMode="auto">
            <a:xfrm>
              <a:off x="5832140" y="3654025"/>
              <a:ext cx="2655295" cy="3068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9" name="TextBox 128"/>
            <p:cNvSpPr txBox="1"/>
            <p:nvPr/>
          </p:nvSpPr>
          <p:spPr>
            <a:xfrm>
              <a:off x="5112060" y="4149377"/>
              <a:ext cx="738265" cy="2168753"/>
            </a:xfrm>
            <a:prstGeom prst="rect">
              <a:avLst/>
            </a:prstGeom>
            <a:noFill/>
          </p:spPr>
          <p:txBody>
            <a:bodyPr vert="eaVert"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itchFamily="2" charset="-122"/>
                  <a:ea typeface="黑体" pitchFamily="2" charset="-122"/>
                </a:rPr>
                <a:t>日本政治右倾化抬头</a:t>
              </a:r>
              <a:endPara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2" charset="-122"/>
                <a:ea typeface="黑体" pitchFamily="2" charset="-122"/>
              </a:endParaRPr>
            </a:p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itchFamily="2" charset="-122"/>
                  <a:ea typeface="黑体" pitchFamily="2" charset="-122"/>
                </a:rPr>
                <a:t>势必会冲击中日关系</a:t>
              </a:r>
            </a:p>
          </p:txBody>
        </p:sp>
      </p:grpSp>
      <p:sp>
        <p:nvSpPr>
          <p:cNvPr id="130" name="五边形 42"/>
          <p:cNvSpPr/>
          <p:nvPr/>
        </p:nvSpPr>
        <p:spPr>
          <a:xfrm rot="10384957" flipV="1">
            <a:off x="3086100" y="1925638"/>
            <a:ext cx="1979613" cy="844550"/>
          </a:xfrm>
          <a:custGeom>
            <a:avLst/>
            <a:gdLst/>
            <a:ahLst/>
            <a:cxnLst/>
            <a:rect l="l" t="t" r="r" b="b"/>
            <a:pathLst>
              <a:path w="2687800" h="772903">
                <a:moveTo>
                  <a:pt x="1241306" y="389"/>
                </a:moveTo>
                <a:cubicBezTo>
                  <a:pt x="1806378" y="-10775"/>
                  <a:pt x="2344496" y="217062"/>
                  <a:pt x="2687800" y="772903"/>
                </a:cubicBezTo>
                <a:cubicBezTo>
                  <a:pt x="2113249" y="71843"/>
                  <a:pt x="1244639" y="61776"/>
                  <a:pt x="409637" y="522265"/>
                </a:cubicBezTo>
                <a:lnTo>
                  <a:pt x="468629" y="601318"/>
                </a:lnTo>
                <a:lnTo>
                  <a:pt x="0" y="626696"/>
                </a:lnTo>
                <a:lnTo>
                  <a:pt x="185028" y="182706"/>
                </a:lnTo>
                <a:lnTo>
                  <a:pt x="231325" y="259381"/>
                </a:lnTo>
                <a:cubicBezTo>
                  <a:pt x="553517" y="99826"/>
                  <a:pt x="902263" y="7087"/>
                  <a:pt x="1241306" y="389"/>
                </a:cubicBezTo>
                <a:close/>
              </a:path>
            </a:pathLst>
          </a:custGeom>
          <a:gradFill>
            <a:gsLst>
              <a:gs pos="33000">
                <a:srgbClr val="EA6115">
                  <a:alpha val="75000"/>
                </a:srgbClr>
              </a:gs>
              <a:gs pos="100000">
                <a:srgbClr val="EA6115">
                  <a:alpha val="50000"/>
                </a:srgbClr>
              </a:gs>
            </a:gsLst>
            <a:lin ang="5400000" scaled="0"/>
          </a:gra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20000"/>
              </a:lnSpc>
              <a:buSzPct val="100000"/>
              <a:buFont typeface="Times New Roman" pitchFamily="18" charset="0"/>
              <a:buNone/>
              <a:defRPr/>
            </a:pPr>
            <a:endParaRPr lang="zh-CN" altLang="en-US" sz="120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1" name="五边形 42"/>
          <p:cNvSpPr/>
          <p:nvPr/>
        </p:nvSpPr>
        <p:spPr>
          <a:xfrm rot="11192458">
            <a:off x="3222625" y="4643438"/>
            <a:ext cx="1912938" cy="776287"/>
          </a:xfrm>
          <a:custGeom>
            <a:avLst/>
            <a:gdLst/>
            <a:ahLst/>
            <a:cxnLst/>
            <a:rect l="l" t="t" r="r" b="b"/>
            <a:pathLst>
              <a:path w="2687800" h="772903">
                <a:moveTo>
                  <a:pt x="1241306" y="389"/>
                </a:moveTo>
                <a:cubicBezTo>
                  <a:pt x="1806378" y="-10775"/>
                  <a:pt x="2344496" y="217062"/>
                  <a:pt x="2687800" y="772903"/>
                </a:cubicBezTo>
                <a:cubicBezTo>
                  <a:pt x="2113249" y="71843"/>
                  <a:pt x="1244639" y="61776"/>
                  <a:pt x="409637" y="522265"/>
                </a:cubicBezTo>
                <a:lnTo>
                  <a:pt x="468629" y="601318"/>
                </a:lnTo>
                <a:lnTo>
                  <a:pt x="0" y="626696"/>
                </a:lnTo>
                <a:lnTo>
                  <a:pt x="185028" y="182706"/>
                </a:lnTo>
                <a:lnTo>
                  <a:pt x="231325" y="259381"/>
                </a:lnTo>
                <a:cubicBezTo>
                  <a:pt x="553517" y="99826"/>
                  <a:pt x="902263" y="7087"/>
                  <a:pt x="1241306" y="389"/>
                </a:cubicBezTo>
                <a:close/>
              </a:path>
            </a:pathLst>
          </a:custGeom>
          <a:gradFill>
            <a:gsLst>
              <a:gs pos="33000">
                <a:srgbClr val="EA6115">
                  <a:alpha val="75000"/>
                </a:srgbClr>
              </a:gs>
              <a:gs pos="100000">
                <a:srgbClr val="EA6115">
                  <a:alpha val="50000"/>
                </a:srgbClr>
              </a:gs>
            </a:gsLst>
            <a:lin ang="5400000" scaled="0"/>
          </a:gra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20000"/>
              </a:lnSpc>
              <a:buSzPct val="100000"/>
              <a:buFont typeface="Times New Roman" pitchFamily="18" charset="0"/>
              <a:buNone/>
              <a:defRPr/>
            </a:pPr>
            <a:endParaRPr lang="zh-CN" altLang="en-US" sz="120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1_蓝色地球">
  <a:themeElements>
    <a:clrScheme name="">
      <a:dk1>
        <a:srgbClr val="000000"/>
      </a:dk1>
      <a:lt1>
        <a:srgbClr val="FFFFFF"/>
      </a:lt1>
      <a:dk2>
        <a:srgbClr val="000099"/>
      </a:dk2>
      <a:lt2>
        <a:srgbClr val="FF9900"/>
      </a:lt2>
      <a:accent1>
        <a:srgbClr val="339933"/>
      </a:accent1>
      <a:accent2>
        <a:srgbClr val="800000"/>
      </a:accent2>
      <a:accent3>
        <a:srgbClr val="FF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1_蓝色地球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altLang="en-US" sz="1600" b="0" i="0" u="none" strike="noStrike" cap="none" normalizeH="0" baseline="0" smtClean="0">
            <a:ln>
              <a:noFill/>
            </a:ln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altLang="en-US" sz="1600" b="0" i="0" u="none" strike="noStrike" cap="none" normalizeH="0" baseline="0" smtClean="0">
            <a:ln>
              <a:noFill/>
            </a:ln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_蓝色地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蓝色地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蓝色地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蓝色地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蓝色地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蓝色地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蓝色地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olden_globe">
  <a:themeElements>
    <a:clrScheme name="golden_glo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lden_glob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altLang="en-US" sz="1600" b="0" i="0" u="none" strike="noStrike" cap="none" normalizeH="0" baseline="0" smtClean="0">
            <a:ln>
              <a:noFill/>
            </a:ln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altLang="en-US" sz="1600" b="0" i="0" u="none" strike="noStrike" cap="none" normalizeH="0" baseline="0" smtClean="0">
            <a:ln>
              <a:noFill/>
            </a:ln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golden_glo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_glob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_glo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_glob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_glob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_glob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en_glob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en_glob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en_glob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en_glob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en_glob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en_glob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olden_globe">
  <a:themeElements>
    <a:clrScheme name="1_golden_glo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golden_glob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altLang="en-US" sz="1600" b="0" i="0" u="none" strike="noStrike" cap="none" normalizeH="0" baseline="0" smtClean="0">
            <a:ln>
              <a:noFill/>
            </a:ln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altLang="en-US" sz="1600" b="0" i="0" u="none" strike="noStrike" cap="none" normalizeH="0" baseline="0" smtClean="0">
            <a:ln>
              <a:noFill/>
            </a:ln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_golden_glo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olden_glob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olden_glo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olden_glob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olden_glob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olden_glob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olden_glob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olden_glob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olden_glob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olden_glob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olden_glob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olden_glob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lanet_corporate">
  <a:themeElements>
    <a:clrScheme name="planet_corpor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et_corporate">
      <a:majorFont>
        <a:latin typeface="Impact"/>
        <a:ea typeface="宋体"/>
        <a:cs typeface=""/>
      </a:majorFont>
      <a:minorFont>
        <a:latin typeface="Franklin Gothic Dem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altLang="en-US" sz="1600" b="0" i="0" u="none" strike="noStrike" cap="none" normalizeH="0" baseline="0" smtClean="0">
            <a:ln>
              <a:noFill/>
            </a:ln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altLang="en-US" sz="1600" b="0" i="0" u="none" strike="noStrike" cap="none" normalizeH="0" baseline="0" smtClean="0">
            <a:ln>
              <a:noFill/>
            </a:ln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planet_corpor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et_corpor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et_corpor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et_corpor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et_corpor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et_corpor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et_corpor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16497</TotalTime>
  <Pages>0</Pages>
  <Words>684</Words>
  <Characters>0</Characters>
  <Application>Microsoft Office PowerPoint</Application>
  <DocSecurity>0</DocSecurity>
  <PresentationFormat>全屏显示(4:3)</PresentationFormat>
  <Lines>0</Lines>
  <Paragraphs>157</Paragraphs>
  <Slides>9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4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1_蓝色地球</vt:lpstr>
      <vt:lpstr>golden_globe</vt:lpstr>
      <vt:lpstr>1_golden_globe</vt:lpstr>
      <vt:lpstr>planet_corporate</vt:lpstr>
      <vt:lpstr>Microsoft Office Excel 97-2003 工作表</vt:lpstr>
      <vt:lpstr>幻灯片 0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0</dc:title>
  <dc:creator>lj</dc:creator>
  <cp:keywords>通用 地球</cp:keywords>
  <cp:lastModifiedBy>微软用户</cp:lastModifiedBy>
  <cp:revision>403</cp:revision>
  <dcterms:modified xsi:type="dcterms:W3CDTF">2013-05-08T06:49:11Z</dcterms:modified>
</cp:coreProperties>
</file>