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4" r:id="rId5"/>
    <p:sldId id="279" r:id="rId6"/>
    <p:sldId id="280" r:id="rId7"/>
    <p:sldId id="283" r:id="rId8"/>
    <p:sldId id="285" r:id="rId9"/>
    <p:sldId id="286" r:id="rId10"/>
    <p:sldId id="288" r:id="rId11"/>
    <p:sldId id="290" r:id="rId1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8E"/>
    <a:srgbClr val="C77CC6"/>
    <a:srgbClr val="CB6CCC"/>
    <a:srgbClr val="FA3D59"/>
    <a:srgbClr val="AC1328"/>
    <a:srgbClr val="BF284D"/>
    <a:srgbClr val="99DC8D"/>
    <a:srgbClr val="BD162D"/>
    <a:srgbClr val="8CDC41"/>
    <a:srgbClr val="01F5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2" autoAdjust="0"/>
    <p:restoredTop sz="99426" autoAdjust="0"/>
  </p:normalViewPr>
  <p:slideViewPr>
    <p:cSldViewPr snapToGrid="0" snapToObjects="1">
      <p:cViewPr>
        <p:scale>
          <a:sx n="66" d="100"/>
          <a:sy n="66" d="100"/>
        </p:scale>
        <p:origin x="-1781" y="-5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C9F41-94AE-8B44-BA17-2AD829E19EC3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0656-E7AE-3846-938D-1397BD8CB8CC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351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209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845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464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797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050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88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94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469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60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343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A704-23D1-CA4D-BBC2-5CF399080586}" type="datetimeFigureOut">
              <a:rPr kumimoji="1" lang="zh-CN" altLang="en-US" smtClean="0"/>
              <a:pPr/>
              <a:t>2013/5/8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BCC2-7E6F-C347-AFC0-4F7DA9EF16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24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89162"/>
            <a:ext cx="9144000" cy="452438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637881"/>
            <a:ext cx="9144000" cy="452438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2641600"/>
            <a:ext cx="9144000" cy="452438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3094038"/>
            <a:ext cx="9144000" cy="452438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4185443"/>
            <a:ext cx="9144000" cy="452438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8785" y="2037253"/>
            <a:ext cx="8565216" cy="160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80"/>
              </a:lnSpc>
            </a:pPr>
            <a:r>
              <a:rPr kumimoji="1" lang="zh-CN" altLang="en-US" sz="3600" b="1" dirty="0" smtClean="0">
                <a:latin typeface="黑体" pitchFamily="49" charset="-122"/>
                <a:ea typeface="黑体" pitchFamily="49" charset="-122"/>
                <a:cs typeface="黑体"/>
              </a:rPr>
              <a:t>对</a:t>
            </a:r>
            <a:r>
              <a:rPr kumimoji="1" lang="zh-CN" altLang="en-US" sz="3600" b="1" dirty="0" smtClean="0">
                <a:solidFill>
                  <a:srgbClr val="800000"/>
                </a:solidFill>
                <a:latin typeface="黑体" pitchFamily="49" charset="-122"/>
                <a:ea typeface="黑体" pitchFamily="49" charset="-122"/>
                <a:cs typeface="黑体"/>
              </a:rPr>
              <a:t>中</a:t>
            </a:r>
            <a:r>
              <a:rPr kumimoji="1"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cs typeface="黑体"/>
              </a:rPr>
              <a:t>美</a:t>
            </a:r>
            <a:endParaRPr kumimoji="1" lang="en-US" altLang="zh-CN" sz="3600" b="1" dirty="0" smtClean="0">
              <a:solidFill>
                <a:schemeClr val="tx2">
                  <a:lumMod val="75000"/>
                </a:schemeClr>
              </a:solidFill>
              <a:latin typeface="黑体" pitchFamily="49" charset="-122"/>
              <a:ea typeface="黑体" pitchFamily="49" charset="-122"/>
              <a:cs typeface="黑体"/>
            </a:endParaRPr>
          </a:p>
          <a:p>
            <a:pPr>
              <a:lnSpc>
                <a:spcPts val="5780"/>
              </a:lnSpc>
            </a:pPr>
            <a:r>
              <a:rPr kumimoji="1" lang="en-US" altLang="zh-CN" sz="4400" b="1" dirty="0" smtClean="0">
                <a:latin typeface="黑体" pitchFamily="49" charset="-122"/>
                <a:ea typeface="黑体" pitchFamily="49" charset="-122"/>
                <a:cs typeface="黑体"/>
              </a:rPr>
              <a:t> </a:t>
            </a:r>
            <a:r>
              <a:rPr kumimoji="1" lang="zh-CN" altLang="en-US" sz="4400" b="1" dirty="0" smtClean="0">
                <a:latin typeface="黑体" pitchFamily="49" charset="-122"/>
                <a:ea typeface="黑体" pitchFamily="49" charset="-122"/>
                <a:cs typeface="黑体"/>
              </a:rPr>
              <a:t>“</a:t>
            </a:r>
            <a:r>
              <a:rPr kumimoji="1" lang="zh-CN" altLang="en-US" sz="6000" b="1" dirty="0" smtClean="0">
                <a:latin typeface="黑体" pitchFamily="49" charset="-122"/>
                <a:ea typeface="黑体" pitchFamily="49" charset="-122"/>
                <a:cs typeface="黑体"/>
              </a:rPr>
              <a:t>新型大国关系”</a:t>
            </a:r>
            <a:r>
              <a:rPr kumimoji="1" lang="zh-CN" altLang="en-US" sz="3200" b="1" dirty="0" smtClean="0">
                <a:latin typeface="黑体" pitchFamily="49" charset="-122"/>
                <a:ea typeface="黑体" pitchFamily="49" charset="-122"/>
                <a:cs typeface="黑体"/>
              </a:rPr>
              <a:t>的若干</a:t>
            </a:r>
            <a:r>
              <a:rPr kumimoji="1" lang="zh-CN" altLang="en-US" sz="3200" b="1" dirty="0" smtClean="0">
                <a:latin typeface="黑体"/>
                <a:ea typeface="黑体"/>
                <a:cs typeface="黑体"/>
              </a:rPr>
              <a:t>思考</a:t>
            </a:r>
            <a:endParaRPr kumimoji="1" lang="zh-CN" altLang="en-US" sz="3200" b="1" dirty="0">
              <a:latin typeface="黑体"/>
              <a:ea typeface="黑体"/>
              <a:cs typeface="黑体"/>
            </a:endParaRPr>
          </a:p>
        </p:txBody>
      </p:sp>
      <p:pic>
        <p:nvPicPr>
          <p:cNvPr id="14" name="图片 13" descr="杂志社logo带网址 单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177" y="4633206"/>
            <a:ext cx="2166602" cy="4098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909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39" y="1118893"/>
            <a:ext cx="1238584" cy="12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14111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杂志社logo带网址 单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0" y="5954891"/>
            <a:ext cx="2032158" cy="405868"/>
          </a:xfrm>
          <a:prstGeom prst="rect">
            <a:avLst/>
          </a:prstGeom>
        </p:spPr>
      </p:pic>
      <p:sp>
        <p:nvSpPr>
          <p:cNvPr id="6" name="直接连接符 52"/>
          <p:cNvSpPr>
            <a:spLocks noChangeShapeType="1"/>
          </p:cNvSpPr>
          <p:nvPr/>
        </p:nvSpPr>
        <p:spPr bwMode="auto">
          <a:xfrm>
            <a:off x="236659" y="2090373"/>
            <a:ext cx="1588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直接连接符 20"/>
          <p:cNvSpPr>
            <a:spLocks noChangeShapeType="1"/>
          </p:cNvSpPr>
          <p:nvPr/>
        </p:nvSpPr>
        <p:spPr bwMode="auto">
          <a:xfrm>
            <a:off x="238247" y="2328498"/>
            <a:ext cx="2152132" cy="1588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直接连接符 52"/>
          <p:cNvSpPr>
            <a:spLocks noChangeShapeType="1"/>
          </p:cNvSpPr>
          <p:nvPr/>
        </p:nvSpPr>
        <p:spPr bwMode="auto">
          <a:xfrm>
            <a:off x="2388791" y="2090373"/>
            <a:ext cx="1588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186197" y="2089937"/>
            <a:ext cx="2364832" cy="1876613"/>
            <a:chOff x="6649086" y="2010562"/>
            <a:chExt cx="2364832" cy="1876613"/>
          </a:xfrm>
        </p:grpSpPr>
        <p:sp>
          <p:nvSpPr>
            <p:cNvPr id="10" name="矩形 22"/>
            <p:cNvSpPr>
              <a:spLocks noChangeArrowheads="1"/>
            </p:cNvSpPr>
            <p:nvPr/>
          </p:nvSpPr>
          <p:spPr bwMode="auto">
            <a:xfrm>
              <a:off x="6747865" y="2409151"/>
              <a:ext cx="2139950" cy="1478024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rgbClr val="FFFFFF"/>
                </a:solidFill>
                <a:latin typeface="Franklin Gothic Medium" charset="0"/>
                <a:sym typeface="Franklin Gothic Medium" charset="0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6200000">
              <a:off x="6548571" y="2209856"/>
              <a:ext cx="1876612" cy="147802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49086" y="2600178"/>
              <a:ext cx="23648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构建</a:t>
              </a:r>
              <a:r>
                <a:rPr lang="zh-CN" altLang="zh-CN" sz="2000" b="1" dirty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中</a:t>
              </a:r>
              <a:r>
                <a:rPr lang="zh-CN" altLang="zh-CN" sz="2000" b="1" dirty="0" smtClean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美</a:t>
              </a:r>
              <a:endParaRPr lang="en-US" altLang="zh-CN" sz="20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endParaRPr>
            </a:p>
            <a:p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“</a:t>
              </a:r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新型大国关系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”</a:t>
              </a:r>
              <a:endParaRPr lang="en-US" altLang="zh-CN" sz="2000" b="1" dirty="0" smtClean="0">
                <a:latin typeface="黑体"/>
                <a:ea typeface="黑体"/>
                <a:cs typeface="黑体"/>
              </a:endParaRPr>
            </a:p>
            <a:p>
              <a:r>
                <a:rPr lang="zh-CN" altLang="zh-CN" sz="2400" b="1" dirty="0" smtClean="0">
                  <a:latin typeface="黑体"/>
                  <a:ea typeface="黑体"/>
                  <a:cs typeface="黑体"/>
                </a:rPr>
                <a:t>有共同利益驱动 </a:t>
              </a:r>
              <a:endParaRPr lang="zh-CN" altLang="zh-CN" b="1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1445913" y="1368777"/>
            <a:ext cx="7256137" cy="4883937"/>
            <a:chOff x="1445913" y="1368777"/>
            <a:chExt cx="7256137" cy="4883937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2836333" y="1812891"/>
              <a:ext cx="5865717" cy="4439823"/>
              <a:chOff x="897" y="199"/>
              <a:chExt cx="4014" cy="2926"/>
            </a:xfrm>
          </p:grpSpPr>
          <p:grpSp>
            <p:nvGrpSpPr>
              <p:cNvPr id="14" name="Group 4"/>
              <p:cNvGrpSpPr>
                <a:grpSpLocks/>
              </p:cNvGrpSpPr>
              <p:nvPr/>
            </p:nvGrpSpPr>
            <p:grpSpPr bwMode="auto">
              <a:xfrm>
                <a:off x="897" y="2377"/>
                <a:ext cx="4014" cy="272"/>
                <a:chOff x="0" y="0"/>
                <a:chExt cx="4014" cy="272"/>
              </a:xfrm>
            </p:grpSpPr>
            <p:sp>
              <p:nvSpPr>
                <p:cNvPr id="80" name="Line 44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014" cy="0"/>
                </a:xfrm>
                <a:prstGeom prst="lin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Rectangle 4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14" cy="272"/>
                </a:xfrm>
                <a:prstGeom prst="rect">
                  <a:avLst/>
                </a:prstGeom>
                <a:solidFill>
                  <a:srgbClr val="CCCCCC">
                    <a:alpha val="3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</p:grpSp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897" y="1832"/>
                <a:ext cx="4014" cy="272"/>
                <a:chOff x="0" y="0"/>
                <a:chExt cx="4014" cy="272"/>
              </a:xfrm>
            </p:grpSpPr>
            <p:sp>
              <p:nvSpPr>
                <p:cNvPr id="78" name="Line 4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014" cy="0"/>
                </a:xfrm>
                <a:prstGeom prst="lin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Rectangle 4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14" cy="272"/>
                </a:xfrm>
                <a:prstGeom prst="rect">
                  <a:avLst/>
                </a:prstGeom>
                <a:solidFill>
                  <a:srgbClr val="CCCCCC">
                    <a:alpha val="3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</p:grpSp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897" y="1288"/>
                <a:ext cx="4014" cy="272"/>
                <a:chOff x="0" y="0"/>
                <a:chExt cx="4014" cy="272"/>
              </a:xfrm>
            </p:grpSpPr>
            <p:sp>
              <p:nvSpPr>
                <p:cNvPr id="76" name="Line 45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014" cy="0"/>
                </a:xfrm>
                <a:prstGeom prst="lin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Rectangle 45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14" cy="272"/>
                </a:xfrm>
                <a:prstGeom prst="rect">
                  <a:avLst/>
                </a:prstGeom>
                <a:solidFill>
                  <a:srgbClr val="CCCCCC">
                    <a:alpha val="3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</p:grp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897" y="744"/>
                <a:ext cx="4014" cy="272"/>
                <a:chOff x="0" y="0"/>
                <a:chExt cx="4014" cy="272"/>
              </a:xfrm>
            </p:grpSpPr>
            <p:sp>
              <p:nvSpPr>
                <p:cNvPr id="74" name="Line 45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014" cy="0"/>
                </a:xfrm>
                <a:prstGeom prst="lin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Rectangle 45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14" cy="272"/>
                </a:xfrm>
                <a:prstGeom prst="rect">
                  <a:avLst/>
                </a:prstGeom>
                <a:solidFill>
                  <a:srgbClr val="CCCCCC">
                    <a:alpha val="3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</p:grpSp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>
                <a:off x="897" y="199"/>
                <a:ext cx="4014" cy="272"/>
                <a:chOff x="0" y="0"/>
                <a:chExt cx="4014" cy="272"/>
              </a:xfrm>
            </p:grpSpPr>
            <p:sp>
              <p:nvSpPr>
                <p:cNvPr id="72" name="Line 46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014" cy="0"/>
                </a:xfrm>
                <a:prstGeom prst="lin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Rectangle 46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14" cy="272"/>
                </a:xfrm>
                <a:prstGeom prst="rect">
                  <a:avLst/>
                </a:prstGeom>
                <a:solidFill>
                  <a:srgbClr val="CCCCCC">
                    <a:alpha val="3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</p:grpSp>
          <p:grpSp>
            <p:nvGrpSpPr>
              <p:cNvPr id="24" name="Group 24"/>
              <p:cNvGrpSpPr>
                <a:grpSpLocks/>
              </p:cNvGrpSpPr>
              <p:nvPr/>
            </p:nvGrpSpPr>
            <p:grpSpPr bwMode="auto">
              <a:xfrm>
                <a:off x="1010" y="1154"/>
                <a:ext cx="817" cy="1971"/>
                <a:chOff x="0" y="-791"/>
                <a:chExt cx="817" cy="1971"/>
              </a:xfrm>
            </p:grpSpPr>
            <p:sp>
              <p:nvSpPr>
                <p:cNvPr id="65" name="Rectangle 469"/>
                <p:cNvSpPr>
                  <a:spLocks noChangeArrowheads="1"/>
                </p:cNvSpPr>
                <p:nvPr/>
              </p:nvSpPr>
              <p:spPr bwMode="auto">
                <a:xfrm>
                  <a:off x="182" y="273"/>
                  <a:ext cx="453" cy="90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66" name="Oval 470"/>
                <p:cNvSpPr>
                  <a:spLocks noChangeArrowheads="1"/>
                </p:cNvSpPr>
                <p:nvPr/>
              </p:nvSpPr>
              <p:spPr bwMode="auto">
                <a:xfrm>
                  <a:off x="0" y="300"/>
                  <a:ext cx="817" cy="3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grpSp>
              <p:nvGrpSpPr>
                <p:cNvPr id="67" name="Group 27"/>
                <p:cNvGrpSpPr>
                  <a:grpSpLocks/>
                </p:cNvGrpSpPr>
                <p:nvPr/>
              </p:nvGrpSpPr>
              <p:grpSpPr bwMode="auto">
                <a:xfrm>
                  <a:off x="182" y="-791"/>
                  <a:ext cx="453" cy="1313"/>
                  <a:chOff x="0" y="-791"/>
                  <a:chExt cx="454" cy="1313"/>
                </a:xfrm>
              </p:grpSpPr>
              <p:sp>
                <p:nvSpPr>
                  <p:cNvPr id="70" name="AutoShape 4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791"/>
                    <a:ext cx="454" cy="1313"/>
                  </a:xfrm>
                  <a:prstGeom prst="can">
                    <a:avLst>
                      <a:gd name="adj" fmla="val 41632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666666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defTabSz="995363"/>
                    <a:endParaRPr lang="ko-KR" altLang="en-US"/>
                  </a:p>
                </p:txBody>
              </p:sp>
              <p:sp>
                <p:nvSpPr>
                  <p:cNvPr id="71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778"/>
                    <a:ext cx="45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7676">
                          <a:alpha val="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9496" tIns="49748" rIns="99496" bIns="49748"/>
                  <a:lstStyle/>
                  <a:p>
                    <a:pPr defTabSz="995363"/>
                    <a:endParaRPr lang="ko-KR" altLang="en-US"/>
                  </a:p>
                </p:txBody>
              </p:sp>
            </p:grpSp>
          </p:grpSp>
          <p:grpSp>
            <p:nvGrpSpPr>
              <p:cNvPr id="25" name="Group 32"/>
              <p:cNvGrpSpPr>
                <a:grpSpLocks/>
              </p:cNvGrpSpPr>
              <p:nvPr/>
            </p:nvGrpSpPr>
            <p:grpSpPr bwMode="auto">
              <a:xfrm>
                <a:off x="1600" y="1016"/>
                <a:ext cx="817" cy="2109"/>
                <a:chOff x="0" y="-816"/>
                <a:chExt cx="817" cy="2109"/>
              </a:xfrm>
            </p:grpSpPr>
            <p:sp>
              <p:nvSpPr>
                <p:cNvPr id="58" name="Rectangle 477"/>
                <p:cNvSpPr>
                  <a:spLocks noChangeArrowheads="1"/>
                </p:cNvSpPr>
                <p:nvPr/>
              </p:nvSpPr>
              <p:spPr bwMode="auto">
                <a:xfrm>
                  <a:off x="182" y="386"/>
                  <a:ext cx="453" cy="90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59" name="Oval 478"/>
                <p:cNvSpPr>
                  <a:spLocks noChangeArrowheads="1"/>
                </p:cNvSpPr>
                <p:nvPr/>
              </p:nvSpPr>
              <p:spPr bwMode="auto">
                <a:xfrm>
                  <a:off x="0" y="413"/>
                  <a:ext cx="817" cy="3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grpSp>
              <p:nvGrpSpPr>
                <p:cNvPr id="60" name="Group 35"/>
                <p:cNvGrpSpPr>
                  <a:grpSpLocks/>
                </p:cNvGrpSpPr>
                <p:nvPr/>
              </p:nvGrpSpPr>
              <p:grpSpPr bwMode="auto">
                <a:xfrm>
                  <a:off x="182" y="-816"/>
                  <a:ext cx="454" cy="1451"/>
                  <a:chOff x="0" y="-816"/>
                  <a:chExt cx="454" cy="1451"/>
                </a:xfrm>
              </p:grpSpPr>
              <p:sp>
                <p:nvSpPr>
                  <p:cNvPr id="63" name="AutoShape 48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816"/>
                    <a:ext cx="454" cy="1451"/>
                  </a:xfrm>
                  <a:prstGeom prst="can">
                    <a:avLst>
                      <a:gd name="adj" fmla="val 4008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666666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defTabSz="995363"/>
                    <a:endParaRPr lang="ko-KR" altLang="en-US"/>
                  </a:p>
                </p:txBody>
              </p:sp>
              <p:sp>
                <p:nvSpPr>
                  <p:cNvPr id="64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813"/>
                    <a:ext cx="45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7676">
                          <a:alpha val="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9496" tIns="49748" rIns="99496" bIns="49748"/>
                  <a:lstStyle/>
                  <a:p>
                    <a:pPr defTabSz="995363"/>
                    <a:endParaRPr lang="ko-KR" altLang="en-US"/>
                  </a:p>
                </p:txBody>
              </p:sp>
            </p:grpSp>
          </p:grpSp>
          <p:grpSp>
            <p:nvGrpSpPr>
              <p:cNvPr id="26" name="Group 40"/>
              <p:cNvGrpSpPr>
                <a:grpSpLocks/>
              </p:cNvGrpSpPr>
              <p:nvPr/>
            </p:nvGrpSpPr>
            <p:grpSpPr bwMode="auto">
              <a:xfrm>
                <a:off x="2190" y="1166"/>
                <a:ext cx="817" cy="1959"/>
                <a:chOff x="0" y="-394"/>
                <a:chExt cx="817" cy="1959"/>
              </a:xfrm>
            </p:grpSpPr>
            <p:sp>
              <p:nvSpPr>
                <p:cNvPr id="51" name="Rectangle 485"/>
                <p:cNvSpPr>
                  <a:spLocks noChangeArrowheads="1"/>
                </p:cNvSpPr>
                <p:nvPr/>
              </p:nvSpPr>
              <p:spPr bwMode="auto">
                <a:xfrm>
                  <a:off x="181" y="658"/>
                  <a:ext cx="454" cy="90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52" name="Oval 486"/>
                <p:cNvSpPr>
                  <a:spLocks noChangeArrowheads="1"/>
                </p:cNvSpPr>
                <p:nvPr/>
              </p:nvSpPr>
              <p:spPr bwMode="auto">
                <a:xfrm>
                  <a:off x="0" y="685"/>
                  <a:ext cx="817" cy="3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grpSp>
              <p:nvGrpSpPr>
                <p:cNvPr id="53" name="Group 43"/>
                <p:cNvGrpSpPr>
                  <a:grpSpLocks/>
                </p:cNvGrpSpPr>
                <p:nvPr/>
              </p:nvGrpSpPr>
              <p:grpSpPr bwMode="auto">
                <a:xfrm>
                  <a:off x="173" y="-394"/>
                  <a:ext cx="462" cy="1301"/>
                  <a:chOff x="-8" y="-394"/>
                  <a:chExt cx="462" cy="1301"/>
                </a:xfrm>
              </p:grpSpPr>
              <p:sp>
                <p:nvSpPr>
                  <p:cNvPr id="56" name="AutoShape 48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386"/>
                    <a:ext cx="454" cy="1293"/>
                  </a:xfrm>
                  <a:prstGeom prst="can">
                    <a:avLst>
                      <a:gd name="adj" fmla="val 40529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666666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defTabSz="995363"/>
                    <a:endParaRPr lang="ko-KR" altLang="en-US"/>
                  </a:p>
                </p:txBody>
              </p:sp>
              <p:sp>
                <p:nvSpPr>
                  <p:cNvPr id="57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-8" y="-394"/>
                    <a:ext cx="45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7676">
                          <a:alpha val="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9496" tIns="49748" rIns="99496" bIns="49748"/>
                  <a:lstStyle/>
                  <a:p>
                    <a:pPr defTabSz="995363"/>
                    <a:endParaRPr lang="ko-KR" altLang="en-US"/>
                  </a:p>
                </p:txBody>
              </p:sp>
            </p:grpSp>
          </p:grpSp>
          <p:grpSp>
            <p:nvGrpSpPr>
              <p:cNvPr id="27" name="Group 48"/>
              <p:cNvGrpSpPr>
                <a:grpSpLocks/>
              </p:cNvGrpSpPr>
              <p:nvPr/>
            </p:nvGrpSpPr>
            <p:grpSpPr bwMode="auto">
              <a:xfrm>
                <a:off x="2779" y="783"/>
                <a:ext cx="817" cy="2342"/>
                <a:chOff x="0" y="-346"/>
                <a:chExt cx="817" cy="2342"/>
              </a:xfrm>
            </p:grpSpPr>
            <p:sp>
              <p:nvSpPr>
                <p:cNvPr id="44" name="Rectangle 493"/>
                <p:cNvSpPr>
                  <a:spLocks noChangeArrowheads="1"/>
                </p:cNvSpPr>
                <p:nvPr/>
              </p:nvSpPr>
              <p:spPr bwMode="auto">
                <a:xfrm>
                  <a:off x="182" y="1089"/>
                  <a:ext cx="453" cy="90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45" name="Oval 494"/>
                <p:cNvSpPr>
                  <a:spLocks noChangeArrowheads="1"/>
                </p:cNvSpPr>
                <p:nvPr/>
              </p:nvSpPr>
              <p:spPr bwMode="auto">
                <a:xfrm>
                  <a:off x="0" y="1116"/>
                  <a:ext cx="817" cy="3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grpSp>
              <p:nvGrpSpPr>
                <p:cNvPr id="46" name="Group 51"/>
                <p:cNvGrpSpPr>
                  <a:grpSpLocks/>
                </p:cNvGrpSpPr>
                <p:nvPr/>
              </p:nvGrpSpPr>
              <p:grpSpPr bwMode="auto">
                <a:xfrm>
                  <a:off x="182" y="-346"/>
                  <a:ext cx="454" cy="1684"/>
                  <a:chOff x="0" y="-346"/>
                  <a:chExt cx="454" cy="1684"/>
                </a:xfrm>
              </p:grpSpPr>
              <p:sp>
                <p:nvSpPr>
                  <p:cNvPr id="49" name="AutoShape 49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346"/>
                    <a:ext cx="454" cy="1684"/>
                  </a:xfrm>
                  <a:prstGeom prst="can">
                    <a:avLst>
                      <a:gd name="adj" fmla="val 40523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666666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defTabSz="995363"/>
                    <a:endParaRPr lang="ko-KR" altLang="en-US"/>
                  </a:p>
                </p:txBody>
              </p:sp>
              <p:sp>
                <p:nvSpPr>
                  <p:cNvPr id="50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344"/>
                    <a:ext cx="45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7676">
                          <a:alpha val="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9496" tIns="49748" rIns="99496" bIns="49748"/>
                  <a:lstStyle/>
                  <a:p>
                    <a:pPr defTabSz="995363"/>
                    <a:endParaRPr lang="ko-KR" altLang="en-US"/>
                  </a:p>
                </p:txBody>
              </p:sp>
            </p:grpSp>
          </p:grpSp>
          <p:grpSp>
            <p:nvGrpSpPr>
              <p:cNvPr id="28" name="Group 56"/>
              <p:cNvGrpSpPr>
                <a:grpSpLocks/>
              </p:cNvGrpSpPr>
              <p:nvPr/>
            </p:nvGrpSpPr>
            <p:grpSpPr bwMode="auto">
              <a:xfrm>
                <a:off x="3369" y="392"/>
                <a:ext cx="817" cy="2733"/>
                <a:chOff x="0" y="-216"/>
                <a:chExt cx="817" cy="2733"/>
              </a:xfrm>
            </p:grpSpPr>
            <p:sp>
              <p:nvSpPr>
                <p:cNvPr id="37" name="Rectangle 501"/>
                <p:cNvSpPr>
                  <a:spLocks noChangeArrowheads="1"/>
                </p:cNvSpPr>
                <p:nvPr/>
              </p:nvSpPr>
              <p:spPr bwMode="auto">
                <a:xfrm>
                  <a:off x="182" y="1610"/>
                  <a:ext cx="453" cy="90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38" name="Oval 502"/>
                <p:cNvSpPr>
                  <a:spLocks noChangeArrowheads="1"/>
                </p:cNvSpPr>
                <p:nvPr/>
              </p:nvSpPr>
              <p:spPr bwMode="auto">
                <a:xfrm>
                  <a:off x="0" y="1637"/>
                  <a:ext cx="817" cy="3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grpSp>
              <p:nvGrpSpPr>
                <p:cNvPr id="39" name="Group 59"/>
                <p:cNvGrpSpPr>
                  <a:grpSpLocks/>
                </p:cNvGrpSpPr>
                <p:nvPr/>
              </p:nvGrpSpPr>
              <p:grpSpPr bwMode="auto">
                <a:xfrm>
                  <a:off x="181" y="-216"/>
                  <a:ext cx="454" cy="2075"/>
                  <a:chOff x="0" y="-216"/>
                  <a:chExt cx="454" cy="2075"/>
                </a:xfrm>
              </p:grpSpPr>
              <p:sp>
                <p:nvSpPr>
                  <p:cNvPr id="42" name="AutoShape 5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216"/>
                    <a:ext cx="454" cy="2075"/>
                  </a:xfrm>
                  <a:prstGeom prst="can">
                    <a:avLst>
                      <a:gd name="adj" fmla="val 39867"/>
                    </a:avLst>
                  </a:pr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666666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defTabSz="995363"/>
                    <a:endParaRPr lang="ko-KR" altLang="en-US"/>
                  </a:p>
                </p:txBody>
              </p:sp>
              <p:sp>
                <p:nvSpPr>
                  <p:cNvPr id="43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1" y="-207"/>
                    <a:ext cx="453" cy="1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7676">
                          <a:alpha val="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9496" tIns="49748" rIns="99496" bIns="49748"/>
                  <a:lstStyle/>
                  <a:p>
                    <a:pPr defTabSz="995363"/>
                    <a:endParaRPr lang="ko-KR" altLang="en-US"/>
                  </a:p>
                </p:txBody>
              </p:sp>
            </p:grpSp>
          </p:grpSp>
          <p:sp>
            <p:nvSpPr>
              <p:cNvPr id="29" name="Rectangle 509"/>
              <p:cNvSpPr>
                <a:spLocks noChangeArrowheads="1"/>
              </p:cNvSpPr>
              <p:nvPr/>
            </p:nvSpPr>
            <p:spPr bwMode="auto">
              <a:xfrm>
                <a:off x="4140" y="2218"/>
                <a:ext cx="454" cy="907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5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496" tIns="49748" rIns="99496" bIns="49748"/>
              <a:lstStyle/>
              <a:p>
                <a:pPr defTabSz="995363"/>
                <a:endParaRPr lang="ko-KR" altLang="en-US"/>
              </a:p>
            </p:txBody>
          </p:sp>
          <p:sp>
            <p:nvSpPr>
              <p:cNvPr id="30" name="Oval 510"/>
              <p:cNvSpPr>
                <a:spLocks noChangeArrowheads="1"/>
              </p:cNvSpPr>
              <p:nvPr/>
            </p:nvSpPr>
            <p:spPr bwMode="auto">
              <a:xfrm>
                <a:off x="3959" y="2245"/>
                <a:ext cx="817" cy="348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9496" tIns="49748" rIns="99496" bIns="49748" anchor="ctr"/>
              <a:lstStyle/>
              <a:p>
                <a:pPr defTabSz="995363"/>
                <a:endParaRPr lang="ko-KR" altLang="en-US"/>
              </a:p>
            </p:txBody>
          </p:sp>
          <p:sp>
            <p:nvSpPr>
              <p:cNvPr id="31" name="AutoShape 512"/>
              <p:cNvSpPr>
                <a:spLocks noChangeArrowheads="1"/>
              </p:cNvSpPr>
              <p:nvPr/>
            </p:nvSpPr>
            <p:spPr bwMode="auto">
              <a:xfrm>
                <a:off x="4140" y="199"/>
                <a:ext cx="454" cy="2268"/>
              </a:xfrm>
              <a:prstGeom prst="can">
                <a:avLst>
                  <a:gd name="adj" fmla="val 40757"/>
                </a:avLst>
              </a:prstGeom>
              <a:gradFill rotWithShape="1">
                <a:gsLst>
                  <a:gs pos="0">
                    <a:srgbClr val="FF5722"/>
                  </a:gs>
                  <a:gs pos="100000">
                    <a:srgbClr val="FF906D"/>
                  </a:gs>
                </a:gsLst>
                <a:lin ang="0" scaled="1"/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9496" tIns="49748" rIns="99496" bIns="49748" anchor="ctr"/>
              <a:lstStyle/>
              <a:p>
                <a:pPr defTabSz="995363"/>
                <a:endParaRPr lang="ko-KR" altLang="en-US"/>
              </a:p>
            </p:txBody>
          </p:sp>
          <p:sp>
            <p:nvSpPr>
              <p:cNvPr id="32" name="Oval 513"/>
              <p:cNvSpPr>
                <a:spLocks noChangeArrowheads="1"/>
              </p:cNvSpPr>
              <p:nvPr/>
            </p:nvSpPr>
            <p:spPr bwMode="auto">
              <a:xfrm>
                <a:off x="4140" y="202"/>
                <a:ext cx="453" cy="181"/>
              </a:xfrm>
              <a:prstGeom prst="ellipse">
                <a:avLst/>
              </a:pr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9496" tIns="49748" rIns="99496" bIns="49748"/>
              <a:lstStyle/>
              <a:p>
                <a:pPr defTabSz="995363"/>
                <a:endParaRPr lang="ko-KR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7322860" y="1368777"/>
              <a:ext cx="1233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/>
                  <a:ea typeface="黑体"/>
                  <a:cs typeface="黑体"/>
                </a:rPr>
                <a:t>约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黑体"/>
                  <a:ea typeface="黑体"/>
                  <a:cs typeface="黑体"/>
                </a:rPr>
                <a:t>5000</a:t>
              </a:r>
              <a:r>
                <a:rPr lang="zh-CN" altLang="zh-CN" b="1" dirty="0" smtClean="0">
                  <a:solidFill>
                    <a:srgbClr val="FF0000"/>
                  </a:solidFill>
                  <a:latin typeface="黑体"/>
                  <a:ea typeface="黑体"/>
                  <a:cs typeface="黑体"/>
                </a:rPr>
                <a:t> </a:t>
              </a:r>
              <a:endPara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587190" y="17228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latin typeface="黑体"/>
                  <a:ea typeface="黑体"/>
                  <a:cs typeface="黑体"/>
                </a:rPr>
                <a:t>4466.5</a:t>
              </a:r>
              <a:endParaRPr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5738414" y="2297188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latin typeface="黑体"/>
                  <a:ea typeface="黑体"/>
                  <a:cs typeface="黑体"/>
                </a:rPr>
                <a:t>3853.4</a:t>
              </a:r>
              <a:endParaRPr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913219" y="2924359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latin typeface="黑体"/>
                  <a:ea typeface="黑体"/>
                  <a:cs typeface="黑体"/>
                </a:rPr>
                <a:t>2982.6</a:t>
              </a:r>
              <a:endParaRPr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032969" y="2699491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latin typeface="黑体"/>
                  <a:ea typeface="黑体"/>
                  <a:cs typeface="黑体"/>
                </a:rPr>
                <a:t>3337.4</a:t>
              </a:r>
              <a:endParaRPr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3194047" y="2923297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latin typeface="黑体"/>
                  <a:ea typeface="黑体"/>
                  <a:cs typeface="黑体"/>
                </a:rPr>
                <a:t>3021.0</a:t>
              </a:r>
              <a:r>
                <a:rPr lang="zh-CN" altLang="zh-CN" b="1" dirty="0" smtClean="0">
                  <a:latin typeface="黑体"/>
                  <a:ea typeface="黑体"/>
                  <a:cs typeface="黑体"/>
                </a:rPr>
                <a:t> </a:t>
              </a:r>
              <a:endParaRPr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239216" y="556222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latin typeface="黑体"/>
                  <a:ea typeface="黑体"/>
                  <a:cs typeface="黑体"/>
                </a:rPr>
                <a:t>2007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112880" y="554810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latin typeface="黑体"/>
                  <a:ea typeface="黑体"/>
                  <a:cs typeface="黑体"/>
                </a:rPr>
                <a:t>2008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972865" y="553399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latin typeface="黑体"/>
                  <a:ea typeface="黑体"/>
                  <a:cs typeface="黑体"/>
                </a:rPr>
                <a:t>2009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810153" y="552941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latin typeface="黑体"/>
                  <a:ea typeface="黑体"/>
                  <a:cs typeface="黑体"/>
                </a:rPr>
                <a:t>2010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697396" y="551988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latin typeface="黑体"/>
                  <a:ea typeface="黑体"/>
                  <a:cs typeface="黑体"/>
                </a:rPr>
                <a:t>2011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7575376" y="550577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latin typeface="黑体"/>
                  <a:ea typeface="黑体"/>
                  <a:cs typeface="黑体"/>
                </a:rPr>
                <a:t>2012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445913" y="51177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>
                  <a:latin typeface="黑体"/>
                  <a:ea typeface="黑体"/>
                  <a:cs typeface="黑体"/>
                </a:rPr>
                <a:t>单位：亿美元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3215353" y="888060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黑体"/>
                <a:ea typeface="黑体"/>
                <a:cs typeface="黑体"/>
              </a:rPr>
              <a:t>2007-2012</a:t>
            </a:r>
            <a:r>
              <a:rPr kumimoji="1" lang="zh-CN" alt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黑体"/>
                <a:ea typeface="黑体"/>
                <a:cs typeface="黑体"/>
              </a:rPr>
              <a:t>年中美双边贸易额</a:t>
            </a:r>
            <a:endParaRPr kumimoji="1" lang="zh-CN" alt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96" name="文本框 95"/>
          <p:cNvSpPr txBox="1"/>
          <p:nvPr/>
        </p:nvSpPr>
        <p:spPr>
          <a:xfrm rot="20111600">
            <a:off x="530264" y="1200573"/>
            <a:ext cx="11338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利益</a:t>
            </a:r>
            <a:endParaRPr kumimoji="1" lang="zh-CN" altLang="en-US" sz="32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12151"/>
            <a:ext cx="1501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66133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39" y="1118893"/>
            <a:ext cx="1238584" cy="12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接连接符 52"/>
          <p:cNvSpPr>
            <a:spLocks noChangeShapeType="1"/>
          </p:cNvSpPr>
          <p:nvPr/>
        </p:nvSpPr>
        <p:spPr bwMode="auto">
          <a:xfrm>
            <a:off x="278992" y="2090373"/>
            <a:ext cx="1588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20"/>
          <p:cNvSpPr>
            <a:spLocks noChangeShapeType="1"/>
          </p:cNvSpPr>
          <p:nvPr/>
        </p:nvSpPr>
        <p:spPr bwMode="auto">
          <a:xfrm>
            <a:off x="280580" y="2328498"/>
            <a:ext cx="2152132" cy="1588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52"/>
          <p:cNvSpPr>
            <a:spLocks noChangeShapeType="1"/>
          </p:cNvSpPr>
          <p:nvPr/>
        </p:nvSpPr>
        <p:spPr bwMode="auto">
          <a:xfrm>
            <a:off x="2431124" y="2090373"/>
            <a:ext cx="1588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186197" y="2089937"/>
            <a:ext cx="2364832" cy="1876613"/>
            <a:chOff x="6649086" y="2010562"/>
            <a:chExt cx="2364832" cy="1876613"/>
          </a:xfrm>
        </p:grpSpPr>
        <p:sp>
          <p:nvSpPr>
            <p:cNvPr id="8" name="矩形 22"/>
            <p:cNvSpPr>
              <a:spLocks noChangeArrowheads="1"/>
            </p:cNvSpPr>
            <p:nvPr/>
          </p:nvSpPr>
          <p:spPr bwMode="auto">
            <a:xfrm>
              <a:off x="6747865" y="2409151"/>
              <a:ext cx="2139950" cy="1478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rgbClr val="FFFFFF"/>
                </a:solidFill>
                <a:latin typeface="Franklin Gothic Medium" charset="0"/>
                <a:sym typeface="Franklin Gothic Medium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200000">
              <a:off x="6548571" y="2209856"/>
              <a:ext cx="1876612" cy="147802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49086" y="2600178"/>
              <a:ext cx="23648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黑体"/>
                  <a:ea typeface="黑体"/>
                  <a:cs typeface="黑体"/>
                </a:rPr>
                <a:t>大国责任</a:t>
              </a:r>
              <a:endParaRPr lang="zh-CN" altLang="zh-CN" sz="4000" b="1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3116967" y="988780"/>
            <a:ext cx="5705475" cy="5691188"/>
            <a:chOff x="589" y="845"/>
            <a:chExt cx="3594" cy="3585"/>
          </a:xfrm>
        </p:grpSpPr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1791" y="845"/>
              <a:ext cx="1170" cy="1166"/>
              <a:chOff x="549" y="2205"/>
              <a:chExt cx="1406" cy="1402"/>
            </a:xfrm>
          </p:grpSpPr>
          <p:sp>
            <p:nvSpPr>
              <p:cNvPr id="72" name="Oval 4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solidFill>
                <a:srgbClr val="8EB4E3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Oval 5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8" cy="2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816" y="2964"/>
              <a:ext cx="3107" cy="102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2" name="Group 7"/>
            <p:cNvGrpSpPr>
              <a:grpSpLocks/>
            </p:cNvGrpSpPr>
            <p:nvPr/>
          </p:nvGrpSpPr>
          <p:grpSpPr bwMode="auto">
            <a:xfrm>
              <a:off x="1389" y="2384"/>
              <a:ext cx="1963" cy="2046"/>
              <a:chOff x="3107" y="2795"/>
              <a:chExt cx="1089" cy="1136"/>
            </a:xfrm>
          </p:grpSpPr>
          <p:grpSp>
            <p:nvGrpSpPr>
              <p:cNvPr id="66" name="Group 8"/>
              <p:cNvGrpSpPr>
                <a:grpSpLocks/>
              </p:cNvGrpSpPr>
              <p:nvPr/>
            </p:nvGrpSpPr>
            <p:grpSpPr bwMode="auto">
              <a:xfrm flipV="1">
                <a:off x="3107" y="3251"/>
                <a:ext cx="1089" cy="680"/>
                <a:chOff x="1610" y="2838"/>
                <a:chExt cx="1089" cy="681"/>
              </a:xfrm>
            </p:grpSpPr>
            <p:sp>
              <p:nvSpPr>
                <p:cNvPr id="70" name="Freeform 9"/>
                <p:cNvSpPr>
                  <a:spLocks/>
                </p:cNvSpPr>
                <p:nvPr/>
              </p:nvSpPr>
              <p:spPr bwMode="auto">
                <a:xfrm>
                  <a:off x="1610" y="2838"/>
                  <a:ext cx="1089" cy="681"/>
                </a:xfrm>
                <a:custGeom>
                  <a:avLst/>
                  <a:gdLst/>
                  <a:ahLst/>
                  <a:cxnLst>
                    <a:cxn ang="0">
                      <a:pos x="1862" y="930"/>
                    </a:cxn>
                    <a:cxn ang="0">
                      <a:pos x="1856" y="954"/>
                    </a:cxn>
                    <a:cxn ang="0">
                      <a:pos x="1842" y="978"/>
                    </a:cxn>
                    <a:cxn ang="0">
                      <a:pos x="1820" y="1000"/>
                    </a:cxn>
                    <a:cxn ang="0">
                      <a:pos x="1788" y="1020"/>
                    </a:cxn>
                    <a:cxn ang="0">
                      <a:pos x="1702" y="1060"/>
                    </a:cxn>
                    <a:cxn ang="0">
                      <a:pos x="1588" y="1094"/>
                    </a:cxn>
                    <a:cxn ang="0">
                      <a:pos x="1452" y="1124"/>
                    </a:cxn>
                    <a:cxn ang="0">
                      <a:pos x="1294" y="1144"/>
                    </a:cxn>
                    <a:cxn ang="0">
                      <a:pos x="1118" y="1158"/>
                    </a:cxn>
                    <a:cxn ang="0">
                      <a:pos x="930" y="1164"/>
                    </a:cxn>
                    <a:cxn ang="0">
                      <a:pos x="836" y="1162"/>
                    </a:cxn>
                    <a:cxn ang="0">
                      <a:pos x="654" y="1152"/>
                    </a:cxn>
                    <a:cxn ang="0">
                      <a:pos x="488" y="1134"/>
                    </a:cxn>
                    <a:cxn ang="0">
                      <a:pos x="338" y="1110"/>
                    </a:cxn>
                    <a:cxn ang="0">
                      <a:pos x="212" y="1078"/>
                    </a:cxn>
                    <a:cxn ang="0">
                      <a:pos x="112" y="1042"/>
                    </a:cxn>
                    <a:cxn ang="0">
                      <a:pos x="56" y="1010"/>
                    </a:cxn>
                    <a:cxn ang="0">
                      <a:pos x="30" y="988"/>
                    </a:cxn>
                    <a:cxn ang="0">
                      <a:pos x="10" y="966"/>
                    </a:cxn>
                    <a:cxn ang="0">
                      <a:pos x="2" y="942"/>
                    </a:cxn>
                    <a:cxn ang="0">
                      <a:pos x="0" y="930"/>
                    </a:cxn>
                    <a:cxn ang="0">
                      <a:pos x="4" y="836"/>
                    </a:cxn>
                    <a:cxn ang="0">
                      <a:pos x="18" y="742"/>
                    </a:cxn>
                    <a:cxn ang="0">
                      <a:pos x="42" y="654"/>
                    </a:cxn>
                    <a:cxn ang="0">
                      <a:pos x="74" y="568"/>
                    </a:cxn>
                    <a:cxn ang="0">
                      <a:pos x="112" y="486"/>
                    </a:cxn>
                    <a:cxn ang="0">
                      <a:pos x="158" y="410"/>
                    </a:cxn>
                    <a:cxn ang="0">
                      <a:pos x="212" y="338"/>
                    </a:cxn>
                    <a:cxn ang="0">
                      <a:pos x="272" y="272"/>
                    </a:cxn>
                    <a:cxn ang="0">
                      <a:pos x="338" y="212"/>
                    </a:cxn>
                    <a:cxn ang="0">
                      <a:pos x="410" y="158"/>
                    </a:cxn>
                    <a:cxn ang="0">
                      <a:pos x="488" y="112"/>
                    </a:cxn>
                    <a:cxn ang="0">
                      <a:pos x="568" y="72"/>
                    </a:cxn>
                    <a:cxn ang="0">
                      <a:pos x="654" y="42"/>
                    </a:cxn>
                    <a:cxn ang="0">
                      <a:pos x="744" y="18"/>
                    </a:cxn>
                    <a:cxn ang="0">
                      <a:pos x="836" y="4"/>
                    </a:cxn>
                    <a:cxn ang="0">
                      <a:pos x="930" y="0"/>
                    </a:cxn>
                    <a:cxn ang="0">
                      <a:pos x="978" y="0"/>
                    </a:cxn>
                    <a:cxn ang="0">
                      <a:pos x="1072" y="10"/>
                    </a:cxn>
                    <a:cxn ang="0">
                      <a:pos x="1164" y="28"/>
                    </a:cxn>
                    <a:cxn ang="0">
                      <a:pos x="1250" y="56"/>
                    </a:cxn>
                    <a:cxn ang="0">
                      <a:pos x="1334" y="92"/>
                    </a:cxn>
                    <a:cxn ang="0">
                      <a:pos x="1414" y="134"/>
                    </a:cxn>
                    <a:cxn ang="0">
                      <a:pos x="1488" y="184"/>
                    </a:cxn>
                    <a:cxn ang="0">
                      <a:pos x="1556" y="242"/>
                    </a:cxn>
                    <a:cxn ang="0">
                      <a:pos x="1620" y="304"/>
                    </a:cxn>
                    <a:cxn ang="0">
                      <a:pos x="1676" y="374"/>
                    </a:cxn>
                    <a:cxn ang="0">
                      <a:pos x="1726" y="448"/>
                    </a:cxn>
                    <a:cxn ang="0">
                      <a:pos x="1770" y="526"/>
                    </a:cxn>
                    <a:cxn ang="0">
                      <a:pos x="1806" y="610"/>
                    </a:cxn>
                    <a:cxn ang="0">
                      <a:pos x="1832" y="698"/>
                    </a:cxn>
                    <a:cxn ang="0">
                      <a:pos x="1850" y="788"/>
                    </a:cxn>
                    <a:cxn ang="0">
                      <a:pos x="1860" y="882"/>
                    </a:cxn>
                    <a:cxn ang="0">
                      <a:pos x="1862" y="930"/>
                    </a:cxn>
                  </a:cxnLst>
                  <a:rect l="0" t="0" r="r" b="b"/>
                  <a:pathLst>
                    <a:path w="1862" h="1164">
                      <a:moveTo>
                        <a:pt x="1862" y="930"/>
                      </a:moveTo>
                      <a:lnTo>
                        <a:pt x="1862" y="930"/>
                      </a:lnTo>
                      <a:lnTo>
                        <a:pt x="1860" y="942"/>
                      </a:lnTo>
                      <a:lnTo>
                        <a:pt x="1856" y="954"/>
                      </a:lnTo>
                      <a:lnTo>
                        <a:pt x="1850" y="966"/>
                      </a:lnTo>
                      <a:lnTo>
                        <a:pt x="1842" y="978"/>
                      </a:lnTo>
                      <a:lnTo>
                        <a:pt x="1832" y="988"/>
                      </a:lnTo>
                      <a:lnTo>
                        <a:pt x="1820" y="1000"/>
                      </a:lnTo>
                      <a:lnTo>
                        <a:pt x="1806" y="1010"/>
                      </a:lnTo>
                      <a:lnTo>
                        <a:pt x="1788" y="1020"/>
                      </a:lnTo>
                      <a:lnTo>
                        <a:pt x="1750" y="1042"/>
                      </a:lnTo>
                      <a:lnTo>
                        <a:pt x="1702" y="1060"/>
                      </a:lnTo>
                      <a:lnTo>
                        <a:pt x="1650" y="1078"/>
                      </a:lnTo>
                      <a:lnTo>
                        <a:pt x="1588" y="1094"/>
                      </a:lnTo>
                      <a:lnTo>
                        <a:pt x="1522" y="1110"/>
                      </a:lnTo>
                      <a:lnTo>
                        <a:pt x="1452" y="1124"/>
                      </a:lnTo>
                      <a:lnTo>
                        <a:pt x="1374" y="1134"/>
                      </a:lnTo>
                      <a:lnTo>
                        <a:pt x="1294" y="1144"/>
                      </a:lnTo>
                      <a:lnTo>
                        <a:pt x="1208" y="1152"/>
                      </a:lnTo>
                      <a:lnTo>
                        <a:pt x="1118" y="1158"/>
                      </a:lnTo>
                      <a:lnTo>
                        <a:pt x="1026" y="1162"/>
                      </a:lnTo>
                      <a:lnTo>
                        <a:pt x="930" y="1164"/>
                      </a:lnTo>
                      <a:lnTo>
                        <a:pt x="930" y="1164"/>
                      </a:lnTo>
                      <a:lnTo>
                        <a:pt x="836" y="1162"/>
                      </a:lnTo>
                      <a:lnTo>
                        <a:pt x="744" y="1158"/>
                      </a:lnTo>
                      <a:lnTo>
                        <a:pt x="654" y="1152"/>
                      </a:lnTo>
                      <a:lnTo>
                        <a:pt x="568" y="1144"/>
                      </a:lnTo>
                      <a:lnTo>
                        <a:pt x="488" y="1134"/>
                      </a:lnTo>
                      <a:lnTo>
                        <a:pt x="410" y="1124"/>
                      </a:lnTo>
                      <a:lnTo>
                        <a:pt x="338" y="1110"/>
                      </a:lnTo>
                      <a:lnTo>
                        <a:pt x="272" y="1094"/>
                      </a:lnTo>
                      <a:lnTo>
                        <a:pt x="212" y="1078"/>
                      </a:lnTo>
                      <a:lnTo>
                        <a:pt x="158" y="1060"/>
                      </a:lnTo>
                      <a:lnTo>
                        <a:pt x="112" y="1042"/>
                      </a:lnTo>
                      <a:lnTo>
                        <a:pt x="74" y="1020"/>
                      </a:lnTo>
                      <a:lnTo>
                        <a:pt x="56" y="1010"/>
                      </a:lnTo>
                      <a:lnTo>
                        <a:pt x="42" y="1000"/>
                      </a:lnTo>
                      <a:lnTo>
                        <a:pt x="30" y="988"/>
                      </a:lnTo>
                      <a:lnTo>
                        <a:pt x="18" y="978"/>
                      </a:lnTo>
                      <a:lnTo>
                        <a:pt x="10" y="966"/>
                      </a:lnTo>
                      <a:lnTo>
                        <a:pt x="4" y="954"/>
                      </a:lnTo>
                      <a:lnTo>
                        <a:pt x="2" y="942"/>
                      </a:lnTo>
                      <a:lnTo>
                        <a:pt x="0" y="930"/>
                      </a:lnTo>
                      <a:lnTo>
                        <a:pt x="0" y="930"/>
                      </a:lnTo>
                      <a:lnTo>
                        <a:pt x="2" y="882"/>
                      </a:lnTo>
                      <a:lnTo>
                        <a:pt x="4" y="836"/>
                      </a:lnTo>
                      <a:lnTo>
                        <a:pt x="10" y="788"/>
                      </a:lnTo>
                      <a:lnTo>
                        <a:pt x="18" y="742"/>
                      </a:lnTo>
                      <a:lnTo>
                        <a:pt x="30" y="698"/>
                      </a:lnTo>
                      <a:lnTo>
                        <a:pt x="42" y="654"/>
                      </a:lnTo>
                      <a:lnTo>
                        <a:pt x="56" y="610"/>
                      </a:lnTo>
                      <a:lnTo>
                        <a:pt x="74" y="568"/>
                      </a:lnTo>
                      <a:lnTo>
                        <a:pt x="92" y="526"/>
                      </a:lnTo>
                      <a:lnTo>
                        <a:pt x="112" y="486"/>
                      </a:lnTo>
                      <a:lnTo>
                        <a:pt x="134" y="448"/>
                      </a:lnTo>
                      <a:lnTo>
                        <a:pt x="158" y="410"/>
                      </a:lnTo>
                      <a:lnTo>
                        <a:pt x="184" y="374"/>
                      </a:lnTo>
                      <a:lnTo>
                        <a:pt x="212" y="338"/>
                      </a:lnTo>
                      <a:lnTo>
                        <a:pt x="242" y="304"/>
                      </a:lnTo>
                      <a:lnTo>
                        <a:pt x="272" y="272"/>
                      </a:lnTo>
                      <a:lnTo>
                        <a:pt x="304" y="242"/>
                      </a:lnTo>
                      <a:lnTo>
                        <a:pt x="338" y="212"/>
                      </a:lnTo>
                      <a:lnTo>
                        <a:pt x="374" y="184"/>
                      </a:lnTo>
                      <a:lnTo>
                        <a:pt x="410" y="158"/>
                      </a:lnTo>
                      <a:lnTo>
                        <a:pt x="448" y="134"/>
                      </a:lnTo>
                      <a:lnTo>
                        <a:pt x="488" y="112"/>
                      </a:lnTo>
                      <a:lnTo>
                        <a:pt x="528" y="92"/>
                      </a:lnTo>
                      <a:lnTo>
                        <a:pt x="568" y="72"/>
                      </a:lnTo>
                      <a:lnTo>
                        <a:pt x="610" y="56"/>
                      </a:lnTo>
                      <a:lnTo>
                        <a:pt x="654" y="42"/>
                      </a:lnTo>
                      <a:lnTo>
                        <a:pt x="698" y="28"/>
                      </a:lnTo>
                      <a:lnTo>
                        <a:pt x="744" y="18"/>
                      </a:lnTo>
                      <a:lnTo>
                        <a:pt x="790" y="10"/>
                      </a:lnTo>
                      <a:lnTo>
                        <a:pt x="836" y="4"/>
                      </a:lnTo>
                      <a:lnTo>
                        <a:pt x="882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78" y="0"/>
                      </a:lnTo>
                      <a:lnTo>
                        <a:pt x="1026" y="4"/>
                      </a:lnTo>
                      <a:lnTo>
                        <a:pt x="1072" y="10"/>
                      </a:lnTo>
                      <a:lnTo>
                        <a:pt x="1118" y="18"/>
                      </a:lnTo>
                      <a:lnTo>
                        <a:pt x="1164" y="28"/>
                      </a:lnTo>
                      <a:lnTo>
                        <a:pt x="1208" y="42"/>
                      </a:lnTo>
                      <a:lnTo>
                        <a:pt x="1250" y="56"/>
                      </a:lnTo>
                      <a:lnTo>
                        <a:pt x="1294" y="72"/>
                      </a:lnTo>
                      <a:lnTo>
                        <a:pt x="1334" y="92"/>
                      </a:lnTo>
                      <a:lnTo>
                        <a:pt x="1374" y="112"/>
                      </a:lnTo>
                      <a:lnTo>
                        <a:pt x="1414" y="134"/>
                      </a:lnTo>
                      <a:lnTo>
                        <a:pt x="1452" y="158"/>
                      </a:lnTo>
                      <a:lnTo>
                        <a:pt x="1488" y="184"/>
                      </a:lnTo>
                      <a:lnTo>
                        <a:pt x="1522" y="212"/>
                      </a:lnTo>
                      <a:lnTo>
                        <a:pt x="1556" y="242"/>
                      </a:lnTo>
                      <a:lnTo>
                        <a:pt x="1588" y="272"/>
                      </a:lnTo>
                      <a:lnTo>
                        <a:pt x="1620" y="304"/>
                      </a:lnTo>
                      <a:lnTo>
                        <a:pt x="1650" y="338"/>
                      </a:lnTo>
                      <a:lnTo>
                        <a:pt x="1676" y="374"/>
                      </a:lnTo>
                      <a:lnTo>
                        <a:pt x="1702" y="410"/>
                      </a:lnTo>
                      <a:lnTo>
                        <a:pt x="1726" y="448"/>
                      </a:lnTo>
                      <a:lnTo>
                        <a:pt x="1750" y="486"/>
                      </a:lnTo>
                      <a:lnTo>
                        <a:pt x="1770" y="526"/>
                      </a:lnTo>
                      <a:lnTo>
                        <a:pt x="1788" y="568"/>
                      </a:lnTo>
                      <a:lnTo>
                        <a:pt x="1806" y="610"/>
                      </a:lnTo>
                      <a:lnTo>
                        <a:pt x="1820" y="654"/>
                      </a:lnTo>
                      <a:lnTo>
                        <a:pt x="1832" y="698"/>
                      </a:lnTo>
                      <a:lnTo>
                        <a:pt x="1842" y="742"/>
                      </a:lnTo>
                      <a:lnTo>
                        <a:pt x="1850" y="788"/>
                      </a:lnTo>
                      <a:lnTo>
                        <a:pt x="1856" y="836"/>
                      </a:lnTo>
                      <a:lnTo>
                        <a:pt x="1860" y="882"/>
                      </a:lnTo>
                      <a:lnTo>
                        <a:pt x="1862" y="930"/>
                      </a:lnTo>
                      <a:lnTo>
                        <a:pt x="1862" y="930"/>
                      </a:lnTo>
                      <a:close/>
                    </a:path>
                  </a:pathLst>
                </a:custGeom>
                <a:solidFill>
                  <a:srgbClr val="808080">
                    <a:alpha val="14999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10"/>
                <p:cNvSpPr>
                  <a:spLocks noChangeArrowheads="1"/>
                </p:cNvSpPr>
                <p:nvPr/>
              </p:nvSpPr>
              <p:spPr bwMode="auto">
                <a:xfrm>
                  <a:off x="1835" y="2976"/>
                  <a:ext cx="183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11"/>
              <p:cNvGrpSpPr>
                <a:grpSpLocks/>
              </p:cNvGrpSpPr>
              <p:nvPr/>
            </p:nvGrpSpPr>
            <p:grpSpPr bwMode="auto">
              <a:xfrm>
                <a:off x="3107" y="2795"/>
                <a:ext cx="1089" cy="681"/>
                <a:chOff x="1610" y="2838"/>
                <a:chExt cx="1089" cy="681"/>
              </a:xfrm>
            </p:grpSpPr>
            <p:sp>
              <p:nvSpPr>
                <p:cNvPr id="68" name="Freeform 12"/>
                <p:cNvSpPr>
                  <a:spLocks/>
                </p:cNvSpPr>
                <p:nvPr/>
              </p:nvSpPr>
              <p:spPr bwMode="auto">
                <a:xfrm>
                  <a:off x="1610" y="2838"/>
                  <a:ext cx="1089" cy="681"/>
                </a:xfrm>
                <a:custGeom>
                  <a:avLst/>
                  <a:gdLst/>
                  <a:ahLst/>
                  <a:cxnLst>
                    <a:cxn ang="0">
                      <a:pos x="1862" y="930"/>
                    </a:cxn>
                    <a:cxn ang="0">
                      <a:pos x="1856" y="954"/>
                    </a:cxn>
                    <a:cxn ang="0">
                      <a:pos x="1842" y="978"/>
                    </a:cxn>
                    <a:cxn ang="0">
                      <a:pos x="1820" y="1000"/>
                    </a:cxn>
                    <a:cxn ang="0">
                      <a:pos x="1788" y="1020"/>
                    </a:cxn>
                    <a:cxn ang="0">
                      <a:pos x="1702" y="1060"/>
                    </a:cxn>
                    <a:cxn ang="0">
                      <a:pos x="1588" y="1094"/>
                    </a:cxn>
                    <a:cxn ang="0">
                      <a:pos x="1452" y="1124"/>
                    </a:cxn>
                    <a:cxn ang="0">
                      <a:pos x="1294" y="1144"/>
                    </a:cxn>
                    <a:cxn ang="0">
                      <a:pos x="1118" y="1158"/>
                    </a:cxn>
                    <a:cxn ang="0">
                      <a:pos x="930" y="1164"/>
                    </a:cxn>
                    <a:cxn ang="0">
                      <a:pos x="836" y="1162"/>
                    </a:cxn>
                    <a:cxn ang="0">
                      <a:pos x="654" y="1152"/>
                    </a:cxn>
                    <a:cxn ang="0">
                      <a:pos x="488" y="1134"/>
                    </a:cxn>
                    <a:cxn ang="0">
                      <a:pos x="338" y="1110"/>
                    </a:cxn>
                    <a:cxn ang="0">
                      <a:pos x="212" y="1078"/>
                    </a:cxn>
                    <a:cxn ang="0">
                      <a:pos x="112" y="1042"/>
                    </a:cxn>
                    <a:cxn ang="0">
                      <a:pos x="56" y="1010"/>
                    </a:cxn>
                    <a:cxn ang="0">
                      <a:pos x="30" y="988"/>
                    </a:cxn>
                    <a:cxn ang="0">
                      <a:pos x="10" y="966"/>
                    </a:cxn>
                    <a:cxn ang="0">
                      <a:pos x="2" y="942"/>
                    </a:cxn>
                    <a:cxn ang="0">
                      <a:pos x="0" y="930"/>
                    </a:cxn>
                    <a:cxn ang="0">
                      <a:pos x="4" y="836"/>
                    </a:cxn>
                    <a:cxn ang="0">
                      <a:pos x="18" y="742"/>
                    </a:cxn>
                    <a:cxn ang="0">
                      <a:pos x="42" y="654"/>
                    </a:cxn>
                    <a:cxn ang="0">
                      <a:pos x="74" y="568"/>
                    </a:cxn>
                    <a:cxn ang="0">
                      <a:pos x="112" y="486"/>
                    </a:cxn>
                    <a:cxn ang="0">
                      <a:pos x="158" y="410"/>
                    </a:cxn>
                    <a:cxn ang="0">
                      <a:pos x="212" y="338"/>
                    </a:cxn>
                    <a:cxn ang="0">
                      <a:pos x="272" y="272"/>
                    </a:cxn>
                    <a:cxn ang="0">
                      <a:pos x="338" y="212"/>
                    </a:cxn>
                    <a:cxn ang="0">
                      <a:pos x="410" y="158"/>
                    </a:cxn>
                    <a:cxn ang="0">
                      <a:pos x="488" y="112"/>
                    </a:cxn>
                    <a:cxn ang="0">
                      <a:pos x="568" y="72"/>
                    </a:cxn>
                    <a:cxn ang="0">
                      <a:pos x="654" y="42"/>
                    </a:cxn>
                    <a:cxn ang="0">
                      <a:pos x="744" y="18"/>
                    </a:cxn>
                    <a:cxn ang="0">
                      <a:pos x="836" y="4"/>
                    </a:cxn>
                    <a:cxn ang="0">
                      <a:pos x="930" y="0"/>
                    </a:cxn>
                    <a:cxn ang="0">
                      <a:pos x="978" y="0"/>
                    </a:cxn>
                    <a:cxn ang="0">
                      <a:pos x="1072" y="10"/>
                    </a:cxn>
                    <a:cxn ang="0">
                      <a:pos x="1164" y="28"/>
                    </a:cxn>
                    <a:cxn ang="0">
                      <a:pos x="1250" y="56"/>
                    </a:cxn>
                    <a:cxn ang="0">
                      <a:pos x="1334" y="92"/>
                    </a:cxn>
                    <a:cxn ang="0">
                      <a:pos x="1414" y="134"/>
                    </a:cxn>
                    <a:cxn ang="0">
                      <a:pos x="1488" y="184"/>
                    </a:cxn>
                    <a:cxn ang="0">
                      <a:pos x="1556" y="242"/>
                    </a:cxn>
                    <a:cxn ang="0">
                      <a:pos x="1620" y="304"/>
                    </a:cxn>
                    <a:cxn ang="0">
                      <a:pos x="1676" y="374"/>
                    </a:cxn>
                    <a:cxn ang="0">
                      <a:pos x="1726" y="448"/>
                    </a:cxn>
                    <a:cxn ang="0">
                      <a:pos x="1770" y="526"/>
                    </a:cxn>
                    <a:cxn ang="0">
                      <a:pos x="1806" y="610"/>
                    </a:cxn>
                    <a:cxn ang="0">
                      <a:pos x="1832" y="698"/>
                    </a:cxn>
                    <a:cxn ang="0">
                      <a:pos x="1850" y="788"/>
                    </a:cxn>
                    <a:cxn ang="0">
                      <a:pos x="1860" y="882"/>
                    </a:cxn>
                    <a:cxn ang="0">
                      <a:pos x="1862" y="930"/>
                    </a:cxn>
                  </a:cxnLst>
                  <a:rect l="0" t="0" r="r" b="b"/>
                  <a:pathLst>
                    <a:path w="1862" h="1164">
                      <a:moveTo>
                        <a:pt x="1862" y="930"/>
                      </a:moveTo>
                      <a:lnTo>
                        <a:pt x="1862" y="930"/>
                      </a:lnTo>
                      <a:lnTo>
                        <a:pt x="1860" y="942"/>
                      </a:lnTo>
                      <a:lnTo>
                        <a:pt x="1856" y="954"/>
                      </a:lnTo>
                      <a:lnTo>
                        <a:pt x="1850" y="966"/>
                      </a:lnTo>
                      <a:lnTo>
                        <a:pt x="1842" y="978"/>
                      </a:lnTo>
                      <a:lnTo>
                        <a:pt x="1832" y="988"/>
                      </a:lnTo>
                      <a:lnTo>
                        <a:pt x="1820" y="1000"/>
                      </a:lnTo>
                      <a:lnTo>
                        <a:pt x="1806" y="1010"/>
                      </a:lnTo>
                      <a:lnTo>
                        <a:pt x="1788" y="1020"/>
                      </a:lnTo>
                      <a:lnTo>
                        <a:pt x="1750" y="1042"/>
                      </a:lnTo>
                      <a:lnTo>
                        <a:pt x="1702" y="1060"/>
                      </a:lnTo>
                      <a:lnTo>
                        <a:pt x="1650" y="1078"/>
                      </a:lnTo>
                      <a:lnTo>
                        <a:pt x="1588" y="1094"/>
                      </a:lnTo>
                      <a:lnTo>
                        <a:pt x="1522" y="1110"/>
                      </a:lnTo>
                      <a:lnTo>
                        <a:pt x="1452" y="1124"/>
                      </a:lnTo>
                      <a:lnTo>
                        <a:pt x="1374" y="1134"/>
                      </a:lnTo>
                      <a:lnTo>
                        <a:pt x="1294" y="1144"/>
                      </a:lnTo>
                      <a:lnTo>
                        <a:pt x="1208" y="1152"/>
                      </a:lnTo>
                      <a:lnTo>
                        <a:pt x="1118" y="1158"/>
                      </a:lnTo>
                      <a:lnTo>
                        <a:pt x="1026" y="1162"/>
                      </a:lnTo>
                      <a:lnTo>
                        <a:pt x="930" y="1164"/>
                      </a:lnTo>
                      <a:lnTo>
                        <a:pt x="930" y="1164"/>
                      </a:lnTo>
                      <a:lnTo>
                        <a:pt x="836" y="1162"/>
                      </a:lnTo>
                      <a:lnTo>
                        <a:pt x="744" y="1158"/>
                      </a:lnTo>
                      <a:lnTo>
                        <a:pt x="654" y="1152"/>
                      </a:lnTo>
                      <a:lnTo>
                        <a:pt x="568" y="1144"/>
                      </a:lnTo>
                      <a:lnTo>
                        <a:pt x="488" y="1134"/>
                      </a:lnTo>
                      <a:lnTo>
                        <a:pt x="410" y="1124"/>
                      </a:lnTo>
                      <a:lnTo>
                        <a:pt x="338" y="1110"/>
                      </a:lnTo>
                      <a:lnTo>
                        <a:pt x="272" y="1094"/>
                      </a:lnTo>
                      <a:lnTo>
                        <a:pt x="212" y="1078"/>
                      </a:lnTo>
                      <a:lnTo>
                        <a:pt x="158" y="1060"/>
                      </a:lnTo>
                      <a:lnTo>
                        <a:pt x="112" y="1042"/>
                      </a:lnTo>
                      <a:lnTo>
                        <a:pt x="74" y="1020"/>
                      </a:lnTo>
                      <a:lnTo>
                        <a:pt x="56" y="1010"/>
                      </a:lnTo>
                      <a:lnTo>
                        <a:pt x="42" y="1000"/>
                      </a:lnTo>
                      <a:lnTo>
                        <a:pt x="30" y="988"/>
                      </a:lnTo>
                      <a:lnTo>
                        <a:pt x="18" y="978"/>
                      </a:lnTo>
                      <a:lnTo>
                        <a:pt x="10" y="966"/>
                      </a:lnTo>
                      <a:lnTo>
                        <a:pt x="4" y="954"/>
                      </a:lnTo>
                      <a:lnTo>
                        <a:pt x="2" y="942"/>
                      </a:lnTo>
                      <a:lnTo>
                        <a:pt x="0" y="930"/>
                      </a:lnTo>
                      <a:lnTo>
                        <a:pt x="0" y="930"/>
                      </a:lnTo>
                      <a:lnTo>
                        <a:pt x="2" y="882"/>
                      </a:lnTo>
                      <a:lnTo>
                        <a:pt x="4" y="836"/>
                      </a:lnTo>
                      <a:lnTo>
                        <a:pt x="10" y="788"/>
                      </a:lnTo>
                      <a:lnTo>
                        <a:pt x="18" y="742"/>
                      </a:lnTo>
                      <a:lnTo>
                        <a:pt x="30" y="698"/>
                      </a:lnTo>
                      <a:lnTo>
                        <a:pt x="42" y="654"/>
                      </a:lnTo>
                      <a:lnTo>
                        <a:pt x="56" y="610"/>
                      </a:lnTo>
                      <a:lnTo>
                        <a:pt x="74" y="568"/>
                      </a:lnTo>
                      <a:lnTo>
                        <a:pt x="92" y="526"/>
                      </a:lnTo>
                      <a:lnTo>
                        <a:pt x="112" y="486"/>
                      </a:lnTo>
                      <a:lnTo>
                        <a:pt x="134" y="448"/>
                      </a:lnTo>
                      <a:lnTo>
                        <a:pt x="158" y="410"/>
                      </a:lnTo>
                      <a:lnTo>
                        <a:pt x="184" y="374"/>
                      </a:lnTo>
                      <a:lnTo>
                        <a:pt x="212" y="338"/>
                      </a:lnTo>
                      <a:lnTo>
                        <a:pt x="242" y="304"/>
                      </a:lnTo>
                      <a:lnTo>
                        <a:pt x="272" y="272"/>
                      </a:lnTo>
                      <a:lnTo>
                        <a:pt x="304" y="242"/>
                      </a:lnTo>
                      <a:lnTo>
                        <a:pt x="338" y="212"/>
                      </a:lnTo>
                      <a:lnTo>
                        <a:pt x="374" y="184"/>
                      </a:lnTo>
                      <a:lnTo>
                        <a:pt x="410" y="158"/>
                      </a:lnTo>
                      <a:lnTo>
                        <a:pt x="448" y="134"/>
                      </a:lnTo>
                      <a:lnTo>
                        <a:pt x="488" y="112"/>
                      </a:lnTo>
                      <a:lnTo>
                        <a:pt x="528" y="92"/>
                      </a:lnTo>
                      <a:lnTo>
                        <a:pt x="568" y="72"/>
                      </a:lnTo>
                      <a:lnTo>
                        <a:pt x="610" y="56"/>
                      </a:lnTo>
                      <a:lnTo>
                        <a:pt x="654" y="42"/>
                      </a:lnTo>
                      <a:lnTo>
                        <a:pt x="698" y="28"/>
                      </a:lnTo>
                      <a:lnTo>
                        <a:pt x="744" y="18"/>
                      </a:lnTo>
                      <a:lnTo>
                        <a:pt x="790" y="10"/>
                      </a:lnTo>
                      <a:lnTo>
                        <a:pt x="836" y="4"/>
                      </a:lnTo>
                      <a:lnTo>
                        <a:pt x="882" y="0"/>
                      </a:lnTo>
                      <a:lnTo>
                        <a:pt x="930" y="0"/>
                      </a:lnTo>
                      <a:lnTo>
                        <a:pt x="930" y="0"/>
                      </a:lnTo>
                      <a:lnTo>
                        <a:pt x="978" y="0"/>
                      </a:lnTo>
                      <a:lnTo>
                        <a:pt x="1026" y="4"/>
                      </a:lnTo>
                      <a:lnTo>
                        <a:pt x="1072" y="10"/>
                      </a:lnTo>
                      <a:lnTo>
                        <a:pt x="1118" y="18"/>
                      </a:lnTo>
                      <a:lnTo>
                        <a:pt x="1164" y="28"/>
                      </a:lnTo>
                      <a:lnTo>
                        <a:pt x="1208" y="42"/>
                      </a:lnTo>
                      <a:lnTo>
                        <a:pt x="1250" y="56"/>
                      </a:lnTo>
                      <a:lnTo>
                        <a:pt x="1294" y="72"/>
                      </a:lnTo>
                      <a:lnTo>
                        <a:pt x="1334" y="92"/>
                      </a:lnTo>
                      <a:lnTo>
                        <a:pt x="1374" y="112"/>
                      </a:lnTo>
                      <a:lnTo>
                        <a:pt x="1414" y="134"/>
                      </a:lnTo>
                      <a:lnTo>
                        <a:pt x="1452" y="158"/>
                      </a:lnTo>
                      <a:lnTo>
                        <a:pt x="1488" y="184"/>
                      </a:lnTo>
                      <a:lnTo>
                        <a:pt x="1522" y="212"/>
                      </a:lnTo>
                      <a:lnTo>
                        <a:pt x="1556" y="242"/>
                      </a:lnTo>
                      <a:lnTo>
                        <a:pt x="1588" y="272"/>
                      </a:lnTo>
                      <a:lnTo>
                        <a:pt x="1620" y="304"/>
                      </a:lnTo>
                      <a:lnTo>
                        <a:pt x="1650" y="338"/>
                      </a:lnTo>
                      <a:lnTo>
                        <a:pt x="1676" y="374"/>
                      </a:lnTo>
                      <a:lnTo>
                        <a:pt x="1702" y="410"/>
                      </a:lnTo>
                      <a:lnTo>
                        <a:pt x="1726" y="448"/>
                      </a:lnTo>
                      <a:lnTo>
                        <a:pt x="1750" y="486"/>
                      </a:lnTo>
                      <a:lnTo>
                        <a:pt x="1770" y="526"/>
                      </a:lnTo>
                      <a:lnTo>
                        <a:pt x="1788" y="568"/>
                      </a:lnTo>
                      <a:lnTo>
                        <a:pt x="1806" y="610"/>
                      </a:lnTo>
                      <a:lnTo>
                        <a:pt x="1820" y="654"/>
                      </a:lnTo>
                      <a:lnTo>
                        <a:pt x="1832" y="698"/>
                      </a:lnTo>
                      <a:lnTo>
                        <a:pt x="1842" y="742"/>
                      </a:lnTo>
                      <a:lnTo>
                        <a:pt x="1850" y="788"/>
                      </a:lnTo>
                      <a:lnTo>
                        <a:pt x="1856" y="836"/>
                      </a:lnTo>
                      <a:lnTo>
                        <a:pt x="1860" y="882"/>
                      </a:lnTo>
                      <a:lnTo>
                        <a:pt x="1862" y="930"/>
                      </a:lnTo>
                      <a:lnTo>
                        <a:pt x="1862" y="93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13"/>
                <p:cNvSpPr>
                  <a:spLocks noChangeArrowheads="1"/>
                </p:cNvSpPr>
                <p:nvPr/>
              </p:nvSpPr>
              <p:spPr bwMode="auto">
                <a:xfrm>
                  <a:off x="1835" y="2976"/>
                  <a:ext cx="183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1383" y="2649"/>
              <a:ext cx="19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eaLnBrk="1" latinLnBrk="0" hangingPunct="1"/>
              <a:endParaRPr kumimoji="0" lang="en-US" altLang="ko-KR" sz="1200" dirty="0">
                <a:solidFill>
                  <a:srgbClr val="000000"/>
                </a:solidFill>
                <a:latin typeface="Arial Black" charset="0"/>
                <a:ea typeface="맑은 고딕" charset="0"/>
                <a:cs typeface="맑은 고딕" charset="0"/>
              </a:endParaRPr>
            </a:p>
          </p:txBody>
        </p:sp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>
              <a:off x="2086" y="1911"/>
              <a:ext cx="576" cy="475"/>
            </a:xfrm>
            <a:prstGeom prst="upArrow">
              <a:avLst>
                <a:gd name="adj1" fmla="val 52833"/>
                <a:gd name="adj2" fmla="val 4594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882" y="867"/>
              <a:ext cx="998" cy="331"/>
            </a:xfrm>
            <a:custGeom>
              <a:avLst/>
              <a:gdLst/>
              <a:ahLst/>
              <a:cxnLst>
                <a:cxn ang="0">
                  <a:pos x="0" y="1576"/>
                </a:cxn>
                <a:cxn ang="0">
                  <a:pos x="50" y="1462"/>
                </a:cxn>
                <a:cxn ang="0">
                  <a:pos x="108" y="1350"/>
                </a:cxn>
                <a:cxn ang="0">
                  <a:pos x="170" y="1242"/>
                </a:cxn>
                <a:cxn ang="0">
                  <a:pos x="238" y="1138"/>
                </a:cxn>
                <a:cxn ang="0">
                  <a:pos x="310" y="1036"/>
                </a:cxn>
                <a:cxn ang="0">
                  <a:pos x="386" y="940"/>
                </a:cxn>
                <a:cxn ang="0">
                  <a:pos x="468" y="846"/>
                </a:cxn>
                <a:cxn ang="0">
                  <a:pos x="552" y="756"/>
                </a:cxn>
                <a:cxn ang="0">
                  <a:pos x="596" y="712"/>
                </a:cxn>
                <a:cxn ang="0">
                  <a:pos x="688" y="630"/>
                </a:cxn>
                <a:cxn ang="0">
                  <a:pos x="784" y="550"/>
                </a:cxn>
                <a:cxn ang="0">
                  <a:pos x="884" y="476"/>
                </a:cxn>
                <a:cxn ang="0">
                  <a:pos x="986" y="406"/>
                </a:cxn>
                <a:cxn ang="0">
                  <a:pos x="1092" y="342"/>
                </a:cxn>
                <a:cxn ang="0">
                  <a:pos x="1202" y="282"/>
                </a:cxn>
                <a:cxn ang="0">
                  <a:pos x="1316" y="228"/>
                </a:cxn>
                <a:cxn ang="0">
                  <a:pos x="1374" y="202"/>
                </a:cxn>
                <a:cxn ang="0">
                  <a:pos x="1490" y="156"/>
                </a:cxn>
                <a:cxn ang="0">
                  <a:pos x="1610" y="116"/>
                </a:cxn>
                <a:cxn ang="0">
                  <a:pos x="1732" y="80"/>
                </a:cxn>
                <a:cxn ang="0">
                  <a:pos x="1858" y="52"/>
                </a:cxn>
                <a:cxn ang="0">
                  <a:pos x="1984" y="30"/>
                </a:cxn>
                <a:cxn ang="0">
                  <a:pos x="2114" y="12"/>
                </a:cxn>
                <a:cxn ang="0">
                  <a:pos x="2246" y="2"/>
                </a:cxn>
                <a:cxn ang="0">
                  <a:pos x="2378" y="0"/>
                </a:cxn>
                <a:cxn ang="0">
                  <a:pos x="2444" y="0"/>
                </a:cxn>
                <a:cxn ang="0">
                  <a:pos x="2576" y="8"/>
                </a:cxn>
                <a:cxn ang="0">
                  <a:pos x="2706" y="20"/>
                </a:cxn>
                <a:cxn ang="0">
                  <a:pos x="2834" y="40"/>
                </a:cxn>
                <a:cxn ang="0">
                  <a:pos x="2962" y="66"/>
                </a:cxn>
                <a:cxn ang="0">
                  <a:pos x="3084" y="98"/>
                </a:cxn>
                <a:cxn ang="0">
                  <a:pos x="3206" y="136"/>
                </a:cxn>
                <a:cxn ang="0">
                  <a:pos x="3324" y="178"/>
                </a:cxn>
                <a:cxn ang="0">
                  <a:pos x="3382" y="202"/>
                </a:cxn>
                <a:cxn ang="0">
                  <a:pos x="3498" y="254"/>
                </a:cxn>
                <a:cxn ang="0">
                  <a:pos x="3608" y="312"/>
                </a:cxn>
                <a:cxn ang="0">
                  <a:pos x="3716" y="374"/>
                </a:cxn>
                <a:cxn ang="0">
                  <a:pos x="3822" y="440"/>
                </a:cxn>
                <a:cxn ang="0">
                  <a:pos x="3922" y="512"/>
                </a:cxn>
                <a:cxn ang="0">
                  <a:pos x="4020" y="590"/>
                </a:cxn>
                <a:cxn ang="0">
                  <a:pos x="4114" y="670"/>
                </a:cxn>
                <a:cxn ang="0">
                  <a:pos x="4204" y="756"/>
                </a:cxn>
                <a:cxn ang="0">
                  <a:pos x="4246" y="800"/>
                </a:cxn>
                <a:cxn ang="0">
                  <a:pos x="4330" y="892"/>
                </a:cxn>
                <a:cxn ang="0">
                  <a:pos x="4410" y="988"/>
                </a:cxn>
                <a:cxn ang="0">
                  <a:pos x="4484" y="1086"/>
                </a:cxn>
                <a:cxn ang="0">
                  <a:pos x="4552" y="1190"/>
                </a:cxn>
                <a:cxn ang="0">
                  <a:pos x="4618" y="1296"/>
                </a:cxn>
                <a:cxn ang="0">
                  <a:pos x="4678" y="1406"/>
                </a:cxn>
                <a:cxn ang="0">
                  <a:pos x="4732" y="1518"/>
                </a:cxn>
                <a:cxn ang="0">
                  <a:pos x="0" y="1576"/>
                </a:cxn>
              </a:cxnLst>
              <a:rect l="0" t="0" r="r" b="b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589" y="1298"/>
              <a:ext cx="1212" cy="1744"/>
              <a:chOff x="839" y="1482"/>
              <a:chExt cx="1212" cy="1744"/>
            </a:xfrm>
          </p:grpSpPr>
          <p:grpSp>
            <p:nvGrpSpPr>
              <p:cNvPr id="59" name="Group 19"/>
              <p:cNvGrpSpPr>
                <a:grpSpLocks/>
              </p:cNvGrpSpPr>
              <p:nvPr/>
            </p:nvGrpSpPr>
            <p:grpSpPr bwMode="auto">
              <a:xfrm>
                <a:off x="839" y="1482"/>
                <a:ext cx="1212" cy="1744"/>
                <a:chOff x="625" y="2205"/>
                <a:chExt cx="1212" cy="1744"/>
              </a:xfrm>
            </p:grpSpPr>
            <p:sp>
              <p:nvSpPr>
                <p:cNvPr id="62" name="Oval 20"/>
                <p:cNvSpPr>
                  <a:spLocks noChangeArrowheads="1"/>
                </p:cNvSpPr>
                <p:nvPr/>
              </p:nvSpPr>
              <p:spPr bwMode="auto">
                <a:xfrm>
                  <a:off x="625" y="3447"/>
                  <a:ext cx="1212" cy="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63" name="Group 21"/>
                <p:cNvGrpSpPr>
                  <a:grpSpLocks/>
                </p:cNvGrpSpPr>
                <p:nvPr/>
              </p:nvGrpSpPr>
              <p:grpSpPr bwMode="auto">
                <a:xfrm>
                  <a:off x="635" y="2205"/>
                  <a:ext cx="1170" cy="1166"/>
                  <a:chOff x="549" y="2205"/>
                  <a:chExt cx="1406" cy="1402"/>
                </a:xfrm>
              </p:grpSpPr>
              <p:sp>
                <p:nvSpPr>
                  <p:cNvPr id="6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2205"/>
                    <a:ext cx="1406" cy="1402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381"/>
                    <a:ext cx="238" cy="2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" name="Freeform 25"/>
              <p:cNvSpPr>
                <a:spLocks/>
              </p:cNvSpPr>
              <p:nvPr/>
            </p:nvSpPr>
            <p:spPr bwMode="auto">
              <a:xfrm>
                <a:off x="930" y="1502"/>
                <a:ext cx="998" cy="331"/>
              </a:xfrm>
              <a:custGeom>
                <a:avLst/>
                <a:gdLst/>
                <a:ahLst/>
                <a:cxnLst>
                  <a:cxn ang="0">
                    <a:pos x="0" y="1576"/>
                  </a:cxn>
                  <a:cxn ang="0">
                    <a:pos x="50" y="1462"/>
                  </a:cxn>
                  <a:cxn ang="0">
                    <a:pos x="108" y="1350"/>
                  </a:cxn>
                  <a:cxn ang="0">
                    <a:pos x="170" y="1242"/>
                  </a:cxn>
                  <a:cxn ang="0">
                    <a:pos x="238" y="1138"/>
                  </a:cxn>
                  <a:cxn ang="0">
                    <a:pos x="310" y="1036"/>
                  </a:cxn>
                  <a:cxn ang="0">
                    <a:pos x="386" y="940"/>
                  </a:cxn>
                  <a:cxn ang="0">
                    <a:pos x="468" y="846"/>
                  </a:cxn>
                  <a:cxn ang="0">
                    <a:pos x="552" y="756"/>
                  </a:cxn>
                  <a:cxn ang="0">
                    <a:pos x="596" y="712"/>
                  </a:cxn>
                  <a:cxn ang="0">
                    <a:pos x="688" y="630"/>
                  </a:cxn>
                  <a:cxn ang="0">
                    <a:pos x="784" y="550"/>
                  </a:cxn>
                  <a:cxn ang="0">
                    <a:pos x="884" y="476"/>
                  </a:cxn>
                  <a:cxn ang="0">
                    <a:pos x="986" y="406"/>
                  </a:cxn>
                  <a:cxn ang="0">
                    <a:pos x="1092" y="342"/>
                  </a:cxn>
                  <a:cxn ang="0">
                    <a:pos x="1202" y="282"/>
                  </a:cxn>
                  <a:cxn ang="0">
                    <a:pos x="1316" y="228"/>
                  </a:cxn>
                  <a:cxn ang="0">
                    <a:pos x="1374" y="202"/>
                  </a:cxn>
                  <a:cxn ang="0">
                    <a:pos x="1490" y="156"/>
                  </a:cxn>
                  <a:cxn ang="0">
                    <a:pos x="1610" y="116"/>
                  </a:cxn>
                  <a:cxn ang="0">
                    <a:pos x="1732" y="80"/>
                  </a:cxn>
                  <a:cxn ang="0">
                    <a:pos x="1858" y="52"/>
                  </a:cxn>
                  <a:cxn ang="0">
                    <a:pos x="1984" y="30"/>
                  </a:cxn>
                  <a:cxn ang="0">
                    <a:pos x="2114" y="12"/>
                  </a:cxn>
                  <a:cxn ang="0">
                    <a:pos x="2246" y="2"/>
                  </a:cxn>
                  <a:cxn ang="0">
                    <a:pos x="2378" y="0"/>
                  </a:cxn>
                  <a:cxn ang="0">
                    <a:pos x="2444" y="0"/>
                  </a:cxn>
                  <a:cxn ang="0">
                    <a:pos x="2576" y="8"/>
                  </a:cxn>
                  <a:cxn ang="0">
                    <a:pos x="2706" y="20"/>
                  </a:cxn>
                  <a:cxn ang="0">
                    <a:pos x="2834" y="40"/>
                  </a:cxn>
                  <a:cxn ang="0">
                    <a:pos x="2962" y="66"/>
                  </a:cxn>
                  <a:cxn ang="0">
                    <a:pos x="3084" y="98"/>
                  </a:cxn>
                  <a:cxn ang="0">
                    <a:pos x="3206" y="136"/>
                  </a:cxn>
                  <a:cxn ang="0">
                    <a:pos x="3324" y="178"/>
                  </a:cxn>
                  <a:cxn ang="0">
                    <a:pos x="3382" y="202"/>
                  </a:cxn>
                  <a:cxn ang="0">
                    <a:pos x="3498" y="254"/>
                  </a:cxn>
                  <a:cxn ang="0">
                    <a:pos x="3608" y="312"/>
                  </a:cxn>
                  <a:cxn ang="0">
                    <a:pos x="3716" y="374"/>
                  </a:cxn>
                  <a:cxn ang="0">
                    <a:pos x="3822" y="440"/>
                  </a:cxn>
                  <a:cxn ang="0">
                    <a:pos x="3922" y="512"/>
                  </a:cxn>
                  <a:cxn ang="0">
                    <a:pos x="4020" y="590"/>
                  </a:cxn>
                  <a:cxn ang="0">
                    <a:pos x="4114" y="670"/>
                  </a:cxn>
                  <a:cxn ang="0">
                    <a:pos x="4204" y="756"/>
                  </a:cxn>
                  <a:cxn ang="0">
                    <a:pos x="4246" y="800"/>
                  </a:cxn>
                  <a:cxn ang="0">
                    <a:pos x="4330" y="892"/>
                  </a:cxn>
                  <a:cxn ang="0">
                    <a:pos x="4410" y="988"/>
                  </a:cxn>
                  <a:cxn ang="0">
                    <a:pos x="4484" y="1086"/>
                  </a:cxn>
                  <a:cxn ang="0">
                    <a:pos x="4552" y="1190"/>
                  </a:cxn>
                  <a:cxn ang="0">
                    <a:pos x="4618" y="1296"/>
                  </a:cxn>
                  <a:cxn ang="0">
                    <a:pos x="4678" y="1406"/>
                  </a:cxn>
                  <a:cxn ang="0">
                    <a:pos x="4732" y="1518"/>
                  </a:cxn>
                  <a:cxn ang="0">
                    <a:pos x="0" y="1576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26"/>
            <p:cNvGrpSpPr>
              <a:grpSpLocks/>
            </p:cNvGrpSpPr>
            <p:nvPr/>
          </p:nvGrpSpPr>
          <p:grpSpPr bwMode="auto">
            <a:xfrm>
              <a:off x="2971" y="1298"/>
              <a:ext cx="1212" cy="1744"/>
              <a:chOff x="3765" y="1482"/>
              <a:chExt cx="1212" cy="1744"/>
            </a:xfrm>
          </p:grpSpPr>
          <p:grpSp>
            <p:nvGrpSpPr>
              <p:cNvPr id="52" name="Group 27"/>
              <p:cNvGrpSpPr>
                <a:grpSpLocks/>
              </p:cNvGrpSpPr>
              <p:nvPr/>
            </p:nvGrpSpPr>
            <p:grpSpPr bwMode="auto">
              <a:xfrm>
                <a:off x="3765" y="1482"/>
                <a:ext cx="1212" cy="1744"/>
                <a:chOff x="625" y="2205"/>
                <a:chExt cx="1212" cy="1744"/>
              </a:xfrm>
            </p:grpSpPr>
            <p:sp>
              <p:nvSpPr>
                <p:cNvPr id="55" name="Oval 28"/>
                <p:cNvSpPr>
                  <a:spLocks noChangeArrowheads="1"/>
                </p:cNvSpPr>
                <p:nvPr/>
              </p:nvSpPr>
              <p:spPr bwMode="auto">
                <a:xfrm>
                  <a:off x="625" y="3447"/>
                  <a:ext cx="1212" cy="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" name="Group 29"/>
                <p:cNvGrpSpPr>
                  <a:grpSpLocks/>
                </p:cNvGrpSpPr>
                <p:nvPr/>
              </p:nvGrpSpPr>
              <p:grpSpPr bwMode="auto">
                <a:xfrm>
                  <a:off x="635" y="2205"/>
                  <a:ext cx="1170" cy="1166"/>
                  <a:chOff x="549" y="2205"/>
                  <a:chExt cx="1406" cy="1402"/>
                </a:xfrm>
              </p:grpSpPr>
              <p:sp>
                <p:nvSpPr>
                  <p:cNvPr id="5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2205"/>
                    <a:ext cx="1406" cy="1402"/>
                  </a:xfrm>
                  <a:prstGeom prst="ellipse">
                    <a:avLst/>
                  </a:prstGeom>
                  <a:solidFill>
                    <a:srgbClr val="8EB4E3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381"/>
                    <a:ext cx="238" cy="2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4" name="Freeform 33"/>
              <p:cNvSpPr>
                <a:spLocks/>
              </p:cNvSpPr>
              <p:nvPr/>
            </p:nvSpPr>
            <p:spPr bwMode="auto">
              <a:xfrm>
                <a:off x="3855" y="1502"/>
                <a:ext cx="998" cy="331"/>
              </a:xfrm>
              <a:custGeom>
                <a:avLst/>
                <a:gdLst/>
                <a:ahLst/>
                <a:cxnLst>
                  <a:cxn ang="0">
                    <a:pos x="0" y="1576"/>
                  </a:cxn>
                  <a:cxn ang="0">
                    <a:pos x="50" y="1462"/>
                  </a:cxn>
                  <a:cxn ang="0">
                    <a:pos x="108" y="1350"/>
                  </a:cxn>
                  <a:cxn ang="0">
                    <a:pos x="170" y="1242"/>
                  </a:cxn>
                  <a:cxn ang="0">
                    <a:pos x="238" y="1138"/>
                  </a:cxn>
                  <a:cxn ang="0">
                    <a:pos x="310" y="1036"/>
                  </a:cxn>
                  <a:cxn ang="0">
                    <a:pos x="386" y="940"/>
                  </a:cxn>
                  <a:cxn ang="0">
                    <a:pos x="468" y="846"/>
                  </a:cxn>
                  <a:cxn ang="0">
                    <a:pos x="552" y="756"/>
                  </a:cxn>
                  <a:cxn ang="0">
                    <a:pos x="596" y="712"/>
                  </a:cxn>
                  <a:cxn ang="0">
                    <a:pos x="688" y="630"/>
                  </a:cxn>
                  <a:cxn ang="0">
                    <a:pos x="784" y="550"/>
                  </a:cxn>
                  <a:cxn ang="0">
                    <a:pos x="884" y="476"/>
                  </a:cxn>
                  <a:cxn ang="0">
                    <a:pos x="986" y="406"/>
                  </a:cxn>
                  <a:cxn ang="0">
                    <a:pos x="1092" y="342"/>
                  </a:cxn>
                  <a:cxn ang="0">
                    <a:pos x="1202" y="282"/>
                  </a:cxn>
                  <a:cxn ang="0">
                    <a:pos x="1316" y="228"/>
                  </a:cxn>
                  <a:cxn ang="0">
                    <a:pos x="1374" y="202"/>
                  </a:cxn>
                  <a:cxn ang="0">
                    <a:pos x="1490" y="156"/>
                  </a:cxn>
                  <a:cxn ang="0">
                    <a:pos x="1610" y="116"/>
                  </a:cxn>
                  <a:cxn ang="0">
                    <a:pos x="1732" y="80"/>
                  </a:cxn>
                  <a:cxn ang="0">
                    <a:pos x="1858" y="52"/>
                  </a:cxn>
                  <a:cxn ang="0">
                    <a:pos x="1984" y="30"/>
                  </a:cxn>
                  <a:cxn ang="0">
                    <a:pos x="2114" y="12"/>
                  </a:cxn>
                  <a:cxn ang="0">
                    <a:pos x="2246" y="2"/>
                  </a:cxn>
                  <a:cxn ang="0">
                    <a:pos x="2378" y="0"/>
                  </a:cxn>
                  <a:cxn ang="0">
                    <a:pos x="2444" y="0"/>
                  </a:cxn>
                  <a:cxn ang="0">
                    <a:pos x="2576" y="8"/>
                  </a:cxn>
                  <a:cxn ang="0">
                    <a:pos x="2706" y="20"/>
                  </a:cxn>
                  <a:cxn ang="0">
                    <a:pos x="2834" y="40"/>
                  </a:cxn>
                  <a:cxn ang="0">
                    <a:pos x="2962" y="66"/>
                  </a:cxn>
                  <a:cxn ang="0">
                    <a:pos x="3084" y="98"/>
                  </a:cxn>
                  <a:cxn ang="0">
                    <a:pos x="3206" y="136"/>
                  </a:cxn>
                  <a:cxn ang="0">
                    <a:pos x="3324" y="178"/>
                  </a:cxn>
                  <a:cxn ang="0">
                    <a:pos x="3382" y="202"/>
                  </a:cxn>
                  <a:cxn ang="0">
                    <a:pos x="3498" y="254"/>
                  </a:cxn>
                  <a:cxn ang="0">
                    <a:pos x="3608" y="312"/>
                  </a:cxn>
                  <a:cxn ang="0">
                    <a:pos x="3716" y="374"/>
                  </a:cxn>
                  <a:cxn ang="0">
                    <a:pos x="3822" y="440"/>
                  </a:cxn>
                  <a:cxn ang="0">
                    <a:pos x="3922" y="512"/>
                  </a:cxn>
                  <a:cxn ang="0">
                    <a:pos x="4020" y="590"/>
                  </a:cxn>
                  <a:cxn ang="0">
                    <a:pos x="4114" y="670"/>
                  </a:cxn>
                  <a:cxn ang="0">
                    <a:pos x="4204" y="756"/>
                  </a:cxn>
                  <a:cxn ang="0">
                    <a:pos x="4246" y="800"/>
                  </a:cxn>
                  <a:cxn ang="0">
                    <a:pos x="4330" y="892"/>
                  </a:cxn>
                  <a:cxn ang="0">
                    <a:pos x="4410" y="988"/>
                  </a:cxn>
                  <a:cxn ang="0">
                    <a:pos x="4484" y="1086"/>
                  </a:cxn>
                  <a:cxn ang="0">
                    <a:pos x="4552" y="1190"/>
                  </a:cxn>
                  <a:cxn ang="0">
                    <a:pos x="4618" y="1296"/>
                  </a:cxn>
                  <a:cxn ang="0">
                    <a:pos x="4678" y="1406"/>
                  </a:cxn>
                  <a:cxn ang="0">
                    <a:pos x="4732" y="1518"/>
                  </a:cxn>
                  <a:cxn ang="0">
                    <a:pos x="0" y="1576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450" y="2416"/>
              <a:ext cx="1838" cy="664"/>
            </a:xfrm>
            <a:custGeom>
              <a:avLst/>
              <a:gdLst/>
              <a:ahLst/>
              <a:cxnLst>
                <a:cxn ang="0">
                  <a:pos x="0" y="1576"/>
                </a:cxn>
                <a:cxn ang="0">
                  <a:pos x="50" y="1462"/>
                </a:cxn>
                <a:cxn ang="0">
                  <a:pos x="108" y="1350"/>
                </a:cxn>
                <a:cxn ang="0">
                  <a:pos x="170" y="1242"/>
                </a:cxn>
                <a:cxn ang="0">
                  <a:pos x="238" y="1138"/>
                </a:cxn>
                <a:cxn ang="0">
                  <a:pos x="310" y="1036"/>
                </a:cxn>
                <a:cxn ang="0">
                  <a:pos x="386" y="940"/>
                </a:cxn>
                <a:cxn ang="0">
                  <a:pos x="468" y="846"/>
                </a:cxn>
                <a:cxn ang="0">
                  <a:pos x="552" y="756"/>
                </a:cxn>
                <a:cxn ang="0">
                  <a:pos x="596" y="712"/>
                </a:cxn>
                <a:cxn ang="0">
                  <a:pos x="688" y="630"/>
                </a:cxn>
                <a:cxn ang="0">
                  <a:pos x="784" y="550"/>
                </a:cxn>
                <a:cxn ang="0">
                  <a:pos x="884" y="476"/>
                </a:cxn>
                <a:cxn ang="0">
                  <a:pos x="986" y="406"/>
                </a:cxn>
                <a:cxn ang="0">
                  <a:pos x="1092" y="342"/>
                </a:cxn>
                <a:cxn ang="0">
                  <a:pos x="1202" y="282"/>
                </a:cxn>
                <a:cxn ang="0">
                  <a:pos x="1316" y="228"/>
                </a:cxn>
                <a:cxn ang="0">
                  <a:pos x="1374" y="202"/>
                </a:cxn>
                <a:cxn ang="0">
                  <a:pos x="1490" y="156"/>
                </a:cxn>
                <a:cxn ang="0">
                  <a:pos x="1610" y="116"/>
                </a:cxn>
                <a:cxn ang="0">
                  <a:pos x="1732" y="80"/>
                </a:cxn>
                <a:cxn ang="0">
                  <a:pos x="1858" y="52"/>
                </a:cxn>
                <a:cxn ang="0">
                  <a:pos x="1984" y="30"/>
                </a:cxn>
                <a:cxn ang="0">
                  <a:pos x="2114" y="12"/>
                </a:cxn>
                <a:cxn ang="0">
                  <a:pos x="2246" y="2"/>
                </a:cxn>
                <a:cxn ang="0">
                  <a:pos x="2378" y="0"/>
                </a:cxn>
                <a:cxn ang="0">
                  <a:pos x="2444" y="0"/>
                </a:cxn>
                <a:cxn ang="0">
                  <a:pos x="2576" y="8"/>
                </a:cxn>
                <a:cxn ang="0">
                  <a:pos x="2706" y="20"/>
                </a:cxn>
                <a:cxn ang="0">
                  <a:pos x="2834" y="40"/>
                </a:cxn>
                <a:cxn ang="0">
                  <a:pos x="2962" y="66"/>
                </a:cxn>
                <a:cxn ang="0">
                  <a:pos x="3084" y="98"/>
                </a:cxn>
                <a:cxn ang="0">
                  <a:pos x="3206" y="136"/>
                </a:cxn>
                <a:cxn ang="0">
                  <a:pos x="3324" y="178"/>
                </a:cxn>
                <a:cxn ang="0">
                  <a:pos x="3382" y="202"/>
                </a:cxn>
                <a:cxn ang="0">
                  <a:pos x="3498" y="254"/>
                </a:cxn>
                <a:cxn ang="0">
                  <a:pos x="3608" y="312"/>
                </a:cxn>
                <a:cxn ang="0">
                  <a:pos x="3716" y="374"/>
                </a:cxn>
                <a:cxn ang="0">
                  <a:pos x="3822" y="440"/>
                </a:cxn>
                <a:cxn ang="0">
                  <a:pos x="3922" y="512"/>
                </a:cxn>
                <a:cxn ang="0">
                  <a:pos x="4020" y="590"/>
                </a:cxn>
                <a:cxn ang="0">
                  <a:pos x="4114" y="670"/>
                </a:cxn>
                <a:cxn ang="0">
                  <a:pos x="4204" y="756"/>
                </a:cxn>
                <a:cxn ang="0">
                  <a:pos x="4246" y="800"/>
                </a:cxn>
                <a:cxn ang="0">
                  <a:pos x="4330" y="892"/>
                </a:cxn>
                <a:cxn ang="0">
                  <a:pos x="4410" y="988"/>
                </a:cxn>
                <a:cxn ang="0">
                  <a:pos x="4484" y="1086"/>
                </a:cxn>
                <a:cxn ang="0">
                  <a:pos x="4552" y="1190"/>
                </a:cxn>
                <a:cxn ang="0">
                  <a:pos x="4618" y="1296"/>
                </a:cxn>
                <a:cxn ang="0">
                  <a:pos x="4678" y="1406"/>
                </a:cxn>
                <a:cxn ang="0">
                  <a:pos x="4732" y="1518"/>
                </a:cxn>
                <a:cxn ang="0">
                  <a:pos x="0" y="1576"/>
                </a:cxn>
              </a:cxnLst>
              <a:rect l="0" t="0" r="r" b="b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AutoShape 35"/>
            <p:cNvSpPr>
              <a:spLocks noChangeArrowheads="1"/>
            </p:cNvSpPr>
            <p:nvPr/>
          </p:nvSpPr>
          <p:spPr bwMode="auto">
            <a:xfrm rot="-2367420">
              <a:off x="1338" y="2161"/>
              <a:ext cx="576" cy="475"/>
            </a:xfrm>
            <a:prstGeom prst="upArrow">
              <a:avLst>
                <a:gd name="adj1" fmla="val 52833"/>
                <a:gd name="adj2" fmla="val 4594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AutoShape 36"/>
            <p:cNvSpPr>
              <a:spLocks noChangeArrowheads="1"/>
            </p:cNvSpPr>
            <p:nvPr/>
          </p:nvSpPr>
          <p:spPr bwMode="auto">
            <a:xfrm rot="2480061">
              <a:off x="2812" y="2160"/>
              <a:ext cx="576" cy="475"/>
            </a:xfrm>
            <a:prstGeom prst="upArrow">
              <a:avLst>
                <a:gd name="adj1" fmla="val 52833"/>
                <a:gd name="adj2" fmla="val 4594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4581798" y="3993740"/>
            <a:ext cx="26981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b="1" dirty="0" smtClean="0">
                <a:latin typeface="黑体"/>
                <a:ea typeface="黑体"/>
                <a:cs typeface="黑体"/>
              </a:rPr>
              <a:t>大国责任与义务</a:t>
            </a:r>
            <a:endParaRPr kumimoji="1" lang="en-US" altLang="zh-CN" sz="2800" b="1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最大的发展中</a:t>
            </a:r>
            <a:r>
              <a:rPr lang="zh-CN" altLang="zh-CN" sz="2000" b="1" dirty="0" smtClean="0">
                <a:solidFill>
                  <a:schemeClr val="accent2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国家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zh-CN" sz="2000" b="1" dirty="0" smtClean="0">
                <a:solidFill>
                  <a:schemeClr val="tx2">
                    <a:lumMod val="75000"/>
                  </a:schemeClr>
                </a:solidFill>
                <a:latin typeface="黑体"/>
                <a:ea typeface="黑体"/>
                <a:cs typeface="黑体"/>
              </a:rPr>
              <a:t>最大的发达</a:t>
            </a:r>
            <a:r>
              <a:rPr lang="zh-CN" altLang="zh-CN" sz="2000" b="1" dirty="0">
                <a:solidFill>
                  <a:schemeClr val="tx2">
                    <a:lumMod val="75000"/>
                  </a:schemeClr>
                </a:solidFill>
                <a:latin typeface="黑体"/>
                <a:ea typeface="黑体"/>
                <a:cs typeface="黑体"/>
              </a:rPr>
              <a:t>国家 </a:t>
            </a:r>
            <a:endParaRPr kumimoji="1" lang="zh-CN" altLang="en-US" sz="2000" b="1" dirty="0">
              <a:solidFill>
                <a:schemeClr val="tx2">
                  <a:lumMod val="75000"/>
                </a:schemeClr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987410" y="2026356"/>
            <a:ext cx="2127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 smtClean="0">
                <a:latin typeface="黑体"/>
                <a:ea typeface="黑体"/>
                <a:cs typeface="黑体"/>
              </a:rPr>
              <a:t>应对国际金融危机</a:t>
            </a:r>
            <a:r>
              <a:rPr lang="zh-CN" altLang="en-US" sz="2400" b="1" dirty="0" smtClean="0">
                <a:latin typeface="黑体"/>
                <a:ea typeface="黑体"/>
                <a:cs typeface="黑体"/>
              </a:rPr>
              <a:t>、</a:t>
            </a:r>
            <a:r>
              <a:rPr lang="zh-CN" altLang="zh-CN" sz="2400" b="1" dirty="0" smtClean="0">
                <a:latin typeface="黑体"/>
                <a:ea typeface="黑体"/>
                <a:cs typeface="黑体"/>
              </a:rPr>
              <a:t>推动经济增长</a:t>
            </a:r>
            <a:r>
              <a:rPr lang="zh-CN" altLang="zh-CN" sz="2400" dirty="0" smtClean="0">
                <a:latin typeface="黑体"/>
                <a:ea typeface="黑体"/>
                <a:cs typeface="黑体"/>
              </a:rPr>
              <a:t> </a:t>
            </a:r>
            <a:endParaRPr lang="zh-CN" alt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103105" y="1505831"/>
            <a:ext cx="1735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/>
                <a:ea typeface="黑体"/>
                <a:cs typeface="黑体"/>
              </a:rPr>
              <a:t>维护国际防扩散体系 </a:t>
            </a:r>
            <a:endParaRPr lang="zh-CN" altLang="en-US" sz="2400" b="1" dirty="0">
              <a:latin typeface="黑体"/>
              <a:ea typeface="黑体"/>
              <a:cs typeface="黑体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690430" y="1940286"/>
            <a:ext cx="245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 smtClean="0">
                <a:latin typeface="黑体"/>
                <a:ea typeface="黑体"/>
                <a:cs typeface="黑体"/>
              </a:rPr>
              <a:t>打击海盗</a:t>
            </a:r>
            <a:endParaRPr lang="en-US" altLang="zh-CN" sz="2400" b="1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CN" altLang="zh-CN" sz="2400" b="1" dirty="0" smtClean="0">
                <a:latin typeface="黑体"/>
                <a:ea typeface="黑体"/>
                <a:cs typeface="黑体"/>
              </a:rPr>
              <a:t>气候变化</a:t>
            </a:r>
            <a:endParaRPr lang="en-US" altLang="zh-CN" sz="2400" b="1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CN" altLang="zh-CN" sz="2400" b="1" dirty="0" smtClean="0">
                <a:latin typeface="黑体"/>
                <a:ea typeface="黑体"/>
                <a:cs typeface="黑体"/>
              </a:rPr>
              <a:t>粮食和</a:t>
            </a:r>
            <a:r>
              <a:rPr lang="zh-CN" altLang="zh-CN" sz="2400" b="1" dirty="0">
                <a:latin typeface="黑体"/>
                <a:ea typeface="黑体"/>
                <a:cs typeface="黑体"/>
              </a:rPr>
              <a:t>能源安全 </a:t>
            </a:r>
            <a:endParaRPr kumimoji="1" lang="zh-CN" altLang="en-US" sz="2400" b="1" dirty="0">
              <a:latin typeface="黑体"/>
              <a:ea typeface="黑体"/>
              <a:cs typeface="黑体"/>
            </a:endParaRPr>
          </a:p>
        </p:txBody>
      </p:sp>
      <p:pic>
        <p:nvPicPr>
          <p:cNvPr id="78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14111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 descr="杂志社logo带网址 单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0" y="5954891"/>
            <a:ext cx="2032158" cy="405868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53965" y="4311256"/>
            <a:ext cx="3958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黑体"/>
                <a:ea typeface="黑体"/>
                <a:cs typeface="黑体"/>
              </a:rPr>
              <a:t>    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中国追求“负责任大国”目标，美国亟需中国作为“利益攸关方”</a:t>
            </a:r>
            <a:endParaRPr lang="en-US" altLang="zh-CN" b="1" dirty="0" smtClean="0">
              <a:latin typeface="黑体"/>
              <a:ea typeface="黑体"/>
              <a:cs typeface="黑体"/>
            </a:endParaRPr>
          </a:p>
          <a:p>
            <a:r>
              <a:rPr lang="zh-CN" altLang="en-US" b="1" dirty="0" smtClean="0">
                <a:latin typeface="黑体"/>
                <a:ea typeface="黑体"/>
                <a:cs typeface="黑体"/>
              </a:rPr>
              <a:t>分担全球义务，两者结合，将成为两国关系发展的动力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。</a:t>
            </a:r>
            <a:endParaRPr lang="zh-CN" altLang="zh-CN" b="1" dirty="0">
              <a:latin typeface="黑体"/>
              <a:ea typeface="黑体"/>
              <a:cs typeface="黑体"/>
            </a:endParaRPr>
          </a:p>
        </p:txBody>
      </p:sp>
      <p:sp>
        <p:nvSpPr>
          <p:cNvPr id="82" name="直接连接符 11"/>
          <p:cNvSpPr>
            <a:spLocks noChangeShapeType="1"/>
          </p:cNvSpPr>
          <p:nvPr/>
        </p:nvSpPr>
        <p:spPr bwMode="auto">
          <a:xfrm>
            <a:off x="206199" y="5561354"/>
            <a:ext cx="3283914" cy="0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椭圆 44"/>
          <p:cNvSpPr>
            <a:spLocks noChangeArrowheads="1"/>
          </p:cNvSpPr>
          <p:nvPr/>
        </p:nvSpPr>
        <p:spPr bwMode="auto">
          <a:xfrm>
            <a:off x="3546557" y="5256213"/>
            <a:ext cx="493236" cy="493075"/>
          </a:xfrm>
          <a:prstGeom prst="ellipse">
            <a:avLst/>
          </a:prstGeom>
          <a:gradFill rotWithShape="1">
            <a:gsLst>
              <a:gs pos="0">
                <a:srgbClr val="FF3F40"/>
              </a:gs>
              <a:gs pos="32999">
                <a:srgbClr val="FF3F40"/>
              </a:gs>
              <a:gs pos="100000">
                <a:srgbClr val="C00000"/>
              </a:gs>
            </a:gsLst>
            <a:lin ang="5400000" scaled="1"/>
          </a:gradFill>
          <a:ln w="3175" cap="flat" cmpd="sng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2400" b="1" i="1" dirty="0">
              <a:solidFill>
                <a:srgbClr val="4D4D4D"/>
              </a:solidFill>
              <a:latin typeface="Impact" charset="0"/>
              <a:ea typeface="黑体"/>
              <a:cs typeface="黑体"/>
              <a:sym typeface="宋体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667" y="4611472"/>
            <a:ext cx="1501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 rot="20025906">
            <a:off x="503189" y="1272814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其他</a:t>
            </a:r>
            <a:endParaRPr kumimoji="1" lang="zh-CN" altLang="en-US" sz="32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48484" y="3226685"/>
            <a:ext cx="677108" cy="1700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2364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5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5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5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5" grpId="1"/>
      <p:bldP spid="76" grpId="0"/>
      <p:bldP spid="76" grpId="1"/>
      <p:bldP spid="77" grpId="0"/>
      <p:bldP spid="77" grpId="1"/>
      <p:bldP spid="80" grpId="0"/>
      <p:bldP spid="82" grpId="0" animBg="1"/>
      <p:bldP spid="83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>
            <a:off x="725725" y="2372612"/>
            <a:ext cx="5860921" cy="4455303"/>
            <a:chOff x="-3866650" y="1965666"/>
            <a:chExt cx="5860921" cy="4455303"/>
          </a:xfrm>
        </p:grpSpPr>
        <p:pic>
          <p:nvPicPr>
            <p:cNvPr id="2" name="图片 1" descr="3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866650" y="1965666"/>
              <a:ext cx="5860921" cy="44553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矩形 20"/>
            <p:cNvSpPr>
              <a:spLocks noChangeArrowheads="1"/>
            </p:cNvSpPr>
            <p:nvPr/>
          </p:nvSpPr>
          <p:spPr bwMode="auto">
            <a:xfrm>
              <a:off x="-2936939" y="5476218"/>
              <a:ext cx="4931210" cy="646331"/>
            </a:xfrm>
            <a:prstGeom prst="rect">
              <a:avLst/>
            </a:prstGeom>
            <a:solidFill>
              <a:srgbClr val="E36C09">
                <a:alpha val="8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-2936939" y="5455681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    1972</a:t>
              </a:r>
              <a:r>
                <a:rPr lang="zh-CN" altLang="en-US" sz="2000" b="1" dirty="0">
                  <a:latin typeface="黑体"/>
                  <a:ea typeface="黑体"/>
                  <a:cs typeface="黑体"/>
                </a:rPr>
                <a:t>年</a:t>
              </a:r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2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月，</a:t>
              </a:r>
              <a:r>
                <a:rPr lang="zh-CN" altLang="en-US" sz="2000" b="1" dirty="0">
                  <a:latin typeface="黑体"/>
                  <a:ea typeface="黑体"/>
                  <a:cs typeface="黑体"/>
                </a:rPr>
                <a:t>毛泽东主席在中南海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会见美国总统尼克松。</a:t>
              </a:r>
              <a:endParaRPr lang="zh-CN" altLang="en-US" sz="2000" b="1" dirty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-26459" y="0"/>
            <a:ext cx="476250" cy="685800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" y="2054226"/>
            <a:ext cx="8078189" cy="184820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523875"/>
            <a:ext cx="5231653" cy="555625"/>
          </a:xfrm>
          <a:prstGeom prst="rect">
            <a:avLst/>
          </a:prstGeom>
          <a:solidFill>
            <a:schemeClr val="accent6"/>
          </a:solidFill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079499"/>
            <a:ext cx="5231653" cy="974725"/>
          </a:xfrm>
          <a:prstGeom prst="rect">
            <a:avLst/>
          </a:prstGeom>
          <a:solidFill>
            <a:srgbClr val="FF0000">
              <a:alpha val="83000"/>
            </a:srgbClr>
          </a:solidFill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1079500"/>
            <a:ext cx="689817" cy="974724"/>
          </a:xfrm>
          <a:prstGeom prst="rect">
            <a:avLst/>
          </a:prstGeom>
          <a:solidFill>
            <a:srgbClr val="800000">
              <a:alpha val="46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-26459" y="357206"/>
            <a:ext cx="5282215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820"/>
              </a:lnSpc>
            </a:pPr>
            <a:r>
              <a:rPr lang="zh-CN" altLang="zh-CN" sz="3200" b="1" dirty="0" smtClean="0">
                <a:solidFill>
                  <a:schemeClr val="accent1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“新型大国关系”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是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ts val="5820"/>
              </a:lnSpc>
            </a:pPr>
            <a:r>
              <a:rPr lang="zh-CN" altLang="zh-CN" sz="36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中美关系</a:t>
            </a:r>
            <a:r>
              <a:rPr lang="en-US" altLang="zh-CN" sz="36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41</a:t>
            </a:r>
            <a:r>
              <a:rPr lang="zh-CN" altLang="zh-CN" sz="36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年的经验总结</a:t>
            </a:r>
            <a:endParaRPr kumimoji="1" lang="zh-CN" altLang="en-US" sz="3600" b="1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kumimoji="1" lang="zh-CN" altLang="en-US" sz="3600" b="1" dirty="0">
              <a:solidFill>
                <a:schemeClr val="bg1"/>
              </a:solidFill>
            </a:endParaRPr>
          </a:p>
        </p:txBody>
      </p:sp>
      <p:cxnSp>
        <p:nvCxnSpPr>
          <p:cNvPr id="36" name="肘形连接符 35"/>
          <p:cNvCxnSpPr/>
          <p:nvPr/>
        </p:nvCxnSpPr>
        <p:spPr>
          <a:xfrm rot="10800000" flipV="1">
            <a:off x="5303032" y="960774"/>
            <a:ext cx="2859824" cy="936769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燕尾形 44"/>
          <p:cNvSpPr/>
          <p:nvPr/>
        </p:nvSpPr>
        <p:spPr>
          <a:xfrm>
            <a:off x="8105116" y="827499"/>
            <a:ext cx="288000" cy="252000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燕尾形 50"/>
          <p:cNvSpPr/>
          <p:nvPr/>
        </p:nvSpPr>
        <p:spPr>
          <a:xfrm>
            <a:off x="8335226" y="827498"/>
            <a:ext cx="216000" cy="252002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图片 15" descr="杂志社logo带网址 单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065" y="145000"/>
            <a:ext cx="2166602" cy="4098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组 18"/>
          <p:cNvGrpSpPr/>
          <p:nvPr/>
        </p:nvGrpSpPr>
        <p:grpSpPr>
          <a:xfrm>
            <a:off x="1123483" y="2372612"/>
            <a:ext cx="6679405" cy="4446345"/>
            <a:chOff x="224632" y="1351447"/>
            <a:chExt cx="6679405" cy="4446345"/>
          </a:xfrm>
        </p:grpSpPr>
        <p:pic>
          <p:nvPicPr>
            <p:cNvPr id="9" name="图片 8" descr="W02009082057956273814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4632" y="1351447"/>
              <a:ext cx="6635863" cy="44463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矩形 20"/>
            <p:cNvSpPr>
              <a:spLocks noChangeArrowheads="1"/>
            </p:cNvSpPr>
            <p:nvPr/>
          </p:nvSpPr>
          <p:spPr bwMode="auto">
            <a:xfrm>
              <a:off x="1319231" y="4891970"/>
              <a:ext cx="5541264" cy="646331"/>
            </a:xfrm>
            <a:prstGeom prst="rect">
              <a:avLst/>
            </a:prstGeom>
            <a:solidFill>
              <a:srgbClr val="E36C09">
                <a:alpha val="8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62773" y="4859443"/>
              <a:ext cx="55412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宋体" pitchFamily="2" charset="-122"/>
                  <a:ea typeface="宋体" pitchFamily="2" charset="-122"/>
                  <a:cs typeface="黑体"/>
                </a:rPr>
                <a:t>    </a:t>
              </a:r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1979</a:t>
              </a:r>
              <a:r>
                <a:rPr lang="zh-CN" altLang="en-US" sz="2000" b="1" dirty="0">
                  <a:latin typeface="黑体"/>
                  <a:ea typeface="黑体"/>
                  <a:cs typeface="黑体"/>
                </a:rPr>
                <a:t>年</a:t>
              </a:r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1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月，邓</a:t>
              </a:r>
              <a:r>
                <a:rPr lang="zh-CN" altLang="en-US" sz="2000" b="1" dirty="0">
                  <a:latin typeface="黑体"/>
                  <a:ea typeface="黑体"/>
                  <a:cs typeface="黑体"/>
                </a:rPr>
                <a:t>小平应美国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总统吉米</a:t>
              </a:r>
              <a:r>
                <a:rPr lang="en-US" altLang="zh-CN" sz="2000" b="1" dirty="0">
                  <a:latin typeface="黑体"/>
                  <a:ea typeface="黑体"/>
                  <a:cs typeface="黑体"/>
                </a:rPr>
                <a:t>·</a:t>
              </a:r>
              <a:r>
                <a:rPr lang="zh-CN" altLang="en-US" sz="2000" b="1" dirty="0">
                  <a:latin typeface="黑体"/>
                  <a:ea typeface="黑体"/>
                  <a:cs typeface="黑体"/>
                </a:rPr>
                <a:t>卡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特邀</a:t>
              </a:r>
              <a:r>
                <a:rPr lang="zh-CN" altLang="en-US" sz="2000" b="1" dirty="0">
                  <a:latin typeface="黑体"/>
                  <a:ea typeface="黑体"/>
                  <a:cs typeface="黑体"/>
                </a:rPr>
                <a:t>请对美国进行正式友好访问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。</a:t>
              </a:r>
              <a:endParaRPr lang="zh-CN" altLang="en-US" sz="2000" b="1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1528436" y="2337823"/>
            <a:ext cx="6322054" cy="4455303"/>
            <a:chOff x="3651494" y="1845845"/>
            <a:chExt cx="6322054" cy="4455303"/>
          </a:xfrm>
        </p:grpSpPr>
        <p:pic>
          <p:nvPicPr>
            <p:cNvPr id="8" name="图片 7" descr="39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51494" y="1845845"/>
              <a:ext cx="6317584" cy="44553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矩形 20"/>
            <p:cNvSpPr>
              <a:spLocks noChangeArrowheads="1"/>
            </p:cNvSpPr>
            <p:nvPr/>
          </p:nvSpPr>
          <p:spPr bwMode="auto">
            <a:xfrm>
              <a:off x="5042338" y="5383543"/>
              <a:ext cx="4931210" cy="646331"/>
            </a:xfrm>
            <a:prstGeom prst="rect">
              <a:avLst/>
            </a:prstGeom>
            <a:solidFill>
              <a:srgbClr val="E36C09">
                <a:alpha val="8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084671" y="5339939"/>
              <a:ext cx="48412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    2001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年</a:t>
              </a:r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10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月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，</a:t>
              </a:r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APEC</a:t>
              </a:r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会议上江泽民与小布什着唐装合影。</a:t>
              </a:r>
              <a:endParaRPr lang="zh-CN" altLang="en-US" sz="2000" b="1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1916315" y="2320934"/>
            <a:ext cx="6477797" cy="4472192"/>
            <a:chOff x="2077420" y="2295490"/>
            <a:chExt cx="6477797" cy="4472192"/>
          </a:xfrm>
        </p:grpSpPr>
        <p:pic>
          <p:nvPicPr>
            <p:cNvPr id="4" name="图片 3" descr="2956975_380655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7420" y="2295490"/>
              <a:ext cx="6477797" cy="44721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矩形 20"/>
            <p:cNvSpPr>
              <a:spLocks noChangeArrowheads="1"/>
            </p:cNvSpPr>
            <p:nvPr/>
          </p:nvSpPr>
          <p:spPr bwMode="auto">
            <a:xfrm>
              <a:off x="3549461" y="5867313"/>
              <a:ext cx="4931210" cy="646331"/>
            </a:xfrm>
            <a:prstGeom prst="rect">
              <a:avLst/>
            </a:prstGeom>
            <a:solidFill>
              <a:srgbClr val="E36C09">
                <a:alpha val="8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72214" y="5826778"/>
              <a:ext cx="47785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kern="800" dirty="0" smtClean="0">
                  <a:latin typeface="黑体"/>
                  <a:ea typeface="黑体"/>
                  <a:cs typeface="黑体"/>
                </a:rPr>
                <a:t>    2009</a:t>
              </a:r>
              <a:r>
                <a:rPr lang="zh-CN" altLang="en-US" sz="2000" b="1" kern="800" dirty="0" smtClean="0">
                  <a:latin typeface="黑体"/>
                  <a:ea typeface="黑体"/>
                  <a:cs typeface="黑体"/>
                </a:rPr>
                <a:t>年</a:t>
              </a:r>
              <a:r>
                <a:rPr lang="en-US" altLang="zh-CN" sz="2000" b="1" kern="800" dirty="0" smtClean="0">
                  <a:latin typeface="黑体"/>
                  <a:ea typeface="黑体"/>
                  <a:cs typeface="黑体"/>
                </a:rPr>
                <a:t>4</a:t>
              </a:r>
              <a:r>
                <a:rPr lang="zh-CN" altLang="en-US" sz="2000" b="1" kern="800" dirty="0" smtClean="0">
                  <a:latin typeface="黑体"/>
                  <a:ea typeface="黑体"/>
                  <a:cs typeface="黑体"/>
                </a:rPr>
                <a:t>月，胡锦涛主席在伦敦与美国总统奥巴马举行首次会晤。</a:t>
              </a:r>
              <a:endParaRPr lang="zh-CN" altLang="en-US" sz="2000" b="1" kern="800" dirty="0">
                <a:latin typeface="黑体"/>
                <a:ea typeface="黑体"/>
                <a:cs typeface="黑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9149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3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3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5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椭圆 38"/>
          <p:cNvSpPr>
            <a:spLocks noChangeAspect="1" noChangeArrowheads="1"/>
          </p:cNvSpPr>
          <p:nvPr/>
        </p:nvSpPr>
        <p:spPr bwMode="auto">
          <a:xfrm>
            <a:off x="3483450" y="2839064"/>
            <a:ext cx="780429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2000" dirty="0">
              <a:solidFill>
                <a:schemeClr val="tx2"/>
              </a:solidFill>
              <a:latin typeface="Calibri" charset="0"/>
              <a:ea typeface="黑体"/>
              <a:cs typeface="黑体"/>
            </a:endParaRP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656438" y="2256866"/>
            <a:ext cx="3718862" cy="3718861"/>
            <a:chOff x="0" y="0"/>
            <a:chExt cx="3060000" cy="3060000"/>
          </a:xfrm>
        </p:grpSpPr>
        <p:sp>
          <p:nvSpPr>
            <p:cNvPr id="7" name="椭圆 29"/>
            <p:cNvSpPr>
              <a:spLocks noChangeAspect="1"/>
            </p:cNvSpPr>
            <p:nvPr/>
          </p:nvSpPr>
          <p:spPr bwMode="auto">
            <a:xfrm>
              <a:off x="0" y="0"/>
              <a:ext cx="3060000" cy="3060000"/>
            </a:xfrm>
            <a:prstGeom prst="ellipse">
              <a:avLst/>
            </a:prstGeom>
            <a:noFill/>
            <a:ln w="76200" cmpd="sng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椭圆 30"/>
            <p:cNvSpPr>
              <a:spLocks noChangeAspect="1"/>
            </p:cNvSpPr>
            <p:nvPr/>
          </p:nvSpPr>
          <p:spPr bwMode="auto">
            <a:xfrm>
              <a:off x="234571" y="234570"/>
              <a:ext cx="2590858" cy="259086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76200" cmpd="sng">
              <a:solidFill>
                <a:srgbClr val="595959">
                  <a:alpha val="25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3913820" y="2892435"/>
            <a:ext cx="4840713" cy="739775"/>
            <a:chOff x="3350342" y="2219573"/>
            <a:chExt cx="4117353" cy="739775"/>
          </a:xfrm>
        </p:grpSpPr>
        <p:sp>
          <p:nvSpPr>
            <p:cNvPr id="25" name="矩形 32"/>
            <p:cNvSpPr>
              <a:spLocks/>
            </p:cNvSpPr>
            <p:nvPr/>
          </p:nvSpPr>
          <p:spPr bwMode="auto">
            <a:xfrm>
              <a:off x="4018980" y="2409845"/>
              <a:ext cx="3448715" cy="388938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Calibri" charset="0"/>
                  <a:ea typeface="黑体"/>
                  <a:cs typeface="黑体"/>
                </a:rPr>
                <a:t>持有美国国债额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Calibri" charset="0"/>
                  <a:ea typeface="黑体"/>
                  <a:cs typeface="黑体"/>
                </a:rPr>
                <a:t>1.16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Calibri" charset="0"/>
                  <a:ea typeface="黑体"/>
                  <a:cs typeface="黑体"/>
                </a:rPr>
                <a:t>万亿美元</a:t>
              </a:r>
              <a:endParaRPr lang="zh-CN" altLang="en-US" sz="2000" b="1" dirty="0">
                <a:solidFill>
                  <a:srgbClr val="000000"/>
                </a:solidFill>
                <a:latin typeface="Calibri" charset="0"/>
                <a:ea typeface="黑体"/>
                <a:cs typeface="黑体"/>
              </a:endParaRPr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3350342" y="2219573"/>
              <a:ext cx="747713" cy="739775"/>
              <a:chOff x="0" y="0"/>
              <a:chExt cx="747186" cy="739990"/>
            </a:xfrm>
          </p:grpSpPr>
          <p:grpSp>
            <p:nvGrpSpPr>
              <p:cNvPr id="20" name="Group 26"/>
              <p:cNvGrpSpPr>
                <a:grpSpLocks noChangeAspect="1"/>
              </p:cNvGrpSpPr>
              <p:nvPr/>
            </p:nvGrpSpPr>
            <p:grpSpPr bwMode="auto">
              <a:xfrm>
                <a:off x="3598" y="0"/>
                <a:ext cx="739990" cy="739990"/>
                <a:chOff x="0" y="0"/>
                <a:chExt cx="822211" cy="822211"/>
              </a:xfrm>
            </p:grpSpPr>
            <p:sp>
              <p:nvSpPr>
                <p:cNvPr id="22" name="椭圆 3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2211" cy="8222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 dirty="0">
                    <a:solidFill>
                      <a:schemeClr val="tx2"/>
                    </a:solidFill>
                    <a:latin typeface="Calibri" charset="0"/>
                    <a:ea typeface="黑体"/>
                    <a:cs typeface="黑体"/>
                  </a:endParaRPr>
                </a:p>
              </p:txBody>
            </p:sp>
            <p:sp>
              <p:nvSpPr>
                <p:cNvPr id="23" name="椭圆 36"/>
                <p:cNvSpPr>
                  <a:spLocks noChangeAspect="1"/>
                </p:cNvSpPr>
                <p:nvPr/>
              </p:nvSpPr>
              <p:spPr bwMode="auto">
                <a:xfrm>
                  <a:off x="50644" y="51168"/>
                  <a:ext cx="720921" cy="719876"/>
                </a:xfrm>
                <a:prstGeom prst="ellipse">
                  <a:avLst/>
                </a:prstGeom>
                <a:solidFill>
                  <a:schemeClr val="accent1">
                    <a:lumMod val="50000"/>
                    <a:alpha val="79999"/>
                  </a:schemeClr>
                </a:solidFill>
                <a:ln w="12700" cmpd="sng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 dirty="0">
                    <a:solidFill>
                      <a:schemeClr val="tx2"/>
                    </a:solidFill>
                    <a:latin typeface="Calibri" charset="0"/>
                    <a:ea typeface="黑体"/>
                    <a:cs typeface="黑体"/>
                  </a:endParaRPr>
                </a:p>
              </p:txBody>
            </p:sp>
          </p:grp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0" y="113480"/>
                <a:ext cx="747186" cy="461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/>
                    <a:ea typeface="黑体"/>
                    <a:cs typeface="黑体"/>
                  </a:rPr>
                  <a:t>金融</a:t>
                </a:r>
                <a:endParaRPr lang="zh-CN" altLang="en-US" sz="2400" b="1" dirty="0">
                  <a:solidFill>
                    <a:schemeClr val="bg1"/>
                  </a:solidFill>
                  <a:latin typeface="黑体"/>
                  <a:ea typeface="黑体"/>
                  <a:cs typeface="黑体"/>
                </a:endParaRPr>
              </a:p>
            </p:txBody>
          </p:sp>
        </p:grpSp>
      </p:grpSp>
      <p:grpSp>
        <p:nvGrpSpPr>
          <p:cNvPr id="57" name="组 56"/>
          <p:cNvGrpSpPr/>
          <p:nvPr/>
        </p:nvGrpSpPr>
        <p:grpSpPr>
          <a:xfrm>
            <a:off x="3478696" y="5260863"/>
            <a:ext cx="5266028" cy="739775"/>
            <a:chOff x="3456490" y="3070899"/>
            <a:chExt cx="4691642" cy="739775"/>
          </a:xfrm>
        </p:grpSpPr>
        <p:sp>
          <p:nvSpPr>
            <p:cNvPr id="58" name="矩形 31"/>
            <p:cNvSpPr>
              <a:spLocks/>
            </p:cNvSpPr>
            <p:nvPr/>
          </p:nvSpPr>
          <p:spPr bwMode="auto">
            <a:xfrm>
              <a:off x="3874294" y="3241415"/>
              <a:ext cx="4273838" cy="388938"/>
            </a:xfrm>
            <a:prstGeom prst="rect">
              <a:avLst/>
            </a:prstGeom>
            <a:solidFill>
              <a:schemeClr val="bg2">
                <a:lumMod val="75000"/>
                <a:alpha val="79999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000" b="1" dirty="0" smtClean="0">
                  <a:latin typeface="Calibri" charset="0"/>
                  <a:ea typeface="黑体"/>
                  <a:cs typeface="黑体"/>
                </a:rPr>
                <a:t>成立中美人文交流高层磋商会议机制</a:t>
              </a:r>
              <a:endParaRPr lang="zh-CN" altLang="en-US" sz="2000" b="1" dirty="0">
                <a:latin typeface="Calibri" charset="0"/>
                <a:ea typeface="黑体"/>
                <a:cs typeface="黑体"/>
              </a:endParaRPr>
            </a:p>
          </p:txBody>
        </p:sp>
        <p:grpSp>
          <p:nvGrpSpPr>
            <p:cNvPr id="59" name="Group 30"/>
            <p:cNvGrpSpPr>
              <a:grpSpLocks/>
            </p:cNvGrpSpPr>
            <p:nvPr/>
          </p:nvGrpSpPr>
          <p:grpSpPr bwMode="auto">
            <a:xfrm>
              <a:off x="3456490" y="3070899"/>
              <a:ext cx="829532" cy="739775"/>
              <a:chOff x="-26940" y="0"/>
              <a:chExt cx="828947" cy="740120"/>
            </a:xfrm>
          </p:grpSpPr>
          <p:grpSp>
            <p:nvGrpSpPr>
              <p:cNvPr id="60" name="Group 31"/>
              <p:cNvGrpSpPr>
                <a:grpSpLocks noChangeAspect="1"/>
              </p:cNvGrpSpPr>
              <p:nvPr/>
            </p:nvGrpSpPr>
            <p:grpSpPr bwMode="auto">
              <a:xfrm>
                <a:off x="3533" y="0"/>
                <a:ext cx="740120" cy="740120"/>
                <a:chOff x="0" y="0"/>
                <a:chExt cx="822355" cy="822355"/>
              </a:xfrm>
            </p:grpSpPr>
            <p:sp>
              <p:nvSpPr>
                <p:cNvPr id="62" name="椭圆 41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2355" cy="8223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 dirty="0">
                    <a:solidFill>
                      <a:schemeClr val="tx2"/>
                    </a:solidFill>
                    <a:latin typeface="Calibri" charset="0"/>
                    <a:ea typeface="黑体"/>
                    <a:cs typeface="黑体"/>
                  </a:endParaRPr>
                </a:p>
              </p:txBody>
            </p:sp>
            <p:sp>
              <p:nvSpPr>
                <p:cNvPr id="63" name="椭圆 42"/>
                <p:cNvSpPr>
                  <a:spLocks noChangeAspect="1"/>
                </p:cNvSpPr>
                <p:nvPr/>
              </p:nvSpPr>
              <p:spPr bwMode="auto">
                <a:xfrm>
                  <a:off x="50718" y="51177"/>
                  <a:ext cx="720921" cy="720002"/>
                </a:xfrm>
                <a:prstGeom prst="ellipse">
                  <a:avLst/>
                </a:prstGeom>
                <a:solidFill>
                  <a:srgbClr val="254061">
                    <a:alpha val="79999"/>
                  </a:srgbClr>
                </a:solidFill>
                <a:ln w="12700" cmpd="sng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 dirty="0">
                    <a:solidFill>
                      <a:schemeClr val="tx2"/>
                    </a:solidFill>
                    <a:latin typeface="Calibri" charset="0"/>
                    <a:ea typeface="黑体"/>
                    <a:cs typeface="黑体"/>
                  </a:endParaRPr>
                </a:p>
              </p:txBody>
            </p:sp>
          </p:grp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-26940" y="141770"/>
                <a:ext cx="828947" cy="461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/>
                    <a:ea typeface="黑体"/>
                    <a:cs typeface="黑体"/>
                  </a:rPr>
                  <a:t>文化</a:t>
                </a:r>
                <a:endParaRPr lang="zh-CN" altLang="en-US" sz="2400" b="1" dirty="0">
                  <a:solidFill>
                    <a:schemeClr val="bg1"/>
                  </a:solidFill>
                  <a:latin typeface="黑体"/>
                  <a:ea typeface="黑体"/>
                  <a:cs typeface="黑体"/>
                </a:endParaRPr>
              </a:p>
            </p:txBody>
          </p:sp>
        </p:grp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68" y="2335504"/>
            <a:ext cx="3511598" cy="259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组 74"/>
          <p:cNvGrpSpPr/>
          <p:nvPr/>
        </p:nvGrpSpPr>
        <p:grpSpPr>
          <a:xfrm>
            <a:off x="3893585" y="4465406"/>
            <a:ext cx="4862409" cy="795457"/>
            <a:chOff x="3286813" y="3590524"/>
            <a:chExt cx="4534925" cy="795457"/>
          </a:xfrm>
        </p:grpSpPr>
        <p:grpSp>
          <p:nvGrpSpPr>
            <p:cNvPr id="47" name="组 46"/>
            <p:cNvGrpSpPr/>
            <p:nvPr/>
          </p:nvGrpSpPr>
          <p:grpSpPr>
            <a:xfrm>
              <a:off x="3286813" y="3590524"/>
              <a:ext cx="4534925" cy="795457"/>
              <a:chOff x="2808609" y="1575594"/>
              <a:chExt cx="4951106" cy="795457"/>
            </a:xfrm>
          </p:grpSpPr>
          <p:sp>
            <p:nvSpPr>
              <p:cNvPr id="16" name="矩形 33"/>
              <p:cNvSpPr>
                <a:spLocks/>
              </p:cNvSpPr>
              <p:nvPr/>
            </p:nvSpPr>
            <p:spPr bwMode="auto">
              <a:xfrm>
                <a:off x="3342629" y="1746099"/>
                <a:ext cx="4417086" cy="388751"/>
              </a:xfrm>
              <a:prstGeom prst="rect">
                <a:avLst/>
              </a:prstGeom>
              <a:solidFill>
                <a:srgbClr val="FF6600">
                  <a:alpha val="79999"/>
                </a:srgb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>
                  <a:buClr>
                    <a:srgbClr val="FF0000"/>
                  </a:buClr>
                  <a:buSzPct val="70000"/>
                </a:pPr>
                <a:r>
                  <a:rPr lang="zh-CN" altLang="en-US" sz="2000" b="1" dirty="0" smtClean="0">
                    <a:solidFill>
                      <a:srgbClr val="000000"/>
                    </a:solidFill>
                    <a:ea typeface="黑体"/>
                    <a:cs typeface="黑体"/>
                  </a:rPr>
                  <a:t>覆盖几乎所有重大国际和地区问题</a:t>
                </a:r>
                <a:endParaRPr lang="zh-CN" altLang="en-US" sz="2000" b="1" dirty="0">
                  <a:solidFill>
                    <a:srgbClr val="000000"/>
                  </a:solidFill>
                  <a:ea typeface="黑体"/>
                  <a:cs typeface="黑体"/>
                </a:endParaRP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808609" y="1575594"/>
                <a:ext cx="947688" cy="795457"/>
                <a:chOff x="3135" y="0"/>
                <a:chExt cx="947020" cy="794976"/>
              </a:xfrm>
            </p:grpSpPr>
            <p:sp>
              <p:nvSpPr>
                <p:cNvPr id="13" name="椭圆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35" y="0"/>
                  <a:ext cx="857682" cy="7949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 dirty="0">
                    <a:solidFill>
                      <a:schemeClr val="tx2"/>
                    </a:solidFill>
                    <a:latin typeface="Calibri" charset="0"/>
                    <a:ea typeface="黑体"/>
                    <a:cs typeface="黑体"/>
                  </a:endParaRPr>
                </a:p>
              </p:txBody>
            </p:sp>
            <p:sp>
              <p:nvSpPr>
                <p:cNvPr id="12" name="Rectangle 13"/>
                <p:cNvSpPr>
                  <a:spLocks noChangeArrowheads="1"/>
                </p:cNvSpPr>
                <p:nvPr/>
              </p:nvSpPr>
              <p:spPr bwMode="auto">
                <a:xfrm>
                  <a:off x="48091" y="151945"/>
                  <a:ext cx="902064" cy="399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000" dirty="0" smtClean="0">
                      <a:solidFill>
                        <a:schemeClr val="bg1"/>
                      </a:solidFill>
                      <a:latin typeface="黑体"/>
                      <a:ea typeface="黑体"/>
                      <a:cs typeface="黑体"/>
                    </a:rPr>
                    <a:t>安全</a:t>
                  </a:r>
                  <a:endParaRPr lang="zh-CN" altLang="en-US" sz="2000" dirty="0">
                    <a:solidFill>
                      <a:schemeClr val="bg1"/>
                    </a:solidFill>
                    <a:latin typeface="黑体"/>
                    <a:ea typeface="黑体"/>
                    <a:cs typeface="黑体"/>
                  </a:endParaRPr>
                </a:p>
              </p:txBody>
            </p:sp>
          </p:grpSp>
        </p:grpSp>
        <p:sp>
          <p:nvSpPr>
            <p:cNvPr id="67" name="椭圆 36"/>
            <p:cNvSpPr>
              <a:spLocks noChangeAspect="1"/>
            </p:cNvSpPr>
            <p:nvPr/>
          </p:nvSpPr>
          <p:spPr bwMode="auto">
            <a:xfrm>
              <a:off x="3326904" y="3641063"/>
              <a:ext cx="711945" cy="647700"/>
            </a:xfrm>
            <a:prstGeom prst="ellipse">
              <a:avLst/>
            </a:prstGeom>
            <a:solidFill>
              <a:srgbClr val="254061">
                <a:alpha val="79999"/>
              </a:srgbClr>
            </a:solidFill>
            <a:ln w="57150" cmpd="sng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Calibri" charset="0"/>
                  <a:ea typeface="黑体"/>
                  <a:cs typeface="黑体"/>
                </a:rPr>
                <a:t>安全</a:t>
              </a:r>
              <a:endParaRPr lang="zh-CN" altLang="en-US" sz="2400" b="1" dirty="0">
                <a:solidFill>
                  <a:srgbClr val="FFFFFF"/>
                </a:solidFill>
                <a:latin typeface="Calibri" charset="0"/>
                <a:ea typeface="黑体"/>
                <a:cs typeface="黑体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3478058" y="2226709"/>
            <a:ext cx="5266667" cy="741362"/>
            <a:chOff x="2871285" y="1351827"/>
            <a:chExt cx="4911956" cy="741362"/>
          </a:xfrm>
        </p:grpSpPr>
        <p:grpSp>
          <p:nvGrpSpPr>
            <p:cNvPr id="50" name="组 49"/>
            <p:cNvGrpSpPr/>
            <p:nvPr/>
          </p:nvGrpSpPr>
          <p:grpSpPr>
            <a:xfrm>
              <a:off x="2871285" y="1351827"/>
              <a:ext cx="4911956" cy="741362"/>
              <a:chOff x="2805471" y="1575594"/>
              <a:chExt cx="4666558" cy="741362"/>
            </a:xfrm>
          </p:grpSpPr>
          <p:sp>
            <p:nvSpPr>
              <p:cNvPr id="51" name="矩形 33"/>
              <p:cNvSpPr>
                <a:spLocks/>
              </p:cNvSpPr>
              <p:nvPr/>
            </p:nvSpPr>
            <p:spPr bwMode="auto">
              <a:xfrm>
                <a:off x="3342630" y="1746099"/>
                <a:ext cx="4129399" cy="38875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79999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>
                  <a:buClr>
                    <a:srgbClr val="FF0000"/>
                  </a:buClr>
                  <a:buSzPct val="70000"/>
                </a:pPr>
                <a:r>
                  <a:rPr lang="zh-CN" altLang="en-US" sz="2000" b="1" dirty="0" smtClean="0">
                    <a:solidFill>
                      <a:srgbClr val="000000"/>
                    </a:solidFill>
                    <a:ea typeface="黑体"/>
                    <a:cs typeface="黑体"/>
                  </a:rPr>
                  <a:t>中美两国互为第二大贸易伙伴</a:t>
                </a:r>
                <a:endParaRPr lang="zh-CN" altLang="en-US" sz="2000" b="1" dirty="0">
                  <a:solidFill>
                    <a:srgbClr val="000000"/>
                  </a:solidFill>
                  <a:ea typeface="黑体"/>
                  <a:cs typeface="黑体"/>
                </a:endParaRPr>
              </a:p>
            </p:txBody>
          </p:sp>
          <p:grpSp>
            <p:nvGrpSpPr>
              <p:cNvPr id="52" name="Group 20"/>
              <p:cNvGrpSpPr>
                <a:grpSpLocks/>
              </p:cNvGrpSpPr>
              <p:nvPr/>
            </p:nvGrpSpPr>
            <p:grpSpPr bwMode="auto">
              <a:xfrm>
                <a:off x="2805471" y="1575594"/>
                <a:ext cx="747713" cy="741362"/>
                <a:chOff x="0" y="0"/>
                <a:chExt cx="747186" cy="740914"/>
              </a:xfrm>
            </p:grpSpPr>
            <p:sp>
              <p:nvSpPr>
                <p:cNvPr id="55" name="椭圆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35" y="0"/>
                  <a:ext cx="740916" cy="7409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 dirty="0">
                    <a:solidFill>
                      <a:schemeClr val="tx2"/>
                    </a:solidFill>
                    <a:latin typeface="Calibri" charset="0"/>
                    <a:ea typeface="黑体"/>
                    <a:cs typeface="黑体"/>
                  </a:endParaRPr>
                </a:p>
              </p:txBody>
            </p:sp>
            <p:sp>
              <p:nvSpPr>
                <p:cNvPr id="54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170402"/>
                  <a:ext cx="747186" cy="3998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2000" dirty="0" smtClean="0">
                      <a:solidFill>
                        <a:schemeClr val="bg1"/>
                      </a:solidFill>
                      <a:latin typeface="黑体"/>
                      <a:ea typeface="黑体"/>
                      <a:cs typeface="黑体"/>
                    </a:rPr>
                    <a:t>经贸</a:t>
                  </a:r>
                  <a:endParaRPr lang="zh-CN" altLang="en-US" sz="2000" dirty="0">
                    <a:solidFill>
                      <a:schemeClr val="bg1"/>
                    </a:solidFill>
                    <a:latin typeface="黑体"/>
                    <a:ea typeface="黑体"/>
                    <a:cs typeface="黑体"/>
                  </a:endParaRPr>
                </a:p>
              </p:txBody>
            </p:sp>
          </p:grpSp>
        </p:grpSp>
        <p:sp>
          <p:nvSpPr>
            <p:cNvPr id="43" name="椭圆 36"/>
            <p:cNvSpPr>
              <a:spLocks noChangeAspect="1"/>
            </p:cNvSpPr>
            <p:nvPr/>
          </p:nvSpPr>
          <p:spPr bwMode="auto">
            <a:xfrm>
              <a:off x="2903848" y="1381984"/>
              <a:ext cx="711945" cy="647700"/>
            </a:xfrm>
            <a:prstGeom prst="ellipse">
              <a:avLst/>
            </a:prstGeom>
            <a:solidFill>
              <a:schemeClr val="tx2">
                <a:lumMod val="75000"/>
                <a:alpha val="79999"/>
              </a:schemeClr>
            </a:solidFill>
            <a:ln w="127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Calibri" charset="0"/>
                  <a:ea typeface="黑体"/>
                  <a:cs typeface="黑体"/>
                </a:rPr>
                <a:t>经贸</a:t>
              </a:r>
              <a:endParaRPr lang="zh-CN" altLang="en-US" sz="2400" b="1" dirty="0">
                <a:solidFill>
                  <a:schemeClr val="bg1"/>
                </a:solidFill>
                <a:latin typeface="Calibri" charset="0"/>
                <a:ea typeface="黑体"/>
                <a:cs typeface="黑体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4049668" y="3713946"/>
            <a:ext cx="4695056" cy="647700"/>
            <a:chOff x="3442895" y="2839064"/>
            <a:chExt cx="4378843" cy="647700"/>
          </a:xfrm>
        </p:grpSpPr>
        <p:sp>
          <p:nvSpPr>
            <p:cNvPr id="34" name="矩形 31"/>
            <p:cNvSpPr>
              <a:spLocks/>
            </p:cNvSpPr>
            <p:nvPr/>
          </p:nvSpPr>
          <p:spPr bwMode="auto">
            <a:xfrm>
              <a:off x="4078178" y="2978274"/>
              <a:ext cx="3743560" cy="38893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9999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Calibri" charset="0"/>
                  <a:ea typeface="黑体"/>
                  <a:cs typeface="黑体"/>
                </a:rPr>
                <a:t>多达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Calibri" charset="0"/>
                  <a:ea typeface="黑体"/>
                  <a:cs typeface="黑体"/>
                </a:rPr>
                <a:t>90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Calibri" charset="0"/>
                  <a:ea typeface="黑体"/>
                  <a:cs typeface="黑体"/>
                </a:rPr>
                <a:t>种全方位对话机制网络</a:t>
              </a:r>
              <a:endParaRPr lang="zh-CN" altLang="en-US" sz="2000" b="1" dirty="0">
                <a:solidFill>
                  <a:srgbClr val="000000"/>
                </a:solidFill>
                <a:latin typeface="Calibri" charset="0"/>
                <a:ea typeface="黑体"/>
                <a:cs typeface="黑体"/>
              </a:endParaRPr>
            </a:p>
          </p:txBody>
        </p:sp>
        <p:sp>
          <p:nvSpPr>
            <p:cNvPr id="44" name="椭圆 36"/>
            <p:cNvSpPr>
              <a:spLocks noChangeAspect="1"/>
            </p:cNvSpPr>
            <p:nvPr/>
          </p:nvSpPr>
          <p:spPr bwMode="auto">
            <a:xfrm>
              <a:off x="3442895" y="2839064"/>
              <a:ext cx="711945" cy="647700"/>
            </a:xfrm>
            <a:prstGeom prst="ellipse">
              <a:avLst/>
            </a:prstGeom>
            <a:solidFill>
              <a:srgbClr val="254061">
                <a:alpha val="79999"/>
              </a:srgbClr>
            </a:solidFill>
            <a:ln w="5715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Calibri" charset="0"/>
                  <a:ea typeface="黑体"/>
                  <a:cs typeface="黑体"/>
                </a:rPr>
                <a:t>政治</a:t>
              </a:r>
              <a:endParaRPr lang="zh-CN" altLang="en-US" sz="2400" b="1" dirty="0">
                <a:solidFill>
                  <a:schemeClr val="bg1"/>
                </a:solidFill>
                <a:latin typeface="Calibri" charset="0"/>
                <a:ea typeface="黑体"/>
                <a:cs typeface="黑体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38" b="3686"/>
          <a:stretch/>
        </p:blipFill>
        <p:spPr>
          <a:xfrm>
            <a:off x="359911" y="4348641"/>
            <a:ext cx="1634533" cy="2030943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 10"/>
          <p:cNvGrpSpPr/>
          <p:nvPr/>
        </p:nvGrpSpPr>
        <p:grpSpPr>
          <a:xfrm>
            <a:off x="2685890" y="798139"/>
            <a:ext cx="6274285" cy="998386"/>
            <a:chOff x="2685890" y="798139"/>
            <a:chExt cx="6274285" cy="998386"/>
          </a:xfrm>
        </p:grpSpPr>
        <p:sp>
          <p:nvSpPr>
            <p:cNvPr id="45" name="矩形 23"/>
            <p:cNvSpPr>
              <a:spLocks noChangeArrowheads="1"/>
            </p:cNvSpPr>
            <p:nvPr/>
          </p:nvSpPr>
          <p:spPr bwMode="auto">
            <a:xfrm>
              <a:off x="2772583" y="908511"/>
              <a:ext cx="6187592" cy="867827"/>
            </a:xfrm>
            <a:prstGeom prst="rect">
              <a:avLst/>
            </a:prstGeom>
            <a:solidFill>
              <a:srgbClr val="FF6600">
                <a:alpha val="81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16200000">
              <a:off x="3242935" y="337808"/>
              <a:ext cx="998386" cy="1919048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685890" y="1004505"/>
              <a:ext cx="55931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00"/>
                  </a:solidFill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3200" b="1" dirty="0" smtClean="0">
                  <a:latin typeface="黑体"/>
                  <a:ea typeface="黑体"/>
                  <a:cs typeface="黑体"/>
                </a:rPr>
                <a:t>中美关</a:t>
              </a:r>
              <a:r>
                <a:rPr lang="zh-CN" altLang="zh-CN" sz="3200" b="1" dirty="0">
                  <a:latin typeface="黑体"/>
                  <a:ea typeface="黑体"/>
                  <a:cs typeface="黑体"/>
                </a:rPr>
                <a:t>系</a:t>
              </a:r>
              <a:r>
                <a:rPr lang="en-US" altLang="zh-CN" sz="3200" b="1" dirty="0" smtClean="0">
                  <a:latin typeface="黑体"/>
                  <a:ea typeface="黑体"/>
                  <a:cs typeface="黑体"/>
                </a:rPr>
                <a:t>41</a:t>
              </a:r>
              <a:r>
                <a:rPr lang="zh-CN" altLang="zh-CN" sz="3200" b="1" dirty="0" smtClean="0">
                  <a:latin typeface="黑体"/>
                  <a:ea typeface="黑体"/>
                  <a:cs typeface="黑体"/>
                </a:rPr>
                <a:t>年之</a:t>
              </a:r>
              <a:r>
                <a:rPr lang="zh-CN" altLang="zh-CN" sz="4000" b="1" dirty="0" smtClean="0">
                  <a:solidFill>
                    <a:srgbClr val="215968"/>
                  </a:solidFill>
                  <a:latin typeface="黑体"/>
                  <a:ea typeface="黑体"/>
                  <a:cs typeface="黑体"/>
                </a:rPr>
                <a:t>螺旋上升 </a:t>
              </a:r>
              <a:endParaRPr lang="zh-CN" altLang="zh-CN" sz="4000" b="1" dirty="0">
                <a:solidFill>
                  <a:srgbClr val="215968"/>
                </a:solidFill>
                <a:latin typeface="黑体"/>
                <a:ea typeface="黑体"/>
                <a:cs typeface="黑体"/>
              </a:endParaRPr>
            </a:p>
          </p:txBody>
        </p:sp>
      </p:grpSp>
      <p:pic>
        <p:nvPicPr>
          <p:cNvPr id="68" name="图片 67" descr="杂志社logo带网址 单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065" y="145000"/>
            <a:ext cx="2166602" cy="4098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0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42" y="626633"/>
            <a:ext cx="1888890" cy="1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3758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3260973" y="3854691"/>
            <a:ext cx="5328592" cy="1243390"/>
            <a:chOff x="3260973" y="3854691"/>
            <a:chExt cx="5328592" cy="1243390"/>
          </a:xfrm>
        </p:grpSpPr>
        <p:grpSp>
          <p:nvGrpSpPr>
            <p:cNvPr id="36" name="组 35"/>
            <p:cNvGrpSpPr/>
            <p:nvPr/>
          </p:nvGrpSpPr>
          <p:grpSpPr>
            <a:xfrm>
              <a:off x="3260973" y="3854691"/>
              <a:ext cx="5328592" cy="1243390"/>
              <a:chOff x="3260973" y="3373153"/>
              <a:chExt cx="5328592" cy="1243390"/>
            </a:xfrm>
          </p:grpSpPr>
          <p:sp>
            <p:nvSpPr>
              <p:cNvPr id="12" name="圆角矩形 8"/>
              <p:cNvSpPr/>
              <p:nvPr/>
            </p:nvSpPr>
            <p:spPr>
              <a:xfrm>
                <a:off x="3260973" y="3431913"/>
                <a:ext cx="5328592" cy="1184630"/>
              </a:xfrm>
              <a:custGeom>
                <a:avLst/>
                <a:gdLst/>
                <a:ahLst/>
                <a:cxnLst/>
                <a:rect l="l" t="t" r="r" b="b"/>
                <a:pathLst>
                  <a:path w="5328592" h="1184630">
                    <a:moveTo>
                      <a:pt x="1641" y="0"/>
                    </a:moveTo>
                    <a:lnTo>
                      <a:pt x="2037520" y="0"/>
                    </a:lnTo>
                    <a:lnTo>
                      <a:pt x="2302615" y="0"/>
                    </a:lnTo>
                    <a:lnTo>
                      <a:pt x="5235288" y="0"/>
                    </a:lnTo>
                    <a:cubicBezTo>
                      <a:pt x="5286818" y="0"/>
                      <a:pt x="5328592" y="41774"/>
                      <a:pt x="5328592" y="93304"/>
                    </a:cubicBezTo>
                    <a:lnTo>
                      <a:pt x="5328592" y="466509"/>
                    </a:lnTo>
                    <a:cubicBezTo>
                      <a:pt x="5328592" y="518039"/>
                      <a:pt x="5286818" y="559813"/>
                      <a:pt x="5235288" y="559813"/>
                    </a:cubicBezTo>
                    <a:lnTo>
                      <a:pt x="2175732" y="559813"/>
                    </a:lnTo>
                    <a:cubicBezTo>
                      <a:pt x="1985125" y="931086"/>
                      <a:pt x="1598235" y="1184630"/>
                      <a:pt x="1152128" y="1184630"/>
                    </a:cubicBezTo>
                    <a:cubicBezTo>
                      <a:pt x="515825" y="1184630"/>
                      <a:pt x="0" y="668805"/>
                      <a:pt x="0" y="32502"/>
                    </a:cubicBezTo>
                    <a:cubicBezTo>
                      <a:pt x="0" y="21621"/>
                      <a:pt x="151" y="10775"/>
                      <a:pt x="1641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"/>
              <p:cNvSpPr/>
              <p:nvPr/>
            </p:nvSpPr>
            <p:spPr>
              <a:xfrm flipV="1">
                <a:off x="3476997" y="3431914"/>
                <a:ext cx="1872208" cy="962512"/>
              </a:xfrm>
              <a:custGeom>
                <a:avLst/>
                <a:gdLst>
                  <a:gd name="connsiteX0" fmla="*/ 1641 w 2304256"/>
                  <a:gd name="connsiteY0" fmla="*/ 1184630 h 1297172"/>
                  <a:gd name="connsiteX1" fmla="*/ 0 w 2304256"/>
                  <a:gd name="connsiteY1" fmla="*/ 1152128 h 1297172"/>
                  <a:gd name="connsiteX2" fmla="*/ 1152128 w 2304256"/>
                  <a:gd name="connsiteY2" fmla="*/ 0 h 1297172"/>
                  <a:gd name="connsiteX3" fmla="*/ 2304256 w 2304256"/>
                  <a:gd name="connsiteY3" fmla="*/ 1152128 h 1297172"/>
                  <a:gd name="connsiteX4" fmla="*/ 2302615 w 2304256"/>
                  <a:gd name="connsiteY4" fmla="*/ 1184630 h 1297172"/>
                  <a:gd name="connsiteX5" fmla="*/ 114183 w 2304256"/>
                  <a:gd name="connsiteY5" fmla="*/ 1297172 h 1297172"/>
                  <a:gd name="connsiteX0" fmla="*/ 1641 w 2304256"/>
                  <a:gd name="connsiteY0" fmla="*/ 1184630 h 1184630"/>
                  <a:gd name="connsiteX1" fmla="*/ 0 w 2304256"/>
                  <a:gd name="connsiteY1" fmla="*/ 1152128 h 1184630"/>
                  <a:gd name="connsiteX2" fmla="*/ 1152128 w 2304256"/>
                  <a:gd name="connsiteY2" fmla="*/ 0 h 1184630"/>
                  <a:gd name="connsiteX3" fmla="*/ 2304256 w 2304256"/>
                  <a:gd name="connsiteY3" fmla="*/ 1152128 h 1184630"/>
                  <a:gd name="connsiteX4" fmla="*/ 2302615 w 2304256"/>
                  <a:gd name="connsiteY4" fmla="*/ 1184630 h 1184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4256" h="1184630">
                    <a:moveTo>
                      <a:pt x="1641" y="1184630"/>
                    </a:moveTo>
                    <a:cubicBezTo>
                      <a:pt x="151" y="1173855"/>
                      <a:pt x="0" y="1163009"/>
                      <a:pt x="0" y="1152128"/>
                    </a:cubicBezTo>
                    <a:cubicBezTo>
                      <a:pt x="0" y="515825"/>
                      <a:pt x="515825" y="0"/>
                      <a:pt x="1152128" y="0"/>
                    </a:cubicBezTo>
                    <a:cubicBezTo>
                      <a:pt x="1788431" y="0"/>
                      <a:pt x="2304256" y="515825"/>
                      <a:pt x="2304256" y="1152128"/>
                    </a:cubicBezTo>
                    <a:lnTo>
                      <a:pt x="2302615" y="1184630"/>
                    </a:lnTo>
                  </a:path>
                </a:pathLst>
              </a:custGeom>
              <a:solidFill>
                <a:srgbClr val="FC9204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723048" y="3373153"/>
                <a:ext cx="26981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200" dirty="0" smtClean="0">
                    <a:solidFill>
                      <a:srgbClr val="800000"/>
                    </a:solidFill>
                    <a:latin typeface="黑体"/>
                    <a:ea typeface="黑体"/>
                    <a:cs typeface="黑体"/>
                  </a:rPr>
                  <a:t>“</a:t>
                </a:r>
                <a:r>
                  <a:rPr kumimoji="1" lang="zh-CN" altLang="en-US" sz="3600" dirty="0" smtClean="0">
                    <a:solidFill>
                      <a:srgbClr val="800000"/>
                    </a:solidFill>
                    <a:latin typeface="黑体"/>
                    <a:ea typeface="黑体"/>
                    <a:cs typeface="黑体"/>
                  </a:rPr>
                  <a:t>合</a:t>
                </a:r>
                <a:r>
                  <a:rPr kumimoji="1" lang="zh-CN" altLang="en-US" sz="3200" dirty="0" smtClean="0">
                    <a:latin typeface="黑体"/>
                    <a:ea typeface="黑体"/>
                    <a:cs typeface="黑体"/>
                  </a:rPr>
                  <a:t>而不同”</a:t>
                </a:r>
                <a:endParaRPr kumimoji="1" lang="zh-CN" altLang="en-US" sz="3200" dirty="0">
                  <a:latin typeface="黑体"/>
                  <a:ea typeface="黑体"/>
                  <a:cs typeface="黑体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5553343" y="4644772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latin typeface="黑体"/>
                  <a:ea typeface="黑体"/>
                  <a:cs typeface="黑体"/>
                </a:rPr>
                <a:t>不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因持续合作而丧失</a:t>
              </a:r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自我 </a:t>
              </a:r>
              <a:endParaRPr kumimoji="1" lang="zh-CN" altLang="en-US" sz="2000" b="1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220762" y="2715047"/>
            <a:ext cx="5328592" cy="1199995"/>
            <a:chOff x="220762" y="2715047"/>
            <a:chExt cx="5328592" cy="1199995"/>
          </a:xfrm>
        </p:grpSpPr>
        <p:grpSp>
          <p:nvGrpSpPr>
            <p:cNvPr id="37" name="组 36"/>
            <p:cNvGrpSpPr/>
            <p:nvPr/>
          </p:nvGrpSpPr>
          <p:grpSpPr>
            <a:xfrm>
              <a:off x="220762" y="2715047"/>
              <a:ext cx="5328592" cy="1199995"/>
              <a:chOff x="236637" y="2279785"/>
              <a:chExt cx="5328592" cy="1199995"/>
            </a:xfrm>
          </p:grpSpPr>
          <p:sp>
            <p:nvSpPr>
              <p:cNvPr id="11" name="圆角矩形 9"/>
              <p:cNvSpPr/>
              <p:nvPr/>
            </p:nvSpPr>
            <p:spPr>
              <a:xfrm>
                <a:off x="236637" y="2279785"/>
                <a:ext cx="5328592" cy="1184630"/>
              </a:xfrm>
              <a:custGeom>
                <a:avLst/>
                <a:gdLst/>
                <a:ahLst/>
                <a:cxnLst/>
                <a:rect l="l" t="t" r="r" b="b"/>
                <a:pathLst>
                  <a:path w="5328592" h="1184630">
                    <a:moveTo>
                      <a:pt x="4176464" y="0"/>
                    </a:moveTo>
                    <a:cubicBezTo>
                      <a:pt x="4812767" y="0"/>
                      <a:pt x="5328592" y="515825"/>
                      <a:pt x="5328592" y="1152128"/>
                    </a:cubicBezTo>
                    <a:lnTo>
                      <a:pt x="5326951" y="1184630"/>
                    </a:lnTo>
                    <a:lnTo>
                      <a:pt x="3025977" y="1184630"/>
                    </a:lnTo>
                    <a:cubicBezTo>
                      <a:pt x="3024487" y="1173855"/>
                      <a:pt x="3024336" y="1163009"/>
                      <a:pt x="3024336" y="1152128"/>
                    </a:cubicBezTo>
                    <a:lnTo>
                      <a:pt x="93304" y="1152128"/>
                    </a:lnTo>
                    <a:cubicBezTo>
                      <a:pt x="41774" y="1152128"/>
                      <a:pt x="0" y="1110354"/>
                      <a:pt x="0" y="1058824"/>
                    </a:cubicBezTo>
                    <a:lnTo>
                      <a:pt x="0" y="685619"/>
                    </a:lnTo>
                    <a:cubicBezTo>
                      <a:pt x="0" y="634089"/>
                      <a:pt x="41774" y="592315"/>
                      <a:pt x="93304" y="592315"/>
                    </a:cubicBezTo>
                    <a:lnTo>
                      <a:pt x="3169856" y="592315"/>
                    </a:lnTo>
                    <a:cubicBezTo>
                      <a:pt x="3366222" y="238884"/>
                      <a:pt x="3743446" y="0"/>
                      <a:pt x="417646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"/>
              <p:cNvSpPr/>
              <p:nvPr/>
            </p:nvSpPr>
            <p:spPr>
              <a:xfrm>
                <a:off x="3476997" y="2501904"/>
                <a:ext cx="1872208" cy="962512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1184630">
                    <a:moveTo>
                      <a:pt x="1152128" y="0"/>
                    </a:moveTo>
                    <a:cubicBezTo>
                      <a:pt x="1788431" y="0"/>
                      <a:pt x="2304256" y="515825"/>
                      <a:pt x="2304256" y="1152128"/>
                    </a:cubicBezTo>
                    <a:lnTo>
                      <a:pt x="2302615" y="1184630"/>
                    </a:lnTo>
                    <a:lnTo>
                      <a:pt x="1641" y="1184630"/>
                    </a:lnTo>
                    <a:cubicBezTo>
                      <a:pt x="151" y="1173855"/>
                      <a:pt x="0" y="1163009"/>
                      <a:pt x="0" y="1152128"/>
                    </a:cubicBezTo>
                    <a:cubicBezTo>
                      <a:pt x="0" y="515825"/>
                      <a:pt x="515825" y="0"/>
                      <a:pt x="1152128" y="0"/>
                    </a:cubicBezTo>
                    <a:close/>
                  </a:path>
                </a:pathLst>
              </a:custGeom>
              <a:solidFill>
                <a:srgbClr val="FE3838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77923" y="2833449"/>
                <a:ext cx="26981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200" dirty="0" smtClean="0">
                    <a:solidFill>
                      <a:srgbClr val="000090"/>
                    </a:solidFill>
                    <a:latin typeface="黑体"/>
                    <a:ea typeface="黑体"/>
                    <a:cs typeface="黑体"/>
                  </a:rPr>
                  <a:t>“</a:t>
                </a:r>
                <a:r>
                  <a:rPr kumimoji="1" lang="zh-CN" altLang="en-US" sz="3600" dirty="0" smtClean="0">
                    <a:solidFill>
                      <a:srgbClr val="000090"/>
                    </a:solidFill>
                    <a:latin typeface="黑体"/>
                    <a:ea typeface="黑体"/>
                    <a:cs typeface="黑体"/>
                  </a:rPr>
                  <a:t>斗</a:t>
                </a:r>
                <a:r>
                  <a:rPr kumimoji="1" lang="zh-CN" altLang="en-US" sz="3200" dirty="0" smtClean="0">
                    <a:latin typeface="黑体"/>
                    <a:ea typeface="黑体"/>
                    <a:cs typeface="黑体"/>
                  </a:rPr>
                  <a:t>而不破”</a:t>
                </a:r>
                <a:endParaRPr kumimoji="1" lang="zh-CN" altLang="en-US" sz="3200" dirty="0">
                  <a:latin typeface="黑体"/>
                  <a:ea typeface="黑体"/>
                  <a:cs typeface="黑体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310555" y="2752500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ea typeface="黑体"/>
                  <a:cs typeface="黑体"/>
                </a:rPr>
                <a:t>不</a:t>
              </a:r>
              <a:r>
                <a:rPr lang="zh-CN" altLang="zh-CN" sz="2000" b="1" dirty="0" smtClean="0">
                  <a:ea typeface="黑体"/>
                  <a:cs typeface="黑体"/>
                </a:rPr>
                <a:t>因矛盾冲突而关</a:t>
              </a:r>
              <a:r>
                <a:rPr lang="zh-CN" altLang="zh-CN" sz="2000" b="1" dirty="0">
                  <a:ea typeface="黑体"/>
                  <a:cs typeface="黑体"/>
                </a:rPr>
                <a:t>系破裂 </a:t>
              </a:r>
              <a:endParaRPr kumimoji="1" lang="zh-CN" altLang="en-US" sz="2000" b="1" dirty="0">
                <a:ea typeface="黑体"/>
                <a:cs typeface="黑体"/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3756676" y="3212930"/>
            <a:ext cx="1312850" cy="1312850"/>
            <a:chOff x="3756676" y="3128264"/>
            <a:chExt cx="1312850" cy="1312850"/>
          </a:xfrm>
        </p:grpSpPr>
        <p:sp>
          <p:nvSpPr>
            <p:cNvPr id="15" name="椭圆 14"/>
            <p:cNvSpPr/>
            <p:nvPr/>
          </p:nvSpPr>
          <p:spPr>
            <a:xfrm>
              <a:off x="3756676" y="3128264"/>
              <a:ext cx="1312850" cy="13128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05373" y="3476433"/>
              <a:ext cx="10054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 smtClean="0">
                  <a:latin typeface="黑体"/>
                  <a:ea typeface="黑体"/>
                  <a:cs typeface="黑体"/>
                </a:rPr>
                <a:t>经验</a:t>
              </a:r>
              <a:endParaRPr kumimoji="1" lang="zh-CN" altLang="en-US" sz="3200" b="1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2173109" y="804333"/>
            <a:ext cx="7103614" cy="1112635"/>
            <a:chOff x="2173109" y="804333"/>
            <a:chExt cx="7103614" cy="1112635"/>
          </a:xfrm>
        </p:grpSpPr>
        <p:sp>
          <p:nvSpPr>
            <p:cNvPr id="22" name="矩形 23"/>
            <p:cNvSpPr>
              <a:spLocks noChangeArrowheads="1"/>
            </p:cNvSpPr>
            <p:nvPr/>
          </p:nvSpPr>
          <p:spPr bwMode="auto">
            <a:xfrm>
              <a:off x="2398887" y="998282"/>
              <a:ext cx="6472898" cy="91868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8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6200000">
              <a:off x="2949496" y="253725"/>
              <a:ext cx="1108087" cy="2209303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73109" y="1092104"/>
              <a:ext cx="71036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3200" b="1" dirty="0" smtClean="0">
                  <a:solidFill>
                    <a:srgbClr val="000000"/>
                  </a:solidFill>
                  <a:latin typeface="黑体"/>
                  <a:ea typeface="黑体"/>
                  <a:cs typeface="黑体"/>
                </a:rPr>
                <a:t>重要经验—</a:t>
              </a:r>
              <a:r>
                <a:rPr lang="zh-CN" altLang="zh-CN" sz="4000" b="1" dirty="0" smtClean="0">
                  <a:solidFill>
                    <a:schemeClr val="accent5">
                      <a:lumMod val="50000"/>
                    </a:schemeClr>
                  </a:solidFill>
                  <a:latin typeface="黑体"/>
                  <a:ea typeface="黑体"/>
                  <a:cs typeface="黑体"/>
                </a:rPr>
                <a:t>斗而不破</a:t>
              </a:r>
              <a:r>
                <a:rPr lang="zh-CN" altLang="zh-CN" sz="2800" b="1" dirty="0" smtClean="0">
                  <a:latin typeface="黑体"/>
                  <a:ea typeface="黑体"/>
                  <a:cs typeface="黑体"/>
                </a:rPr>
                <a:t>与</a:t>
              </a:r>
              <a:r>
                <a:rPr lang="zh-CN" altLang="zh-CN" sz="4000" b="1" dirty="0" smtClean="0">
                  <a:solidFill>
                    <a:srgbClr val="215968"/>
                  </a:solidFill>
                  <a:latin typeface="黑体"/>
                  <a:ea typeface="黑体"/>
                  <a:cs typeface="黑体"/>
                </a:rPr>
                <a:t>合</a:t>
              </a:r>
              <a:r>
                <a:rPr lang="zh-CN" altLang="en-US" sz="4000" b="1" dirty="0" smtClean="0">
                  <a:solidFill>
                    <a:srgbClr val="215968"/>
                  </a:solidFill>
                  <a:latin typeface="黑体"/>
                  <a:ea typeface="黑体"/>
                  <a:cs typeface="黑体"/>
                </a:rPr>
                <a:t>而</a:t>
              </a:r>
              <a:r>
                <a:rPr lang="zh-CN" altLang="zh-CN" sz="4000" b="1" dirty="0" smtClean="0">
                  <a:solidFill>
                    <a:srgbClr val="215968"/>
                  </a:solidFill>
                  <a:latin typeface="黑体"/>
                  <a:ea typeface="黑体"/>
                  <a:cs typeface="黑体"/>
                </a:rPr>
                <a:t>不同 </a:t>
              </a:r>
              <a:endParaRPr kumimoji="1" lang="zh-CN" altLang="en-US" sz="4000" b="1" dirty="0">
                <a:solidFill>
                  <a:srgbClr val="215968"/>
                </a:solidFill>
                <a:latin typeface="黑体"/>
                <a:ea typeface="黑体"/>
                <a:cs typeface="黑体"/>
              </a:endParaRPr>
            </a:p>
          </p:txBody>
        </p:sp>
      </p:grpSp>
      <p:pic>
        <p:nvPicPr>
          <p:cNvPr id="28" name="图片 27" descr="杂志社logo带网址 单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065" y="145000"/>
            <a:ext cx="2166602" cy="4098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组 5"/>
          <p:cNvGrpSpPr/>
          <p:nvPr/>
        </p:nvGrpSpPr>
        <p:grpSpPr>
          <a:xfrm>
            <a:off x="-83159" y="2221972"/>
            <a:ext cx="3544281" cy="2969082"/>
            <a:chOff x="-83159" y="2221972"/>
            <a:chExt cx="3544281" cy="2969082"/>
          </a:xfrm>
        </p:grpSpPr>
        <p:sp>
          <p:nvSpPr>
            <p:cNvPr id="29" name="直接连接符 9"/>
            <p:cNvSpPr>
              <a:spLocks noChangeShapeType="1"/>
            </p:cNvSpPr>
            <p:nvPr/>
          </p:nvSpPr>
          <p:spPr bwMode="auto">
            <a:xfrm>
              <a:off x="679312" y="2466531"/>
              <a:ext cx="2679806" cy="0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直接连接符 11"/>
            <p:cNvSpPr>
              <a:spLocks noChangeShapeType="1"/>
            </p:cNvSpPr>
            <p:nvPr/>
          </p:nvSpPr>
          <p:spPr bwMode="auto">
            <a:xfrm>
              <a:off x="220762" y="5189466"/>
              <a:ext cx="3240360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4" name="椭圆 44"/>
            <p:cNvSpPr>
              <a:spLocks noChangeArrowheads="1"/>
            </p:cNvSpPr>
            <p:nvPr/>
          </p:nvSpPr>
          <p:spPr bwMode="auto">
            <a:xfrm>
              <a:off x="134492" y="2221972"/>
              <a:ext cx="493236" cy="493075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400" b="1" i="1" dirty="0">
                <a:solidFill>
                  <a:srgbClr val="4D4D4D"/>
                </a:solidFill>
                <a:latin typeface="Impact" charset="0"/>
                <a:ea typeface="黑体"/>
                <a:cs typeface="黑体"/>
                <a:sym typeface="宋体" charset="0"/>
              </a:endParaRPr>
            </a:p>
          </p:txBody>
        </p:sp>
        <p:sp>
          <p:nvSpPr>
            <p:cNvPr id="35" name="直接连接符 9"/>
            <p:cNvSpPr>
              <a:spLocks noChangeShapeType="1"/>
            </p:cNvSpPr>
            <p:nvPr/>
          </p:nvSpPr>
          <p:spPr bwMode="auto">
            <a:xfrm flipV="1">
              <a:off x="3316506" y="4471131"/>
              <a:ext cx="0" cy="642150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-83159" y="4407113"/>
              <a:ext cx="34585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latin typeface="黑体"/>
                  <a:ea typeface="黑体"/>
                  <a:cs typeface="黑体"/>
                </a:rPr>
                <a:t>   </a:t>
              </a:r>
              <a:r>
                <a:rPr lang="en-US" altLang="zh-CN" b="1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en-US" b="1" dirty="0" smtClean="0">
                  <a:latin typeface="黑体"/>
                  <a:ea typeface="黑体"/>
                  <a:cs typeface="黑体"/>
                </a:rPr>
                <a:t>中美</a:t>
              </a:r>
              <a:r>
                <a:rPr lang="zh-CN" altLang="zh-CN" b="1" dirty="0" smtClean="0">
                  <a:latin typeface="黑体"/>
                  <a:ea typeface="黑体"/>
                  <a:cs typeface="黑体"/>
                </a:rPr>
                <a:t>双方始终恪守底线</a:t>
              </a:r>
              <a:r>
                <a:rPr lang="zh-CN" altLang="zh-CN" b="1" dirty="0">
                  <a:latin typeface="黑体"/>
                  <a:ea typeface="黑体"/>
                  <a:cs typeface="黑体"/>
                </a:rPr>
                <a:t>，不因个别事件影响两国关系</a:t>
              </a:r>
              <a:r>
                <a:rPr lang="zh-CN" altLang="zh-CN" b="1" dirty="0" smtClean="0">
                  <a:latin typeface="黑体"/>
                  <a:ea typeface="黑体"/>
                  <a:cs typeface="黑体"/>
                </a:rPr>
                <a:t>大局。 </a:t>
              </a:r>
              <a:endParaRPr lang="zh-CN" altLang="en-US" b="1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5549354" y="2464552"/>
            <a:ext cx="3493045" cy="2874517"/>
            <a:chOff x="5549354" y="2464552"/>
            <a:chExt cx="3493045" cy="2874517"/>
          </a:xfrm>
        </p:grpSpPr>
        <p:sp>
          <p:nvSpPr>
            <p:cNvPr id="3" name="文本框 2"/>
            <p:cNvSpPr txBox="1"/>
            <p:nvPr/>
          </p:nvSpPr>
          <p:spPr>
            <a:xfrm>
              <a:off x="5553668" y="2602814"/>
              <a:ext cx="3488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黑体"/>
                  <a:ea typeface="黑体"/>
                  <a:cs typeface="黑体"/>
                </a:rPr>
                <a:t>    </a:t>
              </a:r>
              <a:r>
                <a:rPr lang="zh-CN" altLang="zh-CN" b="1" dirty="0" smtClean="0">
                  <a:latin typeface="黑体"/>
                  <a:ea typeface="黑体"/>
                  <a:cs typeface="黑体"/>
                </a:rPr>
                <a:t>中美</a:t>
              </a:r>
              <a:r>
                <a:rPr lang="zh-CN" altLang="en-US" b="1" dirty="0" smtClean="0">
                  <a:latin typeface="黑体"/>
                  <a:ea typeface="黑体"/>
                  <a:cs typeface="黑体"/>
                </a:rPr>
                <a:t>关系</a:t>
              </a:r>
              <a:r>
                <a:rPr lang="zh-CN" altLang="zh-CN" b="1" dirty="0" smtClean="0">
                  <a:latin typeface="黑体"/>
                  <a:ea typeface="黑体"/>
                  <a:cs typeface="黑体"/>
                </a:rPr>
                <a:t>既没有因矛盾冲突而最终导致关</a:t>
              </a:r>
              <a:r>
                <a:rPr lang="zh-CN" altLang="zh-CN" b="1" dirty="0">
                  <a:latin typeface="黑体"/>
                  <a:ea typeface="黑体"/>
                  <a:cs typeface="黑体"/>
                </a:rPr>
                <a:t>系破裂，也没有因持续合作而丧失</a:t>
              </a:r>
              <a:r>
                <a:rPr lang="zh-CN" altLang="zh-CN" b="1" dirty="0" smtClean="0">
                  <a:latin typeface="黑体"/>
                  <a:ea typeface="黑体"/>
                  <a:cs typeface="黑体"/>
                </a:rPr>
                <a:t>自我。</a:t>
              </a:r>
              <a:r>
                <a:rPr lang="zh-CN" altLang="en-US" b="1" dirty="0" smtClean="0">
                  <a:latin typeface="黑体"/>
                  <a:ea typeface="黑体"/>
                  <a:cs typeface="黑体"/>
                </a:rPr>
                <a:t>反映了中美关系与美苏关系的区别</a:t>
              </a:r>
              <a:r>
                <a:rPr lang="zh-CN" altLang="zh-CN" b="1" dirty="0">
                  <a:latin typeface="黑体"/>
                  <a:ea typeface="黑体"/>
                  <a:cs typeface="黑体"/>
                </a:rPr>
                <a:t>。</a:t>
              </a:r>
              <a:endParaRPr kumimoji="1" lang="zh-CN" altLang="en-US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38" name="直接连接符 9"/>
            <p:cNvSpPr>
              <a:spLocks noChangeShapeType="1"/>
            </p:cNvSpPr>
            <p:nvPr/>
          </p:nvSpPr>
          <p:spPr bwMode="auto">
            <a:xfrm>
              <a:off x="5549354" y="2464552"/>
              <a:ext cx="3196354" cy="0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椭圆 44"/>
            <p:cNvSpPr>
              <a:spLocks noChangeArrowheads="1"/>
            </p:cNvSpPr>
            <p:nvPr/>
          </p:nvSpPr>
          <p:spPr bwMode="auto">
            <a:xfrm>
              <a:off x="8485239" y="4845994"/>
              <a:ext cx="493236" cy="493075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400" b="1" i="1" dirty="0">
                <a:solidFill>
                  <a:srgbClr val="4D4D4D"/>
                </a:solidFill>
                <a:latin typeface="Impact" charset="0"/>
                <a:ea typeface="黑体"/>
                <a:cs typeface="黑体"/>
                <a:sym typeface="宋体" charset="0"/>
              </a:endParaRPr>
            </a:p>
          </p:txBody>
        </p:sp>
        <p:sp>
          <p:nvSpPr>
            <p:cNvPr id="42" name="直接连接符 9"/>
            <p:cNvSpPr>
              <a:spLocks noChangeShapeType="1"/>
            </p:cNvSpPr>
            <p:nvPr/>
          </p:nvSpPr>
          <p:spPr bwMode="auto">
            <a:xfrm>
              <a:off x="5723048" y="5189467"/>
              <a:ext cx="2679806" cy="0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3" name="直接连接符 9"/>
            <p:cNvSpPr>
              <a:spLocks noChangeShapeType="1"/>
            </p:cNvSpPr>
            <p:nvPr/>
          </p:nvSpPr>
          <p:spPr bwMode="auto">
            <a:xfrm flipV="1">
              <a:off x="5617760" y="2654362"/>
              <a:ext cx="0" cy="855494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pic>
        <p:nvPicPr>
          <p:cNvPr id="4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0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8" y="585369"/>
            <a:ext cx="1787426" cy="161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8177715" y="5461816"/>
            <a:ext cx="489123" cy="4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7729" y="5308561"/>
            <a:ext cx="73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b="1" dirty="0" smtClean="0">
                <a:latin typeface="黑体"/>
                <a:ea typeface="黑体"/>
                <a:cs typeface="黑体"/>
              </a:rPr>
              <a:t>中美两国，相互需要又有种种矛盾摩擦的奇特局面，前所未有。构建“新型大国关系”就是要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化挑战为机遇，</a:t>
            </a:r>
            <a:r>
              <a:rPr lang="zh-CN" altLang="en-US" b="1" dirty="0" smtClean="0">
                <a:solidFill>
                  <a:srgbClr val="254061"/>
                </a:solidFill>
                <a:latin typeface="黑体"/>
                <a:ea typeface="黑体"/>
                <a:cs typeface="黑体"/>
              </a:rPr>
              <a:t>摸索出符合时代的新模式。</a:t>
            </a:r>
            <a:endParaRPr lang="zh-CN" altLang="en-US" b="1" dirty="0">
              <a:solidFill>
                <a:srgbClr val="254061"/>
              </a:solidFill>
              <a:latin typeface="黑体"/>
              <a:ea typeface="黑体"/>
              <a:cs typeface="黑体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764360" y="5892946"/>
            <a:ext cx="7158630" cy="493075"/>
            <a:chOff x="764360" y="5892946"/>
            <a:chExt cx="7158630" cy="493075"/>
          </a:xfrm>
        </p:grpSpPr>
        <p:grpSp>
          <p:nvGrpSpPr>
            <p:cNvPr id="47" name="组 46"/>
            <p:cNvGrpSpPr/>
            <p:nvPr/>
          </p:nvGrpSpPr>
          <p:grpSpPr>
            <a:xfrm>
              <a:off x="764360" y="6163361"/>
              <a:ext cx="7158630" cy="4496"/>
              <a:chOff x="1420926" y="5835352"/>
              <a:chExt cx="7158630" cy="4496"/>
            </a:xfrm>
          </p:grpSpPr>
          <p:sp>
            <p:nvSpPr>
              <p:cNvPr id="49" name="直接连接符 9"/>
              <p:cNvSpPr>
                <a:spLocks noChangeShapeType="1"/>
              </p:cNvSpPr>
              <p:nvPr/>
            </p:nvSpPr>
            <p:spPr bwMode="auto">
              <a:xfrm>
                <a:off x="5416713" y="5835352"/>
                <a:ext cx="3162843" cy="2907"/>
              </a:xfrm>
              <a:prstGeom prst="line">
                <a:avLst/>
              </a:prstGeom>
              <a:noFill/>
              <a:ln w="9525" cap="flat" cmpd="sng">
                <a:solidFill>
                  <a:srgbClr val="FF0064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直接连接符 11"/>
              <p:cNvSpPr>
                <a:spLocks noChangeShapeType="1"/>
              </p:cNvSpPr>
              <p:nvPr/>
            </p:nvSpPr>
            <p:spPr bwMode="auto">
              <a:xfrm>
                <a:off x="1420926" y="5838260"/>
                <a:ext cx="3204000" cy="1588"/>
              </a:xfrm>
              <a:prstGeom prst="line">
                <a:avLst/>
              </a:prstGeom>
              <a:noFill/>
              <a:ln w="9525" cap="flat" cmpd="sng">
                <a:solidFill>
                  <a:srgbClr val="FF0064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</p:grpSp>
        <p:sp>
          <p:nvSpPr>
            <p:cNvPr id="52" name="椭圆 44"/>
            <p:cNvSpPr>
              <a:spLocks noChangeArrowheads="1"/>
            </p:cNvSpPr>
            <p:nvPr/>
          </p:nvSpPr>
          <p:spPr bwMode="auto">
            <a:xfrm>
              <a:off x="4103037" y="5892946"/>
              <a:ext cx="493236" cy="493075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400" b="1" i="1" dirty="0">
                <a:solidFill>
                  <a:srgbClr val="4D4D4D"/>
                </a:solidFill>
                <a:latin typeface="Impact" charset="0"/>
                <a:ea typeface="黑体"/>
                <a:cs typeface="黑体"/>
                <a:sym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1439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31" y="676190"/>
            <a:ext cx="143986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65631">
            <a:off x="661854" y="4201610"/>
            <a:ext cx="1383630" cy="20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14111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41"/>
          <p:cNvSpPr>
            <a:spLocks noChangeArrowheads="1"/>
          </p:cNvSpPr>
          <p:nvPr/>
        </p:nvSpPr>
        <p:spPr bwMode="auto">
          <a:xfrm>
            <a:off x="2441222" y="1054668"/>
            <a:ext cx="3626557" cy="5034514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charset="0"/>
              <a:sym typeface="宋体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55367" y="3417711"/>
            <a:ext cx="2452411" cy="26682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直接连接符 7167"/>
          <p:cNvSpPr>
            <a:spLocks noChangeShapeType="1"/>
          </p:cNvSpPr>
          <p:nvPr/>
        </p:nvSpPr>
        <p:spPr bwMode="auto">
          <a:xfrm>
            <a:off x="201638" y="1684815"/>
            <a:ext cx="2151063" cy="1588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7172"/>
          <p:cNvSpPr>
            <a:spLocks noChangeShapeType="1"/>
          </p:cNvSpPr>
          <p:nvPr/>
        </p:nvSpPr>
        <p:spPr bwMode="auto">
          <a:xfrm>
            <a:off x="159305" y="1446690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50"/>
          <p:cNvSpPr>
            <a:spLocks noChangeShapeType="1"/>
          </p:cNvSpPr>
          <p:nvPr/>
        </p:nvSpPr>
        <p:spPr bwMode="auto">
          <a:xfrm>
            <a:off x="2338590" y="1446690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 12"/>
          <p:cNvGrpSpPr/>
          <p:nvPr/>
        </p:nvGrpSpPr>
        <p:grpSpPr>
          <a:xfrm>
            <a:off x="-56444" y="1446690"/>
            <a:ext cx="2636670" cy="1876613"/>
            <a:chOff x="3977" y="2010998"/>
            <a:chExt cx="2636670" cy="1876613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262236" y="2409587"/>
              <a:ext cx="2136775" cy="1478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rgbClr val="FFFFFF"/>
                </a:solidFill>
                <a:latin typeface="Franklin Gothic Medium" charset="0"/>
                <a:sym typeface="Franklin Gothic Medium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>
              <a:off x="48356" y="2210292"/>
              <a:ext cx="1876612" cy="147802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977" y="2517108"/>
              <a:ext cx="263667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黑体"/>
                  <a:ea typeface="黑体"/>
                  <a:cs typeface="黑体"/>
                </a:rPr>
                <a:t>“新型大国关系”</a:t>
              </a:r>
              <a:endParaRPr lang="en-US" altLang="zh-CN" sz="2400" b="1" dirty="0" smtClean="0">
                <a:latin typeface="黑体"/>
                <a:ea typeface="黑体"/>
                <a:cs typeface="黑体"/>
              </a:endParaRPr>
            </a:p>
            <a:p>
              <a:r>
                <a:rPr lang="en-US" altLang="zh-CN" sz="2400" b="1" dirty="0" smtClean="0">
                  <a:latin typeface="黑体"/>
                  <a:ea typeface="黑体"/>
                  <a:cs typeface="黑体"/>
                </a:rPr>
                <a:t>   </a:t>
              </a:r>
              <a:r>
                <a:rPr lang="en-US" altLang="zh-CN" sz="2400" b="1" dirty="0">
                  <a:latin typeface="黑体"/>
                  <a:ea typeface="黑体"/>
                  <a:cs typeface="黑体"/>
                </a:rPr>
                <a:t> </a:t>
              </a:r>
              <a:r>
                <a:rPr lang="en-US" altLang="zh-CN" sz="2400" b="1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en-US" sz="2400" b="1" dirty="0" smtClean="0">
                  <a:latin typeface="黑体"/>
                  <a:ea typeface="黑体"/>
                  <a:cs typeface="黑体"/>
                </a:rPr>
                <a:t>有别于</a:t>
              </a:r>
              <a:endParaRPr lang="en-US" altLang="zh-CN" sz="2400" b="1" dirty="0" smtClean="0">
                <a:latin typeface="黑体"/>
                <a:ea typeface="黑体"/>
                <a:cs typeface="黑体"/>
              </a:endParaRPr>
            </a:p>
            <a:p>
              <a:r>
                <a:rPr lang="en-US" altLang="zh-CN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en-US" sz="2800" b="1" dirty="0" smtClean="0">
                  <a:latin typeface="黑体"/>
                  <a:ea typeface="黑体"/>
                  <a:cs typeface="黑体"/>
                </a:rPr>
                <a:t>以往中美关系</a:t>
              </a:r>
              <a:endParaRPr lang="zh-CN" altLang="zh-CN" sz="2800" b="1" dirty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18" name="TextBox 26"/>
          <p:cNvSpPr>
            <a:spLocks noChangeArrowheads="1"/>
          </p:cNvSpPr>
          <p:nvPr/>
        </p:nvSpPr>
        <p:spPr bwMode="auto">
          <a:xfrm rot="20301389">
            <a:off x="396203" y="793787"/>
            <a:ext cx="100540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/>
                <a:ea typeface="黑体"/>
                <a:cs typeface="黑体"/>
                <a:sym typeface="微软雅黑" charset="0"/>
              </a:rPr>
              <a:t>美国</a:t>
            </a:r>
            <a:endParaRPr lang="zh-CN" altLang="en-US" sz="3200" dirty="0"/>
          </a:p>
        </p:txBody>
      </p:sp>
      <p:grpSp>
        <p:nvGrpSpPr>
          <p:cNvPr id="82" name="Group 3"/>
          <p:cNvGrpSpPr>
            <a:grpSpLocks/>
          </p:cNvGrpSpPr>
          <p:nvPr/>
        </p:nvGrpSpPr>
        <p:grpSpPr bwMode="auto">
          <a:xfrm rot="16200000">
            <a:off x="938899" y="2544865"/>
            <a:ext cx="5042445" cy="2061904"/>
            <a:chOff x="0" y="336"/>
            <a:chExt cx="5603" cy="2289"/>
          </a:xfrm>
        </p:grpSpPr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0" y="812"/>
              <a:ext cx="5603" cy="51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0" y="845"/>
              <a:ext cx="5603" cy="90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" name="Group 6"/>
            <p:cNvGrpSpPr>
              <a:grpSpLocks/>
            </p:cNvGrpSpPr>
            <p:nvPr/>
          </p:nvGrpSpPr>
          <p:grpSpPr bwMode="auto">
            <a:xfrm>
              <a:off x="250" y="436"/>
              <a:ext cx="1402" cy="2143"/>
              <a:chOff x="0" y="0"/>
              <a:chExt cx="1402" cy="2143"/>
            </a:xfrm>
          </p:grpSpPr>
          <p:grpSp>
            <p:nvGrpSpPr>
              <p:cNvPr id="155" name="Group 7"/>
              <p:cNvGrpSpPr>
                <a:grpSpLocks/>
              </p:cNvGrpSpPr>
              <p:nvPr/>
            </p:nvGrpSpPr>
            <p:grpSpPr bwMode="auto">
              <a:xfrm rot="3877067">
                <a:off x="854" y="1595"/>
                <a:ext cx="553" cy="543"/>
                <a:chOff x="1166" y="36"/>
                <a:chExt cx="642" cy="631"/>
              </a:xfrm>
            </p:grpSpPr>
            <p:sp>
              <p:nvSpPr>
                <p:cNvPr id="174" name="未知"/>
                <p:cNvSpPr>
                  <a:spLocks/>
                </p:cNvSpPr>
                <p:nvPr/>
              </p:nvSpPr>
              <p:spPr bwMode="auto">
                <a:xfrm>
                  <a:off x="1520" y="333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未知"/>
                <p:cNvSpPr>
                  <a:spLocks/>
                </p:cNvSpPr>
                <p:nvPr/>
              </p:nvSpPr>
              <p:spPr bwMode="auto">
                <a:xfrm flipV="1">
                  <a:off x="1166" y="36"/>
                  <a:ext cx="221" cy="256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6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907" cy="907"/>
                <a:chOff x="0" y="0"/>
                <a:chExt cx="907" cy="907"/>
              </a:xfrm>
            </p:grpSpPr>
            <p:sp>
              <p:nvSpPr>
                <p:cNvPr id="159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Oval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1999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Oval 17"/>
                <p:cNvSpPr>
                  <a:spLocks noChangeArrowheads="1"/>
                </p:cNvSpPr>
                <p:nvPr/>
              </p:nvSpPr>
              <p:spPr bwMode="auto">
                <a:xfrm>
                  <a:off x="60" y="59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Oval 18"/>
                <p:cNvSpPr>
                  <a:spLocks noChangeArrowheads="1"/>
                </p:cNvSpPr>
                <p:nvPr/>
              </p:nvSpPr>
              <p:spPr bwMode="auto">
                <a:xfrm>
                  <a:off x="60" y="61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Oval 19"/>
                <p:cNvSpPr>
                  <a:spLocks noChangeArrowheads="1"/>
                </p:cNvSpPr>
                <p:nvPr/>
              </p:nvSpPr>
              <p:spPr bwMode="auto">
                <a:xfrm>
                  <a:off x="99" y="99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64" name="Group 20"/>
                <p:cNvGrpSpPr>
                  <a:grpSpLocks/>
                </p:cNvGrpSpPr>
                <p:nvPr/>
              </p:nvGrpSpPr>
              <p:grpSpPr bwMode="auto">
                <a:xfrm>
                  <a:off x="110" y="110"/>
                  <a:ext cx="687" cy="688"/>
                  <a:chOff x="0" y="0"/>
                  <a:chExt cx="1252" cy="1252"/>
                </a:xfrm>
              </p:grpSpPr>
              <p:sp>
                <p:nvSpPr>
                  <p:cNvPr id="16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7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19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97" y="51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86" name="Group 27"/>
            <p:cNvGrpSpPr>
              <a:grpSpLocks/>
            </p:cNvGrpSpPr>
            <p:nvPr/>
          </p:nvGrpSpPr>
          <p:grpSpPr bwMode="auto">
            <a:xfrm>
              <a:off x="1499" y="436"/>
              <a:ext cx="1402" cy="2143"/>
              <a:chOff x="0" y="0"/>
              <a:chExt cx="1402" cy="2143"/>
            </a:xfrm>
          </p:grpSpPr>
          <p:grpSp>
            <p:nvGrpSpPr>
              <p:cNvPr id="135" name="Group 28"/>
              <p:cNvGrpSpPr>
                <a:grpSpLocks/>
              </p:cNvGrpSpPr>
              <p:nvPr/>
            </p:nvGrpSpPr>
            <p:grpSpPr bwMode="auto">
              <a:xfrm rot="3877067">
                <a:off x="854" y="1595"/>
                <a:ext cx="553" cy="543"/>
                <a:chOff x="1166" y="36"/>
                <a:chExt cx="642" cy="631"/>
              </a:xfrm>
            </p:grpSpPr>
            <p:sp>
              <p:nvSpPr>
                <p:cNvPr id="154" name="未知"/>
                <p:cNvSpPr>
                  <a:spLocks/>
                </p:cNvSpPr>
                <p:nvPr/>
              </p:nvSpPr>
              <p:spPr bwMode="auto">
                <a:xfrm>
                  <a:off x="1520" y="333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2" name="未知"/>
                <p:cNvSpPr>
                  <a:spLocks/>
                </p:cNvSpPr>
                <p:nvPr/>
              </p:nvSpPr>
              <p:spPr bwMode="auto">
                <a:xfrm flipV="1">
                  <a:off x="1166" y="36"/>
                  <a:ext cx="221" cy="256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6" name="Group 35"/>
              <p:cNvGrpSpPr>
                <a:grpSpLocks/>
              </p:cNvGrpSpPr>
              <p:nvPr/>
            </p:nvGrpSpPr>
            <p:grpSpPr bwMode="auto">
              <a:xfrm>
                <a:off x="0" y="0"/>
                <a:ext cx="907" cy="907"/>
                <a:chOff x="0" y="0"/>
                <a:chExt cx="907" cy="907"/>
              </a:xfrm>
            </p:grpSpPr>
            <p:sp>
              <p:nvSpPr>
                <p:cNvPr id="139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Oval 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1999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Oval 38"/>
                <p:cNvSpPr>
                  <a:spLocks noChangeArrowheads="1"/>
                </p:cNvSpPr>
                <p:nvPr/>
              </p:nvSpPr>
              <p:spPr bwMode="auto">
                <a:xfrm>
                  <a:off x="60" y="59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Oval 39"/>
                <p:cNvSpPr>
                  <a:spLocks noChangeArrowheads="1"/>
                </p:cNvSpPr>
                <p:nvPr/>
              </p:nvSpPr>
              <p:spPr bwMode="auto">
                <a:xfrm>
                  <a:off x="60" y="61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Oval 40"/>
                <p:cNvSpPr>
                  <a:spLocks noChangeArrowheads="1"/>
                </p:cNvSpPr>
                <p:nvPr/>
              </p:nvSpPr>
              <p:spPr bwMode="auto">
                <a:xfrm>
                  <a:off x="99" y="99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4" name="Group 41"/>
                <p:cNvGrpSpPr>
                  <a:grpSpLocks/>
                </p:cNvGrpSpPr>
                <p:nvPr/>
              </p:nvGrpSpPr>
              <p:grpSpPr bwMode="auto">
                <a:xfrm>
                  <a:off x="110" y="110"/>
                  <a:ext cx="687" cy="688"/>
                  <a:chOff x="0" y="0"/>
                  <a:chExt cx="1252" cy="1252"/>
                </a:xfrm>
              </p:grpSpPr>
              <p:sp>
                <p:nvSpPr>
                  <p:cNvPr id="145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7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19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97" y="51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87" name="Group 48"/>
            <p:cNvGrpSpPr>
              <a:grpSpLocks/>
            </p:cNvGrpSpPr>
            <p:nvPr/>
          </p:nvGrpSpPr>
          <p:grpSpPr bwMode="auto">
            <a:xfrm>
              <a:off x="2789" y="436"/>
              <a:ext cx="1402" cy="2143"/>
              <a:chOff x="0" y="0"/>
              <a:chExt cx="1402" cy="2143"/>
            </a:xfrm>
          </p:grpSpPr>
          <p:grpSp>
            <p:nvGrpSpPr>
              <p:cNvPr id="115" name="Group 49"/>
              <p:cNvGrpSpPr>
                <a:grpSpLocks/>
              </p:cNvGrpSpPr>
              <p:nvPr/>
            </p:nvGrpSpPr>
            <p:grpSpPr bwMode="auto">
              <a:xfrm rot="3877067">
                <a:off x="854" y="1595"/>
                <a:ext cx="553" cy="543"/>
                <a:chOff x="1166" y="36"/>
                <a:chExt cx="642" cy="631"/>
              </a:xfrm>
            </p:grpSpPr>
            <p:sp>
              <p:nvSpPr>
                <p:cNvPr id="134" name="未知"/>
                <p:cNvSpPr>
                  <a:spLocks/>
                </p:cNvSpPr>
                <p:nvPr/>
              </p:nvSpPr>
              <p:spPr bwMode="auto">
                <a:xfrm>
                  <a:off x="1520" y="333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2" name="未知"/>
                <p:cNvSpPr>
                  <a:spLocks/>
                </p:cNvSpPr>
                <p:nvPr/>
              </p:nvSpPr>
              <p:spPr bwMode="auto">
                <a:xfrm flipV="1">
                  <a:off x="1166" y="36"/>
                  <a:ext cx="221" cy="256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" name="Group 56"/>
              <p:cNvGrpSpPr>
                <a:grpSpLocks/>
              </p:cNvGrpSpPr>
              <p:nvPr/>
            </p:nvGrpSpPr>
            <p:grpSpPr bwMode="auto">
              <a:xfrm>
                <a:off x="0" y="0"/>
                <a:ext cx="907" cy="907"/>
                <a:chOff x="0" y="0"/>
                <a:chExt cx="907" cy="907"/>
              </a:xfrm>
            </p:grpSpPr>
            <p:sp>
              <p:nvSpPr>
                <p:cNvPr id="119" name="Oval 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Oval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1999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Oval 59"/>
                <p:cNvSpPr>
                  <a:spLocks noChangeArrowheads="1"/>
                </p:cNvSpPr>
                <p:nvPr/>
              </p:nvSpPr>
              <p:spPr bwMode="auto">
                <a:xfrm>
                  <a:off x="60" y="59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Oval 60"/>
                <p:cNvSpPr>
                  <a:spLocks noChangeArrowheads="1"/>
                </p:cNvSpPr>
                <p:nvPr/>
              </p:nvSpPr>
              <p:spPr bwMode="auto">
                <a:xfrm>
                  <a:off x="60" y="61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Oval 61"/>
                <p:cNvSpPr>
                  <a:spLocks noChangeArrowheads="1"/>
                </p:cNvSpPr>
                <p:nvPr/>
              </p:nvSpPr>
              <p:spPr bwMode="auto">
                <a:xfrm>
                  <a:off x="99" y="99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109250" dir="3267739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24" name="Group 62"/>
                <p:cNvGrpSpPr>
                  <a:grpSpLocks/>
                </p:cNvGrpSpPr>
                <p:nvPr/>
              </p:nvGrpSpPr>
              <p:grpSpPr bwMode="auto">
                <a:xfrm>
                  <a:off x="110" y="110"/>
                  <a:ext cx="687" cy="688"/>
                  <a:chOff x="0" y="0"/>
                  <a:chExt cx="1252" cy="1252"/>
                </a:xfrm>
              </p:grpSpPr>
              <p:sp>
                <p:nvSpPr>
                  <p:cNvPr id="12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7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19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97" y="51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88" name="Group 69"/>
            <p:cNvGrpSpPr>
              <a:grpSpLocks/>
            </p:cNvGrpSpPr>
            <p:nvPr/>
          </p:nvGrpSpPr>
          <p:grpSpPr bwMode="auto">
            <a:xfrm>
              <a:off x="4058" y="336"/>
              <a:ext cx="1539" cy="2289"/>
              <a:chOff x="0" y="0"/>
              <a:chExt cx="1539" cy="2289"/>
            </a:xfrm>
          </p:grpSpPr>
          <p:grpSp>
            <p:nvGrpSpPr>
              <p:cNvPr id="96" name="Group 70"/>
              <p:cNvGrpSpPr>
                <a:grpSpLocks/>
              </p:cNvGrpSpPr>
              <p:nvPr/>
            </p:nvGrpSpPr>
            <p:grpSpPr bwMode="auto">
              <a:xfrm rot="3877067">
                <a:off x="991" y="1741"/>
                <a:ext cx="553" cy="543"/>
                <a:chOff x="1166" y="36"/>
                <a:chExt cx="642" cy="631"/>
              </a:xfrm>
            </p:grpSpPr>
            <p:sp>
              <p:nvSpPr>
                <p:cNvPr id="114" name="未知"/>
                <p:cNvSpPr>
                  <a:spLocks/>
                </p:cNvSpPr>
                <p:nvPr/>
              </p:nvSpPr>
              <p:spPr bwMode="auto">
                <a:xfrm>
                  <a:off x="1520" y="333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" name="未知"/>
                <p:cNvSpPr>
                  <a:spLocks/>
                </p:cNvSpPr>
                <p:nvPr/>
              </p:nvSpPr>
              <p:spPr bwMode="auto">
                <a:xfrm flipV="1">
                  <a:off x="1166" y="36"/>
                  <a:ext cx="221" cy="256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8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7" name="Oval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0" cy="108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tint val="0"/>
                      <a:invGamma/>
                    </a:srgbClr>
                  </a:gs>
                  <a:gs pos="50000">
                    <a:srgbClr val="3399FF"/>
                  </a:gs>
                  <a:gs pos="100000">
                    <a:srgbClr val="3399FF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7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0" cy="108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alpha val="31999"/>
                    </a:srgbClr>
                  </a:gs>
                  <a:gs pos="100000">
                    <a:srgbClr val="3399FF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79"/>
              <p:cNvSpPr>
                <a:spLocks noChangeArrowheads="1"/>
              </p:cNvSpPr>
              <p:nvPr/>
            </p:nvSpPr>
            <p:spPr bwMode="auto">
              <a:xfrm>
                <a:off x="73" y="71"/>
                <a:ext cx="946" cy="945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54118"/>
                      <a:invGamma/>
                    </a:srgbClr>
                  </a:gs>
                  <a:gs pos="50000">
                    <a:srgbClr val="3399FF"/>
                  </a:gs>
                  <a:gs pos="100000">
                    <a:srgbClr val="3399FF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0" name="Oval 80"/>
              <p:cNvSpPr>
                <a:spLocks noChangeArrowheads="1"/>
              </p:cNvSpPr>
              <p:nvPr/>
            </p:nvSpPr>
            <p:spPr bwMode="auto">
              <a:xfrm>
                <a:off x="74" y="73"/>
                <a:ext cx="946" cy="945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63529"/>
                      <a:invGamma/>
                    </a:srgbClr>
                  </a:gs>
                  <a:gs pos="100000">
                    <a:srgbClr val="3399FF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1" name="Oval 81"/>
              <p:cNvSpPr>
                <a:spLocks noChangeArrowheads="1"/>
              </p:cNvSpPr>
              <p:nvPr/>
            </p:nvSpPr>
            <p:spPr bwMode="auto">
              <a:xfrm>
                <a:off x="120" y="119"/>
                <a:ext cx="852" cy="8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02" name="Group 82"/>
              <p:cNvGrpSpPr>
                <a:grpSpLocks/>
              </p:cNvGrpSpPr>
              <p:nvPr/>
            </p:nvGrpSpPr>
            <p:grpSpPr bwMode="auto">
              <a:xfrm>
                <a:off x="133" y="132"/>
                <a:ext cx="826" cy="825"/>
                <a:chOff x="0" y="0"/>
                <a:chExt cx="1252" cy="1252"/>
              </a:xfrm>
            </p:grpSpPr>
            <p:sp>
              <p:nvSpPr>
                <p:cNvPr id="105" name="Oval 8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Oval 84"/>
                <p:cNvSpPr>
                  <a:spLocks noChangeArrowheads="1"/>
                </p:cNvSpPr>
                <p:nvPr/>
              </p:nvSpPr>
              <p:spPr bwMode="auto">
                <a:xfrm>
                  <a:off x="16" y="7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Oval 85"/>
                <p:cNvSpPr>
                  <a:spLocks noChangeArrowheads="1"/>
                </p:cNvSpPr>
                <p:nvPr/>
              </p:nvSpPr>
              <p:spPr bwMode="auto">
                <a:xfrm>
                  <a:off x="29" y="19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Oval 86"/>
                <p:cNvSpPr>
                  <a:spLocks noChangeArrowheads="1"/>
                </p:cNvSpPr>
                <p:nvPr/>
              </p:nvSpPr>
              <p:spPr bwMode="auto">
                <a:xfrm>
                  <a:off x="97" y="51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75" name="直接连接符 9"/>
          <p:cNvSpPr>
            <a:spLocks noChangeShapeType="1"/>
          </p:cNvSpPr>
          <p:nvPr/>
        </p:nvSpPr>
        <p:spPr bwMode="auto">
          <a:xfrm flipV="1">
            <a:off x="3408878" y="5784401"/>
            <a:ext cx="2517790" cy="5817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366546" y="4891355"/>
            <a:ext cx="2701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latin typeface="黑体"/>
                <a:ea typeface="黑体"/>
                <a:cs typeface="黑体"/>
              </a:rPr>
              <a:t>上世纪七、八十年代，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中美具有共同对付苏联的战略基础。</a:t>
            </a:r>
            <a:endParaRPr lang="zh-CN" altLang="en-US" b="1" dirty="0">
              <a:latin typeface="黑体"/>
              <a:ea typeface="黑体"/>
              <a:cs typeface="黑体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3394766" y="3709137"/>
            <a:ext cx="2673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黑体"/>
                <a:ea typeface="黑体"/>
                <a:cs typeface="黑体"/>
              </a:rPr>
              <a:t>“</a:t>
            </a:r>
            <a:r>
              <a:rPr lang="en-US" altLang="zh-CN" b="1" dirty="0" smtClean="0">
                <a:latin typeface="黑体"/>
                <a:ea typeface="黑体"/>
                <a:cs typeface="黑体"/>
              </a:rPr>
              <a:t>9·11</a:t>
            </a:r>
            <a:r>
              <a:rPr lang="zh-CN" altLang="zh-CN" b="1" dirty="0">
                <a:latin typeface="黑体"/>
                <a:ea typeface="黑体"/>
                <a:cs typeface="黑体"/>
              </a:rPr>
              <a:t>事件”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后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，中美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拥有反恐合作与经贸</a:t>
            </a:r>
            <a:r>
              <a:rPr lang="zh-CN" altLang="zh-CN" b="1" dirty="0">
                <a:latin typeface="黑体"/>
                <a:ea typeface="黑体"/>
                <a:cs typeface="黑体"/>
              </a:rPr>
              <a:t>合作“双引擎”。 </a:t>
            </a:r>
            <a:endParaRPr kumimoji="1" lang="zh-CN" altLang="en-US" b="1" dirty="0">
              <a:latin typeface="黑体"/>
              <a:ea typeface="黑体"/>
              <a:cs typeface="黑体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3346172" y="2590316"/>
            <a:ext cx="272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/>
                <a:ea typeface="黑体"/>
                <a:cs typeface="黑体"/>
              </a:rPr>
              <a:t>如今，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反恐合作难以支撑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，中美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原有经济结构互补</a:t>
            </a:r>
            <a:r>
              <a:rPr lang="zh-CN" altLang="zh-CN" b="1" dirty="0">
                <a:latin typeface="黑体"/>
                <a:ea typeface="黑体"/>
                <a:cs typeface="黑体"/>
              </a:rPr>
              <a:t>性减弱，竞争性增强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。</a:t>
            </a:r>
            <a:endParaRPr lang="zh-CN" altLang="zh-CN" b="1" dirty="0">
              <a:latin typeface="黑体"/>
              <a:ea typeface="黑体"/>
              <a:cs typeface="黑体"/>
            </a:endParaRPr>
          </a:p>
        </p:txBody>
      </p:sp>
      <p:sp>
        <p:nvSpPr>
          <p:cNvPr id="178" name="Line 6"/>
          <p:cNvSpPr>
            <a:spLocks noChangeAspect="1" noChangeShapeType="1"/>
          </p:cNvSpPr>
          <p:nvPr/>
        </p:nvSpPr>
        <p:spPr bwMode="auto">
          <a:xfrm flipV="1">
            <a:off x="2926410" y="5172102"/>
            <a:ext cx="0" cy="553051"/>
          </a:xfrm>
          <a:prstGeom prst="line">
            <a:avLst/>
          </a:prstGeom>
          <a:noFill/>
          <a:ln w="76200" cap="flat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 dirty="0">
              <a:latin typeface="宋体" charset="0"/>
              <a:sym typeface="宋体" charset="0"/>
            </a:endParaRPr>
          </a:p>
        </p:txBody>
      </p:sp>
      <p:sp>
        <p:nvSpPr>
          <p:cNvPr id="179" name="Line 6"/>
          <p:cNvSpPr>
            <a:spLocks noChangeAspect="1" noChangeShapeType="1"/>
          </p:cNvSpPr>
          <p:nvPr/>
        </p:nvSpPr>
        <p:spPr bwMode="auto">
          <a:xfrm flipV="1">
            <a:off x="2934695" y="4042190"/>
            <a:ext cx="0" cy="553051"/>
          </a:xfrm>
          <a:prstGeom prst="line">
            <a:avLst/>
          </a:prstGeom>
          <a:noFill/>
          <a:ln w="76200" cap="flat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 dirty="0">
              <a:latin typeface="宋体" charset="0"/>
              <a:sym typeface="宋体" charset="0"/>
            </a:endParaRPr>
          </a:p>
        </p:txBody>
      </p:sp>
      <p:sp>
        <p:nvSpPr>
          <p:cNvPr id="180" name="Line 6"/>
          <p:cNvSpPr>
            <a:spLocks noChangeAspect="1" noChangeShapeType="1"/>
          </p:cNvSpPr>
          <p:nvPr/>
        </p:nvSpPr>
        <p:spPr bwMode="auto">
          <a:xfrm flipV="1">
            <a:off x="2923172" y="2878367"/>
            <a:ext cx="0" cy="553051"/>
          </a:xfrm>
          <a:prstGeom prst="line">
            <a:avLst/>
          </a:prstGeom>
          <a:noFill/>
          <a:ln w="76200" cap="flat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 dirty="0">
              <a:latin typeface="宋体" charset="0"/>
              <a:sym typeface="宋体" charset="0"/>
            </a:endParaRPr>
          </a:p>
        </p:txBody>
      </p:sp>
      <p:sp>
        <p:nvSpPr>
          <p:cNvPr id="181" name="直接连接符 9"/>
          <p:cNvSpPr>
            <a:spLocks noChangeShapeType="1"/>
          </p:cNvSpPr>
          <p:nvPr/>
        </p:nvSpPr>
        <p:spPr bwMode="auto">
          <a:xfrm flipV="1">
            <a:off x="3409228" y="4664250"/>
            <a:ext cx="2517790" cy="5817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" name="直接连接符 9"/>
          <p:cNvSpPr>
            <a:spLocks noChangeShapeType="1"/>
          </p:cNvSpPr>
          <p:nvPr/>
        </p:nvSpPr>
        <p:spPr bwMode="auto">
          <a:xfrm flipV="1">
            <a:off x="3423107" y="3662927"/>
            <a:ext cx="2517790" cy="5817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3" name="矩形 182"/>
          <p:cNvSpPr/>
          <p:nvPr/>
        </p:nvSpPr>
        <p:spPr>
          <a:xfrm>
            <a:off x="3263159" y="1356652"/>
            <a:ext cx="280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89" name="文本框 188"/>
          <p:cNvSpPr txBox="1"/>
          <p:nvPr/>
        </p:nvSpPr>
        <p:spPr>
          <a:xfrm>
            <a:off x="3013999" y="106044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黑体"/>
                <a:ea typeface="黑体"/>
                <a:cs typeface="黑体"/>
              </a:rPr>
              <a:t>中美战略基础松动</a:t>
            </a:r>
            <a:endParaRPr kumimoji="1" lang="zh-CN" alt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  <p:pic>
        <p:nvPicPr>
          <p:cNvPr id="191" name="图片 190" descr="屏幕快照 2013-01-16 下午9.21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368" y="1033207"/>
            <a:ext cx="2452410" cy="2255172"/>
          </a:xfrm>
          <a:prstGeom prst="rect">
            <a:avLst/>
          </a:prstGeom>
        </p:spPr>
      </p:pic>
      <p:sp>
        <p:nvSpPr>
          <p:cNvPr id="192" name="矩形 191"/>
          <p:cNvSpPr/>
          <p:nvPr/>
        </p:nvSpPr>
        <p:spPr>
          <a:xfrm>
            <a:off x="6155367" y="3620154"/>
            <a:ext cx="24835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20"/>
              </a:lnSpc>
            </a:pPr>
            <a:r>
              <a:rPr lang="zh-CN" altLang="en-US" sz="20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    中美实力拉近、战略基础松动、美国对外战略调整、内外环境复杂等导致中美战略缓冲带被侵蚀，战略对抗风险增大。</a:t>
            </a:r>
            <a:endParaRPr lang="zh-CN" altLang="zh-CN" sz="20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 </a:t>
            </a:r>
            <a:endParaRPr lang="zh-CN" altLang="en-US" sz="16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195" name="图片 194" descr="杂志社logo带网址 单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0" y="5954891"/>
            <a:ext cx="2032158" cy="405868"/>
          </a:xfrm>
          <a:prstGeom prst="rect">
            <a:avLst/>
          </a:prstGeom>
        </p:spPr>
      </p:pic>
      <p:sp>
        <p:nvSpPr>
          <p:cNvPr id="95" name="直接连接符 9"/>
          <p:cNvSpPr>
            <a:spLocks noChangeShapeType="1"/>
          </p:cNvSpPr>
          <p:nvPr/>
        </p:nvSpPr>
        <p:spPr bwMode="auto">
          <a:xfrm flipV="1">
            <a:off x="3550106" y="1543361"/>
            <a:ext cx="2101389" cy="0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352433" y="1701319"/>
            <a:ext cx="27611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/>
                <a:ea typeface="黑体"/>
                <a:cs typeface="黑体"/>
              </a:rPr>
              <a:t>美战略重心东移引发中美地缘政治竞争态势</a:t>
            </a:r>
            <a:r>
              <a:rPr lang="zh-CN" altLang="en-US" sz="2000" dirty="0" smtClean="0">
                <a:latin typeface="黑体"/>
                <a:ea typeface="黑体"/>
                <a:cs typeface="黑体"/>
              </a:rPr>
              <a:t>。</a:t>
            </a:r>
            <a:endParaRPr lang="zh-CN" altLang="en-US" sz="2000" dirty="0">
              <a:latin typeface="黑体"/>
              <a:ea typeface="黑体"/>
              <a:cs typeface="黑体"/>
            </a:endParaRPr>
          </a:p>
        </p:txBody>
      </p:sp>
      <p:sp>
        <p:nvSpPr>
          <p:cNvPr id="109" name="Line 6"/>
          <p:cNvSpPr>
            <a:spLocks noChangeAspect="1" noChangeShapeType="1"/>
          </p:cNvSpPr>
          <p:nvPr/>
        </p:nvSpPr>
        <p:spPr bwMode="auto">
          <a:xfrm flipV="1">
            <a:off x="2920584" y="1604391"/>
            <a:ext cx="0" cy="677458"/>
          </a:xfrm>
          <a:prstGeom prst="line">
            <a:avLst/>
          </a:prstGeom>
          <a:noFill/>
          <a:ln w="76200" cap="flat" cmpd="sng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 dirty="0">
              <a:latin typeface="宋体" charset="0"/>
              <a:sym typeface="宋体" charset="0"/>
            </a:endParaRPr>
          </a:p>
        </p:txBody>
      </p:sp>
      <p:sp>
        <p:nvSpPr>
          <p:cNvPr id="110" name="直接连接符 9"/>
          <p:cNvSpPr>
            <a:spLocks noChangeShapeType="1"/>
          </p:cNvSpPr>
          <p:nvPr/>
        </p:nvSpPr>
        <p:spPr bwMode="auto">
          <a:xfrm flipV="1">
            <a:off x="3437883" y="2439207"/>
            <a:ext cx="2517790" cy="5817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5028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/>
      <p:bldP spid="175" grpId="0" animBg="1"/>
      <p:bldP spid="2" grpId="0"/>
      <p:bldP spid="176" grpId="0"/>
      <p:bldP spid="177" grpId="0"/>
      <p:bldP spid="178" grpId="1" animBg="1"/>
      <p:bldP spid="179" grpId="1" animBg="1"/>
      <p:bldP spid="180" grpId="1" animBg="1"/>
      <p:bldP spid="181" grpId="0" animBg="1"/>
      <p:bldP spid="182" grpId="0" animBg="1"/>
      <p:bldP spid="189" grpId="0"/>
      <p:bldP spid="192" grpId="0"/>
      <p:bldP spid="95" grpId="1" animBg="1"/>
      <p:bldP spid="104" grpId="0"/>
      <p:bldP spid="109" grpId="1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65631">
            <a:off x="661854" y="4201610"/>
            <a:ext cx="1383630" cy="20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14111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接连接符 50"/>
          <p:cNvSpPr>
            <a:spLocks noChangeShapeType="1"/>
          </p:cNvSpPr>
          <p:nvPr/>
        </p:nvSpPr>
        <p:spPr bwMode="auto">
          <a:xfrm>
            <a:off x="2338590" y="1446690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6200000">
            <a:off x="-12065" y="1645984"/>
            <a:ext cx="1876612" cy="1478024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0" y="0"/>
              </a:cxn>
              <a:cxn ang="0">
                <a:pos x="804" y="0"/>
              </a:cxn>
              <a:cxn ang="0">
                <a:pos x="1072" y="536"/>
              </a:cxn>
              <a:cxn ang="0">
                <a:pos x="0" y="536"/>
              </a:cxn>
            </a:cxnLst>
            <a:rect l="0" t="0" r="r" b="b"/>
            <a:pathLst>
              <a:path w="1072" h="536">
                <a:moveTo>
                  <a:pt x="0" y="536"/>
                </a:moveTo>
                <a:lnTo>
                  <a:pt x="0" y="0"/>
                </a:lnTo>
                <a:lnTo>
                  <a:pt x="804" y="0"/>
                </a:lnTo>
                <a:lnTo>
                  <a:pt x="1072" y="536"/>
                </a:lnTo>
                <a:lnTo>
                  <a:pt x="0" y="53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90" y="715493"/>
            <a:ext cx="143986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直接连接符 7167"/>
          <p:cNvSpPr>
            <a:spLocks noChangeShapeType="1"/>
          </p:cNvSpPr>
          <p:nvPr/>
        </p:nvSpPr>
        <p:spPr bwMode="auto">
          <a:xfrm>
            <a:off x="201638" y="1684815"/>
            <a:ext cx="2151063" cy="1588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直接连接符 7172"/>
          <p:cNvSpPr>
            <a:spLocks noChangeShapeType="1"/>
          </p:cNvSpPr>
          <p:nvPr/>
        </p:nvSpPr>
        <p:spPr bwMode="auto">
          <a:xfrm>
            <a:off x="159305" y="1446690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41"/>
          <p:cNvSpPr>
            <a:spLocks noChangeArrowheads="1"/>
          </p:cNvSpPr>
          <p:nvPr/>
        </p:nvSpPr>
        <p:spPr bwMode="auto">
          <a:xfrm>
            <a:off x="2413000" y="1085942"/>
            <a:ext cx="3697111" cy="5034514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charset="0"/>
              <a:sym typeface="宋体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34668" y="3261983"/>
            <a:ext cx="2356553" cy="264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过去</a:t>
            </a:r>
            <a:r>
              <a:rPr lang="en-US" altLang="zh-CN" sz="16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10</a:t>
            </a:r>
            <a:r>
              <a:rPr lang="zh-CN" altLang="zh-CN" sz="16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年，中国在“多强”中脱颖而出的态势十分</a:t>
            </a:r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明朗。</a:t>
            </a:r>
            <a:r>
              <a:rPr lang="zh-CN" altLang="en-US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据预测，</a:t>
            </a:r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中国</a:t>
            </a:r>
            <a:r>
              <a:rPr lang="en-US" altLang="zh-CN" sz="16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GDP </a:t>
            </a:r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总量很</a:t>
            </a:r>
            <a:r>
              <a:rPr lang="zh-CN" altLang="zh-CN" sz="16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可能在</a:t>
            </a:r>
            <a:r>
              <a:rPr lang="en-US" altLang="zh-CN" sz="16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2020</a:t>
            </a:r>
            <a:r>
              <a:rPr lang="zh-CN" altLang="zh-CN" sz="16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年</a:t>
            </a:r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左右</a:t>
            </a:r>
            <a:r>
              <a:rPr lang="zh-CN" altLang="en-US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超越美国</a:t>
            </a:r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，美方</a:t>
            </a:r>
            <a:r>
              <a:rPr lang="zh-CN" altLang="zh-CN" sz="16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近年来对华态度变得格外敏感和焦虑，中国在处理对美外交上则显得更</a:t>
            </a:r>
            <a:r>
              <a:rPr lang="zh-CN" altLang="zh-CN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加自信 </a:t>
            </a:r>
            <a:r>
              <a:rPr lang="zh-CN" altLang="en-US" sz="16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。</a:t>
            </a:r>
            <a:endParaRPr kumimoji="1" lang="zh-CN" altLang="en-US" sz="16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671" y="1270265"/>
            <a:ext cx="3497033" cy="36174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94000" y="2251247"/>
            <a:ext cx="300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latin typeface="黑体"/>
                <a:ea typeface="黑体"/>
                <a:cs typeface="黑体"/>
              </a:rPr>
              <a:t>冷战时期的美苏关系</a:t>
            </a:r>
            <a:endParaRPr kumimoji="1" lang="zh-CN" altLang="en-US" sz="2400" b="1" dirty="0">
              <a:latin typeface="黑体"/>
              <a:ea typeface="黑体"/>
              <a:cs typeface="黑体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86400" y="1446690"/>
            <a:ext cx="275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latin typeface="黑体"/>
                <a:ea typeface="黑体"/>
                <a:cs typeface="黑体"/>
              </a:rPr>
              <a:t>二战前的美英关系</a:t>
            </a:r>
            <a:endParaRPr kumimoji="1" lang="zh-CN" altLang="en-US" sz="2400" b="1" dirty="0">
              <a:latin typeface="黑体"/>
              <a:ea typeface="黑体"/>
              <a:cs typeface="黑体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36670" y="2972532"/>
            <a:ext cx="33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latin typeface="黑体"/>
                <a:ea typeface="黑体"/>
                <a:cs typeface="黑体"/>
              </a:rPr>
              <a:t>冷战</a:t>
            </a:r>
            <a:r>
              <a:rPr lang="zh-CN" altLang="zh-CN" sz="2400" b="1" dirty="0" smtClean="0">
                <a:latin typeface="黑体"/>
                <a:ea typeface="黑体"/>
                <a:cs typeface="黑体"/>
              </a:rPr>
              <a:t>后美欧、</a:t>
            </a:r>
            <a:r>
              <a:rPr lang="zh-CN" altLang="en-US" sz="2400" b="1" dirty="0" smtClean="0">
                <a:latin typeface="黑体"/>
                <a:ea typeface="黑体"/>
                <a:cs typeface="黑体"/>
              </a:rPr>
              <a:t>美日</a:t>
            </a:r>
            <a:r>
              <a:rPr lang="zh-CN" altLang="zh-CN" sz="2400" b="1" dirty="0" smtClean="0">
                <a:latin typeface="黑体"/>
                <a:ea typeface="黑体"/>
                <a:cs typeface="黑体"/>
              </a:rPr>
              <a:t>关</a:t>
            </a:r>
            <a:r>
              <a:rPr lang="zh-CN" altLang="zh-CN" sz="2400" b="1" dirty="0">
                <a:latin typeface="黑体"/>
                <a:ea typeface="黑体"/>
                <a:cs typeface="黑体"/>
              </a:rPr>
              <a:t>系 </a:t>
            </a:r>
            <a:endParaRPr kumimoji="1" lang="zh-CN" altLang="en-US" sz="2400" b="1" dirty="0">
              <a:latin typeface="黑体"/>
              <a:ea typeface="黑体"/>
              <a:cs typeface="黑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96971" y="5413108"/>
            <a:ext cx="3452951" cy="497036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lstStyle/>
          <a:p>
            <a:r>
              <a:rPr kumimoji="1" lang="zh-CN" altLang="en-US" sz="28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中美“新型大国关系”</a:t>
            </a:r>
            <a:endParaRPr kumimoji="1" lang="zh-CN" altLang="en-US" sz="2800" b="1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-119905" y="1464816"/>
            <a:ext cx="2533420" cy="1877048"/>
            <a:chOff x="2105048" y="2010563"/>
            <a:chExt cx="2533420" cy="1877048"/>
          </a:xfrm>
        </p:grpSpPr>
        <p:sp>
          <p:nvSpPr>
            <p:cNvPr id="28" name="矩形 21"/>
            <p:cNvSpPr>
              <a:spLocks noChangeArrowheads="1"/>
            </p:cNvSpPr>
            <p:nvPr/>
          </p:nvSpPr>
          <p:spPr bwMode="auto">
            <a:xfrm>
              <a:off x="2421660" y="2409587"/>
              <a:ext cx="2135187" cy="1478024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accent6"/>
                </a:solidFill>
                <a:latin typeface="Franklin Gothic Medium" charset="0"/>
                <a:sym typeface="Franklin Gothic Medium" charset="0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16200000">
              <a:off x="2222366" y="2209857"/>
              <a:ext cx="1876612" cy="147802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105048" y="2552616"/>
              <a:ext cx="253342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 smtClean="0">
                  <a:latin typeface="黑体"/>
                  <a:ea typeface="黑体"/>
                  <a:cs typeface="黑体"/>
                </a:rPr>
                <a:t>“</a:t>
              </a:r>
              <a:r>
                <a:rPr lang="zh-CN" altLang="zh-CN" sz="2400" b="1" dirty="0">
                  <a:latin typeface="黑体"/>
                  <a:ea typeface="黑体"/>
                  <a:cs typeface="黑体"/>
                </a:rPr>
                <a:t>新型大国关系</a:t>
              </a:r>
              <a:r>
                <a:rPr lang="zh-CN" altLang="zh-CN" sz="2400" b="1" dirty="0" smtClean="0">
                  <a:latin typeface="黑体"/>
                  <a:ea typeface="黑体"/>
                  <a:cs typeface="黑体"/>
                </a:rPr>
                <a:t>”</a:t>
              </a:r>
              <a:endParaRPr lang="en-US" altLang="zh-CN" sz="2400" b="1" dirty="0" smtClean="0">
                <a:latin typeface="黑体"/>
                <a:ea typeface="黑体"/>
                <a:cs typeface="黑体"/>
              </a:endParaRPr>
            </a:p>
            <a:p>
              <a:r>
                <a:rPr lang="en-US" altLang="zh-CN" sz="2400" b="1" dirty="0" smtClean="0">
                  <a:latin typeface="黑体"/>
                  <a:ea typeface="黑体"/>
                  <a:cs typeface="黑体"/>
                </a:rPr>
                <a:t>     </a:t>
              </a:r>
              <a:r>
                <a:rPr lang="zh-CN" altLang="zh-CN" sz="2400" b="1" dirty="0" smtClean="0">
                  <a:latin typeface="黑体"/>
                  <a:ea typeface="黑体"/>
                  <a:cs typeface="黑体"/>
                </a:rPr>
                <a:t>有别于</a:t>
              </a:r>
              <a:endParaRPr lang="en-US" altLang="zh-CN" sz="2400" b="1" dirty="0">
                <a:latin typeface="黑体"/>
                <a:ea typeface="黑体"/>
                <a:cs typeface="黑体"/>
              </a:endParaRPr>
            </a:p>
            <a:p>
              <a:r>
                <a:rPr lang="en-US" altLang="zh-CN" sz="2800" b="1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2800" b="1" dirty="0" smtClean="0">
                  <a:latin typeface="黑体"/>
                  <a:ea typeface="黑体"/>
                  <a:cs typeface="黑体"/>
                </a:rPr>
                <a:t>其</a:t>
              </a:r>
              <a:r>
                <a:rPr lang="zh-CN" altLang="zh-CN" sz="2800" b="1" dirty="0">
                  <a:latin typeface="黑体"/>
                  <a:ea typeface="黑体"/>
                  <a:cs typeface="黑体"/>
                </a:rPr>
                <a:t>他大国关</a:t>
              </a:r>
              <a:r>
                <a:rPr lang="zh-CN" altLang="zh-CN" sz="2800" b="1" dirty="0" smtClean="0">
                  <a:latin typeface="黑体"/>
                  <a:ea typeface="黑体"/>
                  <a:cs typeface="黑体"/>
                </a:rPr>
                <a:t>系 </a:t>
              </a:r>
              <a:endParaRPr kumimoji="1" lang="zh-CN" altLang="en-US" sz="2800" b="1" dirty="0">
                <a:latin typeface="黑体"/>
                <a:ea typeface="黑体"/>
                <a:cs typeface="黑体"/>
              </a:endParaRPr>
            </a:p>
          </p:txBody>
        </p:sp>
      </p:grpSp>
      <p:pic>
        <p:nvPicPr>
          <p:cNvPr id="31" name="图片 30" descr="0130000016788212158707355348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002" y="1105855"/>
            <a:ext cx="2612553" cy="2019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矩形 31"/>
          <p:cNvSpPr/>
          <p:nvPr/>
        </p:nvSpPr>
        <p:spPr>
          <a:xfrm>
            <a:off x="6221002" y="4013485"/>
            <a:ext cx="2654886" cy="2106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570" y="4071670"/>
            <a:ext cx="134143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3953932" y="480171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>
                <a:latin typeface="黑体"/>
                <a:ea typeface="黑体"/>
                <a:cs typeface="黑体"/>
              </a:rPr>
              <a:t>VS</a:t>
            </a:r>
            <a:endParaRPr kumimoji="1" lang="zh-CN" altLang="en-US" sz="3600" dirty="0">
              <a:latin typeface="黑体"/>
              <a:ea typeface="黑体"/>
              <a:cs typeface="黑体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93556" y="4071670"/>
            <a:ext cx="2497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    </a:t>
            </a:r>
            <a:r>
              <a:rPr lang="zh-CN" altLang="en-US" sz="20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中美“新型大国关系”的构建，既没有任何先例可循，也缺少相应的理论借鉴，只能靠两国人民自己摸索、创造条件。</a:t>
            </a:r>
            <a:endParaRPr kumimoji="1" lang="zh-CN" altLang="en-US" sz="20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6" name="文本框 35"/>
          <p:cNvSpPr txBox="1"/>
          <p:nvPr/>
        </p:nvSpPr>
        <p:spPr>
          <a:xfrm rot="20274871">
            <a:off x="405408" y="797045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对比</a:t>
            </a:r>
            <a:endParaRPr kumimoji="1" lang="zh-CN" altLang="en-US" sz="32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38" name="图片 37" descr="杂志社logo带网址 单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0" y="5954891"/>
            <a:ext cx="2032158" cy="4058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195602" y="3250879"/>
            <a:ext cx="26802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  <a:latin typeface="黑体"/>
                <a:ea typeface="黑体"/>
                <a:cs typeface="黑体"/>
              </a:rPr>
              <a:t>“核相互确保摧毁”</a:t>
            </a:r>
            <a:r>
              <a:rPr lang="zh-CN" altLang="en-US" sz="2000" b="1" dirty="0" smtClean="0">
                <a:latin typeface="黑体"/>
                <a:ea typeface="黑体"/>
                <a:cs typeface="黑体"/>
              </a:rPr>
              <a:t>的恐怖和平。</a:t>
            </a:r>
            <a:endParaRPr lang="zh-CN" altLang="en-US" sz="2000" b="1" dirty="0">
              <a:latin typeface="黑体"/>
              <a:ea typeface="黑体"/>
              <a:cs typeface="黑体"/>
            </a:endParaRPr>
          </a:p>
        </p:txBody>
      </p:sp>
      <p:cxnSp>
        <p:nvCxnSpPr>
          <p:cNvPr id="42" name="肘形连接符 41"/>
          <p:cNvCxnSpPr/>
          <p:nvPr/>
        </p:nvCxnSpPr>
        <p:spPr>
          <a:xfrm>
            <a:off x="5949922" y="2251247"/>
            <a:ext cx="484746" cy="46166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9267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23" grpId="0"/>
      <p:bldP spid="24" grpId="0"/>
      <p:bldP spid="25" grpId="0" animBg="1"/>
      <p:bldP spid="32" grpId="0" animBg="1"/>
      <p:bldP spid="34" grpId="0"/>
      <p:bldP spid="35" grpId="0"/>
      <p:bldP spid="36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39" y="1133004"/>
            <a:ext cx="1238584" cy="12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 38"/>
          <p:cNvGrpSpPr/>
          <p:nvPr/>
        </p:nvGrpSpPr>
        <p:grpSpPr>
          <a:xfrm>
            <a:off x="1343376" y="1118893"/>
            <a:ext cx="8245124" cy="4791761"/>
            <a:chOff x="1368776" y="1118893"/>
            <a:chExt cx="8099777" cy="479176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776" y="1118893"/>
              <a:ext cx="8099777" cy="479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直接连接符 43"/>
            <p:cNvSpPr>
              <a:spLocks noChangeShapeType="1"/>
            </p:cNvSpPr>
            <p:nvPr/>
          </p:nvSpPr>
          <p:spPr bwMode="auto">
            <a:xfrm>
              <a:off x="2837902" y="2158034"/>
              <a:ext cx="5600542" cy="0"/>
            </a:xfrm>
            <a:prstGeom prst="line">
              <a:avLst/>
            </a:prstGeom>
            <a:noFill/>
            <a:ln w="9525" cap="flat" cmpd="sng">
              <a:solidFill>
                <a:srgbClr val="93C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直接连接符 43"/>
            <p:cNvSpPr>
              <a:spLocks noChangeShapeType="1"/>
            </p:cNvSpPr>
            <p:nvPr/>
          </p:nvSpPr>
          <p:spPr bwMode="auto">
            <a:xfrm>
              <a:off x="2837902" y="2737558"/>
              <a:ext cx="5600542" cy="0"/>
            </a:xfrm>
            <a:prstGeom prst="line">
              <a:avLst/>
            </a:prstGeom>
            <a:noFill/>
            <a:ln w="9525" cap="flat" cmpd="sng">
              <a:solidFill>
                <a:srgbClr val="93C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直接连接符 43"/>
            <p:cNvSpPr>
              <a:spLocks noChangeShapeType="1"/>
            </p:cNvSpPr>
            <p:nvPr/>
          </p:nvSpPr>
          <p:spPr bwMode="auto">
            <a:xfrm>
              <a:off x="2837902" y="3316674"/>
              <a:ext cx="5600542" cy="0"/>
            </a:xfrm>
            <a:prstGeom prst="line">
              <a:avLst/>
            </a:prstGeom>
            <a:noFill/>
            <a:ln w="9525" cap="flat" cmpd="sng">
              <a:solidFill>
                <a:srgbClr val="93C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14111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杂志社logo带网址 单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0" y="5954891"/>
            <a:ext cx="2032158" cy="405868"/>
          </a:xfrm>
          <a:prstGeom prst="rect">
            <a:avLst/>
          </a:prstGeom>
        </p:spPr>
      </p:pic>
      <p:sp>
        <p:nvSpPr>
          <p:cNvPr id="6" name="直接连接符 50"/>
          <p:cNvSpPr>
            <a:spLocks noChangeShapeType="1"/>
          </p:cNvSpPr>
          <p:nvPr/>
        </p:nvSpPr>
        <p:spPr bwMode="auto">
          <a:xfrm>
            <a:off x="2399011" y="2010998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91695" y="2010998"/>
            <a:ext cx="2404764" cy="1876613"/>
            <a:chOff x="91695" y="2010998"/>
            <a:chExt cx="2404764" cy="1876613"/>
          </a:xfrm>
        </p:grpSpPr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262236" y="2409587"/>
              <a:ext cx="2136775" cy="1478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rgbClr val="FFFFFF"/>
                </a:solidFill>
                <a:latin typeface="Franklin Gothic Medium" charset="0"/>
                <a:sym typeface="Franklin Gothic Medium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200000">
              <a:off x="48356" y="2210292"/>
              <a:ext cx="1876612" cy="147802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1695" y="2593454"/>
              <a:ext cx="240476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构</a:t>
              </a:r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建</a:t>
              </a:r>
              <a:r>
                <a:rPr lang="zh-CN" altLang="zh-CN" sz="2000" b="1" dirty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中</a:t>
              </a:r>
              <a:r>
                <a:rPr lang="zh-CN" altLang="zh-CN" sz="2000" b="1" dirty="0" smtClean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美</a:t>
              </a:r>
              <a:endParaRPr lang="en-US" altLang="zh-CN" sz="20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endParaRPr>
            </a:p>
            <a:p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“</a:t>
              </a:r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新型大国关系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”</a:t>
              </a:r>
              <a:endParaRPr lang="en-US" altLang="zh-CN" sz="2000" b="1" dirty="0" smtClean="0">
                <a:latin typeface="黑体"/>
                <a:ea typeface="黑体"/>
                <a:cs typeface="黑体"/>
              </a:endParaRPr>
            </a:p>
            <a:p>
              <a:r>
                <a:rPr lang="zh-CN" altLang="zh-CN" sz="2800" b="1" dirty="0" smtClean="0">
                  <a:latin typeface="黑体"/>
                  <a:ea typeface="黑体"/>
                  <a:cs typeface="黑体"/>
                </a:rPr>
                <a:t>具备时代</a:t>
              </a:r>
              <a:r>
                <a:rPr lang="zh-CN" altLang="zh-CN" sz="2800" b="1" dirty="0">
                  <a:latin typeface="黑体"/>
                  <a:ea typeface="黑体"/>
                  <a:cs typeface="黑体"/>
                </a:rPr>
                <a:t>条件 </a:t>
              </a:r>
            </a:p>
          </p:txBody>
        </p:sp>
      </p:grpSp>
      <p:sp>
        <p:nvSpPr>
          <p:cNvPr id="11" name="直接连接符 51"/>
          <p:cNvSpPr>
            <a:spLocks noChangeShapeType="1"/>
          </p:cNvSpPr>
          <p:nvPr/>
        </p:nvSpPr>
        <p:spPr bwMode="auto">
          <a:xfrm>
            <a:off x="225117" y="2018313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直接连接符 7167"/>
          <p:cNvSpPr>
            <a:spLocks noChangeShapeType="1"/>
          </p:cNvSpPr>
          <p:nvPr/>
        </p:nvSpPr>
        <p:spPr bwMode="auto">
          <a:xfrm>
            <a:off x="239228" y="2230990"/>
            <a:ext cx="2151063" cy="1588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16033" y="1690093"/>
            <a:ext cx="6052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>
                <a:latin typeface="黑体"/>
                <a:ea typeface="黑体"/>
                <a:cs typeface="黑体"/>
              </a:rPr>
              <a:t>政治多极化</a:t>
            </a:r>
            <a:r>
              <a:rPr lang="en-US" altLang="zh-CN" sz="2000" dirty="0" smtClean="0">
                <a:latin typeface="黑体"/>
                <a:ea typeface="黑体"/>
                <a:cs typeface="黑体"/>
              </a:rPr>
              <a:t>—</a:t>
            </a:r>
            <a:r>
              <a:rPr lang="zh-CN" altLang="en-US" sz="1600" b="1" dirty="0" smtClean="0">
                <a:latin typeface="黑体"/>
                <a:ea typeface="黑体"/>
                <a:cs typeface="黑体"/>
              </a:rPr>
              <a:t>美国“一超”地位下降，新兴大国群体性崛起。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 </a:t>
            </a:r>
            <a:endParaRPr lang="zh-CN" altLang="en-US" sz="1600" b="1" dirty="0">
              <a:latin typeface="黑体"/>
              <a:ea typeface="黑体"/>
              <a:cs typeface="黑体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0144" y="2247007"/>
            <a:ext cx="637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 dirty="0" smtClean="0">
                <a:latin typeface="黑体"/>
                <a:ea typeface="黑体"/>
                <a:cs typeface="黑体"/>
              </a:rPr>
              <a:t>经济全球化</a:t>
            </a:r>
            <a:r>
              <a:rPr lang="en-US" altLang="zh-CN" sz="2000" dirty="0" smtClean="0">
                <a:latin typeface="黑体"/>
                <a:ea typeface="黑体"/>
                <a:cs typeface="黑体"/>
              </a:rPr>
              <a:t>—</a:t>
            </a:r>
            <a:r>
              <a:rPr lang="zh-CN" altLang="en-US" sz="1600" b="1" dirty="0" smtClean="0">
                <a:latin typeface="黑体"/>
                <a:ea typeface="黑体"/>
                <a:cs typeface="黑体"/>
              </a:rPr>
              <a:t>“你中有我、我中有你”，相互依存进一步加深。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 </a:t>
            </a:r>
            <a:endParaRPr lang="zh-CN" altLang="en-US" sz="1600" b="1" dirty="0">
              <a:latin typeface="黑体"/>
              <a:ea typeface="黑体"/>
              <a:cs typeface="黑体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4255" y="2808113"/>
            <a:ext cx="4206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 dirty="0" smtClean="0">
                <a:latin typeface="黑体"/>
                <a:ea typeface="黑体"/>
                <a:cs typeface="黑体"/>
              </a:rPr>
              <a:t>文化多样化</a:t>
            </a:r>
            <a:r>
              <a:rPr lang="en-US" altLang="zh-CN" sz="2000" dirty="0" smtClean="0">
                <a:latin typeface="黑体"/>
                <a:ea typeface="黑体"/>
                <a:cs typeface="黑体"/>
              </a:rPr>
              <a:t>—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各种</a:t>
            </a:r>
            <a:r>
              <a:rPr lang="zh-CN" altLang="zh-CN" sz="1600" b="1" dirty="0">
                <a:latin typeface="黑体"/>
                <a:ea typeface="黑体"/>
                <a:cs typeface="黑体"/>
              </a:rPr>
              <a:t>文明相互借鉴与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融合</a:t>
            </a:r>
            <a:r>
              <a:rPr lang="zh-CN" altLang="zh-CN" sz="1600" b="1" dirty="0">
                <a:latin typeface="黑体"/>
                <a:ea typeface="黑体"/>
                <a:cs typeface="黑体"/>
              </a:rPr>
              <a:t>。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 </a:t>
            </a:r>
            <a:endParaRPr kumimoji="1" lang="zh-CN" altLang="en-US" sz="1600" b="1" dirty="0">
              <a:latin typeface="黑体"/>
              <a:ea typeface="黑体"/>
              <a:cs typeface="黑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44255" y="3330785"/>
            <a:ext cx="6175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 dirty="0">
                <a:latin typeface="黑体"/>
                <a:ea typeface="黑体"/>
                <a:cs typeface="黑体"/>
              </a:rPr>
              <a:t>社会信</a:t>
            </a:r>
            <a:r>
              <a:rPr lang="zh-CN" altLang="zh-CN" sz="2000" b="1" dirty="0" smtClean="0">
                <a:latin typeface="黑体"/>
                <a:ea typeface="黑体"/>
                <a:cs typeface="黑体"/>
              </a:rPr>
              <a:t>息化</a:t>
            </a:r>
            <a:r>
              <a:rPr lang="en-US" altLang="zh-CN" sz="2000" dirty="0" smtClean="0">
                <a:latin typeface="黑体"/>
                <a:ea typeface="黑体"/>
                <a:cs typeface="黑体"/>
              </a:rPr>
              <a:t>—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国家竞争</a:t>
            </a:r>
            <a:r>
              <a:rPr lang="zh-CN" altLang="en-US" sz="1600" b="1" dirty="0" smtClean="0">
                <a:latin typeface="黑体"/>
                <a:ea typeface="黑体"/>
                <a:cs typeface="黑体"/>
              </a:rPr>
              <a:t>愈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侧重于软实力较量</a:t>
            </a:r>
            <a:r>
              <a:rPr lang="zh-CN" altLang="en-US" sz="1600" b="1" dirty="0" smtClean="0">
                <a:latin typeface="黑体"/>
                <a:ea typeface="黑体"/>
                <a:cs typeface="黑体"/>
              </a:rPr>
              <a:t>，民众热爱和平。</a:t>
            </a:r>
            <a:r>
              <a:rPr lang="zh-CN" altLang="zh-CN" sz="1600" b="1" dirty="0" smtClean="0">
                <a:latin typeface="黑体"/>
                <a:ea typeface="黑体"/>
                <a:cs typeface="黑体"/>
              </a:rPr>
              <a:t>  </a:t>
            </a:r>
            <a:endParaRPr kumimoji="1" lang="zh-CN" altLang="en-US" sz="1600" b="1" dirty="0">
              <a:latin typeface="黑体"/>
              <a:ea typeface="黑体"/>
              <a:cs typeface="黑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91184" y="1852204"/>
            <a:ext cx="108000" cy="116923"/>
          </a:xfrm>
          <a:prstGeom prst="rect">
            <a:avLst/>
          </a:prstGeom>
          <a:solidFill>
            <a:srgbClr val="660066"/>
          </a:solidFill>
          <a:effectLst/>
        </p:spPr>
        <p:txBody>
          <a:bodyPr lIns="90000" tIns="36000" rIns="90000" bIns="36000"/>
          <a:lstStyle/>
          <a:p>
            <a:pPr indent="457200">
              <a:lnSpc>
                <a:spcPct val="134000"/>
              </a:lnSpc>
              <a:spcBef>
                <a:spcPts val="600"/>
              </a:spcBef>
            </a:pPr>
            <a:endParaRPr lang="zh-CN" altLang="en-US" sz="2400" b="1" dirty="0">
              <a:solidFill>
                <a:schemeClr val="bg1"/>
              </a:solidFill>
              <a:latin typeface="黑体"/>
              <a:ea typeface="黑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02474" y="2385601"/>
            <a:ext cx="108000" cy="116923"/>
          </a:xfrm>
          <a:prstGeom prst="rect">
            <a:avLst/>
          </a:prstGeom>
          <a:solidFill>
            <a:srgbClr val="660066"/>
          </a:solidFill>
          <a:effectLst/>
        </p:spPr>
        <p:txBody>
          <a:bodyPr lIns="90000" tIns="36000" rIns="90000" bIns="36000"/>
          <a:lstStyle/>
          <a:p>
            <a:pPr indent="457200">
              <a:lnSpc>
                <a:spcPct val="134000"/>
              </a:lnSpc>
              <a:spcBef>
                <a:spcPts val="600"/>
              </a:spcBef>
            </a:pPr>
            <a:endParaRPr lang="zh-CN" altLang="en-US" sz="2400" b="1" dirty="0">
              <a:solidFill>
                <a:schemeClr val="bg1"/>
              </a:solidFill>
              <a:latin typeface="黑体"/>
              <a:ea typeface="黑体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13764" y="2933109"/>
            <a:ext cx="108000" cy="116923"/>
          </a:xfrm>
          <a:prstGeom prst="rect">
            <a:avLst/>
          </a:prstGeom>
          <a:solidFill>
            <a:srgbClr val="660066"/>
          </a:solidFill>
          <a:effectLst/>
        </p:spPr>
        <p:txBody>
          <a:bodyPr lIns="90000" tIns="36000" rIns="90000" bIns="36000"/>
          <a:lstStyle/>
          <a:p>
            <a:pPr indent="457200">
              <a:lnSpc>
                <a:spcPct val="134000"/>
              </a:lnSpc>
              <a:spcBef>
                <a:spcPts val="600"/>
              </a:spcBef>
            </a:pPr>
            <a:endParaRPr lang="zh-CN" altLang="en-US" sz="2400" b="1" dirty="0">
              <a:solidFill>
                <a:schemeClr val="bg1"/>
              </a:solidFill>
              <a:latin typeface="黑体"/>
              <a:ea typeface="黑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10943" y="3466506"/>
            <a:ext cx="108000" cy="116923"/>
          </a:xfrm>
          <a:prstGeom prst="rect">
            <a:avLst/>
          </a:prstGeom>
          <a:solidFill>
            <a:srgbClr val="660066"/>
          </a:solidFill>
          <a:effectLst/>
        </p:spPr>
        <p:txBody>
          <a:bodyPr lIns="90000" tIns="36000" rIns="90000" bIns="36000"/>
          <a:lstStyle/>
          <a:p>
            <a:pPr indent="457200">
              <a:lnSpc>
                <a:spcPct val="134000"/>
              </a:lnSpc>
              <a:spcBef>
                <a:spcPts val="600"/>
              </a:spcBef>
            </a:pPr>
            <a:endParaRPr lang="zh-CN" altLang="en-US" sz="2400" b="1" dirty="0">
              <a:solidFill>
                <a:schemeClr val="bg1"/>
              </a:solidFill>
              <a:latin typeface="黑体"/>
              <a:ea typeface="黑体"/>
            </a:endParaRPr>
          </a:p>
        </p:txBody>
      </p:sp>
      <p:grpSp>
        <p:nvGrpSpPr>
          <p:cNvPr id="40" name="组 39"/>
          <p:cNvGrpSpPr/>
          <p:nvPr/>
        </p:nvGrpSpPr>
        <p:grpSpPr>
          <a:xfrm>
            <a:off x="3680237" y="4198917"/>
            <a:ext cx="5116089" cy="2057595"/>
            <a:chOff x="3891902" y="4198917"/>
            <a:chExt cx="5116089" cy="2057595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3891902" y="4198917"/>
              <a:ext cx="5116089" cy="2057595"/>
              <a:chOff x="-215" y="0"/>
              <a:chExt cx="6796" cy="2945"/>
            </a:xfrm>
          </p:grpSpPr>
          <p:sp>
            <p:nvSpPr>
              <p:cNvPr id="26" name="Freeform 668"/>
              <p:cNvSpPr>
                <a:spLocks noEditPoints="1"/>
              </p:cNvSpPr>
              <p:nvPr/>
            </p:nvSpPr>
            <p:spPr bwMode="auto">
              <a:xfrm>
                <a:off x="3357" y="204"/>
                <a:ext cx="1632" cy="1167"/>
              </a:xfrm>
              <a:custGeom>
                <a:avLst/>
                <a:gdLst>
                  <a:gd name="T0" fmla="*/ 1706 w 1816"/>
                  <a:gd name="T1" fmla="*/ 792 h 1816"/>
                  <a:gd name="T2" fmla="*/ 1774 w 1816"/>
                  <a:gd name="T3" fmla="*/ 626 h 1816"/>
                  <a:gd name="T4" fmla="*/ 1578 w 1816"/>
                  <a:gd name="T5" fmla="*/ 460 h 1816"/>
                  <a:gd name="T6" fmla="*/ 1498 w 1816"/>
                  <a:gd name="T7" fmla="*/ 216 h 1816"/>
                  <a:gd name="T8" fmla="*/ 1318 w 1816"/>
                  <a:gd name="T9" fmla="*/ 214 h 1816"/>
                  <a:gd name="T10" fmla="*/ 1150 w 1816"/>
                  <a:gd name="T11" fmla="*/ 138 h 1816"/>
                  <a:gd name="T12" fmla="*/ 978 w 1816"/>
                  <a:gd name="T13" fmla="*/ 104 h 1816"/>
                  <a:gd name="T14" fmla="*/ 792 w 1816"/>
                  <a:gd name="T15" fmla="*/ 110 h 1816"/>
                  <a:gd name="T16" fmla="*/ 626 w 1816"/>
                  <a:gd name="T17" fmla="*/ 42 h 1816"/>
                  <a:gd name="T18" fmla="*/ 460 w 1816"/>
                  <a:gd name="T19" fmla="*/ 236 h 1816"/>
                  <a:gd name="T20" fmla="*/ 216 w 1816"/>
                  <a:gd name="T21" fmla="*/ 316 h 1816"/>
                  <a:gd name="T22" fmla="*/ 214 w 1816"/>
                  <a:gd name="T23" fmla="*/ 496 h 1816"/>
                  <a:gd name="T24" fmla="*/ 138 w 1816"/>
                  <a:gd name="T25" fmla="*/ 666 h 1816"/>
                  <a:gd name="T26" fmla="*/ 104 w 1816"/>
                  <a:gd name="T27" fmla="*/ 836 h 1816"/>
                  <a:gd name="T28" fmla="*/ 108 w 1816"/>
                  <a:gd name="T29" fmla="*/ 1022 h 1816"/>
                  <a:gd name="T30" fmla="*/ 42 w 1816"/>
                  <a:gd name="T31" fmla="*/ 1190 h 1816"/>
                  <a:gd name="T32" fmla="*/ 236 w 1816"/>
                  <a:gd name="T33" fmla="*/ 1356 h 1816"/>
                  <a:gd name="T34" fmla="*/ 316 w 1816"/>
                  <a:gd name="T35" fmla="*/ 1600 h 1816"/>
                  <a:gd name="T36" fmla="*/ 496 w 1816"/>
                  <a:gd name="T37" fmla="*/ 1602 h 1816"/>
                  <a:gd name="T38" fmla="*/ 666 w 1816"/>
                  <a:gd name="T39" fmla="*/ 1678 h 1816"/>
                  <a:gd name="T40" fmla="*/ 836 w 1816"/>
                  <a:gd name="T41" fmla="*/ 1712 h 1816"/>
                  <a:gd name="T42" fmla="*/ 1022 w 1816"/>
                  <a:gd name="T43" fmla="*/ 1706 h 1816"/>
                  <a:gd name="T44" fmla="*/ 1188 w 1816"/>
                  <a:gd name="T45" fmla="*/ 1774 h 1816"/>
                  <a:gd name="T46" fmla="*/ 1356 w 1816"/>
                  <a:gd name="T47" fmla="*/ 1578 h 1816"/>
                  <a:gd name="T48" fmla="*/ 1600 w 1816"/>
                  <a:gd name="T49" fmla="*/ 1500 h 1816"/>
                  <a:gd name="T50" fmla="*/ 1602 w 1816"/>
                  <a:gd name="T51" fmla="*/ 1320 h 1816"/>
                  <a:gd name="T52" fmla="*/ 1678 w 1816"/>
                  <a:gd name="T53" fmla="*/ 1150 h 1816"/>
                  <a:gd name="T54" fmla="*/ 1710 w 1816"/>
                  <a:gd name="T55" fmla="*/ 978 h 1816"/>
                  <a:gd name="T56" fmla="*/ 872 w 1816"/>
                  <a:gd name="T57" fmla="*/ 1612 h 1816"/>
                  <a:gd name="T58" fmla="*/ 730 w 1816"/>
                  <a:gd name="T59" fmla="*/ 1592 h 1816"/>
                  <a:gd name="T60" fmla="*/ 602 w 1816"/>
                  <a:gd name="T61" fmla="*/ 1544 h 1816"/>
                  <a:gd name="T62" fmla="*/ 484 w 1816"/>
                  <a:gd name="T63" fmla="*/ 1474 h 1816"/>
                  <a:gd name="T64" fmla="*/ 384 w 1816"/>
                  <a:gd name="T65" fmla="*/ 1382 h 1816"/>
                  <a:gd name="T66" fmla="*/ 304 w 1816"/>
                  <a:gd name="T67" fmla="*/ 1274 h 1816"/>
                  <a:gd name="T68" fmla="*/ 244 w 1816"/>
                  <a:gd name="T69" fmla="*/ 1150 h 1816"/>
                  <a:gd name="T70" fmla="*/ 210 w 1816"/>
                  <a:gd name="T71" fmla="*/ 1016 h 1816"/>
                  <a:gd name="T72" fmla="*/ 202 w 1816"/>
                  <a:gd name="T73" fmla="*/ 872 h 1816"/>
                  <a:gd name="T74" fmla="*/ 224 w 1816"/>
                  <a:gd name="T75" fmla="*/ 732 h 1816"/>
                  <a:gd name="T76" fmla="*/ 272 w 1816"/>
                  <a:gd name="T77" fmla="*/ 602 h 1816"/>
                  <a:gd name="T78" fmla="*/ 342 w 1816"/>
                  <a:gd name="T79" fmla="*/ 486 h 1816"/>
                  <a:gd name="T80" fmla="*/ 432 w 1816"/>
                  <a:gd name="T81" fmla="*/ 386 h 1816"/>
                  <a:gd name="T82" fmla="*/ 542 w 1816"/>
                  <a:gd name="T83" fmla="*/ 304 h 1816"/>
                  <a:gd name="T84" fmla="*/ 664 w 1816"/>
                  <a:gd name="T85" fmla="*/ 244 h 1816"/>
                  <a:gd name="T86" fmla="*/ 800 w 1816"/>
                  <a:gd name="T87" fmla="*/ 210 h 1816"/>
                  <a:gd name="T88" fmla="*/ 944 w 1816"/>
                  <a:gd name="T89" fmla="*/ 202 h 1816"/>
                  <a:gd name="T90" fmla="*/ 1084 w 1816"/>
                  <a:gd name="T91" fmla="*/ 224 h 1816"/>
                  <a:gd name="T92" fmla="*/ 1214 w 1816"/>
                  <a:gd name="T93" fmla="*/ 272 h 1816"/>
                  <a:gd name="T94" fmla="*/ 1330 w 1816"/>
                  <a:gd name="T95" fmla="*/ 342 h 1816"/>
                  <a:gd name="T96" fmla="*/ 1430 w 1816"/>
                  <a:gd name="T97" fmla="*/ 432 h 1816"/>
                  <a:gd name="T98" fmla="*/ 1512 w 1816"/>
                  <a:gd name="T99" fmla="*/ 542 h 1816"/>
                  <a:gd name="T100" fmla="*/ 1570 w 1816"/>
                  <a:gd name="T101" fmla="*/ 664 h 1816"/>
                  <a:gd name="T102" fmla="*/ 1606 w 1816"/>
                  <a:gd name="T103" fmla="*/ 800 h 1816"/>
                  <a:gd name="T104" fmla="*/ 1612 w 1816"/>
                  <a:gd name="T105" fmla="*/ 944 h 1816"/>
                  <a:gd name="T106" fmla="*/ 1592 w 1816"/>
                  <a:gd name="T107" fmla="*/ 1084 h 1816"/>
                  <a:gd name="T108" fmla="*/ 1544 w 1816"/>
                  <a:gd name="T109" fmla="*/ 1214 h 1816"/>
                  <a:gd name="T110" fmla="*/ 1474 w 1816"/>
                  <a:gd name="T111" fmla="*/ 1330 h 1816"/>
                  <a:gd name="T112" fmla="*/ 1382 w 1816"/>
                  <a:gd name="T113" fmla="*/ 1430 h 1816"/>
                  <a:gd name="T114" fmla="*/ 1274 w 1816"/>
                  <a:gd name="T115" fmla="*/ 1512 h 1816"/>
                  <a:gd name="T116" fmla="*/ 1150 w 1816"/>
                  <a:gd name="T117" fmla="*/ 1570 h 1816"/>
                  <a:gd name="T118" fmla="*/ 1014 w 1816"/>
                  <a:gd name="T119" fmla="*/ 1606 h 1816"/>
                  <a:gd name="T120" fmla="*/ 0 w 1816"/>
                  <a:gd name="T121" fmla="*/ 0 h 1816"/>
                  <a:gd name="T122" fmla="*/ 1816 w 1816"/>
                  <a:gd name="T123" fmla="*/ 1816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T120" t="T121" r="T122" b="T123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27" name="Freeform 669"/>
              <p:cNvSpPr>
                <a:spLocks noEditPoints="1"/>
              </p:cNvSpPr>
              <p:nvPr/>
            </p:nvSpPr>
            <p:spPr bwMode="auto">
              <a:xfrm>
                <a:off x="1429" y="295"/>
                <a:ext cx="2017" cy="1620"/>
              </a:xfrm>
              <a:custGeom>
                <a:avLst/>
                <a:gdLst>
                  <a:gd name="T0" fmla="*/ 2512 w 2622"/>
                  <a:gd name="T1" fmla="*/ 1152 h 2622"/>
                  <a:gd name="T2" fmla="*/ 2460 w 2622"/>
                  <a:gd name="T3" fmla="*/ 930 h 2622"/>
                  <a:gd name="T4" fmla="*/ 2482 w 2622"/>
                  <a:gd name="T5" fmla="*/ 718 h 2622"/>
                  <a:gd name="T6" fmla="*/ 2244 w 2622"/>
                  <a:gd name="T7" fmla="*/ 540 h 2622"/>
                  <a:gd name="T8" fmla="*/ 2082 w 2622"/>
                  <a:gd name="T9" fmla="*/ 378 h 2622"/>
                  <a:gd name="T10" fmla="*/ 1906 w 2622"/>
                  <a:gd name="T11" fmla="*/ 140 h 2622"/>
                  <a:gd name="T12" fmla="*/ 1694 w 2622"/>
                  <a:gd name="T13" fmla="*/ 162 h 2622"/>
                  <a:gd name="T14" fmla="*/ 1470 w 2622"/>
                  <a:gd name="T15" fmla="*/ 112 h 2622"/>
                  <a:gd name="T16" fmla="*/ 1240 w 2622"/>
                  <a:gd name="T17" fmla="*/ 104 h 2622"/>
                  <a:gd name="T18" fmla="*/ 1042 w 2622"/>
                  <a:gd name="T19" fmla="*/ 26 h 2622"/>
                  <a:gd name="T20" fmla="*/ 808 w 2622"/>
                  <a:gd name="T21" fmla="*/ 210 h 2622"/>
                  <a:gd name="T22" fmla="*/ 610 w 2622"/>
                  <a:gd name="T23" fmla="*/ 326 h 2622"/>
                  <a:gd name="T24" fmla="*/ 334 w 2622"/>
                  <a:gd name="T25" fmla="*/ 434 h 2622"/>
                  <a:gd name="T26" fmla="*/ 302 w 2622"/>
                  <a:gd name="T27" fmla="*/ 646 h 2622"/>
                  <a:gd name="T28" fmla="*/ 194 w 2622"/>
                  <a:gd name="T29" fmla="*/ 848 h 2622"/>
                  <a:gd name="T30" fmla="*/ 126 w 2622"/>
                  <a:gd name="T31" fmla="*/ 1068 h 2622"/>
                  <a:gd name="T32" fmla="*/ 0 w 2622"/>
                  <a:gd name="T33" fmla="*/ 1240 h 2622"/>
                  <a:gd name="T34" fmla="*/ 118 w 2622"/>
                  <a:gd name="T35" fmla="*/ 1512 h 2622"/>
                  <a:gd name="T36" fmla="*/ 178 w 2622"/>
                  <a:gd name="T37" fmla="*/ 1734 h 2622"/>
                  <a:gd name="T38" fmla="*/ 212 w 2622"/>
                  <a:gd name="T39" fmla="*/ 2028 h 2622"/>
                  <a:gd name="T40" fmla="*/ 408 w 2622"/>
                  <a:gd name="T41" fmla="*/ 2116 h 2622"/>
                  <a:gd name="T42" fmla="*/ 576 w 2622"/>
                  <a:gd name="T43" fmla="*/ 2272 h 2622"/>
                  <a:gd name="T44" fmla="*/ 770 w 2622"/>
                  <a:gd name="T45" fmla="*/ 2394 h 2622"/>
                  <a:gd name="T46" fmla="*/ 904 w 2622"/>
                  <a:gd name="T47" fmla="*/ 2560 h 2622"/>
                  <a:gd name="T48" fmla="*/ 1196 w 2622"/>
                  <a:gd name="T49" fmla="*/ 2516 h 2622"/>
                  <a:gd name="T50" fmla="*/ 1426 w 2622"/>
                  <a:gd name="T51" fmla="*/ 2516 h 2622"/>
                  <a:gd name="T52" fmla="*/ 1720 w 2622"/>
                  <a:gd name="T53" fmla="*/ 2560 h 2622"/>
                  <a:gd name="T54" fmla="*/ 1854 w 2622"/>
                  <a:gd name="T55" fmla="*/ 2394 h 2622"/>
                  <a:gd name="T56" fmla="*/ 2048 w 2622"/>
                  <a:gd name="T57" fmla="*/ 2272 h 2622"/>
                  <a:gd name="T58" fmla="*/ 2216 w 2622"/>
                  <a:gd name="T59" fmla="*/ 2116 h 2622"/>
                  <a:gd name="T60" fmla="*/ 2412 w 2622"/>
                  <a:gd name="T61" fmla="*/ 2028 h 2622"/>
                  <a:gd name="T62" fmla="*/ 2446 w 2622"/>
                  <a:gd name="T63" fmla="*/ 1734 h 2622"/>
                  <a:gd name="T64" fmla="*/ 2506 w 2622"/>
                  <a:gd name="T65" fmla="*/ 1512 h 2622"/>
                  <a:gd name="T66" fmla="*/ 1312 w 2622"/>
                  <a:gd name="T67" fmla="*/ 2420 h 2622"/>
                  <a:gd name="T68" fmla="*/ 1088 w 2622"/>
                  <a:gd name="T69" fmla="*/ 2398 h 2622"/>
                  <a:gd name="T70" fmla="*/ 830 w 2622"/>
                  <a:gd name="T71" fmla="*/ 2312 h 2622"/>
                  <a:gd name="T72" fmla="*/ 606 w 2622"/>
                  <a:gd name="T73" fmla="*/ 2168 h 2622"/>
                  <a:gd name="T74" fmla="*/ 422 w 2622"/>
                  <a:gd name="T75" fmla="*/ 1976 h 2622"/>
                  <a:gd name="T76" fmla="*/ 290 w 2622"/>
                  <a:gd name="T77" fmla="*/ 1744 h 2622"/>
                  <a:gd name="T78" fmla="*/ 216 w 2622"/>
                  <a:gd name="T79" fmla="*/ 1480 h 2622"/>
                  <a:gd name="T80" fmla="*/ 208 w 2622"/>
                  <a:gd name="T81" fmla="*/ 1198 h 2622"/>
                  <a:gd name="T82" fmla="*/ 270 w 2622"/>
                  <a:gd name="T83" fmla="*/ 930 h 2622"/>
                  <a:gd name="T84" fmla="*/ 392 w 2622"/>
                  <a:gd name="T85" fmla="*/ 692 h 2622"/>
                  <a:gd name="T86" fmla="*/ 566 w 2622"/>
                  <a:gd name="T87" fmla="*/ 490 h 2622"/>
                  <a:gd name="T88" fmla="*/ 782 w 2622"/>
                  <a:gd name="T89" fmla="*/ 336 h 2622"/>
                  <a:gd name="T90" fmla="*/ 1034 w 2622"/>
                  <a:gd name="T91" fmla="*/ 236 h 2622"/>
                  <a:gd name="T92" fmla="*/ 1312 w 2622"/>
                  <a:gd name="T93" fmla="*/ 202 h 2622"/>
                  <a:gd name="T94" fmla="*/ 1588 w 2622"/>
                  <a:gd name="T95" fmla="*/ 236 h 2622"/>
                  <a:gd name="T96" fmla="*/ 1840 w 2622"/>
                  <a:gd name="T97" fmla="*/ 336 h 2622"/>
                  <a:gd name="T98" fmla="*/ 2058 w 2622"/>
                  <a:gd name="T99" fmla="*/ 490 h 2622"/>
                  <a:gd name="T100" fmla="*/ 2232 w 2622"/>
                  <a:gd name="T101" fmla="*/ 692 h 2622"/>
                  <a:gd name="T102" fmla="*/ 2354 w 2622"/>
                  <a:gd name="T103" fmla="*/ 930 h 2622"/>
                  <a:gd name="T104" fmla="*/ 2416 w 2622"/>
                  <a:gd name="T105" fmla="*/ 1198 h 2622"/>
                  <a:gd name="T106" fmla="*/ 2408 w 2622"/>
                  <a:gd name="T107" fmla="*/ 1480 h 2622"/>
                  <a:gd name="T108" fmla="*/ 2334 w 2622"/>
                  <a:gd name="T109" fmla="*/ 1744 h 2622"/>
                  <a:gd name="T110" fmla="*/ 2200 w 2622"/>
                  <a:gd name="T111" fmla="*/ 1976 h 2622"/>
                  <a:gd name="T112" fmla="*/ 2018 w 2622"/>
                  <a:gd name="T113" fmla="*/ 2168 h 2622"/>
                  <a:gd name="T114" fmla="*/ 1792 w 2622"/>
                  <a:gd name="T115" fmla="*/ 2312 h 2622"/>
                  <a:gd name="T116" fmla="*/ 1536 w 2622"/>
                  <a:gd name="T117" fmla="*/ 2398 h 2622"/>
                  <a:gd name="T118" fmla="*/ 0 w 2622"/>
                  <a:gd name="T119" fmla="*/ 0 h 2622"/>
                  <a:gd name="T120" fmla="*/ 2622 w 2622"/>
                  <a:gd name="T121" fmla="*/ 2622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28" name="Freeform 670"/>
              <p:cNvSpPr>
                <a:spLocks noEditPoints="1"/>
              </p:cNvSpPr>
              <p:nvPr/>
            </p:nvSpPr>
            <p:spPr bwMode="auto">
              <a:xfrm>
                <a:off x="4854" y="787"/>
                <a:ext cx="907" cy="648"/>
              </a:xfrm>
              <a:custGeom>
                <a:avLst/>
                <a:gdLst>
                  <a:gd name="T0" fmla="*/ 902 w 1010"/>
                  <a:gd name="T1" fmla="*/ 432 h 1008"/>
                  <a:gd name="T2" fmla="*/ 878 w 1010"/>
                  <a:gd name="T3" fmla="*/ 348 h 1008"/>
                  <a:gd name="T4" fmla="*/ 912 w 1010"/>
                  <a:gd name="T5" fmla="*/ 198 h 1008"/>
                  <a:gd name="T6" fmla="*/ 698 w 1010"/>
                  <a:gd name="T7" fmla="*/ 150 h 1008"/>
                  <a:gd name="T8" fmla="*/ 598 w 1010"/>
                  <a:gd name="T9" fmla="*/ 112 h 1008"/>
                  <a:gd name="T10" fmla="*/ 434 w 1010"/>
                  <a:gd name="T11" fmla="*/ 0 h 1008"/>
                  <a:gd name="T12" fmla="*/ 390 w 1010"/>
                  <a:gd name="T13" fmla="*/ 116 h 1008"/>
                  <a:gd name="T14" fmla="*/ 274 w 1010"/>
                  <a:gd name="T15" fmla="*/ 172 h 1008"/>
                  <a:gd name="T16" fmla="*/ 174 w 1010"/>
                  <a:gd name="T17" fmla="*/ 274 h 1008"/>
                  <a:gd name="T18" fmla="*/ 118 w 1010"/>
                  <a:gd name="T19" fmla="*/ 390 h 1008"/>
                  <a:gd name="T20" fmla="*/ 0 w 1010"/>
                  <a:gd name="T21" fmla="*/ 432 h 1008"/>
                  <a:gd name="T22" fmla="*/ 112 w 1010"/>
                  <a:gd name="T23" fmla="*/ 596 h 1008"/>
                  <a:gd name="T24" fmla="*/ 152 w 1010"/>
                  <a:gd name="T25" fmla="*/ 698 h 1008"/>
                  <a:gd name="T26" fmla="*/ 198 w 1010"/>
                  <a:gd name="T27" fmla="*/ 910 h 1008"/>
                  <a:gd name="T28" fmla="*/ 350 w 1010"/>
                  <a:gd name="T29" fmla="*/ 876 h 1008"/>
                  <a:gd name="T30" fmla="*/ 434 w 1010"/>
                  <a:gd name="T31" fmla="*/ 900 h 1008"/>
                  <a:gd name="T32" fmla="*/ 576 w 1010"/>
                  <a:gd name="T33" fmla="*/ 900 h 1008"/>
                  <a:gd name="T34" fmla="*/ 660 w 1010"/>
                  <a:gd name="T35" fmla="*/ 876 h 1008"/>
                  <a:gd name="T36" fmla="*/ 812 w 1010"/>
                  <a:gd name="T37" fmla="*/ 910 h 1008"/>
                  <a:gd name="T38" fmla="*/ 858 w 1010"/>
                  <a:gd name="T39" fmla="*/ 698 h 1008"/>
                  <a:gd name="T40" fmla="*/ 898 w 1010"/>
                  <a:gd name="T41" fmla="*/ 596 h 1008"/>
                  <a:gd name="T42" fmla="*/ 504 w 1010"/>
                  <a:gd name="T43" fmla="*/ 806 h 1008"/>
                  <a:gd name="T44" fmla="*/ 444 w 1010"/>
                  <a:gd name="T45" fmla="*/ 800 h 1008"/>
                  <a:gd name="T46" fmla="*/ 360 w 1010"/>
                  <a:gd name="T47" fmla="*/ 770 h 1008"/>
                  <a:gd name="T48" fmla="*/ 292 w 1010"/>
                  <a:gd name="T49" fmla="*/ 718 h 1008"/>
                  <a:gd name="T50" fmla="*/ 238 w 1010"/>
                  <a:gd name="T51" fmla="*/ 648 h 1008"/>
                  <a:gd name="T52" fmla="*/ 208 w 1010"/>
                  <a:gd name="T53" fmla="*/ 564 h 1008"/>
                  <a:gd name="T54" fmla="*/ 204 w 1010"/>
                  <a:gd name="T55" fmla="*/ 472 h 1008"/>
                  <a:gd name="T56" fmla="*/ 226 w 1010"/>
                  <a:gd name="T57" fmla="*/ 386 h 1008"/>
                  <a:gd name="T58" fmla="*/ 272 w 1010"/>
                  <a:gd name="T59" fmla="*/ 312 h 1008"/>
                  <a:gd name="T60" fmla="*/ 336 w 1010"/>
                  <a:gd name="T61" fmla="*/ 252 h 1008"/>
                  <a:gd name="T62" fmla="*/ 414 w 1010"/>
                  <a:gd name="T63" fmla="*/ 214 h 1008"/>
                  <a:gd name="T64" fmla="*/ 504 w 1010"/>
                  <a:gd name="T65" fmla="*/ 202 h 1008"/>
                  <a:gd name="T66" fmla="*/ 594 w 1010"/>
                  <a:gd name="T67" fmla="*/ 214 h 1008"/>
                  <a:gd name="T68" fmla="*/ 674 w 1010"/>
                  <a:gd name="T69" fmla="*/ 252 h 1008"/>
                  <a:gd name="T70" fmla="*/ 738 w 1010"/>
                  <a:gd name="T71" fmla="*/ 312 h 1008"/>
                  <a:gd name="T72" fmla="*/ 784 w 1010"/>
                  <a:gd name="T73" fmla="*/ 386 h 1008"/>
                  <a:gd name="T74" fmla="*/ 806 w 1010"/>
                  <a:gd name="T75" fmla="*/ 472 h 1008"/>
                  <a:gd name="T76" fmla="*/ 802 w 1010"/>
                  <a:gd name="T77" fmla="*/ 564 h 1008"/>
                  <a:gd name="T78" fmla="*/ 770 w 1010"/>
                  <a:gd name="T79" fmla="*/ 648 h 1008"/>
                  <a:gd name="T80" fmla="*/ 718 w 1010"/>
                  <a:gd name="T81" fmla="*/ 718 h 1008"/>
                  <a:gd name="T82" fmla="*/ 650 w 1010"/>
                  <a:gd name="T83" fmla="*/ 770 h 1008"/>
                  <a:gd name="T84" fmla="*/ 566 w 1010"/>
                  <a:gd name="T85" fmla="*/ 800 h 1008"/>
                  <a:gd name="T86" fmla="*/ 0 w 1010"/>
                  <a:gd name="T87" fmla="*/ 0 h 1008"/>
                  <a:gd name="T88" fmla="*/ 1010 w 1010"/>
                  <a:gd name="T89" fmla="*/ 1008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1010" h="1008">
                    <a:moveTo>
                      <a:pt x="1010" y="574"/>
                    </a:moveTo>
                    <a:lnTo>
                      <a:pt x="1010" y="432"/>
                    </a:lnTo>
                    <a:lnTo>
                      <a:pt x="902" y="432"/>
                    </a:lnTo>
                    <a:lnTo>
                      <a:pt x="898" y="410"/>
                    </a:lnTo>
                    <a:lnTo>
                      <a:pt x="892" y="390"/>
                    </a:lnTo>
                    <a:lnTo>
                      <a:pt x="878" y="348"/>
                    </a:lnTo>
                    <a:lnTo>
                      <a:pt x="858" y="310"/>
                    </a:lnTo>
                    <a:lnTo>
                      <a:pt x="836" y="274"/>
                    </a:lnTo>
                    <a:lnTo>
                      <a:pt x="912" y="198"/>
                    </a:lnTo>
                    <a:lnTo>
                      <a:pt x="812" y="96"/>
                    </a:lnTo>
                    <a:lnTo>
                      <a:pt x="736" y="172"/>
                    </a:lnTo>
                    <a:lnTo>
                      <a:pt x="698" y="150"/>
                    </a:lnTo>
                    <a:lnTo>
                      <a:pt x="660" y="132"/>
                    </a:lnTo>
                    <a:lnTo>
                      <a:pt x="620" y="116"/>
                    </a:lnTo>
                    <a:lnTo>
                      <a:pt x="598" y="112"/>
                    </a:lnTo>
                    <a:lnTo>
                      <a:pt x="576" y="106"/>
                    </a:lnTo>
                    <a:lnTo>
                      <a:pt x="576" y="0"/>
                    </a:lnTo>
                    <a:lnTo>
                      <a:pt x="434" y="0"/>
                    </a:lnTo>
                    <a:lnTo>
                      <a:pt x="434" y="106"/>
                    </a:lnTo>
                    <a:lnTo>
                      <a:pt x="412" y="112"/>
                    </a:lnTo>
                    <a:lnTo>
                      <a:pt x="390" y="116"/>
                    </a:lnTo>
                    <a:lnTo>
                      <a:pt x="350" y="132"/>
                    </a:lnTo>
                    <a:lnTo>
                      <a:pt x="310" y="150"/>
                    </a:lnTo>
                    <a:lnTo>
                      <a:pt x="274" y="172"/>
                    </a:lnTo>
                    <a:lnTo>
                      <a:pt x="198" y="96"/>
                    </a:lnTo>
                    <a:lnTo>
                      <a:pt x="98" y="198"/>
                    </a:lnTo>
                    <a:lnTo>
                      <a:pt x="174" y="274"/>
                    </a:lnTo>
                    <a:lnTo>
                      <a:pt x="152" y="310"/>
                    </a:lnTo>
                    <a:lnTo>
                      <a:pt x="132" y="348"/>
                    </a:lnTo>
                    <a:lnTo>
                      <a:pt x="118" y="390"/>
                    </a:lnTo>
                    <a:lnTo>
                      <a:pt x="112" y="410"/>
                    </a:lnTo>
                    <a:lnTo>
                      <a:pt x="108" y="432"/>
                    </a:lnTo>
                    <a:lnTo>
                      <a:pt x="0" y="432"/>
                    </a:lnTo>
                    <a:lnTo>
                      <a:pt x="0" y="574"/>
                    </a:lnTo>
                    <a:lnTo>
                      <a:pt x="108" y="574"/>
                    </a:lnTo>
                    <a:lnTo>
                      <a:pt x="112" y="596"/>
                    </a:lnTo>
                    <a:lnTo>
                      <a:pt x="118" y="618"/>
                    </a:lnTo>
                    <a:lnTo>
                      <a:pt x="132" y="658"/>
                    </a:lnTo>
                    <a:lnTo>
                      <a:pt x="152" y="698"/>
                    </a:lnTo>
                    <a:lnTo>
                      <a:pt x="174" y="734"/>
                    </a:lnTo>
                    <a:lnTo>
                      <a:pt x="98" y="810"/>
                    </a:lnTo>
                    <a:lnTo>
                      <a:pt x="198" y="910"/>
                    </a:lnTo>
                    <a:lnTo>
                      <a:pt x="274" y="834"/>
                    </a:lnTo>
                    <a:lnTo>
                      <a:pt x="310" y="858"/>
                    </a:lnTo>
                    <a:lnTo>
                      <a:pt x="350" y="876"/>
                    </a:lnTo>
                    <a:lnTo>
                      <a:pt x="390" y="890"/>
                    </a:lnTo>
                    <a:lnTo>
                      <a:pt x="412" y="896"/>
                    </a:lnTo>
                    <a:lnTo>
                      <a:pt x="434" y="900"/>
                    </a:lnTo>
                    <a:lnTo>
                      <a:pt x="434" y="1008"/>
                    </a:lnTo>
                    <a:lnTo>
                      <a:pt x="576" y="1008"/>
                    </a:lnTo>
                    <a:lnTo>
                      <a:pt x="576" y="900"/>
                    </a:lnTo>
                    <a:lnTo>
                      <a:pt x="598" y="896"/>
                    </a:lnTo>
                    <a:lnTo>
                      <a:pt x="620" y="890"/>
                    </a:lnTo>
                    <a:lnTo>
                      <a:pt x="660" y="876"/>
                    </a:lnTo>
                    <a:lnTo>
                      <a:pt x="698" y="858"/>
                    </a:lnTo>
                    <a:lnTo>
                      <a:pt x="736" y="834"/>
                    </a:lnTo>
                    <a:lnTo>
                      <a:pt x="812" y="910"/>
                    </a:lnTo>
                    <a:lnTo>
                      <a:pt x="912" y="810"/>
                    </a:lnTo>
                    <a:lnTo>
                      <a:pt x="836" y="734"/>
                    </a:lnTo>
                    <a:lnTo>
                      <a:pt x="858" y="698"/>
                    </a:lnTo>
                    <a:lnTo>
                      <a:pt x="878" y="658"/>
                    </a:lnTo>
                    <a:lnTo>
                      <a:pt x="892" y="618"/>
                    </a:lnTo>
                    <a:lnTo>
                      <a:pt x="898" y="596"/>
                    </a:lnTo>
                    <a:lnTo>
                      <a:pt x="902" y="574"/>
                    </a:lnTo>
                    <a:lnTo>
                      <a:pt x="1010" y="574"/>
                    </a:lnTo>
                    <a:close/>
                    <a:moveTo>
                      <a:pt x="504" y="806"/>
                    </a:moveTo>
                    <a:lnTo>
                      <a:pt x="504" y="806"/>
                    </a:lnTo>
                    <a:lnTo>
                      <a:pt x="474" y="804"/>
                    </a:lnTo>
                    <a:lnTo>
                      <a:pt x="444" y="800"/>
                    </a:lnTo>
                    <a:lnTo>
                      <a:pt x="414" y="792"/>
                    </a:lnTo>
                    <a:lnTo>
                      <a:pt x="388" y="782"/>
                    </a:lnTo>
                    <a:lnTo>
                      <a:pt x="360" y="770"/>
                    </a:lnTo>
                    <a:lnTo>
                      <a:pt x="336" y="754"/>
                    </a:lnTo>
                    <a:lnTo>
                      <a:pt x="312" y="738"/>
                    </a:lnTo>
                    <a:lnTo>
                      <a:pt x="292" y="718"/>
                    </a:lnTo>
                    <a:lnTo>
                      <a:pt x="272" y="696"/>
                    </a:lnTo>
                    <a:lnTo>
                      <a:pt x="254" y="672"/>
                    </a:lnTo>
                    <a:lnTo>
                      <a:pt x="238" y="648"/>
                    </a:lnTo>
                    <a:lnTo>
                      <a:pt x="226" y="622"/>
                    </a:lnTo>
                    <a:lnTo>
                      <a:pt x="216" y="594"/>
                    </a:lnTo>
                    <a:lnTo>
                      <a:pt x="208" y="564"/>
                    </a:lnTo>
                    <a:lnTo>
                      <a:pt x="204" y="534"/>
                    </a:lnTo>
                    <a:lnTo>
                      <a:pt x="202" y="504"/>
                    </a:lnTo>
                    <a:lnTo>
                      <a:pt x="204" y="472"/>
                    </a:lnTo>
                    <a:lnTo>
                      <a:pt x="208" y="442"/>
                    </a:lnTo>
                    <a:lnTo>
                      <a:pt x="216" y="414"/>
                    </a:lnTo>
                    <a:lnTo>
                      <a:pt x="226" y="386"/>
                    </a:lnTo>
                    <a:lnTo>
                      <a:pt x="238" y="360"/>
                    </a:lnTo>
                    <a:lnTo>
                      <a:pt x="254" y="334"/>
                    </a:lnTo>
                    <a:lnTo>
                      <a:pt x="272" y="312"/>
                    </a:lnTo>
                    <a:lnTo>
                      <a:pt x="292" y="290"/>
                    </a:lnTo>
                    <a:lnTo>
                      <a:pt x="312" y="270"/>
                    </a:lnTo>
                    <a:lnTo>
                      <a:pt x="336" y="252"/>
                    </a:lnTo>
                    <a:lnTo>
                      <a:pt x="360" y="238"/>
                    </a:lnTo>
                    <a:lnTo>
                      <a:pt x="388" y="224"/>
                    </a:lnTo>
                    <a:lnTo>
                      <a:pt x="414" y="214"/>
                    </a:lnTo>
                    <a:lnTo>
                      <a:pt x="444" y="208"/>
                    </a:lnTo>
                    <a:lnTo>
                      <a:pt x="474" y="202"/>
                    </a:lnTo>
                    <a:lnTo>
                      <a:pt x="504" y="202"/>
                    </a:lnTo>
                    <a:lnTo>
                      <a:pt x="536" y="202"/>
                    </a:lnTo>
                    <a:lnTo>
                      <a:pt x="566" y="208"/>
                    </a:lnTo>
                    <a:lnTo>
                      <a:pt x="594" y="214"/>
                    </a:lnTo>
                    <a:lnTo>
                      <a:pt x="622" y="224"/>
                    </a:lnTo>
                    <a:lnTo>
                      <a:pt x="650" y="238"/>
                    </a:lnTo>
                    <a:lnTo>
                      <a:pt x="674" y="252"/>
                    </a:lnTo>
                    <a:lnTo>
                      <a:pt x="698" y="270"/>
                    </a:lnTo>
                    <a:lnTo>
                      <a:pt x="718" y="290"/>
                    </a:lnTo>
                    <a:lnTo>
                      <a:pt x="738" y="312"/>
                    </a:lnTo>
                    <a:lnTo>
                      <a:pt x="756" y="334"/>
                    </a:lnTo>
                    <a:lnTo>
                      <a:pt x="770" y="360"/>
                    </a:lnTo>
                    <a:lnTo>
                      <a:pt x="784" y="386"/>
                    </a:lnTo>
                    <a:lnTo>
                      <a:pt x="794" y="414"/>
                    </a:lnTo>
                    <a:lnTo>
                      <a:pt x="802" y="442"/>
                    </a:lnTo>
                    <a:lnTo>
                      <a:pt x="806" y="472"/>
                    </a:lnTo>
                    <a:lnTo>
                      <a:pt x="808" y="504"/>
                    </a:lnTo>
                    <a:lnTo>
                      <a:pt x="806" y="534"/>
                    </a:lnTo>
                    <a:lnTo>
                      <a:pt x="802" y="564"/>
                    </a:lnTo>
                    <a:lnTo>
                      <a:pt x="794" y="594"/>
                    </a:lnTo>
                    <a:lnTo>
                      <a:pt x="784" y="622"/>
                    </a:lnTo>
                    <a:lnTo>
                      <a:pt x="770" y="648"/>
                    </a:lnTo>
                    <a:lnTo>
                      <a:pt x="756" y="672"/>
                    </a:lnTo>
                    <a:lnTo>
                      <a:pt x="738" y="696"/>
                    </a:lnTo>
                    <a:lnTo>
                      <a:pt x="718" y="718"/>
                    </a:lnTo>
                    <a:lnTo>
                      <a:pt x="698" y="738"/>
                    </a:lnTo>
                    <a:lnTo>
                      <a:pt x="674" y="754"/>
                    </a:lnTo>
                    <a:lnTo>
                      <a:pt x="650" y="770"/>
                    </a:lnTo>
                    <a:lnTo>
                      <a:pt x="622" y="782"/>
                    </a:lnTo>
                    <a:lnTo>
                      <a:pt x="594" y="792"/>
                    </a:lnTo>
                    <a:lnTo>
                      <a:pt x="566" y="800"/>
                    </a:lnTo>
                    <a:lnTo>
                      <a:pt x="536" y="804"/>
                    </a:lnTo>
                    <a:lnTo>
                      <a:pt x="504" y="806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29" name="Freeform 671"/>
              <p:cNvSpPr>
                <a:spLocks noEditPoints="1"/>
              </p:cNvSpPr>
              <p:nvPr/>
            </p:nvSpPr>
            <p:spPr bwMode="auto">
              <a:xfrm>
                <a:off x="-215" y="1451"/>
                <a:ext cx="2045" cy="1494"/>
              </a:xfrm>
              <a:custGeom>
                <a:avLst/>
                <a:gdLst>
                  <a:gd name="T0" fmla="*/ 2512 w 2622"/>
                  <a:gd name="T1" fmla="*/ 1152 h 2622"/>
                  <a:gd name="T2" fmla="*/ 2460 w 2622"/>
                  <a:gd name="T3" fmla="*/ 930 h 2622"/>
                  <a:gd name="T4" fmla="*/ 2482 w 2622"/>
                  <a:gd name="T5" fmla="*/ 718 h 2622"/>
                  <a:gd name="T6" fmla="*/ 2244 w 2622"/>
                  <a:gd name="T7" fmla="*/ 540 h 2622"/>
                  <a:gd name="T8" fmla="*/ 2082 w 2622"/>
                  <a:gd name="T9" fmla="*/ 378 h 2622"/>
                  <a:gd name="T10" fmla="*/ 1906 w 2622"/>
                  <a:gd name="T11" fmla="*/ 140 h 2622"/>
                  <a:gd name="T12" fmla="*/ 1694 w 2622"/>
                  <a:gd name="T13" fmla="*/ 162 h 2622"/>
                  <a:gd name="T14" fmla="*/ 1470 w 2622"/>
                  <a:gd name="T15" fmla="*/ 112 h 2622"/>
                  <a:gd name="T16" fmla="*/ 1240 w 2622"/>
                  <a:gd name="T17" fmla="*/ 104 h 2622"/>
                  <a:gd name="T18" fmla="*/ 1042 w 2622"/>
                  <a:gd name="T19" fmla="*/ 26 h 2622"/>
                  <a:gd name="T20" fmla="*/ 808 w 2622"/>
                  <a:gd name="T21" fmla="*/ 210 h 2622"/>
                  <a:gd name="T22" fmla="*/ 610 w 2622"/>
                  <a:gd name="T23" fmla="*/ 326 h 2622"/>
                  <a:gd name="T24" fmla="*/ 334 w 2622"/>
                  <a:gd name="T25" fmla="*/ 434 h 2622"/>
                  <a:gd name="T26" fmla="*/ 302 w 2622"/>
                  <a:gd name="T27" fmla="*/ 646 h 2622"/>
                  <a:gd name="T28" fmla="*/ 194 w 2622"/>
                  <a:gd name="T29" fmla="*/ 848 h 2622"/>
                  <a:gd name="T30" fmla="*/ 126 w 2622"/>
                  <a:gd name="T31" fmla="*/ 1068 h 2622"/>
                  <a:gd name="T32" fmla="*/ 0 w 2622"/>
                  <a:gd name="T33" fmla="*/ 1240 h 2622"/>
                  <a:gd name="T34" fmla="*/ 118 w 2622"/>
                  <a:gd name="T35" fmla="*/ 1512 h 2622"/>
                  <a:gd name="T36" fmla="*/ 178 w 2622"/>
                  <a:gd name="T37" fmla="*/ 1734 h 2622"/>
                  <a:gd name="T38" fmla="*/ 212 w 2622"/>
                  <a:gd name="T39" fmla="*/ 2028 h 2622"/>
                  <a:gd name="T40" fmla="*/ 408 w 2622"/>
                  <a:gd name="T41" fmla="*/ 2116 h 2622"/>
                  <a:gd name="T42" fmla="*/ 576 w 2622"/>
                  <a:gd name="T43" fmla="*/ 2272 h 2622"/>
                  <a:gd name="T44" fmla="*/ 770 w 2622"/>
                  <a:gd name="T45" fmla="*/ 2394 h 2622"/>
                  <a:gd name="T46" fmla="*/ 904 w 2622"/>
                  <a:gd name="T47" fmla="*/ 2560 h 2622"/>
                  <a:gd name="T48" fmla="*/ 1196 w 2622"/>
                  <a:gd name="T49" fmla="*/ 2516 h 2622"/>
                  <a:gd name="T50" fmla="*/ 1426 w 2622"/>
                  <a:gd name="T51" fmla="*/ 2516 h 2622"/>
                  <a:gd name="T52" fmla="*/ 1720 w 2622"/>
                  <a:gd name="T53" fmla="*/ 2560 h 2622"/>
                  <a:gd name="T54" fmla="*/ 1854 w 2622"/>
                  <a:gd name="T55" fmla="*/ 2394 h 2622"/>
                  <a:gd name="T56" fmla="*/ 2048 w 2622"/>
                  <a:gd name="T57" fmla="*/ 2272 h 2622"/>
                  <a:gd name="T58" fmla="*/ 2216 w 2622"/>
                  <a:gd name="T59" fmla="*/ 2116 h 2622"/>
                  <a:gd name="T60" fmla="*/ 2412 w 2622"/>
                  <a:gd name="T61" fmla="*/ 2028 h 2622"/>
                  <a:gd name="T62" fmla="*/ 2446 w 2622"/>
                  <a:gd name="T63" fmla="*/ 1734 h 2622"/>
                  <a:gd name="T64" fmla="*/ 2506 w 2622"/>
                  <a:gd name="T65" fmla="*/ 1512 h 2622"/>
                  <a:gd name="T66" fmla="*/ 1312 w 2622"/>
                  <a:gd name="T67" fmla="*/ 2420 h 2622"/>
                  <a:gd name="T68" fmla="*/ 1088 w 2622"/>
                  <a:gd name="T69" fmla="*/ 2398 h 2622"/>
                  <a:gd name="T70" fmla="*/ 830 w 2622"/>
                  <a:gd name="T71" fmla="*/ 2312 h 2622"/>
                  <a:gd name="T72" fmla="*/ 606 w 2622"/>
                  <a:gd name="T73" fmla="*/ 2168 h 2622"/>
                  <a:gd name="T74" fmla="*/ 422 w 2622"/>
                  <a:gd name="T75" fmla="*/ 1976 h 2622"/>
                  <a:gd name="T76" fmla="*/ 290 w 2622"/>
                  <a:gd name="T77" fmla="*/ 1744 h 2622"/>
                  <a:gd name="T78" fmla="*/ 216 w 2622"/>
                  <a:gd name="T79" fmla="*/ 1480 h 2622"/>
                  <a:gd name="T80" fmla="*/ 208 w 2622"/>
                  <a:gd name="T81" fmla="*/ 1198 h 2622"/>
                  <a:gd name="T82" fmla="*/ 270 w 2622"/>
                  <a:gd name="T83" fmla="*/ 930 h 2622"/>
                  <a:gd name="T84" fmla="*/ 392 w 2622"/>
                  <a:gd name="T85" fmla="*/ 692 h 2622"/>
                  <a:gd name="T86" fmla="*/ 566 w 2622"/>
                  <a:gd name="T87" fmla="*/ 490 h 2622"/>
                  <a:gd name="T88" fmla="*/ 782 w 2622"/>
                  <a:gd name="T89" fmla="*/ 336 h 2622"/>
                  <a:gd name="T90" fmla="*/ 1034 w 2622"/>
                  <a:gd name="T91" fmla="*/ 236 h 2622"/>
                  <a:gd name="T92" fmla="*/ 1312 w 2622"/>
                  <a:gd name="T93" fmla="*/ 202 h 2622"/>
                  <a:gd name="T94" fmla="*/ 1588 w 2622"/>
                  <a:gd name="T95" fmla="*/ 236 h 2622"/>
                  <a:gd name="T96" fmla="*/ 1840 w 2622"/>
                  <a:gd name="T97" fmla="*/ 336 h 2622"/>
                  <a:gd name="T98" fmla="*/ 2058 w 2622"/>
                  <a:gd name="T99" fmla="*/ 490 h 2622"/>
                  <a:gd name="T100" fmla="*/ 2232 w 2622"/>
                  <a:gd name="T101" fmla="*/ 692 h 2622"/>
                  <a:gd name="T102" fmla="*/ 2354 w 2622"/>
                  <a:gd name="T103" fmla="*/ 930 h 2622"/>
                  <a:gd name="T104" fmla="*/ 2416 w 2622"/>
                  <a:gd name="T105" fmla="*/ 1198 h 2622"/>
                  <a:gd name="T106" fmla="*/ 2408 w 2622"/>
                  <a:gd name="T107" fmla="*/ 1480 h 2622"/>
                  <a:gd name="T108" fmla="*/ 2334 w 2622"/>
                  <a:gd name="T109" fmla="*/ 1744 h 2622"/>
                  <a:gd name="T110" fmla="*/ 2200 w 2622"/>
                  <a:gd name="T111" fmla="*/ 1976 h 2622"/>
                  <a:gd name="T112" fmla="*/ 2018 w 2622"/>
                  <a:gd name="T113" fmla="*/ 2168 h 2622"/>
                  <a:gd name="T114" fmla="*/ 1792 w 2622"/>
                  <a:gd name="T115" fmla="*/ 2312 h 2622"/>
                  <a:gd name="T116" fmla="*/ 1536 w 2622"/>
                  <a:gd name="T117" fmla="*/ 2398 h 2622"/>
                  <a:gd name="T118" fmla="*/ 0 w 2622"/>
                  <a:gd name="T119" fmla="*/ 0 h 2622"/>
                  <a:gd name="T120" fmla="*/ 2622 w 2622"/>
                  <a:gd name="T121" fmla="*/ 2622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30" name="Freeform 672"/>
              <p:cNvSpPr>
                <a:spLocks noEditPoints="1"/>
              </p:cNvSpPr>
              <p:nvPr/>
            </p:nvSpPr>
            <p:spPr bwMode="auto">
              <a:xfrm>
                <a:off x="3357" y="0"/>
                <a:ext cx="1632" cy="1167"/>
              </a:xfrm>
              <a:custGeom>
                <a:avLst/>
                <a:gdLst>
                  <a:gd name="T0" fmla="*/ 1706 w 1816"/>
                  <a:gd name="T1" fmla="*/ 792 h 1816"/>
                  <a:gd name="T2" fmla="*/ 1774 w 1816"/>
                  <a:gd name="T3" fmla="*/ 626 h 1816"/>
                  <a:gd name="T4" fmla="*/ 1578 w 1816"/>
                  <a:gd name="T5" fmla="*/ 460 h 1816"/>
                  <a:gd name="T6" fmla="*/ 1498 w 1816"/>
                  <a:gd name="T7" fmla="*/ 216 h 1816"/>
                  <a:gd name="T8" fmla="*/ 1318 w 1816"/>
                  <a:gd name="T9" fmla="*/ 214 h 1816"/>
                  <a:gd name="T10" fmla="*/ 1150 w 1816"/>
                  <a:gd name="T11" fmla="*/ 138 h 1816"/>
                  <a:gd name="T12" fmla="*/ 978 w 1816"/>
                  <a:gd name="T13" fmla="*/ 104 h 1816"/>
                  <a:gd name="T14" fmla="*/ 792 w 1816"/>
                  <a:gd name="T15" fmla="*/ 110 h 1816"/>
                  <a:gd name="T16" fmla="*/ 626 w 1816"/>
                  <a:gd name="T17" fmla="*/ 42 h 1816"/>
                  <a:gd name="T18" fmla="*/ 460 w 1816"/>
                  <a:gd name="T19" fmla="*/ 236 h 1816"/>
                  <a:gd name="T20" fmla="*/ 216 w 1816"/>
                  <a:gd name="T21" fmla="*/ 316 h 1816"/>
                  <a:gd name="T22" fmla="*/ 214 w 1816"/>
                  <a:gd name="T23" fmla="*/ 496 h 1816"/>
                  <a:gd name="T24" fmla="*/ 138 w 1816"/>
                  <a:gd name="T25" fmla="*/ 666 h 1816"/>
                  <a:gd name="T26" fmla="*/ 104 w 1816"/>
                  <a:gd name="T27" fmla="*/ 836 h 1816"/>
                  <a:gd name="T28" fmla="*/ 108 w 1816"/>
                  <a:gd name="T29" fmla="*/ 1022 h 1816"/>
                  <a:gd name="T30" fmla="*/ 42 w 1816"/>
                  <a:gd name="T31" fmla="*/ 1190 h 1816"/>
                  <a:gd name="T32" fmla="*/ 236 w 1816"/>
                  <a:gd name="T33" fmla="*/ 1356 h 1816"/>
                  <a:gd name="T34" fmla="*/ 316 w 1816"/>
                  <a:gd name="T35" fmla="*/ 1600 h 1816"/>
                  <a:gd name="T36" fmla="*/ 496 w 1816"/>
                  <a:gd name="T37" fmla="*/ 1602 h 1816"/>
                  <a:gd name="T38" fmla="*/ 666 w 1816"/>
                  <a:gd name="T39" fmla="*/ 1678 h 1816"/>
                  <a:gd name="T40" fmla="*/ 836 w 1816"/>
                  <a:gd name="T41" fmla="*/ 1712 h 1816"/>
                  <a:gd name="T42" fmla="*/ 1022 w 1816"/>
                  <a:gd name="T43" fmla="*/ 1706 h 1816"/>
                  <a:gd name="T44" fmla="*/ 1188 w 1816"/>
                  <a:gd name="T45" fmla="*/ 1774 h 1816"/>
                  <a:gd name="T46" fmla="*/ 1356 w 1816"/>
                  <a:gd name="T47" fmla="*/ 1578 h 1816"/>
                  <a:gd name="T48" fmla="*/ 1600 w 1816"/>
                  <a:gd name="T49" fmla="*/ 1500 h 1816"/>
                  <a:gd name="T50" fmla="*/ 1602 w 1816"/>
                  <a:gd name="T51" fmla="*/ 1320 h 1816"/>
                  <a:gd name="T52" fmla="*/ 1678 w 1816"/>
                  <a:gd name="T53" fmla="*/ 1150 h 1816"/>
                  <a:gd name="T54" fmla="*/ 1710 w 1816"/>
                  <a:gd name="T55" fmla="*/ 978 h 1816"/>
                  <a:gd name="T56" fmla="*/ 872 w 1816"/>
                  <a:gd name="T57" fmla="*/ 1612 h 1816"/>
                  <a:gd name="T58" fmla="*/ 730 w 1816"/>
                  <a:gd name="T59" fmla="*/ 1592 h 1816"/>
                  <a:gd name="T60" fmla="*/ 602 w 1816"/>
                  <a:gd name="T61" fmla="*/ 1544 h 1816"/>
                  <a:gd name="T62" fmla="*/ 484 w 1816"/>
                  <a:gd name="T63" fmla="*/ 1474 h 1816"/>
                  <a:gd name="T64" fmla="*/ 384 w 1816"/>
                  <a:gd name="T65" fmla="*/ 1382 h 1816"/>
                  <a:gd name="T66" fmla="*/ 304 w 1816"/>
                  <a:gd name="T67" fmla="*/ 1274 h 1816"/>
                  <a:gd name="T68" fmla="*/ 244 w 1816"/>
                  <a:gd name="T69" fmla="*/ 1150 h 1816"/>
                  <a:gd name="T70" fmla="*/ 210 w 1816"/>
                  <a:gd name="T71" fmla="*/ 1016 h 1816"/>
                  <a:gd name="T72" fmla="*/ 202 w 1816"/>
                  <a:gd name="T73" fmla="*/ 872 h 1816"/>
                  <a:gd name="T74" fmla="*/ 224 w 1816"/>
                  <a:gd name="T75" fmla="*/ 732 h 1816"/>
                  <a:gd name="T76" fmla="*/ 272 w 1816"/>
                  <a:gd name="T77" fmla="*/ 602 h 1816"/>
                  <a:gd name="T78" fmla="*/ 342 w 1816"/>
                  <a:gd name="T79" fmla="*/ 486 h 1816"/>
                  <a:gd name="T80" fmla="*/ 432 w 1816"/>
                  <a:gd name="T81" fmla="*/ 386 h 1816"/>
                  <a:gd name="T82" fmla="*/ 542 w 1816"/>
                  <a:gd name="T83" fmla="*/ 304 h 1816"/>
                  <a:gd name="T84" fmla="*/ 664 w 1816"/>
                  <a:gd name="T85" fmla="*/ 244 h 1816"/>
                  <a:gd name="T86" fmla="*/ 800 w 1816"/>
                  <a:gd name="T87" fmla="*/ 210 h 1816"/>
                  <a:gd name="T88" fmla="*/ 944 w 1816"/>
                  <a:gd name="T89" fmla="*/ 202 h 1816"/>
                  <a:gd name="T90" fmla="*/ 1084 w 1816"/>
                  <a:gd name="T91" fmla="*/ 224 h 1816"/>
                  <a:gd name="T92" fmla="*/ 1214 w 1816"/>
                  <a:gd name="T93" fmla="*/ 272 h 1816"/>
                  <a:gd name="T94" fmla="*/ 1330 w 1816"/>
                  <a:gd name="T95" fmla="*/ 342 h 1816"/>
                  <a:gd name="T96" fmla="*/ 1430 w 1816"/>
                  <a:gd name="T97" fmla="*/ 432 h 1816"/>
                  <a:gd name="T98" fmla="*/ 1512 w 1816"/>
                  <a:gd name="T99" fmla="*/ 542 h 1816"/>
                  <a:gd name="T100" fmla="*/ 1570 w 1816"/>
                  <a:gd name="T101" fmla="*/ 664 h 1816"/>
                  <a:gd name="T102" fmla="*/ 1606 w 1816"/>
                  <a:gd name="T103" fmla="*/ 800 h 1816"/>
                  <a:gd name="T104" fmla="*/ 1612 w 1816"/>
                  <a:gd name="T105" fmla="*/ 944 h 1816"/>
                  <a:gd name="T106" fmla="*/ 1592 w 1816"/>
                  <a:gd name="T107" fmla="*/ 1084 h 1816"/>
                  <a:gd name="T108" fmla="*/ 1544 w 1816"/>
                  <a:gd name="T109" fmla="*/ 1214 h 1816"/>
                  <a:gd name="T110" fmla="*/ 1474 w 1816"/>
                  <a:gd name="T111" fmla="*/ 1330 h 1816"/>
                  <a:gd name="T112" fmla="*/ 1382 w 1816"/>
                  <a:gd name="T113" fmla="*/ 1430 h 1816"/>
                  <a:gd name="T114" fmla="*/ 1274 w 1816"/>
                  <a:gd name="T115" fmla="*/ 1512 h 1816"/>
                  <a:gd name="T116" fmla="*/ 1150 w 1816"/>
                  <a:gd name="T117" fmla="*/ 1570 h 1816"/>
                  <a:gd name="T118" fmla="*/ 1014 w 1816"/>
                  <a:gd name="T119" fmla="*/ 1606 h 1816"/>
                  <a:gd name="T120" fmla="*/ 0 w 1816"/>
                  <a:gd name="T121" fmla="*/ 0 h 1816"/>
                  <a:gd name="T122" fmla="*/ 1816 w 1816"/>
                  <a:gd name="T123" fmla="*/ 1816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T120" t="T121" r="T122" b="T123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AAAAA"/>
                  </a:gs>
                  <a:gs pos="50000">
                    <a:schemeClr val="bg1"/>
                  </a:gs>
                  <a:gs pos="100000">
                    <a:srgbClr val="AAAAAA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lIns="99496" tIns="49748" rIns="99496" bIns="49748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673"/>
              <p:cNvSpPr>
                <a:spLocks noEditPoints="1"/>
              </p:cNvSpPr>
              <p:nvPr/>
            </p:nvSpPr>
            <p:spPr bwMode="auto">
              <a:xfrm>
                <a:off x="1429" y="250"/>
                <a:ext cx="2017" cy="1461"/>
              </a:xfrm>
              <a:custGeom>
                <a:avLst/>
                <a:gdLst>
                  <a:gd name="T0" fmla="*/ 2512 w 2622"/>
                  <a:gd name="T1" fmla="*/ 1152 h 2622"/>
                  <a:gd name="T2" fmla="*/ 2460 w 2622"/>
                  <a:gd name="T3" fmla="*/ 930 h 2622"/>
                  <a:gd name="T4" fmla="*/ 2482 w 2622"/>
                  <a:gd name="T5" fmla="*/ 718 h 2622"/>
                  <a:gd name="T6" fmla="*/ 2244 w 2622"/>
                  <a:gd name="T7" fmla="*/ 540 h 2622"/>
                  <a:gd name="T8" fmla="*/ 2082 w 2622"/>
                  <a:gd name="T9" fmla="*/ 378 h 2622"/>
                  <a:gd name="T10" fmla="*/ 1906 w 2622"/>
                  <a:gd name="T11" fmla="*/ 140 h 2622"/>
                  <a:gd name="T12" fmla="*/ 1694 w 2622"/>
                  <a:gd name="T13" fmla="*/ 162 h 2622"/>
                  <a:gd name="T14" fmla="*/ 1470 w 2622"/>
                  <a:gd name="T15" fmla="*/ 112 h 2622"/>
                  <a:gd name="T16" fmla="*/ 1240 w 2622"/>
                  <a:gd name="T17" fmla="*/ 104 h 2622"/>
                  <a:gd name="T18" fmla="*/ 1042 w 2622"/>
                  <a:gd name="T19" fmla="*/ 26 h 2622"/>
                  <a:gd name="T20" fmla="*/ 808 w 2622"/>
                  <a:gd name="T21" fmla="*/ 210 h 2622"/>
                  <a:gd name="T22" fmla="*/ 610 w 2622"/>
                  <a:gd name="T23" fmla="*/ 326 h 2622"/>
                  <a:gd name="T24" fmla="*/ 334 w 2622"/>
                  <a:gd name="T25" fmla="*/ 434 h 2622"/>
                  <a:gd name="T26" fmla="*/ 302 w 2622"/>
                  <a:gd name="T27" fmla="*/ 646 h 2622"/>
                  <a:gd name="T28" fmla="*/ 194 w 2622"/>
                  <a:gd name="T29" fmla="*/ 848 h 2622"/>
                  <a:gd name="T30" fmla="*/ 126 w 2622"/>
                  <a:gd name="T31" fmla="*/ 1068 h 2622"/>
                  <a:gd name="T32" fmla="*/ 0 w 2622"/>
                  <a:gd name="T33" fmla="*/ 1240 h 2622"/>
                  <a:gd name="T34" fmla="*/ 118 w 2622"/>
                  <a:gd name="T35" fmla="*/ 1512 h 2622"/>
                  <a:gd name="T36" fmla="*/ 178 w 2622"/>
                  <a:gd name="T37" fmla="*/ 1734 h 2622"/>
                  <a:gd name="T38" fmla="*/ 212 w 2622"/>
                  <a:gd name="T39" fmla="*/ 2028 h 2622"/>
                  <a:gd name="T40" fmla="*/ 408 w 2622"/>
                  <a:gd name="T41" fmla="*/ 2116 h 2622"/>
                  <a:gd name="T42" fmla="*/ 576 w 2622"/>
                  <a:gd name="T43" fmla="*/ 2272 h 2622"/>
                  <a:gd name="T44" fmla="*/ 770 w 2622"/>
                  <a:gd name="T45" fmla="*/ 2394 h 2622"/>
                  <a:gd name="T46" fmla="*/ 904 w 2622"/>
                  <a:gd name="T47" fmla="*/ 2560 h 2622"/>
                  <a:gd name="T48" fmla="*/ 1196 w 2622"/>
                  <a:gd name="T49" fmla="*/ 2516 h 2622"/>
                  <a:gd name="T50" fmla="*/ 1426 w 2622"/>
                  <a:gd name="T51" fmla="*/ 2516 h 2622"/>
                  <a:gd name="T52" fmla="*/ 1720 w 2622"/>
                  <a:gd name="T53" fmla="*/ 2560 h 2622"/>
                  <a:gd name="T54" fmla="*/ 1854 w 2622"/>
                  <a:gd name="T55" fmla="*/ 2394 h 2622"/>
                  <a:gd name="T56" fmla="*/ 2048 w 2622"/>
                  <a:gd name="T57" fmla="*/ 2272 h 2622"/>
                  <a:gd name="T58" fmla="*/ 2216 w 2622"/>
                  <a:gd name="T59" fmla="*/ 2116 h 2622"/>
                  <a:gd name="T60" fmla="*/ 2412 w 2622"/>
                  <a:gd name="T61" fmla="*/ 2028 h 2622"/>
                  <a:gd name="T62" fmla="*/ 2446 w 2622"/>
                  <a:gd name="T63" fmla="*/ 1734 h 2622"/>
                  <a:gd name="T64" fmla="*/ 2506 w 2622"/>
                  <a:gd name="T65" fmla="*/ 1512 h 2622"/>
                  <a:gd name="T66" fmla="*/ 1312 w 2622"/>
                  <a:gd name="T67" fmla="*/ 2420 h 2622"/>
                  <a:gd name="T68" fmla="*/ 1088 w 2622"/>
                  <a:gd name="T69" fmla="*/ 2398 h 2622"/>
                  <a:gd name="T70" fmla="*/ 830 w 2622"/>
                  <a:gd name="T71" fmla="*/ 2312 h 2622"/>
                  <a:gd name="T72" fmla="*/ 606 w 2622"/>
                  <a:gd name="T73" fmla="*/ 2168 h 2622"/>
                  <a:gd name="T74" fmla="*/ 422 w 2622"/>
                  <a:gd name="T75" fmla="*/ 1976 h 2622"/>
                  <a:gd name="T76" fmla="*/ 290 w 2622"/>
                  <a:gd name="T77" fmla="*/ 1744 h 2622"/>
                  <a:gd name="T78" fmla="*/ 216 w 2622"/>
                  <a:gd name="T79" fmla="*/ 1480 h 2622"/>
                  <a:gd name="T80" fmla="*/ 208 w 2622"/>
                  <a:gd name="T81" fmla="*/ 1198 h 2622"/>
                  <a:gd name="T82" fmla="*/ 270 w 2622"/>
                  <a:gd name="T83" fmla="*/ 930 h 2622"/>
                  <a:gd name="T84" fmla="*/ 392 w 2622"/>
                  <a:gd name="T85" fmla="*/ 692 h 2622"/>
                  <a:gd name="T86" fmla="*/ 566 w 2622"/>
                  <a:gd name="T87" fmla="*/ 490 h 2622"/>
                  <a:gd name="T88" fmla="*/ 782 w 2622"/>
                  <a:gd name="T89" fmla="*/ 336 h 2622"/>
                  <a:gd name="T90" fmla="*/ 1034 w 2622"/>
                  <a:gd name="T91" fmla="*/ 236 h 2622"/>
                  <a:gd name="T92" fmla="*/ 1312 w 2622"/>
                  <a:gd name="T93" fmla="*/ 202 h 2622"/>
                  <a:gd name="T94" fmla="*/ 1588 w 2622"/>
                  <a:gd name="T95" fmla="*/ 236 h 2622"/>
                  <a:gd name="T96" fmla="*/ 1840 w 2622"/>
                  <a:gd name="T97" fmla="*/ 336 h 2622"/>
                  <a:gd name="T98" fmla="*/ 2058 w 2622"/>
                  <a:gd name="T99" fmla="*/ 490 h 2622"/>
                  <a:gd name="T100" fmla="*/ 2232 w 2622"/>
                  <a:gd name="T101" fmla="*/ 692 h 2622"/>
                  <a:gd name="T102" fmla="*/ 2354 w 2622"/>
                  <a:gd name="T103" fmla="*/ 930 h 2622"/>
                  <a:gd name="T104" fmla="*/ 2416 w 2622"/>
                  <a:gd name="T105" fmla="*/ 1198 h 2622"/>
                  <a:gd name="T106" fmla="*/ 2408 w 2622"/>
                  <a:gd name="T107" fmla="*/ 1480 h 2622"/>
                  <a:gd name="T108" fmla="*/ 2334 w 2622"/>
                  <a:gd name="T109" fmla="*/ 1744 h 2622"/>
                  <a:gd name="T110" fmla="*/ 2200 w 2622"/>
                  <a:gd name="T111" fmla="*/ 1976 h 2622"/>
                  <a:gd name="T112" fmla="*/ 2018 w 2622"/>
                  <a:gd name="T113" fmla="*/ 2168 h 2622"/>
                  <a:gd name="T114" fmla="*/ 1792 w 2622"/>
                  <a:gd name="T115" fmla="*/ 2312 h 2622"/>
                  <a:gd name="T116" fmla="*/ 1536 w 2622"/>
                  <a:gd name="T117" fmla="*/ 2398 h 2622"/>
                  <a:gd name="T118" fmla="*/ 0 w 2622"/>
                  <a:gd name="T119" fmla="*/ 0 h 2622"/>
                  <a:gd name="T120" fmla="*/ 2622 w 2622"/>
                  <a:gd name="T121" fmla="*/ 2622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AAAAA"/>
                  </a:gs>
                  <a:gs pos="50000">
                    <a:schemeClr val="bg1"/>
                  </a:gs>
                  <a:gs pos="100000">
                    <a:srgbClr val="AAAAAA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lIns="99496" tIns="49748" rIns="99496" bIns="49748">
                <a:flatTx/>
              </a:bodyPr>
              <a:lstStyle/>
              <a:p>
                <a:endParaRPr lang="zh-CN" altLang="en-US">
                  <a:solidFill>
                    <a:srgbClr val="4F81BD"/>
                  </a:solidFill>
                </a:endParaRPr>
              </a:p>
            </p:txBody>
          </p:sp>
          <p:sp>
            <p:nvSpPr>
              <p:cNvPr id="32" name="Freeform 674"/>
              <p:cNvSpPr>
                <a:spLocks noEditPoints="1"/>
              </p:cNvSpPr>
              <p:nvPr/>
            </p:nvSpPr>
            <p:spPr bwMode="auto">
              <a:xfrm>
                <a:off x="4854" y="583"/>
                <a:ext cx="1579" cy="1128"/>
              </a:xfrm>
              <a:custGeom>
                <a:avLst/>
                <a:gdLst>
                  <a:gd name="T0" fmla="*/ 902 w 1010"/>
                  <a:gd name="T1" fmla="*/ 432 h 1008"/>
                  <a:gd name="T2" fmla="*/ 878 w 1010"/>
                  <a:gd name="T3" fmla="*/ 348 h 1008"/>
                  <a:gd name="T4" fmla="*/ 912 w 1010"/>
                  <a:gd name="T5" fmla="*/ 198 h 1008"/>
                  <a:gd name="T6" fmla="*/ 698 w 1010"/>
                  <a:gd name="T7" fmla="*/ 150 h 1008"/>
                  <a:gd name="T8" fmla="*/ 598 w 1010"/>
                  <a:gd name="T9" fmla="*/ 112 h 1008"/>
                  <a:gd name="T10" fmla="*/ 434 w 1010"/>
                  <a:gd name="T11" fmla="*/ 0 h 1008"/>
                  <a:gd name="T12" fmla="*/ 390 w 1010"/>
                  <a:gd name="T13" fmla="*/ 116 h 1008"/>
                  <a:gd name="T14" fmla="*/ 274 w 1010"/>
                  <a:gd name="T15" fmla="*/ 172 h 1008"/>
                  <a:gd name="T16" fmla="*/ 174 w 1010"/>
                  <a:gd name="T17" fmla="*/ 274 h 1008"/>
                  <a:gd name="T18" fmla="*/ 118 w 1010"/>
                  <a:gd name="T19" fmla="*/ 390 h 1008"/>
                  <a:gd name="T20" fmla="*/ 0 w 1010"/>
                  <a:gd name="T21" fmla="*/ 432 h 1008"/>
                  <a:gd name="T22" fmla="*/ 112 w 1010"/>
                  <a:gd name="T23" fmla="*/ 596 h 1008"/>
                  <a:gd name="T24" fmla="*/ 152 w 1010"/>
                  <a:gd name="T25" fmla="*/ 698 h 1008"/>
                  <a:gd name="T26" fmla="*/ 198 w 1010"/>
                  <a:gd name="T27" fmla="*/ 910 h 1008"/>
                  <a:gd name="T28" fmla="*/ 350 w 1010"/>
                  <a:gd name="T29" fmla="*/ 876 h 1008"/>
                  <a:gd name="T30" fmla="*/ 434 w 1010"/>
                  <a:gd name="T31" fmla="*/ 900 h 1008"/>
                  <a:gd name="T32" fmla="*/ 576 w 1010"/>
                  <a:gd name="T33" fmla="*/ 900 h 1008"/>
                  <a:gd name="T34" fmla="*/ 660 w 1010"/>
                  <a:gd name="T35" fmla="*/ 876 h 1008"/>
                  <a:gd name="T36" fmla="*/ 812 w 1010"/>
                  <a:gd name="T37" fmla="*/ 910 h 1008"/>
                  <a:gd name="T38" fmla="*/ 858 w 1010"/>
                  <a:gd name="T39" fmla="*/ 698 h 1008"/>
                  <a:gd name="T40" fmla="*/ 898 w 1010"/>
                  <a:gd name="T41" fmla="*/ 596 h 1008"/>
                  <a:gd name="T42" fmla="*/ 504 w 1010"/>
                  <a:gd name="T43" fmla="*/ 806 h 1008"/>
                  <a:gd name="T44" fmla="*/ 444 w 1010"/>
                  <a:gd name="T45" fmla="*/ 800 h 1008"/>
                  <a:gd name="T46" fmla="*/ 360 w 1010"/>
                  <a:gd name="T47" fmla="*/ 770 h 1008"/>
                  <a:gd name="T48" fmla="*/ 292 w 1010"/>
                  <a:gd name="T49" fmla="*/ 718 h 1008"/>
                  <a:gd name="T50" fmla="*/ 238 w 1010"/>
                  <a:gd name="T51" fmla="*/ 648 h 1008"/>
                  <a:gd name="T52" fmla="*/ 208 w 1010"/>
                  <a:gd name="T53" fmla="*/ 564 h 1008"/>
                  <a:gd name="T54" fmla="*/ 204 w 1010"/>
                  <a:gd name="T55" fmla="*/ 472 h 1008"/>
                  <a:gd name="T56" fmla="*/ 226 w 1010"/>
                  <a:gd name="T57" fmla="*/ 386 h 1008"/>
                  <a:gd name="T58" fmla="*/ 272 w 1010"/>
                  <a:gd name="T59" fmla="*/ 312 h 1008"/>
                  <a:gd name="T60" fmla="*/ 336 w 1010"/>
                  <a:gd name="T61" fmla="*/ 252 h 1008"/>
                  <a:gd name="T62" fmla="*/ 414 w 1010"/>
                  <a:gd name="T63" fmla="*/ 214 h 1008"/>
                  <a:gd name="T64" fmla="*/ 504 w 1010"/>
                  <a:gd name="T65" fmla="*/ 202 h 1008"/>
                  <a:gd name="T66" fmla="*/ 594 w 1010"/>
                  <a:gd name="T67" fmla="*/ 214 h 1008"/>
                  <a:gd name="T68" fmla="*/ 674 w 1010"/>
                  <a:gd name="T69" fmla="*/ 252 h 1008"/>
                  <a:gd name="T70" fmla="*/ 738 w 1010"/>
                  <a:gd name="T71" fmla="*/ 312 h 1008"/>
                  <a:gd name="T72" fmla="*/ 784 w 1010"/>
                  <a:gd name="T73" fmla="*/ 386 h 1008"/>
                  <a:gd name="T74" fmla="*/ 806 w 1010"/>
                  <a:gd name="T75" fmla="*/ 472 h 1008"/>
                  <a:gd name="T76" fmla="*/ 802 w 1010"/>
                  <a:gd name="T77" fmla="*/ 564 h 1008"/>
                  <a:gd name="T78" fmla="*/ 770 w 1010"/>
                  <a:gd name="T79" fmla="*/ 648 h 1008"/>
                  <a:gd name="T80" fmla="*/ 718 w 1010"/>
                  <a:gd name="T81" fmla="*/ 718 h 1008"/>
                  <a:gd name="T82" fmla="*/ 650 w 1010"/>
                  <a:gd name="T83" fmla="*/ 770 h 1008"/>
                  <a:gd name="T84" fmla="*/ 566 w 1010"/>
                  <a:gd name="T85" fmla="*/ 800 h 1008"/>
                  <a:gd name="T86" fmla="*/ 0 w 1010"/>
                  <a:gd name="T87" fmla="*/ 0 h 1008"/>
                  <a:gd name="T88" fmla="*/ 1010 w 1010"/>
                  <a:gd name="T89" fmla="*/ 1008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1010" h="1008">
                    <a:moveTo>
                      <a:pt x="1010" y="574"/>
                    </a:moveTo>
                    <a:lnTo>
                      <a:pt x="1010" y="432"/>
                    </a:lnTo>
                    <a:lnTo>
                      <a:pt x="902" y="432"/>
                    </a:lnTo>
                    <a:lnTo>
                      <a:pt x="898" y="410"/>
                    </a:lnTo>
                    <a:lnTo>
                      <a:pt x="892" y="390"/>
                    </a:lnTo>
                    <a:lnTo>
                      <a:pt x="878" y="348"/>
                    </a:lnTo>
                    <a:lnTo>
                      <a:pt x="858" y="310"/>
                    </a:lnTo>
                    <a:lnTo>
                      <a:pt x="836" y="274"/>
                    </a:lnTo>
                    <a:lnTo>
                      <a:pt x="912" y="198"/>
                    </a:lnTo>
                    <a:lnTo>
                      <a:pt x="812" y="96"/>
                    </a:lnTo>
                    <a:lnTo>
                      <a:pt x="736" y="172"/>
                    </a:lnTo>
                    <a:lnTo>
                      <a:pt x="698" y="150"/>
                    </a:lnTo>
                    <a:lnTo>
                      <a:pt x="660" y="132"/>
                    </a:lnTo>
                    <a:lnTo>
                      <a:pt x="620" y="116"/>
                    </a:lnTo>
                    <a:lnTo>
                      <a:pt x="598" y="112"/>
                    </a:lnTo>
                    <a:lnTo>
                      <a:pt x="576" y="106"/>
                    </a:lnTo>
                    <a:lnTo>
                      <a:pt x="576" y="0"/>
                    </a:lnTo>
                    <a:lnTo>
                      <a:pt x="434" y="0"/>
                    </a:lnTo>
                    <a:lnTo>
                      <a:pt x="434" y="106"/>
                    </a:lnTo>
                    <a:lnTo>
                      <a:pt x="412" y="112"/>
                    </a:lnTo>
                    <a:lnTo>
                      <a:pt x="390" y="116"/>
                    </a:lnTo>
                    <a:lnTo>
                      <a:pt x="350" y="132"/>
                    </a:lnTo>
                    <a:lnTo>
                      <a:pt x="310" y="150"/>
                    </a:lnTo>
                    <a:lnTo>
                      <a:pt x="274" y="172"/>
                    </a:lnTo>
                    <a:lnTo>
                      <a:pt x="198" y="96"/>
                    </a:lnTo>
                    <a:lnTo>
                      <a:pt x="98" y="198"/>
                    </a:lnTo>
                    <a:lnTo>
                      <a:pt x="174" y="274"/>
                    </a:lnTo>
                    <a:lnTo>
                      <a:pt x="152" y="310"/>
                    </a:lnTo>
                    <a:lnTo>
                      <a:pt x="132" y="348"/>
                    </a:lnTo>
                    <a:lnTo>
                      <a:pt x="118" y="390"/>
                    </a:lnTo>
                    <a:lnTo>
                      <a:pt x="112" y="410"/>
                    </a:lnTo>
                    <a:lnTo>
                      <a:pt x="108" y="432"/>
                    </a:lnTo>
                    <a:lnTo>
                      <a:pt x="0" y="432"/>
                    </a:lnTo>
                    <a:lnTo>
                      <a:pt x="0" y="574"/>
                    </a:lnTo>
                    <a:lnTo>
                      <a:pt x="108" y="574"/>
                    </a:lnTo>
                    <a:lnTo>
                      <a:pt x="112" y="596"/>
                    </a:lnTo>
                    <a:lnTo>
                      <a:pt x="118" y="618"/>
                    </a:lnTo>
                    <a:lnTo>
                      <a:pt x="132" y="658"/>
                    </a:lnTo>
                    <a:lnTo>
                      <a:pt x="152" y="698"/>
                    </a:lnTo>
                    <a:lnTo>
                      <a:pt x="174" y="734"/>
                    </a:lnTo>
                    <a:lnTo>
                      <a:pt x="98" y="810"/>
                    </a:lnTo>
                    <a:lnTo>
                      <a:pt x="198" y="910"/>
                    </a:lnTo>
                    <a:lnTo>
                      <a:pt x="274" y="834"/>
                    </a:lnTo>
                    <a:lnTo>
                      <a:pt x="310" y="858"/>
                    </a:lnTo>
                    <a:lnTo>
                      <a:pt x="350" y="876"/>
                    </a:lnTo>
                    <a:lnTo>
                      <a:pt x="390" y="890"/>
                    </a:lnTo>
                    <a:lnTo>
                      <a:pt x="412" y="896"/>
                    </a:lnTo>
                    <a:lnTo>
                      <a:pt x="434" y="900"/>
                    </a:lnTo>
                    <a:lnTo>
                      <a:pt x="434" y="1008"/>
                    </a:lnTo>
                    <a:lnTo>
                      <a:pt x="576" y="1008"/>
                    </a:lnTo>
                    <a:lnTo>
                      <a:pt x="576" y="900"/>
                    </a:lnTo>
                    <a:lnTo>
                      <a:pt x="598" y="896"/>
                    </a:lnTo>
                    <a:lnTo>
                      <a:pt x="620" y="890"/>
                    </a:lnTo>
                    <a:lnTo>
                      <a:pt x="660" y="876"/>
                    </a:lnTo>
                    <a:lnTo>
                      <a:pt x="698" y="858"/>
                    </a:lnTo>
                    <a:lnTo>
                      <a:pt x="736" y="834"/>
                    </a:lnTo>
                    <a:lnTo>
                      <a:pt x="812" y="910"/>
                    </a:lnTo>
                    <a:lnTo>
                      <a:pt x="912" y="810"/>
                    </a:lnTo>
                    <a:lnTo>
                      <a:pt x="836" y="734"/>
                    </a:lnTo>
                    <a:lnTo>
                      <a:pt x="858" y="698"/>
                    </a:lnTo>
                    <a:lnTo>
                      <a:pt x="878" y="658"/>
                    </a:lnTo>
                    <a:lnTo>
                      <a:pt x="892" y="618"/>
                    </a:lnTo>
                    <a:lnTo>
                      <a:pt x="898" y="596"/>
                    </a:lnTo>
                    <a:lnTo>
                      <a:pt x="902" y="574"/>
                    </a:lnTo>
                    <a:lnTo>
                      <a:pt x="1010" y="574"/>
                    </a:lnTo>
                    <a:close/>
                    <a:moveTo>
                      <a:pt x="504" y="806"/>
                    </a:moveTo>
                    <a:lnTo>
                      <a:pt x="504" y="806"/>
                    </a:lnTo>
                    <a:lnTo>
                      <a:pt x="474" y="804"/>
                    </a:lnTo>
                    <a:lnTo>
                      <a:pt x="444" y="800"/>
                    </a:lnTo>
                    <a:lnTo>
                      <a:pt x="414" y="792"/>
                    </a:lnTo>
                    <a:lnTo>
                      <a:pt x="388" y="782"/>
                    </a:lnTo>
                    <a:lnTo>
                      <a:pt x="360" y="770"/>
                    </a:lnTo>
                    <a:lnTo>
                      <a:pt x="336" y="754"/>
                    </a:lnTo>
                    <a:lnTo>
                      <a:pt x="312" y="738"/>
                    </a:lnTo>
                    <a:lnTo>
                      <a:pt x="292" y="718"/>
                    </a:lnTo>
                    <a:lnTo>
                      <a:pt x="272" y="696"/>
                    </a:lnTo>
                    <a:lnTo>
                      <a:pt x="254" y="672"/>
                    </a:lnTo>
                    <a:lnTo>
                      <a:pt x="238" y="648"/>
                    </a:lnTo>
                    <a:lnTo>
                      <a:pt x="226" y="622"/>
                    </a:lnTo>
                    <a:lnTo>
                      <a:pt x="216" y="594"/>
                    </a:lnTo>
                    <a:lnTo>
                      <a:pt x="208" y="564"/>
                    </a:lnTo>
                    <a:lnTo>
                      <a:pt x="204" y="534"/>
                    </a:lnTo>
                    <a:lnTo>
                      <a:pt x="202" y="504"/>
                    </a:lnTo>
                    <a:lnTo>
                      <a:pt x="204" y="472"/>
                    </a:lnTo>
                    <a:lnTo>
                      <a:pt x="208" y="442"/>
                    </a:lnTo>
                    <a:lnTo>
                      <a:pt x="216" y="414"/>
                    </a:lnTo>
                    <a:lnTo>
                      <a:pt x="226" y="386"/>
                    </a:lnTo>
                    <a:lnTo>
                      <a:pt x="238" y="360"/>
                    </a:lnTo>
                    <a:lnTo>
                      <a:pt x="254" y="334"/>
                    </a:lnTo>
                    <a:lnTo>
                      <a:pt x="272" y="312"/>
                    </a:lnTo>
                    <a:lnTo>
                      <a:pt x="292" y="290"/>
                    </a:lnTo>
                    <a:lnTo>
                      <a:pt x="312" y="270"/>
                    </a:lnTo>
                    <a:lnTo>
                      <a:pt x="336" y="252"/>
                    </a:lnTo>
                    <a:lnTo>
                      <a:pt x="360" y="238"/>
                    </a:lnTo>
                    <a:lnTo>
                      <a:pt x="388" y="224"/>
                    </a:lnTo>
                    <a:lnTo>
                      <a:pt x="414" y="214"/>
                    </a:lnTo>
                    <a:lnTo>
                      <a:pt x="444" y="208"/>
                    </a:lnTo>
                    <a:lnTo>
                      <a:pt x="474" y="202"/>
                    </a:lnTo>
                    <a:lnTo>
                      <a:pt x="504" y="202"/>
                    </a:lnTo>
                    <a:lnTo>
                      <a:pt x="536" y="202"/>
                    </a:lnTo>
                    <a:lnTo>
                      <a:pt x="566" y="208"/>
                    </a:lnTo>
                    <a:lnTo>
                      <a:pt x="594" y="214"/>
                    </a:lnTo>
                    <a:lnTo>
                      <a:pt x="622" y="224"/>
                    </a:lnTo>
                    <a:lnTo>
                      <a:pt x="650" y="238"/>
                    </a:lnTo>
                    <a:lnTo>
                      <a:pt x="674" y="252"/>
                    </a:lnTo>
                    <a:lnTo>
                      <a:pt x="698" y="270"/>
                    </a:lnTo>
                    <a:lnTo>
                      <a:pt x="718" y="290"/>
                    </a:lnTo>
                    <a:lnTo>
                      <a:pt x="738" y="312"/>
                    </a:lnTo>
                    <a:lnTo>
                      <a:pt x="756" y="334"/>
                    </a:lnTo>
                    <a:lnTo>
                      <a:pt x="770" y="360"/>
                    </a:lnTo>
                    <a:lnTo>
                      <a:pt x="784" y="386"/>
                    </a:lnTo>
                    <a:lnTo>
                      <a:pt x="794" y="414"/>
                    </a:lnTo>
                    <a:lnTo>
                      <a:pt x="802" y="442"/>
                    </a:lnTo>
                    <a:lnTo>
                      <a:pt x="806" y="472"/>
                    </a:lnTo>
                    <a:lnTo>
                      <a:pt x="808" y="504"/>
                    </a:lnTo>
                    <a:lnTo>
                      <a:pt x="806" y="534"/>
                    </a:lnTo>
                    <a:lnTo>
                      <a:pt x="802" y="564"/>
                    </a:lnTo>
                    <a:lnTo>
                      <a:pt x="794" y="594"/>
                    </a:lnTo>
                    <a:lnTo>
                      <a:pt x="784" y="622"/>
                    </a:lnTo>
                    <a:lnTo>
                      <a:pt x="770" y="648"/>
                    </a:lnTo>
                    <a:lnTo>
                      <a:pt x="756" y="672"/>
                    </a:lnTo>
                    <a:lnTo>
                      <a:pt x="738" y="696"/>
                    </a:lnTo>
                    <a:lnTo>
                      <a:pt x="718" y="718"/>
                    </a:lnTo>
                    <a:lnTo>
                      <a:pt x="698" y="738"/>
                    </a:lnTo>
                    <a:lnTo>
                      <a:pt x="674" y="754"/>
                    </a:lnTo>
                    <a:lnTo>
                      <a:pt x="650" y="770"/>
                    </a:lnTo>
                    <a:lnTo>
                      <a:pt x="622" y="782"/>
                    </a:lnTo>
                    <a:lnTo>
                      <a:pt x="594" y="792"/>
                    </a:lnTo>
                    <a:lnTo>
                      <a:pt x="566" y="800"/>
                    </a:lnTo>
                    <a:lnTo>
                      <a:pt x="536" y="804"/>
                    </a:lnTo>
                    <a:lnTo>
                      <a:pt x="504" y="8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AAAAA"/>
                  </a:gs>
                  <a:gs pos="50000">
                    <a:schemeClr val="bg1"/>
                  </a:gs>
                  <a:gs pos="100000">
                    <a:srgbClr val="AAAAAA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lIns="99496" tIns="49748" rIns="99496" bIns="49748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675"/>
              <p:cNvSpPr>
                <a:spLocks noEditPoints="1"/>
              </p:cNvSpPr>
              <p:nvPr/>
            </p:nvSpPr>
            <p:spPr bwMode="auto">
              <a:xfrm>
                <a:off x="-120" y="1271"/>
                <a:ext cx="1836" cy="1290"/>
              </a:xfrm>
              <a:custGeom>
                <a:avLst/>
                <a:gdLst>
                  <a:gd name="T0" fmla="*/ 2512 w 2622"/>
                  <a:gd name="T1" fmla="*/ 1152 h 2622"/>
                  <a:gd name="T2" fmla="*/ 2460 w 2622"/>
                  <a:gd name="T3" fmla="*/ 930 h 2622"/>
                  <a:gd name="T4" fmla="*/ 2482 w 2622"/>
                  <a:gd name="T5" fmla="*/ 718 h 2622"/>
                  <a:gd name="T6" fmla="*/ 2244 w 2622"/>
                  <a:gd name="T7" fmla="*/ 540 h 2622"/>
                  <a:gd name="T8" fmla="*/ 2082 w 2622"/>
                  <a:gd name="T9" fmla="*/ 378 h 2622"/>
                  <a:gd name="T10" fmla="*/ 1906 w 2622"/>
                  <a:gd name="T11" fmla="*/ 140 h 2622"/>
                  <a:gd name="T12" fmla="*/ 1694 w 2622"/>
                  <a:gd name="T13" fmla="*/ 162 h 2622"/>
                  <a:gd name="T14" fmla="*/ 1470 w 2622"/>
                  <a:gd name="T15" fmla="*/ 112 h 2622"/>
                  <a:gd name="T16" fmla="*/ 1240 w 2622"/>
                  <a:gd name="T17" fmla="*/ 104 h 2622"/>
                  <a:gd name="T18" fmla="*/ 1042 w 2622"/>
                  <a:gd name="T19" fmla="*/ 26 h 2622"/>
                  <a:gd name="T20" fmla="*/ 808 w 2622"/>
                  <a:gd name="T21" fmla="*/ 210 h 2622"/>
                  <a:gd name="T22" fmla="*/ 610 w 2622"/>
                  <a:gd name="T23" fmla="*/ 326 h 2622"/>
                  <a:gd name="T24" fmla="*/ 334 w 2622"/>
                  <a:gd name="T25" fmla="*/ 434 h 2622"/>
                  <a:gd name="T26" fmla="*/ 302 w 2622"/>
                  <a:gd name="T27" fmla="*/ 646 h 2622"/>
                  <a:gd name="T28" fmla="*/ 194 w 2622"/>
                  <a:gd name="T29" fmla="*/ 848 h 2622"/>
                  <a:gd name="T30" fmla="*/ 126 w 2622"/>
                  <a:gd name="T31" fmla="*/ 1068 h 2622"/>
                  <a:gd name="T32" fmla="*/ 0 w 2622"/>
                  <a:gd name="T33" fmla="*/ 1240 h 2622"/>
                  <a:gd name="T34" fmla="*/ 118 w 2622"/>
                  <a:gd name="T35" fmla="*/ 1512 h 2622"/>
                  <a:gd name="T36" fmla="*/ 178 w 2622"/>
                  <a:gd name="T37" fmla="*/ 1734 h 2622"/>
                  <a:gd name="T38" fmla="*/ 212 w 2622"/>
                  <a:gd name="T39" fmla="*/ 2028 h 2622"/>
                  <a:gd name="T40" fmla="*/ 408 w 2622"/>
                  <a:gd name="T41" fmla="*/ 2116 h 2622"/>
                  <a:gd name="T42" fmla="*/ 576 w 2622"/>
                  <a:gd name="T43" fmla="*/ 2272 h 2622"/>
                  <a:gd name="T44" fmla="*/ 770 w 2622"/>
                  <a:gd name="T45" fmla="*/ 2394 h 2622"/>
                  <a:gd name="T46" fmla="*/ 904 w 2622"/>
                  <a:gd name="T47" fmla="*/ 2560 h 2622"/>
                  <a:gd name="T48" fmla="*/ 1196 w 2622"/>
                  <a:gd name="T49" fmla="*/ 2516 h 2622"/>
                  <a:gd name="T50" fmla="*/ 1426 w 2622"/>
                  <a:gd name="T51" fmla="*/ 2516 h 2622"/>
                  <a:gd name="T52" fmla="*/ 1720 w 2622"/>
                  <a:gd name="T53" fmla="*/ 2560 h 2622"/>
                  <a:gd name="T54" fmla="*/ 1854 w 2622"/>
                  <a:gd name="T55" fmla="*/ 2394 h 2622"/>
                  <a:gd name="T56" fmla="*/ 2048 w 2622"/>
                  <a:gd name="T57" fmla="*/ 2272 h 2622"/>
                  <a:gd name="T58" fmla="*/ 2216 w 2622"/>
                  <a:gd name="T59" fmla="*/ 2116 h 2622"/>
                  <a:gd name="T60" fmla="*/ 2412 w 2622"/>
                  <a:gd name="T61" fmla="*/ 2028 h 2622"/>
                  <a:gd name="T62" fmla="*/ 2446 w 2622"/>
                  <a:gd name="T63" fmla="*/ 1734 h 2622"/>
                  <a:gd name="T64" fmla="*/ 2506 w 2622"/>
                  <a:gd name="T65" fmla="*/ 1512 h 2622"/>
                  <a:gd name="T66" fmla="*/ 1312 w 2622"/>
                  <a:gd name="T67" fmla="*/ 2420 h 2622"/>
                  <a:gd name="T68" fmla="*/ 1088 w 2622"/>
                  <a:gd name="T69" fmla="*/ 2398 h 2622"/>
                  <a:gd name="T70" fmla="*/ 830 w 2622"/>
                  <a:gd name="T71" fmla="*/ 2312 h 2622"/>
                  <a:gd name="T72" fmla="*/ 606 w 2622"/>
                  <a:gd name="T73" fmla="*/ 2168 h 2622"/>
                  <a:gd name="T74" fmla="*/ 422 w 2622"/>
                  <a:gd name="T75" fmla="*/ 1976 h 2622"/>
                  <a:gd name="T76" fmla="*/ 290 w 2622"/>
                  <a:gd name="T77" fmla="*/ 1744 h 2622"/>
                  <a:gd name="T78" fmla="*/ 216 w 2622"/>
                  <a:gd name="T79" fmla="*/ 1480 h 2622"/>
                  <a:gd name="T80" fmla="*/ 208 w 2622"/>
                  <a:gd name="T81" fmla="*/ 1198 h 2622"/>
                  <a:gd name="T82" fmla="*/ 270 w 2622"/>
                  <a:gd name="T83" fmla="*/ 930 h 2622"/>
                  <a:gd name="T84" fmla="*/ 392 w 2622"/>
                  <a:gd name="T85" fmla="*/ 692 h 2622"/>
                  <a:gd name="T86" fmla="*/ 566 w 2622"/>
                  <a:gd name="T87" fmla="*/ 490 h 2622"/>
                  <a:gd name="T88" fmla="*/ 782 w 2622"/>
                  <a:gd name="T89" fmla="*/ 336 h 2622"/>
                  <a:gd name="T90" fmla="*/ 1034 w 2622"/>
                  <a:gd name="T91" fmla="*/ 236 h 2622"/>
                  <a:gd name="T92" fmla="*/ 1312 w 2622"/>
                  <a:gd name="T93" fmla="*/ 202 h 2622"/>
                  <a:gd name="T94" fmla="*/ 1588 w 2622"/>
                  <a:gd name="T95" fmla="*/ 236 h 2622"/>
                  <a:gd name="T96" fmla="*/ 1840 w 2622"/>
                  <a:gd name="T97" fmla="*/ 336 h 2622"/>
                  <a:gd name="T98" fmla="*/ 2058 w 2622"/>
                  <a:gd name="T99" fmla="*/ 490 h 2622"/>
                  <a:gd name="T100" fmla="*/ 2232 w 2622"/>
                  <a:gd name="T101" fmla="*/ 692 h 2622"/>
                  <a:gd name="T102" fmla="*/ 2354 w 2622"/>
                  <a:gd name="T103" fmla="*/ 930 h 2622"/>
                  <a:gd name="T104" fmla="*/ 2416 w 2622"/>
                  <a:gd name="T105" fmla="*/ 1198 h 2622"/>
                  <a:gd name="T106" fmla="*/ 2408 w 2622"/>
                  <a:gd name="T107" fmla="*/ 1480 h 2622"/>
                  <a:gd name="T108" fmla="*/ 2334 w 2622"/>
                  <a:gd name="T109" fmla="*/ 1744 h 2622"/>
                  <a:gd name="T110" fmla="*/ 2200 w 2622"/>
                  <a:gd name="T111" fmla="*/ 1976 h 2622"/>
                  <a:gd name="T112" fmla="*/ 2018 w 2622"/>
                  <a:gd name="T113" fmla="*/ 2168 h 2622"/>
                  <a:gd name="T114" fmla="*/ 1792 w 2622"/>
                  <a:gd name="T115" fmla="*/ 2312 h 2622"/>
                  <a:gd name="T116" fmla="*/ 1536 w 2622"/>
                  <a:gd name="T117" fmla="*/ 2398 h 2622"/>
                  <a:gd name="T118" fmla="*/ 0 w 2622"/>
                  <a:gd name="T119" fmla="*/ 0 h 2622"/>
                  <a:gd name="T120" fmla="*/ 2622 w 2622"/>
                  <a:gd name="T121" fmla="*/ 2622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AAAAA"/>
                  </a:gs>
                  <a:gs pos="50000">
                    <a:schemeClr val="bg1"/>
                  </a:gs>
                  <a:gs pos="100000">
                    <a:srgbClr val="AAAAAA"/>
                  </a:gs>
                </a:gsLst>
                <a:lin ang="5400000" scaled="1"/>
              </a:gradFill>
              <a:ln w="9525" cmpd="sng">
                <a:round/>
                <a:headEnd/>
                <a:tailEnd/>
              </a:ln>
              <a:scene3d>
                <a:camera prst="legacyObliqu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lIns="99496" tIns="49748" rIns="99496" bIns="49748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4" name="Oval 677"/>
              <p:cNvSpPr>
                <a:spLocks noChangeArrowheads="1"/>
              </p:cNvSpPr>
              <p:nvPr/>
            </p:nvSpPr>
            <p:spPr bwMode="auto">
              <a:xfrm>
                <a:off x="1563" y="394"/>
                <a:ext cx="1722" cy="1155"/>
              </a:xfrm>
              <a:prstGeom prst="ellipse">
                <a:avLst/>
              </a:prstGeom>
              <a:solidFill>
                <a:srgbClr val="BF284D"/>
              </a:soli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9496" tIns="49748" rIns="99496" bIns="49748" anchor="ctr"/>
              <a:lstStyle/>
              <a:p>
                <a:pPr defTabSz="995363"/>
                <a:endParaRPr lang="ko-KR" altLang="en-US">
                  <a:ln>
                    <a:solidFill>
                      <a:srgbClr val="000000"/>
                    </a:solidFill>
                  </a:ln>
                  <a:solidFill>
                    <a:srgbClr val="4F81BD"/>
                  </a:solidFill>
                </a:endParaRPr>
              </a:p>
            </p:txBody>
          </p:sp>
          <p:sp>
            <p:nvSpPr>
              <p:cNvPr id="35" name="Freeform 678"/>
              <p:cNvSpPr>
                <a:spLocks/>
              </p:cNvSpPr>
              <p:nvPr/>
            </p:nvSpPr>
            <p:spPr bwMode="auto">
              <a:xfrm>
                <a:off x="1554" y="374"/>
                <a:ext cx="1769" cy="624"/>
              </a:xfrm>
              <a:custGeom>
                <a:avLst/>
                <a:gdLst>
                  <a:gd name="T0" fmla="*/ 0 w 3456"/>
                  <a:gd name="T1" fmla="*/ 1728 h 1728"/>
                  <a:gd name="T2" fmla="*/ 10 w 3456"/>
                  <a:gd name="T3" fmla="*/ 1552 h 1728"/>
                  <a:gd name="T4" fmla="*/ 36 w 3456"/>
                  <a:gd name="T5" fmla="*/ 1380 h 1728"/>
                  <a:gd name="T6" fmla="*/ 78 w 3456"/>
                  <a:gd name="T7" fmla="*/ 1214 h 1728"/>
                  <a:gd name="T8" fmla="*/ 136 w 3456"/>
                  <a:gd name="T9" fmla="*/ 1056 h 1728"/>
                  <a:gd name="T10" fmla="*/ 208 w 3456"/>
                  <a:gd name="T11" fmla="*/ 904 h 1728"/>
                  <a:gd name="T12" fmla="*/ 296 w 3456"/>
                  <a:gd name="T13" fmla="*/ 762 h 1728"/>
                  <a:gd name="T14" fmla="*/ 394 w 3456"/>
                  <a:gd name="T15" fmla="*/ 628 h 1728"/>
                  <a:gd name="T16" fmla="*/ 506 w 3456"/>
                  <a:gd name="T17" fmla="*/ 506 h 1728"/>
                  <a:gd name="T18" fmla="*/ 630 w 3456"/>
                  <a:gd name="T19" fmla="*/ 394 h 1728"/>
                  <a:gd name="T20" fmla="*/ 762 w 3456"/>
                  <a:gd name="T21" fmla="*/ 296 h 1728"/>
                  <a:gd name="T22" fmla="*/ 904 w 3456"/>
                  <a:gd name="T23" fmla="*/ 208 h 1728"/>
                  <a:gd name="T24" fmla="*/ 1056 w 3456"/>
                  <a:gd name="T25" fmla="*/ 136 h 1728"/>
                  <a:gd name="T26" fmla="*/ 1214 w 3456"/>
                  <a:gd name="T27" fmla="*/ 78 h 1728"/>
                  <a:gd name="T28" fmla="*/ 1380 w 3456"/>
                  <a:gd name="T29" fmla="*/ 36 h 1728"/>
                  <a:gd name="T30" fmla="*/ 1552 w 3456"/>
                  <a:gd name="T31" fmla="*/ 10 h 1728"/>
                  <a:gd name="T32" fmla="*/ 1728 w 3456"/>
                  <a:gd name="T33" fmla="*/ 0 h 1728"/>
                  <a:gd name="T34" fmla="*/ 1904 w 3456"/>
                  <a:gd name="T35" fmla="*/ 10 h 1728"/>
                  <a:gd name="T36" fmla="*/ 2076 w 3456"/>
                  <a:gd name="T37" fmla="*/ 36 h 1728"/>
                  <a:gd name="T38" fmla="*/ 2242 w 3456"/>
                  <a:gd name="T39" fmla="*/ 78 h 1728"/>
                  <a:gd name="T40" fmla="*/ 2400 w 3456"/>
                  <a:gd name="T41" fmla="*/ 136 h 1728"/>
                  <a:gd name="T42" fmla="*/ 2552 w 3456"/>
                  <a:gd name="T43" fmla="*/ 208 h 1728"/>
                  <a:gd name="T44" fmla="*/ 2694 w 3456"/>
                  <a:gd name="T45" fmla="*/ 296 h 1728"/>
                  <a:gd name="T46" fmla="*/ 2826 w 3456"/>
                  <a:gd name="T47" fmla="*/ 394 h 1728"/>
                  <a:gd name="T48" fmla="*/ 2950 w 3456"/>
                  <a:gd name="T49" fmla="*/ 506 h 1728"/>
                  <a:gd name="T50" fmla="*/ 3062 w 3456"/>
                  <a:gd name="T51" fmla="*/ 628 h 1728"/>
                  <a:gd name="T52" fmla="*/ 3160 w 3456"/>
                  <a:gd name="T53" fmla="*/ 762 h 1728"/>
                  <a:gd name="T54" fmla="*/ 3248 w 3456"/>
                  <a:gd name="T55" fmla="*/ 904 h 1728"/>
                  <a:gd name="T56" fmla="*/ 3320 w 3456"/>
                  <a:gd name="T57" fmla="*/ 1056 h 1728"/>
                  <a:gd name="T58" fmla="*/ 3378 w 3456"/>
                  <a:gd name="T59" fmla="*/ 1214 h 1728"/>
                  <a:gd name="T60" fmla="*/ 3420 w 3456"/>
                  <a:gd name="T61" fmla="*/ 1380 h 1728"/>
                  <a:gd name="T62" fmla="*/ 3446 w 3456"/>
                  <a:gd name="T63" fmla="*/ 1552 h 1728"/>
                  <a:gd name="T64" fmla="*/ 3456 w 3456"/>
                  <a:gd name="T65" fmla="*/ 1728 h 1728"/>
                  <a:gd name="T66" fmla="*/ 0 w 3456"/>
                  <a:gd name="T67" fmla="*/ 0 h 1728"/>
                  <a:gd name="T68" fmla="*/ 3456 w 3456"/>
                  <a:gd name="T69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grpSp>
            <p:nvGrpSpPr>
              <p:cNvPr id="36" name="Group 14"/>
              <p:cNvGrpSpPr>
                <a:grpSpLocks/>
              </p:cNvGrpSpPr>
              <p:nvPr/>
            </p:nvGrpSpPr>
            <p:grpSpPr bwMode="auto">
              <a:xfrm>
                <a:off x="9" y="1406"/>
                <a:ext cx="2697" cy="1230"/>
                <a:chOff x="-176" y="-272"/>
                <a:chExt cx="1991" cy="919"/>
              </a:xfrm>
            </p:grpSpPr>
            <p:sp>
              <p:nvSpPr>
                <p:cNvPr id="48" name="Oval 680"/>
                <p:cNvSpPr>
                  <a:spLocks noChangeArrowheads="1"/>
                </p:cNvSpPr>
                <p:nvPr/>
              </p:nvSpPr>
              <p:spPr bwMode="auto">
                <a:xfrm>
                  <a:off x="-176" y="-272"/>
                  <a:ext cx="1133" cy="8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EBEBE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49" name="Freeform 681"/>
                <p:cNvSpPr>
                  <a:spLocks/>
                </p:cNvSpPr>
                <p:nvPr/>
              </p:nvSpPr>
              <p:spPr bwMode="auto">
                <a:xfrm>
                  <a:off x="738" y="273"/>
                  <a:ext cx="1077" cy="374"/>
                </a:xfrm>
                <a:custGeom>
                  <a:avLst/>
                  <a:gdLst>
                    <a:gd name="T0" fmla="*/ 0 w 3456"/>
                    <a:gd name="T1" fmla="*/ 1728 h 1728"/>
                    <a:gd name="T2" fmla="*/ 10 w 3456"/>
                    <a:gd name="T3" fmla="*/ 1552 h 1728"/>
                    <a:gd name="T4" fmla="*/ 36 w 3456"/>
                    <a:gd name="T5" fmla="*/ 1380 h 1728"/>
                    <a:gd name="T6" fmla="*/ 78 w 3456"/>
                    <a:gd name="T7" fmla="*/ 1214 h 1728"/>
                    <a:gd name="T8" fmla="*/ 136 w 3456"/>
                    <a:gd name="T9" fmla="*/ 1056 h 1728"/>
                    <a:gd name="T10" fmla="*/ 208 w 3456"/>
                    <a:gd name="T11" fmla="*/ 904 h 1728"/>
                    <a:gd name="T12" fmla="*/ 296 w 3456"/>
                    <a:gd name="T13" fmla="*/ 762 h 1728"/>
                    <a:gd name="T14" fmla="*/ 394 w 3456"/>
                    <a:gd name="T15" fmla="*/ 628 h 1728"/>
                    <a:gd name="T16" fmla="*/ 506 w 3456"/>
                    <a:gd name="T17" fmla="*/ 506 h 1728"/>
                    <a:gd name="T18" fmla="*/ 630 w 3456"/>
                    <a:gd name="T19" fmla="*/ 394 h 1728"/>
                    <a:gd name="T20" fmla="*/ 762 w 3456"/>
                    <a:gd name="T21" fmla="*/ 296 h 1728"/>
                    <a:gd name="T22" fmla="*/ 904 w 3456"/>
                    <a:gd name="T23" fmla="*/ 208 h 1728"/>
                    <a:gd name="T24" fmla="*/ 1056 w 3456"/>
                    <a:gd name="T25" fmla="*/ 136 h 1728"/>
                    <a:gd name="T26" fmla="*/ 1214 w 3456"/>
                    <a:gd name="T27" fmla="*/ 78 h 1728"/>
                    <a:gd name="T28" fmla="*/ 1380 w 3456"/>
                    <a:gd name="T29" fmla="*/ 36 h 1728"/>
                    <a:gd name="T30" fmla="*/ 1552 w 3456"/>
                    <a:gd name="T31" fmla="*/ 10 h 1728"/>
                    <a:gd name="T32" fmla="*/ 1728 w 3456"/>
                    <a:gd name="T33" fmla="*/ 0 h 1728"/>
                    <a:gd name="T34" fmla="*/ 1904 w 3456"/>
                    <a:gd name="T35" fmla="*/ 10 h 1728"/>
                    <a:gd name="T36" fmla="*/ 2076 w 3456"/>
                    <a:gd name="T37" fmla="*/ 36 h 1728"/>
                    <a:gd name="T38" fmla="*/ 2242 w 3456"/>
                    <a:gd name="T39" fmla="*/ 78 h 1728"/>
                    <a:gd name="T40" fmla="*/ 2400 w 3456"/>
                    <a:gd name="T41" fmla="*/ 136 h 1728"/>
                    <a:gd name="T42" fmla="*/ 2552 w 3456"/>
                    <a:gd name="T43" fmla="*/ 208 h 1728"/>
                    <a:gd name="T44" fmla="*/ 2694 w 3456"/>
                    <a:gd name="T45" fmla="*/ 296 h 1728"/>
                    <a:gd name="T46" fmla="*/ 2826 w 3456"/>
                    <a:gd name="T47" fmla="*/ 394 h 1728"/>
                    <a:gd name="T48" fmla="*/ 2950 w 3456"/>
                    <a:gd name="T49" fmla="*/ 506 h 1728"/>
                    <a:gd name="T50" fmla="*/ 3062 w 3456"/>
                    <a:gd name="T51" fmla="*/ 628 h 1728"/>
                    <a:gd name="T52" fmla="*/ 3160 w 3456"/>
                    <a:gd name="T53" fmla="*/ 762 h 1728"/>
                    <a:gd name="T54" fmla="*/ 3248 w 3456"/>
                    <a:gd name="T55" fmla="*/ 904 h 1728"/>
                    <a:gd name="T56" fmla="*/ 3320 w 3456"/>
                    <a:gd name="T57" fmla="*/ 1056 h 1728"/>
                    <a:gd name="T58" fmla="*/ 3378 w 3456"/>
                    <a:gd name="T59" fmla="*/ 1214 h 1728"/>
                    <a:gd name="T60" fmla="*/ 3420 w 3456"/>
                    <a:gd name="T61" fmla="*/ 1380 h 1728"/>
                    <a:gd name="T62" fmla="*/ 3446 w 3456"/>
                    <a:gd name="T63" fmla="*/ 1552 h 1728"/>
                    <a:gd name="T64" fmla="*/ 3456 w 3456"/>
                    <a:gd name="T65" fmla="*/ 1728 h 1728"/>
                    <a:gd name="T66" fmla="*/ 0 w 3456"/>
                    <a:gd name="T67" fmla="*/ 0 h 1728"/>
                    <a:gd name="T68" fmla="*/ 3456 w 3456"/>
                    <a:gd name="T69" fmla="*/ 1728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T66" t="T67" r="T68" b="T69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" name="Group 17"/>
              <p:cNvGrpSpPr>
                <a:grpSpLocks/>
              </p:cNvGrpSpPr>
              <p:nvPr/>
            </p:nvGrpSpPr>
            <p:grpSpPr bwMode="auto">
              <a:xfrm>
                <a:off x="3561" y="136"/>
                <a:ext cx="1224" cy="885"/>
                <a:chOff x="0" y="0"/>
                <a:chExt cx="1860" cy="1338"/>
              </a:xfrm>
            </p:grpSpPr>
            <p:sp>
              <p:nvSpPr>
                <p:cNvPr id="46" name="Oval 68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60" cy="13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EBEBE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47" name="Freeform 684"/>
                <p:cNvSpPr>
                  <a:spLocks/>
                </p:cNvSpPr>
                <p:nvPr/>
              </p:nvSpPr>
              <p:spPr bwMode="auto">
                <a:xfrm>
                  <a:off x="46" y="23"/>
                  <a:ext cx="1769" cy="624"/>
                </a:xfrm>
                <a:custGeom>
                  <a:avLst/>
                  <a:gdLst>
                    <a:gd name="T0" fmla="*/ 0 w 3456"/>
                    <a:gd name="T1" fmla="*/ 1728 h 1728"/>
                    <a:gd name="T2" fmla="*/ 10 w 3456"/>
                    <a:gd name="T3" fmla="*/ 1552 h 1728"/>
                    <a:gd name="T4" fmla="*/ 36 w 3456"/>
                    <a:gd name="T5" fmla="*/ 1380 h 1728"/>
                    <a:gd name="T6" fmla="*/ 78 w 3456"/>
                    <a:gd name="T7" fmla="*/ 1214 h 1728"/>
                    <a:gd name="T8" fmla="*/ 136 w 3456"/>
                    <a:gd name="T9" fmla="*/ 1056 h 1728"/>
                    <a:gd name="T10" fmla="*/ 208 w 3456"/>
                    <a:gd name="T11" fmla="*/ 904 h 1728"/>
                    <a:gd name="T12" fmla="*/ 296 w 3456"/>
                    <a:gd name="T13" fmla="*/ 762 h 1728"/>
                    <a:gd name="T14" fmla="*/ 394 w 3456"/>
                    <a:gd name="T15" fmla="*/ 628 h 1728"/>
                    <a:gd name="T16" fmla="*/ 506 w 3456"/>
                    <a:gd name="T17" fmla="*/ 506 h 1728"/>
                    <a:gd name="T18" fmla="*/ 630 w 3456"/>
                    <a:gd name="T19" fmla="*/ 394 h 1728"/>
                    <a:gd name="T20" fmla="*/ 762 w 3456"/>
                    <a:gd name="T21" fmla="*/ 296 h 1728"/>
                    <a:gd name="T22" fmla="*/ 904 w 3456"/>
                    <a:gd name="T23" fmla="*/ 208 h 1728"/>
                    <a:gd name="T24" fmla="*/ 1056 w 3456"/>
                    <a:gd name="T25" fmla="*/ 136 h 1728"/>
                    <a:gd name="T26" fmla="*/ 1214 w 3456"/>
                    <a:gd name="T27" fmla="*/ 78 h 1728"/>
                    <a:gd name="T28" fmla="*/ 1380 w 3456"/>
                    <a:gd name="T29" fmla="*/ 36 h 1728"/>
                    <a:gd name="T30" fmla="*/ 1552 w 3456"/>
                    <a:gd name="T31" fmla="*/ 10 h 1728"/>
                    <a:gd name="T32" fmla="*/ 1728 w 3456"/>
                    <a:gd name="T33" fmla="*/ 0 h 1728"/>
                    <a:gd name="T34" fmla="*/ 1904 w 3456"/>
                    <a:gd name="T35" fmla="*/ 10 h 1728"/>
                    <a:gd name="T36" fmla="*/ 2076 w 3456"/>
                    <a:gd name="T37" fmla="*/ 36 h 1728"/>
                    <a:gd name="T38" fmla="*/ 2242 w 3456"/>
                    <a:gd name="T39" fmla="*/ 78 h 1728"/>
                    <a:gd name="T40" fmla="*/ 2400 w 3456"/>
                    <a:gd name="T41" fmla="*/ 136 h 1728"/>
                    <a:gd name="T42" fmla="*/ 2552 w 3456"/>
                    <a:gd name="T43" fmla="*/ 208 h 1728"/>
                    <a:gd name="T44" fmla="*/ 2694 w 3456"/>
                    <a:gd name="T45" fmla="*/ 296 h 1728"/>
                    <a:gd name="T46" fmla="*/ 2826 w 3456"/>
                    <a:gd name="T47" fmla="*/ 394 h 1728"/>
                    <a:gd name="T48" fmla="*/ 2950 w 3456"/>
                    <a:gd name="T49" fmla="*/ 506 h 1728"/>
                    <a:gd name="T50" fmla="*/ 3062 w 3456"/>
                    <a:gd name="T51" fmla="*/ 628 h 1728"/>
                    <a:gd name="T52" fmla="*/ 3160 w 3456"/>
                    <a:gd name="T53" fmla="*/ 762 h 1728"/>
                    <a:gd name="T54" fmla="*/ 3248 w 3456"/>
                    <a:gd name="T55" fmla="*/ 904 h 1728"/>
                    <a:gd name="T56" fmla="*/ 3320 w 3456"/>
                    <a:gd name="T57" fmla="*/ 1056 h 1728"/>
                    <a:gd name="T58" fmla="*/ 3378 w 3456"/>
                    <a:gd name="T59" fmla="*/ 1214 h 1728"/>
                    <a:gd name="T60" fmla="*/ 3420 w 3456"/>
                    <a:gd name="T61" fmla="*/ 1380 h 1728"/>
                    <a:gd name="T62" fmla="*/ 3446 w 3456"/>
                    <a:gd name="T63" fmla="*/ 1552 h 1728"/>
                    <a:gd name="T64" fmla="*/ 3456 w 3456"/>
                    <a:gd name="T65" fmla="*/ 1728 h 1728"/>
                    <a:gd name="T66" fmla="*/ 0 w 3456"/>
                    <a:gd name="T67" fmla="*/ 0 h 1728"/>
                    <a:gd name="T68" fmla="*/ 3456 w 3456"/>
                    <a:gd name="T69" fmla="*/ 1728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T66" t="T67" r="T68" b="T69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" name="Group 20"/>
              <p:cNvGrpSpPr>
                <a:grpSpLocks/>
              </p:cNvGrpSpPr>
              <p:nvPr/>
            </p:nvGrpSpPr>
            <p:grpSpPr bwMode="auto">
              <a:xfrm>
                <a:off x="5058" y="726"/>
                <a:ext cx="1523" cy="786"/>
                <a:chOff x="0" y="0"/>
                <a:chExt cx="5675" cy="2897"/>
              </a:xfrm>
            </p:grpSpPr>
            <p:sp>
              <p:nvSpPr>
                <p:cNvPr id="44" name="Oval 6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24" cy="289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defTabSz="995363"/>
                  <a:endParaRPr lang="ko-KR" altLang="en-US"/>
                </a:p>
              </p:txBody>
            </p:sp>
            <p:sp>
              <p:nvSpPr>
                <p:cNvPr id="45" name="Freeform 687"/>
                <p:cNvSpPr>
                  <a:spLocks/>
                </p:cNvSpPr>
                <p:nvPr/>
              </p:nvSpPr>
              <p:spPr bwMode="auto">
                <a:xfrm>
                  <a:off x="46" y="23"/>
                  <a:ext cx="5629" cy="1987"/>
                </a:xfrm>
                <a:custGeom>
                  <a:avLst/>
                  <a:gdLst>
                    <a:gd name="T0" fmla="*/ 0 w 3456"/>
                    <a:gd name="T1" fmla="*/ 1728 h 1728"/>
                    <a:gd name="T2" fmla="*/ 10 w 3456"/>
                    <a:gd name="T3" fmla="*/ 1552 h 1728"/>
                    <a:gd name="T4" fmla="*/ 36 w 3456"/>
                    <a:gd name="T5" fmla="*/ 1380 h 1728"/>
                    <a:gd name="T6" fmla="*/ 78 w 3456"/>
                    <a:gd name="T7" fmla="*/ 1214 h 1728"/>
                    <a:gd name="T8" fmla="*/ 136 w 3456"/>
                    <a:gd name="T9" fmla="*/ 1056 h 1728"/>
                    <a:gd name="T10" fmla="*/ 208 w 3456"/>
                    <a:gd name="T11" fmla="*/ 904 h 1728"/>
                    <a:gd name="T12" fmla="*/ 296 w 3456"/>
                    <a:gd name="T13" fmla="*/ 762 h 1728"/>
                    <a:gd name="T14" fmla="*/ 394 w 3456"/>
                    <a:gd name="T15" fmla="*/ 628 h 1728"/>
                    <a:gd name="T16" fmla="*/ 506 w 3456"/>
                    <a:gd name="T17" fmla="*/ 506 h 1728"/>
                    <a:gd name="T18" fmla="*/ 630 w 3456"/>
                    <a:gd name="T19" fmla="*/ 394 h 1728"/>
                    <a:gd name="T20" fmla="*/ 762 w 3456"/>
                    <a:gd name="T21" fmla="*/ 296 h 1728"/>
                    <a:gd name="T22" fmla="*/ 904 w 3456"/>
                    <a:gd name="T23" fmla="*/ 208 h 1728"/>
                    <a:gd name="T24" fmla="*/ 1056 w 3456"/>
                    <a:gd name="T25" fmla="*/ 136 h 1728"/>
                    <a:gd name="T26" fmla="*/ 1214 w 3456"/>
                    <a:gd name="T27" fmla="*/ 78 h 1728"/>
                    <a:gd name="T28" fmla="*/ 1380 w 3456"/>
                    <a:gd name="T29" fmla="*/ 36 h 1728"/>
                    <a:gd name="T30" fmla="*/ 1552 w 3456"/>
                    <a:gd name="T31" fmla="*/ 10 h 1728"/>
                    <a:gd name="T32" fmla="*/ 1728 w 3456"/>
                    <a:gd name="T33" fmla="*/ 0 h 1728"/>
                    <a:gd name="T34" fmla="*/ 1904 w 3456"/>
                    <a:gd name="T35" fmla="*/ 10 h 1728"/>
                    <a:gd name="T36" fmla="*/ 2076 w 3456"/>
                    <a:gd name="T37" fmla="*/ 36 h 1728"/>
                    <a:gd name="T38" fmla="*/ 2242 w 3456"/>
                    <a:gd name="T39" fmla="*/ 78 h 1728"/>
                    <a:gd name="T40" fmla="*/ 2400 w 3456"/>
                    <a:gd name="T41" fmla="*/ 136 h 1728"/>
                    <a:gd name="T42" fmla="*/ 2552 w 3456"/>
                    <a:gd name="T43" fmla="*/ 208 h 1728"/>
                    <a:gd name="T44" fmla="*/ 2694 w 3456"/>
                    <a:gd name="T45" fmla="*/ 296 h 1728"/>
                    <a:gd name="T46" fmla="*/ 2826 w 3456"/>
                    <a:gd name="T47" fmla="*/ 394 h 1728"/>
                    <a:gd name="T48" fmla="*/ 2950 w 3456"/>
                    <a:gd name="T49" fmla="*/ 506 h 1728"/>
                    <a:gd name="T50" fmla="*/ 3062 w 3456"/>
                    <a:gd name="T51" fmla="*/ 628 h 1728"/>
                    <a:gd name="T52" fmla="*/ 3160 w 3456"/>
                    <a:gd name="T53" fmla="*/ 762 h 1728"/>
                    <a:gd name="T54" fmla="*/ 3248 w 3456"/>
                    <a:gd name="T55" fmla="*/ 904 h 1728"/>
                    <a:gd name="T56" fmla="*/ 3320 w 3456"/>
                    <a:gd name="T57" fmla="*/ 1056 h 1728"/>
                    <a:gd name="T58" fmla="*/ 3378 w 3456"/>
                    <a:gd name="T59" fmla="*/ 1214 h 1728"/>
                    <a:gd name="T60" fmla="*/ 3420 w 3456"/>
                    <a:gd name="T61" fmla="*/ 1380 h 1728"/>
                    <a:gd name="T62" fmla="*/ 3446 w 3456"/>
                    <a:gd name="T63" fmla="*/ 1552 h 1728"/>
                    <a:gd name="T64" fmla="*/ 3456 w 3456"/>
                    <a:gd name="T65" fmla="*/ 1728 h 1728"/>
                    <a:gd name="T66" fmla="*/ 0 w 3456"/>
                    <a:gd name="T67" fmla="*/ 0 h 1728"/>
                    <a:gd name="T68" fmla="*/ 3456 w 3456"/>
                    <a:gd name="T69" fmla="*/ 1728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T66" t="T67" r="T68" b="T69"/>
                  <a:pathLst>
                    <a:path w="3456" h="1728">
                      <a:moveTo>
                        <a:pt x="0" y="1728"/>
                      </a:moveTo>
                      <a:lnTo>
                        <a:pt x="0" y="1728"/>
                      </a:lnTo>
                      <a:lnTo>
                        <a:pt x="2" y="1638"/>
                      </a:lnTo>
                      <a:lnTo>
                        <a:pt x="10" y="1552"/>
                      </a:lnTo>
                      <a:lnTo>
                        <a:pt x="20" y="1464"/>
                      </a:lnTo>
                      <a:lnTo>
                        <a:pt x="36" y="1380"/>
                      </a:lnTo>
                      <a:lnTo>
                        <a:pt x="54" y="1296"/>
                      </a:lnTo>
                      <a:lnTo>
                        <a:pt x="78" y="1214"/>
                      </a:lnTo>
                      <a:lnTo>
                        <a:pt x="106" y="1134"/>
                      </a:lnTo>
                      <a:lnTo>
                        <a:pt x="136" y="1056"/>
                      </a:lnTo>
                      <a:lnTo>
                        <a:pt x="170" y="978"/>
                      </a:lnTo>
                      <a:lnTo>
                        <a:pt x="208" y="904"/>
                      </a:lnTo>
                      <a:lnTo>
                        <a:pt x="250" y="832"/>
                      </a:lnTo>
                      <a:lnTo>
                        <a:pt x="296" y="762"/>
                      </a:lnTo>
                      <a:lnTo>
                        <a:pt x="344" y="694"/>
                      </a:lnTo>
                      <a:lnTo>
                        <a:pt x="394" y="628"/>
                      </a:lnTo>
                      <a:lnTo>
                        <a:pt x="450" y="566"/>
                      </a:lnTo>
                      <a:lnTo>
                        <a:pt x="506" y="506"/>
                      </a:lnTo>
                      <a:lnTo>
                        <a:pt x="566" y="448"/>
                      </a:lnTo>
                      <a:lnTo>
                        <a:pt x="630" y="394"/>
                      </a:lnTo>
                      <a:lnTo>
                        <a:pt x="694" y="344"/>
                      </a:lnTo>
                      <a:lnTo>
                        <a:pt x="762" y="296"/>
                      </a:lnTo>
                      <a:lnTo>
                        <a:pt x="832" y="250"/>
                      </a:lnTo>
                      <a:lnTo>
                        <a:pt x="904" y="208"/>
                      </a:lnTo>
                      <a:lnTo>
                        <a:pt x="978" y="170"/>
                      </a:lnTo>
                      <a:lnTo>
                        <a:pt x="1056" y="136"/>
                      </a:lnTo>
                      <a:lnTo>
                        <a:pt x="1134" y="106"/>
                      </a:lnTo>
                      <a:lnTo>
                        <a:pt x="1214" y="78"/>
                      </a:lnTo>
                      <a:lnTo>
                        <a:pt x="1296" y="54"/>
                      </a:lnTo>
                      <a:lnTo>
                        <a:pt x="1380" y="36"/>
                      </a:lnTo>
                      <a:lnTo>
                        <a:pt x="1464" y="20"/>
                      </a:lnTo>
                      <a:lnTo>
                        <a:pt x="1552" y="10"/>
                      </a:lnTo>
                      <a:lnTo>
                        <a:pt x="1640" y="2"/>
                      </a:lnTo>
                      <a:lnTo>
                        <a:pt x="1728" y="0"/>
                      </a:lnTo>
                      <a:lnTo>
                        <a:pt x="1816" y="2"/>
                      </a:lnTo>
                      <a:lnTo>
                        <a:pt x="1904" y="10"/>
                      </a:lnTo>
                      <a:lnTo>
                        <a:pt x="1992" y="20"/>
                      </a:lnTo>
                      <a:lnTo>
                        <a:pt x="2076" y="36"/>
                      </a:lnTo>
                      <a:lnTo>
                        <a:pt x="2160" y="54"/>
                      </a:lnTo>
                      <a:lnTo>
                        <a:pt x="2242" y="78"/>
                      </a:lnTo>
                      <a:lnTo>
                        <a:pt x="2322" y="106"/>
                      </a:lnTo>
                      <a:lnTo>
                        <a:pt x="2400" y="136"/>
                      </a:lnTo>
                      <a:lnTo>
                        <a:pt x="2478" y="170"/>
                      </a:lnTo>
                      <a:lnTo>
                        <a:pt x="2552" y="208"/>
                      </a:lnTo>
                      <a:lnTo>
                        <a:pt x="2624" y="250"/>
                      </a:lnTo>
                      <a:lnTo>
                        <a:pt x="2694" y="296"/>
                      </a:lnTo>
                      <a:lnTo>
                        <a:pt x="2762" y="344"/>
                      </a:lnTo>
                      <a:lnTo>
                        <a:pt x="2826" y="394"/>
                      </a:lnTo>
                      <a:lnTo>
                        <a:pt x="2890" y="448"/>
                      </a:lnTo>
                      <a:lnTo>
                        <a:pt x="2950" y="506"/>
                      </a:lnTo>
                      <a:lnTo>
                        <a:pt x="3006" y="566"/>
                      </a:lnTo>
                      <a:lnTo>
                        <a:pt x="3062" y="628"/>
                      </a:lnTo>
                      <a:lnTo>
                        <a:pt x="3112" y="694"/>
                      </a:lnTo>
                      <a:lnTo>
                        <a:pt x="3160" y="762"/>
                      </a:lnTo>
                      <a:lnTo>
                        <a:pt x="3206" y="832"/>
                      </a:lnTo>
                      <a:lnTo>
                        <a:pt x="3248" y="904"/>
                      </a:lnTo>
                      <a:lnTo>
                        <a:pt x="3286" y="978"/>
                      </a:lnTo>
                      <a:lnTo>
                        <a:pt x="3320" y="1056"/>
                      </a:lnTo>
                      <a:lnTo>
                        <a:pt x="3350" y="1134"/>
                      </a:lnTo>
                      <a:lnTo>
                        <a:pt x="3378" y="1214"/>
                      </a:lnTo>
                      <a:lnTo>
                        <a:pt x="3402" y="1296"/>
                      </a:lnTo>
                      <a:lnTo>
                        <a:pt x="3420" y="1380"/>
                      </a:lnTo>
                      <a:lnTo>
                        <a:pt x="3436" y="1464"/>
                      </a:lnTo>
                      <a:lnTo>
                        <a:pt x="3446" y="1552"/>
                      </a:lnTo>
                      <a:lnTo>
                        <a:pt x="3454" y="1638"/>
                      </a:lnTo>
                      <a:lnTo>
                        <a:pt x="3456" y="1728"/>
                      </a:lnTo>
                      <a:lnTo>
                        <a:pt x="0" y="17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9496" tIns="49748" rIns="99496" bIns="49748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" name="文本框 1"/>
            <p:cNvSpPr txBox="1"/>
            <p:nvPr/>
          </p:nvSpPr>
          <p:spPr>
            <a:xfrm>
              <a:off x="4226709" y="5255026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 smtClean="0">
                  <a:latin typeface="黑体"/>
                  <a:ea typeface="黑体"/>
                  <a:cs typeface="黑体"/>
                </a:rPr>
                <a:t>政治</a:t>
              </a:r>
              <a:endParaRPr kumimoji="1" lang="zh-CN" altLang="en-US" sz="2800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46890" y="4577177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 smtClean="0">
                  <a:latin typeface="黑体"/>
                  <a:ea typeface="黑体"/>
                  <a:cs typeface="黑体"/>
                </a:rPr>
                <a:t>经济</a:t>
              </a:r>
              <a:endParaRPr kumimoji="1" lang="zh-CN" altLang="en-US" sz="2800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769683" y="428473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 smtClean="0">
                  <a:latin typeface="黑体"/>
                  <a:ea typeface="黑体"/>
                  <a:cs typeface="黑体"/>
                </a:rPr>
                <a:t>文化</a:t>
              </a:r>
              <a:endParaRPr kumimoji="1" lang="zh-CN" altLang="en-US" sz="2800" b="1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860481" y="4706154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 smtClean="0">
                  <a:latin typeface="黑体"/>
                  <a:ea typeface="黑体"/>
                  <a:cs typeface="黑体"/>
                </a:rPr>
                <a:t>社会</a:t>
              </a:r>
              <a:endParaRPr kumimoji="1" lang="zh-CN" altLang="en-US" sz="2800" b="1" dirty="0">
                <a:latin typeface="黑体"/>
                <a:ea typeface="黑体"/>
                <a:cs typeface="黑体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12151"/>
            <a:ext cx="1501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53"/>
          <p:cNvSpPr txBox="1"/>
          <p:nvPr/>
        </p:nvSpPr>
        <p:spPr>
          <a:xfrm rot="20111600">
            <a:off x="551537" y="1202926"/>
            <a:ext cx="11806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时代</a:t>
            </a:r>
            <a:endParaRPr kumimoji="1" lang="zh-CN" altLang="en-US" sz="3200" b="1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266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 animBg="1"/>
      <p:bldP spid="22" grpId="0" animBg="1"/>
      <p:bldP spid="23" grpId="0" animBg="1"/>
      <p:bldP spid="24" grpId="0" animBg="1"/>
      <p:bldP spid="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39" y="1158405"/>
            <a:ext cx="1238584" cy="12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 39"/>
          <p:cNvGrpSpPr/>
          <p:nvPr/>
        </p:nvGrpSpPr>
        <p:grpSpPr>
          <a:xfrm>
            <a:off x="1227667" y="636941"/>
            <a:ext cx="8297330" cy="6045998"/>
            <a:chOff x="1227667" y="636941"/>
            <a:chExt cx="8297330" cy="604599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667" y="636941"/>
              <a:ext cx="8297330" cy="604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直接连接符 11"/>
            <p:cNvSpPr>
              <a:spLocks noChangeShapeType="1"/>
            </p:cNvSpPr>
            <p:nvPr/>
          </p:nvSpPr>
          <p:spPr bwMode="auto">
            <a:xfrm>
              <a:off x="3259314" y="1773990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直接连接符 11"/>
            <p:cNvSpPr>
              <a:spLocks noChangeShapeType="1"/>
            </p:cNvSpPr>
            <p:nvPr/>
          </p:nvSpPr>
          <p:spPr bwMode="auto">
            <a:xfrm>
              <a:off x="3245203" y="2447642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11"/>
            <p:cNvSpPr>
              <a:spLocks noChangeShapeType="1"/>
            </p:cNvSpPr>
            <p:nvPr/>
          </p:nvSpPr>
          <p:spPr bwMode="auto">
            <a:xfrm>
              <a:off x="3245203" y="3193830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直接连接符 11"/>
            <p:cNvSpPr>
              <a:spLocks noChangeShapeType="1"/>
            </p:cNvSpPr>
            <p:nvPr/>
          </p:nvSpPr>
          <p:spPr bwMode="auto">
            <a:xfrm>
              <a:off x="3242028" y="3930921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直接连接符 11"/>
            <p:cNvSpPr>
              <a:spLocks noChangeShapeType="1"/>
            </p:cNvSpPr>
            <p:nvPr/>
          </p:nvSpPr>
          <p:spPr bwMode="auto">
            <a:xfrm>
              <a:off x="6033206" y="1770334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直接连接符 11"/>
            <p:cNvSpPr>
              <a:spLocks noChangeShapeType="1"/>
            </p:cNvSpPr>
            <p:nvPr/>
          </p:nvSpPr>
          <p:spPr bwMode="auto">
            <a:xfrm>
              <a:off x="6033206" y="2446054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直接连接符 11"/>
            <p:cNvSpPr>
              <a:spLocks noChangeShapeType="1"/>
            </p:cNvSpPr>
            <p:nvPr/>
          </p:nvSpPr>
          <p:spPr bwMode="auto">
            <a:xfrm>
              <a:off x="6021916" y="3192242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直接连接符 11"/>
            <p:cNvSpPr>
              <a:spLocks noChangeShapeType="1"/>
            </p:cNvSpPr>
            <p:nvPr/>
          </p:nvSpPr>
          <p:spPr bwMode="auto">
            <a:xfrm>
              <a:off x="6019095" y="3928852"/>
              <a:ext cx="2663825" cy="1588"/>
            </a:xfrm>
            <a:prstGeom prst="line">
              <a:avLst/>
            </a:prstGeom>
            <a:noFill/>
            <a:ln w="9525" cap="flat" cmpd="sng">
              <a:solidFill>
                <a:srgbClr val="FF0064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0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杂志社logo带网址 单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0" y="5954891"/>
            <a:ext cx="2032158" cy="405868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>
            <a:off x="81167" y="2048618"/>
            <a:ext cx="2466196" cy="1877048"/>
            <a:chOff x="2291514" y="2010563"/>
            <a:chExt cx="2466196" cy="1877048"/>
          </a:xfrm>
        </p:grpSpPr>
        <p:sp>
          <p:nvSpPr>
            <p:cNvPr id="7" name="矩形 21"/>
            <p:cNvSpPr>
              <a:spLocks noChangeArrowheads="1"/>
            </p:cNvSpPr>
            <p:nvPr/>
          </p:nvSpPr>
          <p:spPr bwMode="auto">
            <a:xfrm>
              <a:off x="2421660" y="2409587"/>
              <a:ext cx="2135187" cy="1478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accent6"/>
                </a:solidFill>
                <a:latin typeface="Franklin Gothic Medium" charset="0"/>
                <a:sym typeface="Franklin Gothic Medium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16200000">
              <a:off x="2222366" y="2209857"/>
              <a:ext cx="1876612" cy="147802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91514" y="2594949"/>
              <a:ext cx="24661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构</a:t>
              </a:r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建</a:t>
              </a:r>
              <a:r>
                <a:rPr lang="zh-CN" altLang="zh-CN" sz="2000" b="1" dirty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中</a:t>
              </a:r>
              <a:r>
                <a:rPr lang="zh-CN" altLang="zh-CN" sz="2000" b="1" dirty="0" smtClean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美</a:t>
              </a:r>
              <a:endParaRPr lang="en-US" altLang="zh-CN" sz="20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endParaRPr>
            </a:p>
            <a:p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“</a:t>
              </a:r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新型大国关系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”</a:t>
              </a:r>
              <a:endParaRPr lang="en-US" altLang="zh-CN" sz="2000" b="1" dirty="0" smtClean="0">
                <a:latin typeface="黑体"/>
                <a:ea typeface="黑体"/>
                <a:cs typeface="黑体"/>
              </a:endParaRPr>
            </a:p>
            <a:p>
              <a:r>
                <a:rPr lang="zh-CN" altLang="zh-CN" sz="2800" b="1" dirty="0" smtClean="0">
                  <a:latin typeface="黑体"/>
                  <a:ea typeface="黑体"/>
                  <a:cs typeface="黑体"/>
                </a:rPr>
                <a:t>具备认</a:t>
              </a:r>
              <a:r>
                <a:rPr lang="zh-CN" altLang="zh-CN" sz="2800" b="1" dirty="0">
                  <a:latin typeface="黑体"/>
                  <a:ea typeface="黑体"/>
                  <a:cs typeface="黑体"/>
                </a:rPr>
                <a:t>知</a:t>
              </a:r>
              <a:r>
                <a:rPr lang="zh-CN" altLang="zh-CN" sz="2800" b="1" dirty="0" smtClean="0">
                  <a:latin typeface="黑体"/>
                  <a:ea typeface="黑体"/>
                  <a:cs typeface="黑体"/>
                </a:rPr>
                <a:t>条件 </a:t>
              </a:r>
              <a:endParaRPr kumimoji="1" lang="zh-CN" altLang="en-US" sz="2800" b="1" dirty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13" name="直接连接符 50"/>
          <p:cNvSpPr>
            <a:spLocks noChangeShapeType="1"/>
          </p:cNvSpPr>
          <p:nvPr/>
        </p:nvSpPr>
        <p:spPr bwMode="auto">
          <a:xfrm>
            <a:off x="225917" y="2010998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直接连接符 51"/>
          <p:cNvSpPr>
            <a:spLocks noChangeShapeType="1"/>
          </p:cNvSpPr>
          <p:nvPr/>
        </p:nvSpPr>
        <p:spPr bwMode="auto">
          <a:xfrm>
            <a:off x="2383753" y="1962715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直接连接符 7167"/>
          <p:cNvSpPr>
            <a:spLocks noChangeShapeType="1"/>
          </p:cNvSpPr>
          <p:nvPr/>
        </p:nvSpPr>
        <p:spPr bwMode="auto">
          <a:xfrm>
            <a:off x="160753" y="2247535"/>
            <a:ext cx="2151063" cy="1588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42028" y="1351127"/>
            <a:ext cx="578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/>
                <a:ea typeface="黑体"/>
                <a:cs typeface="黑体"/>
              </a:rPr>
              <a:t>中国崛起不代表美国衰落，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美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国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仍遥遥领先</a:t>
            </a:r>
            <a:r>
              <a:rPr lang="zh-CN" altLang="zh-CN" b="1" dirty="0">
                <a:latin typeface="黑体"/>
                <a:ea typeface="黑体"/>
                <a:cs typeface="黑体"/>
              </a:rPr>
              <a:t>。 </a:t>
            </a:r>
            <a:endParaRPr lang="zh-CN" altLang="en-US" b="1" dirty="0">
              <a:latin typeface="黑体"/>
              <a:ea typeface="黑体"/>
              <a:cs typeface="黑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2028" y="1801311"/>
            <a:ext cx="5605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/>
                <a:ea typeface="黑体"/>
                <a:cs typeface="黑体"/>
              </a:rPr>
              <a:t>中国崛起并未导致美国衰落，中国崛起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支撑着美国继续发展，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并不会打破现有国际体系框架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3255724" y="2519277"/>
            <a:ext cx="559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黑体"/>
                <a:ea typeface="黑体"/>
                <a:cs typeface="黑体"/>
              </a:rPr>
              <a:t>中美不存在导致传统大国对立冲突</a:t>
            </a:r>
            <a:r>
              <a:rPr lang="zh-CN" altLang="zh-CN" b="1" dirty="0">
                <a:latin typeface="黑体"/>
                <a:ea typeface="黑体"/>
                <a:cs typeface="黑体"/>
              </a:rPr>
              <a:t>的重要根源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，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不会形成所谓亚太两极和新冷战的局面。</a:t>
            </a:r>
            <a:endParaRPr lang="zh-CN" altLang="en-US" b="1" dirty="0">
              <a:latin typeface="黑体"/>
              <a:ea typeface="黑体"/>
              <a:cs typeface="黑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42028" y="3250274"/>
            <a:ext cx="5605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黑体"/>
                <a:ea typeface="黑体"/>
                <a:cs typeface="黑体"/>
              </a:rPr>
              <a:t>中美</a:t>
            </a:r>
            <a:r>
              <a:rPr lang="zh-CN" altLang="zh-CN" b="1" dirty="0">
                <a:latin typeface="黑体"/>
                <a:ea typeface="黑体"/>
                <a:cs typeface="黑体"/>
              </a:rPr>
              <a:t>“新型大国关系”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之路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无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先例可循，</a:t>
            </a:r>
            <a:r>
              <a:rPr lang="zh-CN" altLang="en-US" b="1" dirty="0" smtClean="0">
                <a:latin typeface="黑体"/>
                <a:ea typeface="黑体"/>
                <a:cs typeface="黑体"/>
              </a:rPr>
              <a:t>需共同探索，</a:t>
            </a:r>
            <a:r>
              <a:rPr lang="zh-CN" altLang="zh-CN" b="1" dirty="0" smtClean="0">
                <a:latin typeface="黑体"/>
                <a:ea typeface="黑体"/>
                <a:cs typeface="黑体"/>
              </a:rPr>
              <a:t>共同管控危</a:t>
            </a:r>
            <a:r>
              <a:rPr lang="zh-CN" altLang="zh-CN" b="1" dirty="0">
                <a:latin typeface="黑体"/>
                <a:ea typeface="黑体"/>
                <a:cs typeface="黑体"/>
              </a:rPr>
              <a:t>机、维持稳定大局。</a:t>
            </a:r>
          </a:p>
          <a:p>
            <a:endParaRPr lang="zh-CN" altLang="zh-CN" dirty="0">
              <a:latin typeface="黑体"/>
              <a:ea typeface="黑体"/>
              <a:cs typeface="黑体"/>
            </a:endParaRPr>
          </a:p>
        </p:txBody>
      </p:sp>
      <p:sp>
        <p:nvSpPr>
          <p:cNvPr id="19" name="椭圆 44"/>
          <p:cNvSpPr>
            <a:spLocks/>
          </p:cNvSpPr>
          <p:nvPr/>
        </p:nvSpPr>
        <p:spPr bwMode="auto">
          <a:xfrm>
            <a:off x="2737971" y="1292483"/>
            <a:ext cx="504057" cy="504105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rgbClr val="D9D9D9">
                <a:alpha val="62999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charset="0"/>
                <a:sym typeface="Arial" charset="0"/>
              </a:rPr>
              <a:t>1</a:t>
            </a:r>
            <a:endParaRPr lang="zh-CN" altLang="en-US" dirty="0"/>
          </a:p>
        </p:txBody>
      </p:sp>
      <p:sp>
        <p:nvSpPr>
          <p:cNvPr id="20" name="椭圆 44"/>
          <p:cNvSpPr>
            <a:spLocks/>
          </p:cNvSpPr>
          <p:nvPr/>
        </p:nvSpPr>
        <p:spPr bwMode="auto">
          <a:xfrm>
            <a:off x="2751667" y="1892160"/>
            <a:ext cx="504057" cy="504105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rgbClr val="D9D9D9">
                <a:alpha val="62999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2</a:t>
            </a:r>
            <a:endParaRPr lang="zh-CN" altLang="en-US" dirty="0"/>
          </a:p>
        </p:txBody>
      </p:sp>
      <p:sp>
        <p:nvSpPr>
          <p:cNvPr id="21" name="椭圆 44"/>
          <p:cNvSpPr>
            <a:spLocks/>
          </p:cNvSpPr>
          <p:nvPr/>
        </p:nvSpPr>
        <p:spPr bwMode="auto">
          <a:xfrm>
            <a:off x="2765778" y="2578095"/>
            <a:ext cx="504057" cy="504105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rgbClr val="D9D9D9">
                <a:alpha val="62999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3</a:t>
            </a:r>
            <a:endParaRPr lang="zh-CN" altLang="en-US" dirty="0"/>
          </a:p>
        </p:txBody>
      </p:sp>
      <p:sp>
        <p:nvSpPr>
          <p:cNvPr id="22" name="椭圆 44"/>
          <p:cNvSpPr>
            <a:spLocks/>
          </p:cNvSpPr>
          <p:nvPr/>
        </p:nvSpPr>
        <p:spPr bwMode="auto">
          <a:xfrm>
            <a:off x="2752082" y="3322364"/>
            <a:ext cx="504057" cy="504105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rgbClr val="D9D9D9">
                <a:alpha val="62999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4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560471" y="4391340"/>
            <a:ext cx="601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latin typeface="黑体"/>
                <a:ea typeface="黑体"/>
                <a:cs typeface="黑体"/>
              </a:rPr>
              <a:t>目前，两国领导人已经在很多问题上形成了</a:t>
            </a:r>
            <a:r>
              <a:rPr lang="zh-CN" altLang="zh-CN" sz="2800" b="1" dirty="0">
                <a:solidFill>
                  <a:schemeClr val="accent5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共识</a:t>
            </a:r>
            <a:r>
              <a:rPr lang="zh-CN" altLang="zh-CN" sz="2000" b="1" dirty="0">
                <a:latin typeface="黑体"/>
                <a:ea typeface="黑体"/>
                <a:cs typeface="黑体"/>
              </a:rPr>
              <a:t>。 </a:t>
            </a:r>
            <a:endParaRPr lang="zh-CN" altLang="en-US" sz="2000" b="1" dirty="0">
              <a:latin typeface="黑体"/>
              <a:ea typeface="黑体"/>
              <a:cs typeface="黑体"/>
            </a:endParaRPr>
          </a:p>
        </p:txBody>
      </p:sp>
      <p:sp>
        <p:nvSpPr>
          <p:cNvPr id="31" name="直接连接符 9"/>
          <p:cNvSpPr>
            <a:spLocks noChangeShapeType="1"/>
          </p:cNvSpPr>
          <p:nvPr/>
        </p:nvSpPr>
        <p:spPr bwMode="auto">
          <a:xfrm>
            <a:off x="5187169" y="4918138"/>
            <a:ext cx="3060000" cy="0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直接连接符 11"/>
          <p:cNvSpPr>
            <a:spLocks noChangeShapeType="1"/>
          </p:cNvSpPr>
          <p:nvPr/>
        </p:nvSpPr>
        <p:spPr bwMode="auto">
          <a:xfrm>
            <a:off x="2720983" y="4921045"/>
            <a:ext cx="2340000" cy="1588"/>
          </a:xfrm>
          <a:prstGeom prst="line">
            <a:avLst/>
          </a:prstGeom>
          <a:noFill/>
          <a:ln w="9525" cap="flat" cmpd="sng">
            <a:solidFill>
              <a:srgbClr val="FF0064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 9"/>
          <p:cNvGrpSpPr/>
          <p:nvPr/>
        </p:nvGrpSpPr>
        <p:grpSpPr>
          <a:xfrm>
            <a:off x="8238896" y="4331495"/>
            <a:ext cx="493287" cy="493075"/>
            <a:chOff x="7688541" y="4331495"/>
            <a:chExt cx="493287" cy="493075"/>
          </a:xfrm>
        </p:grpSpPr>
        <p:sp>
          <p:nvSpPr>
            <p:cNvPr id="34" name="椭圆 44"/>
            <p:cNvSpPr>
              <a:spLocks noChangeArrowheads="1"/>
            </p:cNvSpPr>
            <p:nvPr/>
          </p:nvSpPr>
          <p:spPr bwMode="auto">
            <a:xfrm>
              <a:off x="7688592" y="4331495"/>
              <a:ext cx="493236" cy="493075"/>
            </a:xfrm>
            <a:prstGeom prst="ellipse">
              <a:avLst/>
            </a:prstGeom>
            <a:gradFill rotWithShape="1">
              <a:gsLst>
                <a:gs pos="0">
                  <a:srgbClr val="FF3F40"/>
                </a:gs>
                <a:gs pos="32999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 w="3175" cap="flat" cmpd="sng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400" b="1" i="1" dirty="0">
                <a:solidFill>
                  <a:srgbClr val="4D4D4D"/>
                </a:solidFill>
                <a:latin typeface="Impact" charset="0"/>
                <a:ea typeface="黑体"/>
                <a:cs typeface="黑体"/>
                <a:sym typeface="宋体" charset="0"/>
              </a:endParaRPr>
            </a:p>
          </p:txBody>
        </p:sp>
        <p:pic>
          <p:nvPicPr>
            <p:cNvPr id="35" name="Picture 8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-1076" b="-1851"/>
            <a:stretch>
              <a:fillRect/>
            </a:stretch>
          </p:blipFill>
          <p:spPr bwMode="auto">
            <a:xfrm rot="5217191">
              <a:off x="7690517" y="4333414"/>
              <a:ext cx="489123" cy="49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文本框 36"/>
          <p:cNvSpPr txBox="1"/>
          <p:nvPr/>
        </p:nvSpPr>
        <p:spPr>
          <a:xfrm rot="20111600">
            <a:off x="630696" y="1264541"/>
            <a:ext cx="1097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认知</a:t>
            </a:r>
            <a:endParaRPr kumimoji="1" lang="zh-CN" altLang="en-US" sz="32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12151"/>
            <a:ext cx="1501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573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30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39" y="1133004"/>
            <a:ext cx="1238584" cy="12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76" b="-1851"/>
          <a:stretch>
            <a:fillRect/>
          </a:stretch>
        </p:blipFill>
        <p:spPr bwMode="auto">
          <a:xfrm rot="10800000">
            <a:off x="1777650" y="14111"/>
            <a:ext cx="673828" cy="6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杂志社logo带网址 单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10" y="5954891"/>
            <a:ext cx="2032158" cy="405868"/>
          </a:xfrm>
          <a:prstGeom prst="rect">
            <a:avLst/>
          </a:prstGeom>
        </p:spPr>
      </p:pic>
      <p:sp>
        <p:nvSpPr>
          <p:cNvPr id="6" name="直接连接符 51"/>
          <p:cNvSpPr>
            <a:spLocks noChangeShapeType="1"/>
          </p:cNvSpPr>
          <p:nvPr/>
        </p:nvSpPr>
        <p:spPr bwMode="auto">
          <a:xfrm>
            <a:off x="233014" y="1962715"/>
            <a:ext cx="0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直接连接符 52"/>
          <p:cNvSpPr>
            <a:spLocks noChangeShapeType="1"/>
          </p:cNvSpPr>
          <p:nvPr/>
        </p:nvSpPr>
        <p:spPr bwMode="auto">
          <a:xfrm>
            <a:off x="2375715" y="2010998"/>
            <a:ext cx="1588" cy="320675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直接连接符 20"/>
          <p:cNvSpPr>
            <a:spLocks noChangeShapeType="1"/>
          </p:cNvSpPr>
          <p:nvPr/>
        </p:nvSpPr>
        <p:spPr bwMode="auto">
          <a:xfrm>
            <a:off x="205602" y="2249123"/>
            <a:ext cx="2171701" cy="0"/>
          </a:xfrm>
          <a:prstGeom prst="line">
            <a:avLst/>
          </a:prstGeom>
          <a:noFill/>
          <a:ln w="9525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7177"/>
          <p:cNvSpPr>
            <a:spLocks noChangeArrowheads="1"/>
          </p:cNvSpPr>
          <p:nvPr/>
        </p:nvSpPr>
        <p:spPr bwMode="auto">
          <a:xfrm>
            <a:off x="1528053" y="1465855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118501" y="2010999"/>
            <a:ext cx="2725304" cy="1876612"/>
            <a:chOff x="4442334" y="2010999"/>
            <a:chExt cx="2725304" cy="1876612"/>
          </a:xfrm>
        </p:grpSpPr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4577123" y="2409587"/>
              <a:ext cx="2139950" cy="1478024"/>
            </a:xfrm>
            <a:prstGeom prst="rect">
              <a:avLst/>
            </a:prstGeom>
            <a:solidFill>
              <a:srgbClr val="D99694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latin typeface="Franklin Gothic Medium" charset="0"/>
                <a:sym typeface="Franklin Gothic Medium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>
              <a:off x="4350779" y="2210293"/>
              <a:ext cx="1876612" cy="147802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0"/>
                </a:cxn>
                <a:cxn ang="0">
                  <a:pos x="804" y="0"/>
                </a:cxn>
                <a:cxn ang="0">
                  <a:pos x="1072" y="536"/>
                </a:cxn>
                <a:cxn ang="0">
                  <a:pos x="0" y="536"/>
                </a:cxn>
              </a:cxnLst>
              <a:rect l="0" t="0" r="r" b="b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42334" y="2580838"/>
              <a:ext cx="272530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构建</a:t>
              </a:r>
              <a:r>
                <a:rPr lang="zh-CN" altLang="zh-CN" sz="2000" b="1" dirty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中</a:t>
              </a:r>
              <a:r>
                <a:rPr lang="zh-CN" altLang="zh-CN" sz="2000" b="1" dirty="0" smtClean="0">
                  <a:solidFill>
                    <a:srgbClr val="800000"/>
                  </a:solidFill>
                  <a:latin typeface="黑体"/>
                  <a:ea typeface="黑体"/>
                  <a:cs typeface="黑体"/>
                </a:rPr>
                <a:t>美</a:t>
              </a:r>
              <a:endParaRPr lang="en-US" altLang="zh-CN" sz="2000" b="1" dirty="0" smtClean="0">
                <a:solidFill>
                  <a:srgbClr val="800000"/>
                </a:solidFill>
                <a:latin typeface="黑体"/>
                <a:ea typeface="黑体"/>
                <a:cs typeface="黑体"/>
              </a:endParaRPr>
            </a:p>
            <a:p>
              <a:r>
                <a:rPr lang="en-US" altLang="zh-CN" sz="2000" b="1" dirty="0" smtClean="0">
                  <a:latin typeface="黑体"/>
                  <a:ea typeface="黑体"/>
                  <a:cs typeface="黑体"/>
                </a:rPr>
                <a:t> 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“</a:t>
              </a:r>
              <a:r>
                <a:rPr lang="zh-CN" altLang="zh-CN" sz="2000" b="1" dirty="0">
                  <a:latin typeface="黑体"/>
                  <a:ea typeface="黑体"/>
                  <a:cs typeface="黑体"/>
                </a:rPr>
                <a:t>新型大国关系</a:t>
              </a:r>
              <a:r>
                <a:rPr lang="zh-CN" altLang="zh-CN" sz="2000" b="1" dirty="0" smtClean="0">
                  <a:latin typeface="黑体"/>
                  <a:ea typeface="黑体"/>
                  <a:cs typeface="黑体"/>
                </a:rPr>
                <a:t>”</a:t>
              </a:r>
              <a:endParaRPr lang="en-US" altLang="zh-CN" sz="2000" b="1" dirty="0" smtClean="0">
                <a:latin typeface="黑体"/>
                <a:ea typeface="黑体"/>
                <a:cs typeface="黑体"/>
              </a:endParaRPr>
            </a:p>
            <a:p>
              <a:r>
                <a:rPr lang="zh-CN" altLang="zh-CN" sz="2800" b="1" dirty="0" smtClean="0">
                  <a:latin typeface="黑体"/>
                  <a:ea typeface="黑体"/>
                  <a:cs typeface="黑体"/>
                </a:rPr>
                <a:t>具备沟通框架</a:t>
              </a:r>
              <a:r>
                <a:rPr lang="zh-CN" altLang="zh-CN" sz="2800" dirty="0" smtClean="0">
                  <a:latin typeface="黑体"/>
                  <a:ea typeface="黑体"/>
                  <a:cs typeface="黑体"/>
                </a:rPr>
                <a:t> </a:t>
              </a:r>
              <a:endParaRPr lang="zh-CN" altLang="zh-CN" sz="2800" dirty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567624" y="1691237"/>
            <a:ext cx="6168477" cy="4195879"/>
            <a:chOff x="-113" y="0"/>
            <a:chExt cx="4609" cy="3089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1406" y="1337"/>
              <a:ext cx="1635" cy="1643"/>
              <a:chOff x="0" y="0"/>
              <a:chExt cx="1456" cy="1463"/>
            </a:xfrm>
          </p:grpSpPr>
          <p:sp>
            <p:nvSpPr>
              <p:cNvPr id="52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56" cy="1463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7DA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  <a:latin typeface="Arial Black" charset="0"/>
                </a:endParaRPr>
              </a:p>
            </p:txBody>
          </p:sp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515" y="30"/>
                <a:ext cx="388" cy="39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2785" y="929"/>
              <a:ext cx="0" cy="564"/>
            </a:xfrm>
            <a:prstGeom prst="line">
              <a:avLst/>
            </a:prstGeom>
            <a:noFill/>
            <a:ln w="190500" cmpd="sng">
              <a:solidFill>
                <a:srgbClr val="0099CC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 flipV="1">
              <a:off x="1615" y="930"/>
              <a:ext cx="0" cy="563"/>
            </a:xfrm>
            <a:prstGeom prst="line">
              <a:avLst/>
            </a:prstGeom>
            <a:noFill/>
            <a:ln w="190500" cmpd="sng">
              <a:solidFill>
                <a:srgbClr val="F69D26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 rot="5400000" flipH="1" flipV="1">
              <a:off x="2920" y="1208"/>
              <a:ext cx="1338" cy="781"/>
            </a:xfrm>
            <a:custGeom>
              <a:avLst/>
              <a:gdLst>
                <a:gd name="T0" fmla="*/ 0 w 635"/>
                <a:gd name="T1" fmla="*/ 0 h 953"/>
                <a:gd name="T2" fmla="*/ 0 w 635"/>
                <a:gd name="T3" fmla="*/ 953 h 953"/>
                <a:gd name="T4" fmla="*/ 635 w 635"/>
                <a:gd name="T5" fmla="*/ 953 h 953"/>
                <a:gd name="T6" fmla="*/ 0 w 635"/>
                <a:gd name="T7" fmla="*/ 0 h 953"/>
                <a:gd name="T8" fmla="*/ 635 w 635"/>
                <a:gd name="T9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635" h="953">
                  <a:moveTo>
                    <a:pt x="0" y="0"/>
                  </a:moveTo>
                  <a:lnTo>
                    <a:pt x="0" y="953"/>
                  </a:lnTo>
                  <a:lnTo>
                    <a:pt x="635" y="953"/>
                  </a:lnTo>
                </a:path>
              </a:pathLst>
            </a:custGeom>
            <a:noFill/>
            <a:ln w="190500" cmpd="sng">
              <a:solidFill>
                <a:srgbClr val="F69D26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 rot="16200000" flipV="1">
              <a:off x="160" y="1219"/>
              <a:ext cx="1338" cy="760"/>
            </a:xfrm>
            <a:custGeom>
              <a:avLst/>
              <a:gdLst>
                <a:gd name="T0" fmla="*/ 0 w 635"/>
                <a:gd name="T1" fmla="*/ 0 h 953"/>
                <a:gd name="T2" fmla="*/ 0 w 635"/>
                <a:gd name="T3" fmla="*/ 953 h 953"/>
                <a:gd name="T4" fmla="*/ 635 w 635"/>
                <a:gd name="T5" fmla="*/ 953 h 953"/>
                <a:gd name="T6" fmla="*/ 0 w 635"/>
                <a:gd name="T7" fmla="*/ 0 h 953"/>
                <a:gd name="T8" fmla="*/ 635 w 635"/>
                <a:gd name="T9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635" h="953">
                  <a:moveTo>
                    <a:pt x="0" y="0"/>
                  </a:moveTo>
                  <a:lnTo>
                    <a:pt x="0" y="953"/>
                  </a:lnTo>
                  <a:lnTo>
                    <a:pt x="635" y="953"/>
                  </a:lnTo>
                </a:path>
              </a:pathLst>
            </a:custGeom>
            <a:noFill/>
            <a:ln w="190500" cmpd="sng">
              <a:solidFill>
                <a:srgbClr val="0099CC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0" y="79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-113" y="0"/>
              <a:ext cx="1179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ECE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-113" y="45"/>
              <a:ext cx="1179" cy="366"/>
            </a:xfrm>
            <a:prstGeom prst="roundRect">
              <a:avLst>
                <a:gd name="adj" fmla="val 1580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1066" y="79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1066" y="0"/>
              <a:ext cx="1144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5E0C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1066" y="45"/>
              <a:ext cx="1099" cy="366"/>
            </a:xfrm>
            <a:prstGeom prst="roundRect">
              <a:avLst>
                <a:gd name="adj" fmla="val 15806"/>
              </a:avLst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2132" y="79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2151" y="0"/>
              <a:ext cx="1271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ECE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2154" y="45"/>
              <a:ext cx="1221" cy="366"/>
            </a:xfrm>
            <a:prstGeom prst="roundRect">
              <a:avLst>
                <a:gd name="adj" fmla="val 15806"/>
              </a:avLst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3198" y="793"/>
              <a:ext cx="1270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3321" y="0"/>
              <a:ext cx="1175" cy="929"/>
            </a:xfrm>
            <a:prstGeom prst="roundRect">
              <a:avLst>
                <a:gd name="adj" fmla="val 1176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5E0C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>
              <a:off x="3321" y="45"/>
              <a:ext cx="1124" cy="366"/>
            </a:xfrm>
            <a:prstGeom prst="roundRect">
              <a:avLst>
                <a:gd name="adj" fmla="val 1580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0" name="Picture 39" descr="그림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31"/>
              <a:ext cx="1758" cy="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567624" y="175236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chemeClr val="tx2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高层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黑体"/>
              <a:ea typeface="黑体"/>
              <a:cs typeface="黑体"/>
            </a:endParaRPr>
          </a:p>
          <a:p>
            <a:r>
              <a:rPr lang="zh-CN" altLang="zh-CN" sz="2800" b="1" dirty="0" smtClean="0">
                <a:latin typeface="黑体"/>
                <a:ea typeface="黑体"/>
                <a:cs typeface="黑体"/>
              </a:rPr>
              <a:t>对话</a:t>
            </a:r>
            <a:r>
              <a:rPr lang="zh-CN" altLang="zh-CN" sz="2800" b="1" dirty="0">
                <a:latin typeface="黑体"/>
                <a:ea typeface="黑体"/>
                <a:cs typeface="黑体"/>
              </a:rPr>
              <a:t>机制 </a:t>
            </a:r>
            <a:endParaRPr kumimoji="1" lang="zh-CN" altLang="en-US" sz="2800" b="1" dirty="0">
              <a:latin typeface="黑体"/>
              <a:ea typeface="黑体"/>
              <a:cs typeface="黑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05262" y="175236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rgbClr val="10253F"/>
                </a:solidFill>
                <a:latin typeface="黑体"/>
                <a:ea typeface="黑体"/>
                <a:cs typeface="黑体"/>
              </a:rPr>
              <a:t>军事</a:t>
            </a:r>
            <a:endParaRPr lang="en-US" altLang="zh-CN" sz="2800" b="1" dirty="0" smtClean="0">
              <a:solidFill>
                <a:srgbClr val="10253F"/>
              </a:solidFill>
              <a:latin typeface="黑体"/>
              <a:ea typeface="黑体"/>
              <a:cs typeface="黑体"/>
            </a:endParaRPr>
          </a:p>
          <a:p>
            <a:r>
              <a:rPr lang="zh-CN" altLang="zh-CN" sz="2800" b="1" dirty="0" smtClean="0">
                <a:latin typeface="黑体"/>
                <a:ea typeface="黑体"/>
                <a:cs typeface="黑体"/>
              </a:rPr>
              <a:t>互</a:t>
            </a:r>
            <a:r>
              <a:rPr lang="zh-CN" altLang="zh-CN" sz="2800" b="1" dirty="0">
                <a:latin typeface="黑体"/>
                <a:ea typeface="黑体"/>
                <a:cs typeface="黑体"/>
              </a:rPr>
              <a:t>信机制 </a:t>
            </a:r>
            <a:endParaRPr kumimoji="1" lang="zh-CN" altLang="en-US" sz="2800" b="1" dirty="0">
              <a:latin typeface="黑体"/>
              <a:ea typeface="黑体"/>
              <a:cs typeface="黑体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587737" y="175236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rgbClr val="10253F"/>
                </a:solidFill>
                <a:latin typeface="黑体"/>
                <a:ea typeface="黑体"/>
                <a:cs typeface="黑体"/>
              </a:rPr>
              <a:t>地方</a:t>
            </a:r>
            <a:endParaRPr lang="en-US" altLang="zh-CN" sz="2800" b="1" dirty="0" smtClean="0">
              <a:solidFill>
                <a:srgbClr val="10253F"/>
              </a:solidFill>
              <a:latin typeface="黑体"/>
              <a:ea typeface="黑体"/>
              <a:cs typeface="黑体"/>
            </a:endParaRPr>
          </a:p>
          <a:p>
            <a:r>
              <a:rPr lang="zh-CN" altLang="zh-CN" sz="2800" b="1" dirty="0" smtClean="0">
                <a:latin typeface="黑体"/>
                <a:ea typeface="黑体"/>
                <a:cs typeface="黑体"/>
              </a:rPr>
              <a:t>交流</a:t>
            </a:r>
            <a:r>
              <a:rPr lang="zh-CN" altLang="zh-CN" sz="2800" b="1" dirty="0">
                <a:latin typeface="黑体"/>
                <a:ea typeface="黑体"/>
                <a:cs typeface="黑体"/>
              </a:rPr>
              <a:t>机制 </a:t>
            </a:r>
            <a:endParaRPr kumimoji="1" lang="zh-CN" altLang="en-US" sz="2800" b="1" dirty="0">
              <a:latin typeface="黑体"/>
              <a:ea typeface="黑体"/>
              <a:cs typeface="黑体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63534" y="175236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rgbClr val="10253F"/>
                </a:solidFill>
                <a:latin typeface="黑体"/>
                <a:ea typeface="黑体"/>
                <a:cs typeface="黑体"/>
              </a:rPr>
              <a:t>民间</a:t>
            </a:r>
            <a:endParaRPr lang="en-US" altLang="zh-CN" sz="2800" b="1" dirty="0" smtClean="0">
              <a:solidFill>
                <a:srgbClr val="10253F"/>
              </a:solidFill>
              <a:latin typeface="黑体"/>
              <a:ea typeface="黑体"/>
              <a:cs typeface="黑体"/>
            </a:endParaRPr>
          </a:p>
          <a:p>
            <a:r>
              <a:rPr lang="zh-CN" altLang="zh-CN" sz="2800" b="1" dirty="0" smtClean="0">
                <a:latin typeface="黑体"/>
                <a:ea typeface="黑体"/>
                <a:cs typeface="黑体"/>
              </a:rPr>
              <a:t>交流</a:t>
            </a:r>
            <a:r>
              <a:rPr lang="zh-CN" altLang="zh-CN" sz="2800" b="1" dirty="0">
                <a:latin typeface="黑体"/>
                <a:ea typeface="黑体"/>
                <a:cs typeface="黑体"/>
              </a:rPr>
              <a:t>机制 </a:t>
            </a:r>
            <a:endParaRPr kumimoji="1" lang="zh-CN" altLang="en-US" sz="2800" b="1" dirty="0">
              <a:latin typeface="黑体"/>
              <a:ea typeface="黑体"/>
              <a:cs typeface="黑体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00700" y="378883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黑体"/>
                <a:ea typeface="黑体"/>
                <a:cs typeface="黑体"/>
              </a:rPr>
              <a:t>四大</a:t>
            </a:r>
            <a:endParaRPr kumimoji="1" lang="en-US" altLang="zh-CN" sz="4000" b="1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黑体"/>
              <a:ea typeface="黑体"/>
              <a:cs typeface="黑体"/>
            </a:endParaRPr>
          </a:p>
          <a:p>
            <a:r>
              <a:rPr kumimoji="1" lang="zh-CN" altLang="en-US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黑体"/>
                <a:ea typeface="黑体"/>
                <a:cs typeface="黑体"/>
              </a:rPr>
              <a:t>组成部分</a:t>
            </a:r>
            <a:endParaRPr kumimoji="1" lang="zh-CN" altLang="en-US" sz="4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41" name="文本框 40"/>
          <p:cNvSpPr txBox="1"/>
          <p:nvPr/>
        </p:nvSpPr>
        <p:spPr>
          <a:xfrm rot="20111600">
            <a:off x="530646" y="1202312"/>
            <a:ext cx="11255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沟通</a:t>
            </a:r>
            <a:endParaRPr kumimoji="1" lang="zh-CN" altLang="en-US" sz="32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12151"/>
            <a:ext cx="1501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876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4" grpId="0"/>
      <p:bldP spid="55" grpId="0"/>
      <p:bldP spid="56" grpId="0"/>
      <p:bldP spid="41" grpId="0"/>
    </p:bld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Words>778</Words>
  <Application>Microsoft Office PowerPoint</Application>
  <PresentationFormat>全屏显示(4:3)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史 润</dc:creator>
  <cp:lastModifiedBy>微软用户</cp:lastModifiedBy>
  <cp:revision>507</cp:revision>
  <dcterms:created xsi:type="dcterms:W3CDTF">2013-01-11T04:54:32Z</dcterms:created>
  <dcterms:modified xsi:type="dcterms:W3CDTF">2013-05-08T07:02:27Z</dcterms:modified>
</cp:coreProperties>
</file>