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3" r:id="rId2"/>
    <p:sldId id="317" r:id="rId3"/>
    <p:sldId id="329" r:id="rId4"/>
    <p:sldId id="315" r:id="rId5"/>
    <p:sldId id="338" r:id="rId6"/>
    <p:sldId id="348" r:id="rId7"/>
    <p:sldId id="354" r:id="rId8"/>
    <p:sldId id="363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5" autoAdjust="0"/>
    <p:restoredTop sz="94660"/>
  </p:normalViewPr>
  <p:slideViewPr>
    <p:cSldViewPr>
      <p:cViewPr>
        <p:scale>
          <a:sx n="50" d="100"/>
          <a:sy n="50" d="100"/>
        </p:scale>
        <p:origin x="-2443" y="-7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A02BD5F-D92C-4D2C-BA03-A8CC730B8299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00E435B-85DB-4DCE-A00E-EF0517382F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2DDA2-4482-49A6-9928-3710B0EEACE3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5336-E277-406F-A821-590D23E871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4E5B-BD83-41E5-8564-A6E66C55DE8D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F637-69A6-4E0A-98E8-0218476D5D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E7D7-4955-41C1-856B-59AAB6F5F068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BB802-6E77-4AF2-921B-73BE7313AA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8BB40-4C31-4D33-AFCE-1942BE9E6444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3186-1001-43E7-BF30-4428C6B44D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3F20-1FE7-402B-8011-93C7FF4F29CE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B559-2FC6-49D9-AEEB-33086F95A2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0A671-4A69-4E5C-8498-B53F66B408BA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DAB5-497C-4FE6-91D3-B793EBC21B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B966C-7AB6-4AD4-9C48-BE4982B076F3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EA073-BDE4-411E-ABAA-CEC6FD083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4101C-0089-4FA6-9C4D-B10692015B62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1E239-DC9E-421E-900F-1C563961B9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A6CE0-1B44-453B-B93D-E6ED2E84046F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3586D-A281-42A2-BD74-B0B8F37E15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BB736-1736-427F-82C0-EF34BB448C4A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37D2-D2A5-43BA-B267-BFA28EA70D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DE75-E0FC-408C-9C6F-90D4490F0965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4540A-CEAD-4EC6-AC59-D46FC89674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5A71F16-19F5-4438-8483-A33D1BFEB71D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9DF0814-F9D6-45D9-988D-B1BFADC025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684213" y="2636838"/>
            <a:ext cx="7823200" cy="9779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zh-CN" altLang="en-US" sz="6000" b="1" kern="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+mj-cs"/>
              </a:rPr>
              <a:t>加快转变经济发展方式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C:\Users\liyunbo\Desktop\资源总量和人均占有量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71575"/>
            <a:ext cx="8537575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-71438" y="428625"/>
            <a:ext cx="9358313" cy="1143000"/>
          </a:xfrm>
        </p:spPr>
        <p:txBody>
          <a:bodyPr/>
          <a:lstStyle/>
          <a:p>
            <a:pPr>
              <a:defRPr/>
            </a:pPr>
            <a:r>
              <a:rPr lang="zh-CN" altLang="en-US" sz="3600" spc="-300" dirty="0" smtClean="0">
                <a:latin typeface="黑体" pitchFamily="49" charset="-122"/>
                <a:ea typeface="黑体" pitchFamily="49" charset="-122"/>
              </a:rPr>
              <a:t>突破资源短缺瓶颈制约的</a:t>
            </a: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现实</a:t>
            </a:r>
            <a:r>
              <a:rPr lang="zh-CN" altLang="en-US" sz="3600" spc="-300" dirty="0" smtClean="0">
                <a:latin typeface="黑体" pitchFamily="49" charset="-122"/>
                <a:ea typeface="黑体" pitchFamily="49" charset="-122"/>
              </a:rPr>
              <a:t>要求</a:t>
            </a:r>
            <a:r>
              <a:rPr lang="en-US" altLang="zh-CN" sz="3600" spc="-15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3600" spc="-15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3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3600" dirty="0" smtClean="0">
                <a:latin typeface="黑体" pitchFamily="49" charset="-122"/>
                <a:ea typeface="黑体" pitchFamily="49" charset="-122"/>
              </a:rPr>
            </a:br>
            <a:endParaRPr lang="zh-CN" altLang="en-US" sz="3600" dirty="0" smtClean="0"/>
          </a:p>
        </p:txBody>
      </p:sp>
      <p:pic>
        <p:nvPicPr>
          <p:cNvPr id="14344" name="Picture 8" descr="C:\Documents and Settings\Administrator\桌面\2011050709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052513"/>
            <a:ext cx="70961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C:\Users\liyunbo\Desktop\200810241806315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806450"/>
            <a:ext cx="7762875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C:\Users\liyunbo\Desktop\无标题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1196975"/>
            <a:ext cx="543242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:\Users\liyunbo\Desktop\加快转变经济发展方式\S38111T13134792377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1493853"/>
            <a:ext cx="62245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C:\Users\liyunbo\Desktop\20081241732378_2副本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4563" y="1916113"/>
            <a:ext cx="1617662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C:\Users\liyunbo\Desktop\20081241732378_2副本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3" y="3860800"/>
            <a:ext cx="1389062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5"/>
          <p:cNvGrpSpPr>
            <a:grpSpLocks/>
          </p:cNvGrpSpPr>
          <p:nvPr/>
        </p:nvGrpSpPr>
        <p:grpSpPr bwMode="auto">
          <a:xfrm>
            <a:off x="1285852" y="1143016"/>
            <a:ext cx="6426200" cy="4572000"/>
            <a:chOff x="1357290" y="1500174"/>
            <a:chExt cx="6426223" cy="4572032"/>
          </a:xfrm>
        </p:grpSpPr>
        <p:pic>
          <p:nvPicPr>
            <p:cNvPr id="16" name="Picture 13" descr="C:\Documents and Settings\Administrator\桌面\补充\未标题-1.jpg"/>
            <p:cNvPicPr>
              <a:picLocks noChangeAspect="1" noChangeArrowheads="1"/>
            </p:cNvPicPr>
            <p:nvPr/>
          </p:nvPicPr>
          <p:blipFill>
            <a:blip r:embed="rId10" cstate="print"/>
            <a:srcRect b="14383"/>
            <a:stretch>
              <a:fillRect/>
            </a:stretch>
          </p:blipFill>
          <p:spPr bwMode="auto">
            <a:xfrm>
              <a:off x="1357290" y="2245037"/>
              <a:ext cx="6426223" cy="382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4"/>
            <p:cNvSpPr txBox="1">
              <a:spLocks noChangeArrowheads="1"/>
            </p:cNvSpPr>
            <p:nvPr/>
          </p:nvSpPr>
          <p:spPr bwMode="auto">
            <a:xfrm>
              <a:off x="2071670" y="1500174"/>
              <a:ext cx="49292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>
                  <a:latin typeface="黑体" pitchFamily="2" charset="-122"/>
                  <a:ea typeface="黑体" pitchFamily="2" charset="-122"/>
                </a:rPr>
                <a:t>中国人均占有耕地与他国对比</a:t>
              </a:r>
            </a:p>
          </p:txBody>
        </p:sp>
      </p:grpSp>
      <p:sp>
        <p:nvSpPr>
          <p:cNvPr id="14" name="椭圆 13"/>
          <p:cNvSpPr/>
          <p:nvPr/>
        </p:nvSpPr>
        <p:spPr>
          <a:xfrm>
            <a:off x="4000500" y="4572016"/>
            <a:ext cx="1214438" cy="121443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215900" dist="50800" dir="5400000" sx="88000" sy="88000" algn="ctr" rotWithShape="0">
              <a:srgbClr val="FFC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                 </a:t>
            </a:r>
            <a:endParaRPr lang="zh-CN" altLang="en-US" dirty="0"/>
          </a:p>
        </p:txBody>
      </p:sp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900113" y="2492375"/>
            <a:ext cx="7854950" cy="1928813"/>
            <a:chOff x="-2857552" y="2571744"/>
            <a:chExt cx="7854976" cy="1928833"/>
          </a:xfrm>
        </p:grpSpPr>
        <p:sp>
          <p:nvSpPr>
            <p:cNvPr id="3" name="Freeform 19"/>
            <p:cNvSpPr>
              <a:spLocks/>
            </p:cNvSpPr>
            <p:nvPr/>
          </p:nvSpPr>
          <p:spPr bwMode="gray">
            <a:xfrm>
              <a:off x="-2857552" y="2571744"/>
              <a:ext cx="7854976" cy="1928833"/>
            </a:xfrm>
            <a:custGeom>
              <a:avLst/>
              <a:gdLst>
                <a:gd name="T0" fmla="*/ 2147483647 w 4864"/>
                <a:gd name="T1" fmla="*/ 2147483647 h 769"/>
                <a:gd name="T2" fmla="*/ 2147483647 w 4864"/>
                <a:gd name="T3" fmla="*/ 2147483647 h 769"/>
                <a:gd name="T4" fmla="*/ 2147483647 w 4864"/>
                <a:gd name="T5" fmla="*/ 2147483647 h 769"/>
                <a:gd name="T6" fmla="*/ 2147483647 w 4864"/>
                <a:gd name="T7" fmla="*/ 2147483647 h 769"/>
                <a:gd name="T8" fmla="*/ 2147483647 w 4864"/>
                <a:gd name="T9" fmla="*/ 2147483647 h 769"/>
                <a:gd name="T10" fmla="*/ 2147483647 w 4864"/>
                <a:gd name="T11" fmla="*/ 2147483647 h 769"/>
                <a:gd name="T12" fmla="*/ 2147483647 w 4864"/>
                <a:gd name="T13" fmla="*/ 2147483647 h 769"/>
                <a:gd name="T14" fmla="*/ 2147483647 w 4864"/>
                <a:gd name="T15" fmla="*/ 2147483647 h 769"/>
                <a:gd name="T16" fmla="*/ 2147483647 w 4864"/>
                <a:gd name="T17" fmla="*/ 2147483647 h 769"/>
                <a:gd name="T18" fmla="*/ 2147483647 w 4864"/>
                <a:gd name="T19" fmla="*/ 2147483647 h 769"/>
                <a:gd name="T20" fmla="*/ 2147483647 w 4864"/>
                <a:gd name="T21" fmla="*/ 2147483647 h 769"/>
                <a:gd name="T22" fmla="*/ 2147483647 w 4864"/>
                <a:gd name="T23" fmla="*/ 2147483647 h 769"/>
                <a:gd name="T24" fmla="*/ 2147483647 w 4864"/>
                <a:gd name="T25" fmla="*/ 2147483647 h 769"/>
                <a:gd name="T26" fmla="*/ 2147483647 w 4864"/>
                <a:gd name="T27" fmla="*/ 2147483647 h 769"/>
                <a:gd name="T28" fmla="*/ 2147483647 w 4864"/>
                <a:gd name="T29" fmla="*/ 2147483647 h 769"/>
                <a:gd name="T30" fmla="*/ 2147483647 w 4864"/>
                <a:gd name="T31" fmla="*/ 2147483647 h 769"/>
                <a:gd name="T32" fmla="*/ 2147483647 w 4864"/>
                <a:gd name="T33" fmla="*/ 2147483647 h 769"/>
                <a:gd name="T34" fmla="*/ 2147483647 w 4864"/>
                <a:gd name="T35" fmla="*/ 2147483647 h 769"/>
                <a:gd name="T36" fmla="*/ 2147483647 w 4864"/>
                <a:gd name="T37" fmla="*/ 2147483647 h 769"/>
                <a:gd name="T38" fmla="*/ 2147483647 w 4864"/>
                <a:gd name="T39" fmla="*/ 2147483647 h 769"/>
                <a:gd name="T40" fmla="*/ 2147483647 w 4864"/>
                <a:gd name="T41" fmla="*/ 2147483647 h 769"/>
                <a:gd name="T42" fmla="*/ 2147483647 w 4864"/>
                <a:gd name="T43" fmla="*/ 2147483647 h 769"/>
                <a:gd name="T44" fmla="*/ 2147483647 w 4864"/>
                <a:gd name="T45" fmla="*/ 2147483647 h 769"/>
                <a:gd name="T46" fmla="*/ 2147483647 w 4864"/>
                <a:gd name="T47" fmla="*/ 2147483647 h 769"/>
                <a:gd name="T48" fmla="*/ 2147483647 w 4864"/>
                <a:gd name="T49" fmla="*/ 2147483647 h 769"/>
                <a:gd name="T50" fmla="*/ 2147483647 w 4864"/>
                <a:gd name="T51" fmla="*/ 2147483647 h 769"/>
                <a:gd name="T52" fmla="*/ 2147483647 w 4864"/>
                <a:gd name="T53" fmla="*/ 2147483647 h 769"/>
                <a:gd name="T54" fmla="*/ 2147483647 w 4864"/>
                <a:gd name="T55" fmla="*/ 2147483647 h 769"/>
                <a:gd name="T56" fmla="*/ 2147483647 w 4864"/>
                <a:gd name="T57" fmla="*/ 2147483647 h 769"/>
                <a:gd name="T58" fmla="*/ 2147483647 w 4864"/>
                <a:gd name="T59" fmla="*/ 2147483647 h 769"/>
                <a:gd name="T60" fmla="*/ 2147483647 w 4864"/>
                <a:gd name="T61" fmla="*/ 2147483647 h 769"/>
                <a:gd name="T62" fmla="*/ 2147483647 w 4864"/>
                <a:gd name="T63" fmla="*/ 2147483647 h 769"/>
                <a:gd name="T64" fmla="*/ 2147483647 w 4864"/>
                <a:gd name="T65" fmla="*/ 2147483647 h 769"/>
                <a:gd name="T66" fmla="*/ 2147483647 w 4864"/>
                <a:gd name="T67" fmla="*/ 2147483647 h 769"/>
                <a:gd name="T68" fmla="*/ 2147483647 w 4864"/>
                <a:gd name="T69" fmla="*/ 2147483647 h 769"/>
                <a:gd name="T70" fmla="*/ 2147483647 w 4864"/>
                <a:gd name="T71" fmla="*/ 2147483647 h 769"/>
                <a:gd name="T72" fmla="*/ 2147483647 w 4864"/>
                <a:gd name="T73" fmla="*/ 2147483647 h 7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64"/>
                <a:gd name="T112" fmla="*/ 0 h 769"/>
                <a:gd name="T113" fmla="*/ 4864 w 4864"/>
                <a:gd name="T114" fmla="*/ 769 h 7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0" name="Rectangle 20"/>
            <p:cNvSpPr>
              <a:spLocks noChangeArrowheads="1"/>
            </p:cNvSpPr>
            <p:nvPr/>
          </p:nvSpPr>
          <p:spPr bwMode="gray">
            <a:xfrm>
              <a:off x="-2000296" y="3357562"/>
              <a:ext cx="5711949" cy="523220"/>
            </a:xfrm>
            <a:prstGeom prst="rect">
              <a:avLst/>
            </a:prstGeom>
            <a:solidFill>
              <a:srgbClr val="CC99FF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8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出路：</a:t>
              </a:r>
              <a:r>
                <a:rPr lang="zh-CN" altLang="en-US" sz="2800" b="1">
                  <a:solidFill>
                    <a:schemeClr val="tx2"/>
                  </a:solidFill>
                  <a:latin typeface="黑体" pitchFamily="49" charset="-122"/>
                  <a:ea typeface="黑体" pitchFamily="49" charset="-122"/>
                </a:rPr>
                <a:t>加快转变经济发展方式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xit" presetSubtype="1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" presetClass="exit" presetSubtype="1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5" presetClass="exit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0"/>
                            </p:stCondLst>
                            <p:childTnLst>
                              <p:par>
                                <p:cTn id="74" presetID="21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6500"/>
                            </p:stCondLst>
                            <p:childTnLst>
                              <p:par>
                                <p:cTn id="78" presetID="17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 descr="水污染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785938"/>
            <a:ext cx="619125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47"/>
          <p:cNvGrpSpPr>
            <a:grpSpLocks/>
          </p:cNvGrpSpPr>
          <p:nvPr/>
        </p:nvGrpSpPr>
        <p:grpSpPr bwMode="auto">
          <a:xfrm>
            <a:off x="3297238" y="808038"/>
            <a:ext cx="2417762" cy="906462"/>
            <a:chOff x="446088" y="1585932"/>
            <a:chExt cx="2417762" cy="1100137"/>
          </a:xfrm>
        </p:grpSpPr>
        <p:sp>
          <p:nvSpPr>
            <p:cNvPr id="15395" name="AutoShape 56"/>
            <p:cNvSpPr>
              <a:spLocks noChangeArrowheads="1"/>
            </p:cNvSpPr>
            <p:nvPr/>
          </p:nvSpPr>
          <p:spPr bwMode="auto">
            <a:xfrm flipH="1">
              <a:off x="446088" y="1585932"/>
              <a:ext cx="2417762" cy="512762"/>
            </a:xfrm>
            <a:prstGeom prst="roundRect">
              <a:avLst>
                <a:gd name="adj" fmla="val 11741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4694DA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396" name="AutoShape 57"/>
            <p:cNvSpPr>
              <a:spLocks noChangeArrowheads="1"/>
            </p:cNvSpPr>
            <p:nvPr/>
          </p:nvSpPr>
          <p:spPr bwMode="auto">
            <a:xfrm flipH="1">
              <a:off x="469900" y="1624032"/>
              <a:ext cx="2370138" cy="1062037"/>
            </a:xfrm>
            <a:prstGeom prst="roundRect">
              <a:avLst>
                <a:gd name="adj" fmla="val 8676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0C4EB0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397" name="AutoShape 58"/>
            <p:cNvSpPr>
              <a:spLocks noChangeArrowheads="1"/>
            </p:cNvSpPr>
            <p:nvPr/>
          </p:nvSpPr>
          <p:spPr bwMode="auto">
            <a:xfrm flipH="1">
              <a:off x="490538" y="1657369"/>
              <a:ext cx="2330450" cy="989013"/>
            </a:xfrm>
            <a:prstGeom prst="roundRect">
              <a:avLst>
                <a:gd name="adj" fmla="val 7718"/>
              </a:avLst>
            </a:prstGeom>
            <a:gradFill rotWithShape="1">
              <a:gsLst>
                <a:gs pos="0">
                  <a:srgbClr val="F7FDFF"/>
                </a:gs>
                <a:gs pos="50000">
                  <a:srgbClr val="BED9F2"/>
                </a:gs>
                <a:gs pos="100000">
                  <a:srgbClr val="F7FD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398" name="Rectangle 71"/>
            <p:cNvSpPr>
              <a:spLocks noChangeArrowheads="1"/>
            </p:cNvSpPr>
            <p:nvPr/>
          </p:nvSpPr>
          <p:spPr bwMode="auto">
            <a:xfrm>
              <a:off x="930278" y="1857364"/>
              <a:ext cx="15700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  <a:cs typeface="HY헤드라인M"/>
                </a:rPr>
                <a:t>水污染</a:t>
              </a:r>
              <a:endParaRPr lang="ko-KR" altLang="en-US" sz="28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HY헤드라인M"/>
              </a:endParaRPr>
            </a:p>
          </p:txBody>
        </p:sp>
      </p:grpSp>
      <p:grpSp>
        <p:nvGrpSpPr>
          <p:cNvPr id="3" name="组合 48"/>
          <p:cNvGrpSpPr>
            <a:grpSpLocks/>
          </p:cNvGrpSpPr>
          <p:nvPr/>
        </p:nvGrpSpPr>
        <p:grpSpPr bwMode="auto">
          <a:xfrm>
            <a:off x="3286125" y="808038"/>
            <a:ext cx="2417763" cy="906462"/>
            <a:chOff x="6257925" y="1585932"/>
            <a:chExt cx="2417763" cy="1100137"/>
          </a:xfrm>
        </p:grpSpPr>
        <p:sp>
          <p:nvSpPr>
            <p:cNvPr id="15391" name="AutoShape 4"/>
            <p:cNvSpPr>
              <a:spLocks noChangeArrowheads="1"/>
            </p:cNvSpPr>
            <p:nvPr/>
          </p:nvSpPr>
          <p:spPr bwMode="auto">
            <a:xfrm>
              <a:off x="6257925" y="1585932"/>
              <a:ext cx="2417763" cy="512762"/>
            </a:xfrm>
            <a:prstGeom prst="roundRect">
              <a:avLst>
                <a:gd name="adj" fmla="val 11741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4694DA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392" name="AutoShape 6"/>
            <p:cNvSpPr>
              <a:spLocks noChangeArrowheads="1"/>
            </p:cNvSpPr>
            <p:nvPr/>
          </p:nvSpPr>
          <p:spPr bwMode="auto">
            <a:xfrm>
              <a:off x="6281738" y="1624032"/>
              <a:ext cx="2370137" cy="1062037"/>
            </a:xfrm>
            <a:prstGeom prst="roundRect">
              <a:avLst>
                <a:gd name="adj" fmla="val 8676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0C4EB0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393" name="AutoShape 7"/>
            <p:cNvSpPr>
              <a:spLocks noChangeArrowheads="1"/>
            </p:cNvSpPr>
            <p:nvPr/>
          </p:nvSpPr>
          <p:spPr bwMode="auto">
            <a:xfrm>
              <a:off x="6300788" y="1657369"/>
              <a:ext cx="2330450" cy="989013"/>
            </a:xfrm>
            <a:prstGeom prst="roundRect">
              <a:avLst>
                <a:gd name="adj" fmla="val 7718"/>
              </a:avLst>
            </a:prstGeom>
            <a:gradFill rotWithShape="1">
              <a:gsLst>
                <a:gs pos="0">
                  <a:srgbClr val="F7FDFF"/>
                </a:gs>
                <a:gs pos="50000">
                  <a:srgbClr val="BED9F2"/>
                </a:gs>
                <a:gs pos="100000">
                  <a:srgbClr val="F7FD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394" name="Rectangle 75"/>
            <p:cNvSpPr>
              <a:spLocks noChangeArrowheads="1"/>
            </p:cNvSpPr>
            <p:nvPr/>
          </p:nvSpPr>
          <p:spPr bwMode="auto">
            <a:xfrm>
              <a:off x="6572264" y="1785927"/>
              <a:ext cx="178595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r>
                <a:rPr lang="zh-CN" altLang="en-US" sz="280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  <a:cs typeface="HY헤드라인M"/>
                </a:rPr>
                <a:t>大气污染</a:t>
              </a:r>
              <a:endParaRPr lang="ko-KR" altLang="en-US" sz="28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HY헤드라인M"/>
              </a:endParaRPr>
            </a:p>
          </p:txBody>
        </p:sp>
      </p:grpSp>
      <p:grpSp>
        <p:nvGrpSpPr>
          <p:cNvPr id="4" name="组合 53"/>
          <p:cNvGrpSpPr>
            <a:grpSpLocks/>
          </p:cNvGrpSpPr>
          <p:nvPr/>
        </p:nvGrpSpPr>
        <p:grpSpPr bwMode="auto">
          <a:xfrm>
            <a:off x="2857500" y="808038"/>
            <a:ext cx="3357563" cy="906462"/>
            <a:chOff x="6257925" y="5114944"/>
            <a:chExt cx="2417763" cy="1100138"/>
          </a:xfrm>
        </p:grpSpPr>
        <p:sp>
          <p:nvSpPr>
            <p:cNvPr id="15387" name="AutoShape 17"/>
            <p:cNvSpPr>
              <a:spLocks noChangeArrowheads="1"/>
            </p:cNvSpPr>
            <p:nvPr/>
          </p:nvSpPr>
          <p:spPr bwMode="auto">
            <a:xfrm>
              <a:off x="6257925" y="5114944"/>
              <a:ext cx="2417763" cy="512763"/>
            </a:xfrm>
            <a:prstGeom prst="roundRect">
              <a:avLst>
                <a:gd name="adj" fmla="val 11741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4694DA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388" name="AutoShape 18"/>
            <p:cNvSpPr>
              <a:spLocks noChangeArrowheads="1"/>
            </p:cNvSpPr>
            <p:nvPr/>
          </p:nvSpPr>
          <p:spPr bwMode="auto">
            <a:xfrm>
              <a:off x="6281738" y="5153044"/>
              <a:ext cx="2370137" cy="1062038"/>
            </a:xfrm>
            <a:prstGeom prst="roundRect">
              <a:avLst>
                <a:gd name="adj" fmla="val 8676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0C4EB0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389" name="AutoShape 19"/>
            <p:cNvSpPr>
              <a:spLocks noChangeArrowheads="1"/>
            </p:cNvSpPr>
            <p:nvPr/>
          </p:nvSpPr>
          <p:spPr bwMode="auto">
            <a:xfrm>
              <a:off x="6300788" y="5189557"/>
              <a:ext cx="2330450" cy="989012"/>
            </a:xfrm>
            <a:prstGeom prst="roundRect">
              <a:avLst>
                <a:gd name="adj" fmla="val 7718"/>
              </a:avLst>
            </a:prstGeom>
            <a:gradFill rotWithShape="1">
              <a:gsLst>
                <a:gs pos="0">
                  <a:srgbClr val="F7FDFF"/>
                </a:gs>
                <a:gs pos="50000">
                  <a:srgbClr val="BED9F2"/>
                </a:gs>
                <a:gs pos="100000">
                  <a:srgbClr val="F7FD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390" name="Rectangle 78"/>
            <p:cNvSpPr>
              <a:spLocks noChangeArrowheads="1"/>
            </p:cNvSpPr>
            <p:nvPr/>
          </p:nvSpPr>
          <p:spPr bwMode="auto">
            <a:xfrm>
              <a:off x="6497639" y="5289569"/>
              <a:ext cx="2003451" cy="79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80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  <a:cs typeface="HY헤드라인M"/>
                </a:rPr>
                <a:t>固体废弃物污染</a:t>
              </a:r>
              <a:endParaRPr lang="ko-KR" altLang="en-US" sz="28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HY헤드라인M"/>
              </a:endParaRPr>
            </a:p>
          </p:txBody>
        </p:sp>
      </p:grp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1409700" y="46038"/>
            <a:ext cx="6186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36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缓解生态恶化压力的</a:t>
            </a:r>
            <a:r>
              <a:rPr lang="zh-CN" altLang="en-US" sz="3600">
                <a:latin typeface="黑体" pitchFamily="49" charset="-122"/>
                <a:ea typeface="黑体" pitchFamily="49" charset="-122"/>
              </a:rPr>
              <a:t>现实</a:t>
            </a:r>
            <a:r>
              <a:rPr lang="zh-CN" altLang="en-US" sz="36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要求</a:t>
            </a:r>
            <a:endParaRPr lang="en-US" altLang="zh-CN" sz="36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5407" name="Picture 47" descr="C:\Users\liyunbo\Desktop\加快转变经济发展方式\重度污染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1785938"/>
            <a:ext cx="6215063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48" descr="C:\Users\liyunbo\Desktop\U1565P1T1D13859019F21DT20070910182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8125" y="2000250"/>
            <a:ext cx="59213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54"/>
          <p:cNvGrpSpPr>
            <a:grpSpLocks/>
          </p:cNvGrpSpPr>
          <p:nvPr/>
        </p:nvGrpSpPr>
        <p:grpSpPr bwMode="auto">
          <a:xfrm>
            <a:off x="3286125" y="857250"/>
            <a:ext cx="2417763" cy="885825"/>
            <a:chOff x="455584" y="5140337"/>
            <a:chExt cx="2417762" cy="1074745"/>
          </a:xfrm>
        </p:grpSpPr>
        <p:sp>
          <p:nvSpPr>
            <p:cNvPr id="15383" name="AutoShape 65"/>
            <p:cNvSpPr>
              <a:spLocks noChangeArrowheads="1"/>
            </p:cNvSpPr>
            <p:nvPr/>
          </p:nvSpPr>
          <p:spPr bwMode="auto">
            <a:xfrm flipH="1">
              <a:off x="455584" y="5140337"/>
              <a:ext cx="2417762" cy="512763"/>
            </a:xfrm>
            <a:prstGeom prst="roundRect">
              <a:avLst>
                <a:gd name="adj" fmla="val 11741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4694DA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384" name="AutoShape 66"/>
            <p:cNvSpPr>
              <a:spLocks noChangeArrowheads="1"/>
            </p:cNvSpPr>
            <p:nvPr/>
          </p:nvSpPr>
          <p:spPr bwMode="auto">
            <a:xfrm flipH="1">
              <a:off x="469900" y="5153044"/>
              <a:ext cx="2370138" cy="1062038"/>
            </a:xfrm>
            <a:prstGeom prst="roundRect">
              <a:avLst>
                <a:gd name="adj" fmla="val 8676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0C4EB0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385" name="AutoShape 67"/>
            <p:cNvSpPr>
              <a:spLocks noChangeArrowheads="1"/>
            </p:cNvSpPr>
            <p:nvPr/>
          </p:nvSpPr>
          <p:spPr bwMode="auto">
            <a:xfrm flipH="1">
              <a:off x="500034" y="5214950"/>
              <a:ext cx="2330450" cy="989012"/>
            </a:xfrm>
            <a:prstGeom prst="roundRect">
              <a:avLst>
                <a:gd name="adj" fmla="val 7718"/>
              </a:avLst>
            </a:prstGeom>
            <a:gradFill rotWithShape="1">
              <a:gsLst>
                <a:gs pos="0">
                  <a:srgbClr val="F7FDFF"/>
                </a:gs>
                <a:gs pos="50000">
                  <a:srgbClr val="BED9F2"/>
                </a:gs>
                <a:gs pos="100000">
                  <a:srgbClr val="F7FD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386" name="Rectangle 74"/>
            <p:cNvSpPr>
              <a:spLocks noChangeArrowheads="1"/>
            </p:cNvSpPr>
            <p:nvPr/>
          </p:nvSpPr>
          <p:spPr bwMode="auto">
            <a:xfrm>
              <a:off x="796898" y="5386400"/>
              <a:ext cx="1998648" cy="639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80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  <a:cs typeface="HY헤드라인M"/>
                </a:rPr>
                <a:t>生态恶化</a:t>
              </a:r>
              <a:endParaRPr lang="ko-KR" altLang="en-US" sz="28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HY헤드라인M"/>
              </a:endParaRPr>
            </a:p>
          </p:txBody>
        </p:sp>
      </p:grpSp>
      <p:pic>
        <p:nvPicPr>
          <p:cNvPr id="15409" name="Picture 49" descr="C:\Users\liyunbo\Desktop\000cf1bdcc9707f6f4c7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00" y="2071688"/>
            <a:ext cx="5476875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37"/>
          <p:cNvGrpSpPr>
            <a:grpSpLocks/>
          </p:cNvGrpSpPr>
          <p:nvPr/>
        </p:nvGrpSpPr>
        <p:grpSpPr bwMode="auto">
          <a:xfrm>
            <a:off x="1714500" y="1285875"/>
            <a:ext cx="5840413" cy="2540000"/>
            <a:chOff x="1731963" y="1746250"/>
            <a:chExt cx="5337175" cy="2325692"/>
          </a:xfrm>
        </p:grpSpPr>
        <p:sp>
          <p:nvSpPr>
            <p:cNvPr id="15381" name="AutoShape 2" descr="좁은 수평선"/>
            <p:cNvSpPr>
              <a:spLocks noChangeArrowheads="1"/>
            </p:cNvSpPr>
            <p:nvPr/>
          </p:nvSpPr>
          <p:spPr bwMode="gray">
            <a:xfrm>
              <a:off x="1731963" y="1746250"/>
              <a:ext cx="5337175" cy="2325692"/>
            </a:xfrm>
            <a:prstGeom prst="roundRect">
              <a:avLst>
                <a:gd name="adj" fmla="val 50000"/>
              </a:avLst>
            </a:prstGeom>
            <a:pattFill prst="narHorz">
              <a:fgClr>
                <a:schemeClr val="tx2"/>
              </a:fgClr>
              <a:bgClr>
                <a:schemeClr val="tx1"/>
              </a:bgClr>
            </a:patt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36" name="AutoShape 4"/>
            <p:cNvSpPr>
              <a:spLocks noChangeArrowheads="1"/>
            </p:cNvSpPr>
            <p:nvPr/>
          </p:nvSpPr>
          <p:spPr bwMode="gray">
            <a:xfrm>
              <a:off x="1875584" y="2015159"/>
              <a:ext cx="5144230" cy="1843111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9" name="Rectangle 5"/>
          <p:cNvSpPr>
            <a:spLocks noChangeArrowheads="1"/>
          </p:cNvSpPr>
          <p:nvPr/>
        </p:nvSpPr>
        <p:spPr bwMode="gray">
          <a:xfrm>
            <a:off x="2857500" y="2357438"/>
            <a:ext cx="38433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5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特别注意</a:t>
            </a:r>
            <a:endParaRPr lang="en-US" altLang="ko-KR" sz="54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gray">
          <a:xfrm>
            <a:off x="2195513" y="1927225"/>
            <a:ext cx="4968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   进入新世纪后，生态环境呈现大范围生态退化和复合环境污染的状况，成为国际事务中的新热点。</a:t>
            </a:r>
            <a:endParaRPr lang="en-US" altLang="ko-KR" sz="2800" b="1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1" name="图片 40" descr="中国沙漠分布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257300"/>
            <a:ext cx="6786562" cy="454818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40" name="图片 39" descr="图片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8125" y="1200150"/>
            <a:ext cx="6127750" cy="44577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42" name="图片 41" descr="环境污染由点到面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150" y="1196975"/>
            <a:ext cx="5286375" cy="48958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5399" name="Picture 39" descr="C:\Documents and Settings\Administrator\桌面\加快转变经济发展方式\碳关税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4438" y="1268413"/>
            <a:ext cx="4019550" cy="43053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grpSp>
        <p:nvGrpSpPr>
          <p:cNvPr id="7" name="组合 18"/>
          <p:cNvGrpSpPr>
            <a:grpSpLocks/>
          </p:cNvGrpSpPr>
          <p:nvPr/>
        </p:nvGrpSpPr>
        <p:grpSpPr bwMode="auto">
          <a:xfrm>
            <a:off x="684213" y="2852738"/>
            <a:ext cx="7854950" cy="1928812"/>
            <a:chOff x="-2857552" y="2571744"/>
            <a:chExt cx="7854976" cy="1928833"/>
          </a:xfrm>
        </p:grpSpPr>
        <p:sp>
          <p:nvSpPr>
            <p:cNvPr id="15379" name="Freeform 19"/>
            <p:cNvSpPr>
              <a:spLocks/>
            </p:cNvSpPr>
            <p:nvPr/>
          </p:nvSpPr>
          <p:spPr bwMode="gray">
            <a:xfrm>
              <a:off x="-2857552" y="2571744"/>
              <a:ext cx="7854976" cy="1928833"/>
            </a:xfrm>
            <a:custGeom>
              <a:avLst/>
              <a:gdLst>
                <a:gd name="T0" fmla="*/ 2147483647 w 4864"/>
                <a:gd name="T1" fmla="*/ 2147483647 h 769"/>
                <a:gd name="T2" fmla="*/ 2147483647 w 4864"/>
                <a:gd name="T3" fmla="*/ 2147483647 h 769"/>
                <a:gd name="T4" fmla="*/ 2147483647 w 4864"/>
                <a:gd name="T5" fmla="*/ 2147483647 h 769"/>
                <a:gd name="T6" fmla="*/ 2147483647 w 4864"/>
                <a:gd name="T7" fmla="*/ 2147483647 h 769"/>
                <a:gd name="T8" fmla="*/ 2147483647 w 4864"/>
                <a:gd name="T9" fmla="*/ 2147483647 h 769"/>
                <a:gd name="T10" fmla="*/ 2147483647 w 4864"/>
                <a:gd name="T11" fmla="*/ 2147483647 h 769"/>
                <a:gd name="T12" fmla="*/ 2147483647 w 4864"/>
                <a:gd name="T13" fmla="*/ 2147483647 h 769"/>
                <a:gd name="T14" fmla="*/ 2147483647 w 4864"/>
                <a:gd name="T15" fmla="*/ 2147483647 h 769"/>
                <a:gd name="T16" fmla="*/ 2147483647 w 4864"/>
                <a:gd name="T17" fmla="*/ 2147483647 h 769"/>
                <a:gd name="T18" fmla="*/ 2147483647 w 4864"/>
                <a:gd name="T19" fmla="*/ 2147483647 h 769"/>
                <a:gd name="T20" fmla="*/ 2147483647 w 4864"/>
                <a:gd name="T21" fmla="*/ 2147483647 h 769"/>
                <a:gd name="T22" fmla="*/ 2147483647 w 4864"/>
                <a:gd name="T23" fmla="*/ 2147483647 h 769"/>
                <a:gd name="T24" fmla="*/ 2147483647 w 4864"/>
                <a:gd name="T25" fmla="*/ 2147483647 h 769"/>
                <a:gd name="T26" fmla="*/ 2147483647 w 4864"/>
                <a:gd name="T27" fmla="*/ 2147483647 h 769"/>
                <a:gd name="T28" fmla="*/ 2147483647 w 4864"/>
                <a:gd name="T29" fmla="*/ 2147483647 h 769"/>
                <a:gd name="T30" fmla="*/ 2147483647 w 4864"/>
                <a:gd name="T31" fmla="*/ 2147483647 h 769"/>
                <a:gd name="T32" fmla="*/ 2147483647 w 4864"/>
                <a:gd name="T33" fmla="*/ 2147483647 h 769"/>
                <a:gd name="T34" fmla="*/ 2147483647 w 4864"/>
                <a:gd name="T35" fmla="*/ 2147483647 h 769"/>
                <a:gd name="T36" fmla="*/ 2147483647 w 4864"/>
                <a:gd name="T37" fmla="*/ 2147483647 h 769"/>
                <a:gd name="T38" fmla="*/ 2147483647 w 4864"/>
                <a:gd name="T39" fmla="*/ 2147483647 h 769"/>
                <a:gd name="T40" fmla="*/ 2147483647 w 4864"/>
                <a:gd name="T41" fmla="*/ 2147483647 h 769"/>
                <a:gd name="T42" fmla="*/ 2147483647 w 4864"/>
                <a:gd name="T43" fmla="*/ 2147483647 h 769"/>
                <a:gd name="T44" fmla="*/ 2147483647 w 4864"/>
                <a:gd name="T45" fmla="*/ 2147483647 h 769"/>
                <a:gd name="T46" fmla="*/ 2147483647 w 4864"/>
                <a:gd name="T47" fmla="*/ 2147483647 h 769"/>
                <a:gd name="T48" fmla="*/ 2147483647 w 4864"/>
                <a:gd name="T49" fmla="*/ 2147483647 h 769"/>
                <a:gd name="T50" fmla="*/ 2147483647 w 4864"/>
                <a:gd name="T51" fmla="*/ 2147483647 h 769"/>
                <a:gd name="T52" fmla="*/ 2147483647 w 4864"/>
                <a:gd name="T53" fmla="*/ 2147483647 h 769"/>
                <a:gd name="T54" fmla="*/ 2147483647 w 4864"/>
                <a:gd name="T55" fmla="*/ 2147483647 h 769"/>
                <a:gd name="T56" fmla="*/ 2147483647 w 4864"/>
                <a:gd name="T57" fmla="*/ 2147483647 h 769"/>
                <a:gd name="T58" fmla="*/ 2147483647 w 4864"/>
                <a:gd name="T59" fmla="*/ 2147483647 h 769"/>
                <a:gd name="T60" fmla="*/ 2147483647 w 4864"/>
                <a:gd name="T61" fmla="*/ 2147483647 h 769"/>
                <a:gd name="T62" fmla="*/ 2147483647 w 4864"/>
                <a:gd name="T63" fmla="*/ 2147483647 h 769"/>
                <a:gd name="T64" fmla="*/ 2147483647 w 4864"/>
                <a:gd name="T65" fmla="*/ 2147483647 h 769"/>
                <a:gd name="T66" fmla="*/ 2147483647 w 4864"/>
                <a:gd name="T67" fmla="*/ 2147483647 h 769"/>
                <a:gd name="T68" fmla="*/ 2147483647 w 4864"/>
                <a:gd name="T69" fmla="*/ 2147483647 h 769"/>
                <a:gd name="T70" fmla="*/ 2147483647 w 4864"/>
                <a:gd name="T71" fmla="*/ 2147483647 h 769"/>
                <a:gd name="T72" fmla="*/ 2147483647 w 4864"/>
                <a:gd name="T73" fmla="*/ 2147483647 h 7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64"/>
                <a:gd name="T112" fmla="*/ 0 h 769"/>
                <a:gd name="T113" fmla="*/ 4864 w 4864"/>
                <a:gd name="T114" fmla="*/ 769 h 7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gray">
            <a:xfrm>
              <a:off x="-2000296" y="3357562"/>
              <a:ext cx="5711949" cy="523220"/>
            </a:xfrm>
            <a:prstGeom prst="rect">
              <a:avLst/>
            </a:prstGeom>
            <a:solidFill>
              <a:srgbClr val="CC99FF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8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出路：</a:t>
              </a:r>
              <a:r>
                <a:rPr lang="zh-CN" altLang="en-US" sz="2800" b="1">
                  <a:solidFill>
                    <a:schemeClr val="tx2"/>
                  </a:solidFill>
                  <a:latin typeface="黑体" pitchFamily="49" charset="-122"/>
                  <a:ea typeface="黑体" pitchFamily="49" charset="-122"/>
                </a:rPr>
                <a:t>加快转变经济发展方式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7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500"/>
                            </p:stCondLst>
                            <p:childTnLst>
                              <p:par>
                                <p:cTn id="7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700"/>
                            </p:stCondLst>
                            <p:childTnLst>
                              <p:par>
                                <p:cTn id="84" presetID="5" presetClass="exit" presetSubtype="1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200"/>
                            </p:stCondLst>
                            <p:childTnLst>
                              <p:par>
                                <p:cTn id="8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496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460"/>
                            </p:stCondLst>
                            <p:childTnLst>
                              <p:par>
                                <p:cTn id="10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9960"/>
                            </p:stCondLst>
                            <p:childTnLst>
                              <p:par>
                                <p:cTn id="106" presetID="5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460"/>
                            </p:stCondLst>
                            <p:childTnLst>
                              <p:par>
                                <p:cTn id="1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960"/>
                            </p:stCondLst>
                            <p:childTnLst>
                              <p:par>
                                <p:cTn id="115" presetID="5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460"/>
                            </p:stCondLst>
                            <p:childTnLst>
                              <p:par>
                                <p:cTn id="1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9" grpId="0"/>
      <p:bldP spid="39" grpId="1"/>
      <p:bldP spid="37" grpId="0"/>
      <p:bldP spid="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07950" y="214313"/>
            <a:ext cx="8929688" cy="1143000"/>
          </a:xfrm>
        </p:spPr>
        <p:txBody>
          <a:bodyPr/>
          <a:lstStyle/>
          <a:p>
            <a:r>
              <a:rPr lang="zh-CN" altLang="en-US" sz="3600" smtClean="0">
                <a:latin typeface="黑体" pitchFamily="49" charset="-122"/>
                <a:ea typeface="黑体" pitchFamily="49" charset="-122"/>
              </a:rPr>
              <a:t>适应全球经济新调整的现实要求</a:t>
            </a:r>
            <a:r>
              <a:rPr lang="en-US" altLang="zh-CN" sz="360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3600" smtClean="0">
                <a:latin typeface="黑体" pitchFamily="49" charset="-122"/>
                <a:ea typeface="黑体" pitchFamily="49" charset="-122"/>
              </a:rPr>
            </a:br>
            <a:endParaRPr lang="zh-CN" altLang="en-US" sz="3600" smtClean="0"/>
          </a:p>
        </p:txBody>
      </p:sp>
      <p:grpSp>
        <p:nvGrpSpPr>
          <p:cNvPr id="2" name="组合 38"/>
          <p:cNvGrpSpPr>
            <a:grpSpLocks/>
          </p:cNvGrpSpPr>
          <p:nvPr/>
        </p:nvGrpSpPr>
        <p:grpSpPr bwMode="auto">
          <a:xfrm>
            <a:off x="395288" y="1196975"/>
            <a:ext cx="8353425" cy="777875"/>
            <a:chOff x="930248" y="3279798"/>
            <a:chExt cx="3311525" cy="1547812"/>
          </a:xfrm>
        </p:grpSpPr>
        <p:sp>
          <p:nvSpPr>
            <p:cNvPr id="16416" name="Freeform 276"/>
            <p:cNvSpPr>
              <a:spLocks/>
            </p:cNvSpPr>
            <p:nvPr/>
          </p:nvSpPr>
          <p:spPr bwMode="auto">
            <a:xfrm flipV="1">
              <a:off x="930248" y="4686323"/>
              <a:ext cx="3138488" cy="141287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7" name="Freeform 277"/>
            <p:cNvSpPr>
              <a:spLocks/>
            </p:cNvSpPr>
            <p:nvPr/>
          </p:nvSpPr>
          <p:spPr bwMode="auto">
            <a:xfrm>
              <a:off x="930248" y="3279798"/>
              <a:ext cx="3157538" cy="1441450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rgbClr val="00A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6418" name="Group 278"/>
            <p:cNvGrpSpPr>
              <a:grpSpLocks/>
            </p:cNvGrpSpPr>
            <p:nvPr/>
          </p:nvGrpSpPr>
          <p:grpSpPr bwMode="auto">
            <a:xfrm>
              <a:off x="1244573" y="3363935"/>
              <a:ext cx="2997200" cy="1282700"/>
              <a:chOff x="521" y="2588"/>
              <a:chExt cx="2495" cy="1091"/>
            </a:xfrm>
          </p:grpSpPr>
          <p:sp>
            <p:nvSpPr>
              <p:cNvPr id="17" name="Freeform 279"/>
              <p:cNvSpPr>
                <a:spLocks/>
              </p:cNvSpPr>
              <p:nvPr/>
            </p:nvSpPr>
            <p:spPr bwMode="auto">
              <a:xfrm>
                <a:off x="521" y="2589"/>
                <a:ext cx="2495" cy="1091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135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8" name="Freeform 280"/>
              <p:cNvSpPr>
                <a:spLocks/>
              </p:cNvSpPr>
              <p:nvPr/>
            </p:nvSpPr>
            <p:spPr bwMode="auto">
              <a:xfrm>
                <a:off x="543" y="2608"/>
                <a:ext cx="2450" cy="1053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6419" name="AutoShape 281"/>
            <p:cNvSpPr>
              <a:spLocks noChangeArrowheads="1"/>
            </p:cNvSpPr>
            <p:nvPr/>
          </p:nvSpPr>
          <p:spPr bwMode="auto">
            <a:xfrm>
              <a:off x="982636" y="3355998"/>
              <a:ext cx="374650" cy="1284287"/>
            </a:xfrm>
            <a:prstGeom prst="parallelogram">
              <a:avLst>
                <a:gd name="adj" fmla="val 43088"/>
              </a:avLst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6420" name="Freeform 284"/>
            <p:cNvSpPr>
              <a:spLocks/>
            </p:cNvSpPr>
            <p:nvPr/>
          </p:nvSpPr>
          <p:spPr bwMode="auto">
            <a:xfrm>
              <a:off x="1636686" y="3583010"/>
              <a:ext cx="223837" cy="195263"/>
            </a:xfrm>
            <a:custGeom>
              <a:avLst/>
              <a:gdLst>
                <a:gd name="T0" fmla="*/ 2147483647 w 1059"/>
                <a:gd name="T1" fmla="*/ 0 h 936"/>
                <a:gd name="T2" fmla="*/ 0 w 1059"/>
                <a:gd name="T3" fmla="*/ 2147483647 h 936"/>
                <a:gd name="T4" fmla="*/ 2147483647 w 1059"/>
                <a:gd name="T5" fmla="*/ 2147483647 h 936"/>
                <a:gd name="T6" fmla="*/ 2147483647 w 1059"/>
                <a:gd name="T7" fmla="*/ 2147483647 h 936"/>
                <a:gd name="T8" fmla="*/ 2147483647 w 1059"/>
                <a:gd name="T9" fmla="*/ 2147483647 h 936"/>
                <a:gd name="T10" fmla="*/ 2147483647 w 1059"/>
                <a:gd name="T11" fmla="*/ 2147483647 h 936"/>
                <a:gd name="T12" fmla="*/ 2147483647 w 1059"/>
                <a:gd name="T13" fmla="*/ 0 h 9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9"/>
                <a:gd name="T22" fmla="*/ 0 h 936"/>
                <a:gd name="T23" fmla="*/ 1059 w 1059"/>
                <a:gd name="T24" fmla="*/ 936 h 9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9" h="936">
                  <a:moveTo>
                    <a:pt x="528" y="0"/>
                  </a:moveTo>
                  <a:lnTo>
                    <a:pt x="0" y="184"/>
                  </a:lnTo>
                  <a:lnTo>
                    <a:pt x="1" y="748"/>
                  </a:lnTo>
                  <a:lnTo>
                    <a:pt x="529" y="936"/>
                  </a:lnTo>
                  <a:lnTo>
                    <a:pt x="1059" y="748"/>
                  </a:lnTo>
                  <a:lnTo>
                    <a:pt x="1057" y="184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1" name="AutoShape 285"/>
            <p:cNvSpPr>
              <a:spLocks noChangeArrowheads="1"/>
            </p:cNvSpPr>
            <p:nvPr/>
          </p:nvSpPr>
          <p:spPr bwMode="auto">
            <a:xfrm>
              <a:off x="1638273" y="3584598"/>
              <a:ext cx="220663" cy="74612"/>
            </a:xfrm>
            <a:prstGeom prst="diamond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6422" name="Rectangle 304"/>
            <p:cNvSpPr>
              <a:spLocks noChangeArrowheads="1"/>
            </p:cNvSpPr>
            <p:nvPr/>
          </p:nvSpPr>
          <p:spPr bwMode="auto">
            <a:xfrm>
              <a:off x="1500166" y="3614800"/>
              <a:ext cx="2357454" cy="110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b="1" i="1">
                  <a:latin typeface="黑体" pitchFamily="49" charset="-122"/>
                  <a:ea typeface="黑体" pitchFamily="49" charset="-122"/>
                  <a:cs typeface="HY헤드라인M"/>
                </a:rPr>
                <a:t>从全球需求和生产结构看，国际市场需求可能收缩</a:t>
              </a:r>
              <a:endParaRPr lang="ko-KR" altLang="en-US" sz="2000" b="1" i="1">
                <a:latin typeface="黑体" pitchFamily="49" charset="-122"/>
                <a:ea typeface="黑体" pitchFamily="49" charset="-122"/>
                <a:cs typeface="HY헤드라인M"/>
              </a:endParaRPr>
            </a:p>
          </p:txBody>
        </p:sp>
      </p:grpSp>
      <p:grpSp>
        <p:nvGrpSpPr>
          <p:cNvPr id="5" name="组合 37"/>
          <p:cNvGrpSpPr>
            <a:grpSpLocks/>
          </p:cNvGrpSpPr>
          <p:nvPr/>
        </p:nvGrpSpPr>
        <p:grpSpPr bwMode="auto">
          <a:xfrm>
            <a:off x="468313" y="981075"/>
            <a:ext cx="8351837" cy="777875"/>
            <a:chOff x="1146148" y="1497035"/>
            <a:chExt cx="3311525" cy="1547813"/>
          </a:xfrm>
        </p:grpSpPr>
        <p:sp>
          <p:nvSpPr>
            <p:cNvPr id="16407" name="Freeform 264"/>
            <p:cNvSpPr>
              <a:spLocks/>
            </p:cNvSpPr>
            <p:nvPr/>
          </p:nvSpPr>
          <p:spPr bwMode="auto">
            <a:xfrm flipV="1">
              <a:off x="1146148" y="2903560"/>
              <a:ext cx="3138488" cy="141288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8" name="Freeform 265"/>
            <p:cNvSpPr>
              <a:spLocks/>
            </p:cNvSpPr>
            <p:nvPr/>
          </p:nvSpPr>
          <p:spPr bwMode="auto">
            <a:xfrm>
              <a:off x="1146148" y="1497035"/>
              <a:ext cx="3157538" cy="1441450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6409" name="Group 266"/>
            <p:cNvGrpSpPr>
              <a:grpSpLocks/>
            </p:cNvGrpSpPr>
            <p:nvPr/>
          </p:nvGrpSpPr>
          <p:grpSpPr bwMode="auto">
            <a:xfrm>
              <a:off x="1460473" y="1581173"/>
              <a:ext cx="2997200" cy="1282700"/>
              <a:chOff x="521" y="2588"/>
              <a:chExt cx="2495" cy="1091"/>
            </a:xfrm>
          </p:grpSpPr>
          <p:sp>
            <p:nvSpPr>
              <p:cNvPr id="8" name="Freeform 267"/>
              <p:cNvSpPr>
                <a:spLocks/>
              </p:cNvSpPr>
              <p:nvPr/>
            </p:nvSpPr>
            <p:spPr bwMode="auto">
              <a:xfrm>
                <a:off x="521" y="2589"/>
                <a:ext cx="2495" cy="1091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135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" name="Freeform 268"/>
              <p:cNvSpPr>
                <a:spLocks/>
              </p:cNvSpPr>
              <p:nvPr/>
            </p:nvSpPr>
            <p:spPr bwMode="auto">
              <a:xfrm>
                <a:off x="543" y="2608"/>
                <a:ext cx="2450" cy="1053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6410" name="AutoShape 269"/>
            <p:cNvSpPr>
              <a:spLocks noChangeArrowheads="1"/>
            </p:cNvSpPr>
            <p:nvPr/>
          </p:nvSpPr>
          <p:spPr bwMode="auto">
            <a:xfrm>
              <a:off x="1198536" y="1573235"/>
              <a:ext cx="374650" cy="1284288"/>
            </a:xfrm>
            <a:prstGeom prst="parallelogram">
              <a:avLst>
                <a:gd name="adj" fmla="val 43088"/>
              </a:avLst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6411" name="Freeform 272"/>
            <p:cNvSpPr>
              <a:spLocks/>
            </p:cNvSpPr>
            <p:nvPr/>
          </p:nvSpPr>
          <p:spPr bwMode="auto">
            <a:xfrm>
              <a:off x="1852586" y="1838348"/>
              <a:ext cx="223837" cy="195262"/>
            </a:xfrm>
            <a:custGeom>
              <a:avLst/>
              <a:gdLst>
                <a:gd name="T0" fmla="*/ 2147483647 w 1059"/>
                <a:gd name="T1" fmla="*/ 0 h 936"/>
                <a:gd name="T2" fmla="*/ 0 w 1059"/>
                <a:gd name="T3" fmla="*/ 2147483647 h 936"/>
                <a:gd name="T4" fmla="*/ 2147483647 w 1059"/>
                <a:gd name="T5" fmla="*/ 2147483647 h 936"/>
                <a:gd name="T6" fmla="*/ 2147483647 w 1059"/>
                <a:gd name="T7" fmla="*/ 2147483647 h 936"/>
                <a:gd name="T8" fmla="*/ 2147483647 w 1059"/>
                <a:gd name="T9" fmla="*/ 2147483647 h 936"/>
                <a:gd name="T10" fmla="*/ 2147483647 w 1059"/>
                <a:gd name="T11" fmla="*/ 2147483647 h 936"/>
                <a:gd name="T12" fmla="*/ 2147483647 w 1059"/>
                <a:gd name="T13" fmla="*/ 0 h 9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9"/>
                <a:gd name="T22" fmla="*/ 0 h 936"/>
                <a:gd name="T23" fmla="*/ 1059 w 1059"/>
                <a:gd name="T24" fmla="*/ 936 h 9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9" h="936">
                  <a:moveTo>
                    <a:pt x="528" y="0"/>
                  </a:moveTo>
                  <a:lnTo>
                    <a:pt x="0" y="184"/>
                  </a:lnTo>
                  <a:lnTo>
                    <a:pt x="1" y="748"/>
                  </a:lnTo>
                  <a:lnTo>
                    <a:pt x="529" y="936"/>
                  </a:lnTo>
                  <a:lnTo>
                    <a:pt x="1059" y="748"/>
                  </a:lnTo>
                  <a:lnTo>
                    <a:pt x="1057" y="184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2" name="AutoShape 273"/>
            <p:cNvSpPr>
              <a:spLocks noChangeArrowheads="1"/>
            </p:cNvSpPr>
            <p:nvPr/>
          </p:nvSpPr>
          <p:spPr bwMode="auto">
            <a:xfrm>
              <a:off x="1854173" y="1839935"/>
              <a:ext cx="220663" cy="74613"/>
            </a:xfrm>
            <a:prstGeom prst="diamond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6413" name="Rectangle 305"/>
            <p:cNvSpPr>
              <a:spLocks noChangeArrowheads="1"/>
            </p:cNvSpPr>
            <p:nvPr/>
          </p:nvSpPr>
          <p:spPr bwMode="auto">
            <a:xfrm>
              <a:off x="1714480" y="1797367"/>
              <a:ext cx="2143140" cy="1101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b="1" i="1">
                  <a:latin typeface="黑体" pitchFamily="49" charset="-122"/>
                  <a:ea typeface="黑体" pitchFamily="49" charset="-122"/>
                  <a:cs typeface="HY헤드라인M"/>
                </a:rPr>
                <a:t>从世界经济增速看，全球经济进入低速增长时期</a:t>
              </a:r>
              <a:endParaRPr lang="ko-KR" altLang="en-US" sz="2000" b="1" i="1">
                <a:latin typeface="黑体" pitchFamily="49" charset="-122"/>
                <a:ea typeface="黑体" pitchFamily="49" charset="-122"/>
                <a:cs typeface="HY헤드라인M"/>
              </a:endParaRPr>
            </a:p>
          </p:txBody>
        </p:sp>
      </p:grpSp>
      <p:grpSp>
        <p:nvGrpSpPr>
          <p:cNvPr id="7" name="组合 38"/>
          <p:cNvGrpSpPr>
            <a:grpSpLocks/>
          </p:cNvGrpSpPr>
          <p:nvPr/>
        </p:nvGrpSpPr>
        <p:grpSpPr bwMode="auto">
          <a:xfrm>
            <a:off x="323850" y="1196975"/>
            <a:ext cx="8351838" cy="777875"/>
            <a:chOff x="714375" y="5095875"/>
            <a:chExt cx="3311525" cy="1547835"/>
          </a:xfrm>
        </p:grpSpPr>
        <p:sp>
          <p:nvSpPr>
            <p:cNvPr id="16397" name="Freeform 288"/>
            <p:cNvSpPr>
              <a:spLocks/>
            </p:cNvSpPr>
            <p:nvPr/>
          </p:nvSpPr>
          <p:spPr bwMode="auto">
            <a:xfrm flipV="1">
              <a:off x="719132" y="6502422"/>
              <a:ext cx="3138488" cy="141288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6398" name="组合 39"/>
            <p:cNvGrpSpPr>
              <a:grpSpLocks/>
            </p:cNvGrpSpPr>
            <p:nvPr/>
          </p:nvGrpSpPr>
          <p:grpSpPr bwMode="auto">
            <a:xfrm>
              <a:off x="714375" y="5095875"/>
              <a:ext cx="3311525" cy="1441450"/>
              <a:chOff x="714348" y="5095898"/>
              <a:chExt cx="3311525" cy="1441450"/>
            </a:xfrm>
          </p:grpSpPr>
          <p:sp>
            <p:nvSpPr>
              <p:cNvPr id="16399" name="Freeform 289"/>
              <p:cNvSpPr>
                <a:spLocks/>
              </p:cNvSpPr>
              <p:nvPr/>
            </p:nvSpPr>
            <p:spPr bwMode="auto">
              <a:xfrm>
                <a:off x="714348" y="5095898"/>
                <a:ext cx="3157538" cy="1441450"/>
              </a:xfrm>
              <a:custGeom>
                <a:avLst/>
                <a:gdLst>
                  <a:gd name="T0" fmla="*/ 2147483647 w 2495"/>
                  <a:gd name="T1" fmla="*/ 2147483647 h 1091"/>
                  <a:gd name="T2" fmla="*/ 2147483647 w 2495"/>
                  <a:gd name="T3" fmla="*/ 0 h 1091"/>
                  <a:gd name="T4" fmla="*/ 2147483647 w 2495"/>
                  <a:gd name="T5" fmla="*/ 2147483647 h 1091"/>
                  <a:gd name="T6" fmla="*/ 2147483647 w 2495"/>
                  <a:gd name="T7" fmla="*/ 2147483647 h 1091"/>
                  <a:gd name="T8" fmla="*/ 2147483647 w 2495"/>
                  <a:gd name="T9" fmla="*/ 2147483647 h 1091"/>
                  <a:gd name="T10" fmla="*/ 2147483647 w 2495"/>
                  <a:gd name="T11" fmla="*/ 2147483647 h 1091"/>
                  <a:gd name="T12" fmla="*/ 2147483647 w 2495"/>
                  <a:gd name="T13" fmla="*/ 2147483647 h 1091"/>
                  <a:gd name="T14" fmla="*/ 2147483647 w 2495"/>
                  <a:gd name="T15" fmla="*/ 2147483647 h 1091"/>
                  <a:gd name="T16" fmla="*/ 2147483647 w 2495"/>
                  <a:gd name="T17" fmla="*/ 2147483647 h 10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95"/>
                  <a:gd name="T28" fmla="*/ 0 h 1091"/>
                  <a:gd name="T29" fmla="*/ 2495 w 2495"/>
                  <a:gd name="T30" fmla="*/ 1091 h 10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400" name="Group 290"/>
              <p:cNvGrpSpPr>
                <a:grpSpLocks/>
              </p:cNvGrpSpPr>
              <p:nvPr/>
            </p:nvGrpSpPr>
            <p:grpSpPr bwMode="auto">
              <a:xfrm>
                <a:off x="1028673" y="5180035"/>
                <a:ext cx="2997200" cy="1282700"/>
                <a:chOff x="521" y="2588"/>
                <a:chExt cx="2495" cy="1091"/>
              </a:xfrm>
            </p:grpSpPr>
            <p:sp>
              <p:nvSpPr>
                <p:cNvPr id="26" name="Freeform 291"/>
                <p:cNvSpPr>
                  <a:spLocks/>
                </p:cNvSpPr>
                <p:nvPr/>
              </p:nvSpPr>
              <p:spPr bwMode="auto">
                <a:xfrm>
                  <a:off x="521" y="2589"/>
                  <a:ext cx="2495" cy="1051"/>
                </a:xfrm>
                <a:custGeom>
                  <a:avLst/>
                  <a:gdLst/>
                  <a:ahLst/>
                  <a:cxnLst>
                    <a:cxn ang="0">
                      <a:pos x="184" y="3"/>
                    </a:cxn>
                    <a:cxn ang="0">
                      <a:pos x="2454" y="0"/>
                    </a:cxn>
                    <a:cxn ang="0">
                      <a:pos x="2493" y="45"/>
                    </a:cxn>
                    <a:cxn ang="0">
                      <a:pos x="2361" y="1052"/>
                    </a:cxn>
                    <a:cxn ang="0">
                      <a:pos x="2321" y="1091"/>
                    </a:cxn>
                    <a:cxn ang="0">
                      <a:pos x="53" y="1085"/>
                    </a:cxn>
                    <a:cxn ang="0">
                      <a:pos x="5" y="1049"/>
                    </a:cxn>
                    <a:cxn ang="0">
                      <a:pos x="133" y="39"/>
                    </a:cxn>
                    <a:cxn ang="0">
                      <a:pos x="184" y="3"/>
                    </a:cxn>
                  </a:cxnLst>
                  <a:rect l="0" t="0" r="r" b="b"/>
                  <a:pathLst>
                    <a:path w="2495" h="1091">
                      <a:moveTo>
                        <a:pt x="184" y="3"/>
                      </a:moveTo>
                      <a:cubicBezTo>
                        <a:pt x="1319" y="1"/>
                        <a:pt x="2454" y="0"/>
                        <a:pt x="2454" y="0"/>
                      </a:cubicBezTo>
                      <a:cubicBezTo>
                        <a:pt x="2480" y="2"/>
                        <a:pt x="2495" y="23"/>
                        <a:pt x="2493" y="45"/>
                      </a:cubicBezTo>
                      <a:cubicBezTo>
                        <a:pt x="2493" y="45"/>
                        <a:pt x="2427" y="548"/>
                        <a:pt x="2361" y="1052"/>
                      </a:cubicBezTo>
                      <a:cubicBezTo>
                        <a:pt x="2358" y="1080"/>
                        <a:pt x="2349" y="1089"/>
                        <a:pt x="2321" y="1091"/>
                      </a:cubicBezTo>
                      <a:cubicBezTo>
                        <a:pt x="2321" y="1091"/>
                        <a:pt x="1187" y="1088"/>
                        <a:pt x="53" y="1085"/>
                      </a:cubicBezTo>
                      <a:cubicBezTo>
                        <a:pt x="24" y="1086"/>
                        <a:pt x="0" y="1076"/>
                        <a:pt x="5" y="1049"/>
                      </a:cubicBezTo>
                      <a:cubicBezTo>
                        <a:pt x="5" y="1049"/>
                        <a:pt x="69" y="544"/>
                        <a:pt x="133" y="39"/>
                      </a:cubicBezTo>
                      <a:cubicBezTo>
                        <a:pt x="138" y="9"/>
                        <a:pt x="159" y="0"/>
                        <a:pt x="184" y="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>
                  <a:outerShdw dist="35921" dir="135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7" name="Freeform 292"/>
                <p:cNvSpPr>
                  <a:spLocks/>
                </p:cNvSpPr>
                <p:nvPr/>
              </p:nvSpPr>
              <p:spPr bwMode="auto">
                <a:xfrm>
                  <a:off x="543" y="2608"/>
                  <a:ext cx="2450" cy="1032"/>
                </a:xfrm>
                <a:custGeom>
                  <a:avLst/>
                  <a:gdLst/>
                  <a:ahLst/>
                  <a:cxnLst>
                    <a:cxn ang="0">
                      <a:pos x="184" y="3"/>
                    </a:cxn>
                    <a:cxn ang="0">
                      <a:pos x="2454" y="0"/>
                    </a:cxn>
                    <a:cxn ang="0">
                      <a:pos x="2493" y="45"/>
                    </a:cxn>
                    <a:cxn ang="0">
                      <a:pos x="2361" y="1052"/>
                    </a:cxn>
                    <a:cxn ang="0">
                      <a:pos x="2321" y="1091"/>
                    </a:cxn>
                    <a:cxn ang="0">
                      <a:pos x="53" y="1085"/>
                    </a:cxn>
                    <a:cxn ang="0">
                      <a:pos x="5" y="1049"/>
                    </a:cxn>
                    <a:cxn ang="0">
                      <a:pos x="133" y="39"/>
                    </a:cxn>
                    <a:cxn ang="0">
                      <a:pos x="184" y="3"/>
                    </a:cxn>
                  </a:cxnLst>
                  <a:rect l="0" t="0" r="r" b="b"/>
                  <a:pathLst>
                    <a:path w="2495" h="1091">
                      <a:moveTo>
                        <a:pt x="184" y="3"/>
                      </a:moveTo>
                      <a:cubicBezTo>
                        <a:pt x="1319" y="1"/>
                        <a:pt x="2454" y="0"/>
                        <a:pt x="2454" y="0"/>
                      </a:cubicBezTo>
                      <a:cubicBezTo>
                        <a:pt x="2480" y="2"/>
                        <a:pt x="2495" y="23"/>
                        <a:pt x="2493" y="45"/>
                      </a:cubicBezTo>
                      <a:cubicBezTo>
                        <a:pt x="2493" y="45"/>
                        <a:pt x="2427" y="548"/>
                        <a:pt x="2361" y="1052"/>
                      </a:cubicBezTo>
                      <a:cubicBezTo>
                        <a:pt x="2358" y="1080"/>
                        <a:pt x="2349" y="1089"/>
                        <a:pt x="2321" y="1091"/>
                      </a:cubicBezTo>
                      <a:cubicBezTo>
                        <a:pt x="2321" y="1091"/>
                        <a:pt x="1187" y="1088"/>
                        <a:pt x="53" y="1085"/>
                      </a:cubicBezTo>
                      <a:cubicBezTo>
                        <a:pt x="24" y="1086"/>
                        <a:pt x="0" y="1076"/>
                        <a:pt x="5" y="1049"/>
                      </a:cubicBezTo>
                      <a:cubicBezTo>
                        <a:pt x="5" y="1049"/>
                        <a:pt x="69" y="544"/>
                        <a:pt x="133" y="39"/>
                      </a:cubicBezTo>
                      <a:cubicBezTo>
                        <a:pt x="138" y="9"/>
                        <a:pt x="159" y="0"/>
                        <a:pt x="184" y="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60001"/>
                      </a:schemeClr>
                    </a:gs>
                    <a:gs pos="100000">
                      <a:schemeClr val="bg1">
                        <a:gamma/>
                        <a:shade val="8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6401" name="AutoShape 293"/>
              <p:cNvSpPr>
                <a:spLocks noChangeArrowheads="1"/>
              </p:cNvSpPr>
              <p:nvPr/>
            </p:nvSpPr>
            <p:spPr bwMode="auto">
              <a:xfrm>
                <a:off x="766736" y="5172098"/>
                <a:ext cx="374650" cy="1284287"/>
              </a:xfrm>
              <a:prstGeom prst="parallelogram">
                <a:avLst>
                  <a:gd name="adj" fmla="val 43088"/>
                </a:avLst>
              </a:prstGeom>
              <a:gradFill rotWithShape="1">
                <a:gsLst>
                  <a:gs pos="0">
                    <a:schemeClr val="bg1">
                      <a:alpha val="67998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16402" name="Freeform 296"/>
              <p:cNvSpPr>
                <a:spLocks/>
              </p:cNvSpPr>
              <p:nvPr/>
            </p:nvSpPr>
            <p:spPr bwMode="auto">
              <a:xfrm>
                <a:off x="1420786" y="5399110"/>
                <a:ext cx="223837" cy="195263"/>
              </a:xfrm>
              <a:custGeom>
                <a:avLst/>
                <a:gdLst>
                  <a:gd name="T0" fmla="*/ 2147483647 w 1059"/>
                  <a:gd name="T1" fmla="*/ 0 h 936"/>
                  <a:gd name="T2" fmla="*/ 0 w 1059"/>
                  <a:gd name="T3" fmla="*/ 2147483647 h 936"/>
                  <a:gd name="T4" fmla="*/ 2147483647 w 1059"/>
                  <a:gd name="T5" fmla="*/ 2147483647 h 936"/>
                  <a:gd name="T6" fmla="*/ 2147483647 w 1059"/>
                  <a:gd name="T7" fmla="*/ 2147483647 h 936"/>
                  <a:gd name="T8" fmla="*/ 2147483647 w 1059"/>
                  <a:gd name="T9" fmla="*/ 2147483647 h 936"/>
                  <a:gd name="T10" fmla="*/ 2147483647 w 1059"/>
                  <a:gd name="T11" fmla="*/ 2147483647 h 936"/>
                  <a:gd name="T12" fmla="*/ 2147483647 w 1059"/>
                  <a:gd name="T13" fmla="*/ 0 h 9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9"/>
                  <a:gd name="T22" fmla="*/ 0 h 936"/>
                  <a:gd name="T23" fmla="*/ 1059 w 1059"/>
                  <a:gd name="T24" fmla="*/ 936 h 9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9" h="936">
                    <a:moveTo>
                      <a:pt x="528" y="0"/>
                    </a:moveTo>
                    <a:lnTo>
                      <a:pt x="0" y="184"/>
                    </a:lnTo>
                    <a:lnTo>
                      <a:pt x="1" y="748"/>
                    </a:lnTo>
                    <a:lnTo>
                      <a:pt x="529" y="936"/>
                    </a:lnTo>
                    <a:lnTo>
                      <a:pt x="1059" y="748"/>
                    </a:lnTo>
                    <a:lnTo>
                      <a:pt x="1057" y="184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3" name="AutoShape 297"/>
              <p:cNvSpPr>
                <a:spLocks noChangeArrowheads="1"/>
              </p:cNvSpPr>
              <p:nvPr/>
            </p:nvSpPr>
            <p:spPr bwMode="auto">
              <a:xfrm>
                <a:off x="1422373" y="5400698"/>
                <a:ext cx="220663" cy="74612"/>
              </a:xfrm>
              <a:prstGeom prst="diamond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16404" name="Rectangle 306"/>
              <p:cNvSpPr>
                <a:spLocks noChangeArrowheads="1"/>
              </p:cNvSpPr>
              <p:nvPr/>
            </p:nvSpPr>
            <p:spPr bwMode="auto">
              <a:xfrm>
                <a:off x="1285202" y="5399308"/>
                <a:ext cx="2143140" cy="1101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2000" b="1" i="1" dirty="0">
                    <a:latin typeface="黑体" pitchFamily="49" charset="-122"/>
                    <a:ea typeface="黑体" pitchFamily="49" charset="-122"/>
                    <a:cs typeface="HY헤드라인M"/>
                  </a:rPr>
                  <a:t>从世界贸易格局看，贸易保护主义倾向强化</a:t>
                </a:r>
                <a:endParaRPr lang="ko-KR" altLang="en-US" sz="2000" b="1" i="1" dirty="0">
                  <a:latin typeface="黑体" pitchFamily="49" charset="-122"/>
                  <a:ea typeface="黑体" pitchFamily="49" charset="-122"/>
                  <a:cs typeface="HY헤드라인M"/>
                </a:endParaRPr>
              </a:p>
            </p:txBody>
          </p:sp>
        </p:grpSp>
      </p:grpSp>
      <p:pic>
        <p:nvPicPr>
          <p:cNvPr id="16388" name="Picture 4" descr="C:\Users\liyunbo\Desktop\贸易保护主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133600"/>
            <a:ext cx="5472112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8"/>
          <p:cNvGrpSpPr>
            <a:grpSpLocks/>
          </p:cNvGrpSpPr>
          <p:nvPr/>
        </p:nvGrpSpPr>
        <p:grpSpPr bwMode="auto">
          <a:xfrm>
            <a:off x="684213" y="3141663"/>
            <a:ext cx="7854950" cy="1928812"/>
            <a:chOff x="-2857552" y="2500316"/>
            <a:chExt cx="7854976" cy="1928833"/>
          </a:xfrm>
        </p:grpSpPr>
        <p:sp>
          <p:nvSpPr>
            <p:cNvPr id="16395" name="Freeform 19"/>
            <p:cNvSpPr>
              <a:spLocks/>
            </p:cNvSpPr>
            <p:nvPr/>
          </p:nvSpPr>
          <p:spPr bwMode="gray">
            <a:xfrm>
              <a:off x="-2857552" y="2500316"/>
              <a:ext cx="7854976" cy="1928833"/>
            </a:xfrm>
            <a:custGeom>
              <a:avLst/>
              <a:gdLst>
                <a:gd name="T0" fmla="*/ 2147483647 w 4864"/>
                <a:gd name="T1" fmla="*/ 2147483647 h 769"/>
                <a:gd name="T2" fmla="*/ 2147483647 w 4864"/>
                <a:gd name="T3" fmla="*/ 2147483647 h 769"/>
                <a:gd name="T4" fmla="*/ 2147483647 w 4864"/>
                <a:gd name="T5" fmla="*/ 2147483647 h 769"/>
                <a:gd name="T6" fmla="*/ 2147483647 w 4864"/>
                <a:gd name="T7" fmla="*/ 2147483647 h 769"/>
                <a:gd name="T8" fmla="*/ 2147483647 w 4864"/>
                <a:gd name="T9" fmla="*/ 2147483647 h 769"/>
                <a:gd name="T10" fmla="*/ 2147483647 w 4864"/>
                <a:gd name="T11" fmla="*/ 2147483647 h 769"/>
                <a:gd name="T12" fmla="*/ 2147483647 w 4864"/>
                <a:gd name="T13" fmla="*/ 2147483647 h 769"/>
                <a:gd name="T14" fmla="*/ 2147483647 w 4864"/>
                <a:gd name="T15" fmla="*/ 2147483647 h 769"/>
                <a:gd name="T16" fmla="*/ 2147483647 w 4864"/>
                <a:gd name="T17" fmla="*/ 2147483647 h 769"/>
                <a:gd name="T18" fmla="*/ 2147483647 w 4864"/>
                <a:gd name="T19" fmla="*/ 2147483647 h 769"/>
                <a:gd name="T20" fmla="*/ 2147483647 w 4864"/>
                <a:gd name="T21" fmla="*/ 2147483647 h 769"/>
                <a:gd name="T22" fmla="*/ 2147483647 w 4864"/>
                <a:gd name="T23" fmla="*/ 2147483647 h 769"/>
                <a:gd name="T24" fmla="*/ 2147483647 w 4864"/>
                <a:gd name="T25" fmla="*/ 2147483647 h 769"/>
                <a:gd name="T26" fmla="*/ 2147483647 w 4864"/>
                <a:gd name="T27" fmla="*/ 2147483647 h 769"/>
                <a:gd name="T28" fmla="*/ 2147483647 w 4864"/>
                <a:gd name="T29" fmla="*/ 2147483647 h 769"/>
                <a:gd name="T30" fmla="*/ 2147483647 w 4864"/>
                <a:gd name="T31" fmla="*/ 2147483647 h 769"/>
                <a:gd name="T32" fmla="*/ 2147483647 w 4864"/>
                <a:gd name="T33" fmla="*/ 2147483647 h 769"/>
                <a:gd name="T34" fmla="*/ 2147483647 w 4864"/>
                <a:gd name="T35" fmla="*/ 2147483647 h 769"/>
                <a:gd name="T36" fmla="*/ 2147483647 w 4864"/>
                <a:gd name="T37" fmla="*/ 2147483647 h 769"/>
                <a:gd name="T38" fmla="*/ 2147483647 w 4864"/>
                <a:gd name="T39" fmla="*/ 2147483647 h 769"/>
                <a:gd name="T40" fmla="*/ 2147483647 w 4864"/>
                <a:gd name="T41" fmla="*/ 2147483647 h 769"/>
                <a:gd name="T42" fmla="*/ 2147483647 w 4864"/>
                <a:gd name="T43" fmla="*/ 2147483647 h 769"/>
                <a:gd name="T44" fmla="*/ 2147483647 w 4864"/>
                <a:gd name="T45" fmla="*/ 2147483647 h 769"/>
                <a:gd name="T46" fmla="*/ 2147483647 w 4864"/>
                <a:gd name="T47" fmla="*/ 2147483647 h 769"/>
                <a:gd name="T48" fmla="*/ 2147483647 w 4864"/>
                <a:gd name="T49" fmla="*/ 2147483647 h 769"/>
                <a:gd name="T50" fmla="*/ 2147483647 w 4864"/>
                <a:gd name="T51" fmla="*/ 2147483647 h 769"/>
                <a:gd name="T52" fmla="*/ 2147483647 w 4864"/>
                <a:gd name="T53" fmla="*/ 2147483647 h 769"/>
                <a:gd name="T54" fmla="*/ 2147483647 w 4864"/>
                <a:gd name="T55" fmla="*/ 2147483647 h 769"/>
                <a:gd name="T56" fmla="*/ 2147483647 w 4864"/>
                <a:gd name="T57" fmla="*/ 2147483647 h 769"/>
                <a:gd name="T58" fmla="*/ 2147483647 w 4864"/>
                <a:gd name="T59" fmla="*/ 2147483647 h 769"/>
                <a:gd name="T60" fmla="*/ 2147483647 w 4864"/>
                <a:gd name="T61" fmla="*/ 2147483647 h 769"/>
                <a:gd name="T62" fmla="*/ 2147483647 w 4864"/>
                <a:gd name="T63" fmla="*/ 2147483647 h 769"/>
                <a:gd name="T64" fmla="*/ 2147483647 w 4864"/>
                <a:gd name="T65" fmla="*/ 2147483647 h 769"/>
                <a:gd name="T66" fmla="*/ 2147483647 w 4864"/>
                <a:gd name="T67" fmla="*/ 2147483647 h 769"/>
                <a:gd name="T68" fmla="*/ 2147483647 w 4864"/>
                <a:gd name="T69" fmla="*/ 2147483647 h 769"/>
                <a:gd name="T70" fmla="*/ 2147483647 w 4864"/>
                <a:gd name="T71" fmla="*/ 2147483647 h 769"/>
                <a:gd name="T72" fmla="*/ 2147483647 w 4864"/>
                <a:gd name="T73" fmla="*/ 2147483647 h 7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64"/>
                <a:gd name="T112" fmla="*/ 0 h 769"/>
                <a:gd name="T113" fmla="*/ 4864 w 4864"/>
                <a:gd name="T114" fmla="*/ 769 h 7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6" name="Rectangle 20"/>
            <p:cNvSpPr>
              <a:spLocks noChangeArrowheads="1"/>
            </p:cNvSpPr>
            <p:nvPr/>
          </p:nvSpPr>
          <p:spPr bwMode="gray">
            <a:xfrm>
              <a:off x="-2000296" y="3357562"/>
              <a:ext cx="5711949" cy="523220"/>
            </a:xfrm>
            <a:prstGeom prst="rect">
              <a:avLst/>
            </a:prstGeom>
            <a:solidFill>
              <a:srgbClr val="CC99FF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8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出路：</a:t>
              </a:r>
              <a:r>
                <a:rPr lang="zh-CN" altLang="en-US" sz="2800" b="1">
                  <a:solidFill>
                    <a:schemeClr val="tx2"/>
                  </a:solidFill>
                  <a:latin typeface="黑体" pitchFamily="49" charset="-122"/>
                  <a:ea typeface="黑体" pitchFamily="49" charset="-122"/>
                </a:rPr>
                <a:t>加快转变经济发展方式</a:t>
              </a:r>
            </a:p>
          </p:txBody>
        </p:sp>
      </p:grpSp>
      <p:pic>
        <p:nvPicPr>
          <p:cNvPr id="16426" name="Picture 42" descr="C:\Users\liyunbo\Desktop\世界经济增长速度.png"/>
          <p:cNvPicPr>
            <a:picLocks noChangeAspect="1" noChangeArrowheads="1"/>
          </p:cNvPicPr>
          <p:nvPr/>
        </p:nvPicPr>
        <p:blipFill>
          <a:blip r:embed="rId4" cstate="print"/>
          <a:srcRect l="4066" r="29021" b="35690"/>
          <a:stretch>
            <a:fillRect/>
          </a:stretch>
        </p:blipFill>
        <p:spPr bwMode="auto">
          <a:xfrm>
            <a:off x="1331913" y="2205038"/>
            <a:ext cx="6659562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3" descr="C:\Users\liyunbo\Desktop\Img333414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2012950"/>
            <a:ext cx="496887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619250" y="5283200"/>
            <a:ext cx="58324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国际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市场对华商品需求缩水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直接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影响我国外贸出口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44" grpId="0"/>
      <p:bldP spid="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620713"/>
            <a:ext cx="7086600" cy="487362"/>
          </a:xfrm>
        </p:spPr>
        <p:txBody>
          <a:bodyPr/>
          <a:lstStyle/>
          <a:p>
            <a:r>
              <a:rPr lang="zh-CN" altLang="en-US" sz="360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经济发展不等于经济增长</a:t>
            </a:r>
            <a:r>
              <a:rPr lang="en-US" altLang="zh-CN" sz="360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3600" smtClean="0">
                <a:latin typeface="黑体" pitchFamily="49" charset="-122"/>
                <a:ea typeface="黑体" pitchFamily="49" charset="-122"/>
              </a:rPr>
            </a:br>
            <a:endParaRPr lang="en-US" altLang="zh-CN" sz="360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975" name="Line 21"/>
          <p:cNvSpPr>
            <a:spLocks noChangeShapeType="1"/>
          </p:cNvSpPr>
          <p:nvPr/>
        </p:nvSpPr>
        <p:spPr bwMode="auto">
          <a:xfrm>
            <a:off x="2195513" y="2492375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76" name="Line 22"/>
          <p:cNvSpPr>
            <a:spLocks noChangeShapeType="1"/>
          </p:cNvSpPr>
          <p:nvPr/>
        </p:nvSpPr>
        <p:spPr bwMode="auto">
          <a:xfrm>
            <a:off x="2195513" y="3911600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77" name="Line 23"/>
          <p:cNvSpPr>
            <a:spLocks noChangeShapeType="1"/>
          </p:cNvSpPr>
          <p:nvPr/>
        </p:nvSpPr>
        <p:spPr bwMode="auto">
          <a:xfrm flipH="1">
            <a:off x="5837238" y="2509838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78" name="Line 24"/>
          <p:cNvSpPr>
            <a:spLocks noChangeShapeType="1"/>
          </p:cNvSpPr>
          <p:nvPr/>
        </p:nvSpPr>
        <p:spPr bwMode="auto">
          <a:xfrm flipH="1">
            <a:off x="5837238" y="3881438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gray">
          <a:xfrm>
            <a:off x="1357313" y="5308600"/>
            <a:ext cx="2286000" cy="8572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3F25F"/>
              </a:gs>
              <a:gs pos="100000">
                <a:srgbClr val="92D955"/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zh-CN" altLang="en-US" sz="2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经济发展</a:t>
            </a:r>
            <a:endParaRPr kumimoji="1" lang="en-US" altLang="ko-KR" sz="28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gray">
          <a:xfrm>
            <a:off x="5214938" y="5273675"/>
            <a:ext cx="2357437" cy="89217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zh-CN" altLang="en-US" sz="2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经济增长</a:t>
            </a:r>
            <a:endParaRPr kumimoji="1" lang="en-US" altLang="ko-KR" sz="28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2" name="不等于号 31"/>
          <p:cNvSpPr/>
          <p:nvPr/>
        </p:nvSpPr>
        <p:spPr>
          <a:xfrm>
            <a:off x="3714765" y="5308082"/>
            <a:ext cx="1500198" cy="785818"/>
          </a:xfrm>
          <a:prstGeom prst="mathNotEqual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0513" name="Picture 33" descr="C:\Users\liyunbo\Desktop\盲目追求GD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25538"/>
            <a:ext cx="3024187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4" name="Picture 34" descr="C:\Users\liyunbo\Desktop\盲目追求GD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12875"/>
            <a:ext cx="381952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591"/>
          <p:cNvSpPr>
            <a:spLocks noChangeArrowheads="1"/>
          </p:cNvSpPr>
          <p:nvPr/>
        </p:nvSpPr>
        <p:spPr bwMode="auto">
          <a:xfrm>
            <a:off x="3563938" y="2686050"/>
            <a:ext cx="1019175" cy="742950"/>
          </a:xfrm>
          <a:prstGeom prst="rightArrow">
            <a:avLst>
              <a:gd name="adj1" fmla="val 49861"/>
              <a:gd name="adj2" fmla="val 62404"/>
            </a:avLst>
          </a:prstGeom>
          <a:gradFill rotWithShape="1">
            <a:gsLst>
              <a:gs pos="0">
                <a:srgbClr val="000066"/>
              </a:gs>
              <a:gs pos="100000">
                <a:srgbClr val="FFCC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1" dir="t"/>
          </a:scene3d>
          <a:sp3d extrusionH="74600" prstMaterial="legacyPlastic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lIns="87313" tIns="44450" rIns="87313" bIns="44450" anchor="ctr">
            <a:flatTx/>
          </a:bodyPr>
          <a:lstStyle/>
          <a:p>
            <a:endParaRPr lang="zh-CN" altLang="zh-CN"/>
          </a:p>
        </p:txBody>
      </p:sp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1587500" y="4492625"/>
            <a:ext cx="162083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1C1C1C"/>
                </a:solidFill>
                <a:latin typeface="黑体" pitchFamily="49" charset="-122"/>
                <a:ea typeface="黑体" pitchFamily="49" charset="-122"/>
              </a:rPr>
              <a:t>生活提高</a:t>
            </a:r>
            <a:endParaRPr lang="en-US" altLang="zh-CN" sz="2800">
              <a:solidFill>
                <a:srgbClr val="1C1C1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966" name="Rectangle 12"/>
          <p:cNvSpPr>
            <a:spLocks noChangeArrowheads="1"/>
          </p:cNvSpPr>
          <p:nvPr/>
        </p:nvSpPr>
        <p:spPr bwMode="auto">
          <a:xfrm>
            <a:off x="301625" y="2301875"/>
            <a:ext cx="19796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1C1C1C"/>
                </a:solidFill>
                <a:latin typeface="黑体" pitchFamily="49" charset="-122"/>
                <a:ea typeface="黑体" pitchFamily="49" charset="-122"/>
              </a:rPr>
              <a:t>制度变革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等</a:t>
            </a:r>
            <a:endParaRPr lang="en-US" altLang="zh-CN" sz="28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967" name="Rectangle 13"/>
          <p:cNvSpPr>
            <a:spLocks noChangeArrowheads="1"/>
          </p:cNvSpPr>
          <p:nvPr/>
        </p:nvSpPr>
        <p:spPr bwMode="auto">
          <a:xfrm>
            <a:off x="515938" y="3762375"/>
            <a:ext cx="16208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1C1C1C"/>
                </a:solidFill>
                <a:latin typeface="黑体" pitchFamily="49" charset="-122"/>
                <a:ea typeface="黑体" pitchFamily="49" charset="-122"/>
              </a:rPr>
              <a:t>福利增进</a:t>
            </a:r>
            <a:endParaRPr lang="en-US" altLang="zh-CN" sz="2800">
              <a:solidFill>
                <a:srgbClr val="1C1C1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968" name="Rectangle 14"/>
          <p:cNvSpPr>
            <a:spLocks noChangeArrowheads="1"/>
          </p:cNvSpPr>
          <p:nvPr/>
        </p:nvSpPr>
        <p:spPr bwMode="auto">
          <a:xfrm>
            <a:off x="7065963" y="2339975"/>
            <a:ext cx="16208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1C1C1C"/>
                </a:solidFill>
                <a:latin typeface="黑体" pitchFamily="49" charset="-122"/>
                <a:ea typeface="黑体" pitchFamily="49" charset="-122"/>
              </a:rPr>
              <a:t>结构优化</a:t>
            </a:r>
            <a:endParaRPr lang="en-US" altLang="zh-CN" sz="2800">
              <a:solidFill>
                <a:srgbClr val="1C1C1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969" name="Rectangle 15"/>
          <p:cNvSpPr>
            <a:spLocks noChangeArrowheads="1"/>
          </p:cNvSpPr>
          <p:nvPr/>
        </p:nvSpPr>
        <p:spPr bwMode="auto">
          <a:xfrm>
            <a:off x="7065963" y="3711575"/>
            <a:ext cx="16208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1C1C1C"/>
                </a:solidFill>
                <a:latin typeface="黑体" pitchFamily="49" charset="-122"/>
                <a:ea typeface="黑体" pitchFamily="49" charset="-122"/>
              </a:rPr>
              <a:t>分配改善</a:t>
            </a:r>
            <a:endParaRPr lang="en-US" altLang="zh-CN" sz="2800">
              <a:solidFill>
                <a:srgbClr val="1C1C1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970" name="Rectangle 16"/>
          <p:cNvSpPr>
            <a:spLocks noChangeArrowheads="1"/>
          </p:cNvSpPr>
          <p:nvPr/>
        </p:nvSpPr>
        <p:spPr bwMode="auto">
          <a:xfrm>
            <a:off x="5837238" y="1487488"/>
            <a:ext cx="16208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1C1C1C"/>
                </a:solidFill>
                <a:latin typeface="黑体" pitchFamily="49" charset="-122"/>
                <a:ea typeface="黑体" pitchFamily="49" charset="-122"/>
              </a:rPr>
              <a:t>经济增长</a:t>
            </a:r>
            <a:endParaRPr lang="en-US" altLang="zh-CN" sz="2800">
              <a:solidFill>
                <a:srgbClr val="1C1C1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972" name="Line 18"/>
          <p:cNvSpPr>
            <a:spLocks noChangeShapeType="1"/>
          </p:cNvSpPr>
          <p:nvPr/>
        </p:nvSpPr>
        <p:spPr bwMode="auto">
          <a:xfrm>
            <a:off x="3273425" y="4664075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73" name="Line 19"/>
          <p:cNvSpPr>
            <a:spLocks noChangeShapeType="1"/>
          </p:cNvSpPr>
          <p:nvPr/>
        </p:nvSpPr>
        <p:spPr bwMode="auto">
          <a:xfrm flipH="1">
            <a:off x="4608513" y="1657350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2646363" y="1139825"/>
            <a:ext cx="3762375" cy="4162425"/>
            <a:chOff x="2630488" y="2009775"/>
            <a:chExt cx="3762375" cy="4162425"/>
          </a:xfrm>
        </p:grpSpPr>
        <p:grpSp>
          <p:nvGrpSpPr>
            <p:cNvPr id="20505" name="Group 3"/>
            <p:cNvGrpSpPr>
              <a:grpSpLocks/>
            </p:cNvGrpSpPr>
            <p:nvPr/>
          </p:nvGrpSpPr>
          <p:grpSpPr bwMode="auto">
            <a:xfrm>
              <a:off x="2630488" y="2009775"/>
              <a:ext cx="3762375" cy="4162425"/>
              <a:chOff x="1768" y="1183"/>
              <a:chExt cx="2370" cy="2622"/>
            </a:xfrm>
          </p:grpSpPr>
          <p:sp>
            <p:nvSpPr>
              <p:cNvPr id="20508" name="AutoShape 4"/>
              <p:cNvSpPr>
                <a:spLocks noChangeArrowheads="1"/>
              </p:cNvSpPr>
              <p:nvPr/>
            </p:nvSpPr>
            <p:spPr bwMode="gray">
              <a:xfrm rot="10800000">
                <a:off x="2561" y="3142"/>
                <a:ext cx="751" cy="663"/>
              </a:xfrm>
              <a:prstGeom prst="triangle">
                <a:avLst>
                  <a:gd name="adj" fmla="val 50000"/>
                </a:avLst>
              </a:prstGeom>
              <a:solidFill>
                <a:schemeClr val="folHlink">
                  <a:alpha val="50195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zh-CN"/>
              </a:p>
            </p:txBody>
          </p:sp>
          <p:sp>
            <p:nvSpPr>
              <p:cNvPr id="20509" name="AutoShape 5"/>
              <p:cNvSpPr>
                <a:spLocks noChangeArrowheads="1"/>
              </p:cNvSpPr>
              <p:nvPr/>
            </p:nvSpPr>
            <p:spPr bwMode="gray">
              <a:xfrm>
                <a:off x="2572" y="1183"/>
                <a:ext cx="751" cy="663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alpha val="50195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zh-CN"/>
              </a:p>
            </p:txBody>
          </p:sp>
          <p:sp>
            <p:nvSpPr>
              <p:cNvPr id="20510" name="AutoShape 6"/>
              <p:cNvSpPr>
                <a:spLocks noChangeArrowheads="1"/>
              </p:cNvSpPr>
              <p:nvPr/>
            </p:nvSpPr>
            <p:spPr bwMode="gray">
              <a:xfrm rot="7186656">
                <a:off x="3431" y="2642"/>
                <a:ext cx="752" cy="663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alpha val="50195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zh-CN"/>
              </a:p>
            </p:txBody>
          </p:sp>
          <p:sp>
            <p:nvSpPr>
              <p:cNvPr id="20511" name="AutoShape 7"/>
              <p:cNvSpPr>
                <a:spLocks noChangeArrowheads="1"/>
              </p:cNvSpPr>
              <p:nvPr/>
            </p:nvSpPr>
            <p:spPr bwMode="gray">
              <a:xfrm rot="3597399">
                <a:off x="3428" y="1677"/>
                <a:ext cx="751" cy="662"/>
              </a:xfrm>
              <a:prstGeom prst="triangle">
                <a:avLst>
                  <a:gd name="adj" fmla="val 50000"/>
                </a:avLst>
              </a:prstGeom>
              <a:solidFill>
                <a:schemeClr val="folHlink">
                  <a:alpha val="50195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zh-CN"/>
              </a:p>
            </p:txBody>
          </p:sp>
          <p:sp>
            <p:nvSpPr>
              <p:cNvPr id="20512" name="AutoShape 8"/>
              <p:cNvSpPr>
                <a:spLocks noChangeArrowheads="1"/>
              </p:cNvSpPr>
              <p:nvPr/>
            </p:nvSpPr>
            <p:spPr bwMode="gray">
              <a:xfrm rot="-7225481">
                <a:off x="1724" y="2648"/>
                <a:ext cx="751" cy="663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alpha val="50195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zh-CN"/>
              </a:p>
            </p:txBody>
          </p:sp>
          <p:sp>
            <p:nvSpPr>
              <p:cNvPr id="3" name="AutoShape 9"/>
              <p:cNvSpPr>
                <a:spLocks noChangeArrowheads="1"/>
              </p:cNvSpPr>
              <p:nvPr/>
            </p:nvSpPr>
            <p:spPr bwMode="gray">
              <a:xfrm rot="-3614670">
                <a:off x="1727" y="1673"/>
                <a:ext cx="752" cy="663"/>
              </a:xfrm>
              <a:prstGeom prst="triangle">
                <a:avLst>
                  <a:gd name="adj" fmla="val 50000"/>
                </a:avLst>
              </a:prstGeom>
              <a:solidFill>
                <a:schemeClr val="folHlink">
                  <a:alpha val="50195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zh-CN"/>
              </a:p>
            </p:txBody>
          </p:sp>
          <p:sp>
            <p:nvSpPr>
              <p:cNvPr id="4" name="Line 10"/>
              <p:cNvSpPr>
                <a:spLocks noChangeShapeType="1"/>
              </p:cNvSpPr>
              <p:nvPr/>
            </p:nvSpPr>
            <p:spPr bwMode="auto">
              <a:xfrm>
                <a:off x="2147" y="3385"/>
                <a:ext cx="745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0506" name="AutoShape 17"/>
            <p:cNvSpPr>
              <a:spLocks noChangeArrowheads="1"/>
            </p:cNvSpPr>
            <p:nvPr/>
          </p:nvSpPr>
          <p:spPr bwMode="gray">
            <a:xfrm>
              <a:off x="3487738" y="3157538"/>
              <a:ext cx="2093912" cy="181133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0C0C0">
                <a:alpha val="0"/>
              </a:srgbClr>
            </a:solidFill>
            <a:ln w="9525">
              <a:miter lim="800000"/>
              <a:headEnd/>
              <a:tailEnd/>
            </a:ln>
            <a:scene3d>
              <a:camera prst="legacyPerspectiveFron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20507" name="Text Box 20"/>
            <p:cNvSpPr txBox="1">
              <a:spLocks noChangeArrowheads="1"/>
            </p:cNvSpPr>
            <p:nvPr/>
          </p:nvSpPr>
          <p:spPr bwMode="auto">
            <a:xfrm>
              <a:off x="3500430" y="3675729"/>
              <a:ext cx="2112962" cy="824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0650" indent="-120650" algn="ctr">
                <a:lnSpc>
                  <a:spcPct val="60000"/>
                </a:lnSpc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经济发展</a:t>
              </a:r>
              <a:endParaRPr lang="en-US" altLang="zh-CN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  <a:p>
              <a:pPr marL="120650" indent="-120650" algn="ctr">
                <a:lnSpc>
                  <a:spcPct val="60000"/>
                </a:lnSpc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的内涵</a:t>
              </a:r>
              <a:endParaRPr lang="en-US" altLang="zh-CN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4" name="图文框 18"/>
          <p:cNvSpPr>
            <a:spLocks noChangeArrowheads="1"/>
          </p:cNvSpPr>
          <p:nvPr/>
        </p:nvSpPr>
        <p:spPr bwMode="auto">
          <a:xfrm rot="20625374">
            <a:off x="1217613" y="2598738"/>
            <a:ext cx="6534150" cy="1463675"/>
          </a:xfrm>
          <a:custGeom>
            <a:avLst/>
            <a:gdLst>
              <a:gd name="T0" fmla="*/ 1368425 w 2736850"/>
              <a:gd name="T1" fmla="*/ 0 h 1584325"/>
              <a:gd name="T2" fmla="*/ 0 w 2736850"/>
              <a:gd name="T3" fmla="*/ 792163 h 1584325"/>
              <a:gd name="T4" fmla="*/ 1368425 w 2736850"/>
              <a:gd name="T5" fmla="*/ 1584325 h 1584325"/>
              <a:gd name="T6" fmla="*/ 2736850 w 2736850"/>
              <a:gd name="T7" fmla="*/ 792163 h 158432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98041 w 2736850"/>
              <a:gd name="T13" fmla="*/ 198041 h 1584325"/>
              <a:gd name="T14" fmla="*/ 2538809 w 2736850"/>
              <a:gd name="T15" fmla="*/ 1386284 h 1584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6850" h="1584325">
                <a:moveTo>
                  <a:pt x="0" y="0"/>
                </a:moveTo>
                <a:lnTo>
                  <a:pt x="2736850" y="0"/>
                </a:lnTo>
                <a:lnTo>
                  <a:pt x="2736850" y="1584325"/>
                </a:lnTo>
                <a:lnTo>
                  <a:pt x="0" y="1584325"/>
                </a:lnTo>
                <a:close/>
                <a:moveTo>
                  <a:pt x="198041" y="198041"/>
                </a:moveTo>
                <a:lnTo>
                  <a:pt x="198041" y="1386284"/>
                </a:lnTo>
                <a:lnTo>
                  <a:pt x="2538809" y="1386284"/>
                </a:lnTo>
                <a:lnTo>
                  <a:pt x="2538809" y="198041"/>
                </a:lnTo>
                <a:close/>
              </a:path>
            </a:pathLst>
          </a:cu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>
            <a:outerShdw dist="76201" dir="13500000" algn="b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CN" altLang="en-US" sz="60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无法承受之重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8" presetClass="entr" presetSubtype="0" accel="10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5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500"/>
                            </p:stCondLst>
                            <p:childTnLst>
                              <p:par>
                                <p:cTn id="8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3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4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75" grpId="0" animBg="1"/>
      <p:bldP spid="40976" grpId="0" animBg="1"/>
      <p:bldP spid="40977" grpId="0" animBg="1"/>
      <p:bldP spid="40978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40965" grpId="0"/>
      <p:bldP spid="40966" grpId="0"/>
      <p:bldP spid="40967" grpId="0"/>
      <p:bldP spid="40968" grpId="0"/>
      <p:bldP spid="40969" grpId="0"/>
      <p:bldP spid="40970" grpId="0"/>
      <p:bldP spid="40972" grpId="0" animBg="1"/>
      <p:bldP spid="40973" grpId="0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7" name="Picture 33" descr="C:\Users\liyunbo\Desktop\各区域生产总值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295383"/>
            <a:ext cx="7705725" cy="4675187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6651" name="Picture 27" descr="C:\Users\liyunbo\Desktop\ColourChina副本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5153008"/>
            <a:ext cx="9144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71500" y="214290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区域协调发展开始推进</a:t>
            </a:r>
            <a:endParaRPr lang="en-US" altLang="zh-CN" sz="3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6" name="Picture 11" descr="C:\Users\liyunbo\Desktop\东北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1866883"/>
            <a:ext cx="5643563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7"/>
          <p:cNvGrpSpPr>
            <a:grpSpLocks/>
          </p:cNvGrpSpPr>
          <p:nvPr/>
        </p:nvGrpSpPr>
        <p:grpSpPr bwMode="auto">
          <a:xfrm>
            <a:off x="2500313" y="1009633"/>
            <a:ext cx="4143375" cy="1000125"/>
            <a:chOff x="9742497" y="-307362"/>
            <a:chExt cx="4143436" cy="1600200"/>
          </a:xfrm>
        </p:grpSpPr>
        <p:sp>
          <p:nvSpPr>
            <p:cNvPr id="21" name="Freeform 4"/>
            <p:cNvSpPr>
              <a:spLocks/>
            </p:cNvSpPr>
            <p:nvPr/>
          </p:nvSpPr>
          <p:spPr bwMode="gray">
            <a:xfrm rot="5400000">
              <a:off x="11014115" y="-1578980"/>
              <a:ext cx="1600200" cy="4143436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49" name="TextBox 19"/>
            <p:cNvSpPr txBox="1">
              <a:spLocks noChangeArrowheads="1"/>
            </p:cNvSpPr>
            <p:nvPr/>
          </p:nvSpPr>
          <p:spPr bwMode="auto">
            <a:xfrm>
              <a:off x="10814054" y="35540"/>
              <a:ext cx="2214610" cy="5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西部大开发</a:t>
              </a:r>
            </a:p>
          </p:txBody>
        </p:sp>
      </p:grpSp>
      <p:grpSp>
        <p:nvGrpSpPr>
          <p:cNvPr id="7" name="组合 16"/>
          <p:cNvGrpSpPr>
            <a:grpSpLocks/>
          </p:cNvGrpSpPr>
          <p:nvPr/>
        </p:nvGrpSpPr>
        <p:grpSpPr bwMode="auto">
          <a:xfrm>
            <a:off x="2500313" y="1009633"/>
            <a:ext cx="4143375" cy="1000125"/>
            <a:chOff x="9144000" y="0"/>
            <a:chExt cx="4143436" cy="1600200"/>
          </a:xfrm>
        </p:grpSpPr>
        <p:sp>
          <p:nvSpPr>
            <p:cNvPr id="18" name="Freeform 4"/>
            <p:cNvSpPr>
              <a:spLocks/>
            </p:cNvSpPr>
            <p:nvPr/>
          </p:nvSpPr>
          <p:spPr bwMode="gray">
            <a:xfrm rot="5400000">
              <a:off x="10415618" y="-1271618"/>
              <a:ext cx="1600200" cy="4143436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47" name="TextBox 15"/>
            <p:cNvSpPr txBox="1">
              <a:spLocks noChangeArrowheads="1"/>
            </p:cNvSpPr>
            <p:nvPr/>
          </p:nvSpPr>
          <p:spPr bwMode="auto">
            <a:xfrm>
              <a:off x="9496510" y="394530"/>
              <a:ext cx="350046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振兴东北老工业基地</a:t>
              </a:r>
            </a:p>
          </p:txBody>
        </p:sp>
      </p:grpSp>
      <p:grpSp>
        <p:nvGrpSpPr>
          <p:cNvPr id="8" name="组合 20"/>
          <p:cNvGrpSpPr>
            <a:grpSpLocks/>
          </p:cNvGrpSpPr>
          <p:nvPr/>
        </p:nvGrpSpPr>
        <p:grpSpPr bwMode="auto">
          <a:xfrm>
            <a:off x="2500313" y="1009633"/>
            <a:ext cx="4143375" cy="1000125"/>
            <a:chOff x="9196422" y="-19072"/>
            <a:chExt cx="4143436" cy="1600200"/>
          </a:xfrm>
        </p:grpSpPr>
        <p:sp>
          <p:nvSpPr>
            <p:cNvPr id="24" name="Freeform 4"/>
            <p:cNvSpPr>
              <a:spLocks/>
            </p:cNvSpPr>
            <p:nvPr/>
          </p:nvSpPr>
          <p:spPr bwMode="gray">
            <a:xfrm rot="5400000">
              <a:off x="10468040" y="-1290690"/>
              <a:ext cx="1600200" cy="4143436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45" name="TextBox 22"/>
            <p:cNvSpPr txBox="1">
              <a:spLocks noChangeArrowheads="1"/>
            </p:cNvSpPr>
            <p:nvPr/>
          </p:nvSpPr>
          <p:spPr bwMode="auto">
            <a:xfrm>
              <a:off x="10429884" y="413482"/>
              <a:ext cx="2052686" cy="5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中部崛起</a:t>
              </a:r>
            </a:p>
          </p:txBody>
        </p:sp>
      </p:grpSp>
      <p:grpSp>
        <p:nvGrpSpPr>
          <p:cNvPr id="9" name="组合 23"/>
          <p:cNvGrpSpPr>
            <a:grpSpLocks/>
          </p:cNvGrpSpPr>
          <p:nvPr/>
        </p:nvGrpSpPr>
        <p:grpSpPr bwMode="auto">
          <a:xfrm>
            <a:off x="2500313" y="1000108"/>
            <a:ext cx="4143375" cy="1000125"/>
            <a:chOff x="9144000" y="0"/>
            <a:chExt cx="4143436" cy="1600200"/>
          </a:xfrm>
        </p:grpSpPr>
        <p:sp>
          <p:nvSpPr>
            <p:cNvPr id="27" name="Freeform 4"/>
            <p:cNvSpPr>
              <a:spLocks/>
            </p:cNvSpPr>
            <p:nvPr/>
          </p:nvSpPr>
          <p:spPr bwMode="gray">
            <a:xfrm rot="5400000">
              <a:off x="10415618" y="-1271618"/>
              <a:ext cx="1600200" cy="4143436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43" name="TextBox 25"/>
            <p:cNvSpPr txBox="1">
              <a:spLocks noChangeArrowheads="1"/>
            </p:cNvSpPr>
            <p:nvPr/>
          </p:nvSpPr>
          <p:spPr bwMode="auto">
            <a:xfrm>
              <a:off x="9729796" y="370184"/>
              <a:ext cx="3286148" cy="5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东部地区率先发展</a:t>
              </a:r>
            </a:p>
          </p:txBody>
        </p:sp>
      </p:grpSp>
      <p:pic>
        <p:nvPicPr>
          <p:cNvPr id="29" name="Picture 10" descr="C:\Users\liyunbo\Desktop\东部地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25" y="1866883"/>
            <a:ext cx="5643563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 descr="C:\Users\liyunbo\Desktop\中部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25" y="1866883"/>
            <a:ext cx="5643563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 descr="C:\Users\liyunbo\Desktop\西部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25" y="1866883"/>
            <a:ext cx="5643563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1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-107950" y="404813"/>
            <a:ext cx="9396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3600" spc="-150" dirty="0">
                <a:latin typeface="黑体" pitchFamily="49" charset="-122"/>
                <a:ea typeface="黑体" pitchFamily="49" charset="-122"/>
              </a:rPr>
              <a:t>从生产能力提高型向经济结构优化升级型转变</a:t>
            </a:r>
            <a:endParaRPr lang="en-US" altLang="zh-CN" sz="3600" spc="-15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gray">
          <a:xfrm>
            <a:off x="1500188" y="1428750"/>
            <a:ext cx="6286500" cy="568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>
                  <a:gamma/>
                  <a:tint val="70196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kumimoji="1" lang="zh-CN" altLang="en-US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促进产业升级，培育新的经济增长点</a:t>
            </a:r>
            <a:endParaRPr kumimoji="1" lang="en-US" altLang="ko-KR" sz="28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" name="Picture 9" descr="C:\Users\liyunbo\Desktop\创新驱动发展方式转变\支持小微企业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786063"/>
            <a:ext cx="42148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1785938" y="1500188"/>
            <a:ext cx="5803900" cy="568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gamma/>
                  <a:tint val="7019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优化企业结构，支持小微企业发展</a:t>
            </a:r>
            <a:endParaRPr kumimoji="1" lang="en-US" altLang="ko-KR" sz="28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gray">
          <a:xfrm>
            <a:off x="4210050" y="3571875"/>
            <a:ext cx="504825" cy="862013"/>
          </a:xfrm>
          <a:prstGeom prst="chevron">
            <a:avLst>
              <a:gd name="adj" fmla="val 52514"/>
            </a:avLst>
          </a:prstGeom>
          <a:solidFill>
            <a:srgbClr val="FF000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pic>
        <p:nvPicPr>
          <p:cNvPr id="72714" name="Picture 10" descr="C:\Users\liyunbo\Desktop\创新驱动发展方式转变\20110530073000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0" y="3000375"/>
            <a:ext cx="39449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6" name="Picture 12" descr="C:\Users\liyunbo\Desktop\创新驱动发展方式转变\77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2708275"/>
            <a:ext cx="4252913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142875" y="1268413"/>
            <a:ext cx="8929688" cy="5699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3F25F"/>
              </a:gs>
              <a:gs pos="100000">
                <a:srgbClr val="92D955"/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zh-CN" altLang="en-US" sz="28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推进城乡结构优化，实现城镇公共服务常住人口全覆盖</a:t>
            </a:r>
            <a:endParaRPr kumimoji="1" lang="en-US" altLang="ko-KR" sz="28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8924" name="Picture 12" descr="C:\Users\liyunbo\Desktop\加快转变经济发展方式\201002021003330313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71888" y="2852738"/>
            <a:ext cx="36353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C:\Users\liyunbo\Desktop\123(1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2227263"/>
            <a:ext cx="3305175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xit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7.40741E-7 L 0.93906 -0.02107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2222E-6 -2.22222E-6 L -0.96077 -0.00278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>
            <a:grpSpLocks/>
          </p:cNvGrpSpPr>
          <p:nvPr/>
        </p:nvGrpSpPr>
        <p:grpSpPr bwMode="auto">
          <a:xfrm>
            <a:off x="817563" y="3763963"/>
            <a:ext cx="2028825" cy="2447925"/>
            <a:chOff x="817563" y="3763963"/>
            <a:chExt cx="2028825" cy="2182812"/>
          </a:xfrm>
        </p:grpSpPr>
        <p:sp>
          <p:nvSpPr>
            <p:cNvPr id="36" name="AutoShape 3"/>
            <p:cNvSpPr>
              <a:spLocks noChangeArrowheads="1"/>
            </p:cNvSpPr>
            <p:nvPr/>
          </p:nvSpPr>
          <p:spPr bwMode="gray">
            <a:xfrm rot="5400000">
              <a:off x="741278" y="3841664"/>
              <a:ext cx="2181397" cy="202882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chemeClr val="bg1">
                    <a:gamma/>
                    <a:shade val="78824"/>
                    <a:invGamma/>
                    <a:alpha val="98000"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8824"/>
                    <a:invGamma/>
                    <a:alpha val="98000"/>
                  </a:schemeClr>
                </a:gs>
              </a:gsLst>
              <a:lin ang="5400000" scaled="1"/>
            </a:gradFill>
            <a:ln w="38100" algn="ctr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047" name="Freeform 4"/>
            <p:cNvSpPr>
              <a:spLocks/>
            </p:cNvSpPr>
            <p:nvPr/>
          </p:nvSpPr>
          <p:spPr bwMode="gray">
            <a:xfrm>
              <a:off x="828675" y="3763963"/>
              <a:ext cx="2006600" cy="481012"/>
            </a:xfrm>
            <a:custGeom>
              <a:avLst/>
              <a:gdLst>
                <a:gd name="T0" fmla="*/ 2147483647 w 1270"/>
                <a:gd name="T1" fmla="*/ 2147483647 h 303"/>
                <a:gd name="T2" fmla="*/ 2147483647 w 1270"/>
                <a:gd name="T3" fmla="*/ 2147483647 h 303"/>
                <a:gd name="T4" fmla="*/ 2147483647 w 1270"/>
                <a:gd name="T5" fmla="*/ 2147483647 h 303"/>
                <a:gd name="T6" fmla="*/ 2147483647 w 1270"/>
                <a:gd name="T7" fmla="*/ 2147483647 h 303"/>
                <a:gd name="T8" fmla="*/ 2147483647 w 1270"/>
                <a:gd name="T9" fmla="*/ 2147483647 h 303"/>
                <a:gd name="T10" fmla="*/ 2147483647 w 1270"/>
                <a:gd name="T11" fmla="*/ 2147483647 h 303"/>
                <a:gd name="T12" fmla="*/ 2147483647 w 1270"/>
                <a:gd name="T13" fmla="*/ 2147483647 h 303"/>
                <a:gd name="T14" fmla="*/ 2147483647 w 1270"/>
                <a:gd name="T15" fmla="*/ 2147483647 h 303"/>
                <a:gd name="T16" fmla="*/ 2147483647 w 1270"/>
                <a:gd name="T17" fmla="*/ 2147483647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0"/>
                <a:gd name="T28" fmla="*/ 0 h 303"/>
                <a:gd name="T29" fmla="*/ 1270 w 127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0" h="303">
                  <a:moveTo>
                    <a:pt x="5" y="303"/>
                  </a:moveTo>
                  <a:cubicBezTo>
                    <a:pt x="5" y="303"/>
                    <a:pt x="0" y="253"/>
                    <a:pt x="21" y="177"/>
                  </a:cubicBezTo>
                  <a:cubicBezTo>
                    <a:pt x="48" y="130"/>
                    <a:pt x="69" y="44"/>
                    <a:pt x="172" y="22"/>
                  </a:cubicBezTo>
                  <a:cubicBezTo>
                    <a:pt x="275" y="0"/>
                    <a:pt x="235" y="13"/>
                    <a:pt x="361" y="11"/>
                  </a:cubicBezTo>
                  <a:cubicBezTo>
                    <a:pt x="487" y="9"/>
                    <a:pt x="813" y="12"/>
                    <a:pt x="932" y="12"/>
                  </a:cubicBezTo>
                  <a:cubicBezTo>
                    <a:pt x="1050" y="12"/>
                    <a:pt x="998" y="2"/>
                    <a:pt x="1070" y="14"/>
                  </a:cubicBezTo>
                  <a:cubicBezTo>
                    <a:pt x="1143" y="26"/>
                    <a:pt x="1215" y="84"/>
                    <a:pt x="1260" y="189"/>
                  </a:cubicBezTo>
                  <a:cubicBezTo>
                    <a:pt x="1270" y="262"/>
                    <a:pt x="1266" y="302"/>
                    <a:pt x="1266" y="302"/>
                  </a:cubicBezTo>
                  <a:lnTo>
                    <a:pt x="5" y="303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48" name="Text Box 6"/>
            <p:cNvSpPr txBox="1">
              <a:spLocks noChangeArrowheads="1"/>
            </p:cNvSpPr>
            <p:nvPr/>
          </p:nvSpPr>
          <p:spPr bwMode="gray">
            <a:xfrm>
              <a:off x="817563" y="4214818"/>
              <a:ext cx="2011362" cy="16312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>
                  <a:solidFill>
                    <a:srgbClr val="1C1C1C"/>
                  </a:solidFill>
                  <a:latin typeface="黑体" pitchFamily="49" charset="-122"/>
                  <a:ea typeface="黑体" pitchFamily="49" charset="-122"/>
                </a:rPr>
                <a:t>是中国经济社会发展进入新阶段的必然要求，是对原有经济发展方式的彻底变革</a:t>
              </a:r>
              <a:endParaRPr lang="en-US" altLang="zh-CN" sz="2000">
                <a:solidFill>
                  <a:srgbClr val="1C1C1C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" name="组合 64"/>
          <p:cNvGrpSpPr>
            <a:grpSpLocks/>
          </p:cNvGrpSpPr>
          <p:nvPr/>
        </p:nvGrpSpPr>
        <p:grpSpPr bwMode="auto">
          <a:xfrm>
            <a:off x="3560763" y="3762375"/>
            <a:ext cx="2028825" cy="2474913"/>
            <a:chOff x="3560763" y="3762375"/>
            <a:chExt cx="2028825" cy="2184542"/>
          </a:xfrm>
        </p:grpSpPr>
        <p:sp>
          <p:nvSpPr>
            <p:cNvPr id="40" name="AutoShape 7"/>
            <p:cNvSpPr>
              <a:spLocks noChangeArrowheads="1"/>
            </p:cNvSpPr>
            <p:nvPr/>
          </p:nvSpPr>
          <p:spPr bwMode="gray">
            <a:xfrm rot="5400000">
              <a:off x="3484306" y="3841634"/>
              <a:ext cx="2181740" cy="202882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chemeClr val="bg1">
                    <a:gamma/>
                    <a:shade val="78824"/>
                    <a:invGamma/>
                    <a:alpha val="98000"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8824"/>
                    <a:invGamma/>
                    <a:alpha val="98000"/>
                  </a:schemeClr>
                </a:gs>
              </a:gsLst>
              <a:lin ang="5400000" scaled="1"/>
            </a:gradFill>
            <a:ln w="38100" algn="ctr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044" name="Freeform 8"/>
            <p:cNvSpPr>
              <a:spLocks/>
            </p:cNvSpPr>
            <p:nvPr/>
          </p:nvSpPr>
          <p:spPr bwMode="gray">
            <a:xfrm>
              <a:off x="3576638" y="3762375"/>
              <a:ext cx="2001837" cy="481013"/>
            </a:xfrm>
            <a:custGeom>
              <a:avLst/>
              <a:gdLst>
                <a:gd name="T0" fmla="*/ 2147483647 w 1261"/>
                <a:gd name="T1" fmla="*/ 2147483647 h 303"/>
                <a:gd name="T2" fmla="*/ 2147483647 w 1261"/>
                <a:gd name="T3" fmla="*/ 2147483647 h 303"/>
                <a:gd name="T4" fmla="*/ 2147483647 w 1261"/>
                <a:gd name="T5" fmla="*/ 2147483647 h 303"/>
                <a:gd name="T6" fmla="*/ 2147483647 w 1261"/>
                <a:gd name="T7" fmla="*/ 2147483647 h 303"/>
                <a:gd name="T8" fmla="*/ 2147483647 w 1261"/>
                <a:gd name="T9" fmla="*/ 2147483647 h 303"/>
                <a:gd name="T10" fmla="*/ 2147483647 w 1261"/>
                <a:gd name="T11" fmla="*/ 2147483647 h 303"/>
                <a:gd name="T12" fmla="*/ 2147483647 w 1261"/>
                <a:gd name="T13" fmla="*/ 2147483647 h 303"/>
                <a:gd name="T14" fmla="*/ 2147483647 w 1261"/>
                <a:gd name="T15" fmla="*/ 2147483647 h 303"/>
                <a:gd name="T16" fmla="*/ 2147483647 w 1261"/>
                <a:gd name="T17" fmla="*/ 2147483647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1"/>
                <a:gd name="T28" fmla="*/ 0 h 303"/>
                <a:gd name="T29" fmla="*/ 1261 w 1261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1" h="303">
                  <a:moveTo>
                    <a:pt x="6" y="297"/>
                  </a:moveTo>
                  <a:cubicBezTo>
                    <a:pt x="6" y="297"/>
                    <a:pt x="0" y="225"/>
                    <a:pt x="18" y="174"/>
                  </a:cubicBezTo>
                  <a:cubicBezTo>
                    <a:pt x="36" y="123"/>
                    <a:pt x="105" y="45"/>
                    <a:pt x="171" y="30"/>
                  </a:cubicBezTo>
                  <a:cubicBezTo>
                    <a:pt x="237" y="15"/>
                    <a:pt x="227" y="16"/>
                    <a:pt x="352" y="13"/>
                  </a:cubicBezTo>
                  <a:cubicBezTo>
                    <a:pt x="477" y="10"/>
                    <a:pt x="804" y="10"/>
                    <a:pt x="922" y="10"/>
                  </a:cubicBezTo>
                  <a:cubicBezTo>
                    <a:pt x="1039" y="10"/>
                    <a:pt x="988" y="0"/>
                    <a:pt x="1061" y="12"/>
                  </a:cubicBezTo>
                  <a:cubicBezTo>
                    <a:pt x="1133" y="24"/>
                    <a:pt x="1206" y="83"/>
                    <a:pt x="1251" y="190"/>
                  </a:cubicBezTo>
                  <a:cubicBezTo>
                    <a:pt x="1261" y="263"/>
                    <a:pt x="1257" y="303"/>
                    <a:pt x="1257" y="303"/>
                  </a:cubicBezTo>
                  <a:lnTo>
                    <a:pt x="6" y="297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gray">
            <a:xfrm>
              <a:off x="3560763" y="4214978"/>
              <a:ext cx="2011362" cy="1632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000" spc="-300" dirty="0">
                  <a:solidFill>
                    <a:srgbClr val="1C1C1C"/>
                  </a:solidFill>
                  <a:latin typeface="黑体" pitchFamily="2" charset="-122"/>
                  <a:ea typeface="黑体" pitchFamily="2" charset="-122"/>
                </a:rPr>
                <a:t>是包括诸多经济活动方式都发生变化在内的总体方式的转型，而且</a:t>
              </a:r>
              <a:r>
                <a:rPr lang="zh-CN" altLang="en-US" sz="2000" spc="-300" dirty="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延伸到整个社会发展领域</a:t>
              </a:r>
              <a:endParaRPr lang="en-US" altLang="zh-CN" sz="2000" spc="-3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4" name="组合 65"/>
          <p:cNvGrpSpPr>
            <a:grpSpLocks/>
          </p:cNvGrpSpPr>
          <p:nvPr/>
        </p:nvGrpSpPr>
        <p:grpSpPr bwMode="auto">
          <a:xfrm>
            <a:off x="6265863" y="3762375"/>
            <a:ext cx="2028825" cy="2474913"/>
            <a:chOff x="6265863" y="3762375"/>
            <a:chExt cx="2028825" cy="2184400"/>
          </a:xfrm>
        </p:grpSpPr>
        <p:sp>
          <p:nvSpPr>
            <p:cNvPr id="44" name="AutoShape 11"/>
            <p:cNvSpPr>
              <a:spLocks noChangeArrowheads="1"/>
            </p:cNvSpPr>
            <p:nvPr/>
          </p:nvSpPr>
          <p:spPr bwMode="gray">
            <a:xfrm rot="5400000">
              <a:off x="6189477" y="3841563"/>
              <a:ext cx="2181598" cy="202882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chemeClr val="bg1">
                    <a:gamma/>
                    <a:shade val="78824"/>
                    <a:invGamma/>
                    <a:alpha val="98000"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8824"/>
                    <a:invGamma/>
                    <a:alpha val="98000"/>
                  </a:schemeClr>
                </a:gs>
              </a:gsLst>
              <a:lin ang="5400000" scaled="1"/>
            </a:gradFill>
            <a:ln w="38100" algn="ctr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041" name="Freeform 12"/>
            <p:cNvSpPr>
              <a:spLocks/>
            </p:cNvSpPr>
            <p:nvPr/>
          </p:nvSpPr>
          <p:spPr bwMode="gray">
            <a:xfrm>
              <a:off x="6275388" y="3762375"/>
              <a:ext cx="2008187" cy="482600"/>
            </a:xfrm>
            <a:custGeom>
              <a:avLst/>
              <a:gdLst>
                <a:gd name="T0" fmla="*/ 0 w 1259"/>
                <a:gd name="T1" fmla="*/ 2147483647 h 298"/>
                <a:gd name="T2" fmla="*/ 2147483647 w 1259"/>
                <a:gd name="T3" fmla="*/ 2147483647 h 298"/>
                <a:gd name="T4" fmla="*/ 2147483647 w 1259"/>
                <a:gd name="T5" fmla="*/ 2147483647 h 298"/>
                <a:gd name="T6" fmla="*/ 2147483647 w 1259"/>
                <a:gd name="T7" fmla="*/ 2147483647 h 298"/>
                <a:gd name="T8" fmla="*/ 2147483647 w 1259"/>
                <a:gd name="T9" fmla="*/ 2147483647 h 298"/>
                <a:gd name="T10" fmla="*/ 2147483647 w 1259"/>
                <a:gd name="T11" fmla="*/ 2147483647 h 298"/>
                <a:gd name="T12" fmla="*/ 2147483647 w 1259"/>
                <a:gd name="T13" fmla="*/ 2147483647 h 298"/>
                <a:gd name="T14" fmla="*/ 2147483647 w 1259"/>
                <a:gd name="T15" fmla="*/ 2147483647 h 298"/>
                <a:gd name="T16" fmla="*/ 0 w 1259"/>
                <a:gd name="T17" fmla="*/ 2147483647 h 2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9"/>
                <a:gd name="T28" fmla="*/ 0 h 298"/>
                <a:gd name="T29" fmla="*/ 1259 w 1259"/>
                <a:gd name="T30" fmla="*/ 298 h 2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9" h="298">
                  <a:moveTo>
                    <a:pt x="0" y="298"/>
                  </a:moveTo>
                  <a:lnTo>
                    <a:pt x="7" y="171"/>
                  </a:lnTo>
                  <a:cubicBezTo>
                    <a:pt x="35" y="124"/>
                    <a:pt x="108" y="40"/>
                    <a:pt x="166" y="14"/>
                  </a:cubicBezTo>
                  <a:lnTo>
                    <a:pt x="356" y="13"/>
                  </a:lnTo>
                  <a:cubicBezTo>
                    <a:pt x="482" y="12"/>
                    <a:pt x="805" y="10"/>
                    <a:pt x="922" y="10"/>
                  </a:cubicBezTo>
                  <a:cubicBezTo>
                    <a:pt x="1039" y="10"/>
                    <a:pt x="988" y="0"/>
                    <a:pt x="1060" y="12"/>
                  </a:cubicBezTo>
                  <a:cubicBezTo>
                    <a:pt x="1132" y="24"/>
                    <a:pt x="1204" y="81"/>
                    <a:pt x="1249" y="186"/>
                  </a:cubicBezTo>
                  <a:cubicBezTo>
                    <a:pt x="1259" y="258"/>
                    <a:pt x="1255" y="297"/>
                    <a:pt x="1255" y="297"/>
                  </a:cubicBezTo>
                  <a:lnTo>
                    <a:pt x="0" y="298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42" name="Text Box 14"/>
            <p:cNvSpPr txBox="1">
              <a:spLocks noChangeArrowheads="1"/>
            </p:cNvSpPr>
            <p:nvPr/>
          </p:nvSpPr>
          <p:spPr bwMode="gray">
            <a:xfrm>
              <a:off x="6265863" y="4214818"/>
              <a:ext cx="2011362" cy="1323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>
                  <a:solidFill>
                    <a:srgbClr val="1C1C1C"/>
                  </a:solidFill>
                  <a:latin typeface="黑体" pitchFamily="49" charset="-122"/>
                  <a:ea typeface="黑体" pitchFamily="49" charset="-122"/>
                </a:rPr>
                <a:t>要使整个社会经济发展的水平、状况和性质等发生深刻的变化</a:t>
              </a:r>
              <a:endParaRPr lang="en-US" altLang="zh-CN" sz="2000">
                <a:solidFill>
                  <a:srgbClr val="1C1C1C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" name="组合 67"/>
          <p:cNvGrpSpPr>
            <a:grpSpLocks/>
          </p:cNvGrpSpPr>
          <p:nvPr/>
        </p:nvGrpSpPr>
        <p:grpSpPr bwMode="auto">
          <a:xfrm>
            <a:off x="3378200" y="1787525"/>
            <a:ext cx="2382838" cy="538163"/>
            <a:chOff x="3378200" y="1787525"/>
            <a:chExt cx="2382838" cy="538163"/>
          </a:xfrm>
        </p:grpSpPr>
        <p:grpSp>
          <p:nvGrpSpPr>
            <p:cNvPr id="43036" name="Group 15"/>
            <p:cNvGrpSpPr>
              <a:grpSpLocks/>
            </p:cNvGrpSpPr>
            <p:nvPr/>
          </p:nvGrpSpPr>
          <p:grpSpPr bwMode="auto">
            <a:xfrm>
              <a:off x="3378200" y="1787525"/>
              <a:ext cx="2382838" cy="538163"/>
              <a:chOff x="2251" y="1126"/>
              <a:chExt cx="1501" cy="339"/>
            </a:xfrm>
          </p:grpSpPr>
          <p:sp>
            <p:nvSpPr>
              <p:cNvPr id="49" name="AutoShape 16"/>
              <p:cNvSpPr>
                <a:spLocks noChangeArrowheads="1"/>
              </p:cNvSpPr>
              <p:nvPr/>
            </p:nvSpPr>
            <p:spPr bwMode="gray">
              <a:xfrm>
                <a:off x="2251" y="1126"/>
                <a:ext cx="1501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AEAEA">
                      <a:gamma/>
                      <a:shade val="3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0" name="AutoShape 17"/>
              <p:cNvSpPr>
                <a:spLocks noChangeArrowheads="1"/>
              </p:cNvSpPr>
              <p:nvPr/>
            </p:nvSpPr>
            <p:spPr bwMode="gray">
              <a:xfrm>
                <a:off x="2269" y="1145"/>
                <a:ext cx="1465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89999"/>
                    </a:schemeClr>
                  </a:gs>
                  <a:gs pos="5000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43037" name="Rectangle 18"/>
            <p:cNvSpPr>
              <a:spLocks noChangeArrowheads="1"/>
            </p:cNvSpPr>
            <p:nvPr/>
          </p:nvSpPr>
          <p:spPr bwMode="gray">
            <a:xfrm>
              <a:off x="3714744" y="1857375"/>
              <a:ext cx="1733168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1C1C1C"/>
                  </a:solidFill>
                  <a:latin typeface="黑体" pitchFamily="49" charset="-122"/>
                  <a:ea typeface="黑体" pitchFamily="49" charset="-122"/>
                </a:rPr>
                <a:t>从总体内涵看</a:t>
              </a:r>
              <a:endParaRPr lang="en-US" altLang="zh-CN" sz="2000" b="1">
                <a:solidFill>
                  <a:srgbClr val="1C1C1C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7" name="组合 68"/>
          <p:cNvGrpSpPr>
            <a:grpSpLocks/>
          </p:cNvGrpSpPr>
          <p:nvPr/>
        </p:nvGrpSpPr>
        <p:grpSpPr bwMode="auto">
          <a:xfrm>
            <a:off x="6105525" y="1787525"/>
            <a:ext cx="2384425" cy="538163"/>
            <a:chOff x="6105525" y="1787525"/>
            <a:chExt cx="2384425" cy="538163"/>
          </a:xfrm>
        </p:grpSpPr>
        <p:grpSp>
          <p:nvGrpSpPr>
            <p:cNvPr id="43032" name="Group 19"/>
            <p:cNvGrpSpPr>
              <a:grpSpLocks/>
            </p:cNvGrpSpPr>
            <p:nvPr/>
          </p:nvGrpSpPr>
          <p:grpSpPr bwMode="auto">
            <a:xfrm>
              <a:off x="6105525" y="1787525"/>
              <a:ext cx="2384425" cy="538163"/>
              <a:chOff x="3969" y="1126"/>
              <a:chExt cx="1502" cy="339"/>
            </a:xfrm>
          </p:grpSpPr>
          <p:sp>
            <p:nvSpPr>
              <p:cNvPr id="53" name="AutoShape 20"/>
              <p:cNvSpPr>
                <a:spLocks noChangeArrowheads="1"/>
              </p:cNvSpPr>
              <p:nvPr/>
            </p:nvSpPr>
            <p:spPr bwMode="gray">
              <a:xfrm>
                <a:off x="3969" y="1126"/>
                <a:ext cx="1502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AEAEA">
                      <a:gamma/>
                      <a:shade val="3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4" name="AutoShape 21"/>
              <p:cNvSpPr>
                <a:spLocks noChangeArrowheads="1"/>
              </p:cNvSpPr>
              <p:nvPr/>
            </p:nvSpPr>
            <p:spPr bwMode="gray">
              <a:xfrm>
                <a:off x="3988" y="1145"/>
                <a:ext cx="1464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89999"/>
                    </a:schemeClr>
                  </a:gs>
                  <a:gs pos="5000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43033" name="Rectangle 22"/>
            <p:cNvSpPr>
              <a:spLocks noChangeArrowheads="1"/>
            </p:cNvSpPr>
            <p:nvPr/>
          </p:nvSpPr>
          <p:spPr bwMode="gray">
            <a:xfrm>
              <a:off x="6429388" y="1857375"/>
              <a:ext cx="1733168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1C1C1C"/>
                  </a:solidFill>
                  <a:latin typeface="黑体" pitchFamily="49" charset="-122"/>
                  <a:ea typeface="黑体" pitchFamily="49" charset="-122"/>
                </a:rPr>
                <a:t>从主要内容看</a:t>
              </a:r>
              <a:endParaRPr lang="en-US" altLang="zh-CN" sz="2000" b="1">
                <a:solidFill>
                  <a:srgbClr val="1C1C1C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9" name="组合 66"/>
          <p:cNvGrpSpPr>
            <a:grpSpLocks/>
          </p:cNvGrpSpPr>
          <p:nvPr/>
        </p:nvGrpSpPr>
        <p:grpSpPr bwMode="auto">
          <a:xfrm>
            <a:off x="685800" y="1787525"/>
            <a:ext cx="2384425" cy="538163"/>
            <a:chOff x="685800" y="1787525"/>
            <a:chExt cx="2384425" cy="538163"/>
          </a:xfrm>
        </p:grpSpPr>
        <p:grpSp>
          <p:nvGrpSpPr>
            <p:cNvPr id="43028" name="Group 23"/>
            <p:cNvGrpSpPr>
              <a:grpSpLocks/>
            </p:cNvGrpSpPr>
            <p:nvPr/>
          </p:nvGrpSpPr>
          <p:grpSpPr bwMode="auto">
            <a:xfrm>
              <a:off x="685800" y="1787525"/>
              <a:ext cx="2384425" cy="538163"/>
              <a:chOff x="555" y="1126"/>
              <a:chExt cx="1502" cy="339"/>
            </a:xfrm>
          </p:grpSpPr>
          <p:sp>
            <p:nvSpPr>
              <p:cNvPr id="57" name="AutoShape 24"/>
              <p:cNvSpPr>
                <a:spLocks noChangeArrowheads="1"/>
              </p:cNvSpPr>
              <p:nvPr/>
            </p:nvSpPr>
            <p:spPr bwMode="gray">
              <a:xfrm>
                <a:off x="555" y="1126"/>
                <a:ext cx="1502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3607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36078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8" name="AutoShape 25"/>
              <p:cNvSpPr>
                <a:spLocks noChangeArrowheads="1"/>
              </p:cNvSpPr>
              <p:nvPr/>
            </p:nvSpPr>
            <p:spPr bwMode="gray">
              <a:xfrm>
                <a:off x="574" y="1145"/>
                <a:ext cx="1464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89999"/>
                    </a:schemeClr>
                  </a:gs>
                  <a:gs pos="5000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43029" name="Rectangle 26"/>
            <p:cNvSpPr>
              <a:spLocks noChangeArrowheads="1"/>
            </p:cNvSpPr>
            <p:nvPr/>
          </p:nvSpPr>
          <p:spPr bwMode="gray">
            <a:xfrm>
              <a:off x="1000100" y="1857375"/>
              <a:ext cx="1733168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1C1C1C"/>
                  </a:solidFill>
                  <a:latin typeface="黑体" pitchFamily="49" charset="-122"/>
                  <a:ea typeface="黑体" pitchFamily="49" charset="-122"/>
                </a:rPr>
                <a:t>从历史定位看</a:t>
              </a:r>
              <a:endParaRPr lang="en-US" altLang="zh-CN" sz="2000" b="1">
                <a:solidFill>
                  <a:srgbClr val="1C1C1C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60" name="AutoShape 27"/>
          <p:cNvSpPr>
            <a:spLocks noChangeArrowheads="1"/>
          </p:cNvSpPr>
          <p:nvPr/>
        </p:nvSpPr>
        <p:spPr bwMode="gray">
          <a:xfrm flipV="1">
            <a:off x="871538" y="23622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1" name="AutoShape 28"/>
          <p:cNvSpPr>
            <a:spLocks noChangeArrowheads="1"/>
          </p:cNvSpPr>
          <p:nvPr/>
        </p:nvSpPr>
        <p:spPr bwMode="gray">
          <a:xfrm flipV="1">
            <a:off x="3538538" y="23622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2" name="AutoShape 29"/>
          <p:cNvSpPr>
            <a:spLocks noChangeArrowheads="1"/>
          </p:cNvSpPr>
          <p:nvPr/>
        </p:nvSpPr>
        <p:spPr bwMode="gray">
          <a:xfrm flipV="1">
            <a:off x="6281738" y="23622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-180975" y="404813"/>
            <a:ext cx="9432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600" spc="-300" dirty="0">
                <a:latin typeface="黑体" pitchFamily="2" charset="-122"/>
                <a:ea typeface="黑体" pitchFamily="2" charset="-122"/>
              </a:rPr>
              <a:t>加快转变经济发展方式是第三次革命</a:t>
            </a:r>
            <a:endParaRPr lang="zh-CN" altLang="en-US" sz="36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5094" name="Picture 38" descr="\\192.168.2.200\中国档案杂志社\14李云波\医疗改革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005263"/>
            <a:ext cx="338613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5" name="Picture 39" descr="\\192.168.2.200\中国档案杂志社\14李云波\政治体制改革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3716338"/>
            <a:ext cx="33575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6" name="Picture 40" descr="\\192.168.2.200\中国档案杂志社\14李云波\493f8017c7fa05b9a8edf1820975c45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005263"/>
            <a:ext cx="31035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7" name="Picture 41" descr="C:\Documents and Settings\Administrator\桌面\加快转变经济发展方式\U1044P1T1D9905120F21DT200605190908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1844675"/>
            <a:ext cx="33686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45"/>
          <p:cNvGrpSpPr>
            <a:grpSpLocks/>
          </p:cNvGrpSpPr>
          <p:nvPr/>
        </p:nvGrpSpPr>
        <p:grpSpPr bwMode="auto">
          <a:xfrm>
            <a:off x="1785938" y="6846888"/>
            <a:ext cx="5973762" cy="7440612"/>
            <a:chOff x="1785918" y="6846618"/>
            <a:chExt cx="5973203" cy="7440958"/>
          </a:xfrm>
        </p:grpSpPr>
        <p:pic>
          <p:nvPicPr>
            <p:cNvPr id="43026" name="Picture 44" descr="\\192.168.2.200\中国档案杂志社\14李云波\手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85918" y="9640928"/>
              <a:ext cx="5973203" cy="4646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7" name="Picture 43" descr="\\192.168.2.200\中国档案杂志社\14李云波\地球副本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5984" y="6846618"/>
              <a:ext cx="4429156" cy="431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Picture 12" descr="C:\Users\liyunbo\Desktop\0400030114副本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13" y="-428625"/>
            <a:ext cx="2481262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2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500"/>
                            </p:stCondLst>
                            <p:childTnLst>
                              <p:par>
                                <p:cTn id="6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2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6" presetID="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4804E-6 L -0.01407 -0.8812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75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12299</TotalTime>
  <Words>309</Words>
  <Application>Microsoft Office PowerPoint</Application>
  <PresentationFormat>全屏显示(4:3)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突破资源短缺瓶颈制约的现实要求  </vt:lpstr>
      <vt:lpstr>幻灯片 3</vt:lpstr>
      <vt:lpstr>适应全球经济新调整的现实要求 </vt:lpstr>
      <vt:lpstr>经济发展不等于经济增长 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南海问题面面观</dc:title>
  <dc:creator>Administrator</dc:creator>
  <cp:lastModifiedBy>微软用户</cp:lastModifiedBy>
  <cp:revision>908</cp:revision>
  <dcterms:created xsi:type="dcterms:W3CDTF">2012-07-29T08:59:55Z</dcterms:created>
  <dcterms:modified xsi:type="dcterms:W3CDTF">2013-05-08T07:08:16Z</dcterms:modified>
</cp:coreProperties>
</file>