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983" r:id="rId1"/>
  </p:sldMasterIdLst>
  <p:notesMasterIdLst>
    <p:notesMasterId r:id="rId8"/>
  </p:notesMasterIdLst>
  <p:handoutMasterIdLst>
    <p:handoutMasterId r:id="rId9"/>
  </p:handoutMasterIdLst>
  <p:sldIdLst>
    <p:sldId id="466" r:id="rId2"/>
    <p:sldId id="588" r:id="rId3"/>
    <p:sldId id="582" r:id="rId4"/>
    <p:sldId id="583" r:id="rId5"/>
    <p:sldId id="553" r:id="rId6"/>
    <p:sldId id="569" r:id="rId7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10000"/>
    </p:penClr>
  </p:showPr>
  <p:clrMru>
    <a:srgbClr val="FF0000"/>
    <a:srgbClr val="000000"/>
    <a:srgbClr val="CCFFCC"/>
    <a:srgbClr val="FFFFFF"/>
    <a:srgbClr val="292929"/>
    <a:srgbClr val="5F5F5F"/>
    <a:srgbClr val="DDDDDD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0353" autoAdjust="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54" y="-102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E2C75-C502-4E5B-9B82-2B9EB20087FD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CN" altLang="en-US"/>
        </a:p>
      </dgm:t>
    </dgm:pt>
    <dgm:pt modelId="{06BE36E2-CF7F-415F-B794-F858322AD0BD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正面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D720B3A9-13FA-45DD-8A87-2F1B993A292B}" type="parTrans" cxnId="{5EAEB84A-D8A8-46AC-8192-D5B53B0131DF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BD73C56F-C529-40B6-8400-E4EFC9511AA7}" type="sibTrans" cxnId="{5EAEB84A-D8A8-46AC-8192-D5B53B0131DF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1E9A77EA-DC9E-4DAB-88C6-156B4AED4AC9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个人生命、自由、私有财产等，是不可侵犯的“天赋人权”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B9B60F63-9DF8-4249-8CE3-79FA533B8D35}" type="parTrans" cxnId="{8AD22854-40D0-46EC-AE44-AB93F61F654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B0313819-598B-4EC7-BCF0-1EADE68156E8}" type="sibTrans" cxnId="{8AD22854-40D0-46EC-AE44-AB93F61F654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0A47D88D-0CD9-4408-8A2D-FE3E91D366F4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负面</a:t>
          </a:r>
          <a:endParaRPr lang="zh-CN" altLang="en-US" b="1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F2D2AAB6-D285-482F-86F1-67CC320130CD}" type="parTrans" cxnId="{89BBA66A-59FA-46F8-AD8D-93D75105BBD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D7C84F01-ED24-4BD2-A870-7BE3BDB7BF12}" type="sibTrans" cxnId="{89BBA66A-59FA-46F8-AD8D-93D75105BBD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4EA097E8-B06A-445B-AAD7-CB1B699B908C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对个人权利的极端推崇，个人权利至高无上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8FCB1BBA-2362-4D16-8C9C-1352D5722B1C}" type="parTrans" cxnId="{744802CA-7189-4948-AA54-13D173120C44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073C9744-3EB3-4CB5-9B54-249A70CADDA2}" type="sibTrans" cxnId="{744802CA-7189-4948-AA54-13D173120C44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D61CD1DA-B5BD-46DE-B640-349042A6DF16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反封建专制主义</a:t>
          </a:r>
        </a:p>
      </dgm:t>
    </dgm:pt>
    <dgm:pt modelId="{B75951DF-BF50-4715-88AE-544C6421209C}" type="parTrans" cxnId="{949FC130-8F00-408C-BB3E-43DDFCC9E0C6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1E06B4CF-108A-49C5-810F-7F72998F8D34}" type="sibTrans" cxnId="{949FC130-8F00-408C-BB3E-43DDFCC9E0C6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4F468835-5AD8-423E-8964-4EFCC5EF527A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引发西方社会诸多问题，如美国社会枪支案屡屡发生</a:t>
          </a:r>
          <a:r>
            <a:rPr lang="en-US" altLang="zh-CN" sz="1800" b="1" dirty="0" smtClean="0">
              <a:latin typeface="黑体" pitchFamily="49" charset="-122"/>
              <a:ea typeface="黑体" pitchFamily="49" charset="-122"/>
            </a:rPr>
            <a:t>…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34B3A15E-0596-4389-A699-3CEFA2FA53D1}" type="parTrans" cxnId="{C06C88E4-936D-4F18-9EF0-06B1C996592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F7AD0474-C111-4A15-ACBC-9DDF19BDC88A}" type="sibTrans" cxnId="{C06C88E4-936D-4F18-9EF0-06B1C996592E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268A2233-14B5-4051-8926-2277A7323024}" type="pres">
      <dgm:prSet presAssocID="{C74E2C75-C502-4E5B-9B82-2B9EB20087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DD589A-585A-4DFD-8A4A-DE203B28FC14}" type="pres">
      <dgm:prSet presAssocID="{06BE36E2-CF7F-415F-B794-F858322AD0BD}" presName="linNode" presStyleCnt="0"/>
      <dgm:spPr/>
    </dgm:pt>
    <dgm:pt modelId="{2C3DF82A-9CA6-4BAB-8907-AD48B3890A09}" type="pres">
      <dgm:prSet presAssocID="{06BE36E2-CF7F-415F-B794-F858322AD0BD}" presName="parentText" presStyleLbl="node1" presStyleIdx="0" presStyleCnt="2" custScaleX="5199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F3D8B9-986B-4DEE-870A-F3E560E0B716}" type="pres">
      <dgm:prSet presAssocID="{06BE36E2-CF7F-415F-B794-F858322AD0BD}" presName="descendantText" presStyleLbl="alignAccFollowNode1" presStyleIdx="0" presStyleCnt="2" custScaleX="107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3968BC-5A5A-4699-BB91-AF67BED178B2}" type="pres">
      <dgm:prSet presAssocID="{BD73C56F-C529-40B6-8400-E4EFC9511AA7}" presName="sp" presStyleCnt="0"/>
      <dgm:spPr/>
    </dgm:pt>
    <dgm:pt modelId="{57E5C06C-2930-4DE7-8241-E760D4C205A7}" type="pres">
      <dgm:prSet presAssocID="{0A47D88D-0CD9-4408-8A2D-FE3E91D366F4}" presName="linNode" presStyleCnt="0"/>
      <dgm:spPr/>
    </dgm:pt>
    <dgm:pt modelId="{FD8F038F-52BC-4DE8-A38D-B25E43595F83}" type="pres">
      <dgm:prSet presAssocID="{0A47D88D-0CD9-4408-8A2D-FE3E91D366F4}" presName="parentText" presStyleLbl="node1" presStyleIdx="1" presStyleCnt="2" custScaleX="5199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541F3A-3315-44AD-AED5-746E042C2315}" type="pres">
      <dgm:prSet presAssocID="{0A47D88D-0CD9-4408-8A2D-FE3E91D366F4}" presName="descendantText" presStyleLbl="alignAccFollowNode1" presStyleIdx="1" presStyleCnt="2" custScaleX="107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D22854-40D0-46EC-AE44-AB93F61F654E}" srcId="{06BE36E2-CF7F-415F-B794-F858322AD0BD}" destId="{1E9A77EA-DC9E-4DAB-88C6-156B4AED4AC9}" srcOrd="1" destOrd="0" parTransId="{B9B60F63-9DF8-4249-8CE3-79FA533B8D35}" sibTransId="{B0313819-598B-4EC7-BCF0-1EADE68156E8}"/>
    <dgm:cxn modelId="{949FC130-8F00-408C-BB3E-43DDFCC9E0C6}" srcId="{06BE36E2-CF7F-415F-B794-F858322AD0BD}" destId="{D61CD1DA-B5BD-46DE-B640-349042A6DF16}" srcOrd="0" destOrd="0" parTransId="{B75951DF-BF50-4715-88AE-544C6421209C}" sibTransId="{1E06B4CF-108A-49C5-810F-7F72998F8D34}"/>
    <dgm:cxn modelId="{89BBA66A-59FA-46F8-AD8D-93D75105BBD3}" srcId="{C74E2C75-C502-4E5B-9B82-2B9EB20087FD}" destId="{0A47D88D-0CD9-4408-8A2D-FE3E91D366F4}" srcOrd="1" destOrd="0" parTransId="{F2D2AAB6-D285-482F-86F1-67CC320130CD}" sibTransId="{D7C84F01-ED24-4BD2-A870-7BE3BDB7BF12}"/>
    <dgm:cxn modelId="{898A7B93-BE14-4910-A43A-57165973C78D}" type="presOf" srcId="{4EA097E8-B06A-445B-AAD7-CB1B699B908C}" destId="{50541F3A-3315-44AD-AED5-746E042C2315}" srcOrd="0" destOrd="0" presId="urn:microsoft.com/office/officeart/2005/8/layout/vList5"/>
    <dgm:cxn modelId="{ABAD777A-BF75-4D59-A8CE-C3240C67D59F}" type="presOf" srcId="{4F468835-5AD8-423E-8964-4EFCC5EF527A}" destId="{50541F3A-3315-44AD-AED5-746E042C2315}" srcOrd="0" destOrd="1" presId="urn:microsoft.com/office/officeart/2005/8/layout/vList5"/>
    <dgm:cxn modelId="{C06C88E4-936D-4F18-9EF0-06B1C996592E}" srcId="{0A47D88D-0CD9-4408-8A2D-FE3E91D366F4}" destId="{4F468835-5AD8-423E-8964-4EFCC5EF527A}" srcOrd="1" destOrd="0" parTransId="{34B3A15E-0596-4389-A699-3CEFA2FA53D1}" sibTransId="{F7AD0474-C111-4A15-ACBC-9DDF19BDC88A}"/>
    <dgm:cxn modelId="{C07F6461-C881-42AB-A6FB-518F81379959}" type="presOf" srcId="{D61CD1DA-B5BD-46DE-B640-349042A6DF16}" destId="{20F3D8B9-986B-4DEE-870A-F3E560E0B716}" srcOrd="0" destOrd="0" presId="urn:microsoft.com/office/officeart/2005/8/layout/vList5"/>
    <dgm:cxn modelId="{E2D89E15-BD55-4A05-96A7-E360105C0A3B}" type="presOf" srcId="{0A47D88D-0CD9-4408-8A2D-FE3E91D366F4}" destId="{FD8F038F-52BC-4DE8-A38D-B25E43595F83}" srcOrd="0" destOrd="0" presId="urn:microsoft.com/office/officeart/2005/8/layout/vList5"/>
    <dgm:cxn modelId="{EC5D7007-162C-4F3A-9F47-96F23A9E103B}" type="presOf" srcId="{C74E2C75-C502-4E5B-9B82-2B9EB20087FD}" destId="{268A2233-14B5-4051-8926-2277A7323024}" srcOrd="0" destOrd="0" presId="urn:microsoft.com/office/officeart/2005/8/layout/vList5"/>
    <dgm:cxn modelId="{744802CA-7189-4948-AA54-13D173120C44}" srcId="{0A47D88D-0CD9-4408-8A2D-FE3E91D366F4}" destId="{4EA097E8-B06A-445B-AAD7-CB1B699B908C}" srcOrd="0" destOrd="0" parTransId="{8FCB1BBA-2362-4D16-8C9C-1352D5722B1C}" sibTransId="{073C9744-3EB3-4CB5-9B54-249A70CADDA2}"/>
    <dgm:cxn modelId="{03560148-6732-474F-9428-D2962EE61C39}" type="presOf" srcId="{06BE36E2-CF7F-415F-B794-F858322AD0BD}" destId="{2C3DF82A-9CA6-4BAB-8907-AD48B3890A09}" srcOrd="0" destOrd="0" presId="urn:microsoft.com/office/officeart/2005/8/layout/vList5"/>
    <dgm:cxn modelId="{F05D0164-B1AA-49CB-8D6D-9357890B192E}" type="presOf" srcId="{1E9A77EA-DC9E-4DAB-88C6-156B4AED4AC9}" destId="{20F3D8B9-986B-4DEE-870A-F3E560E0B716}" srcOrd="0" destOrd="1" presId="urn:microsoft.com/office/officeart/2005/8/layout/vList5"/>
    <dgm:cxn modelId="{5EAEB84A-D8A8-46AC-8192-D5B53B0131DF}" srcId="{C74E2C75-C502-4E5B-9B82-2B9EB20087FD}" destId="{06BE36E2-CF7F-415F-B794-F858322AD0BD}" srcOrd="0" destOrd="0" parTransId="{D720B3A9-13FA-45DD-8A87-2F1B993A292B}" sibTransId="{BD73C56F-C529-40B6-8400-E4EFC9511AA7}"/>
    <dgm:cxn modelId="{E8DBCDBA-9707-475F-881A-AF2CFC7E0779}" type="presParOf" srcId="{268A2233-14B5-4051-8926-2277A7323024}" destId="{75DD589A-585A-4DFD-8A4A-DE203B28FC14}" srcOrd="0" destOrd="0" presId="urn:microsoft.com/office/officeart/2005/8/layout/vList5"/>
    <dgm:cxn modelId="{CFF53F31-C975-4DA0-BA08-4911847EB4A5}" type="presParOf" srcId="{75DD589A-585A-4DFD-8A4A-DE203B28FC14}" destId="{2C3DF82A-9CA6-4BAB-8907-AD48B3890A09}" srcOrd="0" destOrd="0" presId="urn:microsoft.com/office/officeart/2005/8/layout/vList5"/>
    <dgm:cxn modelId="{53B80620-88BB-498D-B29C-5D9D5C3B3396}" type="presParOf" srcId="{75DD589A-585A-4DFD-8A4A-DE203B28FC14}" destId="{20F3D8B9-986B-4DEE-870A-F3E560E0B716}" srcOrd="1" destOrd="0" presId="urn:microsoft.com/office/officeart/2005/8/layout/vList5"/>
    <dgm:cxn modelId="{C6A12003-360F-47EA-AE89-A13C6881A5C6}" type="presParOf" srcId="{268A2233-14B5-4051-8926-2277A7323024}" destId="{F03968BC-5A5A-4699-BB91-AF67BED178B2}" srcOrd="1" destOrd="0" presId="urn:microsoft.com/office/officeart/2005/8/layout/vList5"/>
    <dgm:cxn modelId="{75169848-F51B-4710-A168-B699632DAB2B}" type="presParOf" srcId="{268A2233-14B5-4051-8926-2277A7323024}" destId="{57E5C06C-2930-4DE7-8241-E760D4C205A7}" srcOrd="2" destOrd="0" presId="urn:microsoft.com/office/officeart/2005/8/layout/vList5"/>
    <dgm:cxn modelId="{7CBF60A0-E389-4505-A96B-B3A3F2E937AC}" type="presParOf" srcId="{57E5C06C-2930-4DE7-8241-E760D4C205A7}" destId="{FD8F038F-52BC-4DE8-A38D-B25E43595F83}" srcOrd="0" destOrd="0" presId="urn:microsoft.com/office/officeart/2005/8/layout/vList5"/>
    <dgm:cxn modelId="{44565B30-7E58-46EE-9114-AD806630CC50}" type="presParOf" srcId="{57E5C06C-2930-4DE7-8241-E760D4C205A7}" destId="{50541F3A-3315-44AD-AED5-746E042C23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B2786-D80B-4212-8ADD-29AD1EB75FFA}" type="doc">
      <dgm:prSet loTypeId="urn:microsoft.com/office/officeart/2005/8/layout/hList9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63BA281B-2A4E-46C5-A5D6-CA5CA8FB76D3}">
      <dgm:prSet phldrT="[文本]"/>
      <dgm:spPr/>
      <dgm:t>
        <a:bodyPr/>
        <a:lstStyle/>
        <a:p>
          <a:r>
            <a:rPr lang="zh-CN" altLang="en-US" b="1" dirty="0" smtClean="0">
              <a:latin typeface="黑体" pitchFamily="49" charset="-122"/>
              <a:ea typeface="黑体" pitchFamily="49" charset="-122"/>
            </a:rPr>
            <a:t>资本主义核心价值观</a:t>
          </a:r>
          <a:endParaRPr lang="zh-CN" altLang="en-US" b="1" dirty="0">
            <a:latin typeface="黑体" pitchFamily="49" charset="-122"/>
            <a:ea typeface="黑体" pitchFamily="49" charset="-122"/>
          </a:endParaRPr>
        </a:p>
      </dgm:t>
    </dgm:pt>
    <dgm:pt modelId="{52CE59D8-ED35-44A7-9849-380EEDE1E3B0}" type="parTrans" cxnId="{096CF67D-4260-4424-B5F4-C73F71694FC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BD18D092-521E-4221-9DB2-D86B1CC909D7}" type="sibTrans" cxnId="{096CF67D-4260-4424-B5F4-C73F71694FC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6260FB0A-1C53-40EC-BC1A-054F19A218FC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内涵</a:t>
          </a:r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：个人主义，个人权利至高无上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032A9867-BBA4-45E0-9AE5-52FFB299C96E}" type="parTrans" cxnId="{F2437492-58EA-454B-BAC8-51089D152CB2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3DB254CF-02AA-4966-B227-86D6E481A4C1}" type="sibTrans" cxnId="{F2437492-58EA-454B-BAC8-51089D152CB2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129634E4-DEDC-4FB9-AFCF-48D71CB981B6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目的</a:t>
          </a:r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：</a:t>
          </a:r>
          <a:r>
            <a:rPr lang="zh-CN" sz="2000" dirty="0" smtClean="0">
              <a:latin typeface="黑体" pitchFamily="49" charset="-122"/>
              <a:ea typeface="黑体" pitchFamily="49" charset="-122"/>
            </a:rPr>
            <a:t>推行政治制度，对外</a:t>
          </a:r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价值观</a:t>
          </a:r>
          <a:r>
            <a:rPr lang="zh-CN" sz="2000" dirty="0" smtClean="0">
              <a:latin typeface="黑体" pitchFamily="49" charset="-122"/>
              <a:ea typeface="黑体" pitchFamily="49" charset="-122"/>
            </a:rPr>
            <a:t>输出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E0601602-C435-4C96-90A2-2617891C0255}" type="parTrans" cxnId="{62435CDD-FEF1-4402-924E-77661E708B7D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CF0A7792-2DFA-4CBA-BCE7-C0A9B37307E0}" type="sibTrans" cxnId="{62435CDD-FEF1-4402-924E-77661E708B7D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BDD3ADC7-4040-4DCE-AAFC-D21D6056399D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社会主义核心价值观</a:t>
          </a:r>
          <a:endParaRPr lang="zh-CN" altLang="en-US" b="1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gm:t>
    </dgm:pt>
    <dgm:pt modelId="{ED1D181A-C42B-4987-90F5-8599825DC045}" type="parTrans" cxnId="{2322C420-B838-4E4C-967E-9A70A6794492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42B43C35-1ACA-4959-987A-D8A9064A65DF}" type="sibTrans" cxnId="{2322C420-B838-4E4C-967E-9A70A6794492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97D1331B-EC42-483A-87D0-0860789C5931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内涵</a:t>
          </a:r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：更</a:t>
          </a:r>
          <a:r>
            <a:rPr lang="zh-CN" sz="2000" dirty="0" smtClean="0">
              <a:latin typeface="黑体" pitchFamily="49" charset="-122"/>
              <a:ea typeface="黑体" pitchFamily="49" charset="-122"/>
            </a:rPr>
            <a:t>强调的是</a:t>
          </a:r>
          <a:r>
            <a:rPr lang="zh-CN" sz="20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爱国主义、集体主义、社会主义</a:t>
          </a:r>
          <a:endParaRPr lang="zh-CN" altLang="en-US" sz="2000" dirty="0">
            <a:solidFill>
              <a:srgbClr val="C00000"/>
            </a:solidFill>
            <a:latin typeface="黑体" pitchFamily="49" charset="-122"/>
            <a:ea typeface="黑体" pitchFamily="49" charset="-122"/>
          </a:endParaRPr>
        </a:p>
      </dgm:t>
    </dgm:pt>
    <dgm:pt modelId="{F5BFE743-7A28-42F6-B7CC-2D3B2EBAA980}" type="parTrans" cxnId="{91C91BE5-221D-4BB0-A93B-8DC1704ADAC6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60877C49-78F6-4BCE-8B53-834EBDB46402}" type="sibTrans" cxnId="{91C91BE5-221D-4BB0-A93B-8DC1704ADAC6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C27690BB-BD07-47BA-84A7-7E1A894AA9CE}">
      <dgm:prSet phldrT="[文本]" custT="1"/>
      <dgm:spPr/>
      <dgm:t>
        <a:bodyPr/>
        <a:lstStyle/>
        <a:p>
          <a:r>
            <a:rPr lang="zh-CN" altLang="en-US" sz="1800" b="1" dirty="0" smtClean="0">
              <a:latin typeface="黑体" pitchFamily="49" charset="-122"/>
              <a:ea typeface="黑体" pitchFamily="49" charset="-122"/>
            </a:rPr>
            <a:t>目的</a:t>
          </a:r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：形成全民族奋发向上的精神力量和团结和睦的精神纽带</a:t>
          </a:r>
        </a:p>
      </dgm:t>
    </dgm:pt>
    <dgm:pt modelId="{9E4537DF-DC39-4B4F-8AF6-626BB734B15C}" type="parTrans" cxnId="{8C6B3053-38D9-4081-A16E-9EB9267F515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6529CB87-067C-4BBB-9140-948ADEC4DDAD}" type="sibTrans" cxnId="{8C6B3053-38D9-4081-A16E-9EB9267F5153}">
      <dgm:prSet/>
      <dgm:spPr/>
      <dgm:t>
        <a:bodyPr/>
        <a:lstStyle/>
        <a:p>
          <a:endParaRPr lang="zh-CN" altLang="en-US">
            <a:latin typeface="黑体" pitchFamily="49" charset="-122"/>
            <a:ea typeface="黑体" pitchFamily="49" charset="-122"/>
          </a:endParaRPr>
        </a:p>
      </dgm:t>
    </dgm:pt>
    <dgm:pt modelId="{2B81852D-0B06-4B39-AF9E-921BD658B5AA}" type="pres">
      <dgm:prSet presAssocID="{595B2786-D80B-4212-8ADD-29AD1EB75FF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416D2D4-3B2D-4346-8E6E-F5334E55D031}" type="pres">
      <dgm:prSet presAssocID="{63BA281B-2A4E-46C5-A5D6-CA5CA8FB76D3}" presName="posSpace" presStyleCnt="0"/>
      <dgm:spPr/>
    </dgm:pt>
    <dgm:pt modelId="{4B2C1D5E-4BC0-4AB4-8148-7A9E97EF81F3}" type="pres">
      <dgm:prSet presAssocID="{63BA281B-2A4E-46C5-A5D6-CA5CA8FB76D3}" presName="vertFlow" presStyleCnt="0"/>
      <dgm:spPr/>
    </dgm:pt>
    <dgm:pt modelId="{AE3737ED-1D0F-4FD0-9097-6BD949F95327}" type="pres">
      <dgm:prSet presAssocID="{63BA281B-2A4E-46C5-A5D6-CA5CA8FB76D3}" presName="topSpace" presStyleCnt="0"/>
      <dgm:spPr/>
    </dgm:pt>
    <dgm:pt modelId="{04A39098-2E1C-47A5-AEE3-0A9FE8257B2A}" type="pres">
      <dgm:prSet presAssocID="{63BA281B-2A4E-46C5-A5D6-CA5CA8FB76D3}" presName="firstComp" presStyleCnt="0"/>
      <dgm:spPr/>
    </dgm:pt>
    <dgm:pt modelId="{ECCC1A3D-0A44-4B40-A6A7-860BF53E89AC}" type="pres">
      <dgm:prSet presAssocID="{63BA281B-2A4E-46C5-A5D6-CA5CA8FB76D3}" presName="firstChild" presStyleLbl="bgAccFollowNode1" presStyleIdx="0" presStyleCnt="4" custScaleX="90804" custScaleY="69168" custLinFactNeighborX="-13422"/>
      <dgm:spPr/>
      <dgm:t>
        <a:bodyPr/>
        <a:lstStyle/>
        <a:p>
          <a:endParaRPr lang="zh-CN" altLang="en-US"/>
        </a:p>
      </dgm:t>
    </dgm:pt>
    <dgm:pt modelId="{B9EA6C20-A56C-4355-BC76-AB1916FAFDBA}" type="pres">
      <dgm:prSet presAssocID="{63BA281B-2A4E-46C5-A5D6-CA5CA8FB76D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6FACB9-B228-4B07-A99B-EC24F060F443}" type="pres">
      <dgm:prSet presAssocID="{129634E4-DEDC-4FB9-AFCF-48D71CB981B6}" presName="comp" presStyleCnt="0"/>
      <dgm:spPr/>
    </dgm:pt>
    <dgm:pt modelId="{4C839F75-6D85-4E36-93BF-FF2B2157E3EF}" type="pres">
      <dgm:prSet presAssocID="{129634E4-DEDC-4FB9-AFCF-48D71CB981B6}" presName="child" presStyleLbl="bgAccFollowNode1" presStyleIdx="1" presStyleCnt="4" custScaleX="90804" custScaleY="69168" custLinFactNeighborX="-13422"/>
      <dgm:spPr/>
      <dgm:t>
        <a:bodyPr/>
        <a:lstStyle/>
        <a:p>
          <a:endParaRPr lang="zh-CN" altLang="en-US"/>
        </a:p>
      </dgm:t>
    </dgm:pt>
    <dgm:pt modelId="{AA48F0A0-85F5-4810-AE41-E77D9FF705DB}" type="pres">
      <dgm:prSet presAssocID="{129634E4-DEDC-4FB9-AFCF-48D71CB981B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CCFB2D-DFBD-4100-87A0-DCEDA6A2B776}" type="pres">
      <dgm:prSet presAssocID="{63BA281B-2A4E-46C5-A5D6-CA5CA8FB76D3}" presName="negSpace" presStyleCnt="0"/>
      <dgm:spPr/>
    </dgm:pt>
    <dgm:pt modelId="{10A3B136-5752-49AC-81B0-256D9AF584E6}" type="pres">
      <dgm:prSet presAssocID="{63BA281B-2A4E-46C5-A5D6-CA5CA8FB76D3}" presName="circle" presStyleLbl="node1" presStyleIdx="0" presStyleCnt="2" custScaleX="111064" custLinFactNeighborX="-2885" custLinFactNeighborY="-31"/>
      <dgm:spPr/>
      <dgm:t>
        <a:bodyPr/>
        <a:lstStyle/>
        <a:p>
          <a:endParaRPr lang="zh-CN" altLang="en-US"/>
        </a:p>
      </dgm:t>
    </dgm:pt>
    <dgm:pt modelId="{30392A14-9E09-4FF0-A51D-839CBD5665A2}" type="pres">
      <dgm:prSet presAssocID="{BD18D092-521E-4221-9DB2-D86B1CC909D7}" presName="transSpace" presStyleCnt="0"/>
      <dgm:spPr/>
    </dgm:pt>
    <dgm:pt modelId="{A3AEBBCB-C2EC-45D4-A19B-BB663665D5C5}" type="pres">
      <dgm:prSet presAssocID="{BDD3ADC7-4040-4DCE-AAFC-D21D6056399D}" presName="posSpace" presStyleCnt="0"/>
      <dgm:spPr/>
    </dgm:pt>
    <dgm:pt modelId="{6C317AB7-CC71-4863-889C-6F775A79A988}" type="pres">
      <dgm:prSet presAssocID="{BDD3ADC7-4040-4DCE-AAFC-D21D6056399D}" presName="vertFlow" presStyleCnt="0"/>
      <dgm:spPr/>
    </dgm:pt>
    <dgm:pt modelId="{7148328B-DAB9-4ABA-A0F7-13865B981697}" type="pres">
      <dgm:prSet presAssocID="{BDD3ADC7-4040-4DCE-AAFC-D21D6056399D}" presName="topSpace" presStyleCnt="0"/>
      <dgm:spPr/>
    </dgm:pt>
    <dgm:pt modelId="{87447787-D155-4214-9CD7-98B3846E112B}" type="pres">
      <dgm:prSet presAssocID="{BDD3ADC7-4040-4DCE-AAFC-D21D6056399D}" presName="firstComp" presStyleCnt="0"/>
      <dgm:spPr/>
    </dgm:pt>
    <dgm:pt modelId="{BD6EBAAC-EFB4-4248-95DF-B037F271C799}" type="pres">
      <dgm:prSet presAssocID="{BDD3ADC7-4040-4DCE-AAFC-D21D6056399D}" presName="firstChild" presStyleLbl="bgAccFollowNode1" presStyleIdx="2" presStyleCnt="4" custScaleX="102661" custScaleY="69168" custLinFactNeighborX="19669" custLinFactNeighborY="-3818"/>
      <dgm:spPr/>
      <dgm:t>
        <a:bodyPr/>
        <a:lstStyle/>
        <a:p>
          <a:endParaRPr lang="zh-CN" altLang="en-US"/>
        </a:p>
      </dgm:t>
    </dgm:pt>
    <dgm:pt modelId="{2F0622CE-9F30-4C7B-87DB-B27ACF2CF576}" type="pres">
      <dgm:prSet presAssocID="{BDD3ADC7-4040-4DCE-AAFC-D21D6056399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DA3B75-70FC-473A-A381-C9BB85AFFDB1}" type="pres">
      <dgm:prSet presAssocID="{C27690BB-BD07-47BA-84A7-7E1A894AA9CE}" presName="comp" presStyleCnt="0"/>
      <dgm:spPr/>
    </dgm:pt>
    <dgm:pt modelId="{F0B930D5-4DD0-4EFB-BE1B-7829EA75EFBD}" type="pres">
      <dgm:prSet presAssocID="{C27690BB-BD07-47BA-84A7-7E1A894AA9CE}" presName="child" presStyleLbl="bgAccFollowNode1" presStyleIdx="3" presStyleCnt="4" custScaleX="102661" custScaleY="69168" custLinFactNeighborX="19669" custLinFactNeighborY="-3818"/>
      <dgm:spPr/>
      <dgm:t>
        <a:bodyPr/>
        <a:lstStyle/>
        <a:p>
          <a:endParaRPr lang="zh-CN" altLang="en-US"/>
        </a:p>
      </dgm:t>
    </dgm:pt>
    <dgm:pt modelId="{9BDDDF4B-484C-40CB-B41F-DE82D95F532D}" type="pres">
      <dgm:prSet presAssocID="{C27690BB-BD07-47BA-84A7-7E1A894AA9CE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043E68-F472-409F-9FA7-E51A193DB224}" type="pres">
      <dgm:prSet presAssocID="{BDD3ADC7-4040-4DCE-AAFC-D21D6056399D}" presName="negSpace" presStyleCnt="0"/>
      <dgm:spPr/>
    </dgm:pt>
    <dgm:pt modelId="{9B80344E-BF59-4EF1-AF0B-B6C9C33668FC}" type="pres">
      <dgm:prSet presAssocID="{BDD3ADC7-4040-4DCE-AAFC-D21D6056399D}" presName="circle" presStyleLbl="node1" presStyleIdx="1" presStyleCnt="2" custLinFactNeighborX="10885" custLinFactNeighborY="-31"/>
      <dgm:spPr/>
      <dgm:t>
        <a:bodyPr/>
        <a:lstStyle/>
        <a:p>
          <a:endParaRPr lang="zh-CN" altLang="en-US"/>
        </a:p>
      </dgm:t>
    </dgm:pt>
  </dgm:ptLst>
  <dgm:cxnLst>
    <dgm:cxn modelId="{1F4E2E64-BA0D-40CF-864A-0ACAE4729DE2}" type="presOf" srcId="{129634E4-DEDC-4FB9-AFCF-48D71CB981B6}" destId="{AA48F0A0-85F5-4810-AE41-E77D9FF705DB}" srcOrd="1" destOrd="0" presId="urn:microsoft.com/office/officeart/2005/8/layout/hList9"/>
    <dgm:cxn modelId="{91C91BE5-221D-4BB0-A93B-8DC1704ADAC6}" srcId="{BDD3ADC7-4040-4DCE-AAFC-D21D6056399D}" destId="{97D1331B-EC42-483A-87D0-0860789C5931}" srcOrd="0" destOrd="0" parTransId="{F5BFE743-7A28-42F6-B7CC-2D3B2EBAA980}" sibTransId="{60877C49-78F6-4BCE-8B53-834EBDB46402}"/>
    <dgm:cxn modelId="{2322C420-B838-4E4C-967E-9A70A6794492}" srcId="{595B2786-D80B-4212-8ADD-29AD1EB75FFA}" destId="{BDD3ADC7-4040-4DCE-AAFC-D21D6056399D}" srcOrd="1" destOrd="0" parTransId="{ED1D181A-C42B-4987-90F5-8599825DC045}" sibTransId="{42B43C35-1ACA-4959-987A-D8A9064A65DF}"/>
    <dgm:cxn modelId="{2BA5A5EA-66BE-45D4-B2B5-0B24F571E915}" type="presOf" srcId="{595B2786-D80B-4212-8ADD-29AD1EB75FFA}" destId="{2B81852D-0B06-4B39-AF9E-921BD658B5AA}" srcOrd="0" destOrd="0" presId="urn:microsoft.com/office/officeart/2005/8/layout/hList9"/>
    <dgm:cxn modelId="{FA15948B-98EC-4266-B0F6-2644DC282E42}" type="presOf" srcId="{C27690BB-BD07-47BA-84A7-7E1A894AA9CE}" destId="{F0B930D5-4DD0-4EFB-BE1B-7829EA75EFBD}" srcOrd="0" destOrd="0" presId="urn:microsoft.com/office/officeart/2005/8/layout/hList9"/>
    <dgm:cxn modelId="{5EF3FD5A-2254-484D-8DDE-3E563AAC33A3}" type="presOf" srcId="{6260FB0A-1C53-40EC-BC1A-054F19A218FC}" destId="{ECCC1A3D-0A44-4B40-A6A7-860BF53E89AC}" srcOrd="0" destOrd="0" presId="urn:microsoft.com/office/officeart/2005/8/layout/hList9"/>
    <dgm:cxn modelId="{177EC059-CB06-40A6-A35B-00BCFF5F298A}" type="presOf" srcId="{129634E4-DEDC-4FB9-AFCF-48D71CB981B6}" destId="{4C839F75-6D85-4E36-93BF-FF2B2157E3EF}" srcOrd="0" destOrd="0" presId="urn:microsoft.com/office/officeart/2005/8/layout/hList9"/>
    <dgm:cxn modelId="{112C33CA-1C2F-4D05-BBF8-75F39CA81E96}" type="presOf" srcId="{6260FB0A-1C53-40EC-BC1A-054F19A218FC}" destId="{B9EA6C20-A56C-4355-BC76-AB1916FAFDBA}" srcOrd="1" destOrd="0" presId="urn:microsoft.com/office/officeart/2005/8/layout/hList9"/>
    <dgm:cxn modelId="{8C6B3053-38D9-4081-A16E-9EB9267F5153}" srcId="{BDD3ADC7-4040-4DCE-AAFC-D21D6056399D}" destId="{C27690BB-BD07-47BA-84A7-7E1A894AA9CE}" srcOrd="1" destOrd="0" parTransId="{9E4537DF-DC39-4B4F-8AF6-626BB734B15C}" sibTransId="{6529CB87-067C-4BBB-9140-948ADEC4DDAD}"/>
    <dgm:cxn modelId="{338B0345-8B8D-40F6-9763-99BF9888FAD1}" type="presOf" srcId="{C27690BB-BD07-47BA-84A7-7E1A894AA9CE}" destId="{9BDDDF4B-484C-40CB-B41F-DE82D95F532D}" srcOrd="1" destOrd="0" presId="urn:microsoft.com/office/officeart/2005/8/layout/hList9"/>
    <dgm:cxn modelId="{880F25C2-2FED-47A0-92BA-5163E6D3C43F}" type="presOf" srcId="{97D1331B-EC42-483A-87D0-0860789C5931}" destId="{BD6EBAAC-EFB4-4248-95DF-B037F271C799}" srcOrd="0" destOrd="0" presId="urn:microsoft.com/office/officeart/2005/8/layout/hList9"/>
    <dgm:cxn modelId="{62435CDD-FEF1-4402-924E-77661E708B7D}" srcId="{63BA281B-2A4E-46C5-A5D6-CA5CA8FB76D3}" destId="{129634E4-DEDC-4FB9-AFCF-48D71CB981B6}" srcOrd="1" destOrd="0" parTransId="{E0601602-C435-4C96-90A2-2617891C0255}" sibTransId="{CF0A7792-2DFA-4CBA-BCE7-C0A9B37307E0}"/>
    <dgm:cxn modelId="{E5E039CD-0F35-4930-A207-EF00F3360894}" type="presOf" srcId="{BDD3ADC7-4040-4DCE-AAFC-D21D6056399D}" destId="{9B80344E-BF59-4EF1-AF0B-B6C9C33668FC}" srcOrd="0" destOrd="0" presId="urn:microsoft.com/office/officeart/2005/8/layout/hList9"/>
    <dgm:cxn modelId="{F2437492-58EA-454B-BAC8-51089D152CB2}" srcId="{63BA281B-2A4E-46C5-A5D6-CA5CA8FB76D3}" destId="{6260FB0A-1C53-40EC-BC1A-054F19A218FC}" srcOrd="0" destOrd="0" parTransId="{032A9867-BBA4-45E0-9AE5-52FFB299C96E}" sibTransId="{3DB254CF-02AA-4966-B227-86D6E481A4C1}"/>
    <dgm:cxn modelId="{C4A0FDB4-10DD-4B20-BE23-E21B67848B0E}" type="presOf" srcId="{63BA281B-2A4E-46C5-A5D6-CA5CA8FB76D3}" destId="{10A3B136-5752-49AC-81B0-256D9AF584E6}" srcOrd="0" destOrd="0" presId="urn:microsoft.com/office/officeart/2005/8/layout/hList9"/>
    <dgm:cxn modelId="{85AA7B5F-A4CE-4D31-8B9E-FDB30CBF2843}" type="presOf" srcId="{97D1331B-EC42-483A-87D0-0860789C5931}" destId="{2F0622CE-9F30-4C7B-87DB-B27ACF2CF576}" srcOrd="1" destOrd="0" presId="urn:microsoft.com/office/officeart/2005/8/layout/hList9"/>
    <dgm:cxn modelId="{096CF67D-4260-4424-B5F4-C73F71694FC3}" srcId="{595B2786-D80B-4212-8ADD-29AD1EB75FFA}" destId="{63BA281B-2A4E-46C5-A5D6-CA5CA8FB76D3}" srcOrd="0" destOrd="0" parTransId="{52CE59D8-ED35-44A7-9849-380EEDE1E3B0}" sibTransId="{BD18D092-521E-4221-9DB2-D86B1CC909D7}"/>
    <dgm:cxn modelId="{94114AB4-6ADB-4963-8B43-251D23097432}" type="presParOf" srcId="{2B81852D-0B06-4B39-AF9E-921BD658B5AA}" destId="{A416D2D4-3B2D-4346-8E6E-F5334E55D031}" srcOrd="0" destOrd="0" presId="urn:microsoft.com/office/officeart/2005/8/layout/hList9"/>
    <dgm:cxn modelId="{11604266-6E95-4EAA-8931-EA0701324594}" type="presParOf" srcId="{2B81852D-0B06-4B39-AF9E-921BD658B5AA}" destId="{4B2C1D5E-4BC0-4AB4-8148-7A9E97EF81F3}" srcOrd="1" destOrd="0" presId="urn:microsoft.com/office/officeart/2005/8/layout/hList9"/>
    <dgm:cxn modelId="{254320F6-8513-4AAC-9AF1-46DA410BA9D5}" type="presParOf" srcId="{4B2C1D5E-4BC0-4AB4-8148-7A9E97EF81F3}" destId="{AE3737ED-1D0F-4FD0-9097-6BD949F95327}" srcOrd="0" destOrd="0" presId="urn:microsoft.com/office/officeart/2005/8/layout/hList9"/>
    <dgm:cxn modelId="{3EB0DED3-9B46-41AF-ABF2-CBA99F67A383}" type="presParOf" srcId="{4B2C1D5E-4BC0-4AB4-8148-7A9E97EF81F3}" destId="{04A39098-2E1C-47A5-AEE3-0A9FE8257B2A}" srcOrd="1" destOrd="0" presId="urn:microsoft.com/office/officeart/2005/8/layout/hList9"/>
    <dgm:cxn modelId="{4961B6EE-203D-4B27-A2CC-C64F1FFD0D25}" type="presParOf" srcId="{04A39098-2E1C-47A5-AEE3-0A9FE8257B2A}" destId="{ECCC1A3D-0A44-4B40-A6A7-860BF53E89AC}" srcOrd="0" destOrd="0" presId="urn:microsoft.com/office/officeart/2005/8/layout/hList9"/>
    <dgm:cxn modelId="{83A2BA91-8DD5-4BD6-9E1F-19FD2EA14EE3}" type="presParOf" srcId="{04A39098-2E1C-47A5-AEE3-0A9FE8257B2A}" destId="{B9EA6C20-A56C-4355-BC76-AB1916FAFDBA}" srcOrd="1" destOrd="0" presId="urn:microsoft.com/office/officeart/2005/8/layout/hList9"/>
    <dgm:cxn modelId="{895E1476-307E-4B6A-91D3-D03CD27EBAB4}" type="presParOf" srcId="{4B2C1D5E-4BC0-4AB4-8148-7A9E97EF81F3}" destId="{4D6FACB9-B228-4B07-A99B-EC24F060F443}" srcOrd="2" destOrd="0" presId="urn:microsoft.com/office/officeart/2005/8/layout/hList9"/>
    <dgm:cxn modelId="{517E0BB1-1A6B-46F4-A7BF-18FC14C6B47C}" type="presParOf" srcId="{4D6FACB9-B228-4B07-A99B-EC24F060F443}" destId="{4C839F75-6D85-4E36-93BF-FF2B2157E3EF}" srcOrd="0" destOrd="0" presId="urn:microsoft.com/office/officeart/2005/8/layout/hList9"/>
    <dgm:cxn modelId="{BE78FBE7-EEF3-4325-8EF9-F52712ACF7AD}" type="presParOf" srcId="{4D6FACB9-B228-4B07-A99B-EC24F060F443}" destId="{AA48F0A0-85F5-4810-AE41-E77D9FF705DB}" srcOrd="1" destOrd="0" presId="urn:microsoft.com/office/officeart/2005/8/layout/hList9"/>
    <dgm:cxn modelId="{7C854F8C-BA3E-4580-B13C-EE0862E5A4E7}" type="presParOf" srcId="{2B81852D-0B06-4B39-AF9E-921BD658B5AA}" destId="{FFCCFB2D-DFBD-4100-87A0-DCEDA6A2B776}" srcOrd="2" destOrd="0" presId="urn:microsoft.com/office/officeart/2005/8/layout/hList9"/>
    <dgm:cxn modelId="{870E13DC-716B-4C05-8EFB-857432370835}" type="presParOf" srcId="{2B81852D-0B06-4B39-AF9E-921BD658B5AA}" destId="{10A3B136-5752-49AC-81B0-256D9AF584E6}" srcOrd="3" destOrd="0" presId="urn:microsoft.com/office/officeart/2005/8/layout/hList9"/>
    <dgm:cxn modelId="{E60A377E-C7C2-4711-AF0F-5872EEFE0C66}" type="presParOf" srcId="{2B81852D-0B06-4B39-AF9E-921BD658B5AA}" destId="{30392A14-9E09-4FF0-A51D-839CBD5665A2}" srcOrd="4" destOrd="0" presId="urn:microsoft.com/office/officeart/2005/8/layout/hList9"/>
    <dgm:cxn modelId="{F090AD62-B1FF-4087-A1FE-FECC68599AA8}" type="presParOf" srcId="{2B81852D-0B06-4B39-AF9E-921BD658B5AA}" destId="{A3AEBBCB-C2EC-45D4-A19B-BB663665D5C5}" srcOrd="5" destOrd="0" presId="urn:microsoft.com/office/officeart/2005/8/layout/hList9"/>
    <dgm:cxn modelId="{347FDBF4-8BA9-4086-A441-0830B7E9B9A1}" type="presParOf" srcId="{2B81852D-0B06-4B39-AF9E-921BD658B5AA}" destId="{6C317AB7-CC71-4863-889C-6F775A79A988}" srcOrd="6" destOrd="0" presId="urn:microsoft.com/office/officeart/2005/8/layout/hList9"/>
    <dgm:cxn modelId="{1B871673-149D-4ECF-8A38-3FAD31A506EC}" type="presParOf" srcId="{6C317AB7-CC71-4863-889C-6F775A79A988}" destId="{7148328B-DAB9-4ABA-A0F7-13865B981697}" srcOrd="0" destOrd="0" presId="urn:microsoft.com/office/officeart/2005/8/layout/hList9"/>
    <dgm:cxn modelId="{68E7E81C-5A40-4EAB-97E9-CB6E6F5F8A60}" type="presParOf" srcId="{6C317AB7-CC71-4863-889C-6F775A79A988}" destId="{87447787-D155-4214-9CD7-98B3846E112B}" srcOrd="1" destOrd="0" presId="urn:microsoft.com/office/officeart/2005/8/layout/hList9"/>
    <dgm:cxn modelId="{38BDE1FB-778D-4E1F-9767-03425667AF1F}" type="presParOf" srcId="{87447787-D155-4214-9CD7-98B3846E112B}" destId="{BD6EBAAC-EFB4-4248-95DF-B037F271C799}" srcOrd="0" destOrd="0" presId="urn:microsoft.com/office/officeart/2005/8/layout/hList9"/>
    <dgm:cxn modelId="{35289D1A-BC5D-4074-B80E-5024902DD673}" type="presParOf" srcId="{87447787-D155-4214-9CD7-98B3846E112B}" destId="{2F0622CE-9F30-4C7B-87DB-B27ACF2CF576}" srcOrd="1" destOrd="0" presId="urn:microsoft.com/office/officeart/2005/8/layout/hList9"/>
    <dgm:cxn modelId="{49A9491D-15A6-46EF-91B3-AA69BAF93F86}" type="presParOf" srcId="{6C317AB7-CC71-4863-889C-6F775A79A988}" destId="{E8DA3B75-70FC-473A-A381-C9BB85AFFDB1}" srcOrd="2" destOrd="0" presId="urn:microsoft.com/office/officeart/2005/8/layout/hList9"/>
    <dgm:cxn modelId="{4229F6E8-CC6E-42A7-8E27-45F2BE46BD39}" type="presParOf" srcId="{E8DA3B75-70FC-473A-A381-C9BB85AFFDB1}" destId="{F0B930D5-4DD0-4EFB-BE1B-7829EA75EFBD}" srcOrd="0" destOrd="0" presId="urn:microsoft.com/office/officeart/2005/8/layout/hList9"/>
    <dgm:cxn modelId="{4E2B8CD1-DF99-47DF-B763-0841EB0E971B}" type="presParOf" srcId="{E8DA3B75-70FC-473A-A381-C9BB85AFFDB1}" destId="{9BDDDF4B-484C-40CB-B41F-DE82D95F532D}" srcOrd="1" destOrd="0" presId="urn:microsoft.com/office/officeart/2005/8/layout/hList9"/>
    <dgm:cxn modelId="{17B43260-8BA2-42B8-B18A-0C25D8555857}" type="presParOf" srcId="{2B81852D-0B06-4B39-AF9E-921BD658B5AA}" destId="{0C043E68-F472-409F-9FA7-E51A193DB224}" srcOrd="7" destOrd="0" presId="urn:microsoft.com/office/officeart/2005/8/layout/hList9"/>
    <dgm:cxn modelId="{57952049-7080-40EE-9E04-759ABA78B56B}" type="presParOf" srcId="{2B81852D-0B06-4B39-AF9E-921BD658B5AA}" destId="{9B80344E-BF59-4EF1-AF0B-B6C9C33668F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F3D8B9-986B-4DEE-870A-F3E560E0B716}">
      <dsp:nvSpPr>
        <dsp:cNvPr id="0" name=""/>
        <dsp:cNvSpPr/>
      </dsp:nvSpPr>
      <dsp:spPr>
        <a:xfrm rot="5400000">
          <a:off x="5205789" y="-2767181"/>
          <a:ext cx="775610" cy="65039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黑体" pitchFamily="49" charset="-122"/>
              <a:ea typeface="黑体" pitchFamily="49" charset="-122"/>
            </a:rPr>
            <a:t>反封建专制主义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黑体" pitchFamily="49" charset="-122"/>
              <a:ea typeface="黑体" pitchFamily="49" charset="-122"/>
            </a:rPr>
            <a:t>个人生命、自由、私有财产等，是不可侵犯的“天赋人权”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5205789" y="-2767181"/>
        <a:ext cx="775610" cy="6503925"/>
      </dsp:txXfrm>
    </dsp:sp>
    <dsp:sp modelId="{2C3DF82A-9CA6-4BAB-8907-AD48B3890A09}">
      <dsp:nvSpPr>
        <dsp:cNvPr id="0" name=""/>
        <dsp:cNvSpPr/>
      </dsp:nvSpPr>
      <dsp:spPr>
        <a:xfrm>
          <a:off x="577842" y="24"/>
          <a:ext cx="1763789" cy="969512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600" b="1" kern="1200" dirty="0" smtClean="0">
              <a:latin typeface="黑体" pitchFamily="49" charset="-122"/>
              <a:ea typeface="黑体" pitchFamily="49" charset="-122"/>
            </a:rPr>
            <a:t>正面</a:t>
          </a:r>
          <a:endParaRPr lang="zh-CN" altLang="en-US" sz="4600" b="1" kern="1200" dirty="0">
            <a:latin typeface="黑体" pitchFamily="49" charset="-122"/>
            <a:ea typeface="黑体" pitchFamily="49" charset="-122"/>
          </a:endParaRPr>
        </a:p>
      </dsp:txBody>
      <dsp:txXfrm>
        <a:off x="577842" y="24"/>
        <a:ext cx="1763789" cy="969512"/>
      </dsp:txXfrm>
    </dsp:sp>
    <dsp:sp modelId="{50541F3A-3315-44AD-AED5-746E042C2315}">
      <dsp:nvSpPr>
        <dsp:cNvPr id="0" name=""/>
        <dsp:cNvSpPr/>
      </dsp:nvSpPr>
      <dsp:spPr>
        <a:xfrm rot="5400000">
          <a:off x="5205789" y="-1749193"/>
          <a:ext cx="775610" cy="650392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黑体" pitchFamily="49" charset="-122"/>
              <a:ea typeface="黑体" pitchFamily="49" charset="-122"/>
            </a:rPr>
            <a:t>对个人权利的极端推崇，个人权利至高无上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黑体" pitchFamily="49" charset="-122"/>
              <a:ea typeface="黑体" pitchFamily="49" charset="-122"/>
            </a:rPr>
            <a:t>引发西方社会诸多问题，如美国社会枪支案屡屡发生</a:t>
          </a:r>
          <a:r>
            <a:rPr lang="en-US" altLang="zh-CN" sz="1800" b="1" kern="1200" dirty="0" smtClean="0">
              <a:latin typeface="黑体" pitchFamily="49" charset="-122"/>
              <a:ea typeface="黑体" pitchFamily="49" charset="-122"/>
            </a:rPr>
            <a:t>…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5205789" y="-1749193"/>
        <a:ext cx="775610" cy="6503925"/>
      </dsp:txXfrm>
    </dsp:sp>
    <dsp:sp modelId="{FD8F038F-52BC-4DE8-A38D-B25E43595F83}">
      <dsp:nvSpPr>
        <dsp:cNvPr id="0" name=""/>
        <dsp:cNvSpPr/>
      </dsp:nvSpPr>
      <dsp:spPr>
        <a:xfrm>
          <a:off x="577842" y="1018012"/>
          <a:ext cx="1763789" cy="969512"/>
        </a:xfrm>
        <a:prstGeom prst="roundRect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600" b="1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负面</a:t>
          </a:r>
          <a:endParaRPr lang="zh-CN" altLang="en-US" sz="4600" b="1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sp:txBody>
      <dsp:txXfrm>
        <a:off x="577842" y="1018012"/>
        <a:ext cx="1763789" cy="9695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C1A3D-0A44-4B40-A6A7-860BF53E89AC}">
      <dsp:nvSpPr>
        <dsp:cNvPr id="0" name=""/>
        <dsp:cNvSpPr/>
      </dsp:nvSpPr>
      <dsp:spPr>
        <a:xfrm>
          <a:off x="2510643" y="671449"/>
          <a:ext cx="2074162" cy="116054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内涵</a:t>
          </a: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：个人主义，个人权利至高无上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2842509" y="671449"/>
        <a:ext cx="1742296" cy="1160549"/>
      </dsp:txXfrm>
    </dsp:sp>
    <dsp:sp modelId="{4C839F75-6D85-4E36-93BF-FF2B2157E3EF}">
      <dsp:nvSpPr>
        <dsp:cNvPr id="0" name=""/>
        <dsp:cNvSpPr/>
      </dsp:nvSpPr>
      <dsp:spPr>
        <a:xfrm>
          <a:off x="2510643" y="1831999"/>
          <a:ext cx="2074162" cy="116054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目的</a:t>
          </a: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：</a:t>
          </a: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推行政治制度，对外</a:t>
          </a: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价值观</a:t>
          </a: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输出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2842509" y="1831999"/>
        <a:ext cx="1742296" cy="1160549"/>
      </dsp:txXfrm>
    </dsp:sp>
    <dsp:sp modelId="{10A3B136-5752-49AC-81B0-256D9AF584E6}">
      <dsp:nvSpPr>
        <dsp:cNvPr id="0" name=""/>
        <dsp:cNvSpPr/>
      </dsp:nvSpPr>
      <dsp:spPr>
        <a:xfrm>
          <a:off x="961645" y="116"/>
          <a:ext cx="1862579" cy="167703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latin typeface="黑体" pitchFamily="49" charset="-122"/>
              <a:ea typeface="黑体" pitchFamily="49" charset="-122"/>
            </a:rPr>
            <a:t>资本主义核心价值观</a:t>
          </a:r>
          <a:endParaRPr lang="zh-CN" altLang="en-US" sz="2600" b="1" kern="1200" dirty="0">
            <a:latin typeface="黑体" pitchFamily="49" charset="-122"/>
            <a:ea typeface="黑体" pitchFamily="49" charset="-122"/>
          </a:endParaRPr>
        </a:p>
      </dsp:txBody>
      <dsp:txXfrm>
        <a:off x="961645" y="116"/>
        <a:ext cx="1862579" cy="1677032"/>
      </dsp:txXfrm>
    </dsp:sp>
    <dsp:sp modelId="{BD6EBAAC-EFB4-4248-95DF-B037F271C799}">
      <dsp:nvSpPr>
        <dsp:cNvPr id="0" name=""/>
        <dsp:cNvSpPr/>
      </dsp:nvSpPr>
      <dsp:spPr>
        <a:xfrm>
          <a:off x="7261922" y="607388"/>
          <a:ext cx="2651207" cy="116054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内涵</a:t>
          </a: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：更</a:t>
          </a:r>
          <a:r>
            <a:rPr lang="zh-CN" sz="2000" kern="1200" dirty="0" smtClean="0">
              <a:latin typeface="黑体" pitchFamily="49" charset="-122"/>
              <a:ea typeface="黑体" pitchFamily="49" charset="-122"/>
            </a:rPr>
            <a:t>强调的是</a:t>
          </a:r>
          <a:r>
            <a:rPr lang="zh-CN" sz="2000" kern="12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rPr>
            <a:t>爱国主义、集体主义、社会主义</a:t>
          </a:r>
          <a:endParaRPr lang="zh-CN" altLang="en-US" sz="2000" kern="1200" dirty="0">
            <a:solidFill>
              <a:srgbClr val="C00000"/>
            </a:solidFill>
            <a:latin typeface="黑体" pitchFamily="49" charset="-122"/>
            <a:ea typeface="黑体" pitchFamily="49" charset="-122"/>
          </a:endParaRPr>
        </a:p>
      </dsp:txBody>
      <dsp:txXfrm>
        <a:off x="7686116" y="607388"/>
        <a:ext cx="2227014" cy="1160549"/>
      </dsp:txXfrm>
    </dsp:sp>
    <dsp:sp modelId="{F0B930D5-4DD0-4EFB-BE1B-7829EA75EFBD}">
      <dsp:nvSpPr>
        <dsp:cNvPr id="0" name=""/>
        <dsp:cNvSpPr/>
      </dsp:nvSpPr>
      <dsp:spPr>
        <a:xfrm>
          <a:off x="7261922" y="1767937"/>
          <a:ext cx="2651207" cy="116054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黑体" pitchFamily="49" charset="-122"/>
              <a:ea typeface="黑体" pitchFamily="49" charset="-122"/>
            </a:rPr>
            <a:t>目的</a:t>
          </a: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：形成全民族奋发向上的精神力量和团结和睦的精神纽带</a:t>
          </a:r>
        </a:p>
      </dsp:txBody>
      <dsp:txXfrm>
        <a:off x="7686116" y="1767937"/>
        <a:ext cx="2227014" cy="1160549"/>
      </dsp:txXfrm>
    </dsp:sp>
    <dsp:sp modelId="{9B80344E-BF59-4EF1-AF0B-B6C9C33668FC}">
      <dsp:nvSpPr>
        <dsp:cNvPr id="0" name=""/>
        <dsp:cNvSpPr/>
      </dsp:nvSpPr>
      <dsp:spPr>
        <a:xfrm>
          <a:off x="5967859" y="116"/>
          <a:ext cx="1677032" cy="16770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rPr>
            <a:t>社会主义核心价值观</a:t>
          </a:r>
          <a:endParaRPr lang="zh-CN" altLang="en-US" sz="2600" b="1" kern="1200" dirty="0">
            <a:solidFill>
              <a:schemeClr val="tx1"/>
            </a:solidFill>
            <a:latin typeface="黑体" pitchFamily="49" charset="-122"/>
            <a:ea typeface="黑体" pitchFamily="49" charset="-122"/>
          </a:endParaRPr>
        </a:p>
      </dsp:txBody>
      <dsp:txXfrm>
        <a:off x="5967859" y="116"/>
        <a:ext cx="1677032" cy="167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32802D3-63E9-4849-85AA-F22D451700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7406220-7D95-4419-AC0B-9DD75814BA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364BC-B360-4B54-87A8-9055CDD96E6D}" type="slidenum">
              <a:rPr lang="en-US" altLang="zh-CN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6437F-3D80-4A57-8172-4CF67FD681AE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Shiqian\Desktop\图片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hiqian\Desktop\图片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20638"/>
            <a:ext cx="9161463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hiqian\Documents\Tencent Files\870470537\FileRecv\杂志社logo带网址 (一点红)副本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6410325"/>
            <a:ext cx="16383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CB91-061B-44E6-8611-92C40064999A}" type="datetimeFigureOut">
              <a:rPr lang="zh-CN" altLang="en-US"/>
              <a:pPr>
                <a:defRPr/>
              </a:pPr>
              <a:t>2013/5/8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EA7D-B37A-4861-B386-4EA819E693E4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杂志社logo网址   单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黑体" pitchFamily="49" charset="-122"/>
              </a:defRPr>
            </a:lvl1pPr>
          </a:lstStyle>
          <a:p>
            <a:pPr>
              <a:defRPr/>
            </a:pPr>
            <a:fld id="{06B6F221-11C5-4E9D-BF10-23722F0ED745}" type="datetimeFigureOut">
              <a:rPr lang="zh-CN" altLang="en-US"/>
              <a:pPr>
                <a:defRPr/>
              </a:pPr>
              <a:t>2013/5/8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黑体" pitchFamily="49" charset="-122"/>
              </a:defRPr>
            </a:lvl1pPr>
          </a:lstStyle>
          <a:p>
            <a:pPr>
              <a:defRPr/>
            </a:pPr>
            <a:fld id="{0A60DB60-EF85-4DAA-BD3F-603921B6FE8F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000125"/>
            <a:ext cx="9144000" cy="5857875"/>
          </a:xfrm>
          <a:prstGeom prst="rect">
            <a:avLst/>
          </a:prstGeom>
          <a:gradFill rotWithShape="1">
            <a:gsLst>
              <a:gs pos="0">
                <a:srgbClr val="FFFFB3"/>
              </a:gs>
              <a:gs pos="50000">
                <a:srgbClr val="FFFFB3">
                  <a:gamma/>
                  <a:tint val="29804"/>
                  <a:invGamma/>
                </a:srgbClr>
              </a:gs>
              <a:gs pos="100000">
                <a:srgbClr val="FFFFB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黑体" pitchFamily="49" charset="-122"/>
            </a:endParaRPr>
          </a:p>
        </p:txBody>
      </p:sp>
      <p:pic>
        <p:nvPicPr>
          <p:cNvPr id="2056" name="图片 5" descr="杂志社logo 新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35850" y="6375400"/>
            <a:ext cx="15462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26" r:id="rId5"/>
    <p:sldLayoutId id="2147485232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"/>
          <p:cNvSpPr>
            <a:spLocks/>
          </p:cNvSpPr>
          <p:nvPr/>
        </p:nvSpPr>
        <p:spPr bwMode="auto">
          <a:xfrm>
            <a:off x="250825" y="228600"/>
            <a:ext cx="4054475" cy="949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-449121" tIns="165048" bIns="165048" anchor="ctr">
            <a:spAutoFit/>
          </a:bodyPr>
          <a:lstStyle/>
          <a:p>
            <a:pPr indent="449263"/>
            <a:r>
              <a:rPr lang="zh-CN" sz="4000" b="1">
                <a:cs typeface="Times New Roman" pitchFamily="18" charset="0"/>
              </a:rPr>
              <a:t>积极培育和践行</a:t>
            </a:r>
          </a:p>
        </p:txBody>
      </p:sp>
      <p:sp>
        <p:nvSpPr>
          <p:cNvPr id="12" name="矩形 11"/>
          <p:cNvSpPr/>
          <p:nvPr/>
        </p:nvSpPr>
        <p:spPr>
          <a:xfrm>
            <a:off x="945057" y="1209754"/>
            <a:ext cx="713849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>
                <a:ln w="11430"/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宋体" pitchFamily="2" charset="-122"/>
                <a:cs typeface="Times New Roman" pitchFamily="18" charset="0"/>
              </a:rPr>
              <a:t>社会主义核心价值观</a:t>
            </a:r>
            <a:endParaRPr lang="zh-CN" altLang="en-US" sz="6000" b="1" dirty="0">
              <a:ln w="11430"/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宋体" pitchFamily="2" charset="-122"/>
            </a:endParaRPr>
          </a:p>
        </p:txBody>
      </p:sp>
      <p:pic>
        <p:nvPicPr>
          <p:cNvPr id="8202" name="Picture 15" descr="C:\Users\Shiqian\Desktop\课件制作-2013寒假\图库\2009032658759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76118">
            <a:off x="568325" y="2701925"/>
            <a:ext cx="16478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3" descr="C:\Users\Shiqian\Desktop\课件制作-2013寒假\图库\168623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79433">
            <a:off x="1166813" y="2546350"/>
            <a:ext cx="165258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C:\Users\Shiqian\Desktop\课件制作-2013寒假\图库\397679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54920">
            <a:off x="1854200" y="2505075"/>
            <a:ext cx="162083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6" descr="C:\Users\Shiqian\Desktop\课件制作-2013寒假\图库\a000042322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5743">
            <a:off x="2116138" y="2536825"/>
            <a:ext cx="24209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7" descr="C:\Users\Shiqian\Desktop\课件制作-2013寒假\图库\a8911211-2f61-440c-8b0a-e4330dcb3d1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77949">
            <a:off x="2819400" y="2579688"/>
            <a:ext cx="24653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C:\Users\Shiqian\Desktop\课件制作-2013寒假\封面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44916">
            <a:off x="3814763" y="2727325"/>
            <a:ext cx="172878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" descr="C:\Users\Shiqian\Documents\Tencent Files\870470537\FileRecv\杂志社logo带网址 (一点红)副本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6051550"/>
            <a:ext cx="2587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215900" y="228600"/>
            <a:ext cx="755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抵御西方资本主义价值观的需要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238750" y="4495800"/>
            <a:ext cx="622300" cy="17335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ea typeface="黑体" pitchFamily="49" charset="-122"/>
              </a:rPr>
              <a:t>软实力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127500" y="4362450"/>
            <a:ext cx="622300" cy="20002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a typeface="黑体" pitchFamily="49" charset="-122"/>
              </a:rPr>
              <a:t>核心价值观支撑</a:t>
            </a:r>
          </a:p>
        </p:txBody>
      </p:sp>
      <p:pic>
        <p:nvPicPr>
          <p:cNvPr id="16391" name="Picture 7" descr="C:\Users\Shiqian\Desktop\课件制作-2013寒假\图库\xin_1620807051254640108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4295775"/>
            <a:ext cx="32004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16300" y="4318000"/>
            <a:ext cx="554038" cy="2355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2400" b="1" spc="25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软实力制胜！</a:t>
            </a:r>
          </a:p>
        </p:txBody>
      </p:sp>
      <p:sp>
        <p:nvSpPr>
          <p:cNvPr id="21" name="右箭头 20"/>
          <p:cNvSpPr/>
          <p:nvPr/>
        </p:nvSpPr>
        <p:spPr>
          <a:xfrm>
            <a:off x="4867728" y="5177064"/>
            <a:ext cx="266700" cy="3111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49"/>
          <p:cNvGrpSpPr>
            <a:grpSpLocks/>
          </p:cNvGrpSpPr>
          <p:nvPr/>
        </p:nvGrpSpPr>
        <p:grpSpPr bwMode="auto">
          <a:xfrm>
            <a:off x="6437313" y="3843338"/>
            <a:ext cx="2330450" cy="2622550"/>
            <a:chOff x="6437992" y="3843564"/>
            <a:chExt cx="2329180" cy="2622550"/>
          </a:xfrm>
        </p:grpSpPr>
        <p:grpSp>
          <p:nvGrpSpPr>
            <p:cNvPr id="3" name="组合 23"/>
            <p:cNvGrpSpPr/>
            <p:nvPr/>
          </p:nvGrpSpPr>
          <p:grpSpPr>
            <a:xfrm>
              <a:off x="6794500" y="4762500"/>
              <a:ext cx="904081" cy="859631"/>
              <a:chOff x="1317624" y="1359852"/>
              <a:chExt cx="1185862" cy="1185862"/>
            </a:xfrm>
            <a:scene3d>
              <a:camera prst="orthographicFront"/>
              <a:lightRig rig="flat" dir="t"/>
            </a:scene3d>
          </p:grpSpPr>
          <p:sp>
            <p:nvSpPr>
              <p:cNvPr id="25" name="椭圆 24"/>
              <p:cNvSpPr/>
              <p:nvPr/>
            </p:nvSpPr>
            <p:spPr>
              <a:xfrm>
                <a:off x="1317624" y="1359852"/>
                <a:ext cx="1185862" cy="1185862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椭圆 4"/>
              <p:cNvSpPr/>
              <p:nvPr/>
            </p:nvSpPr>
            <p:spPr>
              <a:xfrm>
                <a:off x="1491290" y="1533517"/>
                <a:ext cx="838530" cy="8385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1750" tIns="31750" rIns="31750" bIns="31750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5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文化</a:t>
                </a:r>
              </a:p>
            </p:txBody>
          </p:sp>
        </p:grpSp>
        <p:grpSp>
          <p:nvGrpSpPr>
            <p:cNvPr id="16432" name="组合 48"/>
            <p:cNvGrpSpPr>
              <a:grpSpLocks/>
            </p:cNvGrpSpPr>
            <p:nvPr/>
          </p:nvGrpSpPr>
          <p:grpSpPr bwMode="auto">
            <a:xfrm>
              <a:off x="6437992" y="3843564"/>
              <a:ext cx="2329180" cy="2622550"/>
              <a:chOff x="6487477" y="3836419"/>
              <a:chExt cx="2329180" cy="2622550"/>
            </a:xfrm>
          </p:grpSpPr>
          <p:grpSp>
            <p:nvGrpSpPr>
              <p:cNvPr id="5" name="组合 26"/>
              <p:cNvGrpSpPr/>
              <p:nvPr/>
            </p:nvGrpSpPr>
            <p:grpSpPr>
              <a:xfrm>
                <a:off x="7535069" y="4095750"/>
                <a:ext cx="904081" cy="859631"/>
                <a:chOff x="1317624" y="1359852"/>
                <a:chExt cx="1185862" cy="118586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1317624" y="1359852"/>
                  <a:ext cx="1185862" cy="1185862"/>
                </a:xfrm>
                <a:prstGeom prst="ellipse">
                  <a:avLst/>
                </a:prstGeom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椭圆 4"/>
                <p:cNvSpPr/>
                <p:nvPr/>
              </p:nvSpPr>
              <p:spPr>
                <a:xfrm>
                  <a:off x="1491290" y="1533517"/>
                  <a:ext cx="838530" cy="838532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1750" tIns="31750" rIns="31750" bIns="31750" spcCol="1270" anchor="ctr"/>
                <a:lstStyle/>
                <a:p>
                  <a:pPr algn="ctr" defTabSz="11112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tx1"/>
                      </a:solidFill>
                      <a:latin typeface="黑体" pitchFamily="49" charset="-122"/>
                      <a:ea typeface="黑体" pitchFamily="49" charset="-122"/>
                    </a:rPr>
                    <a:t>意识形态</a:t>
                  </a:r>
                </a:p>
              </p:txBody>
            </p:sp>
          </p:grpSp>
          <p:grpSp>
            <p:nvGrpSpPr>
              <p:cNvPr id="6" name="组合 29"/>
              <p:cNvGrpSpPr/>
              <p:nvPr/>
            </p:nvGrpSpPr>
            <p:grpSpPr>
              <a:xfrm>
                <a:off x="7688535" y="5147469"/>
                <a:ext cx="904081" cy="859631"/>
                <a:chOff x="1319023" y="1359852"/>
                <a:chExt cx="1185862" cy="118586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319023" y="1359852"/>
                  <a:ext cx="1185862" cy="1185862"/>
                </a:xfrm>
                <a:prstGeom prst="ellipse">
                  <a:avLst/>
                </a:prstGeom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椭圆 4"/>
                <p:cNvSpPr/>
                <p:nvPr/>
              </p:nvSpPr>
              <p:spPr>
                <a:xfrm>
                  <a:off x="1491291" y="1533517"/>
                  <a:ext cx="838530" cy="83853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1750" tIns="31750" rIns="31750" bIns="31750" spcCol="1270" anchor="ctr"/>
                <a:lstStyle/>
                <a:p>
                  <a:pPr algn="ctr" defTabSz="11112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tx1"/>
                      </a:solidFill>
                      <a:latin typeface="黑体" pitchFamily="49" charset="-122"/>
                      <a:ea typeface="黑体" pitchFamily="49" charset="-122"/>
                    </a:rPr>
                    <a:t>政治制度</a:t>
                  </a:r>
                </a:p>
              </p:txBody>
            </p:sp>
          </p:grpSp>
          <p:sp>
            <p:nvSpPr>
              <p:cNvPr id="22" name=" 3"/>
              <p:cNvSpPr/>
              <p:nvPr/>
            </p:nvSpPr>
            <p:spPr>
              <a:xfrm rot="5098055">
                <a:off x="6340792" y="3983104"/>
                <a:ext cx="2622550" cy="2329180"/>
              </a:xfrm>
              <a:prstGeom prst="funnel">
                <a:avLst/>
              </a:prstGeom>
              <a:solidFill>
                <a:schemeClr val="accent6">
                  <a:lumMod val="50000"/>
                  <a:alpha val="4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23" name="右箭头 22"/>
          <p:cNvSpPr/>
          <p:nvPr/>
        </p:nvSpPr>
        <p:spPr>
          <a:xfrm>
            <a:off x="5994400" y="5177064"/>
            <a:ext cx="266700" cy="3111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47"/>
          <p:cNvGrpSpPr>
            <a:grpSpLocks/>
          </p:cNvGrpSpPr>
          <p:nvPr/>
        </p:nvGrpSpPr>
        <p:grpSpPr bwMode="auto">
          <a:xfrm>
            <a:off x="171450" y="1427163"/>
            <a:ext cx="3867150" cy="2490787"/>
            <a:chOff x="260350" y="1204243"/>
            <a:chExt cx="3867150" cy="2491457"/>
          </a:xfrm>
        </p:grpSpPr>
        <p:grpSp>
          <p:nvGrpSpPr>
            <p:cNvPr id="8" name="组合 32"/>
            <p:cNvGrpSpPr/>
            <p:nvPr/>
          </p:nvGrpSpPr>
          <p:grpSpPr>
            <a:xfrm>
              <a:off x="3013993" y="1206500"/>
              <a:ext cx="1113507" cy="1113507"/>
              <a:chOff x="551689" y="333"/>
              <a:chExt cx="1113507" cy="1113507"/>
            </a:xfrm>
            <a:scene3d>
              <a:camera prst="orthographicFront"/>
              <a:lightRig rig="flat" dir="t"/>
            </a:scene3d>
          </p:grpSpPr>
          <p:sp>
            <p:nvSpPr>
              <p:cNvPr id="46" name="椭圆 45"/>
              <p:cNvSpPr/>
              <p:nvPr/>
            </p:nvSpPr>
            <p:spPr>
              <a:xfrm>
                <a:off x="551689" y="333"/>
                <a:ext cx="1113507" cy="1113507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椭圆 4"/>
              <p:cNvSpPr/>
              <p:nvPr/>
            </p:nvSpPr>
            <p:spPr>
              <a:xfrm>
                <a:off x="714758" y="163402"/>
                <a:ext cx="787369" cy="78736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硬实力</a:t>
                </a:r>
              </a:p>
            </p:txBody>
          </p:sp>
        </p:grpSp>
        <p:grpSp>
          <p:nvGrpSpPr>
            <p:cNvPr id="9" name="组合 33"/>
            <p:cNvGrpSpPr/>
            <p:nvPr/>
          </p:nvGrpSpPr>
          <p:grpSpPr>
            <a:xfrm>
              <a:off x="1837016" y="1428750"/>
              <a:ext cx="645834" cy="645834"/>
              <a:chOff x="785526" y="1204257"/>
              <a:chExt cx="645834" cy="645834"/>
            </a:xfrm>
            <a:scene3d>
              <a:camera prst="orthographicFront"/>
              <a:lightRig rig="flat" dir="t"/>
            </a:scene3d>
          </p:grpSpPr>
          <p:sp>
            <p:nvSpPr>
              <p:cNvPr id="44" name="加号 43"/>
              <p:cNvSpPr/>
              <p:nvPr/>
            </p:nvSpPr>
            <p:spPr>
              <a:xfrm>
                <a:off x="785526" y="1204257"/>
                <a:ext cx="645834" cy="645834"/>
              </a:xfrm>
              <a:prstGeom prst="mathPlus">
                <a:avLst/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加号 6"/>
              <p:cNvSpPr/>
              <p:nvPr/>
            </p:nvSpPr>
            <p:spPr>
              <a:xfrm>
                <a:off x="871131" y="1451224"/>
                <a:ext cx="474624" cy="151900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4445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10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2" name="组合 34"/>
            <p:cNvGrpSpPr/>
            <p:nvPr/>
          </p:nvGrpSpPr>
          <p:grpSpPr>
            <a:xfrm>
              <a:off x="260350" y="1204243"/>
              <a:ext cx="1113507" cy="1113507"/>
              <a:chOff x="551689" y="1940508"/>
              <a:chExt cx="1113507" cy="1113507"/>
            </a:xfrm>
            <a:scene3d>
              <a:camera prst="orthographicFront"/>
              <a:lightRig rig="flat" dir="t"/>
            </a:scene3d>
          </p:grpSpPr>
          <p:sp>
            <p:nvSpPr>
              <p:cNvPr id="42" name="椭圆 41"/>
              <p:cNvSpPr/>
              <p:nvPr/>
            </p:nvSpPr>
            <p:spPr>
              <a:xfrm>
                <a:off x="551689" y="1940508"/>
                <a:ext cx="1113507" cy="1113507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椭圆 8"/>
              <p:cNvSpPr/>
              <p:nvPr/>
            </p:nvSpPr>
            <p:spPr>
              <a:xfrm>
                <a:off x="714758" y="2103577"/>
                <a:ext cx="787369" cy="78736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0480" tIns="30480" rIns="30480" bIns="30480" spcCol="1270" anchor="ctr"/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4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软实力</a:t>
                </a:r>
              </a:p>
            </p:txBody>
          </p:sp>
        </p:grpSp>
        <p:grpSp>
          <p:nvGrpSpPr>
            <p:cNvPr id="13" name="组合 35"/>
            <p:cNvGrpSpPr/>
            <p:nvPr/>
          </p:nvGrpSpPr>
          <p:grpSpPr>
            <a:xfrm rot="5400000">
              <a:off x="1967632" y="2329844"/>
              <a:ext cx="438412" cy="414224"/>
              <a:chOff x="1871913" y="1339371"/>
              <a:chExt cx="438412" cy="414224"/>
            </a:xfrm>
            <a:scene3d>
              <a:camera prst="orthographicFront"/>
              <a:lightRig rig="flat" dir="t"/>
            </a:scene3d>
          </p:grpSpPr>
          <p:sp>
            <p:nvSpPr>
              <p:cNvPr id="40" name="右箭头 39"/>
              <p:cNvSpPr/>
              <p:nvPr/>
            </p:nvSpPr>
            <p:spPr>
              <a:xfrm rot="67542">
                <a:off x="1871913" y="1339371"/>
                <a:ext cx="438412" cy="41422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右箭头 10"/>
              <p:cNvSpPr/>
              <p:nvPr/>
            </p:nvSpPr>
            <p:spPr>
              <a:xfrm rot="67542">
                <a:off x="1871925" y="1420995"/>
                <a:ext cx="314145" cy="248534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1600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grpSp>
          <p:nvGrpSpPr>
            <p:cNvPr id="15" name="组合 36"/>
            <p:cNvGrpSpPr/>
            <p:nvPr/>
          </p:nvGrpSpPr>
          <p:grpSpPr>
            <a:xfrm>
              <a:off x="1327150" y="2914464"/>
              <a:ext cx="1826708" cy="781236"/>
              <a:chOff x="2491268" y="1181675"/>
              <a:chExt cx="1826708" cy="781236"/>
            </a:xfrm>
            <a:scene3d>
              <a:camera prst="orthographicFront"/>
              <a:lightRig rig="flat" dir="t"/>
            </a:scene3d>
          </p:grpSpPr>
          <p:sp>
            <p:nvSpPr>
              <p:cNvPr id="38" name="流程图: 过程 37"/>
              <p:cNvSpPr/>
              <p:nvPr/>
            </p:nvSpPr>
            <p:spPr>
              <a:xfrm>
                <a:off x="2491268" y="1181675"/>
                <a:ext cx="1826708" cy="781236"/>
              </a:xfrm>
              <a:prstGeom prst="flowChartProcess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流程图: 过程 12"/>
              <p:cNvSpPr/>
              <p:nvPr/>
            </p:nvSpPr>
            <p:spPr>
              <a:xfrm>
                <a:off x="2491268" y="1181675"/>
                <a:ext cx="1826708" cy="78123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schemeClr val="tx1"/>
                    </a:solidFill>
                    <a:latin typeface="黑体" pitchFamily="49" charset="-122"/>
                    <a:ea typeface="黑体" pitchFamily="49" charset="-122"/>
                  </a:rPr>
                  <a:t>国家能力</a:t>
                </a:r>
              </a:p>
            </p:txBody>
          </p:sp>
        </p:grpSp>
      </p:grpSp>
      <p:grpSp>
        <p:nvGrpSpPr>
          <p:cNvPr id="16" name="组合 47"/>
          <p:cNvGrpSpPr>
            <a:grpSpLocks/>
          </p:cNvGrpSpPr>
          <p:nvPr/>
        </p:nvGrpSpPr>
        <p:grpSpPr bwMode="auto">
          <a:xfrm rot="19948808" flipV="1">
            <a:off x="2619375" y="1933575"/>
            <a:ext cx="3862388" cy="2428875"/>
            <a:chOff x="1708150" y="3646488"/>
            <a:chExt cx="3862388" cy="2619375"/>
          </a:xfrm>
        </p:grpSpPr>
        <p:sp>
          <p:nvSpPr>
            <p:cNvPr id="16423" name="Freeform 35"/>
            <p:cNvSpPr>
              <a:spLocks/>
            </p:cNvSpPr>
            <p:nvPr/>
          </p:nvSpPr>
          <p:spPr bwMode="auto">
            <a:xfrm>
              <a:off x="1711325" y="3646488"/>
              <a:ext cx="3859213" cy="2619375"/>
            </a:xfrm>
            <a:custGeom>
              <a:avLst/>
              <a:gdLst>
                <a:gd name="T0" fmla="*/ 2147483647 w 2431"/>
                <a:gd name="T1" fmla="*/ 2147483647 h 1650"/>
                <a:gd name="T2" fmla="*/ 0 w 2431"/>
                <a:gd name="T3" fmla="*/ 2147483647 h 1650"/>
                <a:gd name="T4" fmla="*/ 2147483647 w 2431"/>
                <a:gd name="T5" fmla="*/ 0 h 1650"/>
                <a:gd name="T6" fmla="*/ 0 60000 65536"/>
                <a:gd name="T7" fmla="*/ 0 60000 65536"/>
                <a:gd name="T8" fmla="*/ 0 60000 65536"/>
                <a:gd name="T9" fmla="*/ 0 w 2431"/>
                <a:gd name="T10" fmla="*/ 0 h 1650"/>
                <a:gd name="T11" fmla="*/ 2431 w 2431"/>
                <a:gd name="T12" fmla="*/ 1650 h 16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1" h="1650">
                  <a:moveTo>
                    <a:pt x="2431" y="1650"/>
                  </a:moveTo>
                  <a:lnTo>
                    <a:pt x="0" y="707"/>
                  </a:lnTo>
                  <a:lnTo>
                    <a:pt x="2064" y="0"/>
                  </a:lnTo>
                </a:path>
              </a:pathLst>
            </a:custGeom>
            <a:gradFill rotWithShape="1">
              <a:gsLst>
                <a:gs pos="0">
                  <a:srgbClr val="000099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4" name="Freeform 38"/>
            <p:cNvSpPr>
              <a:spLocks/>
            </p:cNvSpPr>
            <p:nvPr/>
          </p:nvSpPr>
          <p:spPr bwMode="auto">
            <a:xfrm>
              <a:off x="1711325" y="3705225"/>
              <a:ext cx="2933700" cy="1060450"/>
            </a:xfrm>
            <a:custGeom>
              <a:avLst/>
              <a:gdLst>
                <a:gd name="T0" fmla="*/ 2147483647 w 1848"/>
                <a:gd name="T1" fmla="*/ 0 h 668"/>
                <a:gd name="T2" fmla="*/ 2147483647 w 1848"/>
                <a:gd name="T3" fmla="*/ 2147483647 h 668"/>
                <a:gd name="T4" fmla="*/ 0 w 1848"/>
                <a:gd name="T5" fmla="*/ 2147483647 h 668"/>
                <a:gd name="T6" fmla="*/ 2147483647 w 1848"/>
                <a:gd name="T7" fmla="*/ 0 h 6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8"/>
                <a:gd name="T13" fmla="*/ 0 h 668"/>
                <a:gd name="T14" fmla="*/ 1848 w 1848"/>
                <a:gd name="T15" fmla="*/ 668 h 6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8" h="668">
                  <a:moveTo>
                    <a:pt x="1667" y="0"/>
                  </a:moveTo>
                  <a:lnTo>
                    <a:pt x="1848" y="394"/>
                  </a:lnTo>
                  <a:lnTo>
                    <a:pt x="0" y="668"/>
                  </a:lnTo>
                  <a:lnTo>
                    <a:pt x="1667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5" name="Freeform 39"/>
            <p:cNvSpPr>
              <a:spLocks/>
            </p:cNvSpPr>
            <p:nvPr/>
          </p:nvSpPr>
          <p:spPr bwMode="auto">
            <a:xfrm>
              <a:off x="1708150" y="4725988"/>
              <a:ext cx="3017838" cy="760412"/>
            </a:xfrm>
            <a:custGeom>
              <a:avLst/>
              <a:gdLst>
                <a:gd name="T0" fmla="*/ 2147483647 w 1901"/>
                <a:gd name="T1" fmla="*/ 0 h 479"/>
                <a:gd name="T2" fmla="*/ 2147483647 w 1901"/>
                <a:gd name="T3" fmla="*/ 2147483647 h 479"/>
                <a:gd name="T4" fmla="*/ 0 w 1901"/>
                <a:gd name="T5" fmla="*/ 2147483647 h 479"/>
                <a:gd name="T6" fmla="*/ 2147483647 w 1901"/>
                <a:gd name="T7" fmla="*/ 0 h 4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01"/>
                <a:gd name="T13" fmla="*/ 0 h 479"/>
                <a:gd name="T14" fmla="*/ 1901 w 1901"/>
                <a:gd name="T15" fmla="*/ 479 h 4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01" h="479">
                  <a:moveTo>
                    <a:pt x="1871" y="0"/>
                  </a:moveTo>
                  <a:lnTo>
                    <a:pt x="1901" y="479"/>
                  </a:lnTo>
                  <a:lnTo>
                    <a:pt x="0" y="41"/>
                  </a:lnTo>
                  <a:lnTo>
                    <a:pt x="187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组合 51"/>
          <p:cNvGrpSpPr>
            <a:grpSpLocks/>
          </p:cNvGrpSpPr>
          <p:nvPr/>
        </p:nvGrpSpPr>
        <p:grpSpPr bwMode="auto">
          <a:xfrm>
            <a:off x="882650" y="3068638"/>
            <a:ext cx="3600450" cy="3554412"/>
            <a:chOff x="4341813" y="2039938"/>
            <a:chExt cx="4500562" cy="4441825"/>
          </a:xfrm>
        </p:grpSpPr>
        <p:sp>
          <p:nvSpPr>
            <p:cNvPr id="16406" name="Freeform 29"/>
            <p:cNvSpPr>
              <a:spLocks/>
            </p:cNvSpPr>
            <p:nvPr/>
          </p:nvSpPr>
          <p:spPr bwMode="auto">
            <a:xfrm>
              <a:off x="7380288" y="5035550"/>
              <a:ext cx="1462087" cy="1289050"/>
            </a:xfrm>
            <a:custGeom>
              <a:avLst/>
              <a:gdLst>
                <a:gd name="T0" fmla="*/ 2147483647 w 921"/>
                <a:gd name="T1" fmla="*/ 2147483647 h 812"/>
                <a:gd name="T2" fmla="*/ 2147483647 w 921"/>
                <a:gd name="T3" fmla="*/ 2147483647 h 812"/>
                <a:gd name="T4" fmla="*/ 2147483647 w 921"/>
                <a:gd name="T5" fmla="*/ 0 h 812"/>
                <a:gd name="T6" fmla="*/ 0 w 921"/>
                <a:gd name="T7" fmla="*/ 2147483647 h 812"/>
                <a:gd name="T8" fmla="*/ 2147483647 w 921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1"/>
                <a:gd name="T16" fmla="*/ 0 h 812"/>
                <a:gd name="T17" fmla="*/ 921 w 921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1" h="812">
                  <a:moveTo>
                    <a:pt x="921" y="504"/>
                  </a:moveTo>
                  <a:lnTo>
                    <a:pt x="919" y="283"/>
                  </a:lnTo>
                  <a:lnTo>
                    <a:pt x="921" y="0"/>
                  </a:lnTo>
                  <a:lnTo>
                    <a:pt x="0" y="327"/>
                  </a:lnTo>
                  <a:lnTo>
                    <a:pt x="196" y="812"/>
                  </a:lnTo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7" name="Freeform 11"/>
            <p:cNvSpPr>
              <a:spLocks/>
            </p:cNvSpPr>
            <p:nvPr/>
          </p:nvSpPr>
          <p:spPr bwMode="auto">
            <a:xfrm>
              <a:off x="5100638" y="5272088"/>
              <a:ext cx="2316162" cy="1196975"/>
            </a:xfrm>
            <a:custGeom>
              <a:avLst/>
              <a:gdLst>
                <a:gd name="T0" fmla="*/ 2147483647 w 1459"/>
                <a:gd name="T1" fmla="*/ 2147483647 h 754"/>
                <a:gd name="T2" fmla="*/ 2147483647 w 1459"/>
                <a:gd name="T3" fmla="*/ 0 h 754"/>
                <a:gd name="T4" fmla="*/ 0 w 1459"/>
                <a:gd name="T5" fmla="*/ 2147483647 h 754"/>
                <a:gd name="T6" fmla="*/ 2147483647 w 1459"/>
                <a:gd name="T7" fmla="*/ 2147483647 h 754"/>
                <a:gd name="T8" fmla="*/ 2147483647 w 1459"/>
                <a:gd name="T9" fmla="*/ 214748364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9"/>
                <a:gd name="T16" fmla="*/ 0 h 754"/>
                <a:gd name="T17" fmla="*/ 1459 w 1459"/>
                <a:gd name="T18" fmla="*/ 754 h 7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9" h="754">
                  <a:moveTo>
                    <a:pt x="1082" y="60"/>
                  </a:moveTo>
                  <a:lnTo>
                    <a:pt x="364" y="0"/>
                  </a:lnTo>
                  <a:lnTo>
                    <a:pt x="0" y="605"/>
                  </a:lnTo>
                  <a:lnTo>
                    <a:pt x="1459" y="754"/>
                  </a:lnTo>
                  <a:lnTo>
                    <a:pt x="1082" y="60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0033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8" name="Freeform 13"/>
            <p:cNvSpPr>
              <a:spLocks/>
            </p:cNvSpPr>
            <p:nvPr/>
          </p:nvSpPr>
          <p:spPr bwMode="auto">
            <a:xfrm>
              <a:off x="6254877" y="2152451"/>
              <a:ext cx="1935027" cy="1980027"/>
            </a:xfrm>
            <a:custGeom>
              <a:avLst/>
              <a:gdLst>
                <a:gd name="T0" fmla="*/ 0 w 1196"/>
                <a:gd name="T1" fmla="*/ 2147483647 h 1224"/>
                <a:gd name="T2" fmla="*/ 2147483647 w 1196"/>
                <a:gd name="T3" fmla="*/ 0 h 1224"/>
                <a:gd name="T4" fmla="*/ 2147483647 w 1196"/>
                <a:gd name="T5" fmla="*/ 2147483647 h 1224"/>
                <a:gd name="T6" fmla="*/ 2147483647 w 1196"/>
                <a:gd name="T7" fmla="*/ 2147483647 h 1224"/>
                <a:gd name="T8" fmla="*/ 0 w 1196"/>
                <a:gd name="T9" fmla="*/ 2147483647 h 1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6"/>
                <a:gd name="T16" fmla="*/ 0 h 1224"/>
                <a:gd name="T17" fmla="*/ 1196 w 1196"/>
                <a:gd name="T18" fmla="*/ 1224 h 1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6" h="1224">
                  <a:moveTo>
                    <a:pt x="0" y="660"/>
                  </a:moveTo>
                  <a:lnTo>
                    <a:pt x="4" y="0"/>
                  </a:lnTo>
                  <a:lnTo>
                    <a:pt x="1196" y="1138"/>
                  </a:lnTo>
                  <a:lnTo>
                    <a:pt x="584" y="1224"/>
                  </a:lnTo>
                  <a:lnTo>
                    <a:pt x="0" y="660"/>
                  </a:ln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rgbClr val="0066CC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9" name="Freeform 14"/>
            <p:cNvSpPr>
              <a:spLocks/>
            </p:cNvSpPr>
            <p:nvPr/>
          </p:nvSpPr>
          <p:spPr bwMode="auto">
            <a:xfrm>
              <a:off x="6824663" y="3998913"/>
              <a:ext cx="1327150" cy="2482850"/>
            </a:xfrm>
            <a:custGeom>
              <a:avLst/>
              <a:gdLst>
                <a:gd name="T0" fmla="*/ 2147483647 w 836"/>
                <a:gd name="T1" fmla="*/ 2147483647 h 1564"/>
                <a:gd name="T2" fmla="*/ 0 w 836"/>
                <a:gd name="T3" fmla="*/ 2147483647 h 1564"/>
                <a:gd name="T4" fmla="*/ 2147483647 w 836"/>
                <a:gd name="T5" fmla="*/ 2147483647 h 1564"/>
                <a:gd name="T6" fmla="*/ 2147483647 w 836"/>
                <a:gd name="T7" fmla="*/ 0 h 1564"/>
                <a:gd name="T8" fmla="*/ 2147483647 w 836"/>
                <a:gd name="T9" fmla="*/ 2147483647 h 1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6"/>
                <a:gd name="T16" fmla="*/ 0 h 1564"/>
                <a:gd name="T17" fmla="*/ 836 w 836"/>
                <a:gd name="T18" fmla="*/ 1564 h 1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6" h="1564">
                  <a:moveTo>
                    <a:pt x="228" y="90"/>
                  </a:moveTo>
                  <a:lnTo>
                    <a:pt x="0" y="856"/>
                  </a:lnTo>
                  <a:lnTo>
                    <a:pt x="380" y="1564"/>
                  </a:lnTo>
                  <a:lnTo>
                    <a:pt x="836" y="0"/>
                  </a:lnTo>
                  <a:lnTo>
                    <a:pt x="228" y="90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0066CC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0" name="Freeform 15"/>
            <p:cNvSpPr>
              <a:spLocks/>
            </p:cNvSpPr>
            <p:nvPr/>
          </p:nvSpPr>
          <p:spPr bwMode="auto">
            <a:xfrm>
              <a:off x="4341813" y="2182813"/>
              <a:ext cx="1922462" cy="1755775"/>
            </a:xfrm>
            <a:custGeom>
              <a:avLst/>
              <a:gdLst>
                <a:gd name="T0" fmla="*/ 2147483647 w 1211"/>
                <a:gd name="T1" fmla="*/ 0 h 1106"/>
                <a:gd name="T2" fmla="*/ 2147483647 w 1211"/>
                <a:gd name="T3" fmla="*/ 2147483647 h 1106"/>
                <a:gd name="T4" fmla="*/ 2147483647 w 1211"/>
                <a:gd name="T5" fmla="*/ 2147483647 h 1106"/>
                <a:gd name="T6" fmla="*/ 0 w 1211"/>
                <a:gd name="T7" fmla="*/ 2147483647 h 1106"/>
                <a:gd name="T8" fmla="*/ 2147483647 w 1211"/>
                <a:gd name="T9" fmla="*/ 0 h 1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1"/>
                <a:gd name="T16" fmla="*/ 0 h 1106"/>
                <a:gd name="T17" fmla="*/ 1211 w 1211"/>
                <a:gd name="T18" fmla="*/ 1106 h 1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1" h="1106">
                  <a:moveTo>
                    <a:pt x="1211" y="0"/>
                  </a:moveTo>
                  <a:lnTo>
                    <a:pt x="1196" y="676"/>
                  </a:lnTo>
                  <a:lnTo>
                    <a:pt x="602" y="1106"/>
                  </a:lnTo>
                  <a:lnTo>
                    <a:pt x="0" y="886"/>
                  </a:lnTo>
                  <a:lnTo>
                    <a:pt x="1211" y="0"/>
                  </a:ln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rgbClr val="0066CC"/>
                </a:gs>
              </a:gsLst>
              <a:path path="rect">
                <a:fillToRect l="100000" t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1" name="Freeform 16"/>
            <p:cNvSpPr>
              <a:spLocks/>
            </p:cNvSpPr>
            <p:nvPr/>
          </p:nvSpPr>
          <p:spPr bwMode="auto">
            <a:xfrm>
              <a:off x="4341813" y="3582988"/>
              <a:ext cx="1339850" cy="2654300"/>
            </a:xfrm>
            <a:custGeom>
              <a:avLst/>
              <a:gdLst>
                <a:gd name="T0" fmla="*/ 2147483647 w 844"/>
                <a:gd name="T1" fmla="*/ 2147483647 h 1672"/>
                <a:gd name="T2" fmla="*/ 0 w 844"/>
                <a:gd name="T3" fmla="*/ 0 h 1672"/>
                <a:gd name="T4" fmla="*/ 2147483647 w 844"/>
                <a:gd name="T5" fmla="*/ 2147483647 h 1672"/>
                <a:gd name="T6" fmla="*/ 2147483647 w 844"/>
                <a:gd name="T7" fmla="*/ 2147483647 h 1672"/>
                <a:gd name="T8" fmla="*/ 2147483647 w 844"/>
                <a:gd name="T9" fmla="*/ 2147483647 h 1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4"/>
                <a:gd name="T16" fmla="*/ 0 h 1672"/>
                <a:gd name="T17" fmla="*/ 844 w 844"/>
                <a:gd name="T18" fmla="*/ 1672 h 1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4" h="1672">
                  <a:moveTo>
                    <a:pt x="472" y="1672"/>
                  </a:moveTo>
                  <a:lnTo>
                    <a:pt x="0" y="0"/>
                  </a:lnTo>
                  <a:lnTo>
                    <a:pt x="608" y="228"/>
                  </a:lnTo>
                  <a:lnTo>
                    <a:pt x="844" y="1056"/>
                  </a:lnTo>
                  <a:lnTo>
                    <a:pt x="472" y="1672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0066CC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2" name="Freeform 17"/>
            <p:cNvSpPr>
              <a:spLocks/>
            </p:cNvSpPr>
            <p:nvPr/>
          </p:nvSpPr>
          <p:spPr bwMode="auto">
            <a:xfrm>
              <a:off x="6265863" y="2039938"/>
              <a:ext cx="2149475" cy="1949450"/>
            </a:xfrm>
            <a:custGeom>
              <a:avLst/>
              <a:gdLst>
                <a:gd name="T0" fmla="*/ 2147483647 w 1354"/>
                <a:gd name="T1" fmla="*/ 0 h 1228"/>
                <a:gd name="T2" fmla="*/ 2147483647 w 1354"/>
                <a:gd name="T3" fmla="*/ 2147483647 h 1228"/>
                <a:gd name="T4" fmla="*/ 2147483647 w 1354"/>
                <a:gd name="T5" fmla="*/ 2147483647 h 1228"/>
                <a:gd name="T6" fmla="*/ 0 w 1354"/>
                <a:gd name="T7" fmla="*/ 2147483647 h 1228"/>
                <a:gd name="T8" fmla="*/ 2147483647 w 1354"/>
                <a:gd name="T9" fmla="*/ 0 h 1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4"/>
                <a:gd name="T16" fmla="*/ 0 h 1228"/>
                <a:gd name="T17" fmla="*/ 1354 w 1354"/>
                <a:gd name="T18" fmla="*/ 1228 h 1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4" h="1228">
                  <a:moveTo>
                    <a:pt x="142" y="0"/>
                  </a:moveTo>
                  <a:lnTo>
                    <a:pt x="1354" y="1130"/>
                  </a:lnTo>
                  <a:lnTo>
                    <a:pt x="1184" y="1228"/>
                  </a:lnTo>
                  <a:lnTo>
                    <a:pt x="0" y="97"/>
                  </a:lnTo>
                  <a:lnTo>
                    <a:pt x="142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rgbClr val="0033CC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3" name="Freeform 18"/>
            <p:cNvSpPr>
              <a:spLocks/>
            </p:cNvSpPr>
            <p:nvPr/>
          </p:nvSpPr>
          <p:spPr bwMode="auto">
            <a:xfrm>
              <a:off x="7416800" y="3844925"/>
              <a:ext cx="996950" cy="2624138"/>
            </a:xfrm>
            <a:custGeom>
              <a:avLst/>
              <a:gdLst>
                <a:gd name="T0" fmla="*/ 2147483647 w 628"/>
                <a:gd name="T1" fmla="*/ 2147483647 h 1653"/>
                <a:gd name="T2" fmla="*/ 2147483647 w 628"/>
                <a:gd name="T3" fmla="*/ 0 h 1653"/>
                <a:gd name="T4" fmla="*/ 2147483647 w 628"/>
                <a:gd name="T5" fmla="*/ 2147483647 h 1653"/>
                <a:gd name="T6" fmla="*/ 0 w 628"/>
                <a:gd name="T7" fmla="*/ 2147483647 h 1653"/>
                <a:gd name="T8" fmla="*/ 2147483647 w 628"/>
                <a:gd name="T9" fmla="*/ 2147483647 h 1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8"/>
                <a:gd name="T16" fmla="*/ 0 h 1653"/>
                <a:gd name="T17" fmla="*/ 628 w 628"/>
                <a:gd name="T18" fmla="*/ 1653 h 16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8" h="1653">
                  <a:moveTo>
                    <a:pt x="172" y="1564"/>
                  </a:moveTo>
                  <a:lnTo>
                    <a:pt x="628" y="0"/>
                  </a:lnTo>
                  <a:lnTo>
                    <a:pt x="453" y="95"/>
                  </a:lnTo>
                  <a:lnTo>
                    <a:pt x="0" y="1653"/>
                  </a:lnTo>
                  <a:lnTo>
                    <a:pt x="172" y="1564"/>
                  </a:lnTo>
                  <a:close/>
                </a:path>
              </a:pathLst>
            </a:custGeom>
            <a:gradFill rotWithShape="1">
              <a:gsLst>
                <a:gs pos="0">
                  <a:srgbClr val="0033CC"/>
                </a:gs>
                <a:gs pos="100000">
                  <a:srgbClr val="CCEC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4" name="Freeform 24"/>
            <p:cNvSpPr>
              <a:spLocks/>
            </p:cNvSpPr>
            <p:nvPr/>
          </p:nvSpPr>
          <p:spPr bwMode="auto">
            <a:xfrm>
              <a:off x="5675313" y="5113338"/>
              <a:ext cx="1200150" cy="254000"/>
            </a:xfrm>
            <a:custGeom>
              <a:avLst/>
              <a:gdLst>
                <a:gd name="T0" fmla="*/ 0 w 756"/>
                <a:gd name="T1" fmla="*/ 2147483647 h 160"/>
                <a:gd name="T2" fmla="*/ 2147483647 w 756"/>
                <a:gd name="T3" fmla="*/ 0 h 160"/>
                <a:gd name="T4" fmla="*/ 2147483647 w 756"/>
                <a:gd name="T5" fmla="*/ 2147483647 h 160"/>
                <a:gd name="T6" fmla="*/ 2147483647 w 756"/>
                <a:gd name="T7" fmla="*/ 2147483647 h 160"/>
                <a:gd name="T8" fmla="*/ 0 w 756"/>
                <a:gd name="T9" fmla="*/ 2147483647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160"/>
                <a:gd name="T17" fmla="*/ 756 w 75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160">
                  <a:moveTo>
                    <a:pt x="0" y="100"/>
                  </a:moveTo>
                  <a:lnTo>
                    <a:pt x="140" y="0"/>
                  </a:lnTo>
                  <a:lnTo>
                    <a:pt x="756" y="48"/>
                  </a:lnTo>
                  <a:lnTo>
                    <a:pt x="716" y="160"/>
                  </a:lnTo>
                  <a:lnTo>
                    <a:pt x="0" y="10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5" name="Freeform 25"/>
            <p:cNvSpPr>
              <a:spLocks/>
            </p:cNvSpPr>
            <p:nvPr/>
          </p:nvSpPr>
          <p:spPr bwMode="auto">
            <a:xfrm>
              <a:off x="5300663" y="3944938"/>
              <a:ext cx="603250" cy="1317625"/>
            </a:xfrm>
            <a:custGeom>
              <a:avLst/>
              <a:gdLst>
                <a:gd name="T0" fmla="*/ 2147483647 w 380"/>
                <a:gd name="T1" fmla="*/ 2147483647 h 830"/>
                <a:gd name="T2" fmla="*/ 0 w 380"/>
                <a:gd name="T3" fmla="*/ 0 h 830"/>
                <a:gd name="T4" fmla="*/ 2147483647 w 380"/>
                <a:gd name="T5" fmla="*/ 2147483647 h 830"/>
                <a:gd name="T6" fmla="*/ 2147483647 w 380"/>
                <a:gd name="T7" fmla="*/ 2147483647 h 830"/>
                <a:gd name="T8" fmla="*/ 2147483647 w 380"/>
                <a:gd name="T9" fmla="*/ 2147483647 h 8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830"/>
                <a:gd name="T17" fmla="*/ 380 w 380"/>
                <a:gd name="T18" fmla="*/ 830 h 8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830">
                  <a:moveTo>
                    <a:pt x="238" y="830"/>
                  </a:moveTo>
                  <a:lnTo>
                    <a:pt x="0" y="0"/>
                  </a:lnTo>
                  <a:lnTo>
                    <a:pt x="188" y="12"/>
                  </a:lnTo>
                  <a:lnTo>
                    <a:pt x="380" y="736"/>
                  </a:lnTo>
                  <a:lnTo>
                    <a:pt x="238" y="8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6" name="Freeform 26"/>
            <p:cNvSpPr>
              <a:spLocks/>
            </p:cNvSpPr>
            <p:nvPr/>
          </p:nvSpPr>
          <p:spPr bwMode="auto">
            <a:xfrm>
              <a:off x="5297488" y="3246438"/>
              <a:ext cx="1076325" cy="723900"/>
            </a:xfrm>
            <a:custGeom>
              <a:avLst/>
              <a:gdLst>
                <a:gd name="T0" fmla="*/ 2147483647 w 678"/>
                <a:gd name="T1" fmla="*/ 2147483647 h 456"/>
                <a:gd name="T2" fmla="*/ 0 w 678"/>
                <a:gd name="T3" fmla="*/ 2147483647 h 456"/>
                <a:gd name="T4" fmla="*/ 2147483647 w 678"/>
                <a:gd name="T5" fmla="*/ 0 h 456"/>
                <a:gd name="T6" fmla="*/ 2147483647 w 678"/>
                <a:gd name="T7" fmla="*/ 2147483647 h 456"/>
                <a:gd name="T8" fmla="*/ 2147483647 w 678"/>
                <a:gd name="T9" fmla="*/ 2147483647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456"/>
                <a:gd name="T17" fmla="*/ 678 w 678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456">
                  <a:moveTo>
                    <a:pt x="186" y="456"/>
                  </a:moveTo>
                  <a:lnTo>
                    <a:pt x="0" y="436"/>
                  </a:lnTo>
                  <a:lnTo>
                    <a:pt x="598" y="0"/>
                  </a:lnTo>
                  <a:lnTo>
                    <a:pt x="678" y="72"/>
                  </a:lnTo>
                  <a:lnTo>
                    <a:pt x="186" y="45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0000CC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Text Box 62"/>
            <p:cNvSpPr txBox="1">
              <a:spLocks noChangeArrowheads="1"/>
            </p:cNvSpPr>
            <p:nvPr/>
          </p:nvSpPr>
          <p:spPr bwMode="auto">
            <a:xfrm>
              <a:off x="5562600" y="3810000"/>
              <a:ext cx="1546225" cy="9794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2400" dirty="0">
                  <a:gradFill>
                    <a:gsLst>
                      <a:gs pos="0">
                        <a:srgbClr val="7030A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HY견고딕"/>
                  <a:ea typeface="HY견고딕"/>
                  <a:cs typeface="HY견고딕"/>
                </a:rPr>
                <a:t>  </a:t>
              </a:r>
              <a:r>
                <a:rPr lang="zh-CN" altLang="en-US" sz="2400" dirty="0">
                  <a:gradFill>
                    <a:gsLst>
                      <a:gs pos="0">
                        <a:srgbClr val="7030A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核心</a:t>
              </a:r>
              <a:endParaRPr lang="en-US" altLang="zh-CN" sz="2400" dirty="0">
                <a:gradFill>
                  <a:gsLst>
                    <a:gs pos="0">
                      <a:srgbClr val="7030A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HY견고딕"/>
              </a:endParaRPr>
            </a:p>
            <a:p>
              <a:pPr algn="ctr">
                <a:defRPr/>
              </a:pPr>
              <a:r>
                <a:rPr lang="zh-CN" altLang="en-US" sz="2400" dirty="0">
                  <a:gradFill>
                    <a:gsLst>
                      <a:gs pos="0">
                        <a:srgbClr val="7030A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价值观</a:t>
              </a:r>
              <a:endParaRPr lang="en-US" altLang="ja-JP" sz="2400" dirty="0">
                <a:gradFill>
                  <a:gsLst>
                    <a:gs pos="0">
                      <a:srgbClr val="7030A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黑体" pitchFamily="49" charset="-122"/>
                <a:ea typeface="黑体" pitchFamily="49" charset="-122"/>
                <a:cs typeface="HY견고딕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9486110">
              <a:off x="4724400" y="2895600"/>
              <a:ext cx="16002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gradFill>
                    <a:gsLst>
                      <a:gs pos="61000">
                        <a:srgbClr val="00B050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价值观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2622330">
              <a:off x="6179478" y="3217294"/>
              <a:ext cx="16002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gradFill>
                    <a:gsLst>
                      <a:gs pos="61000">
                        <a:srgbClr val="00B050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价值观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361397">
              <a:off x="5486400" y="5562600"/>
              <a:ext cx="16002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gradFill>
                    <a:gsLst>
                      <a:gs pos="61000">
                        <a:srgbClr val="00B050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价值观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20680073">
              <a:off x="4842189" y="3924013"/>
              <a:ext cx="492443" cy="1533603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gradFill>
                    <a:gsLst>
                      <a:gs pos="61000">
                        <a:srgbClr val="00B050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价值观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946980">
              <a:off x="7209684" y="4152862"/>
              <a:ext cx="492443" cy="1533603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gradFill>
                    <a:gsLst>
                      <a:gs pos="61000">
                        <a:srgbClr val="00B050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latin typeface="黑体" pitchFamily="49" charset="-122"/>
                  <a:ea typeface="黑体" pitchFamily="49" charset="-122"/>
                  <a:cs typeface="HY견고딕"/>
                </a:rPr>
                <a:t>价值观</a:t>
              </a:r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-1009975">
            <a:off x="5826125" y="1516063"/>
            <a:ext cx="28860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/>
              <a:t>        价值观是人们对事物有无价值和价值大小的认识及评价标准，是处理价值</a:t>
            </a:r>
            <a:r>
              <a:rPr lang="zh-CN" altLang="en-US" sz="2000" dirty="0" smtClean="0"/>
              <a:t>问题的</a:t>
            </a:r>
            <a:r>
              <a:rPr lang="zh-CN" altLang="en-US" sz="2000" dirty="0"/>
              <a:t>立场、观点和态度的总和。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215900" y="228600"/>
            <a:ext cx="755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抵御西方资本主义价值观的需要</a:t>
            </a:r>
          </a:p>
        </p:txBody>
      </p:sp>
      <p:sp>
        <p:nvSpPr>
          <p:cNvPr id="4" name="矩形 3"/>
          <p:cNvSpPr/>
          <p:nvPr/>
        </p:nvSpPr>
        <p:spPr>
          <a:xfrm>
            <a:off x="1549400" y="1189038"/>
            <a:ext cx="5867400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ea typeface="黑体" pitchFamily="49" charset="-122"/>
              </a:rPr>
              <a:t>资本主义价值观的核心</a:t>
            </a:r>
            <a:r>
              <a:rPr lang="en-US" altLang="zh-CN" sz="2400" b="1" dirty="0">
                <a:ea typeface="黑体" pitchFamily="49" charset="-122"/>
              </a:rPr>
              <a:t>——</a:t>
            </a:r>
            <a:r>
              <a:rPr lang="zh-CN" altLang="en-US" sz="2400" b="1" dirty="0">
                <a:ea typeface="黑体" pitchFamily="49" charset="-122"/>
              </a:rPr>
              <a:t>个人主义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-273050" y="1739900"/>
          <a:ext cx="9423400" cy="198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7" name="Picture 6" descr="C:\Users\Shiqian\Desktop\课件制作-2013寒假\图库\无标题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5100" y="3829050"/>
            <a:ext cx="29829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7000" y="3843338"/>
            <a:ext cx="2444750" cy="2667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宋体" pitchFamily="2" charset="-122"/>
                <a:ea typeface="黑体" pitchFamily="49" charset="-122"/>
              </a:rPr>
              <a:t>    2012</a:t>
            </a:r>
            <a:r>
              <a:rPr lang="zh-CN" altLang="en-US" sz="1600" b="1" dirty="0">
                <a:latin typeface="宋体" pitchFamily="2" charset="-122"/>
                <a:ea typeface="黑体" pitchFamily="49" charset="-122"/>
              </a:rPr>
              <a:t>年</a:t>
            </a:r>
            <a:r>
              <a:rPr lang="en-US" altLang="zh-CN" sz="1600" b="1" dirty="0">
                <a:latin typeface="宋体" pitchFamily="2" charset="-122"/>
                <a:ea typeface="黑体" pitchFamily="49" charset="-122"/>
              </a:rPr>
              <a:t>12</a:t>
            </a:r>
            <a:r>
              <a:rPr lang="zh-CN" altLang="en-US" sz="1600" b="1" dirty="0">
                <a:latin typeface="宋体" pitchFamily="2" charset="-122"/>
                <a:ea typeface="黑体" pitchFamily="49" charset="-122"/>
              </a:rPr>
              <a:t>月</a:t>
            </a:r>
            <a:r>
              <a:rPr lang="en-US" altLang="zh-CN" sz="1600" b="1" dirty="0">
                <a:latin typeface="宋体" pitchFamily="2" charset="-122"/>
                <a:ea typeface="黑体" pitchFamily="49" charset="-122"/>
              </a:rPr>
              <a:t>14</a:t>
            </a:r>
            <a:r>
              <a:rPr lang="zh-CN" altLang="en-US" sz="1600" b="1" dirty="0">
                <a:latin typeface="宋体" pitchFamily="2" charset="-122"/>
                <a:ea typeface="黑体" pitchFamily="49" charset="-122"/>
              </a:rPr>
              <a:t>日，美国康州枪杀案</a:t>
            </a:r>
            <a:endParaRPr lang="en-US" altLang="zh-CN" sz="1600" b="1" dirty="0">
              <a:latin typeface="宋体" pitchFamily="2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共计</a:t>
            </a:r>
            <a:r>
              <a:rPr lang="en-US" altLang="zh-CN" sz="1800" b="1" dirty="0">
                <a:solidFill>
                  <a:srgbClr val="FF0000"/>
                </a:solidFill>
                <a:latin typeface="宋体" pitchFamily="2" charset="-122"/>
                <a:ea typeface="黑体" pitchFamily="49" charset="-122"/>
              </a:rPr>
              <a:t>28</a:t>
            </a: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人死亡，</a:t>
            </a:r>
            <a:endParaRPr lang="en-US" altLang="zh-CN" sz="1800" b="1" dirty="0">
              <a:latin typeface="宋体" pitchFamily="2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其中</a:t>
            </a:r>
            <a:r>
              <a:rPr lang="en-US" altLang="zh-CN" sz="1800" b="1" dirty="0">
                <a:solidFill>
                  <a:srgbClr val="FF0000"/>
                </a:solidFill>
                <a:latin typeface="宋体" pitchFamily="2" charset="-122"/>
                <a:ea typeface="黑体" pitchFamily="49" charset="-122"/>
              </a:rPr>
              <a:t>20</a:t>
            </a: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人为</a:t>
            </a:r>
            <a:r>
              <a:rPr lang="en-US" altLang="zh-CN" sz="1800" b="1" dirty="0">
                <a:solidFill>
                  <a:srgbClr val="FF0000"/>
                </a:solidFill>
                <a:latin typeface="宋体" pitchFamily="2" charset="-122"/>
                <a:ea typeface="黑体" pitchFamily="49" charset="-122"/>
              </a:rPr>
              <a:t>5-10</a:t>
            </a:r>
            <a:r>
              <a:rPr lang="zh-CN" altLang="en-US" sz="1800" b="1" dirty="0">
                <a:solidFill>
                  <a:srgbClr val="FF0000"/>
                </a:solidFill>
                <a:latin typeface="宋体" pitchFamily="2" charset="-122"/>
                <a:ea typeface="黑体" pitchFamily="49" charset="-122"/>
              </a:rPr>
              <a:t>岁</a:t>
            </a: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的儿童</a:t>
            </a:r>
            <a:endParaRPr lang="en-US" altLang="zh-CN" sz="1800" b="1" dirty="0">
              <a:latin typeface="宋体" pitchFamily="2" charset="-122"/>
              <a:ea typeface="黑体" pitchFamily="49" charset="-122"/>
            </a:endParaRPr>
          </a:p>
          <a:p>
            <a:pPr>
              <a:defRPr/>
            </a:pPr>
            <a:r>
              <a:rPr lang="en-US" altLang="zh-CN" sz="1800" b="1" dirty="0">
                <a:latin typeface="宋体" pitchFamily="2" charset="-122"/>
                <a:ea typeface="黑体" pitchFamily="49" charset="-122"/>
              </a:rPr>
              <a:t>……</a:t>
            </a:r>
          </a:p>
          <a:p>
            <a:pPr>
              <a:defRPr/>
            </a:pP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枪支是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自由</a:t>
            </a: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，</a:t>
            </a:r>
            <a:endParaRPr lang="en-US" altLang="zh-CN" sz="1800" b="1" dirty="0">
              <a:latin typeface="宋体" pitchFamily="2" charset="-122"/>
              <a:ea typeface="黑体" pitchFamily="49" charset="-122"/>
            </a:endParaRPr>
          </a:p>
          <a:p>
            <a:pPr>
              <a:defRPr/>
            </a:pPr>
            <a:r>
              <a:rPr lang="en-US" altLang="zh-CN" sz="1800" b="1" dirty="0">
                <a:latin typeface="宋体" pitchFamily="2" charset="-122"/>
                <a:ea typeface="黑体" pitchFamily="49" charset="-122"/>
              </a:rPr>
              <a:t>      </a:t>
            </a:r>
            <a:r>
              <a:rPr lang="zh-CN" altLang="en-US" sz="1800" b="1" dirty="0">
                <a:latin typeface="宋体" pitchFamily="2" charset="-122"/>
                <a:ea typeface="黑体" pitchFamily="49" charset="-122"/>
              </a:rPr>
              <a:t>还是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噩梦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   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439" name="Picture 7" descr="C:\Users\Shiqian\Desktop\课件制作-2013寒假\图库\无标题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7700" y="3829050"/>
            <a:ext cx="32178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Shiqian\Desktop\课件制作-2013寒假\图库\795042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8550" y="3651250"/>
            <a:ext cx="40449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215900" y="228600"/>
            <a:ext cx="755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抵御西方资本主义价值观的需要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-933450" y="1073150"/>
          <a:ext cx="10439400" cy="299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0" name="图片 4" descr="1210790856961253779.g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9950" y="3744913"/>
            <a:ext cx="29781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5" descr="01300000245020122222905244936_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600" y="4229100"/>
            <a:ext cx="26304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957195" y="2454354"/>
            <a:ext cx="132600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宋体" pitchFamily="2" charset="-122"/>
              </a:rPr>
              <a:t>VS</a:t>
            </a:r>
            <a:endParaRPr lang="zh-CN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8" name="七角星 7"/>
          <p:cNvSpPr/>
          <p:nvPr/>
        </p:nvSpPr>
        <p:spPr>
          <a:xfrm>
            <a:off x="2726795" y="4419110"/>
            <a:ext cx="3673205" cy="1644650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两种价值观的较量</a:t>
            </a:r>
          </a:p>
        </p:txBody>
      </p:sp>
      <p:sp>
        <p:nvSpPr>
          <p:cNvPr id="9" name="下箭头 8"/>
          <p:cNvSpPr/>
          <p:nvPr/>
        </p:nvSpPr>
        <p:spPr>
          <a:xfrm>
            <a:off x="4260850" y="3695700"/>
            <a:ext cx="355600" cy="6223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黑体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3660775"/>
            <a:ext cx="102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本质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Shiqian\Desktop\课件制作-2013寒假\图库\882012614677141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350" y="2273300"/>
            <a:ext cx="2344738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矩形 1"/>
          <p:cNvSpPr>
            <a:spLocks noChangeArrowheads="1"/>
          </p:cNvSpPr>
          <p:nvPr/>
        </p:nvSpPr>
        <p:spPr bwMode="auto">
          <a:xfrm>
            <a:off x="215900" y="228600"/>
            <a:ext cx="755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发展社会主义市场经济的需要</a:t>
            </a:r>
          </a:p>
        </p:txBody>
      </p:sp>
      <p:sp>
        <p:nvSpPr>
          <p:cNvPr id="8" name="矩形 7"/>
          <p:cNvSpPr/>
          <p:nvPr/>
        </p:nvSpPr>
        <p:spPr>
          <a:xfrm>
            <a:off x="105214" y="5162550"/>
            <a:ext cx="2199836" cy="133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年中国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GDP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总量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52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万亿人民币，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世界</a:t>
            </a:r>
            <a:r>
              <a:rPr lang="zh-CN" altLang="en-US" sz="1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第二，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将无限接近</a:t>
            </a:r>
            <a:r>
              <a:rPr lang="zh-CN" altLang="en-US" sz="1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英法德三国总和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2013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年将实现完全超越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4582" name="Picture 6" descr="C:\Users\Shiqian\Desktop\课件制作-2013寒假\图库\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3325" y="3676650"/>
            <a:ext cx="18764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Shiqian\Desktop\课件制作-2013寒假\图库\c731b6820795f29c6d811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100" y="2540000"/>
            <a:ext cx="2224088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4972050" y="42291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拜金主义</a:t>
            </a:r>
          </a:p>
        </p:txBody>
      </p:sp>
      <p:pic>
        <p:nvPicPr>
          <p:cNvPr id="24585" name="Picture 8" descr="C:\Users\Shiqian\Desktop\课件制作-2013寒假\图库\a4201c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4350" y="4629150"/>
            <a:ext cx="25447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7994650" y="4895850"/>
            <a:ext cx="4921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000" b="1"/>
              <a:t>享乐主义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7283450" y="42291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个人主义</a:t>
            </a: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27000" y="1160463"/>
            <a:ext cx="7143750" cy="2401887"/>
            <a:chOff x="1218139" y="2237374"/>
            <a:chExt cx="7143095" cy="2401566"/>
          </a:xfrm>
        </p:grpSpPr>
        <p:grpSp>
          <p:nvGrpSpPr>
            <p:cNvPr id="24590" name="组合 3"/>
            <p:cNvGrpSpPr>
              <a:grpSpLocks/>
            </p:cNvGrpSpPr>
            <p:nvPr/>
          </p:nvGrpSpPr>
          <p:grpSpPr bwMode="auto">
            <a:xfrm>
              <a:off x="1218139" y="2237374"/>
              <a:ext cx="2122033" cy="851874"/>
              <a:chOff x="400053" y="154616"/>
              <a:chExt cx="2122033" cy="851874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400053" y="154616"/>
                <a:ext cx="2058084" cy="85187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圆角矩形 7"/>
              <p:cNvSpPr/>
              <p:nvPr/>
            </p:nvSpPr>
            <p:spPr>
              <a:xfrm>
                <a:off x="514342" y="180013"/>
                <a:ext cx="2008003" cy="801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ctr" defTabSz="1422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3200" b="1" dirty="0">
                    <a:ea typeface="黑体" pitchFamily="49" charset="-122"/>
                  </a:rPr>
                  <a:t>经济发展</a:t>
                </a:r>
              </a:p>
            </p:txBody>
          </p:sp>
        </p:grpSp>
        <p:sp>
          <p:nvSpPr>
            <p:cNvPr id="20" name="左箭头 19"/>
            <p:cNvSpPr/>
            <p:nvPr/>
          </p:nvSpPr>
          <p:spPr>
            <a:xfrm rot="9527447">
              <a:off x="4271127" y="2853358"/>
              <a:ext cx="1675476" cy="55606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4594" name="组合 20"/>
            <p:cNvGrpSpPr>
              <a:grpSpLocks/>
            </p:cNvGrpSpPr>
            <p:nvPr/>
          </p:nvGrpSpPr>
          <p:grpSpPr bwMode="auto">
            <a:xfrm>
              <a:off x="6507689" y="2238640"/>
              <a:ext cx="1853545" cy="1055142"/>
              <a:chOff x="5689603" y="155882"/>
              <a:chExt cx="1853545" cy="1055142"/>
            </a:xfrm>
          </p:grpSpPr>
          <p:sp>
            <p:nvSpPr>
              <p:cNvPr id="26" name="圆角矩形 6"/>
              <p:cNvSpPr/>
              <p:nvPr/>
            </p:nvSpPr>
            <p:spPr>
              <a:xfrm>
                <a:off x="5689603" y="155882"/>
                <a:ext cx="1853545" cy="105514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圆角矩形 10"/>
              <p:cNvSpPr/>
              <p:nvPr/>
            </p:nvSpPr>
            <p:spPr>
              <a:xfrm>
                <a:off x="5689118" y="156203"/>
                <a:ext cx="1792124" cy="9936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0960" tIns="60960" rIns="60960" bIns="60960" spcCol="1270" anchor="ctr"/>
              <a:lstStyle/>
              <a:p>
                <a:pPr algn="ctr" defTabSz="1422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3200" b="1" dirty="0">
                    <a:ea typeface="黑体" pitchFamily="49" charset="-122"/>
                  </a:rPr>
                  <a:t>三观扭曲</a:t>
                </a:r>
              </a:p>
            </p:txBody>
          </p:sp>
        </p:grpSp>
        <p:sp>
          <p:nvSpPr>
            <p:cNvPr id="22" name="左箭头 2"/>
            <p:cNvSpPr/>
            <p:nvPr/>
          </p:nvSpPr>
          <p:spPr>
            <a:xfrm rot="1614419">
              <a:off x="3254775" y="2896814"/>
              <a:ext cx="1379852" cy="55606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4598" name="组合 1"/>
            <p:cNvGrpSpPr>
              <a:grpSpLocks/>
            </p:cNvGrpSpPr>
            <p:nvPr/>
          </p:nvGrpSpPr>
          <p:grpSpPr bwMode="auto">
            <a:xfrm>
              <a:off x="3700815" y="2793940"/>
              <a:ext cx="1760185" cy="1845000"/>
              <a:chOff x="2736829" y="711182"/>
              <a:chExt cx="1760185" cy="1845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736829" y="711182"/>
                <a:ext cx="1760185" cy="1845000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椭圆 4"/>
              <p:cNvSpPr/>
              <p:nvPr/>
            </p:nvSpPr>
            <p:spPr>
              <a:xfrm>
                <a:off x="2993926" y="981593"/>
                <a:ext cx="1246074" cy="13047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510" tIns="16510" rIns="16510" bIns="16510" spcCol="1270" anchor="ctr"/>
              <a:lstStyle/>
              <a:p>
                <a:pPr algn="ctr" defTabSz="1155700">
                  <a:spcAft>
                    <a:spcPts val="0"/>
                  </a:spcAft>
                  <a:defRPr/>
                </a:pPr>
                <a:r>
                  <a:rPr lang="zh-CN" altLang="en-US" sz="2600" b="1" dirty="0">
                    <a:ea typeface="黑体" pitchFamily="49" charset="-122"/>
                  </a:rPr>
                  <a:t>市场经济是把</a:t>
                </a:r>
                <a:endParaRPr lang="en-US" altLang="zh-CN" sz="2600" b="1" dirty="0">
                  <a:ea typeface="黑体" pitchFamily="49" charset="-122"/>
                </a:endParaRPr>
              </a:p>
              <a:p>
                <a:pPr algn="ctr" defTabSz="1155700">
                  <a:spcAft>
                    <a:spcPts val="0"/>
                  </a:spcAft>
                  <a:defRPr/>
                </a:pPr>
                <a:r>
                  <a:rPr lang="zh-CN" altLang="en-US" sz="2600" b="1" dirty="0">
                    <a:ea typeface="黑体" pitchFamily="49" charset="-122"/>
                  </a:rPr>
                  <a:t>双刃剑</a:t>
                </a:r>
              </a:p>
            </p:txBody>
          </p:sp>
        </p:grpSp>
      </p:grpSp>
      <p:pic>
        <p:nvPicPr>
          <p:cNvPr id="26659" name="Picture 35" descr="C:\Users\Shiqian\Desktop\课件制作-2013寒假\图库\633495577352972500极端个人主义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775" y="2406650"/>
            <a:ext cx="17875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584" grpId="0"/>
      <p:bldP spid="24586" grpId="0"/>
      <p:bldP spid="245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5" name="Picture 23" descr="C:\Users\Shiqian\Desktop\课件制作-2013寒假\图库\43929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3162300"/>
            <a:ext cx="30035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22" descr="C:\Users\Shiqian\Desktop\课件制作-2013寒假\图库\20090713101447_4B2DDN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3295650"/>
            <a:ext cx="3044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矩形 1"/>
          <p:cNvSpPr>
            <a:spLocks noChangeArrowheads="1"/>
          </p:cNvSpPr>
          <p:nvPr/>
        </p:nvSpPr>
        <p:spPr bwMode="auto">
          <a:xfrm>
            <a:off x="215900" y="228600"/>
            <a:ext cx="755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积极响应“三个倡导”</a:t>
            </a:r>
          </a:p>
        </p:txBody>
      </p:sp>
      <p:pic>
        <p:nvPicPr>
          <p:cNvPr id="44037" name="Picture 4" descr="C:\Users\Shiqian\Desktop\课件制作-2013寒假\图库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8388" y="1100138"/>
            <a:ext cx="29622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C:\Users\Shiqian\Desktop\课件制作-2013寒假\图库\large_pXMX_3403b13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84263"/>
            <a:ext cx="29622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十角星 8"/>
          <p:cNvSpPr/>
          <p:nvPr/>
        </p:nvSpPr>
        <p:spPr>
          <a:xfrm>
            <a:off x="215900" y="939800"/>
            <a:ext cx="1117948" cy="1001286"/>
          </a:xfrm>
          <a:prstGeom prst="star10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爱国</a:t>
            </a:r>
          </a:p>
        </p:txBody>
      </p:sp>
      <p:sp>
        <p:nvSpPr>
          <p:cNvPr id="11" name="十角星 10"/>
          <p:cNvSpPr/>
          <p:nvPr/>
        </p:nvSpPr>
        <p:spPr>
          <a:xfrm>
            <a:off x="4260850" y="954314"/>
            <a:ext cx="1117948" cy="1001286"/>
          </a:xfrm>
          <a:prstGeom prst="star10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诚信</a:t>
            </a:r>
          </a:p>
        </p:txBody>
      </p:sp>
      <p:sp>
        <p:nvSpPr>
          <p:cNvPr id="12" name="十角星 11"/>
          <p:cNvSpPr/>
          <p:nvPr/>
        </p:nvSpPr>
        <p:spPr>
          <a:xfrm>
            <a:off x="215900" y="3073400"/>
            <a:ext cx="1117948" cy="1001286"/>
          </a:xfrm>
          <a:prstGeom prst="star10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友善</a:t>
            </a:r>
          </a:p>
        </p:txBody>
      </p:sp>
      <p:sp>
        <p:nvSpPr>
          <p:cNvPr id="13" name="十角星 12"/>
          <p:cNvSpPr/>
          <p:nvPr/>
        </p:nvSpPr>
        <p:spPr>
          <a:xfrm>
            <a:off x="4305300" y="3073400"/>
            <a:ext cx="1117948" cy="1001286"/>
          </a:xfrm>
          <a:prstGeom prst="star10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6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敬业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127000" y="5518150"/>
            <a:ext cx="7370763" cy="1111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468000">
              <a:defRPr/>
            </a:pPr>
            <a:r>
              <a:rPr lang="zh-CN" altLang="en-US" sz="1800" b="1" dirty="0">
                <a:ea typeface="黑体" pitchFamily="49" charset="-122"/>
              </a:rPr>
              <a:t>坚定理想信念，增长知识本领，锤炼品德意志，矢志奋斗拼搏，在人生的广阔舞台上充分发挥聪明才智、尽情展现人生价值，让青春在为党和人民建功立业中焕发出绚丽光彩。</a:t>
            </a:r>
            <a:endParaRPr lang="en-US" altLang="zh-CN" sz="1800" b="1" dirty="0">
              <a:ea typeface="黑体" pitchFamily="49" charset="-122"/>
            </a:endParaRPr>
          </a:p>
          <a:p>
            <a:pPr algn="r">
              <a:defRPr/>
            </a:pPr>
            <a:r>
              <a:rPr lang="en-US" altLang="zh-CN" sz="1600" b="1" dirty="0">
                <a:ea typeface="黑体" pitchFamily="49" charset="-122"/>
              </a:rPr>
              <a:t>——</a:t>
            </a:r>
            <a:r>
              <a:rPr lang="zh-CN" altLang="en-US" sz="1600" b="1" dirty="0">
                <a:ea typeface="黑体" pitchFamily="49" charset="-122"/>
              </a:rPr>
              <a:t>胡锦涛</a:t>
            </a:r>
            <a:endParaRPr lang="zh-CN" altLang="en-US" sz="1600" dirty="0"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14264</TotalTime>
  <Pages>0</Pages>
  <Words>324</Words>
  <Characters>0</Characters>
  <Application>Microsoft Office PowerPoint</Application>
  <DocSecurity>0</DocSecurity>
  <PresentationFormat>全屏显示(4:3)</PresentationFormat>
  <Lines>0</Lines>
  <Paragraphs>62</Paragraphs>
  <Slides>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幻灯片 0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272</cp:revision>
  <dcterms:modified xsi:type="dcterms:W3CDTF">2013-05-08T07:05:48Z</dcterms:modified>
</cp:coreProperties>
</file>