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harts/chart7.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Default Extension="xlsx" ContentType="application/vnd.openxmlformats-officedocument.spreadsheetml.sheet"/>
  <Override PartName="/ppt/diagrams/layout1.xml" ContentType="application/vnd.openxmlformats-officedocument.drawingml.diagramLayout+xml"/>
  <Override PartName="/ppt/charts/chart3.xml" ContentType="application/vnd.openxmlformats-officedocument.drawingml.chart+xml"/>
  <Override PartName="/ppt/charts/chart5.xml" ContentType="application/vnd.openxmlformats-officedocument.drawingml.char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diagrams/layout4.xml" ContentType="application/vnd.openxmlformats-officedocument.drawingml.diagramLayout+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diagrams/layout2.xml" ContentType="application/vnd.openxmlformats-officedocument.drawingml.diagramLayout+xml"/>
  <Default Extension="vml" ContentType="application/vnd.openxmlformats-officedocument.vmlDrawing"/>
  <Default Extension="gif" ContentType="image/gif"/>
  <Override PartName="/ppt/charts/chart4.xml" ContentType="application/vnd.openxmlformats-officedocument.drawingml.chart+xml"/>
  <Override PartName="/ppt/diagrams/data3.xml" ContentType="application/vnd.openxmlformats-officedocument.drawingml.diagramData+xml"/>
  <Override PartName="/ppt/slides/slide8.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charts/style4.xml" ContentType="application/vnd.ms-office.chartstyle+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xls" ContentType="application/vnd.ms-excel"/>
  <Override PartName="/ppt/charts/colors4.xml" ContentType="application/vnd.ms-office.chartcolorstyl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73" r:id="rId2"/>
    <p:sldId id="257" r:id="rId3"/>
    <p:sldId id="318" r:id="rId4"/>
    <p:sldId id="306" r:id="rId5"/>
    <p:sldId id="307" r:id="rId6"/>
    <p:sldId id="374" r:id="rId7"/>
    <p:sldId id="355" r:id="rId8"/>
    <p:sldId id="359" r:id="rId9"/>
    <p:sldId id="357" r:id="rId10"/>
    <p:sldId id="360" r:id="rId11"/>
    <p:sldId id="384" r:id="rId12"/>
    <p:sldId id="368" r:id="rId13"/>
    <p:sldId id="312" r:id="rId14"/>
    <p:sldId id="313" r:id="rId15"/>
    <p:sldId id="327" r:id="rId16"/>
    <p:sldId id="346" r:id="rId17"/>
    <p:sldId id="347" r:id="rId18"/>
    <p:sldId id="348" r:id="rId19"/>
    <p:sldId id="350" r:id="rId20"/>
    <p:sldId id="351" r:id="rId21"/>
    <p:sldId id="353" r:id="rId22"/>
    <p:sldId id="352" r:id="rId23"/>
    <p:sldId id="315" r:id="rId24"/>
    <p:sldId id="316" r:id="rId25"/>
    <p:sldId id="361" r:id="rId26"/>
    <p:sldId id="329" r:id="rId27"/>
    <p:sldId id="362" r:id="rId28"/>
    <p:sldId id="331" r:id="rId29"/>
    <p:sldId id="363" r:id="rId30"/>
    <p:sldId id="372" r:id="rId31"/>
    <p:sldId id="364" r:id="rId32"/>
    <p:sldId id="365" r:id="rId33"/>
    <p:sldId id="369" r:id="rId34"/>
    <p:sldId id="366" r:id="rId35"/>
    <p:sldId id="370" r:id="rId36"/>
    <p:sldId id="371" r:id="rId37"/>
    <p:sldId id="335" r:id="rId38"/>
    <p:sldId id="336" r:id="rId39"/>
    <p:sldId id="337" r:id="rId40"/>
    <p:sldId id="375" r:id="rId41"/>
    <p:sldId id="376" r:id="rId42"/>
    <p:sldId id="377" r:id="rId43"/>
    <p:sldId id="378" r:id="rId44"/>
    <p:sldId id="379" r:id="rId45"/>
    <p:sldId id="380" r:id="rId46"/>
    <p:sldId id="381" r:id="rId47"/>
    <p:sldId id="382" r:id="rId48"/>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012967"/>
    <a:srgbClr val="FF9933"/>
    <a:srgbClr val="FF6600"/>
    <a:srgbClr val="0B80C5"/>
    <a:srgbClr val="F8F8F8"/>
    <a:srgbClr val="FF3300"/>
    <a:srgbClr val="FFCC00"/>
    <a:srgbClr val="04245F"/>
    <a:srgbClr val="042256"/>
    <a:srgbClr val="056AB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309" autoAdjust="0"/>
    <p:restoredTop sz="94660"/>
  </p:normalViewPr>
  <p:slideViewPr>
    <p:cSldViewPr>
      <p:cViewPr varScale="1">
        <p:scale>
          <a:sx n="114" d="100"/>
          <a:sy n="114" d="100"/>
        </p:scale>
        <p:origin x="-1242"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ye\Desktop\&#20013;&#22269;GDP&#22686;&#38271;&#36895;&#24230;&#21464;&#21270;.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ye\Desktop\&#32654;&#22269;&#21382;&#24180;gdp&#22686;&#38271;&#29575;.xls" TargetMode="External"/></Relationships>
</file>

<file path=ppt/charts/_rels/chart5.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___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___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___5.xlsx"/></Relationships>
</file>

<file path=ppt/charts/_rels/chart8.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D:\ppt&#65306;&#24403;&#21069;&#32463;&#27982;&#24418;&#21183;\&#19977;&#27425;&#20135;&#19994;&#26500;&#251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7.6388888888888909E-2"/>
          <c:y val="0.1945415738609319"/>
          <c:w val="0.86284722222222265"/>
          <c:h val="0.68910406398022339"/>
        </c:manualLayout>
      </c:layout>
      <c:barChart>
        <c:barDir val="col"/>
        <c:grouping val="clustered"/>
        <c:ser>
          <c:idx val="1"/>
          <c:order val="0"/>
          <c:tx>
            <c:strRef>
              <c:f>Sheet1!$A$2</c:f>
              <c:strCache>
                <c:ptCount val="1"/>
                <c:pt idx="0">
                  <c:v>2014年上半年</c:v>
                </c:pt>
              </c:strCache>
            </c:strRef>
          </c:tx>
          <c:spPr>
            <a:gradFill rotWithShape="0">
              <a:gsLst>
                <a:gs pos="0">
                  <a:srgbClr val="99CC00"/>
                </a:gs>
                <a:gs pos="100000">
                  <a:srgbClr val="008000"/>
                </a:gs>
              </a:gsLst>
              <a:lin ang="5400000" scaled="1"/>
            </a:gradFill>
            <a:ln w="22598">
              <a:noFill/>
            </a:ln>
          </c:spPr>
          <c:cat>
            <c:strRef>
              <c:f>Sheet1!$B$1:$D$1</c:f>
              <c:strCache>
                <c:ptCount val="3"/>
                <c:pt idx="0">
                  <c:v>第一产业</c:v>
                </c:pt>
                <c:pt idx="1">
                  <c:v>第二产业</c:v>
                </c:pt>
                <c:pt idx="2">
                  <c:v>第三产业</c:v>
                </c:pt>
              </c:strCache>
            </c:strRef>
          </c:cat>
          <c:val>
            <c:numRef>
              <c:f>Sheet1!$B$2:$D$2</c:f>
              <c:numCache>
                <c:formatCode>General</c:formatCode>
                <c:ptCount val="3"/>
                <c:pt idx="0">
                  <c:v>19812</c:v>
                </c:pt>
                <c:pt idx="1">
                  <c:v>123871</c:v>
                </c:pt>
                <c:pt idx="2">
                  <c:v>125361</c:v>
                </c:pt>
              </c:numCache>
            </c:numRef>
          </c:val>
        </c:ser>
        <c:ser>
          <c:idx val="2"/>
          <c:order val="2"/>
          <c:tx>
            <c:strRef>
              <c:f>Sheet1!$A$4</c:f>
              <c:strCache>
                <c:ptCount val="1"/>
                <c:pt idx="0">
                  <c:v>2015年上半年</c:v>
                </c:pt>
              </c:strCache>
            </c:strRef>
          </c:tx>
          <c:spPr>
            <a:gradFill rotWithShape="0">
              <a:gsLst>
                <a:gs pos="0">
                  <a:srgbClr val="FFCC00"/>
                </a:gs>
                <a:gs pos="100000">
                  <a:srgbClr val="FF9900"/>
                </a:gs>
              </a:gsLst>
              <a:lin ang="5400000" scaled="1"/>
            </a:gradFill>
            <a:ln w="22598">
              <a:noFill/>
            </a:ln>
          </c:spPr>
          <c:cat>
            <c:strRef>
              <c:f>Sheet1!$B$1:$D$1</c:f>
              <c:strCache>
                <c:ptCount val="3"/>
                <c:pt idx="0">
                  <c:v>第一产业</c:v>
                </c:pt>
                <c:pt idx="1">
                  <c:v>第二产业</c:v>
                </c:pt>
                <c:pt idx="2">
                  <c:v>第三产业</c:v>
                </c:pt>
              </c:strCache>
            </c:strRef>
          </c:cat>
          <c:val>
            <c:numRef>
              <c:f>Sheet1!$B$4:$D$4</c:f>
              <c:numCache>
                <c:formatCode>General</c:formatCode>
                <c:ptCount val="3"/>
                <c:pt idx="0">
                  <c:v>21855</c:v>
                </c:pt>
                <c:pt idx="1">
                  <c:v>129648</c:v>
                </c:pt>
                <c:pt idx="2">
                  <c:v>146965</c:v>
                </c:pt>
              </c:numCache>
            </c:numRef>
          </c:val>
        </c:ser>
        <c:axId val="141652352"/>
        <c:axId val="141653888"/>
      </c:barChart>
      <c:lineChart>
        <c:grouping val="standard"/>
        <c:ser>
          <c:idx val="0"/>
          <c:order val="1"/>
          <c:tx>
            <c:strRef>
              <c:f>Sheet1!$A$3</c:f>
              <c:strCache>
                <c:ptCount val="1"/>
              </c:strCache>
            </c:strRef>
          </c:tx>
          <c:spPr>
            <a:ln w="33897">
              <a:solidFill>
                <a:srgbClr val="FF0000"/>
              </a:solidFill>
              <a:prstDash val="sysDash"/>
            </a:ln>
          </c:spPr>
          <c:marker>
            <c:symbol val="circle"/>
            <c:size val="4"/>
            <c:spPr>
              <a:solidFill>
                <a:srgbClr val="FF0000"/>
              </a:solidFill>
              <a:ln>
                <a:solidFill>
                  <a:srgbClr val="FF0000"/>
                </a:solidFill>
                <a:prstDash val="solid"/>
              </a:ln>
            </c:spPr>
          </c:marker>
          <c:cat>
            <c:strRef>
              <c:f>Sheet1!$B$1:$D$1</c:f>
              <c:strCache>
                <c:ptCount val="3"/>
                <c:pt idx="0">
                  <c:v>第一产业</c:v>
                </c:pt>
                <c:pt idx="1">
                  <c:v>第二产业</c:v>
                </c:pt>
                <c:pt idx="2">
                  <c:v>第三产业</c:v>
                </c:pt>
              </c:strCache>
            </c:strRef>
          </c:cat>
          <c:val>
            <c:numRef>
              <c:f>Sheet1!$B$3:$D$3</c:f>
              <c:numCache>
                <c:formatCode>General</c:formatCode>
                <c:ptCount val="3"/>
              </c:numCache>
            </c:numRef>
          </c:val>
        </c:ser>
        <c:marker val="1"/>
        <c:axId val="141655040"/>
        <c:axId val="172483328"/>
      </c:lineChart>
      <c:catAx>
        <c:axId val="141652352"/>
        <c:scaling>
          <c:orientation val="minMax"/>
        </c:scaling>
        <c:axPos val="b"/>
        <c:numFmt formatCode="General" sourceLinked="1"/>
        <c:majorTickMark val="in"/>
        <c:tickLblPos val="nextTo"/>
        <c:spPr>
          <a:ln w="2824">
            <a:solidFill>
              <a:schemeClr val="tx1"/>
            </a:solidFill>
            <a:prstDash val="solid"/>
          </a:ln>
        </c:spPr>
        <c:txPr>
          <a:bodyPr rot="0" vert="horz"/>
          <a:lstStyle/>
          <a:p>
            <a:pPr>
              <a:defRPr sz="1200" b="0" i="0" u="none" strike="noStrike" baseline="0">
                <a:solidFill>
                  <a:schemeClr val="tx1"/>
                </a:solidFill>
                <a:latin typeface="Arial"/>
                <a:ea typeface="Arial"/>
                <a:cs typeface="Arial"/>
              </a:defRPr>
            </a:pPr>
            <a:endParaRPr lang="zh-CN"/>
          </a:p>
        </c:txPr>
        <c:crossAx val="141653888"/>
        <c:crosses val="autoZero"/>
        <c:lblAlgn val="ctr"/>
        <c:lblOffset val="100"/>
        <c:tickLblSkip val="1"/>
        <c:tickMarkSkip val="1"/>
      </c:catAx>
      <c:valAx>
        <c:axId val="141653888"/>
        <c:scaling>
          <c:orientation val="minMax"/>
        </c:scaling>
        <c:delete val="1"/>
        <c:axPos val="l"/>
        <c:numFmt formatCode="General" sourceLinked="1"/>
        <c:majorTickMark val="in"/>
        <c:tickLblPos val="nextTo"/>
        <c:crossAx val="141652352"/>
        <c:crosses val="autoZero"/>
        <c:crossBetween val="between"/>
      </c:valAx>
      <c:catAx>
        <c:axId val="141655040"/>
        <c:scaling>
          <c:orientation val="minMax"/>
        </c:scaling>
        <c:delete val="1"/>
        <c:axPos val="b"/>
        <c:numFmt formatCode="General" sourceLinked="1"/>
        <c:tickLblPos val="nextTo"/>
        <c:crossAx val="172483328"/>
        <c:crosses val="autoZero"/>
        <c:lblAlgn val="ctr"/>
        <c:lblOffset val="100"/>
      </c:catAx>
      <c:valAx>
        <c:axId val="172483328"/>
        <c:scaling>
          <c:orientation val="minMax"/>
        </c:scaling>
        <c:delete val="1"/>
        <c:axPos val="r"/>
        <c:numFmt formatCode="General" sourceLinked="1"/>
        <c:majorTickMark val="in"/>
        <c:tickLblPos val="nextTo"/>
        <c:crossAx val="141655040"/>
        <c:crosses val="max"/>
        <c:crossBetween val="between"/>
      </c:valAx>
      <c:spPr>
        <a:noFill/>
        <a:ln w="25385">
          <a:noFill/>
        </a:ln>
      </c:spPr>
    </c:plotArea>
    <c:legend>
      <c:legendPos val="t"/>
      <c:legendEntry>
        <c:idx val="2"/>
        <c:delete val="1"/>
      </c:legendEntry>
      <c:layout>
        <c:manualLayout>
          <c:xMode val="edge"/>
          <c:yMode val="edge"/>
          <c:x val="0.19636594100345808"/>
          <c:y val="4.8424217952150531E-2"/>
          <c:w val="0.65375125311563298"/>
          <c:h val="6.2499921322784417E-2"/>
        </c:manualLayout>
      </c:layout>
      <c:spPr>
        <a:solidFill>
          <a:schemeClr val="bg1"/>
        </a:solidFill>
        <a:ln w="2824">
          <a:solidFill>
            <a:schemeClr val="tx1"/>
          </a:solidFill>
          <a:prstDash val="solid"/>
        </a:ln>
      </c:spPr>
      <c:txPr>
        <a:bodyPr/>
        <a:lstStyle/>
        <a:p>
          <a:pPr>
            <a:defRPr sz="1200" b="0" i="0" u="none" strike="noStrike" baseline="0">
              <a:solidFill>
                <a:schemeClr val="tx1"/>
              </a:solidFill>
              <a:latin typeface="Arial"/>
              <a:ea typeface="Arial"/>
              <a:cs typeface="Arial"/>
            </a:defRPr>
          </a:pPr>
          <a:endParaRPr lang="zh-CN"/>
        </a:p>
      </c:txPr>
    </c:legend>
    <c:plotVisOnly val="1"/>
    <c:dispBlanksAs val="gap"/>
  </c:chart>
  <c:spPr>
    <a:noFill/>
    <a:ln>
      <a:noFill/>
    </a:ln>
  </c:spPr>
  <c:txPr>
    <a:bodyPr/>
    <a:lstStyle/>
    <a:p>
      <a:pPr>
        <a:defRPr sz="889" b="0" i="0" u="none" strike="noStrike" baseline="0">
          <a:solidFill>
            <a:schemeClr val="tx1"/>
          </a:solidFill>
          <a:latin typeface="Arial"/>
          <a:ea typeface="Arial"/>
          <a:cs typeface="Arial"/>
        </a:defRPr>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chart>
    <c:autoTitleDeleted val="1"/>
    <c:view3D>
      <c:depthPercent val="100"/>
      <c:rAngAx val="1"/>
    </c:view3D>
    <c:floor>
      <c:spPr>
        <a:noFill/>
        <a:ln w="6350">
          <a:noFill/>
        </a:ln>
      </c:spPr>
    </c:floor>
    <c:sideWall>
      <c:spPr>
        <a:noFill/>
        <a:ln w="25400">
          <a:noFill/>
        </a:ln>
      </c:spPr>
    </c:sideWall>
    <c:backWall>
      <c:spPr>
        <a:noFill/>
        <a:ln w="25400">
          <a:noFill/>
        </a:ln>
      </c:spPr>
    </c:backWall>
    <c:plotArea>
      <c:layout/>
      <c:bar3DChart>
        <c:barDir val="col"/>
        <c:grouping val="clustered"/>
        <c:ser>
          <c:idx val="0"/>
          <c:order val="0"/>
          <c:tx>
            <c:strRef>
              <c:f>Sheet1!$B$1</c:f>
              <c:strCache>
                <c:ptCount val="1"/>
                <c:pt idx="0">
                  <c:v>系列 1</c:v>
                </c:pt>
              </c:strCache>
            </c:strRef>
          </c:tx>
          <c:spPr>
            <a:solidFill>
              <a:srgbClr val="4F81BD"/>
            </a:solidFill>
            <a:ln w="26480">
              <a:noFill/>
            </a:ln>
          </c:spPr>
          <c:cat>
            <c:strRef>
              <c:f>Sheet1!$A$2:$A$3</c:f>
              <c:strCache>
                <c:ptCount val="2"/>
                <c:pt idx="0">
                  <c:v>2014年上半年</c:v>
                </c:pt>
                <c:pt idx="1">
                  <c:v>2015年上半年</c:v>
                </c:pt>
              </c:strCache>
            </c:strRef>
          </c:cat>
          <c:val>
            <c:numRef>
              <c:f>Sheet1!$B$2:$B$3</c:f>
              <c:numCache>
                <c:formatCode>General</c:formatCode>
                <c:ptCount val="2"/>
                <c:pt idx="0">
                  <c:v>10000</c:v>
                </c:pt>
                <c:pt idx="1">
                  <c:v>10630</c:v>
                </c:pt>
              </c:numCache>
            </c:numRef>
          </c:val>
        </c:ser>
        <c:shape val="box"/>
        <c:axId val="175065344"/>
        <c:axId val="175075328"/>
        <c:axId val="0"/>
      </c:bar3DChart>
      <c:catAx>
        <c:axId val="175065344"/>
        <c:scaling>
          <c:orientation val="minMax"/>
        </c:scaling>
        <c:axPos val="b"/>
        <c:numFmt formatCode="General" sourceLinked="1"/>
        <c:majorTickMark val="none"/>
        <c:tickLblPos val="nextTo"/>
        <c:spPr>
          <a:ln w="6620">
            <a:noFill/>
          </a:ln>
        </c:spPr>
        <c:txPr>
          <a:bodyPr rot="-60000000" spcFirstLastPara="1" vertOverflow="ellipsis" vert="horz" wrap="square" anchor="ctr" anchorCtr="1"/>
          <a:lstStyle/>
          <a:p>
            <a:pPr>
              <a:defRPr sz="1251"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175075328"/>
        <c:crosses val="autoZero"/>
        <c:auto val="1"/>
        <c:lblAlgn val="ctr"/>
        <c:lblOffset val="100"/>
      </c:catAx>
      <c:valAx>
        <c:axId val="175075328"/>
        <c:scaling>
          <c:orientation val="minMax"/>
          <c:max val="12000"/>
          <c:min val="7000"/>
        </c:scaling>
        <c:delete val="1"/>
        <c:axPos val="l"/>
        <c:majorGridlines>
          <c:spPr>
            <a:ln w="9525" cap="flat" cmpd="sng" algn="ctr">
              <a:solidFill>
                <a:schemeClr val="accent6">
                  <a:shade val="95000"/>
                  <a:satMod val="105000"/>
                </a:schemeClr>
              </a:solidFill>
              <a:prstDash val="solid"/>
            </a:ln>
            <a:effectLst/>
          </c:spPr>
        </c:majorGridlines>
        <c:numFmt formatCode="General" sourceLinked="1"/>
        <c:tickLblPos val="nextTo"/>
        <c:crossAx val="175065344"/>
        <c:crosses val="autoZero"/>
        <c:crossBetween val="between"/>
        <c:majorUnit val="5000"/>
      </c:valAx>
      <c:spPr>
        <a:noFill/>
        <a:ln w="25324">
          <a:noFill/>
        </a:ln>
      </c:spPr>
    </c:plotArea>
    <c:plotVisOnly val="1"/>
    <c:dispBlanksAs val="gap"/>
  </c:chart>
  <c:spPr>
    <a:noFill/>
    <a:ln>
      <a:noFill/>
    </a:ln>
  </c:spPr>
  <c:txPr>
    <a:bodyPr/>
    <a:lstStyle/>
    <a:p>
      <a:pPr>
        <a:defRPr/>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zh-CN" altLang="en-US">
                <a:solidFill>
                  <a:sysClr val="windowText" lastClr="000000"/>
                </a:solidFill>
              </a:rPr>
              <a:t>中国</a:t>
            </a:r>
            <a:r>
              <a:rPr lang="en-US" altLang="zh-CN">
                <a:solidFill>
                  <a:sysClr val="windowText" lastClr="000000"/>
                </a:solidFill>
              </a:rPr>
              <a:t>GDP</a:t>
            </a:r>
            <a:r>
              <a:rPr lang="zh-CN" altLang="en-US">
                <a:solidFill>
                  <a:sysClr val="windowText" lastClr="000000"/>
                </a:solidFill>
              </a:rPr>
              <a:t>增长速度变化</a:t>
            </a:r>
          </a:p>
        </c:rich>
      </c:tx>
      <c:layout/>
      <c:spPr>
        <a:noFill/>
        <a:ln>
          <a:noFill/>
        </a:ln>
        <a:effectLst/>
      </c:spPr>
    </c:title>
    <c:plotArea>
      <c:layout/>
      <c:lineChart>
        <c:grouping val="standard"/>
        <c:ser>
          <c:idx val="0"/>
          <c:order val="0"/>
          <c:spPr>
            <a:ln w="28575" cap="rnd">
              <a:solidFill>
                <a:schemeClr val="accent1"/>
              </a:solidFill>
              <a:round/>
            </a:ln>
            <a:effectLst/>
          </c:spPr>
          <c:marker>
            <c:symbol val="none"/>
          </c:marker>
          <c:val>
            <c:numRef>
              <c:f>Sheet1!$B$1:$B$37</c:f>
              <c:numCache>
                <c:formatCode>0.0%</c:formatCode>
                <c:ptCount val="37"/>
                <c:pt idx="0">
                  <c:v>0.11700000000000002</c:v>
                </c:pt>
                <c:pt idx="1">
                  <c:v>0.114</c:v>
                </c:pt>
                <c:pt idx="2">
                  <c:v>0.11899999999999998</c:v>
                </c:pt>
                <c:pt idx="3">
                  <c:v>7.5999999999999998E-2</c:v>
                </c:pt>
                <c:pt idx="4">
                  <c:v>8.8000000000000064E-2</c:v>
                </c:pt>
                <c:pt idx="5">
                  <c:v>0.12000000000000002</c:v>
                </c:pt>
                <c:pt idx="6">
                  <c:v>0.2090000000000001</c:v>
                </c:pt>
                <c:pt idx="7">
                  <c:v>0.251</c:v>
                </c:pt>
                <c:pt idx="8">
                  <c:v>0.14000000000000001</c:v>
                </c:pt>
                <c:pt idx="9">
                  <c:v>0.17400000000000004</c:v>
                </c:pt>
                <c:pt idx="10">
                  <c:v>0.24700000000000011</c:v>
                </c:pt>
                <c:pt idx="11">
                  <c:v>0.13</c:v>
                </c:pt>
                <c:pt idx="12">
                  <c:v>9.9000000000000046E-2</c:v>
                </c:pt>
                <c:pt idx="13">
                  <c:v>0.16700000000000001</c:v>
                </c:pt>
                <c:pt idx="14">
                  <c:v>0.23600000000000004</c:v>
                </c:pt>
                <c:pt idx="15">
                  <c:v>0.31200000000000022</c:v>
                </c:pt>
                <c:pt idx="16">
                  <c:v>0.36400000000000027</c:v>
                </c:pt>
                <c:pt idx="17">
                  <c:v>0.26100000000000001</c:v>
                </c:pt>
                <c:pt idx="18">
                  <c:v>0.17100000000000001</c:v>
                </c:pt>
                <c:pt idx="19">
                  <c:v>0.11</c:v>
                </c:pt>
                <c:pt idx="20">
                  <c:v>6.9000000000000034E-2</c:v>
                </c:pt>
                <c:pt idx="21">
                  <c:v>6.2000000000000034E-2</c:v>
                </c:pt>
                <c:pt idx="22">
                  <c:v>0.10600000000000002</c:v>
                </c:pt>
                <c:pt idx="23">
                  <c:v>0.10500000000000002</c:v>
                </c:pt>
                <c:pt idx="24">
                  <c:v>9.7000000000000003E-2</c:v>
                </c:pt>
                <c:pt idx="25">
                  <c:v>0.129</c:v>
                </c:pt>
                <c:pt idx="26">
                  <c:v>0.1770000000000001</c:v>
                </c:pt>
                <c:pt idx="27">
                  <c:v>0.15700000000000011</c:v>
                </c:pt>
                <c:pt idx="28">
                  <c:v>0.17</c:v>
                </c:pt>
                <c:pt idx="29">
                  <c:v>0.22900000000000001</c:v>
                </c:pt>
                <c:pt idx="30">
                  <c:v>0.18100000000000011</c:v>
                </c:pt>
                <c:pt idx="31">
                  <c:v>8.6000000000000021E-2</c:v>
                </c:pt>
                <c:pt idx="32">
                  <c:v>0.20300000000000001</c:v>
                </c:pt>
                <c:pt idx="33">
                  <c:v>0.15300000000000011</c:v>
                </c:pt>
                <c:pt idx="34">
                  <c:v>9.8000000000000087E-2</c:v>
                </c:pt>
                <c:pt idx="35">
                  <c:v>9.5000000000000043E-2</c:v>
                </c:pt>
                <c:pt idx="36">
                  <c:v>7.3999999999999996E-2</c:v>
                </c:pt>
              </c:numCache>
            </c:numRef>
          </c:val>
        </c:ser>
        <c:marker val="1"/>
        <c:axId val="141765248"/>
        <c:axId val="142213504"/>
      </c:lineChart>
      <c:catAx>
        <c:axId val="141765248"/>
        <c:scaling>
          <c:orientation val="minMax"/>
        </c:scaling>
        <c:delete val="1"/>
        <c:axPos val="b"/>
        <c:numFmt formatCode="General" sourceLinked="1"/>
        <c:majorTickMark val="none"/>
        <c:tickLblPos val="nextTo"/>
        <c:crossAx val="142213504"/>
        <c:crosses val="autoZero"/>
        <c:auto val="1"/>
        <c:lblAlgn val="ctr"/>
        <c:lblOffset val="100"/>
      </c:catAx>
      <c:valAx>
        <c:axId val="142213504"/>
        <c:scaling>
          <c:orientation val="minMax"/>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zh-CN"/>
          </a:p>
        </c:txPr>
        <c:crossAx val="141765248"/>
        <c:crosses val="autoZero"/>
        <c:crossBetween val="between"/>
      </c:valAx>
      <c:spPr>
        <a:noFill/>
        <a:ln>
          <a:noFill/>
        </a:ln>
        <a:effectLst/>
      </c:spPr>
    </c:plotArea>
    <c:plotVisOnly val="1"/>
    <c:dispBlanksAs val="gap"/>
  </c:chart>
  <c:spPr>
    <a:noFill/>
    <a:ln>
      <a:noFill/>
    </a:ln>
    <a:effectLst/>
  </c:spPr>
  <c:txPr>
    <a:bodyPr/>
    <a:lstStyle/>
    <a:p>
      <a:pPr>
        <a:defRPr/>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solidFill>
                  <a:sysClr val="windowText" lastClr="000000"/>
                </a:solidFill>
              </a:rPr>
              <a:t>美国</a:t>
            </a:r>
            <a:r>
              <a:rPr lang="en-US" altLang="zh-CN">
                <a:solidFill>
                  <a:sysClr val="windowText" lastClr="000000"/>
                </a:solidFill>
              </a:rPr>
              <a:t>GDP</a:t>
            </a:r>
            <a:r>
              <a:rPr lang="zh-CN" altLang="en-US">
                <a:solidFill>
                  <a:sysClr val="windowText" lastClr="000000"/>
                </a:solidFill>
              </a:rPr>
              <a:t>增长速度变化</a:t>
            </a:r>
          </a:p>
        </c:rich>
      </c:tx>
      <c:layout/>
      <c:spPr>
        <a:noFill/>
        <a:ln>
          <a:noFill/>
        </a:ln>
        <a:effectLst/>
      </c:spPr>
    </c:title>
    <c:plotArea>
      <c:layout/>
      <c:lineChart>
        <c:grouping val="standard"/>
        <c:ser>
          <c:idx val="0"/>
          <c:order val="0"/>
          <c:spPr>
            <a:ln w="28575" cap="rnd">
              <a:solidFill>
                <a:schemeClr val="accent1"/>
              </a:solidFill>
              <a:round/>
            </a:ln>
            <a:effectLst/>
          </c:spPr>
          <c:marker>
            <c:symbol val="none"/>
          </c:marker>
          <c:val>
            <c:numRef>
              <c:f>[美国历年gdp增长率.xls]Sheet2!$C$1:$C$84</c:f>
              <c:numCache>
                <c:formatCode>0.0%</c:formatCode>
                <c:ptCount val="84"/>
                <c:pt idx="0">
                  <c:v>-0.12000000000000002</c:v>
                </c:pt>
                <c:pt idx="1">
                  <c:v>-0.161</c:v>
                </c:pt>
                <c:pt idx="2">
                  <c:v>-0.23200000000000001</c:v>
                </c:pt>
                <c:pt idx="3">
                  <c:v>-3.9000000000000014E-2</c:v>
                </c:pt>
                <c:pt idx="4">
                  <c:v>0.17</c:v>
                </c:pt>
                <c:pt idx="5">
                  <c:v>0.111</c:v>
                </c:pt>
                <c:pt idx="6">
                  <c:v>0.14300000000000004</c:v>
                </c:pt>
                <c:pt idx="7">
                  <c:v>9.7000000000000045E-2</c:v>
                </c:pt>
                <c:pt idx="8">
                  <c:v>-6.3E-2</c:v>
                </c:pt>
                <c:pt idx="9">
                  <c:v>7.0000000000000021E-2</c:v>
                </c:pt>
                <c:pt idx="10">
                  <c:v>0.1</c:v>
                </c:pt>
                <c:pt idx="11">
                  <c:v>0.25</c:v>
                </c:pt>
                <c:pt idx="12">
                  <c:v>0.27700000000000002</c:v>
                </c:pt>
                <c:pt idx="13">
                  <c:v>0.22700000000000001</c:v>
                </c:pt>
                <c:pt idx="14">
                  <c:v>0.10700000000000005</c:v>
                </c:pt>
                <c:pt idx="15">
                  <c:v>1.4999999999999998E-2</c:v>
                </c:pt>
                <c:pt idx="16">
                  <c:v>-4.0000000000000036E-3</c:v>
                </c:pt>
                <c:pt idx="17">
                  <c:v>9.8000000000000087E-2</c:v>
                </c:pt>
                <c:pt idx="18">
                  <c:v>0.10300000000000002</c:v>
                </c:pt>
                <c:pt idx="19">
                  <c:v>-7.0000000000000027E-3</c:v>
                </c:pt>
                <c:pt idx="20">
                  <c:v>9.9000000000000046E-2</c:v>
                </c:pt>
                <c:pt idx="21">
                  <c:v>0.15500000000000011</c:v>
                </c:pt>
                <c:pt idx="22">
                  <c:v>5.5999999999999994E-2</c:v>
                </c:pt>
                <c:pt idx="23">
                  <c:v>5.9000000000000039E-2</c:v>
                </c:pt>
                <c:pt idx="24">
                  <c:v>3.0000000000000018E-3</c:v>
                </c:pt>
                <c:pt idx="25">
                  <c:v>9.0000000000000024E-2</c:v>
                </c:pt>
                <c:pt idx="26">
                  <c:v>5.5000000000000014E-2</c:v>
                </c:pt>
                <c:pt idx="27">
                  <c:v>5.4000000000000034E-2</c:v>
                </c:pt>
                <c:pt idx="28">
                  <c:v>1.3000000000000001E-2</c:v>
                </c:pt>
                <c:pt idx="29">
                  <c:v>8.4000000000000047E-2</c:v>
                </c:pt>
                <c:pt idx="30">
                  <c:v>3.9000000000000014E-2</c:v>
                </c:pt>
                <c:pt idx="31">
                  <c:v>3.500000000000001E-2</c:v>
                </c:pt>
                <c:pt idx="32">
                  <c:v>7.5000000000000011E-2</c:v>
                </c:pt>
                <c:pt idx="33">
                  <c:v>5.5000000000000014E-2</c:v>
                </c:pt>
                <c:pt idx="34">
                  <c:v>7.4000000000000024E-2</c:v>
                </c:pt>
                <c:pt idx="35">
                  <c:v>8.4000000000000047E-2</c:v>
                </c:pt>
                <c:pt idx="36">
                  <c:v>9.5000000000000043E-2</c:v>
                </c:pt>
                <c:pt idx="37">
                  <c:v>5.7000000000000023E-2</c:v>
                </c:pt>
                <c:pt idx="38">
                  <c:v>9.3000000000000083E-2</c:v>
                </c:pt>
                <c:pt idx="39">
                  <c:v>8.2000000000000017E-2</c:v>
                </c:pt>
                <c:pt idx="40">
                  <c:v>5.5000000000000014E-2</c:v>
                </c:pt>
                <c:pt idx="41">
                  <c:v>8.5000000000000006E-2</c:v>
                </c:pt>
                <c:pt idx="42">
                  <c:v>9.9000000000000046E-2</c:v>
                </c:pt>
                <c:pt idx="43">
                  <c:v>0.11699999999999998</c:v>
                </c:pt>
                <c:pt idx="44">
                  <c:v>8.5000000000000006E-2</c:v>
                </c:pt>
                <c:pt idx="45">
                  <c:v>9.2000000000000026E-2</c:v>
                </c:pt>
                <c:pt idx="46">
                  <c:v>0.114</c:v>
                </c:pt>
                <c:pt idx="47">
                  <c:v>0.113</c:v>
                </c:pt>
                <c:pt idx="48">
                  <c:v>0.13</c:v>
                </c:pt>
                <c:pt idx="49">
                  <c:v>0.11699999999999998</c:v>
                </c:pt>
                <c:pt idx="50">
                  <c:v>8.8000000000000064E-2</c:v>
                </c:pt>
                <c:pt idx="51">
                  <c:v>0.12100000000000002</c:v>
                </c:pt>
                <c:pt idx="52">
                  <c:v>4.0000000000000022E-2</c:v>
                </c:pt>
                <c:pt idx="53">
                  <c:v>8.7000000000000022E-2</c:v>
                </c:pt>
                <c:pt idx="54">
                  <c:v>0.11199999999999995</c:v>
                </c:pt>
                <c:pt idx="55">
                  <c:v>7.3000000000000009E-2</c:v>
                </c:pt>
                <c:pt idx="56">
                  <c:v>5.8000000000000003E-2</c:v>
                </c:pt>
                <c:pt idx="57">
                  <c:v>6.2000000000000034E-2</c:v>
                </c:pt>
                <c:pt idx="58">
                  <c:v>7.6999999999999999E-2</c:v>
                </c:pt>
                <c:pt idx="59">
                  <c:v>7.5000000000000011E-2</c:v>
                </c:pt>
                <c:pt idx="60">
                  <c:v>5.8000000000000003E-2</c:v>
                </c:pt>
                <c:pt idx="61">
                  <c:v>3.3000000000000002E-2</c:v>
                </c:pt>
                <c:pt idx="62">
                  <c:v>5.8000000000000003E-2</c:v>
                </c:pt>
                <c:pt idx="63">
                  <c:v>5.1000000000000004E-2</c:v>
                </c:pt>
                <c:pt idx="64">
                  <c:v>6.3E-2</c:v>
                </c:pt>
                <c:pt idx="65">
                  <c:v>4.7000000000000014E-2</c:v>
                </c:pt>
                <c:pt idx="66">
                  <c:v>5.7000000000000023E-2</c:v>
                </c:pt>
                <c:pt idx="67">
                  <c:v>6.3E-2</c:v>
                </c:pt>
                <c:pt idx="68">
                  <c:v>5.5000000000000014E-2</c:v>
                </c:pt>
                <c:pt idx="69">
                  <c:v>6.4000000000000057E-2</c:v>
                </c:pt>
                <c:pt idx="70">
                  <c:v>6.4000000000000057E-2</c:v>
                </c:pt>
                <c:pt idx="71">
                  <c:v>3.4000000000000002E-2</c:v>
                </c:pt>
                <c:pt idx="72">
                  <c:v>3.500000000000001E-2</c:v>
                </c:pt>
                <c:pt idx="73">
                  <c:v>4.7000000000000014E-2</c:v>
                </c:pt>
                <c:pt idx="74">
                  <c:v>6.4000000000000057E-2</c:v>
                </c:pt>
                <c:pt idx="75">
                  <c:v>6.5000000000000002E-2</c:v>
                </c:pt>
                <c:pt idx="76">
                  <c:v>6.0000000000000032E-2</c:v>
                </c:pt>
                <c:pt idx="77">
                  <c:v>4.9000000000000037E-2</c:v>
                </c:pt>
                <c:pt idx="78">
                  <c:v>1.9000000000000013E-2</c:v>
                </c:pt>
                <c:pt idx="79">
                  <c:v>-2.5000000000000001E-2</c:v>
                </c:pt>
                <c:pt idx="80">
                  <c:v>4.2000000000000023E-2</c:v>
                </c:pt>
                <c:pt idx="81">
                  <c:v>3.9000000000000014E-2</c:v>
                </c:pt>
                <c:pt idx="82">
                  <c:v>2.8000000000000001E-2</c:v>
                </c:pt>
                <c:pt idx="83">
                  <c:v>1.9000000000000013E-2</c:v>
                </c:pt>
              </c:numCache>
            </c:numRef>
          </c:val>
        </c:ser>
        <c:marker val="1"/>
        <c:axId val="142254080"/>
        <c:axId val="142255616"/>
      </c:lineChart>
      <c:catAx>
        <c:axId val="142254080"/>
        <c:scaling>
          <c:orientation val="minMax"/>
        </c:scaling>
        <c:delete val="1"/>
        <c:axPos val="b"/>
        <c:numFmt formatCode="General" sourceLinked="1"/>
        <c:majorTickMark val="none"/>
        <c:tickLblPos val="nextTo"/>
        <c:crossAx val="142255616"/>
        <c:crosses val="autoZero"/>
        <c:auto val="1"/>
        <c:lblAlgn val="ctr"/>
        <c:lblOffset val="100"/>
      </c:catAx>
      <c:valAx>
        <c:axId val="142255616"/>
        <c:scaling>
          <c:orientation val="minMax"/>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zh-CN"/>
          </a:p>
        </c:txPr>
        <c:crossAx val="142254080"/>
        <c:crosses val="autoZero"/>
        <c:crossBetween val="between"/>
      </c:valAx>
      <c:spPr>
        <a:noFill/>
        <a:ln>
          <a:noFill/>
        </a:ln>
        <a:effectLst/>
      </c:spPr>
    </c:plotArea>
    <c:plotVisOnly val="1"/>
    <c:dispBlanksAs val="gap"/>
  </c:chart>
  <c:spPr>
    <a:noFill/>
    <a:ln>
      <a:noFill/>
    </a:ln>
    <a:effectLst/>
  </c:spPr>
  <c:txPr>
    <a:bodyPr/>
    <a:lstStyle/>
    <a:p>
      <a:pPr>
        <a:defRPr/>
      </a:pPr>
      <a:endParaRPr lang="zh-CN"/>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lineChart>
        <c:grouping val="standard"/>
        <c:ser>
          <c:idx val="0"/>
          <c:order val="0"/>
          <c:tx>
            <c:strRef>
              <c:f>Sheet1!$B$1</c:f>
              <c:strCache>
                <c:ptCount val="1"/>
                <c:pt idx="0">
                  <c:v>系列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dLblPos val="t"/>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3"/>
                <c:pt idx="0">
                  <c:v>2013年</c:v>
                </c:pt>
                <c:pt idx="1">
                  <c:v>2014年</c:v>
                </c:pt>
                <c:pt idx="2">
                  <c:v>2015年</c:v>
                </c:pt>
              </c:strCache>
            </c:strRef>
          </c:cat>
          <c:val>
            <c:numRef>
              <c:f>Sheet1!$B$2:$B$4</c:f>
              <c:numCache>
                <c:formatCode>0.0%</c:formatCode>
                <c:ptCount val="3"/>
                <c:pt idx="0">
                  <c:v>0.48200000000000032</c:v>
                </c:pt>
                <c:pt idx="1">
                  <c:v>0.502</c:v>
                </c:pt>
                <c:pt idx="2" formatCode="0%">
                  <c:v>0.60000000000000064</c:v>
                </c:pt>
              </c:numCache>
            </c:numRef>
          </c:val>
        </c:ser>
        <c:dLbls>
          <c:showVal val="1"/>
        </c:dLbls>
        <c:marker val="1"/>
        <c:axId val="176717184"/>
        <c:axId val="176743552"/>
      </c:lineChart>
      <c:catAx>
        <c:axId val="17671718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176743552"/>
        <c:crosses val="autoZero"/>
        <c:auto val="1"/>
        <c:lblAlgn val="ctr"/>
        <c:lblOffset val="100"/>
      </c:catAx>
      <c:valAx>
        <c:axId val="176743552"/>
        <c:scaling>
          <c:orientation val="minMax"/>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176717184"/>
        <c:crosses val="autoZero"/>
        <c:crossBetween val="between"/>
      </c:valAx>
      <c:spPr>
        <a:noFill/>
        <a:ln>
          <a:noFill/>
        </a:ln>
        <a:effectLst/>
      </c:spPr>
    </c:plotArea>
    <c:plotVisOnly val="1"/>
    <c:dispBlanksAs val="gap"/>
  </c:chart>
  <c:spPr>
    <a:noFill/>
    <a:ln>
      <a:noFill/>
    </a:ln>
    <a:effectLst/>
  </c:spPr>
  <c:txPr>
    <a:bodyPr/>
    <a:lstStyle/>
    <a:p>
      <a:pPr>
        <a:defRPr/>
      </a:pPr>
      <a:endParaRPr lang="zh-CN"/>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sz="1595"/>
            </a:pPr>
            <a:r>
              <a:rPr lang="zh-CN" altLang="en-US" sz="1595" dirty="0"/>
              <a:t>中国</a:t>
            </a:r>
            <a:r>
              <a:rPr lang="zh-CN" altLang="en-US" sz="1595" dirty="0" smtClean="0"/>
              <a:t>国内生产总值  </a:t>
            </a:r>
            <a:r>
              <a:rPr lang="zh-CN" altLang="en-US" sz="1400" b="0" dirty="0" smtClean="0"/>
              <a:t>（单位：亿元人民币）</a:t>
            </a:r>
            <a:endParaRPr lang="zh-CN" altLang="en-US" sz="1400" b="0" dirty="0"/>
          </a:p>
        </c:rich>
      </c:tx>
      <c:layout>
        <c:manualLayout>
          <c:xMode val="edge"/>
          <c:yMode val="edge"/>
          <c:x val="0.19148056025707066"/>
          <c:y val="5.067925020010787E-2"/>
        </c:manualLayout>
      </c:layout>
    </c:title>
    <c:plotArea>
      <c:layout/>
      <c:lineChart>
        <c:grouping val="standard"/>
        <c:ser>
          <c:idx val="0"/>
          <c:order val="0"/>
          <c:tx>
            <c:strRef>
              <c:f>Sheet1!$B$1</c:f>
              <c:strCache>
                <c:ptCount val="1"/>
                <c:pt idx="0">
                  <c:v>中国国内生产总值</c:v>
                </c:pt>
              </c:strCache>
            </c:strRef>
          </c:tx>
          <c:marker>
            <c:symbol val="circle"/>
            <c:size val="5"/>
          </c:marker>
          <c:cat>
            <c:strRef>
              <c:f>Sheet1!$A$2:$A$34</c:f>
              <c:strCache>
                <c:ptCount val="33"/>
                <c:pt idx="0">
                  <c:v>1978年</c:v>
                </c:pt>
                <c:pt idx="1">
                  <c:v>1982年</c:v>
                </c:pt>
                <c:pt idx="2">
                  <c:v>1983年</c:v>
                </c:pt>
                <c:pt idx="3">
                  <c:v>1984年</c:v>
                </c:pt>
                <c:pt idx="4">
                  <c:v>1985年</c:v>
                </c:pt>
                <c:pt idx="5">
                  <c:v>1986年</c:v>
                </c:pt>
                <c:pt idx="6">
                  <c:v>1987年</c:v>
                </c:pt>
                <c:pt idx="7">
                  <c:v>1989年</c:v>
                </c:pt>
                <c:pt idx="8">
                  <c:v>1990年</c:v>
                </c:pt>
                <c:pt idx="9">
                  <c:v>1991年</c:v>
                </c:pt>
                <c:pt idx="10">
                  <c:v>1992年</c:v>
                </c:pt>
                <c:pt idx="11">
                  <c:v>1993年</c:v>
                </c:pt>
                <c:pt idx="12">
                  <c:v>1994年</c:v>
                </c:pt>
                <c:pt idx="13">
                  <c:v>1995年</c:v>
                </c:pt>
                <c:pt idx="14">
                  <c:v>1996年</c:v>
                </c:pt>
                <c:pt idx="15">
                  <c:v>1997年</c:v>
                </c:pt>
                <c:pt idx="16">
                  <c:v>1998年</c:v>
                </c:pt>
                <c:pt idx="17">
                  <c:v>1999年</c:v>
                </c:pt>
                <c:pt idx="18">
                  <c:v>2000年</c:v>
                </c:pt>
                <c:pt idx="19">
                  <c:v>2001年</c:v>
                </c:pt>
                <c:pt idx="20">
                  <c:v>2002年</c:v>
                </c:pt>
                <c:pt idx="21">
                  <c:v>2003年</c:v>
                </c:pt>
                <c:pt idx="22">
                  <c:v>2004年</c:v>
                </c:pt>
                <c:pt idx="23">
                  <c:v>2005年</c:v>
                </c:pt>
                <c:pt idx="24">
                  <c:v>2006年</c:v>
                </c:pt>
                <c:pt idx="25">
                  <c:v>2007年</c:v>
                </c:pt>
                <c:pt idx="26">
                  <c:v>2008年</c:v>
                </c:pt>
                <c:pt idx="27">
                  <c:v>2009年</c:v>
                </c:pt>
                <c:pt idx="28">
                  <c:v>2010年</c:v>
                </c:pt>
                <c:pt idx="29">
                  <c:v>2011年</c:v>
                </c:pt>
                <c:pt idx="30">
                  <c:v>2012年</c:v>
                </c:pt>
                <c:pt idx="31">
                  <c:v>2013年</c:v>
                </c:pt>
                <c:pt idx="32">
                  <c:v>2014年</c:v>
                </c:pt>
              </c:strCache>
            </c:strRef>
          </c:cat>
          <c:val>
            <c:numRef>
              <c:f>Sheet1!$B$2:$B$34</c:f>
              <c:numCache>
                <c:formatCode>0.0</c:formatCode>
                <c:ptCount val="33"/>
                <c:pt idx="0">
                  <c:v>3645.2174740458895</c:v>
                </c:pt>
                <c:pt idx="1">
                  <c:v>5323.3509646743851</c:v>
                </c:pt>
                <c:pt idx="2">
                  <c:v>5962.6515683940734</c:v>
                </c:pt>
                <c:pt idx="3">
                  <c:v>7208.0517183600787</c:v>
                </c:pt>
                <c:pt idx="4">
                  <c:v>9016.0365806124828</c:v>
                </c:pt>
                <c:pt idx="5">
                  <c:v>10275.179216424733</c:v>
                </c:pt>
                <c:pt idx="6">
                  <c:v>12058.615125134151</c:v>
                </c:pt>
                <c:pt idx="7">
                  <c:v>16992.319107226715</c:v>
                </c:pt>
                <c:pt idx="8">
                  <c:v>18667.822376105829</c:v>
                </c:pt>
                <c:pt idx="9">
                  <c:v>21781.499410788158</c:v>
                </c:pt>
                <c:pt idx="10">
                  <c:v>26923.476451121442</c:v>
                </c:pt>
                <c:pt idx="11">
                  <c:v>35333.924714546236</c:v>
                </c:pt>
                <c:pt idx="12">
                  <c:v>48197.856444709192</c:v>
                </c:pt>
                <c:pt idx="13">
                  <c:v>60793.729211331374</c:v>
                </c:pt>
                <c:pt idx="14">
                  <c:v>71176.591653987125</c:v>
                </c:pt>
                <c:pt idx="15">
                  <c:v>78973.034996491464</c:v>
                </c:pt>
                <c:pt idx="16">
                  <c:v>84402.279768922148</c:v>
                </c:pt>
                <c:pt idx="17">
                  <c:v>89677.054750904557</c:v>
                </c:pt>
                <c:pt idx="18">
                  <c:v>99214.554308477207</c:v>
                </c:pt>
                <c:pt idx="19">
                  <c:v>109655.17055815925</c:v>
                </c:pt>
                <c:pt idx="20">
                  <c:v>120332.68927425226</c:v>
                </c:pt>
                <c:pt idx="21">
                  <c:v>135822.75614955774</c:v>
                </c:pt>
                <c:pt idx="22">
                  <c:v>159878.33791738964</c:v>
                </c:pt>
                <c:pt idx="23">
                  <c:v>184937.36896018015</c:v>
                </c:pt>
                <c:pt idx="24">
                  <c:v>216314.42593935409</c:v>
                </c:pt>
                <c:pt idx="25">
                  <c:v>265810.30584365001</c:v>
                </c:pt>
                <c:pt idx="26">
                  <c:v>314045.42708655418</c:v>
                </c:pt>
                <c:pt idx="27">
                  <c:v>340902.81258114678</c:v>
                </c:pt>
                <c:pt idx="28">
                  <c:v>401512.79520725791</c:v>
                </c:pt>
                <c:pt idx="29">
                  <c:v>472881.55777212663</c:v>
                </c:pt>
                <c:pt idx="30">
                  <c:v>519322</c:v>
                </c:pt>
                <c:pt idx="31">
                  <c:v>568845</c:v>
                </c:pt>
                <c:pt idx="32">
                  <c:v>636463</c:v>
                </c:pt>
              </c:numCache>
            </c:numRef>
          </c:val>
        </c:ser>
        <c:marker val="1"/>
        <c:axId val="176999040"/>
        <c:axId val="177009024"/>
      </c:lineChart>
      <c:catAx>
        <c:axId val="176999040"/>
        <c:scaling>
          <c:orientation val="minMax"/>
        </c:scaling>
        <c:delete val="1"/>
        <c:axPos val="b"/>
        <c:numFmt formatCode="General" sourceLinked="1"/>
        <c:tickLblPos val="nextTo"/>
        <c:crossAx val="177009024"/>
        <c:crosses val="autoZero"/>
        <c:auto val="1"/>
        <c:lblAlgn val="ctr"/>
        <c:lblOffset val="100"/>
      </c:catAx>
      <c:valAx>
        <c:axId val="177009024"/>
        <c:scaling>
          <c:orientation val="minMax"/>
          <c:max val="600000"/>
        </c:scaling>
        <c:axPos val="l"/>
        <c:majorGridlines/>
        <c:numFmt formatCode="0.0" sourceLinked="1"/>
        <c:tickLblPos val="nextTo"/>
        <c:txPr>
          <a:bodyPr/>
          <a:lstStyle/>
          <a:p>
            <a:pPr>
              <a:defRPr sz="1197">
                <a:latin typeface="Times New Roman" panose="02020603050405020304" pitchFamily="18" charset="0"/>
                <a:cs typeface="Times New Roman" panose="02020603050405020304" pitchFamily="18" charset="0"/>
              </a:defRPr>
            </a:pPr>
            <a:endParaRPr lang="zh-CN"/>
          </a:p>
        </c:txPr>
        <c:crossAx val="176999040"/>
        <c:crosses val="autoZero"/>
        <c:crossBetween val="between"/>
      </c:valAx>
      <c:spPr>
        <a:noFill/>
        <a:ln w="25328">
          <a:noFill/>
        </a:ln>
      </c:spPr>
    </c:plotArea>
    <c:plotVisOnly val="1"/>
    <c:dispBlanksAs val="gap"/>
  </c:chart>
  <c:txPr>
    <a:bodyPr/>
    <a:lstStyle/>
    <a:p>
      <a:pPr>
        <a:defRPr sz="1795"/>
      </a:pPr>
      <a:endParaRPr lang="zh-CN"/>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zh-CN"/>
  <c:chart>
    <c:view3D>
      <c:rAngAx val="1"/>
    </c:view3D>
    <c:plotArea>
      <c:layout>
        <c:manualLayout>
          <c:layoutTarget val="inner"/>
          <c:xMode val="edge"/>
          <c:yMode val="edge"/>
          <c:x val="9.5940269744183293E-2"/>
          <c:y val="5.1539925918273992E-2"/>
          <c:w val="0.5809029498712921"/>
          <c:h val="0.73705414459218199"/>
        </c:manualLayout>
      </c:layout>
      <c:bar3DChart>
        <c:barDir val="col"/>
        <c:grouping val="clustered"/>
        <c:ser>
          <c:idx val="0"/>
          <c:order val="0"/>
          <c:tx>
            <c:strRef>
              <c:f>Sheet1!$B$1</c:f>
              <c:strCache>
                <c:ptCount val="1"/>
                <c:pt idx="0">
                  <c:v>2014年上半年</c:v>
                </c:pt>
              </c:strCache>
            </c:strRef>
          </c:tx>
          <c:cat>
            <c:strRef>
              <c:f>Sheet1!$A$2:$A$4</c:f>
              <c:strCache>
                <c:ptCount val="3"/>
                <c:pt idx="0">
                  <c:v>进出口总额</c:v>
                </c:pt>
                <c:pt idx="1">
                  <c:v>出口额</c:v>
                </c:pt>
                <c:pt idx="2">
                  <c:v>进口额</c:v>
                </c:pt>
              </c:strCache>
            </c:strRef>
          </c:cat>
          <c:val>
            <c:numRef>
              <c:f>Sheet1!$B$2:$B$4</c:f>
              <c:numCache>
                <c:formatCode>General</c:formatCode>
                <c:ptCount val="3"/>
                <c:pt idx="0">
                  <c:v>123919</c:v>
                </c:pt>
                <c:pt idx="1">
                  <c:v>65113</c:v>
                </c:pt>
                <c:pt idx="2">
                  <c:v>58807</c:v>
                </c:pt>
              </c:numCache>
            </c:numRef>
          </c:val>
        </c:ser>
        <c:ser>
          <c:idx val="1"/>
          <c:order val="1"/>
          <c:tx>
            <c:strRef>
              <c:f>Sheet1!$C$1</c:f>
              <c:strCache>
                <c:ptCount val="1"/>
                <c:pt idx="0">
                  <c:v>2015年上半年</c:v>
                </c:pt>
              </c:strCache>
            </c:strRef>
          </c:tx>
          <c:cat>
            <c:strRef>
              <c:f>Sheet1!$A$2:$A$4</c:f>
              <c:strCache>
                <c:ptCount val="3"/>
                <c:pt idx="0">
                  <c:v>进出口总额</c:v>
                </c:pt>
                <c:pt idx="1">
                  <c:v>出口额</c:v>
                </c:pt>
                <c:pt idx="2">
                  <c:v>进口额</c:v>
                </c:pt>
              </c:strCache>
            </c:strRef>
          </c:cat>
          <c:val>
            <c:numRef>
              <c:f>Sheet1!$C$2:$C$4</c:f>
              <c:numCache>
                <c:formatCode>General</c:formatCode>
                <c:ptCount val="3"/>
                <c:pt idx="0">
                  <c:v>115300</c:v>
                </c:pt>
                <c:pt idx="1">
                  <c:v>65700</c:v>
                </c:pt>
                <c:pt idx="2">
                  <c:v>49600</c:v>
                </c:pt>
              </c:numCache>
            </c:numRef>
          </c:val>
        </c:ser>
        <c:shape val="cylinder"/>
        <c:axId val="177640576"/>
        <c:axId val="177642112"/>
        <c:axId val="0"/>
      </c:bar3DChart>
      <c:catAx>
        <c:axId val="177640576"/>
        <c:scaling>
          <c:orientation val="minMax"/>
        </c:scaling>
        <c:axPos val="b"/>
        <c:numFmt formatCode="General" sourceLinked="0"/>
        <c:tickLblPos val="nextTo"/>
        <c:txPr>
          <a:bodyPr/>
          <a:lstStyle/>
          <a:p>
            <a:pPr>
              <a:defRPr sz="1000"/>
            </a:pPr>
            <a:endParaRPr lang="zh-CN"/>
          </a:p>
        </c:txPr>
        <c:crossAx val="177642112"/>
        <c:crosses val="autoZero"/>
        <c:auto val="1"/>
        <c:lblAlgn val="ctr"/>
        <c:lblOffset val="100"/>
      </c:catAx>
      <c:valAx>
        <c:axId val="177642112"/>
        <c:scaling>
          <c:orientation val="minMax"/>
        </c:scaling>
        <c:delete val="1"/>
        <c:axPos val="l"/>
        <c:majorGridlines/>
        <c:numFmt formatCode="General" sourceLinked="1"/>
        <c:tickLblPos val="nextTo"/>
        <c:crossAx val="177640576"/>
        <c:crosses val="autoZero"/>
        <c:crossBetween val="between"/>
      </c:valAx>
    </c:plotArea>
    <c:legend>
      <c:legendPos val="r"/>
      <c:layout>
        <c:manualLayout>
          <c:xMode val="edge"/>
          <c:yMode val="edge"/>
          <c:x val="0.590555261746737"/>
          <c:y val="3.7594262355563864E-4"/>
          <c:w val="0.40944473825326227"/>
          <c:h val="0.43525530447976918"/>
        </c:manualLayout>
      </c:layout>
    </c:legend>
    <c:plotVisOnly val="1"/>
    <c:dispBlanksAs val="gap"/>
  </c:chart>
  <c:txPr>
    <a:bodyPr/>
    <a:lstStyle/>
    <a:p>
      <a:pPr>
        <a:defRPr sz="1800"/>
      </a:pPr>
      <a:endParaRPr lang="zh-CN"/>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barChart>
        <c:barDir val="col"/>
        <c:grouping val="stacked"/>
        <c:ser>
          <c:idx val="0"/>
          <c:order val="0"/>
          <c:tx>
            <c:strRef>
              <c:f>Sheet1!$A$2</c:f>
              <c:strCache>
                <c:ptCount val="1"/>
                <c:pt idx="0">
                  <c:v>第一产业增加值</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zh-CN"/>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Sheet1!$H$1:$L$1</c:f>
              <c:strCache>
                <c:ptCount val="5"/>
                <c:pt idx="0">
                  <c:v>2011年</c:v>
                </c:pt>
                <c:pt idx="1">
                  <c:v>2012年</c:v>
                </c:pt>
                <c:pt idx="2">
                  <c:v>2013年</c:v>
                </c:pt>
                <c:pt idx="3">
                  <c:v>2014年</c:v>
                </c:pt>
                <c:pt idx="4">
                  <c:v>2015年</c:v>
                </c:pt>
              </c:strCache>
            </c:strRef>
          </c:cat>
          <c:val>
            <c:numRef>
              <c:f>Sheet1!$H$2:$L$2</c:f>
              <c:numCache>
                <c:formatCode>0.0%</c:formatCode>
                <c:ptCount val="5"/>
                <c:pt idx="0">
                  <c:v>9.5000000000000098E-2</c:v>
                </c:pt>
                <c:pt idx="1">
                  <c:v>9.5000000000000098E-2</c:v>
                </c:pt>
                <c:pt idx="2">
                  <c:v>9.4000000000000097E-2</c:v>
                </c:pt>
                <c:pt idx="3">
                  <c:v>9.2000000000000026E-2</c:v>
                </c:pt>
                <c:pt idx="4" formatCode="0.00%">
                  <c:v>6.8000000000000033E-2</c:v>
                </c:pt>
              </c:numCache>
            </c:numRef>
          </c:val>
        </c:ser>
        <c:ser>
          <c:idx val="1"/>
          <c:order val="1"/>
          <c:tx>
            <c:strRef>
              <c:f>Sheet1!$A$3</c:f>
              <c:strCache>
                <c:ptCount val="1"/>
                <c:pt idx="0">
                  <c:v>第二产业增加值</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zh-CN"/>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Sheet1!$H$1:$L$1</c:f>
              <c:strCache>
                <c:ptCount val="5"/>
                <c:pt idx="0">
                  <c:v>2011年</c:v>
                </c:pt>
                <c:pt idx="1">
                  <c:v>2012年</c:v>
                </c:pt>
                <c:pt idx="2">
                  <c:v>2013年</c:v>
                </c:pt>
                <c:pt idx="3">
                  <c:v>2014年</c:v>
                </c:pt>
                <c:pt idx="4">
                  <c:v>2015年</c:v>
                </c:pt>
              </c:strCache>
            </c:strRef>
          </c:cat>
          <c:val>
            <c:numRef>
              <c:f>Sheet1!$H$3:$L$3</c:f>
              <c:numCache>
                <c:formatCode>0.0%</c:formatCode>
                <c:ptCount val="5"/>
                <c:pt idx="0">
                  <c:v>0.46100000000000002</c:v>
                </c:pt>
                <c:pt idx="1">
                  <c:v>0.45</c:v>
                </c:pt>
                <c:pt idx="2">
                  <c:v>0.43700000000000061</c:v>
                </c:pt>
                <c:pt idx="3">
                  <c:v>0.42600000000000032</c:v>
                </c:pt>
                <c:pt idx="4" formatCode="0.00%">
                  <c:v>0.43700000000000055</c:v>
                </c:pt>
              </c:numCache>
            </c:numRef>
          </c:val>
        </c:ser>
        <c:ser>
          <c:idx val="2"/>
          <c:order val="2"/>
          <c:tx>
            <c:strRef>
              <c:f>Sheet1!$A$4</c:f>
              <c:strCache>
                <c:ptCount val="1"/>
                <c:pt idx="0">
                  <c:v>第三产业增加值</c:v>
                </c:pt>
              </c:strCache>
            </c:strRef>
          </c:tx>
          <c:spPr>
            <a:solidFill>
              <a:srgbClr val="92D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zh-CN"/>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Sheet1!$H$1:$L$1</c:f>
              <c:strCache>
                <c:ptCount val="5"/>
                <c:pt idx="0">
                  <c:v>2011年</c:v>
                </c:pt>
                <c:pt idx="1">
                  <c:v>2012年</c:v>
                </c:pt>
                <c:pt idx="2">
                  <c:v>2013年</c:v>
                </c:pt>
                <c:pt idx="3">
                  <c:v>2014年</c:v>
                </c:pt>
                <c:pt idx="4">
                  <c:v>2015年</c:v>
                </c:pt>
              </c:strCache>
            </c:strRef>
          </c:cat>
          <c:val>
            <c:numRef>
              <c:f>Sheet1!$H$4:$L$4</c:f>
              <c:numCache>
                <c:formatCode>0.0%</c:formatCode>
                <c:ptCount val="5"/>
                <c:pt idx="0">
                  <c:v>0.44300000000000012</c:v>
                </c:pt>
                <c:pt idx="1">
                  <c:v>0.45500000000000002</c:v>
                </c:pt>
                <c:pt idx="2">
                  <c:v>0.46900000000000008</c:v>
                </c:pt>
                <c:pt idx="3">
                  <c:v>0.48200000000000032</c:v>
                </c:pt>
                <c:pt idx="4" formatCode="0.00%">
                  <c:v>0.49500000000000038</c:v>
                </c:pt>
              </c:numCache>
            </c:numRef>
          </c:val>
        </c:ser>
        <c:dLbls>
          <c:showVal val="1"/>
        </c:dLbls>
        <c:overlap val="100"/>
        <c:axId val="142862208"/>
        <c:axId val="142863744"/>
      </c:barChart>
      <c:catAx>
        <c:axId val="1428622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zh-CN"/>
          </a:p>
        </c:txPr>
        <c:crossAx val="142863744"/>
        <c:crosses val="autoZero"/>
        <c:auto val="1"/>
        <c:lblAlgn val="ctr"/>
        <c:lblOffset val="100"/>
      </c:catAx>
      <c:valAx>
        <c:axId val="142863744"/>
        <c:scaling>
          <c:orientation val="minMax"/>
          <c:max val="1"/>
          <c:min val="0"/>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zh-CN"/>
          </a:p>
        </c:txPr>
        <c:crossAx val="142862208"/>
        <c:crosses val="autoZero"/>
        <c:crossBetween val="between"/>
        <c:majorUnit val="0.2"/>
      </c:valAx>
      <c:spPr>
        <a:noFill/>
        <a:ln>
          <a:noFill/>
        </a:ln>
        <a:effectLst/>
      </c:spPr>
    </c:plotArea>
    <c:legend>
      <c:legendPos val="b"/>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zh-CN"/>
        </a:p>
      </c:txPr>
    </c:legend>
    <c:plotVisOnly val="1"/>
    <c:dispBlanksAs val="gap"/>
  </c:chart>
  <c:spPr>
    <a:noFill/>
    <a:ln>
      <a:noFill/>
    </a:ln>
    <a:effectLst/>
  </c:spPr>
  <c:txPr>
    <a:bodyPr/>
    <a:lstStyle/>
    <a:p>
      <a:pPr>
        <a:defRPr/>
      </a:pPr>
      <a:endParaRPr lang="zh-CN"/>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41.png"/></Relationships>
</file>

<file path=ppt/diagrams/_rels/data4.xml.rels><?xml version="1.0" encoding="UTF-8" standalone="yes"?>
<Relationships xmlns="http://schemas.openxmlformats.org/package/2006/relationships"><Relationship Id="rId1" Type="http://schemas.openxmlformats.org/officeDocument/2006/relationships/image" Target="../media/image94.png"/></Relationships>
</file>

<file path=ppt/diagrams/_rels/drawing2.xml.rels><?xml version="1.0" encoding="UTF-8" standalone="yes"?>
<Relationships xmlns="http://schemas.openxmlformats.org/package/2006/relationships"><Relationship Id="rId1" Type="http://schemas.openxmlformats.org/officeDocument/2006/relationships/image" Target="../media/image40.png"/></Relationships>
</file>

<file path=ppt/diagrams/_rels/drawing4.xml.rels><?xml version="1.0" encoding="UTF-8" standalone="yes"?>
<Relationships xmlns="http://schemas.openxmlformats.org/package/2006/relationships"><Relationship Id="rId1" Type="http://schemas.openxmlformats.org/officeDocument/2006/relationships/image" Target="../media/image9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6E19BC-38B9-48E8-9559-24A2540615A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E91365B0-C1E8-4F27-81F8-C96FEBC69521}">
      <dgm:prSet phldrT="[文本]" custT="1"/>
      <dgm:spPr/>
      <dgm:t>
        <a:bodyPr/>
        <a:lstStyle/>
        <a:p>
          <a:pPr>
            <a:lnSpc>
              <a:spcPct val="100000"/>
            </a:lnSpc>
            <a:spcAft>
              <a:spcPts val="0"/>
            </a:spcAft>
          </a:pPr>
          <a:endParaRPr lang="en-US" altLang="zh-CN" sz="1200" b="1" dirty="0" smtClean="0"/>
        </a:p>
        <a:p>
          <a:pPr>
            <a:lnSpc>
              <a:spcPct val="100000"/>
            </a:lnSpc>
            <a:spcAft>
              <a:spcPts val="0"/>
            </a:spcAft>
          </a:pPr>
          <a:r>
            <a:rPr lang="zh-CN" altLang="en-US" sz="1200" b="1" dirty="0" smtClean="0"/>
            <a:t>开发</a:t>
          </a:r>
          <a:endParaRPr lang="en-US" altLang="zh-CN" sz="1200" b="1" dirty="0" smtClean="0"/>
        </a:p>
        <a:p>
          <a:pPr>
            <a:lnSpc>
              <a:spcPct val="100000"/>
            </a:lnSpc>
            <a:spcAft>
              <a:spcPts val="0"/>
            </a:spcAft>
          </a:pPr>
          <a:r>
            <a:rPr lang="zh-CN" altLang="en-US" sz="1200" b="1" dirty="0" smtClean="0"/>
            <a:t>投资</a:t>
          </a:r>
          <a:endParaRPr lang="zh-CN" altLang="en-US" sz="1200" b="1" dirty="0"/>
        </a:p>
      </dgm:t>
    </dgm:pt>
    <dgm:pt modelId="{3B736B2D-2994-41B1-9D3C-D43F1567E0D8}" type="parTrans" cxnId="{330806D2-1A3B-401A-8C01-FEAF7CCAAA6C}">
      <dgm:prSet/>
      <dgm:spPr/>
      <dgm:t>
        <a:bodyPr/>
        <a:lstStyle/>
        <a:p>
          <a:endParaRPr lang="zh-CN" altLang="en-US"/>
        </a:p>
      </dgm:t>
    </dgm:pt>
    <dgm:pt modelId="{D4248E31-6F40-4C56-B16D-A6B53531B036}" type="sibTrans" cxnId="{330806D2-1A3B-401A-8C01-FEAF7CCAAA6C}">
      <dgm:prSet/>
      <dgm:spPr/>
      <dgm:t>
        <a:bodyPr/>
        <a:lstStyle/>
        <a:p>
          <a:endParaRPr lang="zh-CN" altLang="en-US"/>
        </a:p>
      </dgm:t>
    </dgm:pt>
    <dgm:pt modelId="{6E40BD8C-E888-45A9-824A-9D350B20E134}">
      <dgm:prSet phldrT="[文本]" custT="1"/>
      <dgm:spPr/>
      <dgm:t>
        <a:bodyPr/>
        <a:lstStyle/>
        <a:p>
          <a:r>
            <a:rPr lang="zh-CN" sz="2000" b="0" dirty="0" smtClean="0">
              <a:latin typeface="Times New Roman" panose="02020603050405020304" pitchFamily="18" charset="0"/>
              <a:cs typeface="Times New Roman" panose="02020603050405020304" pitchFamily="18" charset="0"/>
            </a:rPr>
            <a:t>全国房地产开发投资</a:t>
          </a:r>
          <a:r>
            <a:rPr lang="en-US" sz="2000" b="0" dirty="0" smtClean="0">
              <a:latin typeface="Times New Roman" panose="02020603050405020304" pitchFamily="18" charset="0"/>
              <a:cs typeface="Times New Roman" panose="02020603050405020304" pitchFamily="18" charset="0"/>
            </a:rPr>
            <a:t>43955</a:t>
          </a:r>
          <a:r>
            <a:rPr lang="zh-CN" sz="2000" b="0" dirty="0" smtClean="0">
              <a:latin typeface="Times New Roman" panose="02020603050405020304" pitchFamily="18" charset="0"/>
              <a:cs typeface="Times New Roman" panose="02020603050405020304" pitchFamily="18" charset="0"/>
            </a:rPr>
            <a:t>亿元</a:t>
          </a:r>
          <a:r>
            <a:rPr lang="zh-CN" altLang="en-US" sz="2000" b="0" dirty="0" smtClean="0">
              <a:latin typeface="Times New Roman" panose="02020603050405020304" pitchFamily="18" charset="0"/>
              <a:cs typeface="Times New Roman" panose="02020603050405020304" pitchFamily="18" charset="0"/>
            </a:rPr>
            <a:t>，同比</a:t>
          </a:r>
          <a:r>
            <a:rPr lang="zh-CN" altLang="en-US" sz="2000" b="1" dirty="0" smtClean="0">
              <a:solidFill>
                <a:srgbClr val="FF0000"/>
              </a:solidFill>
              <a:latin typeface="Times New Roman" panose="02020603050405020304" pitchFamily="18" charset="0"/>
              <a:cs typeface="Times New Roman" panose="02020603050405020304" pitchFamily="18" charset="0"/>
            </a:rPr>
            <a:t>增长</a:t>
          </a:r>
          <a:r>
            <a:rPr lang="en-US" altLang="zh-CN" sz="2000" b="0" dirty="0" smtClean="0">
              <a:latin typeface="Times New Roman" panose="02020603050405020304" pitchFamily="18" charset="0"/>
              <a:cs typeface="Times New Roman" panose="02020603050405020304" pitchFamily="18" charset="0"/>
            </a:rPr>
            <a:t>4.6%</a:t>
          </a:r>
          <a:endParaRPr lang="zh-CN" altLang="en-US" sz="2000" b="0" dirty="0">
            <a:latin typeface="Times New Roman" panose="02020603050405020304" pitchFamily="18" charset="0"/>
            <a:cs typeface="Times New Roman" panose="02020603050405020304" pitchFamily="18" charset="0"/>
          </a:endParaRPr>
        </a:p>
      </dgm:t>
    </dgm:pt>
    <dgm:pt modelId="{B3D88B68-230D-424A-A83D-EDF002C7892A}" type="parTrans" cxnId="{10596125-5608-4362-8D3D-30AEDBCB50A0}">
      <dgm:prSet/>
      <dgm:spPr/>
      <dgm:t>
        <a:bodyPr/>
        <a:lstStyle/>
        <a:p>
          <a:endParaRPr lang="zh-CN" altLang="en-US"/>
        </a:p>
      </dgm:t>
    </dgm:pt>
    <dgm:pt modelId="{F9F4FCBE-C2CD-4853-8C11-5516F851B7C4}" type="sibTrans" cxnId="{10596125-5608-4362-8D3D-30AEDBCB50A0}">
      <dgm:prSet/>
      <dgm:spPr/>
      <dgm:t>
        <a:bodyPr/>
        <a:lstStyle/>
        <a:p>
          <a:endParaRPr lang="zh-CN" altLang="en-US"/>
        </a:p>
      </dgm:t>
    </dgm:pt>
    <dgm:pt modelId="{92DB104C-88E1-4B1A-84D6-60BC9FEAD9EF}">
      <dgm:prSet phldrT="[文本]" custT="1"/>
      <dgm:spPr/>
      <dgm:t>
        <a:bodyPr/>
        <a:lstStyle/>
        <a:p>
          <a:r>
            <a:rPr lang="zh-CN" sz="2000" b="0" dirty="0" smtClean="0">
              <a:latin typeface="Times New Roman" panose="02020603050405020304" pitchFamily="18" charset="0"/>
              <a:cs typeface="Times New Roman" panose="02020603050405020304" pitchFamily="18" charset="0"/>
            </a:rPr>
            <a:t>全国商品房</a:t>
          </a:r>
          <a:r>
            <a:rPr lang="zh-CN" sz="2000" dirty="0" smtClean="0"/>
            <a:t>待售面积</a:t>
          </a:r>
          <a:r>
            <a:rPr lang="en-US" sz="2000" dirty="0" smtClean="0"/>
            <a:t>65738</a:t>
          </a:r>
          <a:r>
            <a:rPr lang="zh-CN" sz="2000" dirty="0" smtClean="0"/>
            <a:t>万平方米</a:t>
          </a:r>
          <a:r>
            <a:rPr lang="zh-CN" altLang="en-US" sz="2000" dirty="0" smtClean="0"/>
            <a:t>，同比</a:t>
          </a:r>
          <a:r>
            <a:rPr lang="zh-CN" altLang="en-US" sz="2000" b="1" dirty="0" smtClean="0">
              <a:solidFill>
                <a:srgbClr val="FF0000"/>
              </a:solidFill>
            </a:rPr>
            <a:t>增长</a:t>
          </a:r>
          <a:r>
            <a:rPr lang="en-US" altLang="zh-CN" sz="2000" dirty="0" smtClean="0"/>
            <a:t>20.8%</a:t>
          </a:r>
          <a:endParaRPr lang="zh-CN" altLang="en-US" sz="2000" b="0" dirty="0">
            <a:latin typeface="Times New Roman" panose="02020603050405020304" pitchFamily="18" charset="0"/>
            <a:cs typeface="Times New Roman" panose="02020603050405020304" pitchFamily="18" charset="0"/>
          </a:endParaRPr>
        </a:p>
      </dgm:t>
    </dgm:pt>
    <dgm:pt modelId="{DD22C9C4-E4F3-49AB-90C0-55F80ACCE5CB}" type="parTrans" cxnId="{627EAC00-60C8-436D-B97D-CBDE4C98E39C}">
      <dgm:prSet/>
      <dgm:spPr/>
      <dgm:t>
        <a:bodyPr/>
        <a:lstStyle/>
        <a:p>
          <a:endParaRPr lang="zh-CN" altLang="en-US"/>
        </a:p>
      </dgm:t>
    </dgm:pt>
    <dgm:pt modelId="{E5CF06F7-EBF3-43F0-A610-E545A3539C42}" type="sibTrans" cxnId="{627EAC00-60C8-436D-B97D-CBDE4C98E39C}">
      <dgm:prSet/>
      <dgm:spPr/>
      <dgm:t>
        <a:bodyPr/>
        <a:lstStyle/>
        <a:p>
          <a:endParaRPr lang="zh-CN" altLang="en-US"/>
        </a:p>
      </dgm:t>
    </dgm:pt>
    <dgm:pt modelId="{7E5102C9-DB6B-4934-9D5C-2A50E7A9C93E}">
      <dgm:prSet phldrT="[文本]" custT="1"/>
      <dgm:spPr/>
      <dgm:t>
        <a:bodyPr/>
        <a:lstStyle/>
        <a:p>
          <a:pPr>
            <a:lnSpc>
              <a:spcPct val="100000"/>
            </a:lnSpc>
            <a:spcAft>
              <a:spcPts val="0"/>
            </a:spcAft>
          </a:pPr>
          <a:endParaRPr lang="en-US" altLang="zh-CN" sz="1200" b="1" dirty="0" smtClean="0">
            <a:latin typeface="Times New Roman" panose="02020603050405020304" pitchFamily="18" charset="0"/>
            <a:cs typeface="Times New Roman" panose="02020603050405020304" pitchFamily="18" charset="0"/>
          </a:endParaRPr>
        </a:p>
        <a:p>
          <a:pPr>
            <a:lnSpc>
              <a:spcPct val="100000"/>
            </a:lnSpc>
            <a:spcAft>
              <a:spcPts val="0"/>
            </a:spcAft>
          </a:pPr>
          <a:r>
            <a:rPr lang="zh-CN" altLang="en-US" sz="1200" b="1" dirty="0" smtClean="0">
              <a:latin typeface="Times New Roman" panose="02020603050405020304" pitchFamily="18" charset="0"/>
              <a:cs typeface="Times New Roman" panose="02020603050405020304" pitchFamily="18" charset="0"/>
            </a:rPr>
            <a:t>北上</a:t>
          </a:r>
          <a:endParaRPr lang="en-US" altLang="zh-CN" sz="1200" b="1" dirty="0" smtClean="0">
            <a:latin typeface="Times New Roman" panose="02020603050405020304" pitchFamily="18" charset="0"/>
            <a:cs typeface="Times New Roman" panose="02020603050405020304" pitchFamily="18" charset="0"/>
          </a:endParaRPr>
        </a:p>
        <a:p>
          <a:pPr>
            <a:lnSpc>
              <a:spcPct val="100000"/>
            </a:lnSpc>
            <a:spcAft>
              <a:spcPts val="0"/>
            </a:spcAft>
          </a:pPr>
          <a:r>
            <a:rPr lang="zh-CN" altLang="en-US" sz="1200" b="1" dirty="0" smtClean="0">
              <a:latin typeface="Times New Roman" panose="02020603050405020304" pitchFamily="18" charset="0"/>
              <a:cs typeface="Times New Roman" panose="02020603050405020304" pitchFamily="18" charset="0"/>
            </a:rPr>
            <a:t>广深</a:t>
          </a:r>
          <a:endParaRPr lang="zh-CN" altLang="en-US" sz="1600" b="1" dirty="0"/>
        </a:p>
      </dgm:t>
    </dgm:pt>
    <dgm:pt modelId="{1489E38C-0930-4C9C-A12C-D4F742306C80}" type="parTrans" cxnId="{8C9CFCAB-E519-4B76-A74C-5F9961067A63}">
      <dgm:prSet/>
      <dgm:spPr/>
      <dgm:t>
        <a:bodyPr/>
        <a:lstStyle/>
        <a:p>
          <a:endParaRPr lang="zh-CN" altLang="en-US"/>
        </a:p>
      </dgm:t>
    </dgm:pt>
    <dgm:pt modelId="{AD842467-6767-46BB-B1C2-E3761162A102}" type="sibTrans" cxnId="{8C9CFCAB-E519-4B76-A74C-5F9961067A63}">
      <dgm:prSet/>
      <dgm:spPr/>
      <dgm:t>
        <a:bodyPr/>
        <a:lstStyle/>
        <a:p>
          <a:endParaRPr lang="zh-CN" altLang="en-US"/>
        </a:p>
      </dgm:t>
    </dgm:pt>
    <dgm:pt modelId="{1C803DAF-2692-4AF0-B855-CFB185A9D620}">
      <dgm:prSet phldrT="[文本]" custT="1"/>
      <dgm:spPr/>
      <dgm:t>
        <a:bodyPr/>
        <a:lstStyle/>
        <a:p>
          <a:r>
            <a:rPr lang="zh-CN" sz="2000" b="0" dirty="0" smtClean="0">
              <a:latin typeface="Times New Roman" panose="02020603050405020304" pitchFamily="18" charset="0"/>
              <a:cs typeface="Times New Roman" panose="02020603050405020304" pitchFamily="18" charset="0"/>
            </a:rPr>
            <a:t>全国商品房销售面积</a:t>
          </a:r>
          <a:r>
            <a:rPr lang="en-US" sz="2000" b="0" dirty="0" smtClean="0">
              <a:latin typeface="Times New Roman" panose="02020603050405020304" pitchFamily="18" charset="0"/>
              <a:cs typeface="Times New Roman" panose="02020603050405020304" pitchFamily="18" charset="0"/>
            </a:rPr>
            <a:t>50264</a:t>
          </a:r>
          <a:r>
            <a:rPr lang="zh-CN" sz="2000" b="0" dirty="0" smtClean="0">
              <a:latin typeface="Times New Roman" panose="02020603050405020304" pitchFamily="18" charset="0"/>
              <a:cs typeface="Times New Roman" panose="02020603050405020304" pitchFamily="18" charset="0"/>
            </a:rPr>
            <a:t>万平方米</a:t>
          </a:r>
          <a:r>
            <a:rPr lang="zh-CN" altLang="en-US" sz="2000" b="0" dirty="0" smtClean="0">
              <a:latin typeface="Times New Roman" panose="02020603050405020304" pitchFamily="18" charset="0"/>
              <a:cs typeface="Times New Roman" panose="02020603050405020304" pitchFamily="18" charset="0"/>
            </a:rPr>
            <a:t>，同比</a:t>
          </a:r>
          <a:r>
            <a:rPr lang="zh-CN" altLang="en-US" sz="2000" b="1" dirty="0" smtClean="0">
              <a:solidFill>
                <a:srgbClr val="FF0000"/>
              </a:solidFill>
              <a:latin typeface="Times New Roman" panose="02020603050405020304" pitchFamily="18" charset="0"/>
              <a:cs typeface="Times New Roman" panose="02020603050405020304" pitchFamily="18" charset="0"/>
            </a:rPr>
            <a:t>增长</a:t>
          </a:r>
          <a:r>
            <a:rPr lang="en-US" altLang="zh-CN" sz="2000" b="0" dirty="0" smtClean="0">
              <a:latin typeface="Times New Roman" panose="02020603050405020304" pitchFamily="18" charset="0"/>
              <a:cs typeface="Times New Roman" panose="02020603050405020304" pitchFamily="18" charset="0"/>
            </a:rPr>
            <a:t>3.9%</a:t>
          </a:r>
          <a:endParaRPr lang="zh-CN" altLang="en-US" sz="2000" b="0" dirty="0">
            <a:latin typeface="Times New Roman" panose="02020603050405020304" pitchFamily="18" charset="0"/>
            <a:cs typeface="Times New Roman" panose="02020603050405020304" pitchFamily="18" charset="0"/>
          </a:endParaRPr>
        </a:p>
      </dgm:t>
    </dgm:pt>
    <dgm:pt modelId="{B24416BB-A9B4-46E9-8264-C4A2925ADCFD}">
      <dgm:prSet phldrT="[文本]" custT="1"/>
      <dgm:spPr/>
      <dgm:t>
        <a:bodyPr/>
        <a:lstStyle/>
        <a:p>
          <a:pPr>
            <a:lnSpc>
              <a:spcPct val="100000"/>
            </a:lnSpc>
            <a:spcAft>
              <a:spcPts val="0"/>
            </a:spcAft>
          </a:pPr>
          <a:endParaRPr lang="en-US" altLang="zh-CN" sz="1200" b="1" dirty="0" smtClean="0">
            <a:latin typeface="Times New Roman" panose="02020603050405020304" pitchFamily="18" charset="0"/>
            <a:cs typeface="Times New Roman" panose="02020603050405020304" pitchFamily="18" charset="0"/>
          </a:endParaRPr>
        </a:p>
        <a:p>
          <a:pPr>
            <a:lnSpc>
              <a:spcPct val="100000"/>
            </a:lnSpc>
            <a:spcAft>
              <a:spcPts val="0"/>
            </a:spcAft>
          </a:pPr>
          <a:r>
            <a:rPr lang="zh-CN" altLang="en-US" sz="1200" b="1" dirty="0" smtClean="0">
              <a:latin typeface="Times New Roman" panose="02020603050405020304" pitchFamily="18" charset="0"/>
              <a:cs typeface="Times New Roman" panose="02020603050405020304" pitchFamily="18" charset="0"/>
            </a:rPr>
            <a:t>销售</a:t>
          </a:r>
          <a:endParaRPr lang="en-US" altLang="zh-CN" sz="1200" b="1" dirty="0" smtClean="0">
            <a:latin typeface="Times New Roman" panose="02020603050405020304" pitchFamily="18" charset="0"/>
            <a:cs typeface="Times New Roman" panose="02020603050405020304" pitchFamily="18" charset="0"/>
          </a:endParaRPr>
        </a:p>
        <a:p>
          <a:pPr>
            <a:lnSpc>
              <a:spcPct val="100000"/>
            </a:lnSpc>
            <a:spcAft>
              <a:spcPts val="0"/>
            </a:spcAft>
          </a:pPr>
          <a:r>
            <a:rPr lang="zh-CN" altLang="en-US" sz="1200" b="1" dirty="0" smtClean="0">
              <a:latin typeface="Times New Roman" panose="02020603050405020304" pitchFamily="18" charset="0"/>
              <a:cs typeface="Times New Roman" panose="02020603050405020304" pitchFamily="18" charset="0"/>
            </a:rPr>
            <a:t>面积</a:t>
          </a:r>
          <a:endParaRPr lang="zh-CN" altLang="en-US" sz="1200" b="1" dirty="0"/>
        </a:p>
      </dgm:t>
    </dgm:pt>
    <dgm:pt modelId="{35ED20FC-46A9-4949-9F28-7CA7749A4B16}" type="sibTrans" cxnId="{46A3FE14-AE69-4121-A902-C747D09D278C}">
      <dgm:prSet/>
      <dgm:spPr/>
      <dgm:t>
        <a:bodyPr/>
        <a:lstStyle/>
        <a:p>
          <a:endParaRPr lang="zh-CN" altLang="en-US"/>
        </a:p>
      </dgm:t>
    </dgm:pt>
    <dgm:pt modelId="{D6BEAA6F-384C-428E-8290-AEAB3E517636}" type="parTrans" cxnId="{46A3FE14-AE69-4121-A902-C747D09D278C}">
      <dgm:prSet/>
      <dgm:spPr/>
      <dgm:t>
        <a:bodyPr/>
        <a:lstStyle/>
        <a:p>
          <a:endParaRPr lang="zh-CN" altLang="en-US"/>
        </a:p>
      </dgm:t>
    </dgm:pt>
    <dgm:pt modelId="{BFD62DA6-2B11-4A05-8EB5-447FD32B4214}" type="sibTrans" cxnId="{6F339401-2ECB-41E8-9131-3B21B6B61879}">
      <dgm:prSet/>
      <dgm:spPr/>
      <dgm:t>
        <a:bodyPr/>
        <a:lstStyle/>
        <a:p>
          <a:endParaRPr lang="zh-CN" altLang="en-US"/>
        </a:p>
      </dgm:t>
    </dgm:pt>
    <dgm:pt modelId="{A2AED219-65AE-44EC-B417-A92A1763E2A5}" type="parTrans" cxnId="{6F339401-2ECB-41E8-9131-3B21B6B61879}">
      <dgm:prSet/>
      <dgm:spPr/>
      <dgm:t>
        <a:bodyPr/>
        <a:lstStyle/>
        <a:p>
          <a:endParaRPr lang="zh-CN" altLang="en-US"/>
        </a:p>
      </dgm:t>
    </dgm:pt>
    <dgm:pt modelId="{EB700E1E-BA27-4A3C-BF6E-84668071263F}">
      <dgm:prSet phldrT="[文本]" custT="1"/>
      <dgm:spPr/>
      <dgm:t>
        <a:bodyPr/>
        <a:lstStyle/>
        <a:p>
          <a:pPr>
            <a:lnSpc>
              <a:spcPct val="100000"/>
            </a:lnSpc>
            <a:spcAft>
              <a:spcPts val="0"/>
            </a:spcAft>
          </a:pPr>
          <a:endParaRPr lang="en-US" altLang="zh-CN" sz="1200" b="1" dirty="0" smtClean="0">
            <a:latin typeface="Times New Roman" panose="02020603050405020304" pitchFamily="18" charset="0"/>
            <a:cs typeface="Times New Roman" panose="02020603050405020304" pitchFamily="18" charset="0"/>
          </a:endParaRPr>
        </a:p>
        <a:p>
          <a:pPr>
            <a:lnSpc>
              <a:spcPct val="100000"/>
            </a:lnSpc>
            <a:spcAft>
              <a:spcPts val="0"/>
            </a:spcAft>
          </a:pPr>
          <a:r>
            <a:rPr lang="zh-CN" altLang="en-US" sz="1200" b="1" dirty="0" smtClean="0">
              <a:latin typeface="Times New Roman" panose="02020603050405020304" pitchFamily="18" charset="0"/>
              <a:cs typeface="Times New Roman" panose="02020603050405020304" pitchFamily="18" charset="0"/>
            </a:rPr>
            <a:t>待售</a:t>
          </a:r>
          <a:endParaRPr lang="en-US" altLang="zh-CN" sz="1200" b="1" dirty="0" smtClean="0">
            <a:latin typeface="Times New Roman" panose="02020603050405020304" pitchFamily="18" charset="0"/>
            <a:cs typeface="Times New Roman" panose="02020603050405020304" pitchFamily="18" charset="0"/>
          </a:endParaRPr>
        </a:p>
        <a:p>
          <a:pPr>
            <a:lnSpc>
              <a:spcPct val="100000"/>
            </a:lnSpc>
            <a:spcAft>
              <a:spcPts val="0"/>
            </a:spcAft>
          </a:pPr>
          <a:r>
            <a:rPr lang="zh-CN" altLang="en-US" sz="1200" b="1" dirty="0" smtClean="0">
              <a:latin typeface="Times New Roman" panose="02020603050405020304" pitchFamily="18" charset="0"/>
              <a:cs typeface="Times New Roman" panose="02020603050405020304" pitchFamily="18" charset="0"/>
            </a:rPr>
            <a:t>面积</a:t>
          </a:r>
          <a:endParaRPr lang="zh-CN" altLang="en-US" sz="1200" b="1" dirty="0"/>
        </a:p>
      </dgm:t>
    </dgm:pt>
    <dgm:pt modelId="{15377DFC-7E47-4F69-B868-C14B21BA24BA}" type="sibTrans" cxnId="{27A98BD3-058B-4059-8A84-726B7665A550}">
      <dgm:prSet/>
      <dgm:spPr/>
      <dgm:t>
        <a:bodyPr/>
        <a:lstStyle/>
        <a:p>
          <a:endParaRPr lang="zh-CN" altLang="en-US"/>
        </a:p>
      </dgm:t>
    </dgm:pt>
    <dgm:pt modelId="{9F92627A-1229-4F5F-8567-876447B1E45E}" type="parTrans" cxnId="{27A98BD3-058B-4059-8A84-726B7665A550}">
      <dgm:prSet/>
      <dgm:spPr/>
      <dgm:t>
        <a:bodyPr/>
        <a:lstStyle/>
        <a:p>
          <a:endParaRPr lang="zh-CN" altLang="en-US"/>
        </a:p>
      </dgm:t>
    </dgm:pt>
    <dgm:pt modelId="{AAAE2560-A6FF-471A-8A66-D8B2408290B8}">
      <dgm:prSet custT="1"/>
      <dgm:spPr/>
      <dgm:t>
        <a:bodyPr/>
        <a:lstStyle/>
        <a:p>
          <a:r>
            <a:rPr lang="zh-CN" sz="2000" dirty="0" smtClean="0"/>
            <a:t>北上广深等一线城市，上半年成交面积同比</a:t>
          </a:r>
          <a:r>
            <a:rPr lang="zh-CN" sz="2000" b="1" dirty="0" smtClean="0">
              <a:solidFill>
                <a:srgbClr val="FF0000"/>
              </a:solidFill>
            </a:rPr>
            <a:t>增长</a:t>
          </a:r>
          <a:r>
            <a:rPr lang="en-US" sz="2000" dirty="0" smtClean="0"/>
            <a:t>48%</a:t>
          </a:r>
          <a:endParaRPr lang="zh-CN" altLang="en-US" sz="2000" dirty="0"/>
        </a:p>
      </dgm:t>
    </dgm:pt>
    <dgm:pt modelId="{AFFC6057-3103-4813-A821-ABEB3701AD06}" type="parTrans" cxnId="{F1912B43-CE5D-46BA-B86C-92487D28EB29}">
      <dgm:prSet/>
      <dgm:spPr/>
      <dgm:t>
        <a:bodyPr/>
        <a:lstStyle/>
        <a:p>
          <a:endParaRPr lang="zh-CN" altLang="en-US"/>
        </a:p>
      </dgm:t>
    </dgm:pt>
    <dgm:pt modelId="{B6658739-8E4B-45E8-B03D-E4DA55E68A4A}" type="sibTrans" cxnId="{F1912B43-CE5D-46BA-B86C-92487D28EB29}">
      <dgm:prSet/>
      <dgm:spPr/>
      <dgm:t>
        <a:bodyPr/>
        <a:lstStyle/>
        <a:p>
          <a:endParaRPr lang="zh-CN" altLang="en-US"/>
        </a:p>
      </dgm:t>
    </dgm:pt>
    <dgm:pt modelId="{26C96849-FDD6-4B0D-AA9D-7BE0C6FA0E6C}" type="pres">
      <dgm:prSet presAssocID="{C06E19BC-38B9-48E8-9559-24A2540615A3}" presName="linearFlow" presStyleCnt="0">
        <dgm:presLayoutVars>
          <dgm:dir/>
          <dgm:animLvl val="lvl"/>
          <dgm:resizeHandles val="exact"/>
        </dgm:presLayoutVars>
      </dgm:prSet>
      <dgm:spPr/>
      <dgm:t>
        <a:bodyPr/>
        <a:lstStyle/>
        <a:p>
          <a:endParaRPr lang="zh-CN" altLang="en-US"/>
        </a:p>
      </dgm:t>
    </dgm:pt>
    <dgm:pt modelId="{AF051DCC-7A07-4EB4-AC22-A3F45A56B7F9}" type="pres">
      <dgm:prSet presAssocID="{E91365B0-C1E8-4F27-81F8-C96FEBC69521}" presName="composite" presStyleCnt="0"/>
      <dgm:spPr/>
    </dgm:pt>
    <dgm:pt modelId="{2C6763A2-F89F-4A75-BFC2-5964F602FBB5}" type="pres">
      <dgm:prSet presAssocID="{E91365B0-C1E8-4F27-81F8-C96FEBC69521}" presName="parentText" presStyleLbl="alignNode1" presStyleIdx="0" presStyleCnt="4" custScaleX="147827">
        <dgm:presLayoutVars>
          <dgm:chMax val="1"/>
          <dgm:bulletEnabled val="1"/>
        </dgm:presLayoutVars>
      </dgm:prSet>
      <dgm:spPr/>
      <dgm:t>
        <a:bodyPr/>
        <a:lstStyle/>
        <a:p>
          <a:endParaRPr lang="zh-CN" altLang="en-US"/>
        </a:p>
      </dgm:t>
    </dgm:pt>
    <dgm:pt modelId="{73FEC4BF-1BB0-403D-9783-28533A5F3EF9}" type="pres">
      <dgm:prSet presAssocID="{E91365B0-C1E8-4F27-81F8-C96FEBC69521}" presName="descendantText" presStyleLbl="alignAcc1" presStyleIdx="0" presStyleCnt="4">
        <dgm:presLayoutVars>
          <dgm:bulletEnabled val="1"/>
        </dgm:presLayoutVars>
      </dgm:prSet>
      <dgm:spPr/>
      <dgm:t>
        <a:bodyPr/>
        <a:lstStyle/>
        <a:p>
          <a:endParaRPr lang="zh-CN" altLang="en-US"/>
        </a:p>
      </dgm:t>
    </dgm:pt>
    <dgm:pt modelId="{888F8CCB-69F6-456C-BAD5-D5845B6E2212}" type="pres">
      <dgm:prSet presAssocID="{D4248E31-6F40-4C56-B16D-A6B53531B036}" presName="sp" presStyleCnt="0"/>
      <dgm:spPr/>
    </dgm:pt>
    <dgm:pt modelId="{F115DCB9-929D-40DF-91AA-5ED1CA1299C4}" type="pres">
      <dgm:prSet presAssocID="{B24416BB-A9B4-46E9-8264-C4A2925ADCFD}" presName="composite" presStyleCnt="0"/>
      <dgm:spPr/>
    </dgm:pt>
    <dgm:pt modelId="{11359C87-249B-4D15-BEEE-EBF7E40FF3FF}" type="pres">
      <dgm:prSet presAssocID="{B24416BB-A9B4-46E9-8264-C4A2925ADCFD}" presName="parentText" presStyleLbl="alignNode1" presStyleIdx="1" presStyleCnt="4" custScaleX="147827">
        <dgm:presLayoutVars>
          <dgm:chMax val="1"/>
          <dgm:bulletEnabled val="1"/>
        </dgm:presLayoutVars>
      </dgm:prSet>
      <dgm:spPr/>
      <dgm:t>
        <a:bodyPr/>
        <a:lstStyle/>
        <a:p>
          <a:endParaRPr lang="zh-CN" altLang="en-US"/>
        </a:p>
      </dgm:t>
    </dgm:pt>
    <dgm:pt modelId="{01319B69-9338-4FEF-B600-110E59A7BB6A}" type="pres">
      <dgm:prSet presAssocID="{B24416BB-A9B4-46E9-8264-C4A2925ADCFD}" presName="descendantText" presStyleLbl="alignAcc1" presStyleIdx="1" presStyleCnt="4">
        <dgm:presLayoutVars>
          <dgm:bulletEnabled val="1"/>
        </dgm:presLayoutVars>
      </dgm:prSet>
      <dgm:spPr/>
      <dgm:t>
        <a:bodyPr/>
        <a:lstStyle/>
        <a:p>
          <a:endParaRPr lang="zh-CN" altLang="en-US"/>
        </a:p>
      </dgm:t>
    </dgm:pt>
    <dgm:pt modelId="{2962BD82-92FC-4294-90B1-CF5080E403D6}" type="pres">
      <dgm:prSet presAssocID="{35ED20FC-46A9-4949-9F28-7CA7749A4B16}" presName="sp" presStyleCnt="0"/>
      <dgm:spPr/>
    </dgm:pt>
    <dgm:pt modelId="{D4F8C97C-491D-432C-869A-2DCDAF23E786}" type="pres">
      <dgm:prSet presAssocID="{EB700E1E-BA27-4A3C-BF6E-84668071263F}" presName="composite" presStyleCnt="0"/>
      <dgm:spPr/>
    </dgm:pt>
    <dgm:pt modelId="{518C4EBF-E68C-4C31-B6A3-49A68F555ED6}" type="pres">
      <dgm:prSet presAssocID="{EB700E1E-BA27-4A3C-BF6E-84668071263F}" presName="parentText" presStyleLbl="alignNode1" presStyleIdx="2" presStyleCnt="4" custScaleX="147827">
        <dgm:presLayoutVars>
          <dgm:chMax val="1"/>
          <dgm:bulletEnabled val="1"/>
        </dgm:presLayoutVars>
      </dgm:prSet>
      <dgm:spPr/>
      <dgm:t>
        <a:bodyPr/>
        <a:lstStyle/>
        <a:p>
          <a:endParaRPr lang="zh-CN" altLang="en-US"/>
        </a:p>
      </dgm:t>
    </dgm:pt>
    <dgm:pt modelId="{76B97A26-73CE-4919-BC18-6EB9A14BCB8B}" type="pres">
      <dgm:prSet presAssocID="{EB700E1E-BA27-4A3C-BF6E-84668071263F}" presName="descendantText" presStyleLbl="alignAcc1" presStyleIdx="2" presStyleCnt="4">
        <dgm:presLayoutVars>
          <dgm:bulletEnabled val="1"/>
        </dgm:presLayoutVars>
      </dgm:prSet>
      <dgm:spPr/>
      <dgm:t>
        <a:bodyPr/>
        <a:lstStyle/>
        <a:p>
          <a:endParaRPr lang="zh-CN" altLang="en-US"/>
        </a:p>
      </dgm:t>
    </dgm:pt>
    <dgm:pt modelId="{E84A62A1-82AF-4D2B-982F-A8E9177E9A6A}" type="pres">
      <dgm:prSet presAssocID="{15377DFC-7E47-4F69-B868-C14B21BA24BA}" presName="sp" presStyleCnt="0"/>
      <dgm:spPr/>
    </dgm:pt>
    <dgm:pt modelId="{7A9E0E56-636B-4F30-AB84-8D8A0017E1F9}" type="pres">
      <dgm:prSet presAssocID="{7E5102C9-DB6B-4934-9D5C-2A50E7A9C93E}" presName="composite" presStyleCnt="0"/>
      <dgm:spPr/>
    </dgm:pt>
    <dgm:pt modelId="{119B2C4D-E3DF-46AA-9D41-6EC1D5916B30}" type="pres">
      <dgm:prSet presAssocID="{7E5102C9-DB6B-4934-9D5C-2A50E7A9C93E}" presName="parentText" presStyleLbl="alignNode1" presStyleIdx="3" presStyleCnt="4" custScaleX="147827">
        <dgm:presLayoutVars>
          <dgm:chMax val="1"/>
          <dgm:bulletEnabled val="1"/>
        </dgm:presLayoutVars>
      </dgm:prSet>
      <dgm:spPr/>
      <dgm:t>
        <a:bodyPr/>
        <a:lstStyle/>
        <a:p>
          <a:endParaRPr lang="zh-CN" altLang="en-US"/>
        </a:p>
      </dgm:t>
    </dgm:pt>
    <dgm:pt modelId="{EBAC05A5-03B6-4469-A498-3F8AAB3FAADB}" type="pres">
      <dgm:prSet presAssocID="{7E5102C9-DB6B-4934-9D5C-2A50E7A9C93E}" presName="descendantText" presStyleLbl="alignAcc1" presStyleIdx="3" presStyleCnt="4">
        <dgm:presLayoutVars>
          <dgm:bulletEnabled val="1"/>
        </dgm:presLayoutVars>
      </dgm:prSet>
      <dgm:spPr/>
      <dgm:t>
        <a:bodyPr/>
        <a:lstStyle/>
        <a:p>
          <a:endParaRPr lang="zh-CN" altLang="en-US"/>
        </a:p>
      </dgm:t>
    </dgm:pt>
  </dgm:ptLst>
  <dgm:cxnLst>
    <dgm:cxn modelId="{330806D2-1A3B-401A-8C01-FEAF7CCAAA6C}" srcId="{C06E19BC-38B9-48E8-9559-24A2540615A3}" destId="{E91365B0-C1E8-4F27-81F8-C96FEBC69521}" srcOrd="0" destOrd="0" parTransId="{3B736B2D-2994-41B1-9D3C-D43F1567E0D8}" sibTransId="{D4248E31-6F40-4C56-B16D-A6B53531B036}"/>
    <dgm:cxn modelId="{C77EBBDF-C7CF-4004-A940-5E48BC665C7C}" type="presOf" srcId="{AAAE2560-A6FF-471A-8A66-D8B2408290B8}" destId="{EBAC05A5-03B6-4469-A498-3F8AAB3FAADB}" srcOrd="0" destOrd="0" presId="urn:microsoft.com/office/officeart/2005/8/layout/chevron2"/>
    <dgm:cxn modelId="{66735221-3248-48A1-A997-71FEF2C29A43}" type="presOf" srcId="{E91365B0-C1E8-4F27-81F8-C96FEBC69521}" destId="{2C6763A2-F89F-4A75-BFC2-5964F602FBB5}" srcOrd="0" destOrd="0" presId="urn:microsoft.com/office/officeart/2005/8/layout/chevron2"/>
    <dgm:cxn modelId="{76D63159-1BBC-409C-B106-BA4F92A4D82B}" type="presOf" srcId="{7E5102C9-DB6B-4934-9D5C-2A50E7A9C93E}" destId="{119B2C4D-E3DF-46AA-9D41-6EC1D5916B30}" srcOrd="0" destOrd="0" presId="urn:microsoft.com/office/officeart/2005/8/layout/chevron2"/>
    <dgm:cxn modelId="{BDF56C3F-CD78-48CE-AD62-972B028B1708}" type="presOf" srcId="{1C803DAF-2692-4AF0-B855-CFB185A9D620}" destId="{01319B69-9338-4FEF-B600-110E59A7BB6A}" srcOrd="0" destOrd="0" presId="urn:microsoft.com/office/officeart/2005/8/layout/chevron2"/>
    <dgm:cxn modelId="{46A3FE14-AE69-4121-A902-C747D09D278C}" srcId="{C06E19BC-38B9-48E8-9559-24A2540615A3}" destId="{B24416BB-A9B4-46E9-8264-C4A2925ADCFD}" srcOrd="1" destOrd="0" parTransId="{D6BEAA6F-384C-428E-8290-AEAB3E517636}" sibTransId="{35ED20FC-46A9-4949-9F28-7CA7749A4B16}"/>
    <dgm:cxn modelId="{3EECA62D-7C1F-4B60-864C-E4D1F2FF7509}" type="presOf" srcId="{EB700E1E-BA27-4A3C-BF6E-84668071263F}" destId="{518C4EBF-E68C-4C31-B6A3-49A68F555ED6}" srcOrd="0" destOrd="0" presId="urn:microsoft.com/office/officeart/2005/8/layout/chevron2"/>
    <dgm:cxn modelId="{0ACF23FA-9338-4E6C-B166-857C3B9E5150}" type="presOf" srcId="{C06E19BC-38B9-48E8-9559-24A2540615A3}" destId="{26C96849-FDD6-4B0D-AA9D-7BE0C6FA0E6C}" srcOrd="0" destOrd="0" presId="urn:microsoft.com/office/officeart/2005/8/layout/chevron2"/>
    <dgm:cxn modelId="{27A98BD3-058B-4059-8A84-726B7665A550}" srcId="{C06E19BC-38B9-48E8-9559-24A2540615A3}" destId="{EB700E1E-BA27-4A3C-BF6E-84668071263F}" srcOrd="2" destOrd="0" parTransId="{9F92627A-1229-4F5F-8567-876447B1E45E}" sibTransId="{15377DFC-7E47-4F69-B868-C14B21BA24BA}"/>
    <dgm:cxn modelId="{7914682D-6985-4114-9AA2-BCBA8A7D5018}" type="presOf" srcId="{6E40BD8C-E888-45A9-824A-9D350B20E134}" destId="{73FEC4BF-1BB0-403D-9783-28533A5F3EF9}" srcOrd="0" destOrd="0" presId="urn:microsoft.com/office/officeart/2005/8/layout/chevron2"/>
    <dgm:cxn modelId="{F2891E6B-D464-4439-8D70-52AD8C51FDF5}" type="presOf" srcId="{B24416BB-A9B4-46E9-8264-C4A2925ADCFD}" destId="{11359C87-249B-4D15-BEEE-EBF7E40FF3FF}" srcOrd="0" destOrd="0" presId="urn:microsoft.com/office/officeart/2005/8/layout/chevron2"/>
    <dgm:cxn modelId="{627EAC00-60C8-436D-B97D-CBDE4C98E39C}" srcId="{EB700E1E-BA27-4A3C-BF6E-84668071263F}" destId="{92DB104C-88E1-4B1A-84D6-60BC9FEAD9EF}" srcOrd="0" destOrd="0" parTransId="{DD22C9C4-E4F3-49AB-90C0-55F80ACCE5CB}" sibTransId="{E5CF06F7-EBF3-43F0-A610-E545A3539C42}"/>
    <dgm:cxn modelId="{95B5CB11-AEAB-4FEC-BCCE-F10A3C5B236E}" type="presOf" srcId="{92DB104C-88E1-4B1A-84D6-60BC9FEAD9EF}" destId="{76B97A26-73CE-4919-BC18-6EB9A14BCB8B}" srcOrd="0" destOrd="0" presId="urn:microsoft.com/office/officeart/2005/8/layout/chevron2"/>
    <dgm:cxn modelId="{8C9CFCAB-E519-4B76-A74C-5F9961067A63}" srcId="{C06E19BC-38B9-48E8-9559-24A2540615A3}" destId="{7E5102C9-DB6B-4934-9D5C-2A50E7A9C93E}" srcOrd="3" destOrd="0" parTransId="{1489E38C-0930-4C9C-A12C-D4F742306C80}" sibTransId="{AD842467-6767-46BB-B1C2-E3761162A102}"/>
    <dgm:cxn modelId="{F1912B43-CE5D-46BA-B86C-92487D28EB29}" srcId="{7E5102C9-DB6B-4934-9D5C-2A50E7A9C93E}" destId="{AAAE2560-A6FF-471A-8A66-D8B2408290B8}" srcOrd="0" destOrd="0" parTransId="{AFFC6057-3103-4813-A821-ABEB3701AD06}" sibTransId="{B6658739-8E4B-45E8-B03D-E4DA55E68A4A}"/>
    <dgm:cxn modelId="{6F339401-2ECB-41E8-9131-3B21B6B61879}" srcId="{B24416BB-A9B4-46E9-8264-C4A2925ADCFD}" destId="{1C803DAF-2692-4AF0-B855-CFB185A9D620}" srcOrd="0" destOrd="0" parTransId="{A2AED219-65AE-44EC-B417-A92A1763E2A5}" sibTransId="{BFD62DA6-2B11-4A05-8EB5-447FD32B4214}"/>
    <dgm:cxn modelId="{10596125-5608-4362-8D3D-30AEDBCB50A0}" srcId="{E91365B0-C1E8-4F27-81F8-C96FEBC69521}" destId="{6E40BD8C-E888-45A9-824A-9D350B20E134}" srcOrd="0" destOrd="0" parTransId="{B3D88B68-230D-424A-A83D-EDF002C7892A}" sibTransId="{F9F4FCBE-C2CD-4853-8C11-5516F851B7C4}"/>
    <dgm:cxn modelId="{62DE4EF0-232C-447B-AF90-8965A24B5D99}" type="presParOf" srcId="{26C96849-FDD6-4B0D-AA9D-7BE0C6FA0E6C}" destId="{AF051DCC-7A07-4EB4-AC22-A3F45A56B7F9}" srcOrd="0" destOrd="0" presId="urn:microsoft.com/office/officeart/2005/8/layout/chevron2"/>
    <dgm:cxn modelId="{D892E512-AF92-4BD2-8593-F83F88120137}" type="presParOf" srcId="{AF051DCC-7A07-4EB4-AC22-A3F45A56B7F9}" destId="{2C6763A2-F89F-4A75-BFC2-5964F602FBB5}" srcOrd="0" destOrd="0" presId="urn:microsoft.com/office/officeart/2005/8/layout/chevron2"/>
    <dgm:cxn modelId="{56D3A69E-A722-46A2-AD84-E7BE45A86A1D}" type="presParOf" srcId="{AF051DCC-7A07-4EB4-AC22-A3F45A56B7F9}" destId="{73FEC4BF-1BB0-403D-9783-28533A5F3EF9}" srcOrd="1" destOrd="0" presId="urn:microsoft.com/office/officeart/2005/8/layout/chevron2"/>
    <dgm:cxn modelId="{AB2D1D6F-B82C-464B-A6BF-021CAF4F63F5}" type="presParOf" srcId="{26C96849-FDD6-4B0D-AA9D-7BE0C6FA0E6C}" destId="{888F8CCB-69F6-456C-BAD5-D5845B6E2212}" srcOrd="1" destOrd="0" presId="urn:microsoft.com/office/officeart/2005/8/layout/chevron2"/>
    <dgm:cxn modelId="{1008D64C-132B-43F4-8E4D-5F01E1686BD5}" type="presParOf" srcId="{26C96849-FDD6-4B0D-AA9D-7BE0C6FA0E6C}" destId="{F115DCB9-929D-40DF-91AA-5ED1CA1299C4}" srcOrd="2" destOrd="0" presId="urn:microsoft.com/office/officeart/2005/8/layout/chevron2"/>
    <dgm:cxn modelId="{1E9CA458-0EA7-46A0-AF1D-729EB1A9E73E}" type="presParOf" srcId="{F115DCB9-929D-40DF-91AA-5ED1CA1299C4}" destId="{11359C87-249B-4D15-BEEE-EBF7E40FF3FF}" srcOrd="0" destOrd="0" presId="urn:microsoft.com/office/officeart/2005/8/layout/chevron2"/>
    <dgm:cxn modelId="{C737112C-7BB2-4E5C-A830-9A8F71403152}" type="presParOf" srcId="{F115DCB9-929D-40DF-91AA-5ED1CA1299C4}" destId="{01319B69-9338-4FEF-B600-110E59A7BB6A}" srcOrd="1" destOrd="0" presId="urn:microsoft.com/office/officeart/2005/8/layout/chevron2"/>
    <dgm:cxn modelId="{C1112E55-67A3-4CA7-AA8B-1BD282197393}" type="presParOf" srcId="{26C96849-FDD6-4B0D-AA9D-7BE0C6FA0E6C}" destId="{2962BD82-92FC-4294-90B1-CF5080E403D6}" srcOrd="3" destOrd="0" presId="urn:microsoft.com/office/officeart/2005/8/layout/chevron2"/>
    <dgm:cxn modelId="{60EB1FD7-34BC-487B-9FD9-9AE9C72A512C}" type="presParOf" srcId="{26C96849-FDD6-4B0D-AA9D-7BE0C6FA0E6C}" destId="{D4F8C97C-491D-432C-869A-2DCDAF23E786}" srcOrd="4" destOrd="0" presId="urn:microsoft.com/office/officeart/2005/8/layout/chevron2"/>
    <dgm:cxn modelId="{DB03623B-509E-415F-A8D9-4F6884A9D244}" type="presParOf" srcId="{D4F8C97C-491D-432C-869A-2DCDAF23E786}" destId="{518C4EBF-E68C-4C31-B6A3-49A68F555ED6}" srcOrd="0" destOrd="0" presId="urn:microsoft.com/office/officeart/2005/8/layout/chevron2"/>
    <dgm:cxn modelId="{2C04A412-CE39-4DD5-B1BE-70B4F24353E6}" type="presParOf" srcId="{D4F8C97C-491D-432C-869A-2DCDAF23E786}" destId="{76B97A26-73CE-4919-BC18-6EB9A14BCB8B}" srcOrd="1" destOrd="0" presId="urn:microsoft.com/office/officeart/2005/8/layout/chevron2"/>
    <dgm:cxn modelId="{FAA7A1DF-8EB4-4041-8C0F-DA936218B0CA}" type="presParOf" srcId="{26C96849-FDD6-4B0D-AA9D-7BE0C6FA0E6C}" destId="{E84A62A1-82AF-4D2B-982F-A8E9177E9A6A}" srcOrd="5" destOrd="0" presId="urn:microsoft.com/office/officeart/2005/8/layout/chevron2"/>
    <dgm:cxn modelId="{64B71F4D-67A9-4E00-84C5-B92FFE9A32BD}" type="presParOf" srcId="{26C96849-FDD6-4B0D-AA9D-7BE0C6FA0E6C}" destId="{7A9E0E56-636B-4F30-AB84-8D8A0017E1F9}" srcOrd="6" destOrd="0" presId="urn:microsoft.com/office/officeart/2005/8/layout/chevron2"/>
    <dgm:cxn modelId="{D5ACA4EB-8117-43CC-B695-CF0E98312803}" type="presParOf" srcId="{7A9E0E56-636B-4F30-AB84-8D8A0017E1F9}" destId="{119B2C4D-E3DF-46AA-9D41-6EC1D5916B30}" srcOrd="0" destOrd="0" presId="urn:microsoft.com/office/officeart/2005/8/layout/chevron2"/>
    <dgm:cxn modelId="{67D95FA1-7827-4903-8F09-85C831B42E93}" type="presParOf" srcId="{7A9E0E56-636B-4F30-AB84-8D8A0017E1F9}" destId="{EBAC05A5-03B6-4469-A498-3F8AAB3FAADB}" srcOrd="1" destOrd="0" presId="urn:microsoft.com/office/officeart/2005/8/layout/chevron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C7BE6C-8EF4-4874-8EDC-BD6D22E49555}" type="doc">
      <dgm:prSet loTypeId="urn:microsoft.com/office/officeart/2009/3/layout/StepUpProcess" loCatId="process" qsTypeId="urn:microsoft.com/office/officeart/2005/8/quickstyle/3d2" qsCatId="3D" csTypeId="urn:microsoft.com/office/officeart/2005/8/colors/accent1_2" csCatId="accent1" phldr="1"/>
      <dgm:spPr/>
      <dgm:t>
        <a:bodyPr/>
        <a:lstStyle/>
        <a:p>
          <a:endParaRPr lang="zh-CN" altLang="en-US"/>
        </a:p>
      </dgm:t>
    </dgm:pt>
    <dgm:pt modelId="{81BE1CD6-7E18-4521-B47E-69E1BE65A1B0}">
      <dgm:prSet phldrT="[文本]" custT="1"/>
      <dgm:spPr/>
      <dgm:t>
        <a:bodyPr/>
        <a:lstStyle/>
        <a:p>
          <a:r>
            <a:rPr lang="zh-CN" altLang="en-US" sz="2400" dirty="0" smtClean="0">
              <a:effectLst>
                <a:outerShdw blurRad="38100" dist="38100" dir="2700000" algn="tl">
                  <a:srgbClr val="000000">
                    <a:alpha val="43137"/>
                  </a:srgbClr>
                </a:outerShdw>
              </a:effectLst>
            </a:rPr>
            <a:t>简政放权</a:t>
          </a:r>
          <a:endParaRPr lang="zh-CN" altLang="en-US" sz="2400" dirty="0">
            <a:effectLst>
              <a:outerShdw blurRad="38100" dist="38100" dir="2700000" algn="tl">
                <a:srgbClr val="000000">
                  <a:alpha val="43137"/>
                </a:srgbClr>
              </a:outerShdw>
            </a:effectLst>
          </a:endParaRPr>
        </a:p>
      </dgm:t>
    </dgm:pt>
    <dgm:pt modelId="{E4ADDC62-22CC-4A17-B9E6-9C9D9AF4683D}" type="parTrans" cxnId="{5DBFA043-55C7-4BC2-93E0-3A67197F5A9F}">
      <dgm:prSet/>
      <dgm:spPr/>
      <dgm:t>
        <a:bodyPr/>
        <a:lstStyle/>
        <a:p>
          <a:endParaRPr lang="zh-CN" altLang="en-US"/>
        </a:p>
      </dgm:t>
    </dgm:pt>
    <dgm:pt modelId="{80543685-4B11-4CB7-9AD5-55BF274E5486}" type="sibTrans" cxnId="{5DBFA043-55C7-4BC2-93E0-3A67197F5A9F}">
      <dgm:prSet/>
      <dgm:spPr/>
      <dgm:t>
        <a:bodyPr/>
        <a:lstStyle/>
        <a:p>
          <a:endParaRPr lang="zh-CN" altLang="en-US"/>
        </a:p>
      </dgm:t>
    </dgm:pt>
    <dgm:pt modelId="{7D7C2DFA-7B02-49C8-982F-C8A8DBF287B6}">
      <dgm:prSet phldrT="[文本]" custT="1"/>
      <dgm:spPr/>
      <dgm:t>
        <a:bodyPr/>
        <a:lstStyle/>
        <a:p>
          <a:r>
            <a:rPr lang="zh-CN" altLang="en-US" sz="2400" dirty="0" smtClean="0">
              <a:effectLst>
                <a:outerShdw blurRad="38100" dist="38100" dir="2700000" algn="tl">
                  <a:srgbClr val="000000">
                    <a:alpha val="43137"/>
                  </a:srgbClr>
                </a:outerShdw>
              </a:effectLst>
            </a:rPr>
            <a:t>放管结合改革</a:t>
          </a:r>
          <a:endParaRPr lang="zh-CN" altLang="en-US" sz="2400" dirty="0">
            <a:effectLst>
              <a:outerShdw blurRad="38100" dist="38100" dir="2700000" algn="tl">
                <a:srgbClr val="000000">
                  <a:alpha val="43137"/>
                </a:srgbClr>
              </a:outerShdw>
            </a:effectLst>
          </a:endParaRPr>
        </a:p>
      </dgm:t>
    </dgm:pt>
    <dgm:pt modelId="{E677C666-5174-4F42-9FFC-530F10AB25AD}" type="parTrans" cxnId="{BC14DDB8-B04A-41F4-B62A-AD700A2F127E}">
      <dgm:prSet/>
      <dgm:spPr/>
      <dgm:t>
        <a:bodyPr/>
        <a:lstStyle/>
        <a:p>
          <a:endParaRPr lang="zh-CN" altLang="en-US"/>
        </a:p>
      </dgm:t>
    </dgm:pt>
    <dgm:pt modelId="{16DED287-09D7-45F3-B8B9-4422D20D3781}" type="sibTrans" cxnId="{BC14DDB8-B04A-41F4-B62A-AD700A2F127E}">
      <dgm:prSet/>
      <dgm:spPr/>
      <dgm:t>
        <a:bodyPr/>
        <a:lstStyle/>
        <a:p>
          <a:endParaRPr lang="zh-CN" altLang="en-US"/>
        </a:p>
      </dgm:t>
    </dgm:pt>
    <dgm:pt modelId="{CC7A9653-CA4B-4037-A9A4-FF74BD3F97DD}">
      <dgm:prSet phldrT="[文本]" custT="1"/>
      <dgm:spPr/>
      <dgm:t>
        <a:bodyPr/>
        <a:lstStyle/>
        <a:p>
          <a:r>
            <a:rPr lang="zh-CN" altLang="en-US" sz="2400" dirty="0" smtClean="0">
              <a:effectLst>
                <a:outerShdw blurRad="38100" dist="38100" dir="2700000" algn="tl">
                  <a:srgbClr val="000000">
                    <a:alpha val="43137"/>
                  </a:srgbClr>
                </a:outerShdw>
              </a:effectLst>
            </a:rPr>
            <a:t>用政府权力换市场活力</a:t>
          </a:r>
          <a:endParaRPr lang="zh-CN" altLang="en-US" sz="2400" dirty="0">
            <a:effectLst>
              <a:outerShdw blurRad="38100" dist="38100" dir="2700000" algn="tl">
                <a:srgbClr val="000000">
                  <a:alpha val="43137"/>
                </a:srgbClr>
              </a:outerShdw>
            </a:effectLst>
          </a:endParaRPr>
        </a:p>
      </dgm:t>
    </dgm:pt>
    <dgm:pt modelId="{519B79C7-9F6C-43D9-9874-99A479FA5929}" type="parTrans" cxnId="{BA854232-2218-4EFF-82E8-1E041EB5E861}">
      <dgm:prSet/>
      <dgm:spPr/>
      <dgm:t>
        <a:bodyPr/>
        <a:lstStyle/>
        <a:p>
          <a:endParaRPr lang="zh-CN" altLang="en-US"/>
        </a:p>
      </dgm:t>
    </dgm:pt>
    <dgm:pt modelId="{D76EC221-7E4C-45E4-AE1D-2010C61C9647}" type="sibTrans" cxnId="{BA854232-2218-4EFF-82E8-1E041EB5E861}">
      <dgm:prSet/>
      <dgm:spPr/>
      <dgm:t>
        <a:bodyPr/>
        <a:lstStyle/>
        <a:p>
          <a:endParaRPr lang="zh-CN" altLang="en-US"/>
        </a:p>
      </dgm:t>
    </dgm:pt>
    <dgm:pt modelId="{1CAEA178-F265-481F-AD93-3BF5F04CD21F}">
      <dgm:prSet phldrT="[文本]" custT="1"/>
      <dgm:spPr/>
      <dgm:t>
        <a:bodyPr/>
        <a:lstStyle/>
        <a:p>
          <a:r>
            <a:rPr lang="zh-CN" altLang="en-US" sz="2400" dirty="0" smtClean="0">
              <a:effectLst>
                <a:outerShdw blurRad="38100" dist="38100" dir="2700000" algn="tl">
                  <a:srgbClr val="000000">
                    <a:alpha val="43137"/>
                  </a:srgbClr>
                </a:outerShdw>
              </a:effectLst>
            </a:rPr>
            <a:t>调动群众创业创新热情</a:t>
          </a:r>
          <a:endParaRPr lang="zh-CN" altLang="en-US" sz="2400" dirty="0">
            <a:effectLst>
              <a:outerShdw blurRad="38100" dist="38100" dir="2700000" algn="tl">
                <a:srgbClr val="000000">
                  <a:alpha val="43137"/>
                </a:srgbClr>
              </a:outerShdw>
            </a:effectLst>
          </a:endParaRPr>
        </a:p>
      </dgm:t>
    </dgm:pt>
    <dgm:pt modelId="{63454527-E51F-4F63-8DCE-AE63BA285627}" type="parTrans" cxnId="{4AF3B045-9364-4828-A3B8-2F322CD6B5E5}">
      <dgm:prSet/>
      <dgm:spPr/>
      <dgm:t>
        <a:bodyPr/>
        <a:lstStyle/>
        <a:p>
          <a:endParaRPr lang="zh-CN" altLang="en-US"/>
        </a:p>
      </dgm:t>
    </dgm:pt>
    <dgm:pt modelId="{57A37E48-1996-4C8F-A62A-65E436C1E6CB}" type="sibTrans" cxnId="{4AF3B045-9364-4828-A3B8-2F322CD6B5E5}">
      <dgm:prSet/>
      <dgm:spPr/>
      <dgm:t>
        <a:bodyPr/>
        <a:lstStyle/>
        <a:p>
          <a:endParaRPr lang="zh-CN" altLang="en-US"/>
        </a:p>
      </dgm:t>
    </dgm:pt>
    <dgm:pt modelId="{2F61D402-66CD-472C-B6D3-CACF47F1BE44}" type="pres">
      <dgm:prSet presAssocID="{0AC7BE6C-8EF4-4874-8EDC-BD6D22E49555}" presName="rootnode" presStyleCnt="0">
        <dgm:presLayoutVars>
          <dgm:chMax/>
          <dgm:chPref/>
          <dgm:dir/>
          <dgm:animLvl val="lvl"/>
        </dgm:presLayoutVars>
      </dgm:prSet>
      <dgm:spPr/>
      <dgm:t>
        <a:bodyPr/>
        <a:lstStyle/>
        <a:p>
          <a:endParaRPr lang="zh-CN" altLang="en-US"/>
        </a:p>
      </dgm:t>
    </dgm:pt>
    <dgm:pt modelId="{A72E11A8-2F5B-4FD6-8E22-B800075DAEDB}" type="pres">
      <dgm:prSet presAssocID="{81BE1CD6-7E18-4521-B47E-69E1BE65A1B0}" presName="composite" presStyleCnt="0"/>
      <dgm:spPr/>
    </dgm:pt>
    <dgm:pt modelId="{3118C089-0CD7-4B05-A6BF-357EB138ADC5}" type="pres">
      <dgm:prSet presAssocID="{81BE1CD6-7E18-4521-B47E-69E1BE65A1B0}" presName="LShape" presStyleLbl="alignNode1" presStyleIdx="0" presStyleCnt="7"/>
      <dgm:spPr/>
    </dgm:pt>
    <dgm:pt modelId="{F90FDA25-80B7-4C7A-B366-FE76A5D3E457}" type="pres">
      <dgm:prSet presAssocID="{81BE1CD6-7E18-4521-B47E-69E1BE65A1B0}" presName="ParentText" presStyleLbl="revTx" presStyleIdx="0" presStyleCnt="4">
        <dgm:presLayoutVars>
          <dgm:chMax val="0"/>
          <dgm:chPref val="0"/>
          <dgm:bulletEnabled val="1"/>
        </dgm:presLayoutVars>
      </dgm:prSet>
      <dgm:spPr/>
      <dgm:t>
        <a:bodyPr/>
        <a:lstStyle/>
        <a:p>
          <a:endParaRPr lang="zh-CN" altLang="en-US"/>
        </a:p>
      </dgm:t>
    </dgm:pt>
    <dgm:pt modelId="{2C078D0B-3EF7-46F0-B5CB-6377F564789C}" type="pres">
      <dgm:prSet presAssocID="{81BE1CD6-7E18-4521-B47E-69E1BE65A1B0}" presName="Triangle" presStyleLbl="alignNode1" presStyleIdx="1" presStyleCnt="7"/>
      <dgm:spPr/>
    </dgm:pt>
    <dgm:pt modelId="{B6CCCEAE-9E23-4E5F-AE6A-E126B3BCEFF2}" type="pres">
      <dgm:prSet presAssocID="{80543685-4B11-4CB7-9AD5-55BF274E5486}" presName="sibTrans" presStyleCnt="0"/>
      <dgm:spPr/>
    </dgm:pt>
    <dgm:pt modelId="{E6C39695-685F-4DC0-83E3-EA76CFA4F029}" type="pres">
      <dgm:prSet presAssocID="{80543685-4B11-4CB7-9AD5-55BF274E5486}" presName="space" presStyleCnt="0"/>
      <dgm:spPr/>
    </dgm:pt>
    <dgm:pt modelId="{B140D5AC-DF73-4719-AC33-1C0D031F7474}" type="pres">
      <dgm:prSet presAssocID="{7D7C2DFA-7B02-49C8-982F-C8A8DBF287B6}" presName="composite" presStyleCnt="0"/>
      <dgm:spPr/>
    </dgm:pt>
    <dgm:pt modelId="{015A9505-0A81-4DC2-8C8C-75ED93B479E8}" type="pres">
      <dgm:prSet presAssocID="{7D7C2DFA-7B02-49C8-982F-C8A8DBF287B6}" presName="LShape" presStyleLbl="alignNode1" presStyleIdx="2" presStyleCnt="7"/>
      <dgm:spPr/>
    </dgm:pt>
    <dgm:pt modelId="{CA3EE800-87A1-47BA-B72B-851645F3F218}" type="pres">
      <dgm:prSet presAssocID="{7D7C2DFA-7B02-49C8-982F-C8A8DBF287B6}" presName="ParentText" presStyleLbl="revTx" presStyleIdx="1" presStyleCnt="4">
        <dgm:presLayoutVars>
          <dgm:chMax val="0"/>
          <dgm:chPref val="0"/>
          <dgm:bulletEnabled val="1"/>
        </dgm:presLayoutVars>
      </dgm:prSet>
      <dgm:spPr/>
      <dgm:t>
        <a:bodyPr/>
        <a:lstStyle/>
        <a:p>
          <a:endParaRPr lang="zh-CN" altLang="en-US"/>
        </a:p>
      </dgm:t>
    </dgm:pt>
    <dgm:pt modelId="{A6BCF1CA-FA74-42D2-A6A4-64E9D41DF546}" type="pres">
      <dgm:prSet presAssocID="{7D7C2DFA-7B02-49C8-982F-C8A8DBF287B6}" presName="Triangle" presStyleLbl="alignNode1" presStyleIdx="3" presStyleCnt="7"/>
      <dgm:spPr/>
    </dgm:pt>
    <dgm:pt modelId="{8413F872-715A-43A6-A8CF-3BB50A8AF7A0}" type="pres">
      <dgm:prSet presAssocID="{16DED287-09D7-45F3-B8B9-4422D20D3781}" presName="sibTrans" presStyleCnt="0"/>
      <dgm:spPr/>
    </dgm:pt>
    <dgm:pt modelId="{812FCCA5-2E1A-4881-A68E-11C166D73657}" type="pres">
      <dgm:prSet presAssocID="{16DED287-09D7-45F3-B8B9-4422D20D3781}" presName="space" presStyleCnt="0"/>
      <dgm:spPr/>
    </dgm:pt>
    <dgm:pt modelId="{545BC33D-3FF7-4A21-9638-91CCACA8CE85}" type="pres">
      <dgm:prSet presAssocID="{CC7A9653-CA4B-4037-A9A4-FF74BD3F97DD}" presName="composite" presStyleCnt="0"/>
      <dgm:spPr/>
    </dgm:pt>
    <dgm:pt modelId="{3CE807F4-A3C5-4CE1-8988-50D29DC1C032}" type="pres">
      <dgm:prSet presAssocID="{CC7A9653-CA4B-4037-A9A4-FF74BD3F97DD}" presName="LShape" presStyleLbl="alignNode1" presStyleIdx="4" presStyleCnt="7"/>
      <dgm:spPr>
        <a:blipFill rotWithShape="0">
          <a:blip xmlns:r="http://schemas.openxmlformats.org/officeDocument/2006/relationships" r:embed="rId1"/>
          <a:stretch>
            <a:fillRect/>
          </a:stretch>
        </a:blipFill>
      </dgm:spPr>
      <dgm:t>
        <a:bodyPr/>
        <a:lstStyle/>
        <a:p>
          <a:endParaRPr lang="zh-CN" altLang="en-US"/>
        </a:p>
      </dgm:t>
    </dgm:pt>
    <dgm:pt modelId="{B238E6FD-2279-4DCB-8A88-3DA570C14B43}" type="pres">
      <dgm:prSet presAssocID="{CC7A9653-CA4B-4037-A9A4-FF74BD3F97DD}" presName="ParentText" presStyleLbl="revTx" presStyleIdx="2" presStyleCnt="4">
        <dgm:presLayoutVars>
          <dgm:chMax val="0"/>
          <dgm:chPref val="0"/>
          <dgm:bulletEnabled val="1"/>
        </dgm:presLayoutVars>
      </dgm:prSet>
      <dgm:spPr/>
      <dgm:t>
        <a:bodyPr/>
        <a:lstStyle/>
        <a:p>
          <a:endParaRPr lang="zh-CN" altLang="en-US"/>
        </a:p>
      </dgm:t>
    </dgm:pt>
    <dgm:pt modelId="{6D032029-5722-4B58-89C4-7D81A838A279}" type="pres">
      <dgm:prSet presAssocID="{CC7A9653-CA4B-4037-A9A4-FF74BD3F97DD}" presName="Triangle" presStyleLbl="alignNode1" presStyleIdx="5" presStyleCnt="7"/>
      <dgm:spPr/>
    </dgm:pt>
    <dgm:pt modelId="{AFDC91B9-5AFA-48A1-8C01-1BAB2C0FD276}" type="pres">
      <dgm:prSet presAssocID="{D76EC221-7E4C-45E4-AE1D-2010C61C9647}" presName="sibTrans" presStyleCnt="0"/>
      <dgm:spPr/>
    </dgm:pt>
    <dgm:pt modelId="{C6A0F488-F9A2-489D-A457-179325DE684A}" type="pres">
      <dgm:prSet presAssocID="{D76EC221-7E4C-45E4-AE1D-2010C61C9647}" presName="space" presStyleCnt="0"/>
      <dgm:spPr/>
    </dgm:pt>
    <dgm:pt modelId="{BC73E4B4-7D24-4E2A-B19C-0FD23A8946EF}" type="pres">
      <dgm:prSet presAssocID="{1CAEA178-F265-481F-AD93-3BF5F04CD21F}" presName="composite" presStyleCnt="0"/>
      <dgm:spPr/>
    </dgm:pt>
    <dgm:pt modelId="{8CFF9314-585F-43F2-B1C4-D91C6BABED2F}" type="pres">
      <dgm:prSet presAssocID="{1CAEA178-F265-481F-AD93-3BF5F04CD21F}" presName="LShape" presStyleLbl="alignNode1" presStyleIdx="6" presStyleCnt="7"/>
      <dgm:spPr>
        <a:blipFill rotWithShape="0">
          <a:blip xmlns:r="http://schemas.openxmlformats.org/officeDocument/2006/relationships" r:embed="rId1"/>
          <a:stretch>
            <a:fillRect/>
          </a:stretch>
        </a:blipFill>
      </dgm:spPr>
    </dgm:pt>
    <dgm:pt modelId="{5A00BB6D-B92C-42B2-8B01-1D2CAB20366D}" type="pres">
      <dgm:prSet presAssocID="{1CAEA178-F265-481F-AD93-3BF5F04CD21F}" presName="ParentText" presStyleLbl="revTx" presStyleIdx="3" presStyleCnt="4">
        <dgm:presLayoutVars>
          <dgm:chMax val="0"/>
          <dgm:chPref val="0"/>
          <dgm:bulletEnabled val="1"/>
        </dgm:presLayoutVars>
      </dgm:prSet>
      <dgm:spPr/>
      <dgm:t>
        <a:bodyPr/>
        <a:lstStyle/>
        <a:p>
          <a:endParaRPr lang="zh-CN" altLang="en-US"/>
        </a:p>
      </dgm:t>
    </dgm:pt>
  </dgm:ptLst>
  <dgm:cxnLst>
    <dgm:cxn modelId="{63EE2952-C678-42BD-8BDA-9C3C0E742374}" type="presOf" srcId="{81BE1CD6-7E18-4521-B47E-69E1BE65A1B0}" destId="{F90FDA25-80B7-4C7A-B366-FE76A5D3E457}" srcOrd="0" destOrd="0" presId="urn:microsoft.com/office/officeart/2009/3/layout/StepUpProcess"/>
    <dgm:cxn modelId="{4AF3B045-9364-4828-A3B8-2F322CD6B5E5}" srcId="{0AC7BE6C-8EF4-4874-8EDC-BD6D22E49555}" destId="{1CAEA178-F265-481F-AD93-3BF5F04CD21F}" srcOrd="3" destOrd="0" parTransId="{63454527-E51F-4F63-8DCE-AE63BA285627}" sibTransId="{57A37E48-1996-4C8F-A62A-65E436C1E6CB}"/>
    <dgm:cxn modelId="{191025B6-7420-49F4-AE5E-A4E8636D41D1}" type="presOf" srcId="{0AC7BE6C-8EF4-4874-8EDC-BD6D22E49555}" destId="{2F61D402-66CD-472C-B6D3-CACF47F1BE44}" srcOrd="0" destOrd="0" presId="urn:microsoft.com/office/officeart/2009/3/layout/StepUpProcess"/>
    <dgm:cxn modelId="{23EE8025-F689-4FB6-8254-DC966B1369E3}" type="presOf" srcId="{CC7A9653-CA4B-4037-A9A4-FF74BD3F97DD}" destId="{B238E6FD-2279-4DCB-8A88-3DA570C14B43}" srcOrd="0" destOrd="0" presId="urn:microsoft.com/office/officeart/2009/3/layout/StepUpProcess"/>
    <dgm:cxn modelId="{BA854232-2218-4EFF-82E8-1E041EB5E861}" srcId="{0AC7BE6C-8EF4-4874-8EDC-BD6D22E49555}" destId="{CC7A9653-CA4B-4037-A9A4-FF74BD3F97DD}" srcOrd="2" destOrd="0" parTransId="{519B79C7-9F6C-43D9-9874-99A479FA5929}" sibTransId="{D76EC221-7E4C-45E4-AE1D-2010C61C9647}"/>
    <dgm:cxn modelId="{1DA2436C-9234-4DFA-9B0C-370C165F9C0B}" type="presOf" srcId="{7D7C2DFA-7B02-49C8-982F-C8A8DBF287B6}" destId="{CA3EE800-87A1-47BA-B72B-851645F3F218}" srcOrd="0" destOrd="0" presId="urn:microsoft.com/office/officeart/2009/3/layout/StepUpProcess"/>
    <dgm:cxn modelId="{3E08A8EE-EE3B-459E-BB89-6962E33F26C5}" type="presOf" srcId="{1CAEA178-F265-481F-AD93-3BF5F04CD21F}" destId="{5A00BB6D-B92C-42B2-8B01-1D2CAB20366D}" srcOrd="0" destOrd="0" presId="urn:microsoft.com/office/officeart/2009/3/layout/StepUpProcess"/>
    <dgm:cxn modelId="{BC14DDB8-B04A-41F4-B62A-AD700A2F127E}" srcId="{0AC7BE6C-8EF4-4874-8EDC-BD6D22E49555}" destId="{7D7C2DFA-7B02-49C8-982F-C8A8DBF287B6}" srcOrd="1" destOrd="0" parTransId="{E677C666-5174-4F42-9FFC-530F10AB25AD}" sibTransId="{16DED287-09D7-45F3-B8B9-4422D20D3781}"/>
    <dgm:cxn modelId="{5DBFA043-55C7-4BC2-93E0-3A67197F5A9F}" srcId="{0AC7BE6C-8EF4-4874-8EDC-BD6D22E49555}" destId="{81BE1CD6-7E18-4521-B47E-69E1BE65A1B0}" srcOrd="0" destOrd="0" parTransId="{E4ADDC62-22CC-4A17-B9E6-9C9D9AF4683D}" sibTransId="{80543685-4B11-4CB7-9AD5-55BF274E5486}"/>
    <dgm:cxn modelId="{0F5976F4-5D8F-4D47-861F-4160894E6CE2}" type="presParOf" srcId="{2F61D402-66CD-472C-B6D3-CACF47F1BE44}" destId="{A72E11A8-2F5B-4FD6-8E22-B800075DAEDB}" srcOrd="0" destOrd="0" presId="urn:microsoft.com/office/officeart/2009/3/layout/StepUpProcess"/>
    <dgm:cxn modelId="{1A38DD01-A86F-4AE5-8245-451D3CD85437}" type="presParOf" srcId="{A72E11A8-2F5B-4FD6-8E22-B800075DAEDB}" destId="{3118C089-0CD7-4B05-A6BF-357EB138ADC5}" srcOrd="0" destOrd="0" presId="urn:microsoft.com/office/officeart/2009/3/layout/StepUpProcess"/>
    <dgm:cxn modelId="{36073591-B43B-4714-AD68-CD17EA1B1D2F}" type="presParOf" srcId="{A72E11A8-2F5B-4FD6-8E22-B800075DAEDB}" destId="{F90FDA25-80B7-4C7A-B366-FE76A5D3E457}" srcOrd="1" destOrd="0" presId="urn:microsoft.com/office/officeart/2009/3/layout/StepUpProcess"/>
    <dgm:cxn modelId="{4B8A4735-8D13-4871-BC93-31F5F91DF2CF}" type="presParOf" srcId="{A72E11A8-2F5B-4FD6-8E22-B800075DAEDB}" destId="{2C078D0B-3EF7-46F0-B5CB-6377F564789C}" srcOrd="2" destOrd="0" presId="urn:microsoft.com/office/officeart/2009/3/layout/StepUpProcess"/>
    <dgm:cxn modelId="{E5C84553-D7C2-4385-932B-35874CFB9562}" type="presParOf" srcId="{2F61D402-66CD-472C-B6D3-CACF47F1BE44}" destId="{B6CCCEAE-9E23-4E5F-AE6A-E126B3BCEFF2}" srcOrd="1" destOrd="0" presId="urn:microsoft.com/office/officeart/2009/3/layout/StepUpProcess"/>
    <dgm:cxn modelId="{42279E09-322B-497D-BAEA-E0AD5E344BD3}" type="presParOf" srcId="{B6CCCEAE-9E23-4E5F-AE6A-E126B3BCEFF2}" destId="{E6C39695-685F-4DC0-83E3-EA76CFA4F029}" srcOrd="0" destOrd="0" presId="urn:microsoft.com/office/officeart/2009/3/layout/StepUpProcess"/>
    <dgm:cxn modelId="{75AAFE98-B9AF-4863-8CF3-1506DA232F4F}" type="presParOf" srcId="{2F61D402-66CD-472C-B6D3-CACF47F1BE44}" destId="{B140D5AC-DF73-4719-AC33-1C0D031F7474}" srcOrd="2" destOrd="0" presId="urn:microsoft.com/office/officeart/2009/3/layout/StepUpProcess"/>
    <dgm:cxn modelId="{4EB364C5-129D-42D6-91D8-DE3DA89C1847}" type="presParOf" srcId="{B140D5AC-DF73-4719-AC33-1C0D031F7474}" destId="{015A9505-0A81-4DC2-8C8C-75ED93B479E8}" srcOrd="0" destOrd="0" presId="urn:microsoft.com/office/officeart/2009/3/layout/StepUpProcess"/>
    <dgm:cxn modelId="{ADB5B71E-424F-430E-8796-CB9B79A616F0}" type="presParOf" srcId="{B140D5AC-DF73-4719-AC33-1C0D031F7474}" destId="{CA3EE800-87A1-47BA-B72B-851645F3F218}" srcOrd="1" destOrd="0" presId="urn:microsoft.com/office/officeart/2009/3/layout/StepUpProcess"/>
    <dgm:cxn modelId="{CFD0CE73-A62A-4E07-A05A-8EFC54AC9F9D}" type="presParOf" srcId="{B140D5AC-DF73-4719-AC33-1C0D031F7474}" destId="{A6BCF1CA-FA74-42D2-A6A4-64E9D41DF546}" srcOrd="2" destOrd="0" presId="urn:microsoft.com/office/officeart/2009/3/layout/StepUpProcess"/>
    <dgm:cxn modelId="{E5357D82-0CFE-46FB-BCEB-33A96C21AB2F}" type="presParOf" srcId="{2F61D402-66CD-472C-B6D3-CACF47F1BE44}" destId="{8413F872-715A-43A6-A8CF-3BB50A8AF7A0}" srcOrd="3" destOrd="0" presId="urn:microsoft.com/office/officeart/2009/3/layout/StepUpProcess"/>
    <dgm:cxn modelId="{BD47D920-1503-4DAD-914B-AFD4E53690F0}" type="presParOf" srcId="{8413F872-715A-43A6-A8CF-3BB50A8AF7A0}" destId="{812FCCA5-2E1A-4881-A68E-11C166D73657}" srcOrd="0" destOrd="0" presId="urn:microsoft.com/office/officeart/2009/3/layout/StepUpProcess"/>
    <dgm:cxn modelId="{164B5E63-4501-4978-9880-AE675E1FB102}" type="presParOf" srcId="{2F61D402-66CD-472C-B6D3-CACF47F1BE44}" destId="{545BC33D-3FF7-4A21-9638-91CCACA8CE85}" srcOrd="4" destOrd="0" presId="urn:microsoft.com/office/officeart/2009/3/layout/StepUpProcess"/>
    <dgm:cxn modelId="{03111652-8F02-47A4-81B0-83EC13BFC590}" type="presParOf" srcId="{545BC33D-3FF7-4A21-9638-91CCACA8CE85}" destId="{3CE807F4-A3C5-4CE1-8988-50D29DC1C032}" srcOrd="0" destOrd="0" presId="urn:microsoft.com/office/officeart/2009/3/layout/StepUpProcess"/>
    <dgm:cxn modelId="{EBF68E02-F3B4-4DCB-BDCF-038926E1732C}" type="presParOf" srcId="{545BC33D-3FF7-4A21-9638-91CCACA8CE85}" destId="{B238E6FD-2279-4DCB-8A88-3DA570C14B43}" srcOrd="1" destOrd="0" presId="urn:microsoft.com/office/officeart/2009/3/layout/StepUpProcess"/>
    <dgm:cxn modelId="{793F72CF-2967-4C03-BA3A-59351EEBBD04}" type="presParOf" srcId="{545BC33D-3FF7-4A21-9638-91CCACA8CE85}" destId="{6D032029-5722-4B58-89C4-7D81A838A279}" srcOrd="2" destOrd="0" presId="urn:microsoft.com/office/officeart/2009/3/layout/StepUpProcess"/>
    <dgm:cxn modelId="{AB329D59-CA86-4B5F-8E6A-64CB8E178B9F}" type="presParOf" srcId="{2F61D402-66CD-472C-B6D3-CACF47F1BE44}" destId="{AFDC91B9-5AFA-48A1-8C01-1BAB2C0FD276}" srcOrd="5" destOrd="0" presId="urn:microsoft.com/office/officeart/2009/3/layout/StepUpProcess"/>
    <dgm:cxn modelId="{6F53E9C7-5A87-452F-880A-C463C18DBDB7}" type="presParOf" srcId="{AFDC91B9-5AFA-48A1-8C01-1BAB2C0FD276}" destId="{C6A0F488-F9A2-489D-A457-179325DE684A}" srcOrd="0" destOrd="0" presId="urn:microsoft.com/office/officeart/2009/3/layout/StepUpProcess"/>
    <dgm:cxn modelId="{DDB1947A-072E-4C0B-A523-EE4ECBB98101}" type="presParOf" srcId="{2F61D402-66CD-472C-B6D3-CACF47F1BE44}" destId="{BC73E4B4-7D24-4E2A-B19C-0FD23A8946EF}" srcOrd="6" destOrd="0" presId="urn:microsoft.com/office/officeart/2009/3/layout/StepUpProcess"/>
    <dgm:cxn modelId="{1A6D4A31-4C32-48AD-A2CC-724C66430811}" type="presParOf" srcId="{BC73E4B4-7D24-4E2A-B19C-0FD23A8946EF}" destId="{8CFF9314-585F-43F2-B1C4-D91C6BABED2F}" srcOrd="0" destOrd="0" presId="urn:microsoft.com/office/officeart/2009/3/layout/StepUpProcess"/>
    <dgm:cxn modelId="{5779662F-E9A3-44AC-B75B-CBB7F19B1256}" type="presParOf" srcId="{BC73E4B4-7D24-4E2A-B19C-0FD23A8946EF}" destId="{5A00BB6D-B92C-42B2-8B01-1D2CAB20366D}" srcOrd="1" destOrd="0" presId="urn:microsoft.com/office/officeart/2009/3/layout/StepUpProcess"/>
  </dgm:cxnLst>
  <dgm:bg/>
  <dgm:whole/>
  <dgm:extLst>
    <a:ext uri="http://schemas.microsoft.com/office/drawing/2008/diagram">
      <dsp:dataModelExt xmlns=""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C830CB-B2C5-4A9D-8EF3-009D800B0053}" type="doc">
      <dgm:prSet loTypeId="urn:microsoft.com/office/officeart/2005/8/layout/gear1" loCatId="relationship" qsTypeId="urn:microsoft.com/office/officeart/2005/8/quickstyle/simple1" qsCatId="simple" csTypeId="urn:microsoft.com/office/officeart/2005/8/colors/accent1_2" csCatId="accent1" phldr="1"/>
      <dgm:spPr/>
    </dgm:pt>
    <dgm:pt modelId="{B7851EB7-120F-4723-8B9E-B3135A66E356}">
      <dgm:prSet phldrT="[文本]"/>
      <dgm:spPr/>
      <dgm:t>
        <a:bodyPr/>
        <a:lstStyle/>
        <a:p>
          <a:r>
            <a:rPr lang="zh-CN" dirty="0" smtClean="0"/>
            <a:t>长江经济带</a:t>
          </a:r>
          <a:endParaRPr lang="zh-CN" altLang="en-US" dirty="0"/>
        </a:p>
      </dgm:t>
    </dgm:pt>
    <dgm:pt modelId="{ACE01637-7315-43B5-B049-66C873D38D36}" type="parTrans" cxnId="{80FD1B95-C44E-4C08-9184-A21B3293E27B}">
      <dgm:prSet/>
      <dgm:spPr/>
      <dgm:t>
        <a:bodyPr/>
        <a:lstStyle/>
        <a:p>
          <a:endParaRPr lang="zh-CN" altLang="en-US"/>
        </a:p>
      </dgm:t>
    </dgm:pt>
    <dgm:pt modelId="{0748E380-33CA-43B7-8368-D53E0722B105}" type="sibTrans" cxnId="{80FD1B95-C44E-4C08-9184-A21B3293E27B}">
      <dgm:prSet/>
      <dgm:spPr/>
      <dgm:t>
        <a:bodyPr/>
        <a:lstStyle/>
        <a:p>
          <a:endParaRPr lang="zh-CN" altLang="en-US"/>
        </a:p>
      </dgm:t>
    </dgm:pt>
    <dgm:pt modelId="{86C31F9B-7A1F-4DC7-8D19-DB83231BB0F8}">
      <dgm:prSet phldrT="[文本]"/>
      <dgm:spPr/>
      <dgm:t>
        <a:bodyPr/>
        <a:lstStyle/>
        <a:p>
          <a:r>
            <a:rPr lang="zh-CN" dirty="0" smtClean="0"/>
            <a:t>京津冀协同发展</a:t>
          </a:r>
          <a:endParaRPr lang="zh-CN" altLang="en-US" dirty="0"/>
        </a:p>
      </dgm:t>
    </dgm:pt>
    <dgm:pt modelId="{70986D78-2A6D-4BEA-ACE0-67AF6DED0D34}" type="parTrans" cxnId="{0B762EF7-B184-43B5-94C5-A0946271B6F2}">
      <dgm:prSet/>
      <dgm:spPr/>
      <dgm:t>
        <a:bodyPr/>
        <a:lstStyle/>
        <a:p>
          <a:endParaRPr lang="zh-CN" altLang="en-US"/>
        </a:p>
      </dgm:t>
    </dgm:pt>
    <dgm:pt modelId="{3D762517-A6B1-4B61-BCCD-81C6BD9FF59D}" type="sibTrans" cxnId="{0B762EF7-B184-43B5-94C5-A0946271B6F2}">
      <dgm:prSet/>
      <dgm:spPr/>
      <dgm:t>
        <a:bodyPr/>
        <a:lstStyle/>
        <a:p>
          <a:endParaRPr lang="zh-CN" altLang="en-US"/>
        </a:p>
      </dgm:t>
    </dgm:pt>
    <dgm:pt modelId="{9C86611C-B545-4098-933A-67CA098649D9}">
      <dgm:prSet phldrT="[文本]"/>
      <dgm:spPr/>
      <dgm:t>
        <a:bodyPr/>
        <a:lstStyle/>
        <a:p>
          <a:pPr>
            <a:lnSpc>
              <a:spcPct val="100000"/>
            </a:lnSpc>
            <a:spcAft>
              <a:spcPts val="0"/>
            </a:spcAft>
          </a:pPr>
          <a:r>
            <a:rPr lang="zh-CN" dirty="0" smtClean="0"/>
            <a:t>一带</a:t>
          </a:r>
          <a:endParaRPr lang="en-US" altLang="zh-CN" dirty="0" smtClean="0"/>
        </a:p>
        <a:p>
          <a:pPr>
            <a:lnSpc>
              <a:spcPct val="100000"/>
            </a:lnSpc>
            <a:spcAft>
              <a:spcPts val="0"/>
            </a:spcAft>
          </a:pPr>
          <a:r>
            <a:rPr lang="zh-CN" dirty="0" smtClean="0"/>
            <a:t>一路</a:t>
          </a:r>
          <a:endParaRPr lang="zh-CN" altLang="en-US" dirty="0"/>
        </a:p>
      </dgm:t>
    </dgm:pt>
    <dgm:pt modelId="{2CD71C56-95D7-4BB6-B4D5-2C245C807DBD}" type="parTrans" cxnId="{3FA6A1FA-4AB4-4B8F-B84E-0D155C8D53C7}">
      <dgm:prSet/>
      <dgm:spPr/>
      <dgm:t>
        <a:bodyPr/>
        <a:lstStyle/>
        <a:p>
          <a:endParaRPr lang="zh-CN" altLang="en-US"/>
        </a:p>
      </dgm:t>
    </dgm:pt>
    <dgm:pt modelId="{59473C1B-D07B-49A4-8139-E441F89FFED1}" type="sibTrans" cxnId="{3FA6A1FA-4AB4-4B8F-B84E-0D155C8D53C7}">
      <dgm:prSet/>
      <dgm:spPr/>
      <dgm:t>
        <a:bodyPr/>
        <a:lstStyle/>
        <a:p>
          <a:endParaRPr lang="zh-CN" altLang="en-US"/>
        </a:p>
      </dgm:t>
    </dgm:pt>
    <dgm:pt modelId="{1B670FD3-905A-4B01-9866-60562F206C61}" type="pres">
      <dgm:prSet presAssocID="{A3C830CB-B2C5-4A9D-8EF3-009D800B0053}" presName="composite" presStyleCnt="0">
        <dgm:presLayoutVars>
          <dgm:chMax val="3"/>
          <dgm:animLvl val="lvl"/>
          <dgm:resizeHandles val="exact"/>
        </dgm:presLayoutVars>
      </dgm:prSet>
      <dgm:spPr/>
    </dgm:pt>
    <dgm:pt modelId="{4EEC5B3B-555F-44B9-B03D-E151EBCC3DB0}" type="pres">
      <dgm:prSet presAssocID="{B7851EB7-120F-4723-8B9E-B3135A66E356}" presName="gear1" presStyleLbl="node1" presStyleIdx="0" presStyleCnt="3" custScaleX="69920" custScaleY="69920">
        <dgm:presLayoutVars>
          <dgm:chMax val="1"/>
          <dgm:bulletEnabled val="1"/>
        </dgm:presLayoutVars>
      </dgm:prSet>
      <dgm:spPr/>
      <dgm:t>
        <a:bodyPr/>
        <a:lstStyle/>
        <a:p>
          <a:endParaRPr lang="zh-CN" altLang="en-US"/>
        </a:p>
      </dgm:t>
    </dgm:pt>
    <dgm:pt modelId="{DD687A1A-5434-4AFD-8770-04129880C748}" type="pres">
      <dgm:prSet presAssocID="{B7851EB7-120F-4723-8B9E-B3135A66E356}" presName="gear1srcNode" presStyleLbl="node1" presStyleIdx="0" presStyleCnt="3"/>
      <dgm:spPr/>
      <dgm:t>
        <a:bodyPr/>
        <a:lstStyle/>
        <a:p>
          <a:endParaRPr lang="zh-CN" altLang="en-US"/>
        </a:p>
      </dgm:t>
    </dgm:pt>
    <dgm:pt modelId="{003E3F39-B356-4AFD-88A2-20B37E824BEA}" type="pres">
      <dgm:prSet presAssocID="{B7851EB7-120F-4723-8B9E-B3135A66E356}" presName="gear1dstNode" presStyleLbl="node1" presStyleIdx="0" presStyleCnt="3"/>
      <dgm:spPr/>
      <dgm:t>
        <a:bodyPr/>
        <a:lstStyle/>
        <a:p>
          <a:endParaRPr lang="zh-CN" altLang="en-US"/>
        </a:p>
      </dgm:t>
    </dgm:pt>
    <dgm:pt modelId="{3BB2A2B3-BD5E-4E1D-ADA9-C2E31E8E39B6}" type="pres">
      <dgm:prSet presAssocID="{86C31F9B-7A1F-4DC7-8D19-DB83231BB0F8}" presName="gear2" presStyleLbl="node1" presStyleIdx="1" presStyleCnt="3" custLinFactNeighborX="7854" custLinFactNeighborY="40477">
        <dgm:presLayoutVars>
          <dgm:chMax val="1"/>
          <dgm:bulletEnabled val="1"/>
        </dgm:presLayoutVars>
      </dgm:prSet>
      <dgm:spPr/>
      <dgm:t>
        <a:bodyPr/>
        <a:lstStyle/>
        <a:p>
          <a:endParaRPr lang="zh-CN" altLang="en-US"/>
        </a:p>
      </dgm:t>
    </dgm:pt>
    <dgm:pt modelId="{172E6063-35D0-42C8-8F8F-F53D412939BE}" type="pres">
      <dgm:prSet presAssocID="{86C31F9B-7A1F-4DC7-8D19-DB83231BB0F8}" presName="gear2srcNode" presStyleLbl="node1" presStyleIdx="1" presStyleCnt="3"/>
      <dgm:spPr/>
      <dgm:t>
        <a:bodyPr/>
        <a:lstStyle/>
        <a:p>
          <a:endParaRPr lang="zh-CN" altLang="en-US"/>
        </a:p>
      </dgm:t>
    </dgm:pt>
    <dgm:pt modelId="{8045A4F8-8A39-425C-BD07-9184EBA6BC9D}" type="pres">
      <dgm:prSet presAssocID="{86C31F9B-7A1F-4DC7-8D19-DB83231BB0F8}" presName="gear2dstNode" presStyleLbl="node1" presStyleIdx="1" presStyleCnt="3"/>
      <dgm:spPr/>
      <dgm:t>
        <a:bodyPr/>
        <a:lstStyle/>
        <a:p>
          <a:endParaRPr lang="zh-CN" altLang="en-US"/>
        </a:p>
      </dgm:t>
    </dgm:pt>
    <dgm:pt modelId="{CA75948C-C61A-4F4F-A263-134CFD8CB854}" type="pres">
      <dgm:prSet presAssocID="{9C86611C-B545-4098-933A-67CA098649D9}" presName="gear3" presStyleLbl="node1" presStyleIdx="2" presStyleCnt="3" custLinFactNeighborX="2004" custLinFactNeighborY="27155"/>
      <dgm:spPr/>
      <dgm:t>
        <a:bodyPr/>
        <a:lstStyle/>
        <a:p>
          <a:endParaRPr lang="zh-CN" altLang="en-US"/>
        </a:p>
      </dgm:t>
    </dgm:pt>
    <dgm:pt modelId="{B9836ABA-930E-42F0-A508-D87BA5215BCC}" type="pres">
      <dgm:prSet presAssocID="{9C86611C-B545-4098-933A-67CA098649D9}" presName="gear3tx" presStyleLbl="node1" presStyleIdx="2" presStyleCnt="3">
        <dgm:presLayoutVars>
          <dgm:chMax val="1"/>
          <dgm:bulletEnabled val="1"/>
        </dgm:presLayoutVars>
      </dgm:prSet>
      <dgm:spPr/>
      <dgm:t>
        <a:bodyPr/>
        <a:lstStyle/>
        <a:p>
          <a:endParaRPr lang="zh-CN" altLang="en-US"/>
        </a:p>
      </dgm:t>
    </dgm:pt>
    <dgm:pt modelId="{03BD0D6A-146F-4002-B9E1-F1696FF54F68}" type="pres">
      <dgm:prSet presAssocID="{9C86611C-B545-4098-933A-67CA098649D9}" presName="gear3srcNode" presStyleLbl="node1" presStyleIdx="2" presStyleCnt="3"/>
      <dgm:spPr/>
      <dgm:t>
        <a:bodyPr/>
        <a:lstStyle/>
        <a:p>
          <a:endParaRPr lang="zh-CN" altLang="en-US"/>
        </a:p>
      </dgm:t>
    </dgm:pt>
    <dgm:pt modelId="{7C33C0B9-ECA9-4A87-A0AE-EBBDA7CD7215}" type="pres">
      <dgm:prSet presAssocID="{9C86611C-B545-4098-933A-67CA098649D9}" presName="gear3dstNode" presStyleLbl="node1" presStyleIdx="2" presStyleCnt="3"/>
      <dgm:spPr/>
      <dgm:t>
        <a:bodyPr/>
        <a:lstStyle/>
        <a:p>
          <a:endParaRPr lang="zh-CN" altLang="en-US"/>
        </a:p>
      </dgm:t>
    </dgm:pt>
    <dgm:pt modelId="{DDCC2CD5-CF48-4682-8DBD-B725B4CC0C4A}" type="pres">
      <dgm:prSet presAssocID="{0748E380-33CA-43B7-8368-D53E0722B105}" presName="connector1" presStyleLbl="sibTrans2D1" presStyleIdx="0" presStyleCnt="3"/>
      <dgm:spPr/>
      <dgm:t>
        <a:bodyPr/>
        <a:lstStyle/>
        <a:p>
          <a:endParaRPr lang="zh-CN" altLang="en-US"/>
        </a:p>
      </dgm:t>
    </dgm:pt>
    <dgm:pt modelId="{842BE656-F36C-4BA2-A77A-3FC492A75270}" type="pres">
      <dgm:prSet presAssocID="{3D762517-A6B1-4B61-BCCD-81C6BD9FF59D}" presName="connector2" presStyleLbl="sibTrans2D1" presStyleIdx="1" presStyleCnt="3"/>
      <dgm:spPr/>
      <dgm:t>
        <a:bodyPr/>
        <a:lstStyle/>
        <a:p>
          <a:endParaRPr lang="zh-CN" altLang="en-US"/>
        </a:p>
      </dgm:t>
    </dgm:pt>
    <dgm:pt modelId="{14685708-2323-43A1-97DD-AB10B03E42CB}" type="pres">
      <dgm:prSet presAssocID="{59473C1B-D07B-49A4-8139-E441F89FFED1}" presName="connector3" presStyleLbl="sibTrans2D1" presStyleIdx="2" presStyleCnt="3"/>
      <dgm:spPr/>
      <dgm:t>
        <a:bodyPr/>
        <a:lstStyle/>
        <a:p>
          <a:endParaRPr lang="zh-CN" altLang="en-US"/>
        </a:p>
      </dgm:t>
    </dgm:pt>
  </dgm:ptLst>
  <dgm:cxnLst>
    <dgm:cxn modelId="{2EF6A149-955E-4C11-A310-BBEA6ED08A72}" type="presOf" srcId="{9C86611C-B545-4098-933A-67CA098649D9}" destId="{B9836ABA-930E-42F0-A508-D87BA5215BCC}" srcOrd="1" destOrd="0" presId="urn:microsoft.com/office/officeart/2005/8/layout/gear1"/>
    <dgm:cxn modelId="{5ABAAB6B-06FD-444C-9286-29C362961A21}" type="presOf" srcId="{3D762517-A6B1-4B61-BCCD-81C6BD9FF59D}" destId="{842BE656-F36C-4BA2-A77A-3FC492A75270}" srcOrd="0" destOrd="0" presId="urn:microsoft.com/office/officeart/2005/8/layout/gear1"/>
    <dgm:cxn modelId="{4EB682FC-C5A7-4EA1-9ECC-444615BBB41A}" type="presOf" srcId="{86C31F9B-7A1F-4DC7-8D19-DB83231BB0F8}" destId="{172E6063-35D0-42C8-8F8F-F53D412939BE}" srcOrd="1" destOrd="0" presId="urn:microsoft.com/office/officeart/2005/8/layout/gear1"/>
    <dgm:cxn modelId="{80FD1B95-C44E-4C08-9184-A21B3293E27B}" srcId="{A3C830CB-B2C5-4A9D-8EF3-009D800B0053}" destId="{B7851EB7-120F-4723-8B9E-B3135A66E356}" srcOrd="0" destOrd="0" parTransId="{ACE01637-7315-43B5-B049-66C873D38D36}" sibTransId="{0748E380-33CA-43B7-8368-D53E0722B105}"/>
    <dgm:cxn modelId="{0B762EF7-B184-43B5-94C5-A0946271B6F2}" srcId="{A3C830CB-B2C5-4A9D-8EF3-009D800B0053}" destId="{86C31F9B-7A1F-4DC7-8D19-DB83231BB0F8}" srcOrd="1" destOrd="0" parTransId="{70986D78-2A6D-4BEA-ACE0-67AF6DED0D34}" sibTransId="{3D762517-A6B1-4B61-BCCD-81C6BD9FF59D}"/>
    <dgm:cxn modelId="{7C375F71-BB08-45D7-86BC-0CD78558EBF6}" type="presOf" srcId="{B7851EB7-120F-4723-8B9E-B3135A66E356}" destId="{DD687A1A-5434-4AFD-8770-04129880C748}" srcOrd="1" destOrd="0" presId="urn:microsoft.com/office/officeart/2005/8/layout/gear1"/>
    <dgm:cxn modelId="{04DEA399-CE28-43EA-B9BC-DA444AEA4862}" type="presOf" srcId="{A3C830CB-B2C5-4A9D-8EF3-009D800B0053}" destId="{1B670FD3-905A-4B01-9866-60562F206C61}" srcOrd="0" destOrd="0" presId="urn:microsoft.com/office/officeart/2005/8/layout/gear1"/>
    <dgm:cxn modelId="{DE0C72C7-DAB8-4B94-9A91-AB9F289559BB}" type="presOf" srcId="{9C86611C-B545-4098-933A-67CA098649D9}" destId="{03BD0D6A-146F-4002-B9E1-F1696FF54F68}" srcOrd="2" destOrd="0" presId="urn:microsoft.com/office/officeart/2005/8/layout/gear1"/>
    <dgm:cxn modelId="{48C6ABCC-8644-475E-926A-7DC1EC889990}" type="presOf" srcId="{86C31F9B-7A1F-4DC7-8D19-DB83231BB0F8}" destId="{8045A4F8-8A39-425C-BD07-9184EBA6BC9D}" srcOrd="2" destOrd="0" presId="urn:microsoft.com/office/officeart/2005/8/layout/gear1"/>
    <dgm:cxn modelId="{AC1C7028-7196-4480-B5A6-CE8EA48B4120}" type="presOf" srcId="{0748E380-33CA-43B7-8368-D53E0722B105}" destId="{DDCC2CD5-CF48-4682-8DBD-B725B4CC0C4A}" srcOrd="0" destOrd="0" presId="urn:microsoft.com/office/officeart/2005/8/layout/gear1"/>
    <dgm:cxn modelId="{F17BE881-CD2E-4588-AC3E-A0798B203697}" type="presOf" srcId="{59473C1B-D07B-49A4-8139-E441F89FFED1}" destId="{14685708-2323-43A1-97DD-AB10B03E42CB}" srcOrd="0" destOrd="0" presId="urn:microsoft.com/office/officeart/2005/8/layout/gear1"/>
    <dgm:cxn modelId="{CFDE7129-528C-4C43-90EC-31597623E7D8}" type="presOf" srcId="{9C86611C-B545-4098-933A-67CA098649D9}" destId="{CA75948C-C61A-4F4F-A263-134CFD8CB854}" srcOrd="0" destOrd="0" presId="urn:microsoft.com/office/officeart/2005/8/layout/gear1"/>
    <dgm:cxn modelId="{3FA6A1FA-4AB4-4B8F-B84E-0D155C8D53C7}" srcId="{A3C830CB-B2C5-4A9D-8EF3-009D800B0053}" destId="{9C86611C-B545-4098-933A-67CA098649D9}" srcOrd="2" destOrd="0" parTransId="{2CD71C56-95D7-4BB6-B4D5-2C245C807DBD}" sibTransId="{59473C1B-D07B-49A4-8139-E441F89FFED1}"/>
    <dgm:cxn modelId="{EF306BB6-6302-4F07-AAFD-FF7DA0A8A17C}" type="presOf" srcId="{9C86611C-B545-4098-933A-67CA098649D9}" destId="{7C33C0B9-ECA9-4A87-A0AE-EBBDA7CD7215}" srcOrd="3" destOrd="0" presId="urn:microsoft.com/office/officeart/2005/8/layout/gear1"/>
    <dgm:cxn modelId="{3D187D02-7682-45B9-8056-4B3E428A7D39}" type="presOf" srcId="{B7851EB7-120F-4723-8B9E-B3135A66E356}" destId="{003E3F39-B356-4AFD-88A2-20B37E824BEA}" srcOrd="2" destOrd="0" presId="urn:microsoft.com/office/officeart/2005/8/layout/gear1"/>
    <dgm:cxn modelId="{568FB511-1599-431C-ADF6-42C7320CF0A3}" type="presOf" srcId="{B7851EB7-120F-4723-8B9E-B3135A66E356}" destId="{4EEC5B3B-555F-44B9-B03D-E151EBCC3DB0}" srcOrd="0" destOrd="0" presId="urn:microsoft.com/office/officeart/2005/8/layout/gear1"/>
    <dgm:cxn modelId="{5C3AE170-87EC-472E-93B9-5F9A63BF11C0}" type="presOf" srcId="{86C31F9B-7A1F-4DC7-8D19-DB83231BB0F8}" destId="{3BB2A2B3-BD5E-4E1D-ADA9-C2E31E8E39B6}" srcOrd="0" destOrd="0" presId="urn:microsoft.com/office/officeart/2005/8/layout/gear1"/>
    <dgm:cxn modelId="{5FD7BF23-EBFE-4247-88D3-D99CCF8BBAB1}" type="presParOf" srcId="{1B670FD3-905A-4B01-9866-60562F206C61}" destId="{4EEC5B3B-555F-44B9-B03D-E151EBCC3DB0}" srcOrd="0" destOrd="0" presId="urn:microsoft.com/office/officeart/2005/8/layout/gear1"/>
    <dgm:cxn modelId="{8693F9A6-8F53-4A4F-BDC2-1835CCBCAEF5}" type="presParOf" srcId="{1B670FD3-905A-4B01-9866-60562F206C61}" destId="{DD687A1A-5434-4AFD-8770-04129880C748}" srcOrd="1" destOrd="0" presId="urn:microsoft.com/office/officeart/2005/8/layout/gear1"/>
    <dgm:cxn modelId="{5D4D9D1E-11DD-4852-8E70-5BBAA72BB5A7}" type="presParOf" srcId="{1B670FD3-905A-4B01-9866-60562F206C61}" destId="{003E3F39-B356-4AFD-88A2-20B37E824BEA}" srcOrd="2" destOrd="0" presId="urn:microsoft.com/office/officeart/2005/8/layout/gear1"/>
    <dgm:cxn modelId="{24BA514B-67C0-43CC-92DB-110E6302B43C}" type="presParOf" srcId="{1B670FD3-905A-4B01-9866-60562F206C61}" destId="{3BB2A2B3-BD5E-4E1D-ADA9-C2E31E8E39B6}" srcOrd="3" destOrd="0" presId="urn:microsoft.com/office/officeart/2005/8/layout/gear1"/>
    <dgm:cxn modelId="{3EB0AFD6-679B-4ED3-8DA0-85B1E938062C}" type="presParOf" srcId="{1B670FD3-905A-4B01-9866-60562F206C61}" destId="{172E6063-35D0-42C8-8F8F-F53D412939BE}" srcOrd="4" destOrd="0" presId="urn:microsoft.com/office/officeart/2005/8/layout/gear1"/>
    <dgm:cxn modelId="{E9124C95-973A-45C1-A12C-A23E7CA28672}" type="presParOf" srcId="{1B670FD3-905A-4B01-9866-60562F206C61}" destId="{8045A4F8-8A39-425C-BD07-9184EBA6BC9D}" srcOrd="5" destOrd="0" presId="urn:microsoft.com/office/officeart/2005/8/layout/gear1"/>
    <dgm:cxn modelId="{A3E4C260-3746-48A1-B6DA-1DC712D8F90E}" type="presParOf" srcId="{1B670FD3-905A-4B01-9866-60562F206C61}" destId="{CA75948C-C61A-4F4F-A263-134CFD8CB854}" srcOrd="6" destOrd="0" presId="urn:microsoft.com/office/officeart/2005/8/layout/gear1"/>
    <dgm:cxn modelId="{9A0F61A8-31F9-4C38-BBCA-2F1077252141}" type="presParOf" srcId="{1B670FD3-905A-4B01-9866-60562F206C61}" destId="{B9836ABA-930E-42F0-A508-D87BA5215BCC}" srcOrd="7" destOrd="0" presId="urn:microsoft.com/office/officeart/2005/8/layout/gear1"/>
    <dgm:cxn modelId="{64A49C5C-10F7-46AE-837A-1ABDF6F923CD}" type="presParOf" srcId="{1B670FD3-905A-4B01-9866-60562F206C61}" destId="{03BD0D6A-146F-4002-B9E1-F1696FF54F68}" srcOrd="8" destOrd="0" presId="urn:microsoft.com/office/officeart/2005/8/layout/gear1"/>
    <dgm:cxn modelId="{7844F5F9-93EF-4632-B400-92D08550702C}" type="presParOf" srcId="{1B670FD3-905A-4B01-9866-60562F206C61}" destId="{7C33C0B9-ECA9-4A87-A0AE-EBBDA7CD7215}" srcOrd="9" destOrd="0" presId="urn:microsoft.com/office/officeart/2005/8/layout/gear1"/>
    <dgm:cxn modelId="{45A9F6B7-02D2-48CF-8FB6-0A38E78F249B}" type="presParOf" srcId="{1B670FD3-905A-4B01-9866-60562F206C61}" destId="{DDCC2CD5-CF48-4682-8DBD-B725B4CC0C4A}" srcOrd="10" destOrd="0" presId="urn:microsoft.com/office/officeart/2005/8/layout/gear1"/>
    <dgm:cxn modelId="{C024694C-1081-45A2-990B-A52C5E5FE599}" type="presParOf" srcId="{1B670FD3-905A-4B01-9866-60562F206C61}" destId="{842BE656-F36C-4BA2-A77A-3FC492A75270}" srcOrd="11" destOrd="0" presId="urn:microsoft.com/office/officeart/2005/8/layout/gear1"/>
    <dgm:cxn modelId="{14D75A91-A5C1-4558-AF11-C3160E3852C0}" type="presParOf" srcId="{1B670FD3-905A-4B01-9866-60562F206C61}" destId="{14685708-2323-43A1-97DD-AB10B03E42CB}" srcOrd="12" destOrd="0" presId="urn:microsoft.com/office/officeart/2005/8/layout/gear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7A8B67-8FF7-40B6-B8A3-F77AB53D3D75}"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3A9BE7C7-3763-4B80-BF4C-12BC339B6923}">
      <dgm:prSet phldrT="[文本]"/>
      <dgm:spPr>
        <a:solidFill>
          <a:srgbClr val="FFCC00"/>
        </a:solidFill>
        <a:ln>
          <a:noFill/>
        </a:ln>
      </dgm:spPr>
      <dgm:t>
        <a:bodyPr/>
        <a:lstStyle/>
        <a:p>
          <a:r>
            <a:rPr lang="zh-CN" dirty="0" smtClean="0">
              <a:solidFill>
                <a:schemeClr val="tx1"/>
              </a:solidFill>
            </a:rPr>
            <a:t>把注意力转向关注质量效益、民生福利和资源环境改善上来</a:t>
          </a:r>
          <a:endParaRPr lang="zh-CN" altLang="en-US" dirty="0">
            <a:solidFill>
              <a:schemeClr val="tx1"/>
            </a:solidFill>
          </a:endParaRPr>
        </a:p>
      </dgm:t>
    </dgm:pt>
    <dgm:pt modelId="{3BD0E8CE-D0E3-4456-A0A5-50A87199244A}" type="parTrans" cxnId="{6B28CC60-C97E-4857-A5D7-FD5D32A5574B}">
      <dgm:prSet/>
      <dgm:spPr/>
      <dgm:t>
        <a:bodyPr/>
        <a:lstStyle/>
        <a:p>
          <a:endParaRPr lang="zh-CN" altLang="en-US"/>
        </a:p>
      </dgm:t>
    </dgm:pt>
    <dgm:pt modelId="{6856D737-7DA1-48AF-A71A-CC936F514429}" type="sibTrans" cxnId="{6B28CC60-C97E-4857-A5D7-FD5D32A5574B}">
      <dgm:prSet/>
      <dgm:spPr/>
      <dgm:t>
        <a:bodyPr/>
        <a:lstStyle/>
        <a:p>
          <a:endParaRPr lang="zh-CN" altLang="en-US"/>
        </a:p>
      </dgm:t>
    </dgm:pt>
    <dgm:pt modelId="{732B57E9-E010-44C1-8769-50C1916E5916}">
      <dgm:prSet phldrT="[文本]"/>
      <dgm:spPr>
        <a:solidFill>
          <a:srgbClr val="FF6600"/>
        </a:solidFill>
        <a:ln>
          <a:noFill/>
        </a:ln>
      </dgm:spPr>
      <dgm:t>
        <a:bodyPr/>
        <a:lstStyle/>
        <a:p>
          <a:r>
            <a:rPr lang="zh-CN" dirty="0" smtClean="0">
              <a:solidFill>
                <a:schemeClr val="bg1"/>
              </a:solidFill>
            </a:rPr>
            <a:t>坚定经济长期可持续发展的信心，增强改革和转型的决心</a:t>
          </a:r>
          <a:endParaRPr lang="zh-CN" altLang="en-US" dirty="0">
            <a:solidFill>
              <a:schemeClr val="bg1"/>
            </a:solidFill>
          </a:endParaRPr>
        </a:p>
      </dgm:t>
    </dgm:pt>
    <dgm:pt modelId="{2437B8EA-152B-402A-BAA1-1E85E897D445}" type="parTrans" cxnId="{0B8E849D-4EE8-4FA7-A17F-A019347BBE87}">
      <dgm:prSet/>
      <dgm:spPr/>
      <dgm:t>
        <a:bodyPr/>
        <a:lstStyle/>
        <a:p>
          <a:endParaRPr lang="zh-CN" altLang="en-US"/>
        </a:p>
      </dgm:t>
    </dgm:pt>
    <dgm:pt modelId="{1A091109-1057-43AB-90FF-21C236613A8D}" type="sibTrans" cxnId="{0B8E849D-4EE8-4FA7-A17F-A019347BBE87}">
      <dgm:prSet/>
      <dgm:spPr/>
      <dgm:t>
        <a:bodyPr/>
        <a:lstStyle/>
        <a:p>
          <a:endParaRPr lang="zh-CN" altLang="en-US"/>
        </a:p>
      </dgm:t>
    </dgm:pt>
    <dgm:pt modelId="{42AFF2A2-569D-4C1C-9B4A-7CEA10F9984A}">
      <dgm:prSet phldrT="[文本]"/>
      <dgm:spPr>
        <a:solidFill>
          <a:srgbClr val="FF3300"/>
        </a:solidFill>
        <a:ln>
          <a:noFill/>
        </a:ln>
      </dgm:spPr>
      <dgm:t>
        <a:bodyPr/>
        <a:lstStyle/>
        <a:p>
          <a:r>
            <a:rPr lang="zh-CN" dirty="0" smtClean="0">
              <a:solidFill>
                <a:schemeClr val="bg1"/>
              </a:solidFill>
            </a:rPr>
            <a:t>让老百姓从经济放慢的脚步中，感受到更多的开心和幸福</a:t>
          </a:r>
          <a:endParaRPr lang="zh-CN" altLang="en-US" dirty="0">
            <a:solidFill>
              <a:schemeClr val="bg1"/>
            </a:solidFill>
          </a:endParaRPr>
        </a:p>
      </dgm:t>
    </dgm:pt>
    <dgm:pt modelId="{27CC3E89-A786-40D4-A301-3988282C03D2}" type="parTrans" cxnId="{DA012524-09B6-4AA0-945E-1FCEE78E04F7}">
      <dgm:prSet/>
      <dgm:spPr/>
      <dgm:t>
        <a:bodyPr/>
        <a:lstStyle/>
        <a:p>
          <a:endParaRPr lang="zh-CN" altLang="en-US"/>
        </a:p>
      </dgm:t>
    </dgm:pt>
    <dgm:pt modelId="{15DCBB53-EFDA-4228-B2F7-85D921B56B97}" type="sibTrans" cxnId="{DA012524-09B6-4AA0-945E-1FCEE78E04F7}">
      <dgm:prSet/>
      <dgm:spPr/>
      <dgm:t>
        <a:bodyPr/>
        <a:lstStyle/>
        <a:p>
          <a:endParaRPr lang="zh-CN" altLang="en-US"/>
        </a:p>
      </dgm:t>
    </dgm:pt>
    <dgm:pt modelId="{CB059D0E-9831-46E8-9D8B-FC26A7DA2852}">
      <dgm:prSet phldrT="[文本]"/>
      <dgm:spPr>
        <a:solidFill>
          <a:srgbClr val="FF9933"/>
        </a:solidFill>
        <a:ln>
          <a:noFill/>
        </a:ln>
      </dgm:spPr>
      <dgm:t>
        <a:bodyPr/>
        <a:lstStyle/>
        <a:p>
          <a:r>
            <a:rPr lang="zh-CN" dirty="0" smtClean="0">
              <a:solidFill>
                <a:schemeClr val="tx1"/>
              </a:solidFill>
            </a:rPr>
            <a:t>坚持以提高经济发展质量和效益为中心，不因经济增长短期波动而乱了阵脚</a:t>
          </a:r>
          <a:endParaRPr lang="zh-CN" altLang="en-US" dirty="0">
            <a:solidFill>
              <a:schemeClr val="tx1"/>
            </a:solidFill>
          </a:endParaRPr>
        </a:p>
      </dgm:t>
    </dgm:pt>
    <dgm:pt modelId="{9E636524-49C7-4124-8EAA-8A16CC640A2E}" type="parTrans" cxnId="{584CB092-5F7C-47ED-94E4-D8C3A37381DE}">
      <dgm:prSet/>
      <dgm:spPr/>
      <dgm:t>
        <a:bodyPr/>
        <a:lstStyle/>
        <a:p>
          <a:endParaRPr lang="zh-CN" altLang="en-US"/>
        </a:p>
      </dgm:t>
    </dgm:pt>
    <dgm:pt modelId="{B1D9AF18-2C57-4A0D-B28C-ED023A7D74FD}" type="sibTrans" cxnId="{584CB092-5F7C-47ED-94E4-D8C3A37381DE}">
      <dgm:prSet/>
      <dgm:spPr/>
      <dgm:t>
        <a:bodyPr/>
        <a:lstStyle/>
        <a:p>
          <a:endParaRPr lang="zh-CN" altLang="en-US"/>
        </a:p>
      </dgm:t>
    </dgm:pt>
    <dgm:pt modelId="{A0AF55C7-257C-421A-B69B-6FD6D4EE28C7}" type="pres">
      <dgm:prSet presAssocID="{F57A8B67-8FF7-40B6-B8A3-F77AB53D3D75}" presName="Name0" presStyleCnt="0">
        <dgm:presLayoutVars>
          <dgm:dir/>
          <dgm:resizeHandles val="exact"/>
        </dgm:presLayoutVars>
      </dgm:prSet>
      <dgm:spPr/>
      <dgm:t>
        <a:bodyPr/>
        <a:lstStyle/>
        <a:p>
          <a:endParaRPr lang="zh-CN" altLang="en-US"/>
        </a:p>
      </dgm:t>
    </dgm:pt>
    <dgm:pt modelId="{22B169B9-96D2-49F2-9EE0-D60EB0CA31B6}" type="pres">
      <dgm:prSet presAssocID="{3A9BE7C7-3763-4B80-BF4C-12BC339B6923}" presName="composite" presStyleCnt="0"/>
      <dgm:spPr/>
    </dgm:pt>
    <dgm:pt modelId="{5DF461D3-A3C4-4DD1-837C-4857F11A6456}" type="pres">
      <dgm:prSet presAssocID="{3A9BE7C7-3763-4B80-BF4C-12BC339B6923}" presName="rect1" presStyleLbl="trAlignAcc1" presStyleIdx="0" presStyleCnt="4" custScaleX="237576" custLinFactNeighborX="9196">
        <dgm:presLayoutVars>
          <dgm:bulletEnabled val="1"/>
        </dgm:presLayoutVars>
      </dgm:prSet>
      <dgm:spPr/>
      <dgm:t>
        <a:bodyPr/>
        <a:lstStyle/>
        <a:p>
          <a:endParaRPr lang="zh-CN" altLang="en-US"/>
        </a:p>
      </dgm:t>
    </dgm:pt>
    <dgm:pt modelId="{1618B187-05BA-47EC-AC3D-C8983BCD5FD1}" type="pres">
      <dgm:prSet presAssocID="{3A9BE7C7-3763-4B80-BF4C-12BC339B6923}" presName="rect2" presStyleLbl="fgImgPlace1" presStyleIdx="0" presStyleCnt="4" custScaleX="144229" custLinFactX="-162889" custLinFactNeighborX="-200000" custLinFactNeighborY="-5129"/>
      <dgm:spPr>
        <a:blipFill>
          <a:blip xmlns:r="http://schemas.openxmlformats.org/officeDocument/2006/relationships" r:embed="rId1">
            <a:extLst>
              <a:ext uri="{28A0092B-C50C-407E-A947-70E740481C1C}">
                <a14:useLocalDpi xmlns="" xmlns:a14="http://schemas.microsoft.com/office/drawing/2010/main" val="0"/>
              </a:ext>
            </a:extLst>
          </a:blip>
          <a:srcRect/>
          <a:stretch>
            <a:fillRect t="-17000" b="-17000"/>
          </a:stretch>
        </a:blipFill>
      </dgm:spPr>
    </dgm:pt>
    <dgm:pt modelId="{C5516375-6B36-4985-99BE-5540B84B2D9F}" type="pres">
      <dgm:prSet presAssocID="{6856D737-7DA1-48AF-A71A-CC936F514429}" presName="sibTrans" presStyleCnt="0"/>
      <dgm:spPr/>
    </dgm:pt>
    <dgm:pt modelId="{983DB410-E8B8-4267-925E-1DA23672F86F}" type="pres">
      <dgm:prSet presAssocID="{CB059D0E-9831-46E8-9D8B-FC26A7DA2852}" presName="composite" presStyleCnt="0"/>
      <dgm:spPr/>
    </dgm:pt>
    <dgm:pt modelId="{42B8E3CA-9D77-4264-89B2-DBDB18D9906C}" type="pres">
      <dgm:prSet presAssocID="{CB059D0E-9831-46E8-9D8B-FC26A7DA2852}" presName="rect1" presStyleLbl="trAlignAcc1" presStyleIdx="1" presStyleCnt="4" custScaleX="237576" custLinFactNeighborX="9196">
        <dgm:presLayoutVars>
          <dgm:bulletEnabled val="1"/>
        </dgm:presLayoutVars>
      </dgm:prSet>
      <dgm:spPr/>
      <dgm:t>
        <a:bodyPr/>
        <a:lstStyle/>
        <a:p>
          <a:endParaRPr lang="zh-CN" altLang="en-US"/>
        </a:p>
      </dgm:t>
    </dgm:pt>
    <dgm:pt modelId="{86B4204F-0399-4B94-96B2-F9FD16280889}" type="pres">
      <dgm:prSet presAssocID="{CB059D0E-9831-46E8-9D8B-FC26A7DA2852}" presName="rect2" presStyleLbl="fgImgPlace1" presStyleIdx="1" presStyleCnt="4" custScaleX="144229" custLinFactX="-170373" custLinFactNeighborX="-200000" custLinFactNeighborY="-2227"/>
      <dgm:spPr>
        <a:blipFill>
          <a:blip xmlns:r="http://schemas.openxmlformats.org/officeDocument/2006/relationships" r:embed="rId1">
            <a:extLst>
              <a:ext uri="{28A0092B-C50C-407E-A947-70E740481C1C}">
                <a14:useLocalDpi xmlns="" xmlns:a14="http://schemas.microsoft.com/office/drawing/2010/main" val="0"/>
              </a:ext>
            </a:extLst>
          </a:blip>
          <a:srcRect/>
          <a:stretch>
            <a:fillRect t="-17000" b="-17000"/>
          </a:stretch>
        </a:blipFill>
      </dgm:spPr>
      <dgm:t>
        <a:bodyPr/>
        <a:lstStyle/>
        <a:p>
          <a:endParaRPr lang="zh-CN" altLang="en-US"/>
        </a:p>
      </dgm:t>
    </dgm:pt>
    <dgm:pt modelId="{489A66FD-7D3B-400F-8F93-102E81228784}" type="pres">
      <dgm:prSet presAssocID="{B1D9AF18-2C57-4A0D-B28C-ED023A7D74FD}" presName="sibTrans" presStyleCnt="0"/>
      <dgm:spPr/>
    </dgm:pt>
    <dgm:pt modelId="{1D4C2F33-957F-4F56-B008-726FC83481EE}" type="pres">
      <dgm:prSet presAssocID="{732B57E9-E010-44C1-8769-50C1916E5916}" presName="composite" presStyleCnt="0"/>
      <dgm:spPr/>
    </dgm:pt>
    <dgm:pt modelId="{30364404-CCA2-4F67-8726-9771A9AE378C}" type="pres">
      <dgm:prSet presAssocID="{732B57E9-E010-44C1-8769-50C1916E5916}" presName="rect1" presStyleLbl="trAlignAcc1" presStyleIdx="2" presStyleCnt="4" custScaleX="237576" custLinFactNeighborX="9196">
        <dgm:presLayoutVars>
          <dgm:bulletEnabled val="1"/>
        </dgm:presLayoutVars>
      </dgm:prSet>
      <dgm:spPr/>
      <dgm:t>
        <a:bodyPr/>
        <a:lstStyle/>
        <a:p>
          <a:endParaRPr lang="zh-CN" altLang="en-US"/>
        </a:p>
      </dgm:t>
    </dgm:pt>
    <dgm:pt modelId="{BA762B5B-B7B7-4383-9211-DEC3C42E7E1C}" type="pres">
      <dgm:prSet presAssocID="{732B57E9-E010-44C1-8769-50C1916E5916}" presName="rect2" presStyleLbl="fgImgPlace1" presStyleIdx="2" presStyleCnt="4" custScaleX="144229" custLinFactX="-171780" custLinFactNeighborX="-200000" custLinFactNeighborY="-376"/>
      <dgm:spPr>
        <a:blipFill>
          <a:blip xmlns:r="http://schemas.openxmlformats.org/officeDocument/2006/relationships" r:embed="rId1">
            <a:extLst>
              <a:ext uri="{28A0092B-C50C-407E-A947-70E740481C1C}">
                <a14:useLocalDpi xmlns="" xmlns:a14="http://schemas.microsoft.com/office/drawing/2010/main" val="0"/>
              </a:ext>
            </a:extLst>
          </a:blip>
          <a:srcRect/>
          <a:stretch>
            <a:fillRect t="-17000" b="-17000"/>
          </a:stretch>
        </a:blipFill>
      </dgm:spPr>
      <dgm:t>
        <a:bodyPr/>
        <a:lstStyle/>
        <a:p>
          <a:endParaRPr lang="zh-CN" altLang="en-US"/>
        </a:p>
      </dgm:t>
    </dgm:pt>
    <dgm:pt modelId="{BB1CE6E5-CE65-4520-92FD-0D86C296CFAE}" type="pres">
      <dgm:prSet presAssocID="{1A091109-1057-43AB-90FF-21C236613A8D}" presName="sibTrans" presStyleCnt="0"/>
      <dgm:spPr/>
    </dgm:pt>
    <dgm:pt modelId="{C9E90E83-8803-4664-98A8-C7B3B9983EE8}" type="pres">
      <dgm:prSet presAssocID="{42AFF2A2-569D-4C1C-9B4A-7CEA10F9984A}" presName="composite" presStyleCnt="0"/>
      <dgm:spPr/>
    </dgm:pt>
    <dgm:pt modelId="{341FEA52-F6BE-46E9-8727-0892DDFEC648}" type="pres">
      <dgm:prSet presAssocID="{42AFF2A2-569D-4C1C-9B4A-7CEA10F9984A}" presName="rect1" presStyleLbl="trAlignAcc1" presStyleIdx="3" presStyleCnt="4" custScaleX="237576" custLinFactNeighborX="9196">
        <dgm:presLayoutVars>
          <dgm:bulletEnabled val="1"/>
        </dgm:presLayoutVars>
      </dgm:prSet>
      <dgm:spPr/>
      <dgm:t>
        <a:bodyPr/>
        <a:lstStyle/>
        <a:p>
          <a:endParaRPr lang="zh-CN" altLang="en-US"/>
        </a:p>
      </dgm:t>
    </dgm:pt>
    <dgm:pt modelId="{AA1C79C6-CC72-4243-8BBF-939E1EE5F40C}" type="pres">
      <dgm:prSet presAssocID="{42AFF2A2-569D-4C1C-9B4A-7CEA10F9984A}" presName="rect2" presStyleLbl="fgImgPlace1" presStyleIdx="3" presStyleCnt="4" custScaleX="144229" custLinFactX="-170373" custLinFactNeighborX="-200000" custLinFactNeighborY="-3041"/>
      <dgm:spPr>
        <a:blipFill>
          <a:blip xmlns:r="http://schemas.openxmlformats.org/officeDocument/2006/relationships" r:embed="rId1">
            <a:extLst>
              <a:ext uri="{28A0092B-C50C-407E-A947-70E740481C1C}">
                <a14:useLocalDpi xmlns="" xmlns:a14="http://schemas.microsoft.com/office/drawing/2010/main" val="0"/>
              </a:ext>
            </a:extLst>
          </a:blip>
          <a:srcRect/>
          <a:stretch>
            <a:fillRect t="-17000" b="-17000"/>
          </a:stretch>
        </a:blipFill>
      </dgm:spPr>
    </dgm:pt>
  </dgm:ptLst>
  <dgm:cxnLst>
    <dgm:cxn modelId="{6B28CC60-C97E-4857-A5D7-FD5D32A5574B}" srcId="{F57A8B67-8FF7-40B6-B8A3-F77AB53D3D75}" destId="{3A9BE7C7-3763-4B80-BF4C-12BC339B6923}" srcOrd="0" destOrd="0" parTransId="{3BD0E8CE-D0E3-4456-A0A5-50A87199244A}" sibTransId="{6856D737-7DA1-48AF-A71A-CC936F514429}"/>
    <dgm:cxn modelId="{E673EA24-F5B9-4F7C-B46A-7021F07530CA}" type="presOf" srcId="{CB059D0E-9831-46E8-9D8B-FC26A7DA2852}" destId="{42B8E3CA-9D77-4264-89B2-DBDB18D9906C}" srcOrd="0" destOrd="0" presId="urn:microsoft.com/office/officeart/2008/layout/PictureStrips"/>
    <dgm:cxn modelId="{584CB092-5F7C-47ED-94E4-D8C3A37381DE}" srcId="{F57A8B67-8FF7-40B6-B8A3-F77AB53D3D75}" destId="{CB059D0E-9831-46E8-9D8B-FC26A7DA2852}" srcOrd="1" destOrd="0" parTransId="{9E636524-49C7-4124-8EAA-8A16CC640A2E}" sibTransId="{B1D9AF18-2C57-4A0D-B28C-ED023A7D74FD}"/>
    <dgm:cxn modelId="{7055AD8C-20DE-43EB-ACB4-DB1CD097FD43}" type="presOf" srcId="{F57A8B67-8FF7-40B6-B8A3-F77AB53D3D75}" destId="{A0AF55C7-257C-421A-B69B-6FD6D4EE28C7}" srcOrd="0" destOrd="0" presId="urn:microsoft.com/office/officeart/2008/layout/PictureStrips"/>
    <dgm:cxn modelId="{0B8E849D-4EE8-4FA7-A17F-A019347BBE87}" srcId="{F57A8B67-8FF7-40B6-B8A3-F77AB53D3D75}" destId="{732B57E9-E010-44C1-8769-50C1916E5916}" srcOrd="2" destOrd="0" parTransId="{2437B8EA-152B-402A-BAA1-1E85E897D445}" sibTransId="{1A091109-1057-43AB-90FF-21C236613A8D}"/>
    <dgm:cxn modelId="{9A83D279-FC65-4591-BD9E-D036494677B8}" type="presOf" srcId="{3A9BE7C7-3763-4B80-BF4C-12BC339B6923}" destId="{5DF461D3-A3C4-4DD1-837C-4857F11A6456}" srcOrd="0" destOrd="0" presId="urn:microsoft.com/office/officeart/2008/layout/PictureStrips"/>
    <dgm:cxn modelId="{DA012524-09B6-4AA0-945E-1FCEE78E04F7}" srcId="{F57A8B67-8FF7-40B6-B8A3-F77AB53D3D75}" destId="{42AFF2A2-569D-4C1C-9B4A-7CEA10F9984A}" srcOrd="3" destOrd="0" parTransId="{27CC3E89-A786-40D4-A301-3988282C03D2}" sibTransId="{15DCBB53-EFDA-4228-B2F7-85D921B56B97}"/>
    <dgm:cxn modelId="{D74CD2EC-5B90-427B-A34D-BBF51659A949}" type="presOf" srcId="{42AFF2A2-569D-4C1C-9B4A-7CEA10F9984A}" destId="{341FEA52-F6BE-46E9-8727-0892DDFEC648}" srcOrd="0" destOrd="0" presId="urn:microsoft.com/office/officeart/2008/layout/PictureStrips"/>
    <dgm:cxn modelId="{C5055D0B-6663-420B-BEB4-6B1457E1E942}" type="presOf" srcId="{732B57E9-E010-44C1-8769-50C1916E5916}" destId="{30364404-CCA2-4F67-8726-9771A9AE378C}" srcOrd="0" destOrd="0" presId="urn:microsoft.com/office/officeart/2008/layout/PictureStrips"/>
    <dgm:cxn modelId="{39FD127A-0EC3-435C-907A-08C0CD4FFA53}" type="presParOf" srcId="{A0AF55C7-257C-421A-B69B-6FD6D4EE28C7}" destId="{22B169B9-96D2-49F2-9EE0-D60EB0CA31B6}" srcOrd="0" destOrd="0" presId="urn:microsoft.com/office/officeart/2008/layout/PictureStrips"/>
    <dgm:cxn modelId="{35BE7DA2-2085-4338-83A1-501C15922092}" type="presParOf" srcId="{22B169B9-96D2-49F2-9EE0-D60EB0CA31B6}" destId="{5DF461D3-A3C4-4DD1-837C-4857F11A6456}" srcOrd="0" destOrd="0" presId="urn:microsoft.com/office/officeart/2008/layout/PictureStrips"/>
    <dgm:cxn modelId="{397747E1-A17F-4D22-A530-01A1BA274EED}" type="presParOf" srcId="{22B169B9-96D2-49F2-9EE0-D60EB0CA31B6}" destId="{1618B187-05BA-47EC-AC3D-C8983BCD5FD1}" srcOrd="1" destOrd="0" presId="urn:microsoft.com/office/officeart/2008/layout/PictureStrips"/>
    <dgm:cxn modelId="{54165533-7249-479B-9CC8-860D0FA2DCE8}" type="presParOf" srcId="{A0AF55C7-257C-421A-B69B-6FD6D4EE28C7}" destId="{C5516375-6B36-4985-99BE-5540B84B2D9F}" srcOrd="1" destOrd="0" presId="urn:microsoft.com/office/officeart/2008/layout/PictureStrips"/>
    <dgm:cxn modelId="{FC4D4E98-AB7B-46E3-A0B8-EAC2E345638B}" type="presParOf" srcId="{A0AF55C7-257C-421A-B69B-6FD6D4EE28C7}" destId="{983DB410-E8B8-4267-925E-1DA23672F86F}" srcOrd="2" destOrd="0" presId="urn:microsoft.com/office/officeart/2008/layout/PictureStrips"/>
    <dgm:cxn modelId="{E277A078-C947-44B9-8375-9EE1D615066F}" type="presParOf" srcId="{983DB410-E8B8-4267-925E-1DA23672F86F}" destId="{42B8E3CA-9D77-4264-89B2-DBDB18D9906C}" srcOrd="0" destOrd="0" presId="urn:microsoft.com/office/officeart/2008/layout/PictureStrips"/>
    <dgm:cxn modelId="{5D245789-F1D1-40B3-92F3-2D08EE744645}" type="presParOf" srcId="{983DB410-E8B8-4267-925E-1DA23672F86F}" destId="{86B4204F-0399-4B94-96B2-F9FD16280889}" srcOrd="1" destOrd="0" presId="urn:microsoft.com/office/officeart/2008/layout/PictureStrips"/>
    <dgm:cxn modelId="{F77B001A-CFCF-4004-BFBE-A2ED587AB027}" type="presParOf" srcId="{A0AF55C7-257C-421A-B69B-6FD6D4EE28C7}" destId="{489A66FD-7D3B-400F-8F93-102E81228784}" srcOrd="3" destOrd="0" presId="urn:microsoft.com/office/officeart/2008/layout/PictureStrips"/>
    <dgm:cxn modelId="{1E503736-4EB0-44A1-853F-42397B81B0CA}" type="presParOf" srcId="{A0AF55C7-257C-421A-B69B-6FD6D4EE28C7}" destId="{1D4C2F33-957F-4F56-B008-726FC83481EE}" srcOrd="4" destOrd="0" presId="urn:microsoft.com/office/officeart/2008/layout/PictureStrips"/>
    <dgm:cxn modelId="{4A114D46-7006-49C5-B107-44DCB8F011D7}" type="presParOf" srcId="{1D4C2F33-957F-4F56-B008-726FC83481EE}" destId="{30364404-CCA2-4F67-8726-9771A9AE378C}" srcOrd="0" destOrd="0" presId="urn:microsoft.com/office/officeart/2008/layout/PictureStrips"/>
    <dgm:cxn modelId="{FCEB22E7-557F-441A-AAEC-278708B1C366}" type="presParOf" srcId="{1D4C2F33-957F-4F56-B008-726FC83481EE}" destId="{BA762B5B-B7B7-4383-9211-DEC3C42E7E1C}" srcOrd="1" destOrd="0" presId="urn:microsoft.com/office/officeart/2008/layout/PictureStrips"/>
    <dgm:cxn modelId="{5B1DC5AE-5627-40BE-BDBD-C231BA4595D9}" type="presParOf" srcId="{A0AF55C7-257C-421A-B69B-6FD6D4EE28C7}" destId="{BB1CE6E5-CE65-4520-92FD-0D86C296CFAE}" srcOrd="5" destOrd="0" presId="urn:microsoft.com/office/officeart/2008/layout/PictureStrips"/>
    <dgm:cxn modelId="{ED86281D-24CD-49DB-B838-E17BEDC18436}" type="presParOf" srcId="{A0AF55C7-257C-421A-B69B-6FD6D4EE28C7}" destId="{C9E90E83-8803-4664-98A8-C7B3B9983EE8}" srcOrd="6" destOrd="0" presId="urn:microsoft.com/office/officeart/2008/layout/PictureStrips"/>
    <dgm:cxn modelId="{50C45ED2-A0ED-4AE7-8E35-50F3F57FDE43}" type="presParOf" srcId="{C9E90E83-8803-4664-98A8-C7B3B9983EE8}" destId="{341FEA52-F6BE-46E9-8727-0892DDFEC648}" srcOrd="0" destOrd="0" presId="urn:microsoft.com/office/officeart/2008/layout/PictureStrips"/>
    <dgm:cxn modelId="{F62478AC-D688-4AA9-8742-40267E4D1294}" type="presParOf" srcId="{C9E90E83-8803-4664-98A8-C7B3B9983EE8}" destId="{AA1C79C6-CC72-4243-8BBF-939E1EE5F40C}" srcOrd="1" destOrd="0" presId="urn:microsoft.com/office/officeart/2008/layout/PictureStrips"/>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763A2-F89F-4A75-BFC2-5964F602FBB5}">
      <dsp:nvSpPr>
        <dsp:cNvPr id="0" name=""/>
        <dsp:cNvSpPr/>
      </dsp:nvSpPr>
      <dsp:spPr>
        <a:xfrm rot="5400000">
          <a:off x="-52679" y="-10380"/>
          <a:ext cx="794529" cy="82217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ts val="0"/>
            </a:spcAft>
          </a:pPr>
          <a:endParaRPr lang="en-US" altLang="zh-CN" sz="1200" b="1" kern="1200" dirty="0" smtClean="0"/>
        </a:p>
        <a:p>
          <a:pPr lvl="0" algn="ctr" defTabSz="533400">
            <a:lnSpc>
              <a:spcPct val="100000"/>
            </a:lnSpc>
            <a:spcBef>
              <a:spcPct val="0"/>
            </a:spcBef>
            <a:spcAft>
              <a:spcPts val="0"/>
            </a:spcAft>
          </a:pPr>
          <a:r>
            <a:rPr lang="zh-CN" altLang="en-US" sz="1200" b="1" kern="1200" dirty="0" smtClean="0"/>
            <a:t>开发</a:t>
          </a:r>
          <a:endParaRPr lang="en-US" altLang="zh-CN" sz="1200" b="1" kern="1200" dirty="0" smtClean="0"/>
        </a:p>
        <a:p>
          <a:pPr lvl="0" algn="ctr" defTabSz="533400">
            <a:lnSpc>
              <a:spcPct val="100000"/>
            </a:lnSpc>
            <a:spcBef>
              <a:spcPct val="0"/>
            </a:spcBef>
            <a:spcAft>
              <a:spcPts val="0"/>
            </a:spcAft>
          </a:pPr>
          <a:r>
            <a:rPr lang="zh-CN" altLang="en-US" sz="1200" b="1" kern="1200" dirty="0" smtClean="0"/>
            <a:t>投资</a:t>
          </a:r>
          <a:endParaRPr lang="zh-CN" altLang="en-US" sz="1200" b="1" kern="1200" dirty="0"/>
        </a:p>
      </dsp:txBody>
      <dsp:txXfrm rot="-5400000">
        <a:off x="-66499" y="3440"/>
        <a:ext cx="822170" cy="794529"/>
      </dsp:txXfrm>
    </dsp:sp>
    <dsp:sp modelId="{73FEC4BF-1BB0-403D-9783-28533A5F3EF9}">
      <dsp:nvSpPr>
        <dsp:cNvPr id="0" name=""/>
        <dsp:cNvSpPr/>
      </dsp:nvSpPr>
      <dsp:spPr>
        <a:xfrm rot="5400000">
          <a:off x="3567157" y="-2941047"/>
          <a:ext cx="516715" cy="640569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zh-CN" sz="2000" b="0" kern="1200" dirty="0" smtClean="0">
              <a:latin typeface="Times New Roman" panose="02020603050405020304" pitchFamily="18" charset="0"/>
              <a:cs typeface="Times New Roman" panose="02020603050405020304" pitchFamily="18" charset="0"/>
            </a:rPr>
            <a:t>全国房地产开发投资</a:t>
          </a:r>
          <a:r>
            <a:rPr lang="en-US" sz="2000" b="0" kern="1200" dirty="0" smtClean="0">
              <a:latin typeface="Times New Roman" panose="02020603050405020304" pitchFamily="18" charset="0"/>
              <a:cs typeface="Times New Roman" panose="02020603050405020304" pitchFamily="18" charset="0"/>
            </a:rPr>
            <a:t>43955</a:t>
          </a:r>
          <a:r>
            <a:rPr lang="zh-CN" sz="2000" b="0" kern="1200" dirty="0" smtClean="0">
              <a:latin typeface="Times New Roman" panose="02020603050405020304" pitchFamily="18" charset="0"/>
              <a:cs typeface="Times New Roman" panose="02020603050405020304" pitchFamily="18" charset="0"/>
            </a:rPr>
            <a:t>亿元</a:t>
          </a:r>
          <a:r>
            <a:rPr lang="zh-CN" altLang="en-US" sz="2000" b="0" kern="1200" dirty="0" smtClean="0">
              <a:latin typeface="Times New Roman" panose="02020603050405020304" pitchFamily="18" charset="0"/>
              <a:cs typeface="Times New Roman" panose="02020603050405020304" pitchFamily="18" charset="0"/>
            </a:rPr>
            <a:t>，同比</a:t>
          </a:r>
          <a:r>
            <a:rPr lang="zh-CN" altLang="en-US" sz="2000" b="1" kern="1200" dirty="0" smtClean="0">
              <a:solidFill>
                <a:srgbClr val="FF0000"/>
              </a:solidFill>
              <a:latin typeface="Times New Roman" panose="02020603050405020304" pitchFamily="18" charset="0"/>
              <a:cs typeface="Times New Roman" panose="02020603050405020304" pitchFamily="18" charset="0"/>
            </a:rPr>
            <a:t>增长</a:t>
          </a:r>
          <a:r>
            <a:rPr lang="en-US" altLang="zh-CN" sz="2000" b="0" kern="1200" dirty="0" smtClean="0">
              <a:latin typeface="Times New Roman" panose="02020603050405020304" pitchFamily="18" charset="0"/>
              <a:cs typeface="Times New Roman" panose="02020603050405020304" pitchFamily="18" charset="0"/>
            </a:rPr>
            <a:t>4.6%</a:t>
          </a:r>
          <a:endParaRPr lang="zh-CN" altLang="en-US" sz="2000" b="0" kern="1200" dirty="0">
            <a:latin typeface="Times New Roman" panose="02020603050405020304" pitchFamily="18" charset="0"/>
            <a:cs typeface="Times New Roman" panose="02020603050405020304" pitchFamily="18" charset="0"/>
          </a:endParaRPr>
        </a:p>
      </dsp:txBody>
      <dsp:txXfrm rot="-5400000">
        <a:off x="622670" y="28664"/>
        <a:ext cx="6380466" cy="466267"/>
      </dsp:txXfrm>
    </dsp:sp>
    <dsp:sp modelId="{11359C87-249B-4D15-BEEE-EBF7E40FF3FF}">
      <dsp:nvSpPr>
        <dsp:cNvPr id="0" name=""/>
        <dsp:cNvSpPr/>
      </dsp:nvSpPr>
      <dsp:spPr>
        <a:xfrm rot="5400000">
          <a:off x="-52679" y="627364"/>
          <a:ext cx="794529" cy="82217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ts val="0"/>
            </a:spcAft>
          </a:pPr>
          <a:endParaRPr lang="en-US" altLang="zh-CN" sz="1200" b="1" kern="1200" dirty="0" smtClean="0">
            <a:latin typeface="Times New Roman" panose="02020603050405020304" pitchFamily="18" charset="0"/>
            <a:cs typeface="Times New Roman" panose="02020603050405020304" pitchFamily="18" charset="0"/>
          </a:endParaRPr>
        </a:p>
        <a:p>
          <a:pPr lvl="0" algn="ctr" defTabSz="533400">
            <a:lnSpc>
              <a:spcPct val="100000"/>
            </a:lnSpc>
            <a:spcBef>
              <a:spcPct val="0"/>
            </a:spcBef>
            <a:spcAft>
              <a:spcPts val="0"/>
            </a:spcAft>
          </a:pPr>
          <a:r>
            <a:rPr lang="zh-CN" altLang="en-US" sz="1200" b="1" kern="1200" dirty="0" smtClean="0">
              <a:latin typeface="Times New Roman" panose="02020603050405020304" pitchFamily="18" charset="0"/>
              <a:cs typeface="Times New Roman" panose="02020603050405020304" pitchFamily="18" charset="0"/>
            </a:rPr>
            <a:t>销售</a:t>
          </a:r>
          <a:endParaRPr lang="en-US" altLang="zh-CN" sz="1200" b="1" kern="1200" dirty="0" smtClean="0">
            <a:latin typeface="Times New Roman" panose="02020603050405020304" pitchFamily="18" charset="0"/>
            <a:cs typeface="Times New Roman" panose="02020603050405020304" pitchFamily="18" charset="0"/>
          </a:endParaRPr>
        </a:p>
        <a:p>
          <a:pPr lvl="0" algn="ctr" defTabSz="533400">
            <a:lnSpc>
              <a:spcPct val="100000"/>
            </a:lnSpc>
            <a:spcBef>
              <a:spcPct val="0"/>
            </a:spcBef>
            <a:spcAft>
              <a:spcPts val="0"/>
            </a:spcAft>
          </a:pPr>
          <a:r>
            <a:rPr lang="zh-CN" altLang="en-US" sz="1200" b="1" kern="1200" dirty="0" smtClean="0">
              <a:latin typeface="Times New Roman" panose="02020603050405020304" pitchFamily="18" charset="0"/>
              <a:cs typeface="Times New Roman" panose="02020603050405020304" pitchFamily="18" charset="0"/>
            </a:rPr>
            <a:t>面积</a:t>
          </a:r>
          <a:endParaRPr lang="zh-CN" altLang="en-US" sz="1200" b="1" kern="1200" dirty="0"/>
        </a:p>
      </dsp:txBody>
      <dsp:txXfrm rot="-5400000">
        <a:off x="-66499" y="641184"/>
        <a:ext cx="822170" cy="794529"/>
      </dsp:txXfrm>
    </dsp:sp>
    <dsp:sp modelId="{01319B69-9338-4FEF-B600-110E59A7BB6A}">
      <dsp:nvSpPr>
        <dsp:cNvPr id="0" name=""/>
        <dsp:cNvSpPr/>
      </dsp:nvSpPr>
      <dsp:spPr>
        <a:xfrm rot="5400000">
          <a:off x="3567293" y="-2303438"/>
          <a:ext cx="516443" cy="640569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zh-CN" sz="2000" b="0" kern="1200" dirty="0" smtClean="0">
              <a:latin typeface="Times New Roman" panose="02020603050405020304" pitchFamily="18" charset="0"/>
              <a:cs typeface="Times New Roman" panose="02020603050405020304" pitchFamily="18" charset="0"/>
            </a:rPr>
            <a:t>全国商品房销售面积</a:t>
          </a:r>
          <a:r>
            <a:rPr lang="en-US" sz="2000" b="0" kern="1200" dirty="0" smtClean="0">
              <a:latin typeface="Times New Roman" panose="02020603050405020304" pitchFamily="18" charset="0"/>
              <a:cs typeface="Times New Roman" panose="02020603050405020304" pitchFamily="18" charset="0"/>
            </a:rPr>
            <a:t>50264</a:t>
          </a:r>
          <a:r>
            <a:rPr lang="zh-CN" sz="2000" b="0" kern="1200" dirty="0" smtClean="0">
              <a:latin typeface="Times New Roman" panose="02020603050405020304" pitchFamily="18" charset="0"/>
              <a:cs typeface="Times New Roman" panose="02020603050405020304" pitchFamily="18" charset="0"/>
            </a:rPr>
            <a:t>万平方米</a:t>
          </a:r>
          <a:r>
            <a:rPr lang="zh-CN" altLang="en-US" sz="2000" b="0" kern="1200" dirty="0" smtClean="0">
              <a:latin typeface="Times New Roman" panose="02020603050405020304" pitchFamily="18" charset="0"/>
              <a:cs typeface="Times New Roman" panose="02020603050405020304" pitchFamily="18" charset="0"/>
            </a:rPr>
            <a:t>，同比</a:t>
          </a:r>
          <a:r>
            <a:rPr lang="zh-CN" altLang="en-US" sz="2000" b="1" kern="1200" dirty="0" smtClean="0">
              <a:solidFill>
                <a:srgbClr val="FF0000"/>
              </a:solidFill>
              <a:latin typeface="Times New Roman" panose="02020603050405020304" pitchFamily="18" charset="0"/>
              <a:cs typeface="Times New Roman" panose="02020603050405020304" pitchFamily="18" charset="0"/>
            </a:rPr>
            <a:t>增长</a:t>
          </a:r>
          <a:r>
            <a:rPr lang="en-US" altLang="zh-CN" sz="2000" b="0" kern="1200" dirty="0" smtClean="0">
              <a:latin typeface="Times New Roman" panose="02020603050405020304" pitchFamily="18" charset="0"/>
              <a:cs typeface="Times New Roman" panose="02020603050405020304" pitchFamily="18" charset="0"/>
            </a:rPr>
            <a:t>3.9%</a:t>
          </a:r>
          <a:endParaRPr lang="zh-CN" altLang="en-US" sz="2000" b="0" kern="1200" dirty="0">
            <a:latin typeface="Times New Roman" panose="02020603050405020304" pitchFamily="18" charset="0"/>
            <a:cs typeface="Times New Roman" panose="02020603050405020304" pitchFamily="18" charset="0"/>
          </a:endParaRPr>
        </a:p>
      </dsp:txBody>
      <dsp:txXfrm rot="-5400000">
        <a:off x="622670" y="666396"/>
        <a:ext cx="6380479" cy="466021"/>
      </dsp:txXfrm>
    </dsp:sp>
    <dsp:sp modelId="{518C4EBF-E68C-4C31-B6A3-49A68F555ED6}">
      <dsp:nvSpPr>
        <dsp:cNvPr id="0" name=""/>
        <dsp:cNvSpPr/>
      </dsp:nvSpPr>
      <dsp:spPr>
        <a:xfrm rot="5400000">
          <a:off x="-52679" y="1265109"/>
          <a:ext cx="794529" cy="82217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ts val="0"/>
            </a:spcAft>
          </a:pPr>
          <a:endParaRPr lang="en-US" altLang="zh-CN" sz="1200" b="1" kern="1200" dirty="0" smtClean="0">
            <a:latin typeface="Times New Roman" panose="02020603050405020304" pitchFamily="18" charset="0"/>
            <a:cs typeface="Times New Roman" panose="02020603050405020304" pitchFamily="18" charset="0"/>
          </a:endParaRPr>
        </a:p>
        <a:p>
          <a:pPr lvl="0" algn="ctr" defTabSz="533400">
            <a:lnSpc>
              <a:spcPct val="100000"/>
            </a:lnSpc>
            <a:spcBef>
              <a:spcPct val="0"/>
            </a:spcBef>
            <a:spcAft>
              <a:spcPts val="0"/>
            </a:spcAft>
          </a:pPr>
          <a:r>
            <a:rPr lang="zh-CN" altLang="en-US" sz="1200" b="1" kern="1200" dirty="0" smtClean="0">
              <a:latin typeface="Times New Roman" panose="02020603050405020304" pitchFamily="18" charset="0"/>
              <a:cs typeface="Times New Roman" panose="02020603050405020304" pitchFamily="18" charset="0"/>
            </a:rPr>
            <a:t>待售</a:t>
          </a:r>
          <a:endParaRPr lang="en-US" altLang="zh-CN" sz="1200" b="1" kern="1200" dirty="0" smtClean="0">
            <a:latin typeface="Times New Roman" panose="02020603050405020304" pitchFamily="18" charset="0"/>
            <a:cs typeface="Times New Roman" panose="02020603050405020304" pitchFamily="18" charset="0"/>
          </a:endParaRPr>
        </a:p>
        <a:p>
          <a:pPr lvl="0" algn="ctr" defTabSz="533400">
            <a:lnSpc>
              <a:spcPct val="100000"/>
            </a:lnSpc>
            <a:spcBef>
              <a:spcPct val="0"/>
            </a:spcBef>
            <a:spcAft>
              <a:spcPts val="0"/>
            </a:spcAft>
          </a:pPr>
          <a:r>
            <a:rPr lang="zh-CN" altLang="en-US" sz="1200" b="1" kern="1200" dirty="0" smtClean="0">
              <a:latin typeface="Times New Roman" panose="02020603050405020304" pitchFamily="18" charset="0"/>
              <a:cs typeface="Times New Roman" panose="02020603050405020304" pitchFamily="18" charset="0"/>
            </a:rPr>
            <a:t>面积</a:t>
          </a:r>
          <a:endParaRPr lang="zh-CN" altLang="en-US" sz="1200" b="1" kern="1200" dirty="0"/>
        </a:p>
      </dsp:txBody>
      <dsp:txXfrm rot="-5400000">
        <a:off x="-66499" y="1278929"/>
        <a:ext cx="822170" cy="794529"/>
      </dsp:txXfrm>
    </dsp:sp>
    <dsp:sp modelId="{76B97A26-73CE-4919-BC18-6EB9A14BCB8B}">
      <dsp:nvSpPr>
        <dsp:cNvPr id="0" name=""/>
        <dsp:cNvSpPr/>
      </dsp:nvSpPr>
      <dsp:spPr>
        <a:xfrm rot="5400000">
          <a:off x="3567293" y="-1665693"/>
          <a:ext cx="516443" cy="640569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zh-CN" sz="2000" b="0" kern="1200" dirty="0" smtClean="0">
              <a:latin typeface="Times New Roman" panose="02020603050405020304" pitchFamily="18" charset="0"/>
              <a:cs typeface="Times New Roman" panose="02020603050405020304" pitchFamily="18" charset="0"/>
            </a:rPr>
            <a:t>全国商品房</a:t>
          </a:r>
          <a:r>
            <a:rPr lang="zh-CN" sz="2000" kern="1200" dirty="0" smtClean="0"/>
            <a:t>待售面积</a:t>
          </a:r>
          <a:r>
            <a:rPr lang="en-US" sz="2000" kern="1200" dirty="0" smtClean="0"/>
            <a:t>65738</a:t>
          </a:r>
          <a:r>
            <a:rPr lang="zh-CN" sz="2000" kern="1200" dirty="0" smtClean="0"/>
            <a:t>万平方米</a:t>
          </a:r>
          <a:r>
            <a:rPr lang="zh-CN" altLang="en-US" sz="2000" kern="1200" dirty="0" smtClean="0"/>
            <a:t>，同比</a:t>
          </a:r>
          <a:r>
            <a:rPr lang="zh-CN" altLang="en-US" sz="2000" b="1" kern="1200" dirty="0" smtClean="0">
              <a:solidFill>
                <a:srgbClr val="FF0000"/>
              </a:solidFill>
            </a:rPr>
            <a:t>增长</a:t>
          </a:r>
          <a:r>
            <a:rPr lang="en-US" altLang="zh-CN" sz="2000" kern="1200" dirty="0" smtClean="0"/>
            <a:t>20.8%</a:t>
          </a:r>
          <a:endParaRPr lang="zh-CN" altLang="en-US" sz="2000" b="0" kern="1200" dirty="0">
            <a:latin typeface="Times New Roman" panose="02020603050405020304" pitchFamily="18" charset="0"/>
            <a:cs typeface="Times New Roman" panose="02020603050405020304" pitchFamily="18" charset="0"/>
          </a:endParaRPr>
        </a:p>
      </dsp:txBody>
      <dsp:txXfrm rot="-5400000">
        <a:off x="622670" y="1304141"/>
        <a:ext cx="6380479" cy="466021"/>
      </dsp:txXfrm>
    </dsp:sp>
    <dsp:sp modelId="{119B2C4D-E3DF-46AA-9D41-6EC1D5916B30}">
      <dsp:nvSpPr>
        <dsp:cNvPr id="0" name=""/>
        <dsp:cNvSpPr/>
      </dsp:nvSpPr>
      <dsp:spPr>
        <a:xfrm rot="5400000">
          <a:off x="-52679" y="1902854"/>
          <a:ext cx="794529" cy="82217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ts val="0"/>
            </a:spcAft>
          </a:pPr>
          <a:endParaRPr lang="en-US" altLang="zh-CN" sz="1200" b="1" kern="1200" dirty="0" smtClean="0">
            <a:latin typeface="Times New Roman" panose="02020603050405020304" pitchFamily="18" charset="0"/>
            <a:cs typeface="Times New Roman" panose="02020603050405020304" pitchFamily="18" charset="0"/>
          </a:endParaRPr>
        </a:p>
        <a:p>
          <a:pPr lvl="0" algn="ctr" defTabSz="533400">
            <a:lnSpc>
              <a:spcPct val="100000"/>
            </a:lnSpc>
            <a:spcBef>
              <a:spcPct val="0"/>
            </a:spcBef>
            <a:spcAft>
              <a:spcPts val="0"/>
            </a:spcAft>
          </a:pPr>
          <a:r>
            <a:rPr lang="zh-CN" altLang="en-US" sz="1200" b="1" kern="1200" dirty="0" smtClean="0">
              <a:latin typeface="Times New Roman" panose="02020603050405020304" pitchFamily="18" charset="0"/>
              <a:cs typeface="Times New Roman" panose="02020603050405020304" pitchFamily="18" charset="0"/>
            </a:rPr>
            <a:t>北上</a:t>
          </a:r>
          <a:endParaRPr lang="en-US" altLang="zh-CN" sz="1200" b="1" kern="1200" dirty="0" smtClean="0">
            <a:latin typeface="Times New Roman" panose="02020603050405020304" pitchFamily="18" charset="0"/>
            <a:cs typeface="Times New Roman" panose="02020603050405020304" pitchFamily="18" charset="0"/>
          </a:endParaRPr>
        </a:p>
        <a:p>
          <a:pPr lvl="0" algn="ctr" defTabSz="533400">
            <a:lnSpc>
              <a:spcPct val="100000"/>
            </a:lnSpc>
            <a:spcBef>
              <a:spcPct val="0"/>
            </a:spcBef>
            <a:spcAft>
              <a:spcPts val="0"/>
            </a:spcAft>
          </a:pPr>
          <a:r>
            <a:rPr lang="zh-CN" altLang="en-US" sz="1200" b="1" kern="1200" dirty="0" smtClean="0">
              <a:latin typeface="Times New Roman" panose="02020603050405020304" pitchFamily="18" charset="0"/>
              <a:cs typeface="Times New Roman" panose="02020603050405020304" pitchFamily="18" charset="0"/>
            </a:rPr>
            <a:t>广深</a:t>
          </a:r>
          <a:endParaRPr lang="zh-CN" altLang="en-US" sz="1600" b="1" kern="1200" dirty="0"/>
        </a:p>
      </dsp:txBody>
      <dsp:txXfrm rot="-5400000">
        <a:off x="-66499" y="1916674"/>
        <a:ext cx="822170" cy="794529"/>
      </dsp:txXfrm>
    </dsp:sp>
    <dsp:sp modelId="{EBAC05A5-03B6-4469-A498-3F8AAB3FAADB}">
      <dsp:nvSpPr>
        <dsp:cNvPr id="0" name=""/>
        <dsp:cNvSpPr/>
      </dsp:nvSpPr>
      <dsp:spPr>
        <a:xfrm rot="5400000">
          <a:off x="3567293" y="-1027948"/>
          <a:ext cx="516443" cy="640569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zh-CN" sz="2000" kern="1200" dirty="0" smtClean="0"/>
            <a:t>北上广深等一线城市，上半年成交面积同比</a:t>
          </a:r>
          <a:r>
            <a:rPr lang="zh-CN" sz="2000" b="1" kern="1200" dirty="0" smtClean="0">
              <a:solidFill>
                <a:srgbClr val="FF0000"/>
              </a:solidFill>
            </a:rPr>
            <a:t>增长</a:t>
          </a:r>
          <a:r>
            <a:rPr lang="en-US" sz="2000" kern="1200" dirty="0" smtClean="0"/>
            <a:t>48%</a:t>
          </a:r>
          <a:endParaRPr lang="zh-CN" altLang="en-US" sz="2000" kern="1200" dirty="0"/>
        </a:p>
      </dsp:txBody>
      <dsp:txXfrm rot="-5400000">
        <a:off x="622670" y="1941886"/>
        <a:ext cx="6380479" cy="466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8C089-0CD7-4B05-A6BF-357EB138ADC5}">
      <dsp:nvSpPr>
        <dsp:cNvPr id="0" name=""/>
        <dsp:cNvSpPr/>
      </dsp:nvSpPr>
      <dsp:spPr>
        <a:xfrm rot="5400000">
          <a:off x="382553" y="2061342"/>
          <a:ext cx="1147798" cy="1909911"/>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90FDA25-80B7-4C7A-B366-FE76A5D3E457}">
      <dsp:nvSpPr>
        <dsp:cNvPr id="0" name=""/>
        <dsp:cNvSpPr/>
      </dsp:nvSpPr>
      <dsp:spPr>
        <a:xfrm>
          <a:off x="190957" y="2631994"/>
          <a:ext cx="1724278" cy="1511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CN" altLang="en-US" sz="2400" kern="1200" dirty="0" smtClean="0">
              <a:effectLst>
                <a:outerShdw blurRad="38100" dist="38100" dir="2700000" algn="tl">
                  <a:srgbClr val="000000">
                    <a:alpha val="43137"/>
                  </a:srgbClr>
                </a:outerShdw>
              </a:effectLst>
            </a:rPr>
            <a:t>简政放权</a:t>
          </a:r>
          <a:endParaRPr lang="zh-CN" altLang="en-US" sz="2400" kern="1200" dirty="0">
            <a:effectLst>
              <a:outerShdw blurRad="38100" dist="38100" dir="2700000" algn="tl">
                <a:srgbClr val="000000">
                  <a:alpha val="43137"/>
                </a:srgbClr>
              </a:outerShdw>
            </a:effectLst>
          </a:endParaRPr>
        </a:p>
      </dsp:txBody>
      <dsp:txXfrm>
        <a:off x="190957" y="2631994"/>
        <a:ext cx="1724278" cy="1511431"/>
      </dsp:txXfrm>
    </dsp:sp>
    <dsp:sp modelId="{2C078D0B-3EF7-46F0-B5CB-6377F564789C}">
      <dsp:nvSpPr>
        <dsp:cNvPr id="0" name=""/>
        <dsp:cNvSpPr/>
      </dsp:nvSpPr>
      <dsp:spPr>
        <a:xfrm>
          <a:off x="1589900" y="1920732"/>
          <a:ext cx="325335" cy="325335"/>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15A9505-0A81-4DC2-8C8C-75ED93B479E8}">
      <dsp:nvSpPr>
        <dsp:cNvPr id="0" name=""/>
        <dsp:cNvSpPr/>
      </dsp:nvSpPr>
      <dsp:spPr>
        <a:xfrm rot="5400000">
          <a:off x="2493407" y="1539009"/>
          <a:ext cx="1147798" cy="1909911"/>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A3EE800-87A1-47BA-B72B-851645F3F218}">
      <dsp:nvSpPr>
        <dsp:cNvPr id="0" name=""/>
        <dsp:cNvSpPr/>
      </dsp:nvSpPr>
      <dsp:spPr>
        <a:xfrm>
          <a:off x="2301810" y="2109661"/>
          <a:ext cx="1724278" cy="1511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CN" altLang="en-US" sz="2400" kern="1200" dirty="0" smtClean="0">
              <a:effectLst>
                <a:outerShdw blurRad="38100" dist="38100" dir="2700000" algn="tl">
                  <a:srgbClr val="000000">
                    <a:alpha val="43137"/>
                  </a:srgbClr>
                </a:outerShdw>
              </a:effectLst>
            </a:rPr>
            <a:t>放管结合改革</a:t>
          </a:r>
          <a:endParaRPr lang="zh-CN" altLang="en-US" sz="2400" kern="1200" dirty="0">
            <a:effectLst>
              <a:outerShdw blurRad="38100" dist="38100" dir="2700000" algn="tl">
                <a:srgbClr val="000000">
                  <a:alpha val="43137"/>
                </a:srgbClr>
              </a:outerShdw>
            </a:effectLst>
          </a:endParaRPr>
        </a:p>
      </dsp:txBody>
      <dsp:txXfrm>
        <a:off x="2301810" y="2109661"/>
        <a:ext cx="1724278" cy="1511431"/>
      </dsp:txXfrm>
    </dsp:sp>
    <dsp:sp modelId="{A6BCF1CA-FA74-42D2-A6A4-64E9D41DF546}">
      <dsp:nvSpPr>
        <dsp:cNvPr id="0" name=""/>
        <dsp:cNvSpPr/>
      </dsp:nvSpPr>
      <dsp:spPr>
        <a:xfrm>
          <a:off x="3700753" y="1398399"/>
          <a:ext cx="325335" cy="325335"/>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CE807F4-A3C5-4CE1-8988-50D29DC1C032}">
      <dsp:nvSpPr>
        <dsp:cNvPr id="0" name=""/>
        <dsp:cNvSpPr/>
      </dsp:nvSpPr>
      <dsp:spPr>
        <a:xfrm rot="5400000">
          <a:off x="4604260" y="1016676"/>
          <a:ext cx="1147798" cy="1909911"/>
        </a:xfrm>
        <a:prstGeom prst="corner">
          <a:avLst>
            <a:gd name="adj1" fmla="val 16120"/>
            <a:gd name="adj2" fmla="val 1611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238E6FD-2279-4DCB-8A88-3DA570C14B43}">
      <dsp:nvSpPr>
        <dsp:cNvPr id="0" name=""/>
        <dsp:cNvSpPr/>
      </dsp:nvSpPr>
      <dsp:spPr>
        <a:xfrm>
          <a:off x="4412664" y="1587328"/>
          <a:ext cx="1724278" cy="1511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CN" altLang="en-US" sz="2400" kern="1200" dirty="0" smtClean="0">
              <a:effectLst>
                <a:outerShdw blurRad="38100" dist="38100" dir="2700000" algn="tl">
                  <a:srgbClr val="000000">
                    <a:alpha val="43137"/>
                  </a:srgbClr>
                </a:outerShdw>
              </a:effectLst>
            </a:rPr>
            <a:t>用政府权力换市场活力</a:t>
          </a:r>
          <a:endParaRPr lang="zh-CN" altLang="en-US" sz="2400" kern="1200" dirty="0">
            <a:effectLst>
              <a:outerShdw blurRad="38100" dist="38100" dir="2700000" algn="tl">
                <a:srgbClr val="000000">
                  <a:alpha val="43137"/>
                </a:srgbClr>
              </a:outerShdw>
            </a:effectLst>
          </a:endParaRPr>
        </a:p>
      </dsp:txBody>
      <dsp:txXfrm>
        <a:off x="4412664" y="1587328"/>
        <a:ext cx="1724278" cy="1511431"/>
      </dsp:txXfrm>
    </dsp:sp>
    <dsp:sp modelId="{6D032029-5722-4B58-89C4-7D81A838A279}">
      <dsp:nvSpPr>
        <dsp:cNvPr id="0" name=""/>
        <dsp:cNvSpPr/>
      </dsp:nvSpPr>
      <dsp:spPr>
        <a:xfrm>
          <a:off x="5811607" y="876067"/>
          <a:ext cx="325335" cy="325335"/>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FF9314-585F-43F2-B1C4-D91C6BABED2F}">
      <dsp:nvSpPr>
        <dsp:cNvPr id="0" name=""/>
        <dsp:cNvSpPr/>
      </dsp:nvSpPr>
      <dsp:spPr>
        <a:xfrm rot="5400000">
          <a:off x="6715114" y="494344"/>
          <a:ext cx="1147798" cy="1909911"/>
        </a:xfrm>
        <a:prstGeom prst="corner">
          <a:avLst>
            <a:gd name="adj1" fmla="val 16120"/>
            <a:gd name="adj2" fmla="val 1611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A00BB6D-B92C-42B2-8B01-1D2CAB20366D}">
      <dsp:nvSpPr>
        <dsp:cNvPr id="0" name=""/>
        <dsp:cNvSpPr/>
      </dsp:nvSpPr>
      <dsp:spPr>
        <a:xfrm>
          <a:off x="6523518" y="1064995"/>
          <a:ext cx="1724278" cy="1511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CN" altLang="en-US" sz="2400" kern="1200" dirty="0" smtClean="0">
              <a:effectLst>
                <a:outerShdw blurRad="38100" dist="38100" dir="2700000" algn="tl">
                  <a:srgbClr val="000000">
                    <a:alpha val="43137"/>
                  </a:srgbClr>
                </a:outerShdw>
              </a:effectLst>
            </a:rPr>
            <a:t>调动群众创业创新热情</a:t>
          </a:r>
          <a:endParaRPr lang="zh-CN" altLang="en-US" sz="2400" kern="1200" dirty="0">
            <a:effectLst>
              <a:outerShdw blurRad="38100" dist="38100" dir="2700000" algn="tl">
                <a:srgbClr val="000000">
                  <a:alpha val="43137"/>
                </a:srgbClr>
              </a:outerShdw>
            </a:effectLst>
          </a:endParaRPr>
        </a:p>
      </dsp:txBody>
      <dsp:txXfrm>
        <a:off x="6523518" y="1064995"/>
        <a:ext cx="1724278" cy="15114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C5B3B-555F-44B9-B03D-E151EBCC3DB0}">
      <dsp:nvSpPr>
        <dsp:cNvPr id="0" name=""/>
        <dsp:cNvSpPr/>
      </dsp:nvSpPr>
      <dsp:spPr>
        <a:xfrm>
          <a:off x="3221614" y="2248574"/>
          <a:ext cx="1562851" cy="1562851"/>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zh-CN" sz="1700" kern="1200" dirty="0" smtClean="0"/>
            <a:t>长江经济带</a:t>
          </a:r>
          <a:endParaRPr lang="zh-CN" altLang="en-US" sz="1700" kern="1200" dirty="0"/>
        </a:p>
      </dsp:txBody>
      <dsp:txXfrm>
        <a:off x="3535817" y="2614664"/>
        <a:ext cx="934445" cy="803338"/>
      </dsp:txXfrm>
    </dsp:sp>
    <dsp:sp modelId="{3BB2A2B3-BD5E-4E1D-ADA9-C2E31E8E39B6}">
      <dsp:nvSpPr>
        <dsp:cNvPr id="0" name=""/>
        <dsp:cNvSpPr/>
      </dsp:nvSpPr>
      <dsp:spPr>
        <a:xfrm>
          <a:off x="1712634" y="2042074"/>
          <a:ext cx="1625600" cy="162560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zh-CN" sz="1700" kern="1200" dirty="0" smtClean="0"/>
            <a:t>京津冀协同发展</a:t>
          </a:r>
          <a:endParaRPr lang="zh-CN" altLang="en-US" sz="1700" kern="1200" dirty="0"/>
        </a:p>
      </dsp:txBody>
      <dsp:txXfrm>
        <a:off x="2121884" y="2453797"/>
        <a:ext cx="807100" cy="802154"/>
      </dsp:txXfrm>
    </dsp:sp>
    <dsp:sp modelId="{CA75948C-C61A-4F4F-A263-134CFD8CB854}">
      <dsp:nvSpPr>
        <dsp:cNvPr id="0" name=""/>
        <dsp:cNvSpPr/>
      </dsp:nvSpPr>
      <dsp:spPr>
        <a:xfrm rot="20700000">
          <a:off x="2534554" y="792299"/>
          <a:ext cx="1592756" cy="159275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100000"/>
            </a:lnSpc>
            <a:spcBef>
              <a:spcPct val="0"/>
            </a:spcBef>
            <a:spcAft>
              <a:spcPts val="0"/>
            </a:spcAft>
          </a:pPr>
          <a:r>
            <a:rPr lang="zh-CN" sz="1700" kern="1200" dirty="0" smtClean="0"/>
            <a:t>一带</a:t>
          </a:r>
          <a:endParaRPr lang="en-US" altLang="zh-CN" sz="1700" kern="1200" dirty="0" smtClean="0"/>
        </a:p>
        <a:p>
          <a:pPr lvl="0" algn="ctr" defTabSz="755650">
            <a:lnSpc>
              <a:spcPct val="100000"/>
            </a:lnSpc>
            <a:spcBef>
              <a:spcPct val="0"/>
            </a:spcBef>
            <a:spcAft>
              <a:spcPts val="0"/>
            </a:spcAft>
          </a:pPr>
          <a:r>
            <a:rPr lang="zh-CN" sz="1700" kern="1200" dirty="0" smtClean="0"/>
            <a:t>一路</a:t>
          </a:r>
          <a:endParaRPr lang="zh-CN" altLang="en-US" sz="1700" kern="1200" dirty="0"/>
        </a:p>
      </dsp:txBody>
      <dsp:txXfrm rot="-20700000">
        <a:off x="2883892" y="1141638"/>
        <a:ext cx="894080" cy="894080"/>
      </dsp:txXfrm>
    </dsp:sp>
    <dsp:sp modelId="{DDCC2CD5-CF48-4682-8DBD-B725B4CC0C4A}">
      <dsp:nvSpPr>
        <dsp:cNvPr id="0" name=""/>
        <dsp:cNvSpPr/>
      </dsp:nvSpPr>
      <dsp:spPr>
        <a:xfrm>
          <a:off x="2712145" y="1575920"/>
          <a:ext cx="2861056" cy="2861056"/>
        </a:xfrm>
        <a:prstGeom prst="circularArrow">
          <a:avLst>
            <a:gd name="adj1" fmla="val 4687"/>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2BE656-F36C-4BA2-A77A-3FC492A75270}">
      <dsp:nvSpPr>
        <dsp:cNvPr id="0" name=""/>
        <dsp:cNvSpPr/>
      </dsp:nvSpPr>
      <dsp:spPr>
        <a:xfrm>
          <a:off x="1297069" y="1024955"/>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685708-2323-43A1-97DD-AB10B03E42CB}">
      <dsp:nvSpPr>
        <dsp:cNvPr id="0" name=""/>
        <dsp:cNvSpPr/>
      </dsp:nvSpPr>
      <dsp:spPr>
        <a:xfrm>
          <a:off x="2127040" y="-85732"/>
          <a:ext cx="2241296" cy="224129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461D3-A3C4-4DD1-837C-4857F11A6456}">
      <dsp:nvSpPr>
        <dsp:cNvPr id="0" name=""/>
        <dsp:cNvSpPr/>
      </dsp:nvSpPr>
      <dsp:spPr>
        <a:xfrm>
          <a:off x="402564" y="163604"/>
          <a:ext cx="4859030" cy="604939"/>
        </a:xfrm>
        <a:prstGeom prst="rect">
          <a:avLst/>
        </a:prstGeom>
        <a:solidFill>
          <a:srgbClr val="FFCC00"/>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409746" tIns="60960" rIns="60960" bIns="60960" numCol="1" spcCol="1270" anchor="ctr" anchorCtr="0">
          <a:noAutofit/>
        </a:bodyPr>
        <a:lstStyle/>
        <a:p>
          <a:pPr lvl="0" algn="l" defTabSz="711200">
            <a:lnSpc>
              <a:spcPct val="90000"/>
            </a:lnSpc>
            <a:spcBef>
              <a:spcPct val="0"/>
            </a:spcBef>
            <a:spcAft>
              <a:spcPct val="35000"/>
            </a:spcAft>
          </a:pPr>
          <a:r>
            <a:rPr lang="zh-CN" sz="1600" kern="1200" dirty="0" smtClean="0">
              <a:solidFill>
                <a:schemeClr val="tx1"/>
              </a:solidFill>
            </a:rPr>
            <a:t>把注意力转向关注质量效益、民生福利和资源环境改善上来</a:t>
          </a:r>
          <a:endParaRPr lang="zh-CN" altLang="en-US" sz="1600" kern="1200" dirty="0">
            <a:solidFill>
              <a:schemeClr val="tx1"/>
            </a:solidFill>
          </a:endParaRPr>
        </a:p>
      </dsp:txBody>
      <dsp:txXfrm>
        <a:off x="402564" y="163604"/>
        <a:ext cx="4859030" cy="604939"/>
      </dsp:txXfrm>
    </dsp:sp>
    <dsp:sp modelId="{1618B187-05BA-47EC-AC3D-C8983BCD5FD1}">
      <dsp:nvSpPr>
        <dsp:cNvPr id="0" name=""/>
        <dsp:cNvSpPr/>
      </dsp:nvSpPr>
      <dsp:spPr>
        <a:xfrm>
          <a:off x="0" y="43645"/>
          <a:ext cx="610748" cy="63518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B8E3CA-9D77-4264-89B2-DBDB18D9906C}">
      <dsp:nvSpPr>
        <dsp:cNvPr id="0" name=""/>
        <dsp:cNvSpPr/>
      </dsp:nvSpPr>
      <dsp:spPr>
        <a:xfrm>
          <a:off x="402564" y="925155"/>
          <a:ext cx="4859030" cy="604939"/>
        </a:xfrm>
        <a:prstGeom prst="rect">
          <a:avLst/>
        </a:prstGeom>
        <a:solidFill>
          <a:srgbClr val="FF9933"/>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409746" tIns="60960" rIns="60960" bIns="60960" numCol="1" spcCol="1270" anchor="ctr" anchorCtr="0">
          <a:noAutofit/>
        </a:bodyPr>
        <a:lstStyle/>
        <a:p>
          <a:pPr lvl="0" algn="l" defTabSz="711200">
            <a:lnSpc>
              <a:spcPct val="90000"/>
            </a:lnSpc>
            <a:spcBef>
              <a:spcPct val="0"/>
            </a:spcBef>
            <a:spcAft>
              <a:spcPct val="35000"/>
            </a:spcAft>
          </a:pPr>
          <a:r>
            <a:rPr lang="zh-CN" sz="1600" kern="1200" dirty="0" smtClean="0">
              <a:solidFill>
                <a:schemeClr val="tx1"/>
              </a:solidFill>
            </a:rPr>
            <a:t>坚持以提高经济发展质量和效益为中心，不因经济增长短期波动而乱了阵脚</a:t>
          </a:r>
          <a:endParaRPr lang="zh-CN" altLang="en-US" sz="1600" kern="1200" dirty="0">
            <a:solidFill>
              <a:schemeClr val="tx1"/>
            </a:solidFill>
          </a:endParaRPr>
        </a:p>
      </dsp:txBody>
      <dsp:txXfrm>
        <a:off x="402564" y="925155"/>
        <a:ext cx="4859030" cy="604939"/>
      </dsp:txXfrm>
    </dsp:sp>
    <dsp:sp modelId="{86B4204F-0399-4B94-96B2-F9FD16280889}">
      <dsp:nvSpPr>
        <dsp:cNvPr id="0" name=""/>
        <dsp:cNvSpPr/>
      </dsp:nvSpPr>
      <dsp:spPr>
        <a:xfrm>
          <a:off x="0" y="823630"/>
          <a:ext cx="610748" cy="63518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364404-CCA2-4F67-8726-9771A9AE378C}">
      <dsp:nvSpPr>
        <dsp:cNvPr id="0" name=""/>
        <dsp:cNvSpPr/>
      </dsp:nvSpPr>
      <dsp:spPr>
        <a:xfrm>
          <a:off x="402564" y="1686707"/>
          <a:ext cx="4859030" cy="604939"/>
        </a:xfrm>
        <a:prstGeom prst="rect">
          <a:avLst/>
        </a:prstGeom>
        <a:solidFill>
          <a:srgbClr val="FF6600"/>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409746" tIns="60960" rIns="60960" bIns="60960" numCol="1" spcCol="1270" anchor="ctr" anchorCtr="0">
          <a:noAutofit/>
        </a:bodyPr>
        <a:lstStyle/>
        <a:p>
          <a:pPr lvl="0" algn="l" defTabSz="711200">
            <a:lnSpc>
              <a:spcPct val="90000"/>
            </a:lnSpc>
            <a:spcBef>
              <a:spcPct val="0"/>
            </a:spcBef>
            <a:spcAft>
              <a:spcPct val="35000"/>
            </a:spcAft>
          </a:pPr>
          <a:r>
            <a:rPr lang="zh-CN" sz="1600" kern="1200" dirty="0" smtClean="0">
              <a:solidFill>
                <a:schemeClr val="bg1"/>
              </a:solidFill>
            </a:rPr>
            <a:t>坚定经济长期可持续发展的信心，增强改革和转型的决心</a:t>
          </a:r>
          <a:endParaRPr lang="zh-CN" altLang="en-US" sz="1600" kern="1200" dirty="0">
            <a:solidFill>
              <a:schemeClr val="bg1"/>
            </a:solidFill>
          </a:endParaRPr>
        </a:p>
      </dsp:txBody>
      <dsp:txXfrm>
        <a:off x="402564" y="1686707"/>
        <a:ext cx="4859030" cy="604939"/>
      </dsp:txXfrm>
    </dsp:sp>
    <dsp:sp modelId="{BA762B5B-B7B7-4383-9211-DEC3C42E7E1C}">
      <dsp:nvSpPr>
        <dsp:cNvPr id="0" name=""/>
        <dsp:cNvSpPr/>
      </dsp:nvSpPr>
      <dsp:spPr>
        <a:xfrm>
          <a:off x="0" y="1596939"/>
          <a:ext cx="610748" cy="63518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1FEA52-F6BE-46E9-8727-0892DDFEC648}">
      <dsp:nvSpPr>
        <dsp:cNvPr id="0" name=""/>
        <dsp:cNvSpPr/>
      </dsp:nvSpPr>
      <dsp:spPr>
        <a:xfrm>
          <a:off x="402564" y="2448259"/>
          <a:ext cx="4859030" cy="604939"/>
        </a:xfrm>
        <a:prstGeom prst="rect">
          <a:avLst/>
        </a:prstGeom>
        <a:solidFill>
          <a:srgbClr val="FF3300"/>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409746" tIns="60960" rIns="60960" bIns="60960" numCol="1" spcCol="1270" anchor="ctr" anchorCtr="0">
          <a:noAutofit/>
        </a:bodyPr>
        <a:lstStyle/>
        <a:p>
          <a:pPr lvl="0" algn="l" defTabSz="711200">
            <a:lnSpc>
              <a:spcPct val="90000"/>
            </a:lnSpc>
            <a:spcBef>
              <a:spcPct val="0"/>
            </a:spcBef>
            <a:spcAft>
              <a:spcPct val="35000"/>
            </a:spcAft>
          </a:pPr>
          <a:r>
            <a:rPr lang="zh-CN" sz="1600" kern="1200" dirty="0" smtClean="0">
              <a:solidFill>
                <a:schemeClr val="bg1"/>
              </a:solidFill>
            </a:rPr>
            <a:t>让老百姓从经济放慢的脚步中，感受到更多的开心和幸福</a:t>
          </a:r>
          <a:endParaRPr lang="zh-CN" altLang="en-US" sz="1600" kern="1200" dirty="0">
            <a:solidFill>
              <a:schemeClr val="bg1"/>
            </a:solidFill>
          </a:endParaRPr>
        </a:p>
      </dsp:txBody>
      <dsp:txXfrm>
        <a:off x="402564" y="2448259"/>
        <a:ext cx="4859030" cy="604939"/>
      </dsp:txXfrm>
    </dsp:sp>
    <dsp:sp modelId="{AA1C79C6-CC72-4243-8BBF-939E1EE5F40C}">
      <dsp:nvSpPr>
        <dsp:cNvPr id="0" name=""/>
        <dsp:cNvSpPr/>
      </dsp:nvSpPr>
      <dsp:spPr>
        <a:xfrm>
          <a:off x="0" y="2341563"/>
          <a:ext cx="610748" cy="63518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a:ea typeface="+mn-ea"/>
              </a:defRPr>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a:ea typeface="+mn-ea"/>
              </a:defRPr>
            </a:lvl1pPr>
          </a:lstStyle>
          <a:p>
            <a:pPr>
              <a:defRPr/>
            </a:pPr>
            <a:fld id="{97E4A780-7131-4EA9-A315-64D6B33AD31B}" type="datetime1">
              <a:rPr lang="zh-CN" altLang="en-US"/>
              <a:pPr>
                <a:defRPr/>
              </a:pPr>
              <a:t>2015-10-28</a:t>
            </a:fld>
            <a:endParaRPr lang="zh-CN" altLang="en-US"/>
          </a:p>
        </p:txBody>
      </p:sp>
      <p:sp>
        <p:nvSpPr>
          <p:cNvPr id="2052" name="幻灯片图像占位符 3"/>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8437"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defTabSz="0" eaLnBrk="0" hangingPunct="0">
              <a:defRPr>
                <a:solidFill>
                  <a:schemeClr val="tx1"/>
                </a:solidFill>
                <a:latin typeface="Arial" panose="020B0604020202020204" pitchFamily="34" charset="0"/>
                <a:ea typeface="宋体" panose="02010600030101010101" pitchFamily="2" charset="-122"/>
              </a:defRPr>
            </a:lvl1pPr>
            <a:lvl2pPr marL="742950" indent="-285750" defTabSz="0" eaLnBrk="0" hangingPunct="0">
              <a:defRPr>
                <a:solidFill>
                  <a:schemeClr val="tx1"/>
                </a:solidFill>
                <a:latin typeface="Arial" panose="020B0604020202020204" pitchFamily="34" charset="0"/>
                <a:ea typeface="宋体" panose="02010600030101010101" pitchFamily="2" charset="-122"/>
              </a:defRPr>
            </a:lvl2pPr>
            <a:lvl3pPr marL="1143000" indent="-228600" defTabSz="0" eaLnBrk="0" hangingPunct="0">
              <a:defRPr>
                <a:solidFill>
                  <a:schemeClr val="tx1"/>
                </a:solidFill>
                <a:latin typeface="Arial" panose="020B0604020202020204" pitchFamily="34" charset="0"/>
                <a:ea typeface="宋体" panose="02010600030101010101" pitchFamily="2" charset="-122"/>
              </a:defRPr>
            </a:lvl3pPr>
            <a:lvl4pPr marL="1600200" indent="-228600" defTabSz="0" eaLnBrk="0" hangingPunct="0">
              <a:defRPr>
                <a:solidFill>
                  <a:schemeClr val="tx1"/>
                </a:solidFill>
                <a:latin typeface="Arial" panose="020B0604020202020204" pitchFamily="34" charset="0"/>
                <a:ea typeface="宋体" panose="02010600030101010101" pitchFamily="2" charset="-122"/>
              </a:defRPr>
            </a:lvl4pPr>
            <a:lvl5pPr marL="2057400" indent="-228600" defTabSz="0" eaLnBrk="0" hangingPunct="0">
              <a:defRPr>
                <a:solidFill>
                  <a:schemeClr val="tx1"/>
                </a:solidFill>
                <a:latin typeface="Arial" panose="020B0604020202020204" pitchFamily="34" charset="0"/>
                <a:ea typeface="宋体" panose="02010600030101010101" pitchFamily="2" charset="-122"/>
              </a:defRPr>
            </a:lvl5pPr>
            <a:lvl6pPr marL="2514600" indent="-228600" defTabSz="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30000"/>
              </a:spcBef>
              <a:defRPr/>
            </a:pPr>
            <a:r>
              <a:rPr lang="zh-CN" altLang="zh-CN" sz="1200" smtClean="0"/>
              <a:t>单击此处编辑母版文本样式</a:t>
            </a:r>
          </a:p>
          <a:p>
            <a:pPr>
              <a:spcBef>
                <a:spcPct val="30000"/>
              </a:spcBef>
              <a:defRPr/>
            </a:pPr>
            <a:r>
              <a:rPr lang="zh-CN" altLang="zh-CN" sz="1200" smtClean="0"/>
              <a:t>第二级</a:t>
            </a:r>
          </a:p>
          <a:p>
            <a:pPr>
              <a:spcBef>
                <a:spcPct val="30000"/>
              </a:spcBef>
              <a:defRPr/>
            </a:pPr>
            <a:r>
              <a:rPr lang="zh-CN" altLang="zh-CN" sz="1200" smtClean="0"/>
              <a:t>第三级</a:t>
            </a:r>
          </a:p>
          <a:p>
            <a:pPr>
              <a:spcBef>
                <a:spcPct val="30000"/>
              </a:spcBef>
              <a:defRPr/>
            </a:pPr>
            <a:r>
              <a:rPr lang="zh-CN" altLang="zh-CN" sz="1200" smtClean="0"/>
              <a:t>第四级</a:t>
            </a:r>
          </a:p>
          <a:p>
            <a:pPr>
              <a:spcBef>
                <a:spcPct val="30000"/>
              </a:spcBef>
              <a:defRPr/>
            </a:pPr>
            <a:r>
              <a:rPr lang="zh-CN" altLang="zh-CN" sz="1200" smtClean="0"/>
              <a:t>第五级</a:t>
            </a:r>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a:ea typeface="+mn-ea"/>
              </a:defRPr>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a:lvl1pPr>
          </a:lstStyle>
          <a:p>
            <a:pPr>
              <a:defRPr/>
            </a:pPr>
            <a:fld id="{6A3B165D-2774-4AE8-9E82-8553C0EF6B2E}" type="slidenum">
              <a:rPr lang="zh-CN" altLang="en-US"/>
              <a:pPr>
                <a:defRPr/>
              </a:pPr>
              <a:t>‹#›</a:t>
            </a:fld>
            <a:endParaRPr lang="zh-CN" altLang="en-US"/>
          </a:p>
        </p:txBody>
      </p:sp>
    </p:spTree>
    <p:extLst>
      <p:ext uri="{BB962C8B-B14F-4D97-AF65-F5344CB8AC3E}">
        <p14:creationId xmlns="" xmlns:p14="http://schemas.microsoft.com/office/powerpoint/2010/main" val="274917085"/>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DB0321B8-5C96-482B-92C3-07A56E4548D4}" type="datetime1">
              <a:rPr lang="zh-CN" altLang="en-US"/>
              <a:pPr>
                <a:defRPr/>
              </a:pPr>
              <a:t>2015-10-28</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FF6F8179-2C92-43EE-8890-A8AD6C5C837A}" type="slidenum">
              <a:rPr lang="zh-CN" altLang="en-US"/>
              <a:pPr>
                <a:defRPr/>
              </a:pPr>
              <a:t>‹#›</a:t>
            </a:fld>
            <a:endParaRPr lang="zh-CN" altLang="en-US" sz="1800">
              <a:solidFill>
                <a:schemeClr val="tx1"/>
              </a:solidFill>
            </a:endParaRPr>
          </a:p>
        </p:txBody>
      </p:sp>
    </p:spTree>
    <p:extLst>
      <p:ext uri="{BB962C8B-B14F-4D97-AF65-F5344CB8AC3E}">
        <p14:creationId xmlns="" xmlns:p14="http://schemas.microsoft.com/office/powerpoint/2010/main" val="1568495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8C68820D-938B-4DDC-8AC7-B12256CF19EB}" type="datetime1">
              <a:rPr lang="zh-CN" altLang="en-US"/>
              <a:pPr>
                <a:defRPr/>
              </a:pPr>
              <a:t>2015-10-28</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14D5F278-8F43-4C07-9465-501D7ACD58E2}" type="slidenum">
              <a:rPr lang="zh-CN" altLang="en-US"/>
              <a:pPr>
                <a:defRPr/>
              </a:pPr>
              <a:t>‹#›</a:t>
            </a:fld>
            <a:endParaRPr lang="zh-CN" altLang="en-US" sz="1800">
              <a:solidFill>
                <a:schemeClr val="tx1"/>
              </a:solidFill>
            </a:endParaRPr>
          </a:p>
        </p:txBody>
      </p:sp>
    </p:spTree>
    <p:extLst>
      <p:ext uri="{BB962C8B-B14F-4D97-AF65-F5344CB8AC3E}">
        <p14:creationId xmlns="" xmlns:p14="http://schemas.microsoft.com/office/powerpoint/2010/main" val="1464423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3D3A3CD0-6D21-42AE-B8DB-62902060C60D}" type="datetime1">
              <a:rPr lang="zh-CN" altLang="en-US"/>
              <a:pPr>
                <a:defRPr/>
              </a:pPr>
              <a:t>2015-10-28</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5698CAF7-2F0E-44EF-B45B-7E0D73500BB1}" type="slidenum">
              <a:rPr lang="zh-CN" altLang="en-US"/>
              <a:pPr>
                <a:defRPr/>
              </a:pPr>
              <a:t>‹#›</a:t>
            </a:fld>
            <a:endParaRPr lang="zh-CN" altLang="en-US" sz="1800">
              <a:solidFill>
                <a:schemeClr val="tx1"/>
              </a:solidFill>
            </a:endParaRPr>
          </a:p>
        </p:txBody>
      </p:sp>
    </p:spTree>
    <p:extLst>
      <p:ext uri="{BB962C8B-B14F-4D97-AF65-F5344CB8AC3E}">
        <p14:creationId xmlns="" xmlns:p14="http://schemas.microsoft.com/office/powerpoint/2010/main" val="335273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B63F6999-A527-45DD-BE99-7D86D0012D15}" type="datetime1">
              <a:rPr lang="zh-CN" altLang="en-US"/>
              <a:pPr>
                <a:defRPr/>
              </a:pPr>
              <a:t>2015-10-28</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8DBE5793-2EA4-4108-95DE-2731D6EE8C9B}" type="slidenum">
              <a:rPr lang="zh-CN" altLang="en-US"/>
              <a:pPr>
                <a:defRPr/>
              </a:pPr>
              <a:t>‹#›</a:t>
            </a:fld>
            <a:endParaRPr lang="zh-CN" altLang="en-US" sz="1800">
              <a:solidFill>
                <a:schemeClr val="tx1"/>
              </a:solidFill>
            </a:endParaRPr>
          </a:p>
        </p:txBody>
      </p:sp>
    </p:spTree>
    <p:extLst>
      <p:ext uri="{BB962C8B-B14F-4D97-AF65-F5344CB8AC3E}">
        <p14:creationId xmlns="" xmlns:p14="http://schemas.microsoft.com/office/powerpoint/2010/main" val="3483086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EA81670F-7DBB-4A53-A3BF-072E5412C59A}" type="datetime1">
              <a:rPr lang="zh-CN" altLang="en-US"/>
              <a:pPr>
                <a:defRPr/>
              </a:pPr>
              <a:t>2015-10-28</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64344CFF-63CD-4AD1-8194-42F9A6FDA3B3}" type="slidenum">
              <a:rPr lang="zh-CN" altLang="en-US"/>
              <a:pPr>
                <a:defRPr/>
              </a:pPr>
              <a:t>‹#›</a:t>
            </a:fld>
            <a:endParaRPr lang="zh-CN" altLang="en-US" sz="1800">
              <a:solidFill>
                <a:schemeClr val="tx1"/>
              </a:solidFill>
            </a:endParaRPr>
          </a:p>
        </p:txBody>
      </p:sp>
    </p:spTree>
    <p:extLst>
      <p:ext uri="{BB962C8B-B14F-4D97-AF65-F5344CB8AC3E}">
        <p14:creationId xmlns="" xmlns:p14="http://schemas.microsoft.com/office/powerpoint/2010/main" val="1746857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2A799B34-17A0-4B93-B1F0-7C95A0B462D8}" type="datetime1">
              <a:rPr lang="zh-CN" altLang="en-US"/>
              <a:pPr>
                <a:defRPr/>
              </a:pPr>
              <a:t>2015-10-28</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F370F863-60BE-4A28-BF7E-3C190EC9B6D8}" type="slidenum">
              <a:rPr lang="zh-CN" altLang="en-US"/>
              <a:pPr>
                <a:defRPr/>
              </a:pPr>
              <a:t>‹#›</a:t>
            </a:fld>
            <a:endParaRPr lang="zh-CN" altLang="en-US" sz="1800">
              <a:solidFill>
                <a:schemeClr val="tx1"/>
              </a:solidFill>
            </a:endParaRPr>
          </a:p>
        </p:txBody>
      </p:sp>
    </p:spTree>
    <p:extLst>
      <p:ext uri="{BB962C8B-B14F-4D97-AF65-F5344CB8AC3E}">
        <p14:creationId xmlns="" xmlns:p14="http://schemas.microsoft.com/office/powerpoint/2010/main" val="1787340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3567A90C-CBA8-433A-9C74-2E79FAA0AAFB}" type="datetime1">
              <a:rPr lang="zh-CN" altLang="en-US"/>
              <a:pPr>
                <a:defRPr/>
              </a:pPr>
              <a:t>2015-10-28</a:t>
            </a:fld>
            <a:endParaRPr lang="zh-CN" altLang="en-US" sz="1800">
              <a:solidFill>
                <a:schemeClr val="tx1"/>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a:ln/>
        </p:spPr>
        <p:txBody>
          <a:bodyPr/>
          <a:lstStyle>
            <a:lvl1pPr>
              <a:defRPr/>
            </a:lvl1pPr>
          </a:lstStyle>
          <a:p>
            <a:pPr>
              <a:defRPr/>
            </a:pPr>
            <a:fld id="{ABB42775-4DA2-40D0-A579-CD402D58C543}" type="slidenum">
              <a:rPr lang="zh-CN" altLang="en-US"/>
              <a:pPr>
                <a:defRPr/>
              </a:pPr>
              <a:t>‹#›</a:t>
            </a:fld>
            <a:endParaRPr lang="zh-CN" altLang="en-US" sz="1800">
              <a:solidFill>
                <a:schemeClr val="tx1"/>
              </a:solidFill>
            </a:endParaRPr>
          </a:p>
        </p:txBody>
      </p:sp>
    </p:spTree>
    <p:extLst>
      <p:ext uri="{BB962C8B-B14F-4D97-AF65-F5344CB8AC3E}">
        <p14:creationId xmlns="" xmlns:p14="http://schemas.microsoft.com/office/powerpoint/2010/main" val="274433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4492D647-21F6-4F8C-BC2F-1E34891B3343}" type="datetime1">
              <a:rPr lang="zh-CN" altLang="en-US"/>
              <a:pPr>
                <a:defRPr/>
              </a:pPr>
              <a:t>2015-10-28</a:t>
            </a:fld>
            <a:endParaRPr lang="zh-CN" altLang="en-US" sz="1800">
              <a:solidFill>
                <a:schemeClr val="tx1"/>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ln/>
        </p:spPr>
        <p:txBody>
          <a:bodyPr/>
          <a:lstStyle>
            <a:lvl1pPr>
              <a:defRPr/>
            </a:lvl1pPr>
          </a:lstStyle>
          <a:p>
            <a:pPr>
              <a:defRPr/>
            </a:pPr>
            <a:fld id="{B4754A19-AE40-4B9A-9C7D-8E7C5F0EC926}" type="slidenum">
              <a:rPr lang="zh-CN" altLang="en-US"/>
              <a:pPr>
                <a:defRPr/>
              </a:pPr>
              <a:t>‹#›</a:t>
            </a:fld>
            <a:endParaRPr lang="zh-CN" altLang="en-US" sz="1800">
              <a:solidFill>
                <a:schemeClr val="tx1"/>
              </a:solidFill>
            </a:endParaRPr>
          </a:p>
        </p:txBody>
      </p:sp>
    </p:spTree>
    <p:extLst>
      <p:ext uri="{BB962C8B-B14F-4D97-AF65-F5344CB8AC3E}">
        <p14:creationId xmlns="" xmlns:p14="http://schemas.microsoft.com/office/powerpoint/2010/main" val="2219734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51E64E61-85CB-478A-990B-10108625CFC7}" type="datetime1">
              <a:rPr lang="zh-CN" altLang="en-US"/>
              <a:pPr>
                <a:defRPr/>
              </a:pPr>
              <a:t>2015-10-28</a:t>
            </a:fld>
            <a:endParaRPr lang="zh-CN" altLang="en-US" sz="1800">
              <a:solidFill>
                <a:schemeClr val="tx1"/>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a:ln/>
        </p:spPr>
        <p:txBody>
          <a:bodyPr/>
          <a:lstStyle>
            <a:lvl1pPr>
              <a:defRPr/>
            </a:lvl1pPr>
          </a:lstStyle>
          <a:p>
            <a:pPr>
              <a:defRPr/>
            </a:pPr>
            <a:fld id="{D78437C1-84F7-40BC-9111-3C1DCDDD8E7C}" type="slidenum">
              <a:rPr lang="zh-CN" altLang="en-US"/>
              <a:pPr>
                <a:defRPr/>
              </a:pPr>
              <a:t>‹#›</a:t>
            </a:fld>
            <a:endParaRPr lang="zh-CN" altLang="en-US" sz="1800">
              <a:solidFill>
                <a:schemeClr val="tx1"/>
              </a:solidFill>
            </a:endParaRPr>
          </a:p>
        </p:txBody>
      </p:sp>
    </p:spTree>
    <p:extLst>
      <p:ext uri="{BB962C8B-B14F-4D97-AF65-F5344CB8AC3E}">
        <p14:creationId xmlns="" xmlns:p14="http://schemas.microsoft.com/office/powerpoint/2010/main" val="1028691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DDE4DEC6-C429-4075-AF24-DC27FF6EB32D}" type="datetime1">
              <a:rPr lang="zh-CN" altLang="en-US"/>
              <a:pPr>
                <a:defRPr/>
              </a:pPr>
              <a:t>2015-10-28</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06A08A8C-818E-41A9-BDA3-45DAD3B400B4}" type="slidenum">
              <a:rPr lang="zh-CN" altLang="en-US"/>
              <a:pPr>
                <a:defRPr/>
              </a:pPr>
              <a:t>‹#›</a:t>
            </a:fld>
            <a:endParaRPr lang="zh-CN" altLang="en-US" sz="1800">
              <a:solidFill>
                <a:schemeClr val="tx1"/>
              </a:solidFill>
            </a:endParaRPr>
          </a:p>
        </p:txBody>
      </p:sp>
    </p:spTree>
    <p:extLst>
      <p:ext uri="{BB962C8B-B14F-4D97-AF65-F5344CB8AC3E}">
        <p14:creationId xmlns="" xmlns:p14="http://schemas.microsoft.com/office/powerpoint/2010/main" val="4002414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5730632E-6FF2-49AF-9649-11971A9BD50A}" type="datetime1">
              <a:rPr lang="zh-CN" altLang="en-US"/>
              <a:pPr>
                <a:defRPr/>
              </a:pPr>
              <a:t>2015-10-28</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73F3E1FE-A7F2-4776-B180-2C8542CEC5B2}" type="slidenum">
              <a:rPr lang="zh-CN" altLang="en-US"/>
              <a:pPr>
                <a:defRPr/>
              </a:pPr>
              <a:t>‹#›</a:t>
            </a:fld>
            <a:endParaRPr lang="zh-CN" altLang="en-US" sz="1800">
              <a:solidFill>
                <a:schemeClr val="tx1"/>
              </a:solidFill>
            </a:endParaRPr>
          </a:p>
        </p:txBody>
      </p:sp>
    </p:spTree>
    <p:extLst>
      <p:ext uri="{BB962C8B-B14F-4D97-AF65-F5344CB8AC3E}">
        <p14:creationId xmlns="" xmlns:p14="http://schemas.microsoft.com/office/powerpoint/2010/main" val="34128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anose="020F0502020204030204" pitchFamily="34" charset="0"/>
              </a:rPr>
              <a:t>单击此处编辑母版标题样式</a:t>
            </a:r>
          </a:p>
        </p:txBody>
      </p:sp>
      <p:sp>
        <p:nvSpPr>
          <p:cNvPr id="1027" name="文本占位符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anose="020F0502020204030204" pitchFamily="34" charset="0"/>
              </a:rPr>
              <a:t>单击此处编辑母版文本样式</a:t>
            </a:r>
          </a:p>
          <a:p>
            <a:pPr lvl="1"/>
            <a:r>
              <a:rPr lang="zh-CN" altLang="zh-CN" smtClean="0">
                <a:sym typeface="Calibri" panose="020F0502020204030204" pitchFamily="34" charset="0"/>
              </a:rPr>
              <a:t>第二级</a:t>
            </a:r>
          </a:p>
          <a:p>
            <a:pPr lvl="2"/>
            <a:r>
              <a:rPr lang="zh-CN" altLang="zh-CN" smtClean="0">
                <a:sym typeface="Calibri" panose="020F0502020204030204" pitchFamily="34" charset="0"/>
              </a:rPr>
              <a:t>第三级</a:t>
            </a:r>
          </a:p>
          <a:p>
            <a:pPr lvl="3"/>
            <a:r>
              <a:rPr lang="zh-CN" altLang="zh-CN" smtClean="0">
                <a:sym typeface="Calibri" panose="020F0502020204030204" pitchFamily="34" charset="0"/>
              </a:rPr>
              <a:t>第四级</a:t>
            </a:r>
          </a:p>
          <a:p>
            <a:pPr lvl="4"/>
            <a:r>
              <a:rPr lang="zh-CN" altLang="zh-CN" smtClean="0">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457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mn-ea"/>
              </a:defRPr>
            </a:lvl1pPr>
          </a:lstStyle>
          <a:p>
            <a:pPr>
              <a:defRPr/>
            </a:pPr>
            <a:fld id="{6D8C9A15-F3FE-4F58-B968-AB5662EDBA53}" type="datetime1">
              <a:rPr lang="zh-CN" altLang="en-US"/>
              <a:pPr>
                <a:defRPr/>
              </a:pPr>
              <a:t>2015-10-28</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3124200" y="6356350"/>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ea typeface="+mn-ea"/>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94F6F8A-26D8-420E-BD53-A63CE21E20F7}" type="slidenum">
              <a:rPr lang="zh-CN" altLang="en-US"/>
              <a:pPr>
                <a:defRPr/>
              </a:pPr>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3.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0.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3.jpeg"/><Relationship Id="rId7" Type="http://schemas.openxmlformats.org/officeDocument/2006/relationships/diagramQuickStyle" Target="../diagrams/quickStyle2.xml"/><Relationship Id="rId12" Type="http://schemas.microsoft.com/office/2007/relationships/diagramDrawing" Target="../diagrams/drawing2.xml"/><Relationship Id="rId2" Type="http://schemas.openxmlformats.org/officeDocument/2006/relationships/slideLayout" Target="../slideLayouts/slideLayout1.xml"/><Relationship Id="rId1" Type="http://schemas.openxmlformats.org/officeDocument/2006/relationships/video" Target="file:///\\vmware-host\Shared%20Folders\Desktop\&#22914;&#20309;&#30475;&#24403;&#21069;&#32463;&#27982;&#24418;&#21183;\%5b&#32463;&#27982;&#20449;&#24687;&#32852;&#25773;%5d&#20013;&#20849;&#20013;&#22830;&#25919;&#27835;&#23616;&#30740;&#31350;&#24403;&#21069;&#32463;&#27982;&#24418;&#21183;&#21644;&#32463;&#27982;&#24037;&#20316;.avi" TargetMode="Externa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43.png"/><Relationship Id="rId4" Type="http://schemas.openxmlformats.org/officeDocument/2006/relationships/image" Target="../media/image3.png"/><Relationship Id="rId9"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7.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3.png"/><Relationship Id="rId7" Type="http://schemas.openxmlformats.org/officeDocument/2006/relationships/image" Target="../media/image51.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png"/><Relationship Id="rId9" Type="http://schemas.openxmlformats.org/officeDocument/2006/relationships/image" Target="../media/image53.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9.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6.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3.png"/><Relationship Id="rId7" Type="http://schemas.openxmlformats.org/officeDocument/2006/relationships/image" Target="../media/image66.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7.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3.png"/><Relationship Id="rId7" Type="http://schemas.openxmlformats.org/officeDocument/2006/relationships/image" Target="../media/image71.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28.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diagramQuickStyle" Target="../diagrams/quickStyle3.xml"/><Relationship Id="rId11" Type="http://schemas.microsoft.com/office/2007/relationships/diagramDrawing" Target="../diagrams/drawing3.xml"/><Relationship Id="rId5" Type="http://schemas.openxmlformats.org/officeDocument/2006/relationships/diagramLayout" Target="../diagrams/layout3.xml"/><Relationship Id="rId10" Type="http://schemas.openxmlformats.org/officeDocument/2006/relationships/image" Target="../media/image75.jpeg"/><Relationship Id="rId4" Type="http://schemas.openxmlformats.org/officeDocument/2006/relationships/diagramData" Target="../diagrams/data3.xml"/><Relationship Id="rId9" Type="http://schemas.openxmlformats.org/officeDocument/2006/relationships/image" Target="../media/image74.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9.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3.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84.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8.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87.jpeg"/><Relationship Id="rId5" Type="http://schemas.openxmlformats.org/officeDocument/2006/relationships/image" Target="../media/image86.png"/><Relationship Id="rId4" Type="http://schemas.openxmlformats.org/officeDocument/2006/relationships/image" Target="../media/image85.png"/></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90.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Microsoft_Office_Excel_97-2003____1.xls"/><Relationship Id="rId5" Type="http://schemas.openxmlformats.org/officeDocument/2006/relationships/chart" Target="../charts/chart8.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3.png"/><Relationship Id="rId7" Type="http://schemas.openxmlformats.org/officeDocument/2006/relationships/diagramData" Target="../diagrams/data4.xm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93.png"/><Relationship Id="rId11" Type="http://schemas.microsoft.com/office/2007/relationships/diagramDrawing" Target="../diagrams/drawing4.xml"/><Relationship Id="rId5" Type="http://schemas.openxmlformats.org/officeDocument/2006/relationships/image" Target="../media/image92.png"/><Relationship Id="rId10" Type="http://schemas.openxmlformats.org/officeDocument/2006/relationships/diagramColors" Target="../diagrams/colors4.xml"/><Relationship Id="rId4" Type="http://schemas.openxmlformats.org/officeDocument/2006/relationships/image" Target="../media/image91.jpeg"/><Relationship Id="rId9"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5.png"/></Relationships>
</file>

<file path=ppt/slides/_rels/slide3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7.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99.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0.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1.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2.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4.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3.png"/><Relationship Id="rId7" Type="http://schemas.openxmlformats.org/officeDocument/2006/relationships/chart" Target="../charts/chart2.xm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microsoft.com/office/2007/relationships/diagramDrawing" Target="../diagrams/drawing1.xml"/><Relationship Id="rId5" Type="http://schemas.openxmlformats.org/officeDocument/2006/relationships/diagramLayout" Target="../diagrams/layout1.xml"/><Relationship Id="rId10" Type="http://schemas.openxmlformats.org/officeDocument/2006/relationships/image" Target="../media/image20.jpeg"/><Relationship Id="rId4" Type="http://schemas.openxmlformats.org/officeDocument/2006/relationships/diagramData" Target="../diagrams/data1.xml"/><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2"/>
          <p:cNvSpPr>
            <a:spLocks noChangeShapeType="1"/>
          </p:cNvSpPr>
          <p:nvPr/>
        </p:nvSpPr>
        <p:spPr bwMode="gray">
          <a:xfrm>
            <a:off x="1811338" y="1455738"/>
            <a:ext cx="0" cy="3128962"/>
          </a:xfrm>
          <a:prstGeom prst="line">
            <a:avLst/>
          </a:prstGeom>
          <a:noFill/>
          <a:ln w="9525">
            <a:solidFill>
              <a:schemeClr val="bg2"/>
            </a:solidFill>
            <a:round/>
            <a:headEnd/>
            <a:tailEnd/>
          </a:ln>
        </p:spPr>
        <p:txBody>
          <a:bodyPr/>
          <a:lstStyle/>
          <a:p>
            <a:endParaRPr lang="zh-CN" altLang="en-US"/>
          </a:p>
        </p:txBody>
      </p:sp>
      <p:grpSp>
        <p:nvGrpSpPr>
          <p:cNvPr id="4" name="Group 3"/>
          <p:cNvGrpSpPr>
            <a:grpSpLocks/>
          </p:cNvGrpSpPr>
          <p:nvPr/>
        </p:nvGrpSpPr>
        <p:grpSpPr bwMode="auto">
          <a:xfrm>
            <a:off x="271463" y="-4763"/>
            <a:ext cx="1552575" cy="1585913"/>
            <a:chOff x="171" y="-3"/>
            <a:chExt cx="978" cy="999"/>
          </a:xfrm>
        </p:grpSpPr>
        <p:sp>
          <p:nvSpPr>
            <p:cNvPr id="5"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6"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7" name="Freeform 7"/>
          <p:cNvSpPr>
            <a:spLocks/>
          </p:cNvSpPr>
          <p:nvPr/>
        </p:nvSpPr>
        <p:spPr bwMode="gray">
          <a:xfrm>
            <a:off x="1871663" y="-9525"/>
            <a:ext cx="1895475" cy="1519238"/>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8" name="Freeform 8"/>
          <p:cNvSpPr>
            <a:spLocks/>
          </p:cNvSpPr>
          <p:nvPr/>
        </p:nvSpPr>
        <p:spPr bwMode="gray">
          <a:xfrm>
            <a:off x="1871663" y="-14288"/>
            <a:ext cx="2138362" cy="1581151"/>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9" name="Freeform 9"/>
          <p:cNvSpPr>
            <a:spLocks/>
          </p:cNvSpPr>
          <p:nvPr/>
        </p:nvSpPr>
        <p:spPr bwMode="gray">
          <a:xfrm>
            <a:off x="1871663" y="-14288"/>
            <a:ext cx="2338387" cy="1627188"/>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10" name="Freeform 10"/>
          <p:cNvSpPr>
            <a:spLocks/>
          </p:cNvSpPr>
          <p:nvPr/>
        </p:nvSpPr>
        <p:spPr bwMode="gray">
          <a:xfrm>
            <a:off x="1874838" y="4437063"/>
            <a:ext cx="3525837" cy="2435225"/>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11" name="Freeform 11"/>
          <p:cNvSpPr>
            <a:spLocks/>
          </p:cNvSpPr>
          <p:nvPr/>
        </p:nvSpPr>
        <p:spPr bwMode="gray">
          <a:xfrm>
            <a:off x="1876425" y="4475163"/>
            <a:ext cx="3265488" cy="239236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12" name="Freeform 12"/>
          <p:cNvSpPr>
            <a:spLocks/>
          </p:cNvSpPr>
          <p:nvPr/>
        </p:nvSpPr>
        <p:spPr bwMode="gray">
          <a:xfrm>
            <a:off x="1871663" y="4518025"/>
            <a:ext cx="2946400" cy="2344738"/>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13" name="Line 17"/>
          <p:cNvSpPr>
            <a:spLocks noChangeShapeType="1"/>
          </p:cNvSpPr>
          <p:nvPr/>
        </p:nvSpPr>
        <p:spPr bwMode="gray">
          <a:xfrm>
            <a:off x="1876425" y="1552575"/>
            <a:ext cx="0" cy="2957513"/>
          </a:xfrm>
          <a:prstGeom prst="line">
            <a:avLst/>
          </a:prstGeom>
          <a:noFill/>
          <a:ln w="9525">
            <a:solidFill>
              <a:schemeClr val="accent1"/>
            </a:solidFill>
            <a:round/>
            <a:headEnd/>
            <a:tailEnd/>
          </a:ln>
        </p:spPr>
        <p:txBody>
          <a:bodyPr/>
          <a:lstStyle/>
          <a:p>
            <a:endParaRPr lang="zh-CN" altLang="en-US"/>
          </a:p>
        </p:txBody>
      </p:sp>
      <p:sp>
        <p:nvSpPr>
          <p:cNvPr id="16" name="Rectangle 6"/>
          <p:cNvSpPr>
            <a:spLocks noChangeArrowheads="1"/>
          </p:cNvSpPr>
          <p:nvPr/>
        </p:nvSpPr>
        <p:spPr bwMode="gray">
          <a:xfrm>
            <a:off x="65088" y="4457700"/>
            <a:ext cx="1762125" cy="215900"/>
          </a:xfrm>
          <a:prstGeom prst="rect">
            <a:avLst/>
          </a:prstGeom>
          <a:solidFill>
            <a:schemeClr val="bg2"/>
          </a:solidFill>
          <a:ln w="9525">
            <a:noFill/>
            <a:miter lim="800000"/>
            <a:headEnd/>
            <a:tailEnd/>
          </a:ln>
        </p:spPr>
        <p:txBody>
          <a:bodyPr wrap="none" anchor="ctr"/>
          <a:lstStyle/>
          <a:p>
            <a:endParaRPr lang="zh-CN" altLang="en-US"/>
          </a:p>
        </p:txBody>
      </p:sp>
      <p:sp>
        <p:nvSpPr>
          <p:cNvPr id="17" name="Text Box 8"/>
          <p:cNvSpPr txBox="1">
            <a:spLocks noChangeArrowheads="1"/>
          </p:cNvSpPr>
          <p:nvPr/>
        </p:nvSpPr>
        <p:spPr bwMode="gray">
          <a:xfrm>
            <a:off x="107950" y="4384675"/>
            <a:ext cx="2087563" cy="300038"/>
          </a:xfrm>
          <a:prstGeom prst="rect">
            <a:avLst/>
          </a:prstGeom>
          <a:noFill/>
          <a:ln w="9525">
            <a:noFill/>
            <a:miter lim="800000"/>
            <a:headEnd/>
            <a:tailEnd/>
          </a:ln>
        </p:spPr>
        <p:txBody>
          <a:bodyPr>
            <a:spAutoFit/>
          </a:bodyPr>
          <a:lstStyle/>
          <a:p>
            <a:r>
              <a:rPr lang="en-US" altLang="zh-CN" sz="1300" b="1">
                <a:solidFill>
                  <a:srgbClr val="A6A6A6"/>
                </a:solidFill>
                <a:latin typeface="Arial" pitchFamily="34" charset="0"/>
                <a:ea typeface="黑体" pitchFamily="2" charset="-122"/>
                <a:cs typeface="Arial" pitchFamily="34" charset="0"/>
              </a:rPr>
              <a:t>www.ssbgzzs.com</a:t>
            </a:r>
            <a:endParaRPr lang="zh-CN" altLang="en-US" sz="1300" b="1">
              <a:solidFill>
                <a:srgbClr val="A6A6A6"/>
              </a:solidFill>
              <a:latin typeface="Arial" pitchFamily="34" charset="0"/>
              <a:ea typeface="黑体" pitchFamily="2" charset="-122"/>
            </a:endParaRPr>
          </a:p>
        </p:txBody>
      </p:sp>
      <p:pic>
        <p:nvPicPr>
          <p:cNvPr id="18" name="图片 2" descr="章.tif"/>
          <p:cNvPicPr>
            <a:picLocks noChangeAspect="1"/>
          </p:cNvPicPr>
          <p:nvPr/>
        </p:nvPicPr>
        <p:blipFill>
          <a:blip r:embed="rId2" cstate="print"/>
          <a:srcRect/>
          <a:stretch>
            <a:fillRect/>
          </a:stretch>
        </p:blipFill>
        <p:spPr bwMode="auto">
          <a:xfrm>
            <a:off x="561955" y="2416176"/>
            <a:ext cx="1152525" cy="1155700"/>
          </a:xfrm>
          <a:prstGeom prst="rect">
            <a:avLst/>
          </a:prstGeom>
          <a:noFill/>
          <a:ln w="9525">
            <a:noFill/>
            <a:miter lim="800000"/>
            <a:headEnd/>
            <a:tailEnd/>
          </a:ln>
        </p:spPr>
      </p:pic>
      <p:sp>
        <p:nvSpPr>
          <p:cNvPr id="20" name="Rectangle 40"/>
          <p:cNvSpPr txBox="1">
            <a:spLocks noChangeArrowheads="1"/>
          </p:cNvSpPr>
          <p:nvPr/>
        </p:nvSpPr>
        <p:spPr bwMode="white">
          <a:xfrm>
            <a:off x="1763714" y="2259805"/>
            <a:ext cx="5522930" cy="1025129"/>
          </a:xfrm>
          <a:prstGeom prst="rect">
            <a:avLst/>
          </a:prstGeom>
          <a:noFill/>
          <a:ln w="9525">
            <a:noFill/>
            <a:miter lim="800000"/>
            <a:headEnd/>
            <a:tailEnd/>
          </a:ln>
        </p:spPr>
        <p:txBody>
          <a:bodyPr anchor="ctr"/>
          <a:lstStyle/>
          <a:p>
            <a:pPr>
              <a:lnSpc>
                <a:spcPct val="70000"/>
              </a:lnSpc>
            </a:pPr>
            <a:r>
              <a:rPr kumimoji="1" lang="en-US" altLang="zh-CN" sz="4000" b="1" dirty="0" smtClean="0">
                <a:solidFill>
                  <a:srgbClr val="FF0000"/>
                </a:solidFill>
                <a:latin typeface="微软雅黑" pitchFamily="34" charset="-122"/>
                <a:ea typeface="微软雅黑" pitchFamily="34" charset="-122"/>
              </a:rPr>
              <a:t>《</a:t>
            </a:r>
            <a:r>
              <a:rPr kumimoji="1" lang="zh-CN" altLang="en-US" sz="4000" b="1" dirty="0" smtClean="0">
                <a:solidFill>
                  <a:srgbClr val="FF0000"/>
                </a:solidFill>
                <a:latin typeface="微软雅黑" pitchFamily="34" charset="-122"/>
                <a:ea typeface="微软雅黑" pitchFamily="34" charset="-122"/>
              </a:rPr>
              <a:t>时事报告</a:t>
            </a:r>
            <a:r>
              <a:rPr kumimoji="1" lang="en-US" altLang="zh-CN" sz="4000" b="1" dirty="0" smtClean="0">
                <a:solidFill>
                  <a:srgbClr val="FF0000"/>
                </a:solidFill>
                <a:latin typeface="微软雅黑" pitchFamily="34" charset="-122"/>
                <a:ea typeface="微软雅黑" pitchFamily="34" charset="-122"/>
              </a:rPr>
              <a:t>》</a:t>
            </a:r>
            <a:r>
              <a:rPr kumimoji="1" lang="zh-CN" altLang="en-US" sz="4000" b="1" dirty="0" smtClean="0">
                <a:solidFill>
                  <a:srgbClr val="FF0000"/>
                </a:solidFill>
                <a:latin typeface="微软雅黑" pitchFamily="34" charset="-122"/>
                <a:ea typeface="微软雅黑" pitchFamily="34" charset="-122"/>
              </a:rPr>
              <a:t>杂志社</a:t>
            </a:r>
            <a:endParaRPr kumimoji="1" lang="ko-KR" altLang="en-US" sz="4000" b="1" dirty="0">
              <a:solidFill>
                <a:srgbClr val="FF0000"/>
              </a:solidFill>
              <a:latin typeface="微软雅黑" pitchFamily="34" charset="-122"/>
              <a:ea typeface="冬青黑体简体中文 W6" charset="-122"/>
            </a:endParaRPr>
          </a:p>
        </p:txBody>
      </p:sp>
      <p:sp>
        <p:nvSpPr>
          <p:cNvPr id="21" name="Rectangle 41"/>
          <p:cNvSpPr txBox="1">
            <a:spLocks noChangeArrowheads="1"/>
          </p:cNvSpPr>
          <p:nvPr/>
        </p:nvSpPr>
        <p:spPr bwMode="white">
          <a:xfrm>
            <a:off x="2051050" y="3068638"/>
            <a:ext cx="5473700" cy="431800"/>
          </a:xfrm>
          <a:prstGeom prst="rect">
            <a:avLst/>
          </a:prstGeom>
          <a:noFill/>
          <a:ln w="9525">
            <a:noFill/>
            <a:miter lim="800000"/>
            <a:headEnd/>
            <a:tailEnd/>
          </a:ln>
        </p:spPr>
        <p:txBody>
          <a:bodyPr/>
          <a:lstStyle/>
          <a:p>
            <a:pPr latinLnBrk="1">
              <a:spcBef>
                <a:spcPct val="20000"/>
              </a:spcBef>
            </a:pPr>
            <a:r>
              <a:rPr kumimoji="1" lang="zh-CN" altLang="en-US" sz="2800" b="1" dirty="0" smtClean="0">
                <a:solidFill>
                  <a:srgbClr val="C00000"/>
                </a:solidFill>
                <a:latin typeface="楷体" pitchFamily="49" charset="-122"/>
                <a:ea typeface="楷体" pitchFamily="49" charset="-122"/>
              </a:rPr>
              <a:t>党委中心组学习</a:t>
            </a:r>
            <a:endParaRPr kumimoji="1" lang="ko-KR" altLang="en-US" sz="2800" b="1" dirty="0">
              <a:solidFill>
                <a:srgbClr val="C00000"/>
              </a:solidFill>
              <a:latin typeface="楷体" pitchFamily="49" charset="-122"/>
              <a:ea typeface="楷体-简" charset="-122"/>
            </a:endParaRPr>
          </a:p>
        </p:txBody>
      </p:sp>
      <p:sp>
        <p:nvSpPr>
          <p:cNvPr id="19" name="Freeform 20"/>
          <p:cNvSpPr>
            <a:spLocks/>
          </p:cNvSpPr>
          <p:nvPr/>
        </p:nvSpPr>
        <p:spPr bwMode="gray">
          <a:xfrm>
            <a:off x="1857356" y="0"/>
            <a:ext cx="7332662" cy="6885384"/>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500"/>
                                        <p:tgtEl>
                                          <p:spTgt spid="4"/>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Top)">
                                      <p:cBhvr>
                                        <p:cTn id="11" dur="500"/>
                                        <p:tgtEl>
                                          <p:spTgt spid="7"/>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1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lide(fromTop)">
                                      <p:cBhvr>
                                        <p:cTn id="20" dur="500"/>
                                        <p:tgtEl>
                                          <p:spTgt spid="8"/>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lide(fromBottom)">
                                      <p:cBhvr>
                                        <p:cTn id="24" dur="500"/>
                                        <p:tgtEl>
                                          <p:spTgt spid="12"/>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slide(fromBottom)">
                                      <p:cBhvr>
                                        <p:cTn id="28" dur="500"/>
                                        <p:tgtEl>
                                          <p:spTgt spid="11"/>
                                        </p:tgtEl>
                                      </p:cBhvr>
                                    </p:animEffect>
                                  </p:childTnLst>
                                </p:cTn>
                              </p:par>
                            </p:childTnLst>
                          </p:cTn>
                        </p:par>
                        <p:par>
                          <p:cTn id="29" fill="hold">
                            <p:stCondLst>
                              <p:cond delay="30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500"/>
                            </p:stCondLst>
                            <p:childTnLst>
                              <p:par>
                                <p:cTn id="35" presetID="12" presetClass="entr" presetSubtype="1"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lide(fromTop)">
                                      <p:cBhvr>
                                        <p:cTn id="37" dur="500"/>
                                        <p:tgtEl>
                                          <p:spTgt spid="9"/>
                                        </p:tgtEl>
                                      </p:cBhvr>
                                    </p:animEffect>
                                  </p:childTnLst>
                                </p:cTn>
                              </p:par>
                            </p:childTnLst>
                          </p:cTn>
                        </p:par>
                        <p:par>
                          <p:cTn id="38" fill="hold">
                            <p:stCondLst>
                              <p:cond delay="4000"/>
                            </p:stCondLst>
                            <p:childTnLst>
                              <p:par>
                                <p:cTn id="39" presetID="12" presetClass="entr" presetSubtype="4"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slide(fromBottom)">
                                      <p:cBhvr>
                                        <p:cTn id="41" dur="500"/>
                                        <p:tgtEl>
                                          <p:spTgt spid="10"/>
                                        </p:tgtEl>
                                      </p:cBhvr>
                                    </p:animEffect>
                                  </p:childTnLst>
                                </p:cTn>
                              </p:par>
                            </p:childTnLst>
                          </p:cTn>
                        </p:par>
                        <p:par>
                          <p:cTn id="42" fill="hold">
                            <p:stCondLst>
                              <p:cond delay="4500"/>
                            </p:stCondLst>
                            <p:childTnLst>
                              <p:par>
                                <p:cTn id="43" presetID="2" presetClass="entr" presetSubtype="1"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0-#ppt_h/2"/>
                                          </p:val>
                                        </p:tav>
                                        <p:tav tm="100000">
                                          <p:val>
                                            <p:strVal val="#ppt_y"/>
                                          </p:val>
                                        </p:tav>
                                      </p:tavLst>
                                    </p:anim>
                                  </p:childTnLst>
                                </p:cTn>
                              </p:par>
                            </p:childTnLst>
                          </p:cTn>
                        </p:par>
                        <p:par>
                          <p:cTn id="47" fill="hold">
                            <p:stCondLst>
                              <p:cond delay="5000"/>
                            </p:stCondLst>
                            <p:childTnLst>
                              <p:par>
                                <p:cTn id="48" presetID="3" presetClass="entr" presetSubtype="1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linds(horizontal)">
                                      <p:cBhvr>
                                        <p:cTn id="50" dur="500"/>
                                        <p:tgtEl>
                                          <p:spTgt spid="17"/>
                                        </p:tgtEl>
                                      </p:cBhvr>
                                    </p:animEffect>
                                  </p:childTnLst>
                                </p:cTn>
                              </p:par>
                            </p:childTnLst>
                          </p:cTn>
                        </p:par>
                        <p:par>
                          <p:cTn id="51" fill="hold">
                            <p:stCondLst>
                              <p:cond delay="5500"/>
                            </p:stCondLst>
                            <p:childTnLst>
                              <p:par>
                                <p:cTn id="52" presetID="3" presetClass="exit" presetSubtype="5" fill="hold" grpId="0" nodeType="afterEffect">
                                  <p:stCondLst>
                                    <p:cond delay="0"/>
                                  </p:stCondLst>
                                  <p:childTnLst>
                                    <p:animEffect transition="out" filter="blinds(vertical)">
                                      <p:cBhvr>
                                        <p:cTn id="53" dur="1000"/>
                                        <p:tgtEl>
                                          <p:spTgt spid="19"/>
                                        </p:tgtEl>
                                      </p:cBhvr>
                                    </p:animEffect>
                                    <p:set>
                                      <p:cBhvr>
                                        <p:cTn id="54" dur="1" fill="hold">
                                          <p:stCondLst>
                                            <p:cond delay="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2" grpId="0" animBg="1"/>
      <p:bldP spid="13" grpId="0" animBg="1"/>
      <p:bldP spid="16" grpId="0" animBg="1"/>
      <p:bldP spid="17" grpId="0"/>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74121"/>
          </a:xfrm>
          <a:prstGeom prst="rect">
            <a:avLst/>
          </a:prstGeom>
        </p:spPr>
      </p:pic>
      <p:sp>
        <p:nvSpPr>
          <p:cNvPr id="59" name="矩形 58"/>
          <p:cNvSpPr/>
          <p:nvPr/>
        </p:nvSpPr>
        <p:spPr>
          <a:xfrm>
            <a:off x="211138" y="474663"/>
            <a:ext cx="8736012" cy="6221412"/>
          </a:xfrm>
          <a:prstGeom prst="rect">
            <a:avLst/>
          </a:prstGeom>
          <a:solidFill>
            <a:schemeClr val="accent4">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19458" name="图片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 name="矩形 26"/>
          <p:cNvSpPr/>
          <p:nvPr/>
        </p:nvSpPr>
        <p:spPr>
          <a:xfrm>
            <a:off x="4139952" y="650765"/>
            <a:ext cx="4538640" cy="400110"/>
          </a:xfrm>
          <a:prstGeom prst="rect">
            <a:avLst/>
          </a:prstGeom>
          <a:solidFill>
            <a:srgbClr val="042052"/>
          </a:solidFill>
          <a:ln w="38100">
            <a:noFill/>
          </a:ln>
          <a:effectLst>
            <a:outerShdw blurRad="50800" dist="152400" dir="2700000" algn="tl" rotWithShape="0">
              <a:prstClr val="black">
                <a:alpha val="40000"/>
              </a:prstClr>
            </a:outerShdw>
          </a:effectLst>
        </p:spPr>
        <p:txBody>
          <a:bodyPr wrap="square">
            <a:spAutoFit/>
          </a:bodyPr>
          <a:lstStyle/>
          <a:p>
            <a:pPr eaLnBrk="1" hangingPunct="1"/>
            <a:r>
              <a:rPr lang="zh-CN" altLang="zh-CN" sz="2000" b="1" dirty="0" smtClean="0">
                <a:solidFill>
                  <a:schemeClr val="bg1"/>
                </a:solidFill>
              </a:rPr>
              <a:t>“成绩单”</a:t>
            </a:r>
            <a:r>
              <a:rPr lang="zh-CN" altLang="en-US" sz="2000" b="1" dirty="0" smtClean="0">
                <a:solidFill>
                  <a:schemeClr val="bg1"/>
                </a:solidFill>
              </a:rPr>
              <a:t>背后</a:t>
            </a:r>
            <a:r>
              <a:rPr lang="zh-CN" altLang="zh-CN" sz="2000" b="1" dirty="0" smtClean="0">
                <a:solidFill>
                  <a:schemeClr val="bg1"/>
                </a:solidFill>
              </a:rPr>
              <a:t>，中国经济</a:t>
            </a:r>
            <a:r>
              <a:rPr lang="zh-CN" altLang="en-US" sz="2000" b="1" dirty="0" smtClean="0">
                <a:solidFill>
                  <a:schemeClr val="bg1"/>
                </a:solidFill>
              </a:rPr>
              <a:t>的重要</a:t>
            </a:r>
            <a:r>
              <a:rPr lang="zh-CN" altLang="zh-CN" sz="2000" b="1" dirty="0" smtClean="0">
                <a:solidFill>
                  <a:schemeClr val="bg1"/>
                </a:solidFill>
              </a:rPr>
              <a:t>变化</a:t>
            </a:r>
            <a:endParaRPr lang="zh-CN" altLang="en-US" sz="2000" b="1" dirty="0">
              <a:solidFill>
                <a:schemeClr val="bg1"/>
              </a:solidFill>
            </a:endParaRPr>
          </a:p>
        </p:txBody>
      </p:sp>
      <p:sp>
        <p:nvSpPr>
          <p:cNvPr id="29" name="矩形 28"/>
          <p:cNvSpPr/>
          <p:nvPr/>
        </p:nvSpPr>
        <p:spPr>
          <a:xfrm>
            <a:off x="4644008" y="1301313"/>
            <a:ext cx="3677610" cy="584775"/>
          </a:xfrm>
          <a:prstGeom prst="rect">
            <a:avLst/>
          </a:prstGeom>
        </p:spPr>
        <p:txBody>
          <a:bodyPr wrap="none">
            <a:spAutoFit/>
          </a:bodyPr>
          <a:lstStyle/>
          <a:p>
            <a:r>
              <a:rPr lang="zh-CN" altLang="zh-CN"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50" endPos="85000" dir="5400000" sy="-100000" algn="bl" rotWithShape="0"/>
                </a:effectLst>
                <a:latin typeface="微软雅黑" pitchFamily="34" charset="-122"/>
                <a:ea typeface="黑体"/>
              </a:rPr>
              <a:t>趋势</a:t>
            </a:r>
            <a:r>
              <a:rPr lang="zh-CN" alt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50" endPos="85000" dir="5400000" sy="-100000" algn="bl" rotWithShape="0"/>
                </a:effectLst>
                <a:latin typeface="微软雅黑" pitchFamily="34" charset="-122"/>
                <a:ea typeface="黑体"/>
              </a:rPr>
              <a:t>：</a:t>
            </a:r>
            <a:r>
              <a:rPr lang="zh-CN" altLang="zh-CN" sz="1600" kern="100" dirty="0">
                <a:solidFill>
                  <a:srgbClr val="000000"/>
                </a:solidFill>
                <a:cs typeface="宋体" panose="02010600030101010101" pitchFamily="2" charset="-122"/>
              </a:rPr>
              <a:t>体现经济发展的大致</a:t>
            </a:r>
            <a:r>
              <a:rPr lang="zh-CN" altLang="zh-CN" sz="1600" kern="100" dirty="0" smtClean="0">
                <a:solidFill>
                  <a:srgbClr val="000000"/>
                </a:solidFill>
                <a:cs typeface="宋体" panose="02010600030101010101" pitchFamily="2" charset="-122"/>
              </a:rPr>
              <a:t>走向</a:t>
            </a:r>
            <a:endParaRPr lang="zh-CN" altLang="en-US" sz="1600" dirty="0"/>
          </a:p>
        </p:txBody>
      </p:sp>
      <p:sp>
        <p:nvSpPr>
          <p:cNvPr id="34" name="矩形 33"/>
          <p:cNvSpPr/>
          <p:nvPr/>
        </p:nvSpPr>
        <p:spPr>
          <a:xfrm>
            <a:off x="4786314" y="6012577"/>
            <a:ext cx="4103474" cy="584775"/>
          </a:xfrm>
          <a:prstGeom prst="rect">
            <a:avLst/>
          </a:prstGeom>
        </p:spPr>
        <p:txBody>
          <a:bodyPr wrap="square">
            <a:spAutoFit/>
          </a:bodyPr>
          <a:lstStyle/>
          <a:p>
            <a:r>
              <a:rPr lang="zh-CN" altLang="zh-CN" sz="1600" kern="100" dirty="0" smtClean="0">
                <a:solidFill>
                  <a:srgbClr val="000000"/>
                </a:solidFill>
                <a:cs typeface="宋体" panose="02010600030101010101" pitchFamily="2" charset="-122"/>
              </a:rPr>
              <a:t>尽管</a:t>
            </a:r>
            <a:r>
              <a:rPr lang="zh-CN" altLang="zh-CN" sz="1600" kern="100" dirty="0">
                <a:solidFill>
                  <a:srgbClr val="000000"/>
                </a:solidFill>
                <a:cs typeface="宋体" panose="02010600030101010101" pitchFamily="2" charset="-122"/>
              </a:rPr>
              <a:t>我国经济呈现向下的走势，但波动幅度越来越平缓，目前仍在合理区间平稳运行。</a:t>
            </a:r>
            <a:endParaRPr lang="zh-CN" altLang="en-US" sz="1600" dirty="0"/>
          </a:p>
        </p:txBody>
      </p:sp>
      <p:sp>
        <p:nvSpPr>
          <p:cNvPr id="15" name="矩形 14"/>
          <p:cNvSpPr/>
          <p:nvPr/>
        </p:nvSpPr>
        <p:spPr>
          <a:xfrm>
            <a:off x="1684953" y="2382801"/>
            <a:ext cx="1114408" cy="369332"/>
          </a:xfrm>
          <a:prstGeom prst="rect">
            <a:avLst/>
          </a:prstGeom>
        </p:spPr>
        <p:txBody>
          <a:bodyPr wrap="none">
            <a:spAutoFit/>
          </a:bodyPr>
          <a:lstStyle/>
          <a:p>
            <a:r>
              <a:rPr lang="zh-CN" altLang="en-US" b="1" kern="100" dirty="0" smtClean="0">
                <a:solidFill>
                  <a:srgbClr val="012967"/>
                </a:solidFill>
                <a:effectLst>
                  <a:outerShdw blurRad="38100" dist="38100" dir="2700000" algn="tl">
                    <a:srgbClr val="000000">
                      <a:alpha val="43137"/>
                    </a:srgbClr>
                  </a:outerShdw>
                </a:effectLst>
                <a:cs typeface="宋体" panose="02010600030101010101" pitchFamily="2" charset="-122"/>
              </a:rPr>
              <a:t>美国经济</a:t>
            </a:r>
            <a:endParaRPr lang="zh-CN" altLang="en-US" b="1" dirty="0">
              <a:solidFill>
                <a:srgbClr val="012967"/>
              </a:solidFill>
              <a:effectLst>
                <a:outerShdw blurRad="38100" dist="38100" dir="2700000" algn="tl">
                  <a:srgbClr val="000000">
                    <a:alpha val="43137"/>
                  </a:srgbClr>
                </a:outerShdw>
              </a:effectLst>
            </a:endParaRPr>
          </a:p>
        </p:txBody>
      </p:sp>
      <p:sp>
        <p:nvSpPr>
          <p:cNvPr id="16" name="矩形 15"/>
          <p:cNvSpPr/>
          <p:nvPr/>
        </p:nvSpPr>
        <p:spPr>
          <a:xfrm>
            <a:off x="6228184" y="2223158"/>
            <a:ext cx="1114408" cy="369332"/>
          </a:xfrm>
          <a:prstGeom prst="rect">
            <a:avLst/>
          </a:prstGeom>
        </p:spPr>
        <p:txBody>
          <a:bodyPr wrap="none">
            <a:spAutoFit/>
          </a:bodyPr>
          <a:lstStyle/>
          <a:p>
            <a:r>
              <a:rPr lang="zh-CN" altLang="en-US" b="1" kern="100" dirty="0" smtClean="0">
                <a:solidFill>
                  <a:srgbClr val="012967"/>
                </a:solidFill>
                <a:effectLst>
                  <a:outerShdw blurRad="38100" dist="38100" dir="2700000" algn="tl">
                    <a:srgbClr val="000000">
                      <a:alpha val="43137"/>
                    </a:srgbClr>
                  </a:outerShdw>
                </a:effectLst>
                <a:cs typeface="宋体" panose="02010600030101010101" pitchFamily="2" charset="-122"/>
              </a:rPr>
              <a:t>中国经济</a:t>
            </a:r>
            <a:endParaRPr lang="zh-CN" altLang="en-US" b="1" dirty="0">
              <a:solidFill>
                <a:srgbClr val="012967"/>
              </a:solidFill>
              <a:effectLst>
                <a:outerShdw blurRad="38100" dist="38100" dir="2700000" algn="tl">
                  <a:srgbClr val="000000">
                    <a:alpha val="43137"/>
                  </a:srgbClr>
                </a:outerShdw>
              </a:effectLst>
            </a:endParaRPr>
          </a:p>
        </p:txBody>
      </p:sp>
      <p:sp>
        <p:nvSpPr>
          <p:cNvPr id="22" name="矩形 21"/>
          <p:cNvSpPr/>
          <p:nvPr/>
        </p:nvSpPr>
        <p:spPr>
          <a:xfrm>
            <a:off x="515794" y="5968033"/>
            <a:ext cx="4103474" cy="584775"/>
          </a:xfrm>
          <a:prstGeom prst="rect">
            <a:avLst/>
          </a:prstGeom>
        </p:spPr>
        <p:txBody>
          <a:bodyPr wrap="square">
            <a:spAutoFit/>
          </a:bodyPr>
          <a:lstStyle/>
          <a:p>
            <a:r>
              <a:rPr lang="zh-CN" altLang="en-US" sz="1600" dirty="0" smtClean="0"/>
              <a:t>从</a:t>
            </a:r>
            <a:r>
              <a:rPr lang="zh-CN" altLang="zh-CN" sz="1600" dirty="0" smtClean="0"/>
              <a:t>发达</a:t>
            </a:r>
            <a:r>
              <a:rPr lang="zh-CN" altLang="zh-CN" sz="1600" dirty="0"/>
              <a:t>经济体增速变化</a:t>
            </a:r>
            <a:r>
              <a:rPr lang="zh-CN" altLang="zh-CN" sz="1600" dirty="0" smtClean="0"/>
              <a:t>轨迹</a:t>
            </a:r>
            <a:r>
              <a:rPr lang="zh-CN" altLang="en-US" sz="1600" dirty="0" smtClean="0"/>
              <a:t>来看</a:t>
            </a:r>
            <a:r>
              <a:rPr lang="zh-CN" altLang="zh-CN" sz="1600" dirty="0" smtClean="0"/>
              <a:t>，</a:t>
            </a:r>
            <a:r>
              <a:rPr lang="zh-CN" altLang="en-US" sz="1600" dirty="0" smtClean="0"/>
              <a:t>经济增速放缓</a:t>
            </a:r>
            <a:r>
              <a:rPr lang="zh-CN" altLang="zh-CN" sz="1600" dirty="0" smtClean="0"/>
              <a:t>符合</a:t>
            </a:r>
            <a:r>
              <a:rPr lang="zh-CN" altLang="zh-CN" sz="1600" dirty="0"/>
              <a:t>经济发展的一般规律。</a:t>
            </a:r>
            <a:endParaRPr lang="zh-CN" altLang="en-US" sz="1600" dirty="0"/>
          </a:p>
        </p:txBody>
      </p:sp>
      <p:sp>
        <p:nvSpPr>
          <p:cNvPr id="6" name="文本框 5"/>
          <p:cNvSpPr txBox="1"/>
          <p:nvPr/>
        </p:nvSpPr>
        <p:spPr>
          <a:xfrm>
            <a:off x="5292080" y="5517232"/>
            <a:ext cx="3456384" cy="307777"/>
          </a:xfrm>
          <a:prstGeom prst="rect">
            <a:avLst/>
          </a:prstGeom>
          <a:noFill/>
        </p:spPr>
        <p:txBody>
          <a:bodyPr wrap="square" rtlCol="0">
            <a:spAutoFit/>
          </a:bodyPr>
          <a:lstStyle/>
          <a:p>
            <a:r>
              <a:rPr lang="en-US" altLang="zh-CN" sz="1400" dirty="0" smtClean="0"/>
              <a:t>1978</a:t>
            </a:r>
            <a:r>
              <a:rPr lang="zh-CN" altLang="en-US" sz="1400" dirty="0" smtClean="0"/>
              <a:t>年        </a:t>
            </a:r>
            <a:r>
              <a:rPr lang="en-US" altLang="zh-CN" sz="1400" dirty="0" smtClean="0"/>
              <a:t>1998</a:t>
            </a:r>
            <a:r>
              <a:rPr lang="zh-CN" altLang="en-US" sz="1400" dirty="0" smtClean="0"/>
              <a:t>年         </a:t>
            </a:r>
            <a:r>
              <a:rPr lang="en-US" altLang="zh-CN" sz="1400" dirty="0" smtClean="0"/>
              <a:t>2008</a:t>
            </a:r>
            <a:r>
              <a:rPr lang="zh-CN" altLang="en-US" sz="1400" dirty="0" smtClean="0"/>
              <a:t>年   </a:t>
            </a:r>
            <a:r>
              <a:rPr lang="en-US" altLang="zh-CN" sz="1400" dirty="0" smtClean="0"/>
              <a:t>2014</a:t>
            </a:r>
            <a:r>
              <a:rPr lang="zh-CN" altLang="en-US" sz="1400" dirty="0" smtClean="0"/>
              <a:t>年</a:t>
            </a:r>
            <a:endParaRPr lang="zh-CN" altLang="en-US" sz="1400" dirty="0"/>
          </a:p>
        </p:txBody>
      </p:sp>
      <p:grpSp>
        <p:nvGrpSpPr>
          <p:cNvPr id="67" name="组合 66"/>
          <p:cNvGrpSpPr>
            <a:grpSpLocks/>
          </p:cNvGrpSpPr>
          <p:nvPr/>
        </p:nvGrpSpPr>
        <p:grpSpPr bwMode="auto">
          <a:xfrm>
            <a:off x="395536" y="650765"/>
            <a:ext cx="3676398" cy="1635227"/>
            <a:chOff x="480664" y="118725"/>
            <a:chExt cx="2933736" cy="4587068"/>
          </a:xfrm>
        </p:grpSpPr>
        <p:sp>
          <p:nvSpPr>
            <p:cNvPr id="68" name="圆角矩形 67"/>
            <p:cNvSpPr>
              <a:spLocks noChangeAspect="1"/>
            </p:cNvSpPr>
            <p:nvPr/>
          </p:nvSpPr>
          <p:spPr bwMode="auto">
            <a:xfrm>
              <a:off x="648690" y="458674"/>
              <a:ext cx="2611126" cy="3893570"/>
            </a:xfrm>
            <a:prstGeom prst="roundRect">
              <a:avLst/>
            </a:prstGeom>
            <a:solidFill>
              <a:srgbClr val="042052"/>
            </a:solidFill>
            <a:ln w="76200">
              <a:solidFill>
                <a:srgbClr val="04205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zh-CN" altLang="en-US" sz="1600" dirty="0"/>
            </a:p>
          </p:txBody>
        </p:sp>
        <p:grpSp>
          <p:nvGrpSpPr>
            <p:cNvPr id="69" name="组合 54"/>
            <p:cNvGrpSpPr>
              <a:grpSpLocks/>
            </p:cNvGrpSpPr>
            <p:nvPr/>
          </p:nvGrpSpPr>
          <p:grpSpPr bwMode="auto">
            <a:xfrm>
              <a:off x="480664" y="118725"/>
              <a:ext cx="2933736" cy="4587068"/>
              <a:chOff x="480664" y="118725"/>
              <a:chExt cx="2933736" cy="4587068"/>
            </a:xfrm>
          </p:grpSpPr>
          <p:sp>
            <p:nvSpPr>
              <p:cNvPr id="70" name="圆角矩形 69"/>
              <p:cNvSpPr/>
              <p:nvPr/>
            </p:nvSpPr>
            <p:spPr bwMode="auto">
              <a:xfrm>
                <a:off x="480664" y="118725"/>
                <a:ext cx="2933736" cy="4587068"/>
              </a:xfrm>
              <a:prstGeom prst="roundRect">
                <a:avLst/>
              </a:prstGeom>
              <a:noFill/>
              <a:ln w="19050">
                <a:solidFill>
                  <a:srgbClr val="04205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1" name="矩形 78"/>
              <p:cNvSpPr>
                <a:spLocks noChangeArrowheads="1"/>
              </p:cNvSpPr>
              <p:nvPr/>
            </p:nvSpPr>
            <p:spPr bwMode="auto">
              <a:xfrm>
                <a:off x="603324" y="978029"/>
                <a:ext cx="2688418" cy="3367111"/>
              </a:xfrm>
              <a:prstGeom prst="rect">
                <a:avLst/>
              </a:prstGeom>
              <a:noFill/>
              <a:ln w="9525">
                <a:noFill/>
                <a:miter lim="800000"/>
                <a:headEnd/>
                <a:tailEnd/>
              </a:ln>
              <a:effectLst>
                <a:outerShdw blurRad="50800" dist="38100" dir="5400000" algn="t" rotWithShape="0">
                  <a:prstClr val="black">
                    <a:alpha val="40000"/>
                  </a:prstClr>
                </a:outerShdw>
              </a:effectLst>
            </p:spPr>
            <p:txBody>
              <a:bodyPr anchor="ctr">
                <a:spAutoFit/>
              </a:bodyPr>
              <a:lstStyle/>
              <a:p>
                <a:pPr>
                  <a:defRPr/>
                </a:pPr>
                <a:r>
                  <a:rPr lang="zh-CN" altLang="zh-CN" dirty="0">
                    <a:solidFill>
                      <a:schemeClr val="bg1"/>
                    </a:solidFill>
                  </a:rPr>
                  <a:t>上半年“成绩单”来看</a:t>
                </a:r>
                <a:endParaRPr lang="en-US" altLang="zh-CN" dirty="0" smtClean="0">
                  <a:solidFill>
                    <a:schemeClr val="bg1"/>
                  </a:solidFill>
                </a:endParaRPr>
              </a:p>
              <a:p>
                <a:pPr marL="457200" indent="-457200">
                  <a:buFont typeface="Wingdings" pitchFamily="2" charset="2"/>
                  <a:buChar char="ü"/>
                  <a:defRPr/>
                </a:pPr>
                <a:r>
                  <a:rPr lang="en-US" altLang="zh-CN" dirty="0" smtClean="0">
                    <a:solidFill>
                      <a:schemeClr val="bg1"/>
                    </a:solidFill>
                  </a:rPr>
                  <a:t> 7</a:t>
                </a:r>
                <a:r>
                  <a:rPr lang="en-US" altLang="zh-CN" dirty="0">
                    <a:solidFill>
                      <a:schemeClr val="bg1"/>
                    </a:solidFill>
                  </a:rPr>
                  <a:t>%</a:t>
                </a:r>
                <a:r>
                  <a:rPr lang="zh-CN" altLang="zh-CN" dirty="0">
                    <a:solidFill>
                      <a:schemeClr val="bg1"/>
                    </a:solidFill>
                  </a:rPr>
                  <a:t>的增速超出市场</a:t>
                </a:r>
                <a:r>
                  <a:rPr lang="zh-CN" altLang="zh-CN" dirty="0" smtClean="0">
                    <a:solidFill>
                      <a:schemeClr val="bg1"/>
                    </a:solidFill>
                  </a:rPr>
                  <a:t>预期</a:t>
                </a:r>
                <a:endParaRPr lang="en-US" altLang="zh-CN" dirty="0">
                  <a:solidFill>
                    <a:schemeClr val="bg1"/>
                  </a:solidFill>
                </a:endParaRPr>
              </a:p>
              <a:p>
                <a:pPr marL="457200" indent="-457200">
                  <a:buFont typeface="Wingdings" pitchFamily="2" charset="2"/>
                  <a:buChar char="ü"/>
                  <a:defRPr/>
                </a:pPr>
                <a:r>
                  <a:rPr lang="en-US" altLang="zh-CN" dirty="0" smtClean="0">
                    <a:solidFill>
                      <a:schemeClr val="bg1"/>
                    </a:solidFill>
                  </a:rPr>
                  <a:t> </a:t>
                </a:r>
                <a:r>
                  <a:rPr lang="zh-CN" altLang="zh-CN" dirty="0" smtClean="0">
                    <a:solidFill>
                      <a:schemeClr val="bg1"/>
                    </a:solidFill>
                  </a:rPr>
                  <a:t>主要</a:t>
                </a:r>
                <a:r>
                  <a:rPr lang="zh-CN" altLang="zh-CN" dirty="0">
                    <a:solidFill>
                      <a:schemeClr val="bg1"/>
                    </a:solidFill>
                  </a:rPr>
                  <a:t>经济指标企稳</a:t>
                </a:r>
                <a:r>
                  <a:rPr lang="zh-CN" altLang="zh-CN" dirty="0" smtClean="0">
                    <a:solidFill>
                      <a:schemeClr val="bg1"/>
                    </a:solidFill>
                  </a:rPr>
                  <a:t>回升</a:t>
                </a:r>
                <a:endParaRPr lang="en-US" altLang="zh-CN" dirty="0" smtClean="0">
                  <a:solidFill>
                    <a:schemeClr val="bg1"/>
                  </a:solidFill>
                </a:endParaRPr>
              </a:p>
              <a:p>
                <a:pPr marL="457200" indent="-457200">
                  <a:buFont typeface="Wingdings" pitchFamily="2" charset="2"/>
                  <a:buChar char="ü"/>
                  <a:defRPr/>
                </a:pPr>
                <a:r>
                  <a:rPr lang="en-US" altLang="zh-CN" dirty="0" smtClean="0">
                    <a:solidFill>
                      <a:schemeClr val="bg1"/>
                    </a:solidFill>
                  </a:rPr>
                  <a:t> </a:t>
                </a:r>
                <a:r>
                  <a:rPr lang="zh-CN" altLang="zh-CN" dirty="0" smtClean="0">
                    <a:solidFill>
                      <a:schemeClr val="bg1"/>
                    </a:solidFill>
                  </a:rPr>
                  <a:t>市场</a:t>
                </a:r>
                <a:r>
                  <a:rPr lang="zh-CN" altLang="zh-CN" dirty="0">
                    <a:solidFill>
                      <a:schemeClr val="bg1"/>
                    </a:solidFill>
                  </a:rPr>
                  <a:t>信心增强</a:t>
                </a:r>
                <a:endParaRPr lang="en-US" altLang="zh-CN" dirty="0">
                  <a:solidFill>
                    <a:schemeClr val="bg1"/>
                  </a:solidFill>
                </a:endParaRPr>
              </a:p>
            </p:txBody>
          </p:sp>
        </p:grpSp>
      </p:grpSp>
      <p:graphicFrame>
        <p:nvGraphicFramePr>
          <p:cNvPr id="72" name="图表 71"/>
          <p:cNvGraphicFramePr>
            <a:graphicFrameLocks/>
          </p:cNvGraphicFramePr>
          <p:nvPr>
            <p:extLst>
              <p:ext uri="{D42A27DB-BD31-4B8C-83A1-F6EECF244321}">
                <p14:modId xmlns="" xmlns:p14="http://schemas.microsoft.com/office/powerpoint/2010/main" val="1362132063"/>
              </p:ext>
            </p:extLst>
          </p:nvPr>
        </p:nvGraphicFramePr>
        <p:xfrm>
          <a:off x="4644009" y="2808683"/>
          <a:ext cx="4129196"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3" name="图表 72"/>
          <p:cNvGraphicFramePr>
            <a:graphicFrameLocks/>
          </p:cNvGraphicFramePr>
          <p:nvPr>
            <p:extLst>
              <p:ext uri="{D42A27DB-BD31-4B8C-83A1-F6EECF244321}">
                <p14:modId xmlns="" xmlns:p14="http://schemas.microsoft.com/office/powerpoint/2010/main" val="3472593939"/>
              </p:ext>
            </p:extLst>
          </p:nvPr>
        </p:nvGraphicFramePr>
        <p:xfrm>
          <a:off x="306271" y="2858045"/>
          <a:ext cx="4312997"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74" name="文本框 73"/>
          <p:cNvSpPr txBox="1"/>
          <p:nvPr/>
        </p:nvSpPr>
        <p:spPr>
          <a:xfrm>
            <a:off x="945112" y="5461295"/>
            <a:ext cx="3456384" cy="307777"/>
          </a:xfrm>
          <a:prstGeom prst="rect">
            <a:avLst/>
          </a:prstGeom>
          <a:noFill/>
        </p:spPr>
        <p:txBody>
          <a:bodyPr wrap="square" rtlCol="0">
            <a:spAutoFit/>
          </a:bodyPr>
          <a:lstStyle/>
          <a:p>
            <a:r>
              <a:rPr lang="en-US" altLang="zh-CN" sz="1400" dirty="0" smtClean="0"/>
              <a:t>1930</a:t>
            </a:r>
            <a:r>
              <a:rPr lang="zh-CN" altLang="en-US" sz="1400" dirty="0" smtClean="0"/>
              <a:t>年      </a:t>
            </a:r>
            <a:r>
              <a:rPr lang="en-US" altLang="zh-CN" sz="1400" dirty="0" smtClean="0"/>
              <a:t>1960</a:t>
            </a:r>
            <a:r>
              <a:rPr lang="zh-CN" altLang="en-US" sz="1400" dirty="0" smtClean="0"/>
              <a:t>年      </a:t>
            </a:r>
            <a:r>
              <a:rPr lang="en-US" altLang="zh-CN" sz="1400" dirty="0" smtClean="0"/>
              <a:t>1990</a:t>
            </a:r>
            <a:r>
              <a:rPr lang="zh-CN" altLang="en-US" sz="1400" dirty="0" smtClean="0"/>
              <a:t>年        </a:t>
            </a:r>
            <a:r>
              <a:rPr lang="en-US" altLang="zh-CN" sz="1400" dirty="0" smtClean="0"/>
              <a:t>2014</a:t>
            </a:r>
            <a:r>
              <a:rPr lang="zh-CN" altLang="en-US" sz="1400" dirty="0" smtClean="0"/>
              <a:t>年</a:t>
            </a:r>
            <a:endParaRPr lang="zh-CN" altLang="en-US" sz="1400" dirty="0"/>
          </a:p>
        </p:txBody>
      </p:sp>
    </p:spTree>
    <p:extLst>
      <p:ext uri="{BB962C8B-B14F-4D97-AF65-F5344CB8AC3E}">
        <p14:creationId xmlns="" xmlns:p14="http://schemas.microsoft.com/office/powerpoint/2010/main" val="25136251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childTnLst>
                          </p:cTn>
                        </p:par>
                        <p:par>
                          <p:cTn id="10" fill="hold">
                            <p:stCondLst>
                              <p:cond delay="500"/>
                            </p:stCondLst>
                            <p:childTnLst>
                              <p:par>
                                <p:cTn id="11" presetID="42" presetClass="entr" presetSubtype="0" fill="hold" grpId="0" nodeType="afterEffect">
                                  <p:stCondLst>
                                    <p:cond delay="50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3"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1+#ppt_w/2"/>
                                          </p:val>
                                        </p:tav>
                                        <p:tav tm="100000">
                                          <p:val>
                                            <p:strVal val="#ppt_x"/>
                                          </p:val>
                                        </p:tav>
                                      </p:tavLst>
                                    </p:anim>
                                    <p:anim calcmode="lin" valueType="num">
                                      <p:cBhvr additive="base">
                                        <p:cTn id="20" dur="500" fill="hold"/>
                                        <p:tgtEl>
                                          <p:spTgt spid="29"/>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5"/>
                                        </p:tgtEl>
                                        <p:attrNameLst>
                                          <p:attrName>ppt_y</p:attrName>
                                        </p:attrNameLst>
                                      </p:cBhvr>
                                      <p:tavLst>
                                        <p:tav tm="0">
                                          <p:val>
                                            <p:strVal val="#ppt_y"/>
                                          </p:val>
                                        </p:tav>
                                        <p:tav tm="100000">
                                          <p:val>
                                            <p:strVal val="#ppt_y"/>
                                          </p:val>
                                        </p:tav>
                                      </p:tavLst>
                                    </p:anim>
                                    <p:anim calcmode="lin" valueType="num">
                                      <p:cBhvr>
                                        <p:cTn id="2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5"/>
                                        </p:tgtEl>
                                      </p:cBhvr>
                                    </p:animEffect>
                                  </p:childTnLst>
                                </p:cTn>
                              </p:par>
                            </p:childTnLst>
                          </p:cTn>
                        </p:par>
                        <p:par>
                          <p:cTn id="29" fill="hold">
                            <p:stCondLst>
                              <p:cond delay="3150"/>
                            </p:stCondLst>
                            <p:childTnLst>
                              <p:par>
                                <p:cTn id="30" presetID="14" presetClass="entr" presetSubtype="10"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randombar(horizontal)">
                                      <p:cBhvr>
                                        <p:cTn id="32" dur="500"/>
                                        <p:tgtEl>
                                          <p:spTgt spid="73"/>
                                        </p:tgtEl>
                                      </p:cBhvr>
                                    </p:animEffect>
                                  </p:childTnLst>
                                </p:cTn>
                              </p:par>
                            </p:childTnLst>
                          </p:cTn>
                        </p:par>
                        <p:par>
                          <p:cTn id="33" fill="hold">
                            <p:stCondLst>
                              <p:cond delay="3650"/>
                            </p:stCondLst>
                            <p:childTnLst>
                              <p:par>
                                <p:cTn id="34" presetID="14" presetClass="entr" presetSubtype="10" fill="hold" grpId="0" nodeType="after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randombar(horizontal)">
                                      <p:cBhvr>
                                        <p:cTn id="36" dur="500"/>
                                        <p:tgtEl>
                                          <p:spTgt spid="74"/>
                                        </p:tgtEl>
                                      </p:cBhvr>
                                    </p:animEffect>
                                  </p:childTnLst>
                                </p:cTn>
                              </p:par>
                            </p:childTnLst>
                          </p:cTn>
                        </p:par>
                        <p:par>
                          <p:cTn id="37" fill="hold">
                            <p:stCondLst>
                              <p:cond delay="41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ppt_w</p:attrName>
                                        </p:attrNameLst>
                                      </p:cBhvr>
                                      <p:tavLst>
                                        <p:tav tm="0">
                                          <p:val>
                                            <p:fltVal val="0"/>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animEffect transition="in" filter="fade">
                                      <p:cBhvr>
                                        <p:cTn id="42" dur="500"/>
                                        <p:tgtEl>
                                          <p:spTgt spid="22"/>
                                        </p:tgtEl>
                                      </p:cBhvr>
                                    </p:animEffect>
                                  </p:childTnLst>
                                </p:cTn>
                              </p:par>
                            </p:childTnLst>
                          </p:cTn>
                        </p:par>
                        <p:par>
                          <p:cTn id="43" fill="hold">
                            <p:stCondLst>
                              <p:cond delay="4650"/>
                            </p:stCondLst>
                            <p:childTnLst>
                              <p:par>
                                <p:cTn id="44" presetID="16" presetClass="entr" presetSubtype="37" fill="hold" grpId="0" nodeType="afterEffect">
                                  <p:stCondLst>
                                    <p:cond delay="1000"/>
                                  </p:stCondLst>
                                  <p:childTnLst>
                                    <p:set>
                                      <p:cBhvr>
                                        <p:cTn id="45" dur="1" fill="hold">
                                          <p:stCondLst>
                                            <p:cond delay="0"/>
                                          </p:stCondLst>
                                        </p:cTn>
                                        <p:tgtEl>
                                          <p:spTgt spid="16"/>
                                        </p:tgtEl>
                                        <p:attrNameLst>
                                          <p:attrName>style.visibility</p:attrName>
                                        </p:attrNameLst>
                                      </p:cBhvr>
                                      <p:to>
                                        <p:strVal val="visible"/>
                                      </p:to>
                                    </p:set>
                                    <p:animEffect transition="in" filter="barn(outVertical)">
                                      <p:cBhvr>
                                        <p:cTn id="46" dur="1000"/>
                                        <p:tgtEl>
                                          <p:spTgt spid="16"/>
                                        </p:tgtEl>
                                      </p:cBhvr>
                                    </p:animEffect>
                                  </p:childTnLst>
                                </p:cTn>
                              </p:par>
                            </p:childTnLst>
                          </p:cTn>
                        </p:par>
                        <p:par>
                          <p:cTn id="47" fill="hold">
                            <p:stCondLst>
                              <p:cond delay="6650"/>
                            </p:stCondLst>
                            <p:childTnLst>
                              <p:par>
                                <p:cTn id="48" presetID="3" presetClass="entr" presetSubtype="10" fill="hold" grpId="0" nodeType="after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blinds(horizontal)">
                                      <p:cBhvr>
                                        <p:cTn id="50" dur="500"/>
                                        <p:tgtEl>
                                          <p:spTgt spid="72"/>
                                        </p:tgtEl>
                                      </p:cBhvr>
                                    </p:animEffect>
                                  </p:childTnLst>
                                </p:cTn>
                              </p:par>
                            </p:childTnLst>
                          </p:cTn>
                        </p:par>
                        <p:par>
                          <p:cTn id="51" fill="hold">
                            <p:stCondLst>
                              <p:cond delay="7150"/>
                            </p:stCondLst>
                            <p:childTnLst>
                              <p:par>
                                <p:cTn id="52" presetID="3" presetClass="entr" presetSubtype="10"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blinds(horizontal)">
                                      <p:cBhvr>
                                        <p:cTn id="54" dur="500"/>
                                        <p:tgtEl>
                                          <p:spTgt spid="6"/>
                                        </p:tgtEl>
                                      </p:cBhvr>
                                    </p:animEffect>
                                  </p:childTnLst>
                                </p:cTn>
                              </p:par>
                            </p:childTnLst>
                          </p:cTn>
                        </p:par>
                        <p:par>
                          <p:cTn id="55" fill="hold">
                            <p:stCondLst>
                              <p:cond delay="7650"/>
                            </p:stCondLst>
                            <p:childTnLst>
                              <p:par>
                                <p:cTn id="56" presetID="26" presetClass="entr" presetSubtype="0"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down)">
                                      <p:cBhvr>
                                        <p:cTn id="58" dur="580">
                                          <p:stCondLst>
                                            <p:cond delay="0"/>
                                          </p:stCondLst>
                                        </p:cTn>
                                        <p:tgtEl>
                                          <p:spTgt spid="34"/>
                                        </p:tgtEl>
                                      </p:cBhvr>
                                    </p:animEffect>
                                    <p:anim calcmode="lin" valueType="num">
                                      <p:cBhvr>
                                        <p:cTn id="59"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64" dur="26">
                                          <p:stCondLst>
                                            <p:cond delay="650"/>
                                          </p:stCondLst>
                                        </p:cTn>
                                        <p:tgtEl>
                                          <p:spTgt spid="34"/>
                                        </p:tgtEl>
                                      </p:cBhvr>
                                      <p:to x="100000" y="60000"/>
                                    </p:animScale>
                                    <p:animScale>
                                      <p:cBhvr>
                                        <p:cTn id="65" dur="166" decel="50000">
                                          <p:stCondLst>
                                            <p:cond delay="676"/>
                                          </p:stCondLst>
                                        </p:cTn>
                                        <p:tgtEl>
                                          <p:spTgt spid="34"/>
                                        </p:tgtEl>
                                      </p:cBhvr>
                                      <p:to x="100000" y="100000"/>
                                    </p:animScale>
                                    <p:animScale>
                                      <p:cBhvr>
                                        <p:cTn id="66" dur="26">
                                          <p:stCondLst>
                                            <p:cond delay="1312"/>
                                          </p:stCondLst>
                                        </p:cTn>
                                        <p:tgtEl>
                                          <p:spTgt spid="34"/>
                                        </p:tgtEl>
                                      </p:cBhvr>
                                      <p:to x="100000" y="80000"/>
                                    </p:animScale>
                                    <p:animScale>
                                      <p:cBhvr>
                                        <p:cTn id="67" dur="166" decel="50000">
                                          <p:stCondLst>
                                            <p:cond delay="1338"/>
                                          </p:stCondLst>
                                        </p:cTn>
                                        <p:tgtEl>
                                          <p:spTgt spid="34"/>
                                        </p:tgtEl>
                                      </p:cBhvr>
                                      <p:to x="100000" y="100000"/>
                                    </p:animScale>
                                    <p:animScale>
                                      <p:cBhvr>
                                        <p:cTn id="68" dur="26">
                                          <p:stCondLst>
                                            <p:cond delay="1642"/>
                                          </p:stCondLst>
                                        </p:cTn>
                                        <p:tgtEl>
                                          <p:spTgt spid="34"/>
                                        </p:tgtEl>
                                      </p:cBhvr>
                                      <p:to x="100000" y="90000"/>
                                    </p:animScale>
                                    <p:animScale>
                                      <p:cBhvr>
                                        <p:cTn id="69" dur="166" decel="50000">
                                          <p:stCondLst>
                                            <p:cond delay="1668"/>
                                          </p:stCondLst>
                                        </p:cTn>
                                        <p:tgtEl>
                                          <p:spTgt spid="34"/>
                                        </p:tgtEl>
                                      </p:cBhvr>
                                      <p:to x="100000" y="100000"/>
                                    </p:animScale>
                                    <p:animScale>
                                      <p:cBhvr>
                                        <p:cTn id="70" dur="26">
                                          <p:stCondLst>
                                            <p:cond delay="1808"/>
                                          </p:stCondLst>
                                        </p:cTn>
                                        <p:tgtEl>
                                          <p:spTgt spid="34"/>
                                        </p:tgtEl>
                                      </p:cBhvr>
                                      <p:to x="100000" y="95000"/>
                                    </p:animScale>
                                    <p:animScale>
                                      <p:cBhvr>
                                        <p:cTn id="71" dur="166" decel="50000">
                                          <p:stCondLst>
                                            <p:cond delay="1834"/>
                                          </p:stCondLst>
                                        </p:cTn>
                                        <p:tgtEl>
                                          <p:spTgt spid="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p:bldP spid="34" grpId="0"/>
      <p:bldP spid="15" grpId="0"/>
      <p:bldP spid="16" grpId="0"/>
      <p:bldP spid="22" grpId="0"/>
      <p:bldP spid="6" grpId="0"/>
      <p:bldGraphic spid="72" grpId="0">
        <p:bldAsOne/>
      </p:bldGraphic>
      <p:bldGraphic spid="73" grpId="0">
        <p:bldAsOne/>
      </p:bldGraphic>
      <p:bldP spid="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74121"/>
          </a:xfrm>
          <a:prstGeom prst="rect">
            <a:avLst/>
          </a:prstGeom>
        </p:spPr>
      </p:pic>
      <p:pic>
        <p:nvPicPr>
          <p:cNvPr id="19458" name="图片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矩形 31"/>
          <p:cNvSpPr/>
          <p:nvPr/>
        </p:nvSpPr>
        <p:spPr>
          <a:xfrm>
            <a:off x="211138" y="474663"/>
            <a:ext cx="8736012" cy="6221412"/>
          </a:xfrm>
          <a:prstGeom prst="rect">
            <a:avLst/>
          </a:prstGeom>
          <a:solidFill>
            <a:schemeClr val="accent4">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nvGrpSpPr>
          <p:cNvPr id="17" name="组合 16"/>
          <p:cNvGrpSpPr>
            <a:grpSpLocks/>
          </p:cNvGrpSpPr>
          <p:nvPr/>
        </p:nvGrpSpPr>
        <p:grpSpPr bwMode="auto">
          <a:xfrm>
            <a:off x="395536" y="650765"/>
            <a:ext cx="3676398" cy="1635227"/>
            <a:chOff x="480664" y="118725"/>
            <a:chExt cx="2933736" cy="4587068"/>
          </a:xfrm>
        </p:grpSpPr>
        <p:sp>
          <p:nvSpPr>
            <p:cNvPr id="18" name="圆角矩形 17"/>
            <p:cNvSpPr>
              <a:spLocks noChangeAspect="1"/>
            </p:cNvSpPr>
            <p:nvPr/>
          </p:nvSpPr>
          <p:spPr bwMode="auto">
            <a:xfrm>
              <a:off x="648690" y="458674"/>
              <a:ext cx="2611126" cy="3893570"/>
            </a:xfrm>
            <a:prstGeom prst="roundRect">
              <a:avLst/>
            </a:prstGeom>
            <a:solidFill>
              <a:srgbClr val="042052"/>
            </a:solidFill>
            <a:ln w="76200">
              <a:solidFill>
                <a:srgbClr val="04205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zh-CN" altLang="en-US" sz="1600" dirty="0"/>
            </a:p>
          </p:txBody>
        </p:sp>
        <p:grpSp>
          <p:nvGrpSpPr>
            <p:cNvPr id="19" name="组合 54"/>
            <p:cNvGrpSpPr>
              <a:grpSpLocks/>
            </p:cNvGrpSpPr>
            <p:nvPr/>
          </p:nvGrpSpPr>
          <p:grpSpPr bwMode="auto">
            <a:xfrm>
              <a:off x="480664" y="118725"/>
              <a:ext cx="2933736" cy="4587068"/>
              <a:chOff x="480664" y="118725"/>
              <a:chExt cx="2933736" cy="4587068"/>
            </a:xfrm>
          </p:grpSpPr>
          <p:sp>
            <p:nvSpPr>
              <p:cNvPr id="20" name="圆角矩形 19"/>
              <p:cNvSpPr/>
              <p:nvPr/>
            </p:nvSpPr>
            <p:spPr bwMode="auto">
              <a:xfrm>
                <a:off x="480664" y="118725"/>
                <a:ext cx="2933736" cy="4587068"/>
              </a:xfrm>
              <a:prstGeom prst="roundRect">
                <a:avLst/>
              </a:prstGeom>
              <a:noFill/>
              <a:ln w="19050">
                <a:solidFill>
                  <a:srgbClr val="04205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矩形 78"/>
              <p:cNvSpPr>
                <a:spLocks noChangeArrowheads="1"/>
              </p:cNvSpPr>
              <p:nvPr/>
            </p:nvSpPr>
            <p:spPr bwMode="auto">
              <a:xfrm>
                <a:off x="603324" y="978029"/>
                <a:ext cx="2688418" cy="3367111"/>
              </a:xfrm>
              <a:prstGeom prst="rect">
                <a:avLst/>
              </a:prstGeom>
              <a:noFill/>
              <a:ln w="9525">
                <a:noFill/>
                <a:miter lim="800000"/>
                <a:headEnd/>
                <a:tailEnd/>
              </a:ln>
              <a:effectLst>
                <a:outerShdw blurRad="50800" dist="38100" dir="5400000" algn="t" rotWithShape="0">
                  <a:prstClr val="black">
                    <a:alpha val="40000"/>
                  </a:prstClr>
                </a:outerShdw>
              </a:effectLst>
            </p:spPr>
            <p:txBody>
              <a:bodyPr anchor="ctr">
                <a:spAutoFit/>
              </a:bodyPr>
              <a:lstStyle/>
              <a:p>
                <a:pPr>
                  <a:defRPr/>
                </a:pPr>
                <a:r>
                  <a:rPr lang="zh-CN" altLang="zh-CN" dirty="0">
                    <a:solidFill>
                      <a:schemeClr val="bg1"/>
                    </a:solidFill>
                  </a:rPr>
                  <a:t>上半年“成绩单”来看</a:t>
                </a:r>
                <a:endParaRPr lang="en-US" altLang="zh-CN" dirty="0" smtClean="0">
                  <a:solidFill>
                    <a:schemeClr val="bg1"/>
                  </a:solidFill>
                </a:endParaRPr>
              </a:p>
              <a:p>
                <a:pPr marL="457200" indent="-457200">
                  <a:buFont typeface="Wingdings" pitchFamily="2" charset="2"/>
                  <a:buChar char="ü"/>
                  <a:defRPr/>
                </a:pPr>
                <a:r>
                  <a:rPr lang="en-US" altLang="zh-CN" dirty="0" smtClean="0">
                    <a:solidFill>
                      <a:schemeClr val="bg1"/>
                    </a:solidFill>
                  </a:rPr>
                  <a:t> 7</a:t>
                </a:r>
                <a:r>
                  <a:rPr lang="en-US" altLang="zh-CN" dirty="0">
                    <a:solidFill>
                      <a:schemeClr val="bg1"/>
                    </a:solidFill>
                  </a:rPr>
                  <a:t>%</a:t>
                </a:r>
                <a:r>
                  <a:rPr lang="zh-CN" altLang="zh-CN" dirty="0">
                    <a:solidFill>
                      <a:schemeClr val="bg1"/>
                    </a:solidFill>
                  </a:rPr>
                  <a:t>的增速超出市场</a:t>
                </a:r>
                <a:r>
                  <a:rPr lang="zh-CN" altLang="zh-CN" dirty="0" smtClean="0">
                    <a:solidFill>
                      <a:schemeClr val="bg1"/>
                    </a:solidFill>
                  </a:rPr>
                  <a:t>预期</a:t>
                </a:r>
                <a:endParaRPr lang="en-US" altLang="zh-CN" dirty="0">
                  <a:solidFill>
                    <a:schemeClr val="bg1"/>
                  </a:solidFill>
                </a:endParaRPr>
              </a:p>
              <a:p>
                <a:pPr marL="457200" indent="-457200">
                  <a:buFont typeface="Wingdings" pitchFamily="2" charset="2"/>
                  <a:buChar char="ü"/>
                  <a:defRPr/>
                </a:pPr>
                <a:r>
                  <a:rPr lang="en-US" altLang="zh-CN" dirty="0" smtClean="0">
                    <a:solidFill>
                      <a:schemeClr val="bg1"/>
                    </a:solidFill>
                  </a:rPr>
                  <a:t> </a:t>
                </a:r>
                <a:r>
                  <a:rPr lang="zh-CN" altLang="zh-CN" dirty="0" smtClean="0">
                    <a:solidFill>
                      <a:schemeClr val="bg1"/>
                    </a:solidFill>
                  </a:rPr>
                  <a:t>主要</a:t>
                </a:r>
                <a:r>
                  <a:rPr lang="zh-CN" altLang="zh-CN" dirty="0">
                    <a:solidFill>
                      <a:schemeClr val="bg1"/>
                    </a:solidFill>
                  </a:rPr>
                  <a:t>经济指标企稳</a:t>
                </a:r>
                <a:r>
                  <a:rPr lang="zh-CN" altLang="zh-CN" dirty="0" smtClean="0">
                    <a:solidFill>
                      <a:schemeClr val="bg1"/>
                    </a:solidFill>
                  </a:rPr>
                  <a:t>回升</a:t>
                </a:r>
                <a:endParaRPr lang="en-US" altLang="zh-CN" dirty="0" smtClean="0">
                  <a:solidFill>
                    <a:schemeClr val="bg1"/>
                  </a:solidFill>
                </a:endParaRPr>
              </a:p>
              <a:p>
                <a:pPr marL="457200" indent="-457200">
                  <a:buFont typeface="Wingdings" pitchFamily="2" charset="2"/>
                  <a:buChar char="ü"/>
                  <a:defRPr/>
                </a:pPr>
                <a:r>
                  <a:rPr lang="en-US" altLang="zh-CN" dirty="0" smtClean="0">
                    <a:solidFill>
                      <a:schemeClr val="bg1"/>
                    </a:solidFill>
                  </a:rPr>
                  <a:t> </a:t>
                </a:r>
                <a:r>
                  <a:rPr lang="zh-CN" altLang="zh-CN" dirty="0" smtClean="0">
                    <a:solidFill>
                      <a:schemeClr val="bg1"/>
                    </a:solidFill>
                  </a:rPr>
                  <a:t>市场</a:t>
                </a:r>
                <a:r>
                  <a:rPr lang="zh-CN" altLang="zh-CN" dirty="0">
                    <a:solidFill>
                      <a:schemeClr val="bg1"/>
                    </a:solidFill>
                  </a:rPr>
                  <a:t>信心增强</a:t>
                </a:r>
                <a:endParaRPr lang="en-US" altLang="zh-CN" dirty="0">
                  <a:solidFill>
                    <a:schemeClr val="bg1"/>
                  </a:solidFill>
                </a:endParaRPr>
              </a:p>
            </p:txBody>
          </p:sp>
        </p:grpSp>
      </p:grpSp>
      <p:sp>
        <p:nvSpPr>
          <p:cNvPr id="27" name="矩形 26"/>
          <p:cNvSpPr/>
          <p:nvPr/>
        </p:nvSpPr>
        <p:spPr>
          <a:xfrm>
            <a:off x="4139952" y="650765"/>
            <a:ext cx="4538640" cy="400110"/>
          </a:xfrm>
          <a:prstGeom prst="rect">
            <a:avLst/>
          </a:prstGeom>
          <a:solidFill>
            <a:srgbClr val="042052"/>
          </a:solidFill>
          <a:ln w="38100">
            <a:noFill/>
          </a:ln>
          <a:effectLst>
            <a:outerShdw blurRad="50800" dist="152400" dir="2700000" algn="tl" rotWithShape="0">
              <a:prstClr val="black">
                <a:alpha val="40000"/>
              </a:prstClr>
            </a:outerShdw>
          </a:effectLst>
        </p:spPr>
        <p:txBody>
          <a:bodyPr wrap="square">
            <a:spAutoFit/>
          </a:bodyPr>
          <a:lstStyle/>
          <a:p>
            <a:pPr eaLnBrk="1" hangingPunct="1"/>
            <a:r>
              <a:rPr lang="zh-CN" altLang="zh-CN" sz="2000" b="1" dirty="0" smtClean="0">
                <a:solidFill>
                  <a:schemeClr val="bg1"/>
                </a:solidFill>
              </a:rPr>
              <a:t>“成绩单”</a:t>
            </a:r>
            <a:r>
              <a:rPr lang="zh-CN" altLang="en-US" sz="2000" b="1" dirty="0" smtClean="0">
                <a:solidFill>
                  <a:schemeClr val="bg1"/>
                </a:solidFill>
              </a:rPr>
              <a:t>背后</a:t>
            </a:r>
            <a:r>
              <a:rPr lang="zh-CN" altLang="zh-CN" sz="2000" b="1" dirty="0" smtClean="0">
                <a:solidFill>
                  <a:schemeClr val="bg1"/>
                </a:solidFill>
              </a:rPr>
              <a:t>，中国经济</a:t>
            </a:r>
            <a:r>
              <a:rPr lang="zh-CN" altLang="en-US" sz="2000" b="1" dirty="0" smtClean="0">
                <a:solidFill>
                  <a:schemeClr val="bg1"/>
                </a:solidFill>
              </a:rPr>
              <a:t>的重要</a:t>
            </a:r>
            <a:r>
              <a:rPr lang="zh-CN" altLang="zh-CN" sz="2000" b="1" dirty="0" smtClean="0">
                <a:solidFill>
                  <a:schemeClr val="bg1"/>
                </a:solidFill>
              </a:rPr>
              <a:t>变化</a:t>
            </a:r>
            <a:endParaRPr lang="zh-CN" altLang="en-US" sz="2000" b="1" dirty="0">
              <a:solidFill>
                <a:schemeClr val="bg1"/>
              </a:solidFill>
            </a:endParaRPr>
          </a:p>
        </p:txBody>
      </p:sp>
      <p:sp>
        <p:nvSpPr>
          <p:cNvPr id="29" name="矩形 28"/>
          <p:cNvSpPr/>
          <p:nvPr/>
        </p:nvSpPr>
        <p:spPr>
          <a:xfrm>
            <a:off x="4644008" y="1301313"/>
            <a:ext cx="4293163" cy="584775"/>
          </a:xfrm>
          <a:prstGeom prst="rect">
            <a:avLst/>
          </a:prstGeom>
        </p:spPr>
        <p:txBody>
          <a:bodyPr wrap="none">
            <a:spAutoFit/>
          </a:bodyPr>
          <a:lstStyle/>
          <a:p>
            <a:r>
              <a:rPr lang="zh-CN" alt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50" endPos="85000" dir="5400000" sy="-100000" algn="bl" rotWithShape="0"/>
                </a:effectLst>
                <a:latin typeface="微软雅黑" pitchFamily="34" charset="-122"/>
                <a:ea typeface="黑体"/>
              </a:rPr>
              <a:t>结构：</a:t>
            </a:r>
            <a:r>
              <a:rPr lang="zh-CN" altLang="zh-CN" sz="1600" dirty="0"/>
              <a:t>反映经济体“健康”程度</a:t>
            </a:r>
            <a:r>
              <a:rPr lang="zh-CN" altLang="zh-CN" sz="1600" dirty="0" smtClean="0"/>
              <a:t>的指标</a:t>
            </a:r>
            <a:endParaRPr lang="zh-CN" altLang="en-US" sz="1600" dirty="0"/>
          </a:p>
        </p:txBody>
      </p:sp>
      <p:graphicFrame>
        <p:nvGraphicFramePr>
          <p:cNvPr id="14" name="图表 13"/>
          <p:cNvGraphicFramePr/>
          <p:nvPr>
            <p:extLst>
              <p:ext uri="{D42A27DB-BD31-4B8C-83A1-F6EECF244321}">
                <p14:modId xmlns="" xmlns:p14="http://schemas.microsoft.com/office/powerpoint/2010/main" val="3922230406"/>
              </p:ext>
            </p:extLst>
          </p:nvPr>
        </p:nvGraphicFramePr>
        <p:xfrm>
          <a:off x="4419979" y="2826111"/>
          <a:ext cx="4151692" cy="2639325"/>
        </p:xfrm>
        <a:graphic>
          <a:graphicData uri="http://schemas.openxmlformats.org/drawingml/2006/chart">
            <c:chart xmlns:c="http://schemas.openxmlformats.org/drawingml/2006/chart" xmlns:r="http://schemas.openxmlformats.org/officeDocument/2006/relationships" r:id="rId4"/>
          </a:graphicData>
        </a:graphic>
      </p:graphicFrame>
      <p:sp>
        <p:nvSpPr>
          <p:cNvPr id="15" name="矩形 14"/>
          <p:cNvSpPr/>
          <p:nvPr/>
        </p:nvSpPr>
        <p:spPr>
          <a:xfrm>
            <a:off x="5116403" y="4458598"/>
            <a:ext cx="3348372" cy="338554"/>
          </a:xfrm>
          <a:prstGeom prst="rect">
            <a:avLst/>
          </a:prstGeom>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zh-CN" altLang="zh-CN" sz="1600" b="1" kern="100" dirty="0">
                <a:solidFill>
                  <a:srgbClr val="000000"/>
                </a:solidFill>
                <a:latin typeface="Times New Roman" panose="02020603050405020304" pitchFamily="18" charset="0"/>
                <a:cs typeface="Times New Roman" panose="02020603050405020304" pitchFamily="18" charset="0"/>
              </a:rPr>
              <a:t>最终消费</a:t>
            </a:r>
            <a:r>
              <a:rPr lang="zh-CN" altLang="zh-CN" sz="1600" b="1" kern="100" dirty="0" smtClean="0">
                <a:solidFill>
                  <a:srgbClr val="000000"/>
                </a:solidFill>
                <a:latin typeface="Times New Roman" panose="02020603050405020304" pitchFamily="18" charset="0"/>
                <a:cs typeface="Times New Roman" panose="02020603050405020304" pitchFamily="18" charset="0"/>
              </a:rPr>
              <a:t>支出</a:t>
            </a:r>
            <a:r>
              <a:rPr lang="zh-CN" altLang="en-US" sz="1600" b="1" kern="100" dirty="0" smtClean="0">
                <a:solidFill>
                  <a:srgbClr val="000000"/>
                </a:solidFill>
                <a:latin typeface="Times New Roman" panose="02020603050405020304" pitchFamily="18" charset="0"/>
                <a:cs typeface="Times New Roman" panose="02020603050405020304" pitchFamily="18" charset="0"/>
              </a:rPr>
              <a:t>对</a:t>
            </a:r>
            <a:r>
              <a:rPr lang="en-US" altLang="zh-CN" sz="1600" b="1" kern="100" dirty="0" smtClean="0">
                <a:solidFill>
                  <a:srgbClr val="000000"/>
                </a:solidFill>
                <a:latin typeface="Times New Roman" panose="02020603050405020304" pitchFamily="18" charset="0"/>
                <a:cs typeface="Times New Roman" panose="02020603050405020304" pitchFamily="18" charset="0"/>
              </a:rPr>
              <a:t>GDP</a:t>
            </a:r>
            <a:r>
              <a:rPr lang="zh-CN" altLang="en-US" sz="1600" b="1" kern="100" dirty="0" smtClean="0">
                <a:solidFill>
                  <a:srgbClr val="000000"/>
                </a:solidFill>
                <a:latin typeface="Times New Roman" panose="02020603050405020304" pitchFamily="18" charset="0"/>
                <a:cs typeface="Times New Roman" panose="02020603050405020304" pitchFamily="18" charset="0"/>
              </a:rPr>
              <a:t>增长的贡献率</a:t>
            </a:r>
            <a:endParaRPr lang="zh-CN" altLang="en-US" sz="1600" b="1" dirty="0">
              <a:latin typeface="Times New Roman" panose="02020603050405020304" pitchFamily="18" charset="0"/>
              <a:cs typeface="Times New Roman" panose="02020603050405020304" pitchFamily="18" charset="0"/>
            </a:endParaRPr>
          </a:p>
        </p:txBody>
      </p:sp>
      <p:sp>
        <p:nvSpPr>
          <p:cNvPr id="16" name="矩形 15"/>
          <p:cNvSpPr/>
          <p:nvPr/>
        </p:nvSpPr>
        <p:spPr>
          <a:xfrm>
            <a:off x="4714876" y="5661248"/>
            <a:ext cx="4143403" cy="830997"/>
          </a:xfrm>
          <a:prstGeom prst="rect">
            <a:avLst/>
          </a:prstGeom>
        </p:spPr>
        <p:txBody>
          <a:bodyPr wrap="square">
            <a:spAutoFit/>
          </a:bodyPr>
          <a:lstStyle/>
          <a:p>
            <a:r>
              <a:rPr lang="zh-CN" altLang="zh-CN" sz="2800" b="1" kern="100" dirty="0" smtClean="0">
                <a:solidFill>
                  <a:srgbClr val="012967"/>
                </a:solidFill>
                <a:effectLst>
                  <a:outerShdw blurRad="38100" dist="38100" dir="2700000" algn="tl">
                    <a:srgbClr val="000000">
                      <a:alpha val="43137"/>
                    </a:srgbClr>
                  </a:outerShdw>
                </a:effectLst>
                <a:cs typeface="宋体" panose="02010600030101010101" pitchFamily="2" charset="-122"/>
              </a:rPr>
              <a:t>消费</a:t>
            </a:r>
            <a:r>
              <a:rPr lang="zh-CN" altLang="en-US" sz="1600" kern="100" dirty="0" smtClean="0">
                <a:solidFill>
                  <a:srgbClr val="000000"/>
                </a:solidFill>
                <a:cs typeface="宋体" panose="02010600030101010101" pitchFamily="2" charset="-122"/>
              </a:rPr>
              <a:t>成为拉动经济发展三驾马车</a:t>
            </a:r>
            <a:endParaRPr lang="en-US" altLang="zh-CN" sz="1600" kern="100" dirty="0" smtClean="0">
              <a:solidFill>
                <a:srgbClr val="000000"/>
              </a:solidFill>
              <a:cs typeface="宋体" panose="02010600030101010101" pitchFamily="2" charset="-122"/>
            </a:endParaRPr>
          </a:p>
          <a:p>
            <a:r>
              <a:rPr lang="zh-CN" altLang="en-US" sz="1600" kern="100" dirty="0" smtClean="0">
                <a:solidFill>
                  <a:srgbClr val="000000"/>
                </a:solidFill>
                <a:cs typeface="宋体" panose="02010600030101010101" pitchFamily="2" charset="-122"/>
              </a:rPr>
              <a:t>（消费、投资、出口）中</a:t>
            </a:r>
            <a:r>
              <a:rPr lang="zh-CN" altLang="en-US" sz="2000" b="1" kern="100" dirty="0">
                <a:solidFill>
                  <a:srgbClr val="012967"/>
                </a:solidFill>
                <a:cs typeface="宋体" panose="02010600030101010101" pitchFamily="2" charset="-122"/>
              </a:rPr>
              <a:t>最重要的力量</a:t>
            </a:r>
          </a:p>
        </p:txBody>
      </p:sp>
      <p:sp>
        <p:nvSpPr>
          <p:cNvPr id="2" name="矩形 1"/>
          <p:cNvSpPr/>
          <p:nvPr/>
        </p:nvSpPr>
        <p:spPr>
          <a:xfrm>
            <a:off x="428596" y="5741275"/>
            <a:ext cx="3725866" cy="769441"/>
          </a:xfrm>
          <a:prstGeom prst="rect">
            <a:avLst/>
          </a:prstGeom>
        </p:spPr>
        <p:txBody>
          <a:bodyPr wrap="square">
            <a:spAutoFit/>
          </a:bodyPr>
          <a:lstStyle/>
          <a:p>
            <a:r>
              <a:rPr lang="zh-CN" altLang="zh-CN" sz="1600" kern="100" dirty="0" smtClean="0">
                <a:solidFill>
                  <a:srgbClr val="000000"/>
                </a:solidFill>
                <a:cs typeface="宋体" panose="02010600030101010101" pitchFamily="2" charset="-122"/>
              </a:rPr>
              <a:t>第三产业</a:t>
            </a:r>
            <a:r>
              <a:rPr lang="zh-CN" altLang="zh-CN" sz="1600" kern="100" dirty="0">
                <a:solidFill>
                  <a:srgbClr val="000000"/>
                </a:solidFill>
                <a:cs typeface="宋体" panose="02010600030101010101" pitchFamily="2" charset="-122"/>
              </a:rPr>
              <a:t>发展继续加快，占</a:t>
            </a:r>
            <a:r>
              <a:rPr lang="en-US" altLang="zh-CN" sz="1600" kern="100" dirty="0">
                <a:solidFill>
                  <a:srgbClr val="000000"/>
                </a:solidFill>
                <a:cs typeface="宋体" panose="02010600030101010101" pitchFamily="2" charset="-122"/>
              </a:rPr>
              <a:t>GDP</a:t>
            </a:r>
            <a:r>
              <a:rPr lang="zh-CN" altLang="zh-CN" sz="1600" kern="100" dirty="0">
                <a:solidFill>
                  <a:srgbClr val="000000"/>
                </a:solidFill>
                <a:cs typeface="宋体" panose="02010600030101010101" pitchFamily="2" charset="-122"/>
              </a:rPr>
              <a:t>比重为</a:t>
            </a:r>
            <a:r>
              <a:rPr lang="en-US" altLang="zh-CN" sz="2800" b="1" kern="100" dirty="0">
                <a:solidFill>
                  <a:srgbClr val="012967"/>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rPr>
              <a:t>49.5%</a:t>
            </a:r>
            <a:endParaRPr lang="zh-CN" altLang="en-US" sz="1600" b="1" dirty="0">
              <a:solidFill>
                <a:srgbClr val="012967"/>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3" name="矩形 2"/>
          <p:cNvSpPr/>
          <p:nvPr/>
        </p:nvSpPr>
        <p:spPr>
          <a:xfrm>
            <a:off x="1292563" y="2500306"/>
            <a:ext cx="1569660" cy="369332"/>
          </a:xfrm>
          <a:prstGeom prst="rect">
            <a:avLst/>
          </a:prstGeom>
        </p:spPr>
        <p:txBody>
          <a:bodyPr wrap="none">
            <a:spAutoFit/>
          </a:bodyPr>
          <a:lstStyle/>
          <a:p>
            <a:r>
              <a:rPr lang="zh-CN" altLang="zh-CN" b="1" kern="100" dirty="0">
                <a:solidFill>
                  <a:srgbClr val="012967"/>
                </a:solidFill>
                <a:effectLst>
                  <a:outerShdw blurRad="38100" dist="38100" dir="2700000" algn="tl">
                    <a:srgbClr val="000000">
                      <a:alpha val="43137"/>
                    </a:srgbClr>
                  </a:outerShdw>
                </a:effectLst>
                <a:cs typeface="宋体" panose="02010600030101010101" pitchFamily="2" charset="-122"/>
              </a:rPr>
              <a:t>从产业结构看</a:t>
            </a:r>
            <a:endParaRPr lang="zh-CN" altLang="en-US" b="1" dirty="0">
              <a:solidFill>
                <a:srgbClr val="012967"/>
              </a:solidFill>
              <a:effectLst>
                <a:outerShdw blurRad="38100" dist="38100" dir="2700000" algn="tl">
                  <a:srgbClr val="000000">
                    <a:alpha val="43137"/>
                  </a:srgbClr>
                </a:outerShdw>
              </a:effectLst>
            </a:endParaRPr>
          </a:p>
        </p:txBody>
      </p:sp>
      <p:sp>
        <p:nvSpPr>
          <p:cNvPr id="22" name="矩形 21"/>
          <p:cNvSpPr/>
          <p:nvPr/>
        </p:nvSpPr>
        <p:spPr>
          <a:xfrm>
            <a:off x="6005759" y="2233747"/>
            <a:ext cx="1569660" cy="369332"/>
          </a:xfrm>
          <a:prstGeom prst="rect">
            <a:avLst/>
          </a:prstGeom>
        </p:spPr>
        <p:txBody>
          <a:bodyPr wrap="none">
            <a:spAutoFit/>
          </a:bodyPr>
          <a:lstStyle/>
          <a:p>
            <a:r>
              <a:rPr lang="zh-CN" altLang="zh-CN" b="1" kern="100" dirty="0" smtClean="0">
                <a:solidFill>
                  <a:srgbClr val="012967"/>
                </a:solidFill>
                <a:effectLst>
                  <a:outerShdw blurRad="38100" dist="38100" dir="2700000" algn="tl">
                    <a:srgbClr val="000000">
                      <a:alpha val="43137"/>
                    </a:srgbClr>
                  </a:outerShdw>
                </a:effectLst>
                <a:cs typeface="宋体" panose="02010600030101010101" pitchFamily="2" charset="-122"/>
              </a:rPr>
              <a:t>从</a:t>
            </a:r>
            <a:r>
              <a:rPr lang="zh-CN" altLang="en-US" b="1" kern="100" dirty="0" smtClean="0">
                <a:solidFill>
                  <a:srgbClr val="012967"/>
                </a:solidFill>
                <a:effectLst>
                  <a:outerShdw blurRad="38100" dist="38100" dir="2700000" algn="tl">
                    <a:srgbClr val="000000">
                      <a:alpha val="43137"/>
                    </a:srgbClr>
                  </a:outerShdw>
                </a:effectLst>
                <a:cs typeface="宋体" panose="02010600030101010101" pitchFamily="2" charset="-122"/>
              </a:rPr>
              <a:t>需求</a:t>
            </a:r>
            <a:r>
              <a:rPr lang="zh-CN" altLang="zh-CN" b="1" kern="100" dirty="0" smtClean="0">
                <a:solidFill>
                  <a:srgbClr val="012967"/>
                </a:solidFill>
                <a:effectLst>
                  <a:outerShdw blurRad="38100" dist="38100" dir="2700000" algn="tl">
                    <a:srgbClr val="000000">
                      <a:alpha val="43137"/>
                    </a:srgbClr>
                  </a:outerShdw>
                </a:effectLst>
                <a:cs typeface="宋体" panose="02010600030101010101" pitchFamily="2" charset="-122"/>
              </a:rPr>
              <a:t>结构</a:t>
            </a:r>
            <a:r>
              <a:rPr lang="zh-CN" altLang="zh-CN" b="1" kern="100" dirty="0">
                <a:solidFill>
                  <a:srgbClr val="012967"/>
                </a:solidFill>
                <a:effectLst>
                  <a:outerShdw blurRad="38100" dist="38100" dir="2700000" algn="tl">
                    <a:srgbClr val="000000">
                      <a:alpha val="43137"/>
                    </a:srgbClr>
                  </a:outerShdw>
                </a:effectLst>
                <a:cs typeface="宋体" panose="02010600030101010101" pitchFamily="2" charset="-122"/>
              </a:rPr>
              <a:t>看</a:t>
            </a:r>
            <a:endParaRPr lang="zh-CN" altLang="en-US" b="1" dirty="0">
              <a:solidFill>
                <a:srgbClr val="012967"/>
              </a:solidFill>
              <a:effectLst>
                <a:outerShdw blurRad="38100" dist="38100" dir="2700000" algn="tl">
                  <a:srgbClr val="000000">
                    <a:alpha val="43137"/>
                  </a:srgbClr>
                </a:outerShdw>
              </a:effectLst>
            </a:endParaRPr>
          </a:p>
        </p:txBody>
      </p:sp>
      <p:pic>
        <p:nvPicPr>
          <p:cNvPr id="23" name="图片 22"/>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68941" y="3049486"/>
            <a:ext cx="3293236" cy="2383263"/>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4899401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1000"/>
                                        <p:tgtEl>
                                          <p:spTgt spid="3"/>
                                        </p:tgtEl>
                                      </p:cBhvr>
                                    </p:animEffect>
                                  </p:childTnLst>
                                </p:cTn>
                              </p:par>
                            </p:childTnLst>
                          </p:cTn>
                        </p:par>
                        <p:par>
                          <p:cTn id="13" fill="hold">
                            <p:stCondLst>
                              <p:cond delay="1500"/>
                            </p:stCondLst>
                            <p:childTnLst>
                              <p:par>
                                <p:cTn id="14" presetID="14" presetClass="entr" presetSubtype="1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par>
                          <p:cTn id="24" fill="hold">
                            <p:stCondLst>
                              <p:cond delay="3000"/>
                            </p:stCondLst>
                            <p:childTnLst>
                              <p:par>
                                <p:cTn id="25" presetID="6" presetClass="entr" presetSubtype="32" fill="hold" grpId="0" nodeType="afterEffect">
                                  <p:stCondLst>
                                    <p:cond delay="1000"/>
                                  </p:stCondLst>
                                  <p:childTnLst>
                                    <p:set>
                                      <p:cBhvr>
                                        <p:cTn id="26" dur="1" fill="hold">
                                          <p:stCondLst>
                                            <p:cond delay="0"/>
                                          </p:stCondLst>
                                        </p:cTn>
                                        <p:tgtEl>
                                          <p:spTgt spid="22"/>
                                        </p:tgtEl>
                                        <p:attrNameLst>
                                          <p:attrName>style.visibility</p:attrName>
                                        </p:attrNameLst>
                                      </p:cBhvr>
                                      <p:to>
                                        <p:strVal val="visible"/>
                                      </p:to>
                                    </p:set>
                                    <p:animEffect transition="in" filter="circle(out)">
                                      <p:cBhvr>
                                        <p:cTn id="27" dur="1000"/>
                                        <p:tgtEl>
                                          <p:spTgt spid="22"/>
                                        </p:tgtEl>
                                      </p:cBhvr>
                                    </p:animEffect>
                                  </p:childTnLst>
                                </p:cTn>
                              </p:par>
                            </p:childTnLst>
                          </p:cTn>
                        </p:par>
                        <p:par>
                          <p:cTn id="28" fill="hold">
                            <p:stCondLst>
                              <p:cond delay="5000"/>
                            </p:stCondLst>
                            <p:childTnLst>
                              <p:par>
                                <p:cTn id="29" presetID="14" presetClass="entr" presetSubtype="1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childTnLst>
                          </p:cTn>
                        </p:par>
                        <p:par>
                          <p:cTn id="32" fill="hold">
                            <p:stCondLst>
                              <p:cond delay="5500"/>
                            </p:stCondLst>
                            <p:childTnLst>
                              <p:par>
                                <p:cTn id="33" presetID="14" presetClass="entr" presetSubtype="1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randombar(horizontal)">
                                      <p:cBhvr>
                                        <p:cTn id="35" dur="500"/>
                                        <p:tgtEl>
                                          <p:spTgt spid="15"/>
                                        </p:tgtEl>
                                      </p:cBhvr>
                                    </p:animEffect>
                                  </p:childTnLst>
                                </p:cTn>
                              </p:par>
                            </p:childTnLst>
                          </p:cTn>
                        </p:par>
                        <p:par>
                          <p:cTn id="36" fill="hold">
                            <p:stCondLst>
                              <p:cond delay="6000"/>
                            </p:stCondLst>
                            <p:childTnLst>
                              <p:par>
                                <p:cTn id="37" presetID="14" presetClass="entr" presetSubtype="1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randombar(horizontal)">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Graphic spid="14" grpId="0">
        <p:bldAsOne/>
      </p:bldGraphic>
      <p:bldP spid="15" grpId="0" animBg="1"/>
      <p:bldP spid="16" grpId="0"/>
      <p:bldP spid="2" grpId="0"/>
      <p:bldP spid="3"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74121"/>
          </a:xfrm>
          <a:prstGeom prst="rect">
            <a:avLst/>
          </a:prstGeom>
        </p:spPr>
      </p:pic>
      <p:pic>
        <p:nvPicPr>
          <p:cNvPr id="19458" name="图片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矩形 31"/>
          <p:cNvSpPr/>
          <p:nvPr/>
        </p:nvSpPr>
        <p:spPr>
          <a:xfrm>
            <a:off x="211138" y="474663"/>
            <a:ext cx="8736012" cy="6221412"/>
          </a:xfrm>
          <a:prstGeom prst="rect">
            <a:avLst/>
          </a:prstGeom>
          <a:solidFill>
            <a:schemeClr val="accent4">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nvGrpSpPr>
          <p:cNvPr id="56" name="组合 55"/>
          <p:cNvGrpSpPr>
            <a:grpSpLocks/>
          </p:cNvGrpSpPr>
          <p:nvPr/>
        </p:nvGrpSpPr>
        <p:grpSpPr bwMode="auto">
          <a:xfrm>
            <a:off x="468866" y="3418235"/>
            <a:ext cx="5457618" cy="3043204"/>
            <a:chOff x="3776202" y="963442"/>
            <a:chExt cx="5457540" cy="3043314"/>
          </a:xfrm>
        </p:grpSpPr>
        <p:sp>
          <p:nvSpPr>
            <p:cNvPr id="57" name="文本框 14"/>
            <p:cNvSpPr txBox="1">
              <a:spLocks noChangeArrowheads="1"/>
            </p:cNvSpPr>
            <p:nvPr/>
          </p:nvSpPr>
          <p:spPr bwMode="auto">
            <a:xfrm>
              <a:off x="4684781" y="3698979"/>
              <a:ext cx="419286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en-US" altLang="zh-CN" sz="1400">
                  <a:latin typeface="Arial" panose="020B0604020202020204" pitchFamily="34" charset="0"/>
                </a:rPr>
                <a:t>1978</a:t>
              </a:r>
              <a:r>
                <a:rPr lang="zh-CN" altLang="en-US" sz="1400">
                  <a:latin typeface="Arial" panose="020B0604020202020204" pitchFamily="34" charset="0"/>
                </a:rPr>
                <a:t>年              </a:t>
              </a:r>
              <a:r>
                <a:rPr lang="en-US" altLang="zh-CN" sz="1400">
                  <a:latin typeface="Arial" panose="020B0604020202020204" pitchFamily="34" charset="0"/>
                </a:rPr>
                <a:t>1992</a:t>
              </a:r>
              <a:r>
                <a:rPr lang="zh-CN" altLang="en-US" sz="1400">
                  <a:latin typeface="Arial" panose="020B0604020202020204" pitchFamily="34" charset="0"/>
                </a:rPr>
                <a:t>年           </a:t>
              </a:r>
              <a:r>
                <a:rPr lang="en-US" altLang="zh-CN" sz="1400">
                  <a:latin typeface="Arial" panose="020B0604020202020204" pitchFamily="34" charset="0"/>
                </a:rPr>
                <a:t>2002</a:t>
              </a:r>
              <a:r>
                <a:rPr lang="zh-CN" altLang="en-US" sz="1400">
                  <a:latin typeface="Arial" panose="020B0604020202020204" pitchFamily="34" charset="0"/>
                </a:rPr>
                <a:t>年          </a:t>
              </a:r>
              <a:r>
                <a:rPr lang="en-US" altLang="zh-CN" sz="1400">
                  <a:latin typeface="Arial" panose="020B0604020202020204" pitchFamily="34" charset="0"/>
                </a:rPr>
                <a:t>2014</a:t>
              </a:r>
              <a:r>
                <a:rPr lang="zh-CN" altLang="en-US" sz="1400">
                  <a:latin typeface="Arial" panose="020B0604020202020204" pitchFamily="34" charset="0"/>
                </a:rPr>
                <a:t>年</a:t>
              </a:r>
            </a:p>
          </p:txBody>
        </p:sp>
        <p:grpSp>
          <p:nvGrpSpPr>
            <p:cNvPr id="58" name="组合 15"/>
            <p:cNvGrpSpPr>
              <a:grpSpLocks/>
            </p:cNvGrpSpPr>
            <p:nvPr/>
          </p:nvGrpSpPr>
          <p:grpSpPr bwMode="auto">
            <a:xfrm>
              <a:off x="3776202" y="963442"/>
              <a:ext cx="5457540" cy="2887331"/>
              <a:chOff x="3702058" y="975583"/>
              <a:chExt cx="5457540" cy="2887331"/>
            </a:xfrm>
          </p:grpSpPr>
          <p:graphicFrame>
            <p:nvGraphicFramePr>
              <p:cNvPr id="2" name="图表 16"/>
              <p:cNvGraphicFramePr>
                <a:graphicFrameLocks/>
              </p:cNvGraphicFramePr>
              <p:nvPr>
                <p:extLst>
                  <p:ext uri="{D42A27DB-BD31-4B8C-83A1-F6EECF244321}">
                    <p14:modId xmlns="" xmlns:p14="http://schemas.microsoft.com/office/powerpoint/2010/main" val="3337640207"/>
                  </p:ext>
                </p:extLst>
              </p:nvPr>
            </p:nvGraphicFramePr>
            <p:xfrm>
              <a:off x="3702058" y="975583"/>
              <a:ext cx="5295761" cy="2887331"/>
            </p:xfrm>
            <a:graphic>
              <a:graphicData uri="http://schemas.openxmlformats.org/drawingml/2006/chart">
                <c:chart xmlns:c="http://schemas.openxmlformats.org/drawingml/2006/chart" xmlns:r="http://schemas.openxmlformats.org/officeDocument/2006/relationships" r:id="rId4"/>
              </a:graphicData>
            </a:graphic>
          </p:graphicFrame>
          <p:sp>
            <p:nvSpPr>
              <p:cNvPr id="60" name="文本框 17"/>
              <p:cNvSpPr txBox="1">
                <a:spLocks noChangeArrowheads="1"/>
              </p:cNvSpPr>
              <p:nvPr/>
            </p:nvSpPr>
            <p:spPr bwMode="auto">
              <a:xfrm>
                <a:off x="4602171" y="3335289"/>
                <a:ext cx="90276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en-US" altLang="zh-CN" sz="1200">
                    <a:latin typeface="Arial" panose="020B0604020202020204" pitchFamily="34" charset="0"/>
                  </a:rPr>
                  <a:t>3645.2</a:t>
                </a:r>
                <a:endParaRPr lang="zh-CN" altLang="en-US" sz="1200">
                  <a:latin typeface="Arial" panose="020B0604020202020204" pitchFamily="34" charset="0"/>
                </a:endParaRPr>
              </a:p>
            </p:txBody>
          </p:sp>
          <p:sp>
            <p:nvSpPr>
              <p:cNvPr id="61" name="文本框 18"/>
              <p:cNvSpPr txBox="1">
                <a:spLocks noChangeArrowheads="1"/>
              </p:cNvSpPr>
              <p:nvPr/>
            </p:nvSpPr>
            <p:spPr bwMode="auto">
              <a:xfrm>
                <a:off x="8376629" y="1200670"/>
                <a:ext cx="78296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en-US" altLang="zh-CN" sz="1200" dirty="0">
                    <a:latin typeface="Arial" panose="020B0604020202020204" pitchFamily="34" charset="0"/>
                  </a:rPr>
                  <a:t>636463</a:t>
                </a:r>
                <a:endParaRPr lang="zh-CN" altLang="en-US" sz="1200" dirty="0">
                  <a:latin typeface="Arial" panose="020B0604020202020204" pitchFamily="34" charset="0"/>
                </a:endParaRPr>
              </a:p>
            </p:txBody>
          </p:sp>
        </p:grpSp>
      </p:grpSp>
      <p:grpSp>
        <p:nvGrpSpPr>
          <p:cNvPr id="5" name="组合 4"/>
          <p:cNvGrpSpPr/>
          <p:nvPr/>
        </p:nvGrpSpPr>
        <p:grpSpPr>
          <a:xfrm>
            <a:off x="5980687" y="3791050"/>
            <a:ext cx="2753385" cy="2362623"/>
            <a:chOff x="522471" y="3753821"/>
            <a:chExt cx="2753385" cy="2362623"/>
          </a:xfrm>
        </p:grpSpPr>
        <p:sp>
          <p:nvSpPr>
            <p:cNvPr id="6" name="圆角矩形标注 5"/>
            <p:cNvSpPr/>
            <p:nvPr/>
          </p:nvSpPr>
          <p:spPr>
            <a:xfrm>
              <a:off x="522471" y="3753821"/>
              <a:ext cx="2753385" cy="2362623"/>
            </a:xfrm>
            <a:prstGeom prst="wedgeRoundRectCallout">
              <a:avLst/>
            </a:prstGeom>
            <a:solidFill>
              <a:srgbClr val="042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29166" y="3953959"/>
              <a:ext cx="2610686" cy="2031325"/>
            </a:xfrm>
            <a:prstGeom prst="rect">
              <a:avLst/>
            </a:prstGeom>
          </p:spPr>
          <p:txBody>
            <a:bodyPr wrap="square">
              <a:spAutoFit/>
            </a:bodyPr>
            <a:lstStyle/>
            <a:p>
              <a:r>
                <a:rPr lang="zh-CN" altLang="zh-CN" b="1" kern="100" dirty="0" smtClean="0">
                  <a:solidFill>
                    <a:schemeClr val="bg1"/>
                  </a:solidFill>
                  <a:latin typeface="Times New Roman" panose="02020603050405020304" pitchFamily="18" charset="0"/>
                  <a:cs typeface="Times New Roman" panose="02020603050405020304" pitchFamily="18" charset="0"/>
                </a:rPr>
                <a:t>我国</a:t>
              </a:r>
              <a:r>
                <a:rPr lang="zh-CN" altLang="zh-CN" b="1" kern="100" dirty="0">
                  <a:solidFill>
                    <a:schemeClr val="bg1"/>
                  </a:solidFill>
                  <a:latin typeface="Times New Roman" panose="02020603050405020304" pitchFamily="18" charset="0"/>
                  <a:cs typeface="Times New Roman" panose="02020603050405020304" pitchFamily="18" charset="0"/>
                </a:rPr>
                <a:t>经济连续保持</a:t>
              </a:r>
              <a:r>
                <a:rPr lang="en-US" altLang="zh-CN" b="1" kern="100" dirty="0">
                  <a:solidFill>
                    <a:schemeClr val="bg1"/>
                  </a:solidFill>
                  <a:latin typeface="Times New Roman" panose="02020603050405020304" pitchFamily="18" charset="0"/>
                  <a:cs typeface="Times New Roman" panose="02020603050405020304" pitchFamily="18" charset="0"/>
                </a:rPr>
                <a:t>30</a:t>
              </a:r>
              <a:r>
                <a:rPr lang="zh-CN" altLang="zh-CN" b="1" kern="100" dirty="0">
                  <a:solidFill>
                    <a:schemeClr val="bg1"/>
                  </a:solidFill>
                  <a:latin typeface="Times New Roman" panose="02020603050405020304" pitchFamily="18" charset="0"/>
                  <a:cs typeface="Times New Roman" panose="02020603050405020304" pitchFamily="18" charset="0"/>
                </a:rPr>
                <a:t>多年高速增长已属世界罕见，</a:t>
              </a:r>
              <a:r>
                <a:rPr lang="en-US" altLang="zh-CN" b="1" kern="100" dirty="0">
                  <a:solidFill>
                    <a:schemeClr val="bg1"/>
                  </a:solidFill>
                  <a:latin typeface="Times New Roman" panose="02020603050405020304" pitchFamily="18" charset="0"/>
                  <a:cs typeface="Times New Roman" panose="02020603050405020304" pitchFamily="18" charset="0"/>
                </a:rPr>
                <a:t>7</a:t>
              </a:r>
              <a:r>
                <a:rPr lang="en-US" altLang="zh-CN" b="1" kern="100" dirty="0" smtClean="0">
                  <a:solidFill>
                    <a:schemeClr val="bg1"/>
                  </a:solidFill>
                  <a:latin typeface="Times New Roman" panose="02020603050405020304" pitchFamily="18" charset="0"/>
                  <a:cs typeface="Times New Roman" panose="02020603050405020304" pitchFamily="18" charset="0"/>
                </a:rPr>
                <a:t>%</a:t>
              </a:r>
              <a:r>
                <a:rPr lang="zh-CN" altLang="zh-CN" b="1" kern="100" dirty="0" smtClean="0">
                  <a:solidFill>
                    <a:schemeClr val="bg1"/>
                  </a:solidFill>
                  <a:latin typeface="Times New Roman" panose="02020603050405020304" pitchFamily="18" charset="0"/>
                  <a:cs typeface="Times New Roman" panose="02020603050405020304" pitchFamily="18" charset="0"/>
                </a:rPr>
                <a:t>的</a:t>
              </a:r>
              <a:r>
                <a:rPr lang="zh-CN" altLang="zh-CN" b="1" kern="100" dirty="0">
                  <a:solidFill>
                    <a:schemeClr val="bg1"/>
                  </a:solidFill>
                  <a:latin typeface="Times New Roman" panose="02020603050405020304" pitchFamily="18" charset="0"/>
                  <a:cs typeface="Times New Roman" panose="02020603050405020304" pitchFamily="18" charset="0"/>
                </a:rPr>
                <a:t>增速仍然是全球比较高的</a:t>
              </a:r>
              <a:r>
                <a:rPr lang="zh-CN" altLang="zh-CN" b="1" kern="100" dirty="0" smtClean="0">
                  <a:solidFill>
                    <a:schemeClr val="bg1"/>
                  </a:solidFill>
                  <a:latin typeface="Times New Roman" panose="02020603050405020304" pitchFamily="18" charset="0"/>
                  <a:cs typeface="Times New Roman" panose="02020603050405020304" pitchFamily="18" charset="0"/>
                </a:rPr>
                <a:t>增速</a:t>
              </a:r>
              <a:r>
                <a:rPr lang="zh-CN" altLang="en-US" b="1" kern="100" dirty="0" smtClean="0">
                  <a:solidFill>
                    <a:schemeClr val="bg1"/>
                  </a:solidFill>
                  <a:latin typeface="Times New Roman" panose="02020603050405020304" pitchFamily="18" charset="0"/>
                  <a:cs typeface="Times New Roman" panose="02020603050405020304" pitchFamily="18" charset="0"/>
                </a:rPr>
                <a:t>。</a:t>
              </a:r>
              <a:endParaRPr lang="en-US" altLang="zh-CN" b="1" kern="100" dirty="0" smtClean="0">
                <a:solidFill>
                  <a:schemeClr val="bg1"/>
                </a:solidFill>
                <a:latin typeface="Times New Roman" panose="02020603050405020304" pitchFamily="18" charset="0"/>
                <a:cs typeface="Times New Roman" panose="02020603050405020304" pitchFamily="18" charset="0"/>
              </a:endParaRPr>
            </a:p>
            <a:p>
              <a:r>
                <a:rPr lang="zh-CN" altLang="zh-CN" b="1" kern="100" dirty="0" smtClean="0">
                  <a:solidFill>
                    <a:schemeClr val="bg1"/>
                  </a:solidFill>
                  <a:latin typeface="Times New Roman" panose="02020603050405020304" pitchFamily="18" charset="0"/>
                  <a:cs typeface="Times New Roman" panose="02020603050405020304" pitchFamily="18" charset="0"/>
                </a:rPr>
                <a:t>不仅远</a:t>
              </a:r>
              <a:r>
                <a:rPr lang="zh-CN" altLang="zh-CN" b="1" kern="100" dirty="0">
                  <a:solidFill>
                    <a:schemeClr val="bg1"/>
                  </a:solidFill>
                  <a:latin typeface="Times New Roman" panose="02020603050405020304" pitchFamily="18" charset="0"/>
                  <a:cs typeface="Times New Roman" panose="02020603050405020304" pitchFamily="18" charset="0"/>
                </a:rPr>
                <a:t>高于发达国家，也明显高于主要发展中国家。</a:t>
              </a:r>
              <a:endParaRPr lang="zh-CN" altLang="en-US" b="1" dirty="0">
                <a:solidFill>
                  <a:schemeClr val="bg1"/>
                </a:solidFill>
                <a:latin typeface="Times New Roman" panose="02020603050405020304" pitchFamily="18" charset="0"/>
                <a:cs typeface="Times New Roman" panose="02020603050405020304" pitchFamily="18" charset="0"/>
              </a:endParaRPr>
            </a:p>
          </p:txBody>
        </p:sp>
      </p:grpSp>
      <p:grpSp>
        <p:nvGrpSpPr>
          <p:cNvPr id="38" name="组合 80"/>
          <p:cNvGrpSpPr>
            <a:grpSpLocks noChangeAspect="1"/>
          </p:cNvGrpSpPr>
          <p:nvPr/>
        </p:nvGrpSpPr>
        <p:grpSpPr bwMode="auto">
          <a:xfrm>
            <a:off x="391310" y="908800"/>
            <a:ext cx="718654" cy="720000"/>
            <a:chOff x="988298" y="1643050"/>
            <a:chExt cx="1152000" cy="1152000"/>
          </a:xfrm>
        </p:grpSpPr>
        <p:sp>
          <p:nvSpPr>
            <p:cNvPr id="39" name="空心弧 38"/>
            <p:cNvSpPr>
              <a:spLocks noChangeAspect="1"/>
            </p:cNvSpPr>
            <p:nvPr/>
          </p:nvSpPr>
          <p:spPr>
            <a:xfrm>
              <a:off x="988298" y="1643050"/>
              <a:ext cx="1152000" cy="1152000"/>
            </a:xfrm>
            <a:prstGeom prst="blockArc">
              <a:avLst>
                <a:gd name="adj1" fmla="val 4952"/>
                <a:gd name="adj2" fmla="val 16198662"/>
                <a:gd name="adj3" fmla="val 26186"/>
              </a:avLst>
            </a:prstGeom>
            <a:solidFill>
              <a:srgbClr val="1096D5">
                <a:alpha val="80000"/>
              </a:srgbClr>
            </a:solidFill>
            <a:ln w="12700" algn="ctr">
              <a:solidFill>
                <a:schemeClr val="bg1"/>
              </a:solidFill>
              <a:miter lim="800000"/>
              <a:headEnd/>
              <a:tailEnd/>
            </a:ln>
            <a:effectLst/>
          </p:spPr>
          <p:txBody>
            <a:bodyPr wrap="none" anchor="ctr"/>
            <a:lstStyle/>
            <a:p>
              <a:pPr algn="ctr" eaLnBrk="0" fontAlgn="ctr" hangingPunct="0">
                <a:buClr>
                  <a:srgbClr val="FF0000"/>
                </a:buClr>
                <a:buSzPct val="70000"/>
                <a:defRPr/>
              </a:pPr>
              <a:endParaRPr lang="zh-CN" altLang="en-US" sz="2000">
                <a:solidFill>
                  <a:schemeClr val="tx2"/>
                </a:solidFill>
                <a:ea typeface="微软雅黑" pitchFamily="34" charset="-122"/>
              </a:endParaRPr>
            </a:p>
          </p:txBody>
        </p:sp>
        <p:sp>
          <p:nvSpPr>
            <p:cNvPr id="40" name="空心弧 39"/>
            <p:cNvSpPr>
              <a:spLocks noChangeAspect="1"/>
            </p:cNvSpPr>
            <p:nvPr/>
          </p:nvSpPr>
          <p:spPr>
            <a:xfrm>
              <a:off x="988298" y="1643050"/>
              <a:ext cx="1152000" cy="1152000"/>
            </a:xfrm>
            <a:prstGeom prst="blockArc">
              <a:avLst>
                <a:gd name="adj1" fmla="val 16208198"/>
                <a:gd name="adj2" fmla="val 431388"/>
                <a:gd name="adj3" fmla="val 26865"/>
              </a:avLst>
            </a:prstGeom>
            <a:solidFill>
              <a:srgbClr val="042052"/>
            </a:solidFill>
            <a:ln w="12700" algn="ctr">
              <a:solidFill>
                <a:schemeClr val="bg1"/>
              </a:solidFill>
              <a:miter lim="800000"/>
              <a:headEnd/>
              <a:tailEnd/>
            </a:ln>
            <a:effectLst/>
          </p:spPr>
          <p:txBody>
            <a:bodyPr wrap="none" anchor="ctr"/>
            <a:lstStyle/>
            <a:p>
              <a:pPr algn="ctr" eaLnBrk="0" fontAlgn="ctr" hangingPunct="0">
                <a:buClr>
                  <a:srgbClr val="FF0000"/>
                </a:buClr>
                <a:buSzPct val="70000"/>
                <a:defRPr/>
              </a:pPr>
              <a:endParaRPr lang="zh-CN" altLang="en-US" sz="2000" dirty="0">
                <a:solidFill>
                  <a:schemeClr val="tx2"/>
                </a:solidFill>
                <a:ea typeface="微软雅黑" pitchFamily="34" charset="-122"/>
              </a:endParaRPr>
            </a:p>
          </p:txBody>
        </p:sp>
        <p:sp>
          <p:nvSpPr>
            <p:cNvPr id="42" name="Rectangle 13"/>
            <p:cNvSpPr>
              <a:spLocks noChangeArrowheads="1"/>
            </p:cNvSpPr>
            <p:nvPr/>
          </p:nvSpPr>
          <p:spPr bwMode="auto">
            <a:xfrm>
              <a:off x="1198548" y="1879462"/>
              <a:ext cx="748461" cy="672866"/>
            </a:xfrm>
            <a:prstGeom prst="rect">
              <a:avLst/>
            </a:prstGeom>
            <a:noFill/>
            <a:ln w="9525">
              <a:noFill/>
              <a:miter lim="800000"/>
              <a:headEnd/>
              <a:tailEnd/>
            </a:ln>
            <a:effectLst/>
          </p:spPr>
          <p:txBody>
            <a:bodyPr wrap="square">
              <a:spAutoFit/>
            </a:bodyPr>
            <a:lstStyle/>
            <a:p>
              <a:pPr algn="ctr">
                <a:defRPr/>
              </a:pPr>
              <a:r>
                <a:rPr lang="en-US" altLang="zh-CN" sz="2400" b="1" dirty="0" smtClean="0">
                  <a:solidFill>
                    <a:schemeClr val="tx1">
                      <a:lumMod val="75000"/>
                      <a:lumOff val="25000"/>
                    </a:schemeClr>
                  </a:solidFill>
                  <a:effectLst>
                    <a:outerShdw blurRad="38100" dist="38100" dir="2700000" algn="tl">
                      <a:srgbClr val="000000">
                        <a:alpha val="43137"/>
                      </a:srgbClr>
                    </a:outerShdw>
                  </a:effectLst>
                  <a:latin typeface="+mn-ea"/>
                </a:rPr>
                <a:t>1</a:t>
              </a:r>
              <a:endParaRPr lang="zh-CN" altLang="en-US" sz="2400" b="1" dirty="0">
                <a:solidFill>
                  <a:schemeClr val="tx1">
                    <a:lumMod val="75000"/>
                    <a:lumOff val="25000"/>
                  </a:schemeClr>
                </a:solidFill>
                <a:effectLst>
                  <a:outerShdw blurRad="38100" dist="38100" dir="2700000" algn="tl">
                    <a:srgbClr val="000000">
                      <a:alpha val="43137"/>
                    </a:srgbClr>
                  </a:outerShdw>
                </a:effectLst>
                <a:latin typeface="+mn-ea"/>
              </a:endParaRPr>
            </a:p>
          </p:txBody>
        </p:sp>
      </p:grpSp>
      <p:grpSp>
        <p:nvGrpSpPr>
          <p:cNvPr id="43" name="组合 42"/>
          <p:cNvGrpSpPr/>
          <p:nvPr/>
        </p:nvGrpSpPr>
        <p:grpSpPr>
          <a:xfrm>
            <a:off x="1151620" y="1052816"/>
            <a:ext cx="7560839" cy="468362"/>
            <a:chOff x="2581667" y="2132936"/>
            <a:chExt cx="7560839" cy="468362"/>
          </a:xfrm>
        </p:grpSpPr>
        <p:grpSp>
          <p:nvGrpSpPr>
            <p:cNvPr id="44" name="组合 53"/>
            <p:cNvGrpSpPr>
              <a:grpSpLocks/>
            </p:cNvGrpSpPr>
            <p:nvPr/>
          </p:nvGrpSpPr>
          <p:grpSpPr bwMode="auto">
            <a:xfrm rot="5400000" flipV="1">
              <a:off x="2623776" y="2126875"/>
              <a:ext cx="396000" cy="480218"/>
              <a:chOff x="1276298" y="2846378"/>
              <a:chExt cx="576000" cy="385071"/>
            </a:xfrm>
          </p:grpSpPr>
          <p:sp>
            <p:nvSpPr>
              <p:cNvPr id="46" name="燕尾形 45"/>
              <p:cNvSpPr/>
              <p:nvPr/>
            </p:nvSpPr>
            <p:spPr>
              <a:xfrm rot="5400000">
                <a:off x="1456857" y="2665819"/>
                <a:ext cx="214884" cy="576000"/>
              </a:xfrm>
              <a:prstGeom prst="chevron">
                <a:avLst>
                  <a:gd name="adj" fmla="val 63229"/>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62" name="燕尾形 61"/>
              <p:cNvSpPr/>
              <p:nvPr/>
            </p:nvSpPr>
            <p:spPr>
              <a:xfrm rot="5400000">
                <a:off x="1456857" y="2836008"/>
                <a:ext cx="214883" cy="576000"/>
              </a:xfrm>
              <a:prstGeom prst="chevron">
                <a:avLst>
                  <a:gd name="adj" fmla="val 63229"/>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45" name="AutoShape 34"/>
            <p:cNvSpPr>
              <a:spLocks noChangeArrowheads="1"/>
            </p:cNvSpPr>
            <p:nvPr/>
          </p:nvSpPr>
          <p:spPr bwMode="gray">
            <a:xfrm>
              <a:off x="3129837" y="2132936"/>
              <a:ext cx="7012669" cy="468362"/>
            </a:xfrm>
            <a:prstGeom prst="roundRect">
              <a:avLst/>
            </a:prstGeom>
            <a:gradFill rotWithShape="0">
              <a:gsLst>
                <a:gs pos="0">
                  <a:srgbClr val="1096D5"/>
                </a:gs>
                <a:gs pos="100000">
                  <a:srgbClr val="009999">
                    <a:gamma/>
                    <a:tint val="0"/>
                    <a:invGamma/>
                    <a:alpha val="0"/>
                  </a:srgbClr>
                </a:gs>
              </a:gsLst>
              <a:lin ang="0" scaled="1"/>
            </a:gradFill>
            <a:ln w="9525" algn="ctr">
              <a:noFill/>
              <a:round/>
              <a:headEnd/>
              <a:tailEnd/>
            </a:ln>
            <a:effectLst/>
          </p:spPr>
          <p:txBody>
            <a:bodyPr wrap="none" anchor="ctr"/>
            <a:lstStyle/>
            <a:p>
              <a:pPr fontAlgn="auto">
                <a:spcBef>
                  <a:spcPts val="0"/>
                </a:spcBef>
                <a:spcAft>
                  <a:spcPts val="0"/>
                </a:spcAft>
                <a:defRPr/>
              </a:pPr>
              <a:r>
                <a:rPr lang="zh-CN" altLang="en-US" sz="1600" b="1" dirty="0" smtClean="0"/>
                <a:t>我国</a:t>
              </a:r>
              <a:r>
                <a:rPr lang="zh-CN" altLang="zh-CN" sz="1600" b="1" dirty="0" smtClean="0"/>
                <a:t>经济</a:t>
              </a:r>
              <a:r>
                <a:rPr lang="zh-CN" altLang="zh-CN" sz="1600" b="1" dirty="0"/>
                <a:t>增长</a:t>
              </a:r>
              <a:r>
                <a:rPr lang="zh-CN" altLang="zh-CN" sz="1600" b="1" dirty="0" smtClean="0"/>
                <a:t>基数提高，传统</a:t>
              </a:r>
              <a:r>
                <a:rPr lang="zh-CN" altLang="zh-CN" sz="1600" b="1" dirty="0"/>
                <a:t>生产</a:t>
              </a:r>
              <a:r>
                <a:rPr lang="zh-CN" altLang="zh-CN" sz="1600" b="1" dirty="0" smtClean="0"/>
                <a:t>要素驱动</a:t>
              </a:r>
              <a:r>
                <a:rPr lang="zh-CN" altLang="en-US" sz="1600" b="1" dirty="0" smtClean="0"/>
                <a:t>力</a:t>
              </a:r>
              <a:r>
                <a:rPr lang="zh-CN" altLang="zh-CN" sz="1600" b="1" dirty="0" smtClean="0"/>
                <a:t>弱化，增速</a:t>
              </a:r>
              <a:r>
                <a:rPr lang="zh-CN" altLang="zh-CN" sz="1600" b="1" dirty="0"/>
                <a:t>放缓属于正常现象</a:t>
              </a:r>
              <a:endParaRPr lang="zh-CN" altLang="en-US" sz="1600" b="1" kern="0" dirty="0">
                <a:solidFill>
                  <a:sysClr val="windowText" lastClr="000000"/>
                </a:solidFill>
                <a:latin typeface="Arial" charset="0"/>
              </a:endParaRPr>
            </a:p>
          </p:txBody>
        </p:sp>
      </p:grpSp>
      <p:grpSp>
        <p:nvGrpSpPr>
          <p:cNvPr id="63" name="组合 80"/>
          <p:cNvGrpSpPr>
            <a:grpSpLocks noChangeAspect="1"/>
          </p:cNvGrpSpPr>
          <p:nvPr/>
        </p:nvGrpSpPr>
        <p:grpSpPr bwMode="auto">
          <a:xfrm>
            <a:off x="399583" y="1687866"/>
            <a:ext cx="718654" cy="720000"/>
            <a:chOff x="988298" y="1643050"/>
            <a:chExt cx="1152000" cy="1152000"/>
          </a:xfrm>
        </p:grpSpPr>
        <p:sp>
          <p:nvSpPr>
            <p:cNvPr id="64" name="空心弧 63"/>
            <p:cNvSpPr>
              <a:spLocks noChangeAspect="1"/>
            </p:cNvSpPr>
            <p:nvPr/>
          </p:nvSpPr>
          <p:spPr>
            <a:xfrm>
              <a:off x="988298" y="1643050"/>
              <a:ext cx="1152000" cy="1152000"/>
            </a:xfrm>
            <a:prstGeom prst="blockArc">
              <a:avLst>
                <a:gd name="adj1" fmla="val 4952"/>
                <a:gd name="adj2" fmla="val 16198662"/>
                <a:gd name="adj3" fmla="val 26186"/>
              </a:avLst>
            </a:prstGeom>
            <a:solidFill>
              <a:srgbClr val="1096D5">
                <a:alpha val="80000"/>
              </a:srgbClr>
            </a:solidFill>
            <a:ln w="12700" algn="ctr">
              <a:solidFill>
                <a:schemeClr val="bg1"/>
              </a:solidFill>
              <a:miter lim="800000"/>
              <a:headEnd/>
              <a:tailEnd/>
            </a:ln>
            <a:effectLst/>
          </p:spPr>
          <p:txBody>
            <a:bodyPr wrap="none" anchor="ctr"/>
            <a:lstStyle/>
            <a:p>
              <a:pPr algn="ctr" eaLnBrk="0" fontAlgn="ctr" hangingPunct="0">
                <a:buClr>
                  <a:srgbClr val="FF0000"/>
                </a:buClr>
                <a:buSzPct val="70000"/>
                <a:defRPr/>
              </a:pPr>
              <a:endParaRPr lang="zh-CN" altLang="en-US" sz="2000">
                <a:solidFill>
                  <a:schemeClr val="tx2"/>
                </a:solidFill>
                <a:ea typeface="微软雅黑" pitchFamily="34" charset="-122"/>
              </a:endParaRPr>
            </a:p>
          </p:txBody>
        </p:sp>
        <p:sp>
          <p:nvSpPr>
            <p:cNvPr id="65" name="空心弧 64"/>
            <p:cNvSpPr>
              <a:spLocks noChangeAspect="1"/>
            </p:cNvSpPr>
            <p:nvPr/>
          </p:nvSpPr>
          <p:spPr>
            <a:xfrm>
              <a:off x="988298" y="1643050"/>
              <a:ext cx="1152000" cy="1152000"/>
            </a:xfrm>
            <a:prstGeom prst="blockArc">
              <a:avLst>
                <a:gd name="adj1" fmla="val 16208198"/>
                <a:gd name="adj2" fmla="val 431388"/>
                <a:gd name="adj3" fmla="val 26865"/>
              </a:avLst>
            </a:prstGeom>
            <a:solidFill>
              <a:srgbClr val="042052">
                <a:alpha val="80000"/>
              </a:srgbClr>
            </a:solidFill>
            <a:ln w="12700" algn="ctr">
              <a:solidFill>
                <a:schemeClr val="bg1"/>
              </a:solidFill>
              <a:miter lim="800000"/>
              <a:headEnd/>
              <a:tailEnd/>
            </a:ln>
            <a:effectLst/>
          </p:spPr>
          <p:txBody>
            <a:bodyPr wrap="none" anchor="ctr"/>
            <a:lstStyle/>
            <a:p>
              <a:pPr algn="ctr" eaLnBrk="0" fontAlgn="ctr" hangingPunct="0">
                <a:buClr>
                  <a:srgbClr val="FF0000"/>
                </a:buClr>
                <a:buSzPct val="70000"/>
                <a:defRPr/>
              </a:pPr>
              <a:endParaRPr lang="zh-CN" altLang="en-US" sz="2000" dirty="0">
                <a:solidFill>
                  <a:schemeClr val="tx2"/>
                </a:solidFill>
                <a:ea typeface="微软雅黑" pitchFamily="34" charset="-122"/>
              </a:endParaRPr>
            </a:p>
          </p:txBody>
        </p:sp>
        <p:sp>
          <p:nvSpPr>
            <p:cNvPr id="66" name="Rectangle 13"/>
            <p:cNvSpPr>
              <a:spLocks noChangeArrowheads="1"/>
            </p:cNvSpPr>
            <p:nvPr/>
          </p:nvSpPr>
          <p:spPr bwMode="auto">
            <a:xfrm>
              <a:off x="1198549" y="1825960"/>
              <a:ext cx="748462" cy="738664"/>
            </a:xfrm>
            <a:prstGeom prst="rect">
              <a:avLst/>
            </a:prstGeom>
            <a:noFill/>
            <a:ln w="9525">
              <a:noFill/>
              <a:miter lim="800000"/>
              <a:headEnd/>
              <a:tailEnd/>
            </a:ln>
            <a:effectLst/>
          </p:spPr>
          <p:txBody>
            <a:bodyPr wrap="square">
              <a:spAutoFit/>
            </a:bodyPr>
            <a:lstStyle/>
            <a:p>
              <a:pPr algn="ctr">
                <a:defRPr/>
              </a:pPr>
              <a:r>
                <a:rPr lang="en-US" altLang="zh-CN" sz="2400" b="1" dirty="0">
                  <a:solidFill>
                    <a:schemeClr val="tx1">
                      <a:lumMod val="75000"/>
                      <a:lumOff val="25000"/>
                    </a:schemeClr>
                  </a:solidFill>
                  <a:effectLst>
                    <a:outerShdw blurRad="38100" dist="38100" dir="2700000" algn="tl">
                      <a:srgbClr val="000000">
                        <a:alpha val="43137"/>
                      </a:srgbClr>
                    </a:outerShdw>
                  </a:effectLst>
                  <a:latin typeface="+mn-ea"/>
                </a:rPr>
                <a:t>2</a:t>
              </a:r>
              <a:endParaRPr lang="zh-CN" altLang="en-US" sz="2400" b="1" dirty="0">
                <a:solidFill>
                  <a:schemeClr val="tx1">
                    <a:lumMod val="75000"/>
                    <a:lumOff val="25000"/>
                  </a:schemeClr>
                </a:solidFill>
                <a:effectLst>
                  <a:outerShdw blurRad="38100" dist="38100" dir="2700000" algn="tl">
                    <a:srgbClr val="000000">
                      <a:alpha val="43137"/>
                    </a:srgbClr>
                  </a:outerShdw>
                </a:effectLst>
                <a:latin typeface="+mn-ea"/>
              </a:endParaRPr>
            </a:p>
          </p:txBody>
        </p:sp>
      </p:grpSp>
      <p:grpSp>
        <p:nvGrpSpPr>
          <p:cNvPr id="67" name="组合 66"/>
          <p:cNvGrpSpPr/>
          <p:nvPr/>
        </p:nvGrpSpPr>
        <p:grpSpPr>
          <a:xfrm>
            <a:off x="1159893" y="1831882"/>
            <a:ext cx="7696583" cy="468362"/>
            <a:chOff x="1875927" y="2853016"/>
            <a:chExt cx="7696583" cy="468362"/>
          </a:xfrm>
        </p:grpSpPr>
        <p:grpSp>
          <p:nvGrpSpPr>
            <p:cNvPr id="68" name="组合 53"/>
            <p:cNvGrpSpPr>
              <a:grpSpLocks/>
            </p:cNvGrpSpPr>
            <p:nvPr/>
          </p:nvGrpSpPr>
          <p:grpSpPr bwMode="auto">
            <a:xfrm rot="5400000" flipV="1">
              <a:off x="1918036" y="2846955"/>
              <a:ext cx="396000" cy="480218"/>
              <a:chOff x="1276298" y="2846378"/>
              <a:chExt cx="576000" cy="385071"/>
            </a:xfrm>
          </p:grpSpPr>
          <p:sp>
            <p:nvSpPr>
              <p:cNvPr id="70" name="燕尾形 69"/>
              <p:cNvSpPr/>
              <p:nvPr/>
            </p:nvSpPr>
            <p:spPr>
              <a:xfrm rot="5400000">
                <a:off x="1456857" y="2665819"/>
                <a:ext cx="214884" cy="576000"/>
              </a:xfrm>
              <a:prstGeom prst="chevron">
                <a:avLst>
                  <a:gd name="adj" fmla="val 63229"/>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71" name="燕尾形 70"/>
              <p:cNvSpPr/>
              <p:nvPr/>
            </p:nvSpPr>
            <p:spPr>
              <a:xfrm rot="5400000">
                <a:off x="1456857" y="2836008"/>
                <a:ext cx="214883" cy="576000"/>
              </a:xfrm>
              <a:prstGeom prst="chevron">
                <a:avLst>
                  <a:gd name="adj" fmla="val 63229"/>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69" name="AutoShape 34"/>
            <p:cNvSpPr>
              <a:spLocks noChangeArrowheads="1"/>
            </p:cNvSpPr>
            <p:nvPr/>
          </p:nvSpPr>
          <p:spPr bwMode="gray">
            <a:xfrm>
              <a:off x="2424098" y="2853016"/>
              <a:ext cx="7148412" cy="468362"/>
            </a:xfrm>
            <a:prstGeom prst="roundRect">
              <a:avLst/>
            </a:prstGeom>
            <a:gradFill rotWithShape="0">
              <a:gsLst>
                <a:gs pos="0">
                  <a:srgbClr val="1096D5"/>
                </a:gs>
                <a:gs pos="100000">
                  <a:srgbClr val="009999">
                    <a:gamma/>
                    <a:tint val="0"/>
                    <a:invGamma/>
                    <a:alpha val="0"/>
                  </a:srgbClr>
                </a:gs>
              </a:gsLst>
              <a:lin ang="0" scaled="1"/>
            </a:gradFill>
            <a:ln w="9525" algn="ctr">
              <a:noFill/>
              <a:round/>
              <a:headEnd/>
              <a:tailEnd/>
            </a:ln>
            <a:effectLst/>
          </p:spPr>
          <p:txBody>
            <a:bodyPr wrap="none" anchor="ctr"/>
            <a:lstStyle/>
            <a:p>
              <a:pPr fontAlgn="auto">
                <a:spcBef>
                  <a:spcPts val="0"/>
                </a:spcBef>
                <a:spcAft>
                  <a:spcPts val="0"/>
                </a:spcAft>
                <a:defRPr/>
              </a:pPr>
              <a:r>
                <a:rPr lang="zh-CN" altLang="en-US" sz="1600" b="1" dirty="0" smtClean="0"/>
                <a:t>从发展历史上，发达国家的经济同样面临增长</a:t>
              </a:r>
              <a:r>
                <a:rPr lang="zh-CN" altLang="zh-CN" sz="1600" b="1" dirty="0" smtClean="0"/>
                <a:t>减速</a:t>
              </a:r>
              <a:r>
                <a:rPr lang="zh-CN" altLang="zh-CN" sz="1600" b="1" dirty="0"/>
                <a:t>换挡</a:t>
              </a:r>
              <a:r>
                <a:rPr lang="zh-CN" altLang="zh-CN" sz="1600" b="1" dirty="0" smtClean="0"/>
                <a:t>的</a:t>
              </a:r>
              <a:r>
                <a:rPr lang="zh-CN" altLang="en-US" sz="1600" b="1" dirty="0" smtClean="0"/>
                <a:t>情况</a:t>
              </a:r>
              <a:endParaRPr lang="zh-CN" altLang="en-US" sz="1600" b="1" dirty="0"/>
            </a:p>
          </p:txBody>
        </p:sp>
      </p:grpSp>
      <p:grpSp>
        <p:nvGrpSpPr>
          <p:cNvPr id="72" name="组合 80"/>
          <p:cNvGrpSpPr>
            <a:grpSpLocks noChangeAspect="1"/>
          </p:cNvGrpSpPr>
          <p:nvPr/>
        </p:nvGrpSpPr>
        <p:grpSpPr bwMode="auto">
          <a:xfrm>
            <a:off x="395536" y="2485774"/>
            <a:ext cx="718654" cy="720000"/>
            <a:chOff x="988298" y="1643050"/>
            <a:chExt cx="1152000" cy="1152000"/>
          </a:xfrm>
        </p:grpSpPr>
        <p:sp>
          <p:nvSpPr>
            <p:cNvPr id="73" name="空心弧 72"/>
            <p:cNvSpPr>
              <a:spLocks noChangeAspect="1"/>
            </p:cNvSpPr>
            <p:nvPr/>
          </p:nvSpPr>
          <p:spPr>
            <a:xfrm>
              <a:off x="988298" y="1643050"/>
              <a:ext cx="1152000" cy="1152000"/>
            </a:xfrm>
            <a:prstGeom prst="blockArc">
              <a:avLst>
                <a:gd name="adj1" fmla="val 4952"/>
                <a:gd name="adj2" fmla="val 16198662"/>
                <a:gd name="adj3" fmla="val 26186"/>
              </a:avLst>
            </a:prstGeom>
            <a:solidFill>
              <a:srgbClr val="1096D5">
                <a:alpha val="80000"/>
              </a:srgbClr>
            </a:solidFill>
            <a:ln w="12700" algn="ctr">
              <a:solidFill>
                <a:schemeClr val="bg1"/>
              </a:solidFill>
              <a:miter lim="800000"/>
              <a:headEnd/>
              <a:tailEnd/>
            </a:ln>
            <a:effectLst/>
          </p:spPr>
          <p:txBody>
            <a:bodyPr wrap="none" anchor="ctr"/>
            <a:lstStyle/>
            <a:p>
              <a:pPr algn="ctr" eaLnBrk="0" fontAlgn="ctr" hangingPunct="0">
                <a:buClr>
                  <a:srgbClr val="FF0000"/>
                </a:buClr>
                <a:buSzPct val="70000"/>
                <a:defRPr/>
              </a:pPr>
              <a:endParaRPr lang="zh-CN" altLang="en-US" sz="2000">
                <a:solidFill>
                  <a:schemeClr val="tx2"/>
                </a:solidFill>
                <a:ea typeface="微软雅黑" pitchFamily="34" charset="-122"/>
              </a:endParaRPr>
            </a:p>
          </p:txBody>
        </p:sp>
        <p:sp>
          <p:nvSpPr>
            <p:cNvPr id="74" name="空心弧 73"/>
            <p:cNvSpPr>
              <a:spLocks noChangeAspect="1"/>
            </p:cNvSpPr>
            <p:nvPr/>
          </p:nvSpPr>
          <p:spPr>
            <a:xfrm>
              <a:off x="988298" y="1643050"/>
              <a:ext cx="1152000" cy="1152000"/>
            </a:xfrm>
            <a:prstGeom prst="blockArc">
              <a:avLst>
                <a:gd name="adj1" fmla="val 16208198"/>
                <a:gd name="adj2" fmla="val 431388"/>
                <a:gd name="adj3" fmla="val 26865"/>
              </a:avLst>
            </a:prstGeom>
            <a:solidFill>
              <a:srgbClr val="042052">
                <a:alpha val="80000"/>
              </a:srgbClr>
            </a:solidFill>
            <a:ln w="12700" algn="ctr">
              <a:solidFill>
                <a:schemeClr val="bg1"/>
              </a:solidFill>
              <a:miter lim="800000"/>
              <a:headEnd/>
              <a:tailEnd/>
            </a:ln>
            <a:effectLst/>
          </p:spPr>
          <p:txBody>
            <a:bodyPr wrap="none" anchor="ctr"/>
            <a:lstStyle/>
            <a:p>
              <a:pPr algn="ctr" eaLnBrk="0" fontAlgn="ctr" hangingPunct="0">
                <a:buClr>
                  <a:srgbClr val="FF0000"/>
                </a:buClr>
                <a:buSzPct val="70000"/>
                <a:defRPr/>
              </a:pPr>
              <a:endParaRPr lang="zh-CN" altLang="en-US" sz="2000" dirty="0">
                <a:solidFill>
                  <a:schemeClr val="tx2"/>
                </a:solidFill>
                <a:ea typeface="微软雅黑" pitchFamily="34" charset="-122"/>
              </a:endParaRPr>
            </a:p>
          </p:txBody>
        </p:sp>
        <p:sp>
          <p:nvSpPr>
            <p:cNvPr id="75" name="Rectangle 13"/>
            <p:cNvSpPr>
              <a:spLocks noChangeArrowheads="1"/>
            </p:cNvSpPr>
            <p:nvPr/>
          </p:nvSpPr>
          <p:spPr bwMode="auto">
            <a:xfrm>
              <a:off x="1198549" y="1825960"/>
              <a:ext cx="748462" cy="738664"/>
            </a:xfrm>
            <a:prstGeom prst="rect">
              <a:avLst/>
            </a:prstGeom>
            <a:noFill/>
            <a:ln w="9525">
              <a:noFill/>
              <a:miter lim="800000"/>
              <a:headEnd/>
              <a:tailEnd/>
            </a:ln>
            <a:effectLst/>
          </p:spPr>
          <p:txBody>
            <a:bodyPr wrap="square">
              <a:spAutoFit/>
            </a:bodyPr>
            <a:lstStyle/>
            <a:p>
              <a:pPr algn="ctr">
                <a:defRPr/>
              </a:pPr>
              <a:r>
                <a:rPr lang="en-US" altLang="zh-CN" sz="2400" b="1" dirty="0" smtClean="0">
                  <a:solidFill>
                    <a:schemeClr val="tx1">
                      <a:lumMod val="75000"/>
                      <a:lumOff val="25000"/>
                    </a:schemeClr>
                  </a:solidFill>
                  <a:effectLst>
                    <a:outerShdw blurRad="38100" dist="38100" dir="2700000" algn="tl">
                      <a:srgbClr val="000000">
                        <a:alpha val="43137"/>
                      </a:srgbClr>
                    </a:outerShdw>
                  </a:effectLst>
                  <a:latin typeface="+mn-ea"/>
                </a:rPr>
                <a:t>3</a:t>
              </a:r>
              <a:endParaRPr lang="zh-CN" altLang="en-US" sz="2400" b="1" dirty="0">
                <a:solidFill>
                  <a:schemeClr val="tx1">
                    <a:lumMod val="75000"/>
                    <a:lumOff val="25000"/>
                  </a:schemeClr>
                </a:solidFill>
                <a:effectLst>
                  <a:outerShdw blurRad="38100" dist="38100" dir="2700000" algn="tl">
                    <a:srgbClr val="000000">
                      <a:alpha val="43137"/>
                    </a:srgbClr>
                  </a:outerShdw>
                </a:effectLst>
                <a:latin typeface="+mn-ea"/>
              </a:endParaRPr>
            </a:p>
          </p:txBody>
        </p:sp>
      </p:grpSp>
      <p:grpSp>
        <p:nvGrpSpPr>
          <p:cNvPr id="76" name="组合 75"/>
          <p:cNvGrpSpPr/>
          <p:nvPr/>
        </p:nvGrpSpPr>
        <p:grpSpPr>
          <a:xfrm>
            <a:off x="1155846" y="2629790"/>
            <a:ext cx="7556613" cy="468362"/>
            <a:chOff x="1222137" y="3645104"/>
            <a:chExt cx="7556615" cy="468362"/>
          </a:xfrm>
        </p:grpSpPr>
        <p:grpSp>
          <p:nvGrpSpPr>
            <p:cNvPr id="77" name="组合 53"/>
            <p:cNvGrpSpPr>
              <a:grpSpLocks/>
            </p:cNvGrpSpPr>
            <p:nvPr/>
          </p:nvGrpSpPr>
          <p:grpSpPr bwMode="auto">
            <a:xfrm rot="5400000" flipV="1">
              <a:off x="1264246" y="3639044"/>
              <a:ext cx="396002" cy="480219"/>
              <a:chOff x="1276294" y="2846378"/>
              <a:chExt cx="576002" cy="385072"/>
            </a:xfrm>
          </p:grpSpPr>
          <p:sp>
            <p:nvSpPr>
              <p:cNvPr id="79" name="燕尾形 78"/>
              <p:cNvSpPr/>
              <p:nvPr/>
            </p:nvSpPr>
            <p:spPr>
              <a:xfrm rot="5400000">
                <a:off x="1456854" y="2665820"/>
                <a:ext cx="214884" cy="576000"/>
              </a:xfrm>
              <a:prstGeom prst="chevron">
                <a:avLst>
                  <a:gd name="adj" fmla="val 63229"/>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80" name="燕尾形 79"/>
              <p:cNvSpPr/>
              <p:nvPr/>
            </p:nvSpPr>
            <p:spPr>
              <a:xfrm rot="5400000">
                <a:off x="1456852" y="2836009"/>
                <a:ext cx="214883" cy="575999"/>
              </a:xfrm>
              <a:prstGeom prst="chevron">
                <a:avLst>
                  <a:gd name="adj" fmla="val 63229"/>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78" name="AutoShape 34"/>
            <p:cNvSpPr>
              <a:spLocks noChangeArrowheads="1"/>
            </p:cNvSpPr>
            <p:nvPr/>
          </p:nvSpPr>
          <p:spPr bwMode="gray">
            <a:xfrm>
              <a:off x="1770309" y="3645104"/>
              <a:ext cx="7008443" cy="468362"/>
            </a:xfrm>
            <a:prstGeom prst="roundRect">
              <a:avLst/>
            </a:prstGeom>
            <a:gradFill rotWithShape="0">
              <a:gsLst>
                <a:gs pos="0">
                  <a:srgbClr val="1096D5"/>
                </a:gs>
                <a:gs pos="100000">
                  <a:srgbClr val="009999">
                    <a:gamma/>
                    <a:tint val="0"/>
                    <a:invGamma/>
                    <a:alpha val="0"/>
                  </a:srgbClr>
                </a:gs>
              </a:gsLst>
              <a:lin ang="0" scaled="1"/>
            </a:gradFill>
            <a:ln w="9525" algn="ctr">
              <a:noFill/>
              <a:round/>
              <a:headEnd/>
              <a:tailEnd/>
            </a:ln>
            <a:effectLst/>
          </p:spPr>
          <p:txBody>
            <a:bodyPr wrap="none" anchor="ctr"/>
            <a:lstStyle/>
            <a:p>
              <a:pPr fontAlgn="auto">
                <a:spcBef>
                  <a:spcPts val="0"/>
                </a:spcBef>
                <a:spcAft>
                  <a:spcPts val="0"/>
                </a:spcAft>
                <a:defRPr/>
              </a:pPr>
              <a:r>
                <a:rPr lang="zh-CN" altLang="zh-CN" sz="1600" b="1" dirty="0" smtClean="0">
                  <a:latin typeface="Times New Roman" panose="02020603050405020304" pitchFamily="18" charset="0"/>
                  <a:cs typeface="Times New Roman" panose="02020603050405020304" pitchFamily="18" charset="0"/>
                </a:rPr>
                <a:t>更</a:t>
              </a:r>
              <a:r>
                <a:rPr lang="zh-CN" altLang="zh-CN" sz="1600" b="1" dirty="0">
                  <a:latin typeface="Times New Roman" panose="02020603050405020304" pitchFamily="18" charset="0"/>
                  <a:cs typeface="Times New Roman" panose="02020603050405020304" pitchFamily="18" charset="0"/>
                </a:rPr>
                <a:t>应当</a:t>
              </a:r>
              <a:r>
                <a:rPr lang="zh-CN" altLang="zh-CN" sz="1600" b="1" dirty="0" smtClean="0">
                  <a:latin typeface="Times New Roman" panose="02020603050405020304" pitchFamily="18" charset="0"/>
                  <a:cs typeface="Times New Roman" panose="02020603050405020304" pitchFamily="18" charset="0"/>
                </a:rPr>
                <a:t>关注</a:t>
              </a:r>
              <a:r>
                <a:rPr lang="en-US" altLang="zh-CN" sz="1600" b="1" dirty="0" smtClean="0">
                  <a:latin typeface="Times New Roman" panose="02020603050405020304" pitchFamily="18" charset="0"/>
                  <a:cs typeface="Times New Roman" panose="02020603050405020304" pitchFamily="18" charset="0"/>
                </a:rPr>
                <a:t>GDP</a:t>
              </a:r>
              <a:r>
                <a:rPr lang="zh-CN" altLang="zh-CN" sz="1600" b="1" dirty="0" smtClean="0">
                  <a:latin typeface="Times New Roman" panose="02020603050405020304" pitchFamily="18" charset="0"/>
                  <a:cs typeface="Times New Roman" panose="02020603050405020304" pitchFamily="18" charset="0"/>
                </a:rPr>
                <a:t>增长量</a:t>
              </a:r>
              <a:r>
                <a:rPr lang="zh-CN" altLang="en-US" sz="1600" b="1" dirty="0" smtClean="0">
                  <a:latin typeface="Times New Roman" panose="02020603050405020304" pitchFamily="18" charset="0"/>
                  <a:cs typeface="Times New Roman" panose="02020603050405020304" pitchFamily="18" charset="0"/>
                </a:rPr>
                <a:t>，净增量相当于</a:t>
              </a:r>
              <a:r>
                <a:rPr lang="en-US" altLang="zh-CN" sz="1600" b="1" dirty="0" smtClean="0">
                  <a:latin typeface="Times New Roman" panose="02020603050405020304" pitchFamily="18" charset="0"/>
                  <a:cs typeface="Times New Roman" panose="02020603050405020304" pitchFamily="18" charset="0"/>
                </a:rPr>
                <a:t>1994</a:t>
              </a:r>
              <a:r>
                <a:rPr lang="zh-CN" altLang="en-US" sz="1600" b="1" dirty="0" smtClean="0">
                  <a:latin typeface="Times New Roman" panose="02020603050405020304" pitchFamily="18" charset="0"/>
                  <a:cs typeface="Times New Roman" panose="02020603050405020304" pitchFamily="18" charset="0"/>
                </a:rPr>
                <a:t>年全年</a:t>
              </a:r>
              <a:r>
                <a:rPr lang="en-US" altLang="zh-CN" sz="1600" b="1" dirty="0" smtClean="0">
                  <a:latin typeface="Times New Roman" panose="02020603050405020304" pitchFamily="18" charset="0"/>
                  <a:cs typeface="Times New Roman" panose="02020603050405020304" pitchFamily="18" charset="0"/>
                </a:rPr>
                <a:t>GDP</a:t>
              </a:r>
              <a:r>
                <a:rPr lang="zh-CN" altLang="en-US" sz="1600" b="1" dirty="0" smtClean="0">
                  <a:latin typeface="Times New Roman" panose="02020603050405020304" pitchFamily="18" charset="0"/>
                  <a:cs typeface="Times New Roman" panose="02020603050405020304" pitchFamily="18" charset="0"/>
                </a:rPr>
                <a:t>总量</a:t>
              </a:r>
              <a:endParaRPr lang="zh-CN" altLang="en-US" sz="16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 xmlns:p14="http://schemas.microsoft.com/office/powerpoint/2010/main" val="37990321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1500"/>
                            </p:stCondLst>
                            <p:childTnLst>
                              <p:par>
                                <p:cTn id="11" presetID="22" presetClass="entr" presetSubtype="8"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p:cTn id="17" dur="500" fill="hold"/>
                                        <p:tgtEl>
                                          <p:spTgt spid="63"/>
                                        </p:tgtEl>
                                        <p:attrNameLst>
                                          <p:attrName>ppt_w</p:attrName>
                                        </p:attrNameLst>
                                      </p:cBhvr>
                                      <p:tavLst>
                                        <p:tav tm="0">
                                          <p:val>
                                            <p:fltVal val="0"/>
                                          </p:val>
                                        </p:tav>
                                        <p:tav tm="100000">
                                          <p:val>
                                            <p:strVal val="#ppt_w"/>
                                          </p:val>
                                        </p:tav>
                                      </p:tavLst>
                                    </p:anim>
                                    <p:anim calcmode="lin" valueType="num">
                                      <p:cBhvr>
                                        <p:cTn id="18" dur="500" fill="hold"/>
                                        <p:tgtEl>
                                          <p:spTgt spid="63"/>
                                        </p:tgtEl>
                                        <p:attrNameLst>
                                          <p:attrName>ppt_h</p:attrName>
                                        </p:attrNameLst>
                                      </p:cBhvr>
                                      <p:tavLst>
                                        <p:tav tm="0">
                                          <p:val>
                                            <p:fltVal val="0"/>
                                          </p:val>
                                        </p:tav>
                                        <p:tav tm="100000">
                                          <p:val>
                                            <p:strVal val="#ppt_h"/>
                                          </p:val>
                                        </p:tav>
                                      </p:tavLst>
                                    </p:anim>
                                    <p:animEffect transition="in" filter="fade">
                                      <p:cBhvr>
                                        <p:cTn id="19" dur="500"/>
                                        <p:tgtEl>
                                          <p:spTgt spid="63"/>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p:cTn id="27" dur="500" fill="hold"/>
                                        <p:tgtEl>
                                          <p:spTgt spid="72"/>
                                        </p:tgtEl>
                                        <p:attrNameLst>
                                          <p:attrName>ppt_w</p:attrName>
                                        </p:attrNameLst>
                                      </p:cBhvr>
                                      <p:tavLst>
                                        <p:tav tm="0">
                                          <p:val>
                                            <p:fltVal val="0"/>
                                          </p:val>
                                        </p:tav>
                                        <p:tav tm="100000">
                                          <p:val>
                                            <p:strVal val="#ppt_w"/>
                                          </p:val>
                                        </p:tav>
                                      </p:tavLst>
                                    </p:anim>
                                    <p:anim calcmode="lin" valueType="num">
                                      <p:cBhvr>
                                        <p:cTn id="28" dur="500" fill="hold"/>
                                        <p:tgtEl>
                                          <p:spTgt spid="72"/>
                                        </p:tgtEl>
                                        <p:attrNameLst>
                                          <p:attrName>ppt_h</p:attrName>
                                        </p:attrNameLst>
                                      </p:cBhvr>
                                      <p:tavLst>
                                        <p:tav tm="0">
                                          <p:val>
                                            <p:fltVal val="0"/>
                                          </p:val>
                                        </p:tav>
                                        <p:tav tm="100000">
                                          <p:val>
                                            <p:strVal val="#ppt_h"/>
                                          </p:val>
                                        </p:tav>
                                      </p:tavLst>
                                    </p:anim>
                                    <p:animEffect transition="in" filter="fade">
                                      <p:cBhvr>
                                        <p:cTn id="29" dur="500"/>
                                        <p:tgtEl>
                                          <p:spTgt spid="72"/>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500"/>
                                        <p:tgtEl>
                                          <p:spTgt spid="56"/>
                                        </p:tgtEl>
                                      </p:cBhvr>
                                    </p:animEffect>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Effect transition="in" filter="fade">
                                      <p:cBhvr>
                                        <p:cTn id="4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74121"/>
          </a:xfrm>
          <a:prstGeom prst="rect">
            <a:avLst/>
          </a:prstGeom>
        </p:spPr>
      </p:pic>
      <p:pic>
        <p:nvPicPr>
          <p:cNvPr id="17410" name="图片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 name="矩形 35"/>
          <p:cNvSpPr/>
          <p:nvPr/>
        </p:nvSpPr>
        <p:spPr>
          <a:xfrm>
            <a:off x="211138" y="474663"/>
            <a:ext cx="8736012" cy="6221412"/>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nvGrpSpPr>
          <p:cNvPr id="37" name="组合 4"/>
          <p:cNvGrpSpPr>
            <a:grpSpLocks/>
          </p:cNvGrpSpPr>
          <p:nvPr/>
        </p:nvGrpSpPr>
        <p:grpSpPr bwMode="auto">
          <a:xfrm>
            <a:off x="611188" y="487363"/>
            <a:ext cx="2822575" cy="1168400"/>
            <a:chOff x="2915816" y="1180689"/>
            <a:chExt cx="2822575" cy="1168191"/>
          </a:xfrm>
        </p:grpSpPr>
        <p:pic>
          <p:nvPicPr>
            <p:cNvPr id="17415" name="Picture 10" descr="双横杠.pn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2915816" y="2136155"/>
              <a:ext cx="2822575"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 name="矩形 38"/>
            <p:cNvSpPr/>
            <p:nvPr/>
          </p:nvSpPr>
          <p:spPr>
            <a:xfrm>
              <a:off x="3252178" y="1180689"/>
              <a:ext cx="2358802" cy="1061829"/>
            </a:xfrm>
            <a:prstGeom prst="rect">
              <a:avLst/>
            </a:prstGeom>
          </p:spPr>
          <p:txBody>
            <a:bodyPr>
              <a:spAutoFit/>
            </a:bodyPr>
            <a:lstStyle/>
            <a:p>
              <a:pPr eaLnBrk="1" hangingPunct="1">
                <a:lnSpc>
                  <a:spcPct val="150000"/>
                </a:lnSpc>
                <a:defRPr/>
              </a:pPr>
              <a:r>
                <a:rPr lang="zh-CN" alt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50" endPos="85000" dir="5400000" sy="-100000" algn="bl" rotWithShape="0"/>
                  </a:effectLst>
                  <a:latin typeface="微软雅黑" pitchFamily="34" charset="-122"/>
                  <a:ea typeface="黑体"/>
                </a:rPr>
                <a:t>第</a:t>
              </a:r>
              <a:r>
                <a:rPr lang="zh-CN" alt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50" endPos="85000" dir="5400000" sy="-100000" algn="bl" rotWithShape="0"/>
                  </a:effectLst>
                  <a:latin typeface="微软雅黑" pitchFamily="34" charset="-122"/>
                  <a:ea typeface="黑体"/>
                </a:rPr>
                <a:t>二</a:t>
              </a:r>
              <a:r>
                <a:rPr lang="zh-CN" alt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50" endPos="85000" dir="5400000" sy="-100000" algn="bl" rotWithShape="0"/>
                  </a:effectLst>
                  <a:latin typeface="微软雅黑" pitchFamily="34" charset="-122"/>
                  <a:ea typeface="黑体"/>
                </a:rPr>
                <a:t>章</a:t>
              </a:r>
              <a:endParaRPr lang="zh-CN" alt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50" endPos="85000" dir="5400000" sy="-100000" algn="bl" rotWithShape="0"/>
                </a:effectLst>
                <a:latin typeface="微软雅黑" pitchFamily="34" charset="-122"/>
                <a:ea typeface="黑体"/>
              </a:endParaRPr>
            </a:p>
          </p:txBody>
        </p:sp>
      </p:grpSp>
      <p:pic>
        <p:nvPicPr>
          <p:cNvPr id="17413" name="图片 39"/>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6037263" y="4868863"/>
            <a:ext cx="2836862" cy="170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 name="文本框 43"/>
          <p:cNvSpPr txBox="1"/>
          <p:nvPr/>
        </p:nvSpPr>
        <p:spPr>
          <a:xfrm>
            <a:off x="611560" y="1852338"/>
            <a:ext cx="8565216" cy="2323713"/>
          </a:xfrm>
          <a:prstGeom prst="rect">
            <a:avLst/>
          </a:prstGeom>
          <a:noFill/>
        </p:spPr>
        <p:txBody>
          <a:bodyPr>
            <a:spAutoFit/>
          </a:bodyPr>
          <a:lstStyle/>
          <a:p>
            <a:pPr eaLnBrk="1" hangingPunct="1">
              <a:lnSpc>
                <a:spcPts val="5780"/>
              </a:lnSpc>
              <a:defRPr/>
            </a:pPr>
            <a:r>
              <a:rPr kumimoji="1" lang="zh-CN" altLang="en-US" sz="3600" b="1" dirty="0">
                <a:latin typeface="华文细黑" panose="02010600040101010101" pitchFamily="2" charset="-122"/>
                <a:ea typeface="华文细黑" panose="02010600040101010101" pitchFamily="2" charset="-122"/>
                <a:cs typeface="黑体"/>
              </a:rPr>
              <a:t>如何</a:t>
            </a:r>
            <a:r>
              <a:rPr kumimoji="1" lang="zh-CN" altLang="zh-CN" sz="3600" b="1" dirty="0" smtClean="0">
                <a:latin typeface="华文细黑" panose="02010600040101010101" pitchFamily="2" charset="-122"/>
                <a:ea typeface="华文细黑" panose="02010600040101010101" pitchFamily="2" charset="-122"/>
                <a:cs typeface="黑体"/>
              </a:rPr>
              <a:t>看待</a:t>
            </a:r>
            <a:r>
              <a:rPr kumimoji="1" lang="zh-CN" altLang="en-US" sz="3600" b="1" dirty="0" smtClean="0">
                <a:latin typeface="华文细黑" panose="02010600040101010101" pitchFamily="2" charset="-122"/>
                <a:ea typeface="华文细黑" panose="02010600040101010101" pitchFamily="2" charset="-122"/>
                <a:cs typeface="黑体"/>
              </a:rPr>
              <a:t>当前的</a:t>
            </a:r>
            <a:endParaRPr kumimoji="1" lang="en-US" altLang="zh-CN" sz="3600" b="1" dirty="0">
              <a:latin typeface="华文细黑" panose="02010600040101010101" pitchFamily="2" charset="-122"/>
              <a:ea typeface="华文细黑" panose="02010600040101010101" pitchFamily="2" charset="-122"/>
              <a:cs typeface="黑体"/>
            </a:endParaRPr>
          </a:p>
          <a:p>
            <a:pPr eaLnBrk="1" hangingPunct="1">
              <a:lnSpc>
                <a:spcPts val="5780"/>
              </a:lnSpc>
              <a:defRPr/>
            </a:pPr>
            <a:endParaRPr kumimoji="1" lang="en-US" altLang="zh-CN" sz="2400" b="1" dirty="0">
              <a:solidFill>
                <a:schemeClr val="tx2">
                  <a:lumMod val="75000"/>
                </a:schemeClr>
              </a:solidFill>
              <a:latin typeface="华文细黑" panose="02010600040101010101" pitchFamily="2" charset="-122"/>
              <a:ea typeface="华文细黑" panose="02010600040101010101" pitchFamily="2" charset="-122"/>
              <a:cs typeface="黑体"/>
            </a:endParaRPr>
          </a:p>
          <a:p>
            <a:pPr algn="ctr" eaLnBrk="1" hangingPunct="1">
              <a:lnSpc>
                <a:spcPts val="5780"/>
              </a:lnSpc>
              <a:defRPr/>
            </a:pPr>
            <a:r>
              <a:rPr lang="zh-CN" alt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50" endPos="85000" dir="5400000" sy="-100000" algn="bl" rotWithShape="0"/>
                </a:effectLst>
                <a:latin typeface="微软雅黑" pitchFamily="34" charset="-122"/>
                <a:ea typeface="黑体"/>
              </a:rPr>
              <a:t>困难和</a:t>
            </a:r>
            <a:r>
              <a:rPr lang="zh-CN" altLang="en-US" sz="6000" b="1" dirty="0">
                <a:ln w="17780" cmpd="sng">
                  <a:solidFill>
                    <a:srgbClr val="FFFFFF"/>
                  </a:solidFill>
                  <a:prstDash val="solid"/>
                  <a:miter lim="800000"/>
                </a:ln>
                <a:solidFill>
                  <a:srgbClr val="042359"/>
                </a:solidFill>
                <a:effectLst>
                  <a:outerShdw blurRad="50800" algn="tl" rotWithShape="0">
                    <a:srgbClr val="000000"/>
                  </a:outerShdw>
                  <a:reflection blurRad="6350" stA="55000" endA="50" endPos="85000" dir="5400000" sy="-100000" algn="bl" rotWithShape="0"/>
                </a:effectLst>
                <a:latin typeface="微软雅黑" pitchFamily="34" charset="-122"/>
                <a:ea typeface="黑体"/>
              </a:rPr>
              <a:t>挑战</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slide(fromTop)">
                                      <p:cBhvr>
                                        <p:cTn id="7" dur="500"/>
                                        <p:tgtEl>
                                          <p:spTgt spid="37"/>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iterate type="wd">
                                    <p:tmPct val="7000"/>
                                  </p:iterate>
                                  <p:childTnLst>
                                    <p:set>
                                      <p:cBhvr>
                                        <p:cTn id="10" dur="1" fill="hold">
                                          <p:stCondLst>
                                            <p:cond delay="0"/>
                                          </p:stCondLst>
                                        </p:cTn>
                                        <p:tgtEl>
                                          <p:spTgt spid="44"/>
                                        </p:tgtEl>
                                        <p:attrNameLst>
                                          <p:attrName>style.visibility</p:attrName>
                                        </p:attrNameLst>
                                      </p:cBhvr>
                                      <p:to>
                                        <p:strVal val="visible"/>
                                      </p:to>
                                    </p:set>
                                    <p:anim calcmode="lin" valueType="num">
                                      <p:cBhvr>
                                        <p:cTn id="11" dur="500" fill="hold"/>
                                        <p:tgtEl>
                                          <p:spTgt spid="44"/>
                                        </p:tgtEl>
                                        <p:attrNameLst>
                                          <p:attrName>ppt_w</p:attrName>
                                        </p:attrNameLst>
                                      </p:cBhvr>
                                      <p:tavLst>
                                        <p:tav tm="0">
                                          <p:val>
                                            <p:fltVal val="0"/>
                                          </p:val>
                                        </p:tav>
                                        <p:tav tm="100000">
                                          <p:val>
                                            <p:strVal val="#ppt_w"/>
                                          </p:val>
                                        </p:tav>
                                      </p:tavLst>
                                    </p:anim>
                                    <p:anim calcmode="lin" valueType="num">
                                      <p:cBhvr>
                                        <p:cTn id="12" dur="500" fill="hold"/>
                                        <p:tgtEl>
                                          <p:spTgt spid="44"/>
                                        </p:tgtEl>
                                        <p:attrNameLst>
                                          <p:attrName>ppt_h</p:attrName>
                                        </p:attrNameLst>
                                      </p:cBhvr>
                                      <p:tavLst>
                                        <p:tav tm="0">
                                          <p:val>
                                            <p:fltVal val="0"/>
                                          </p:val>
                                        </p:tav>
                                        <p:tav tm="100000">
                                          <p:val>
                                            <p:strVal val="#ppt_h"/>
                                          </p:val>
                                        </p:tav>
                                      </p:tavLst>
                                    </p:anim>
                                    <p:animEffect transition="in" filter="fade">
                                      <p:cBhvr>
                                        <p:cTn id="1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74121"/>
          </a:xfrm>
          <a:prstGeom prst="rect">
            <a:avLst/>
          </a:prstGeom>
        </p:spPr>
      </p:pic>
      <p:pic>
        <p:nvPicPr>
          <p:cNvPr id="18434" name="图片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 name="矩形 35"/>
          <p:cNvSpPr/>
          <p:nvPr/>
        </p:nvSpPr>
        <p:spPr>
          <a:xfrm>
            <a:off x="211138" y="474663"/>
            <a:ext cx="8736012" cy="6221412"/>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18436" name="图片 39"/>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6037263" y="4868863"/>
            <a:ext cx="2836862" cy="170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1" name="组合 4"/>
          <p:cNvGrpSpPr>
            <a:grpSpLocks/>
          </p:cNvGrpSpPr>
          <p:nvPr/>
        </p:nvGrpSpPr>
        <p:grpSpPr bwMode="auto">
          <a:xfrm>
            <a:off x="611188" y="706438"/>
            <a:ext cx="2822575" cy="949325"/>
            <a:chOff x="2915816" y="1399556"/>
            <a:chExt cx="2822575" cy="949324"/>
          </a:xfrm>
        </p:grpSpPr>
        <p:pic>
          <p:nvPicPr>
            <p:cNvPr id="18450" name="Picture 10" descr="双横杠.png"/>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2915816" y="2136155"/>
              <a:ext cx="2822575"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矩形 12"/>
            <p:cNvSpPr/>
            <p:nvPr/>
          </p:nvSpPr>
          <p:spPr>
            <a:xfrm>
              <a:off x="3252178" y="1399556"/>
              <a:ext cx="2358802" cy="819172"/>
            </a:xfrm>
            <a:prstGeom prst="rect">
              <a:avLst/>
            </a:prstGeom>
          </p:spPr>
          <p:txBody>
            <a:bodyPr>
              <a:spAutoFit/>
            </a:bodyPr>
            <a:lstStyle/>
            <a:p>
              <a:pPr eaLnBrk="1" hangingPunct="1">
                <a:lnSpc>
                  <a:spcPct val="150000"/>
                </a:lnSpc>
                <a:defRPr/>
              </a:pPr>
              <a:r>
                <a:rPr lang="zh-CN" alt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50" endPos="85000" dir="5400000" sy="-100000" algn="bl" rotWithShape="0"/>
                  </a:effectLst>
                  <a:latin typeface="微软雅黑" pitchFamily="34" charset="-122"/>
                  <a:ea typeface="黑体"/>
                </a:rPr>
                <a:t>本章概要</a:t>
              </a:r>
            </a:p>
          </p:txBody>
        </p:sp>
      </p:grpSp>
      <p:grpSp>
        <p:nvGrpSpPr>
          <p:cNvPr id="50" name="组 37"/>
          <p:cNvGrpSpPr>
            <a:grpSpLocks/>
          </p:cNvGrpSpPr>
          <p:nvPr/>
        </p:nvGrpSpPr>
        <p:grpSpPr bwMode="auto">
          <a:xfrm>
            <a:off x="339725" y="2841526"/>
            <a:ext cx="8075613" cy="1271587"/>
            <a:chOff x="-243581" y="1399431"/>
            <a:chExt cx="8076517" cy="1271916"/>
          </a:xfrm>
        </p:grpSpPr>
        <p:sp>
          <p:nvSpPr>
            <p:cNvPr id="51" name="矩形 50"/>
            <p:cNvSpPr/>
            <p:nvPr/>
          </p:nvSpPr>
          <p:spPr>
            <a:xfrm>
              <a:off x="-666" y="1717013"/>
              <a:ext cx="7833602" cy="539890"/>
            </a:xfrm>
            <a:prstGeom prst="rect">
              <a:avLst/>
            </a:prstGeom>
            <a:solidFill>
              <a:schemeClr val="tx2">
                <a:lumMod val="60000"/>
                <a:lumOff val="40000"/>
                <a:alpha val="5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zh-CN" altLang="en-US" dirty="0"/>
            </a:p>
          </p:txBody>
        </p:sp>
        <p:grpSp>
          <p:nvGrpSpPr>
            <p:cNvPr id="18447" name="组 32"/>
            <p:cNvGrpSpPr>
              <a:grpSpLocks/>
            </p:cNvGrpSpPr>
            <p:nvPr/>
          </p:nvGrpSpPr>
          <p:grpSpPr bwMode="auto">
            <a:xfrm>
              <a:off x="-243581" y="1399431"/>
              <a:ext cx="1675698" cy="1271916"/>
              <a:chOff x="-243581" y="1399431"/>
              <a:chExt cx="1675698" cy="1271916"/>
            </a:xfrm>
          </p:grpSpPr>
          <p:pic>
            <p:nvPicPr>
              <p:cNvPr id="18448" name="图片 52" descr="图标.psd"/>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3581" y="1399431"/>
                <a:ext cx="1675698" cy="1271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49" name="文本框 53"/>
              <p:cNvSpPr txBox="1">
                <a:spLocks noChangeArrowheads="1"/>
              </p:cNvSpPr>
              <p:nvPr/>
            </p:nvSpPr>
            <p:spPr bwMode="auto">
              <a:xfrm>
                <a:off x="273976" y="1723127"/>
                <a:ext cx="364243" cy="5233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kumimoji="1" lang="en-US" altLang="zh-CN" sz="2800" dirty="0" smtClean="0">
                    <a:solidFill>
                      <a:srgbClr val="FFFFFF"/>
                    </a:solidFill>
                    <a:latin typeface="黑体" panose="02010609060101010101" pitchFamily="49" charset="-122"/>
                    <a:ea typeface="黑体" panose="02010609060101010101" pitchFamily="49" charset="-122"/>
                  </a:rPr>
                  <a:t>2</a:t>
                </a:r>
                <a:endParaRPr kumimoji="1" lang="zh-CN" altLang="en-US" sz="2800" dirty="0">
                  <a:solidFill>
                    <a:srgbClr val="FFFFFF"/>
                  </a:solidFill>
                  <a:latin typeface="黑体" panose="02010609060101010101" pitchFamily="49" charset="-122"/>
                  <a:ea typeface="黑体" panose="02010609060101010101" pitchFamily="49" charset="-122"/>
                </a:endParaRPr>
              </a:p>
            </p:txBody>
          </p:sp>
        </p:grpSp>
      </p:grpSp>
      <p:grpSp>
        <p:nvGrpSpPr>
          <p:cNvPr id="65" name="组 36"/>
          <p:cNvGrpSpPr>
            <a:grpSpLocks/>
          </p:cNvGrpSpPr>
          <p:nvPr/>
        </p:nvGrpSpPr>
        <p:grpSpPr bwMode="auto">
          <a:xfrm>
            <a:off x="323850" y="1844824"/>
            <a:ext cx="8091488" cy="1271588"/>
            <a:chOff x="-259456" y="522109"/>
            <a:chExt cx="8092392" cy="1271916"/>
          </a:xfrm>
        </p:grpSpPr>
        <p:sp>
          <p:nvSpPr>
            <p:cNvPr id="66" name="矩形 65"/>
            <p:cNvSpPr/>
            <p:nvPr/>
          </p:nvSpPr>
          <p:spPr>
            <a:xfrm>
              <a:off x="-664" y="858746"/>
              <a:ext cx="7833600" cy="541478"/>
            </a:xfrm>
            <a:prstGeom prst="rect">
              <a:avLst/>
            </a:prstGeom>
            <a:solidFill>
              <a:schemeClr val="tx2">
                <a:lumMod val="60000"/>
                <a:lumOff val="40000"/>
                <a:alpha val="5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zh-CN" altLang="en-US" dirty="0"/>
            </a:p>
          </p:txBody>
        </p:sp>
        <p:grpSp>
          <p:nvGrpSpPr>
            <p:cNvPr id="18443" name="组 31"/>
            <p:cNvGrpSpPr>
              <a:grpSpLocks/>
            </p:cNvGrpSpPr>
            <p:nvPr/>
          </p:nvGrpSpPr>
          <p:grpSpPr bwMode="auto">
            <a:xfrm>
              <a:off x="-259456" y="522109"/>
              <a:ext cx="1675698" cy="1271916"/>
              <a:chOff x="-259456" y="522109"/>
              <a:chExt cx="1675698" cy="1271916"/>
            </a:xfrm>
          </p:grpSpPr>
          <p:pic>
            <p:nvPicPr>
              <p:cNvPr id="18444" name="图片 67" descr="图标.psd"/>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59456" y="522109"/>
                <a:ext cx="1675698" cy="1271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45" name="文本框 68"/>
              <p:cNvSpPr txBox="1">
                <a:spLocks noChangeArrowheads="1"/>
              </p:cNvSpPr>
              <p:nvPr/>
            </p:nvSpPr>
            <p:spPr bwMode="auto">
              <a:xfrm>
                <a:off x="266965" y="861942"/>
                <a:ext cx="364243" cy="5233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kumimoji="1" lang="en-US" altLang="zh-CN" sz="2800" dirty="0" smtClean="0">
                    <a:solidFill>
                      <a:schemeClr val="bg1"/>
                    </a:solidFill>
                    <a:latin typeface="黑体" panose="02010609060101010101" pitchFamily="49" charset="-122"/>
                    <a:ea typeface="黑体" panose="02010609060101010101" pitchFamily="49" charset="-122"/>
                  </a:rPr>
                  <a:t>1</a:t>
                </a:r>
                <a:endParaRPr kumimoji="1" lang="zh-CN" altLang="en-US" sz="2800" dirty="0">
                  <a:solidFill>
                    <a:schemeClr val="bg1"/>
                  </a:solidFill>
                  <a:latin typeface="黑体" panose="02010609060101010101" pitchFamily="49" charset="-122"/>
                  <a:ea typeface="黑体" panose="02010609060101010101" pitchFamily="49" charset="-122"/>
                </a:endParaRPr>
              </a:p>
            </p:txBody>
          </p:sp>
        </p:grpSp>
      </p:grpSp>
      <p:sp>
        <p:nvSpPr>
          <p:cNvPr id="70" name="文本框 69"/>
          <p:cNvSpPr txBox="1">
            <a:spLocks noChangeArrowheads="1"/>
          </p:cNvSpPr>
          <p:nvPr/>
        </p:nvSpPr>
        <p:spPr bwMode="auto">
          <a:xfrm>
            <a:off x="1030288" y="2170262"/>
            <a:ext cx="5237162"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a:solidFill>
                  <a:srgbClr val="FFFFFF"/>
                </a:solidFill>
                <a:latin typeface="黑体" panose="02010609060101010101" pitchFamily="49" charset="-122"/>
                <a:ea typeface="黑体" panose="02010609060101010101" pitchFamily="49" charset="-122"/>
              </a:rPr>
              <a:t>  </a:t>
            </a:r>
            <a:r>
              <a:rPr lang="zh-CN" altLang="en-US" sz="2800" b="1" dirty="0">
                <a:solidFill>
                  <a:srgbClr val="FFFFFF"/>
                </a:solidFill>
                <a:latin typeface="黑体" panose="02010609060101010101" pitchFamily="49" charset="-122"/>
                <a:ea typeface="黑体" panose="02010609060101010101" pitchFamily="49" charset="-122"/>
              </a:rPr>
              <a:t>国际：世界经济增长艰难缓慢</a:t>
            </a:r>
          </a:p>
        </p:txBody>
      </p:sp>
      <p:sp>
        <p:nvSpPr>
          <p:cNvPr id="71" name="文本框 70"/>
          <p:cNvSpPr txBox="1">
            <a:spLocks noChangeArrowheads="1"/>
          </p:cNvSpPr>
          <p:nvPr/>
        </p:nvSpPr>
        <p:spPr bwMode="auto">
          <a:xfrm>
            <a:off x="1377950" y="3183173"/>
            <a:ext cx="5961063"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zh-CN" altLang="en-US" sz="2800" b="1" dirty="0">
                <a:solidFill>
                  <a:srgbClr val="FFFFFF"/>
                </a:solidFill>
                <a:latin typeface="黑体" panose="02010609060101010101" pitchFamily="49" charset="-122"/>
                <a:ea typeface="黑体" panose="02010609060101010101" pitchFamily="49" charset="-122"/>
              </a:rPr>
              <a:t>国内：</a:t>
            </a:r>
            <a:r>
              <a:rPr lang="zh-CN" altLang="zh-CN" sz="2800" b="1" dirty="0">
                <a:solidFill>
                  <a:srgbClr val="FFFFFF"/>
                </a:solidFill>
                <a:latin typeface="黑体" panose="02010609060101010101" pitchFamily="49" charset="-122"/>
                <a:ea typeface="黑体" panose="02010609060101010101" pitchFamily="49" charset="-122"/>
              </a:rPr>
              <a:t>多重困难和挑战相互交织</a:t>
            </a:r>
            <a:endParaRPr lang="zh-CN" altLang="en-US" sz="2800" b="1" dirty="0">
              <a:solidFill>
                <a:srgbClr val="FFFFFF"/>
              </a:solidFill>
              <a:latin typeface="黑体" panose="02010609060101010101" pitchFamily="49" charset="-122"/>
              <a:ea typeface="黑体" panose="02010609060101010101" pitchFamily="49" charset="-122"/>
            </a:endParaRPr>
          </a:p>
        </p:txBody>
      </p:sp>
      <p:grpSp>
        <p:nvGrpSpPr>
          <p:cNvPr id="21" name="组 37"/>
          <p:cNvGrpSpPr>
            <a:grpSpLocks/>
          </p:cNvGrpSpPr>
          <p:nvPr/>
        </p:nvGrpSpPr>
        <p:grpSpPr bwMode="auto">
          <a:xfrm>
            <a:off x="323528" y="3813634"/>
            <a:ext cx="8075613" cy="1271587"/>
            <a:chOff x="-243581" y="1399431"/>
            <a:chExt cx="8076517" cy="1271916"/>
          </a:xfrm>
        </p:grpSpPr>
        <p:sp>
          <p:nvSpPr>
            <p:cNvPr id="22" name="矩形 21"/>
            <p:cNvSpPr/>
            <p:nvPr/>
          </p:nvSpPr>
          <p:spPr>
            <a:xfrm>
              <a:off x="-666" y="1717013"/>
              <a:ext cx="7833602" cy="539890"/>
            </a:xfrm>
            <a:prstGeom prst="rect">
              <a:avLst/>
            </a:prstGeom>
            <a:solidFill>
              <a:schemeClr val="tx2">
                <a:lumMod val="60000"/>
                <a:lumOff val="40000"/>
                <a:alpha val="5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zh-CN" altLang="en-US" dirty="0"/>
            </a:p>
          </p:txBody>
        </p:sp>
        <p:grpSp>
          <p:nvGrpSpPr>
            <p:cNvPr id="23" name="组 32"/>
            <p:cNvGrpSpPr>
              <a:grpSpLocks/>
            </p:cNvGrpSpPr>
            <p:nvPr/>
          </p:nvGrpSpPr>
          <p:grpSpPr bwMode="auto">
            <a:xfrm>
              <a:off x="-243581" y="1399431"/>
              <a:ext cx="1675698" cy="1271916"/>
              <a:chOff x="-243581" y="1399431"/>
              <a:chExt cx="1675698" cy="1271916"/>
            </a:xfrm>
          </p:grpSpPr>
          <p:pic>
            <p:nvPicPr>
              <p:cNvPr id="24" name="图片 52" descr="图标.psd"/>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3581" y="1399431"/>
                <a:ext cx="1675698" cy="1271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文本框 53"/>
              <p:cNvSpPr txBox="1">
                <a:spLocks noChangeArrowheads="1"/>
              </p:cNvSpPr>
              <p:nvPr/>
            </p:nvSpPr>
            <p:spPr bwMode="auto">
              <a:xfrm>
                <a:off x="283162" y="1723127"/>
                <a:ext cx="364243" cy="5233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kumimoji="1" lang="en-US" altLang="zh-CN" sz="2800" dirty="0" smtClean="0">
                    <a:solidFill>
                      <a:srgbClr val="FFFFFF"/>
                    </a:solidFill>
                    <a:latin typeface="黑体" panose="02010609060101010101" pitchFamily="49" charset="-122"/>
                    <a:ea typeface="黑体" panose="02010609060101010101" pitchFamily="49" charset="-122"/>
                  </a:rPr>
                  <a:t>3</a:t>
                </a:r>
                <a:endParaRPr kumimoji="1" lang="zh-CN" altLang="en-US" sz="2800" dirty="0">
                  <a:solidFill>
                    <a:srgbClr val="FFFFFF"/>
                  </a:solidFill>
                  <a:latin typeface="黑体" panose="02010609060101010101" pitchFamily="49" charset="-122"/>
                  <a:ea typeface="黑体" panose="02010609060101010101" pitchFamily="49" charset="-122"/>
                </a:endParaRPr>
              </a:p>
            </p:txBody>
          </p:sp>
        </p:grpSp>
      </p:grpSp>
      <p:sp>
        <p:nvSpPr>
          <p:cNvPr id="26" name="文本框 25"/>
          <p:cNvSpPr txBox="1">
            <a:spLocks noChangeArrowheads="1"/>
          </p:cNvSpPr>
          <p:nvPr/>
        </p:nvSpPr>
        <p:spPr bwMode="auto">
          <a:xfrm>
            <a:off x="1361753" y="4155281"/>
            <a:ext cx="596106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None/>
            </a:pPr>
            <a:r>
              <a:rPr lang="zh-CN" altLang="zh-CN" sz="2800" b="1" dirty="0" smtClean="0">
                <a:solidFill>
                  <a:srgbClr val="FFFFFF"/>
                </a:solidFill>
                <a:latin typeface="黑体" panose="02010609060101010101" pitchFamily="49" charset="-122"/>
                <a:ea typeface="黑体" panose="02010609060101010101" pitchFamily="49" charset="-122"/>
              </a:rPr>
              <a:t>推动</a:t>
            </a:r>
            <a:r>
              <a:rPr lang="zh-CN" altLang="zh-CN" sz="2800" b="1" dirty="0">
                <a:solidFill>
                  <a:srgbClr val="FFFFFF"/>
                </a:solidFill>
                <a:latin typeface="黑体" panose="02010609060101010101" pitchFamily="49" charset="-122"/>
                <a:ea typeface="黑体" panose="02010609060101010101" pitchFamily="49" charset="-122"/>
              </a:rPr>
              <a:t>经济成长的新动力正在加快孕育</a:t>
            </a:r>
            <a:endParaRPr lang="zh-CN" altLang="en-US" sz="2800" b="1" dirty="0">
              <a:solidFill>
                <a:srgbClr val="FFFFFF"/>
              </a:solidFill>
              <a:latin typeface="黑体" panose="02010609060101010101" pitchFamily="49" charset="-122"/>
              <a:ea typeface="黑体" panose="02010609060101010101"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childTnLst>
                          </p:cTn>
                        </p:par>
                        <p:par>
                          <p:cTn id="8" fill="hold" nodeType="afterGroup">
                            <p:stCondLst>
                              <p:cond delay="500"/>
                            </p:stCondLst>
                            <p:childTnLst>
                              <p:par>
                                <p:cTn id="9" presetID="2" presetClass="entr" presetSubtype="2"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1+#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0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1+#ppt_w/2"/>
                                          </p:val>
                                        </p:tav>
                                        <p:tav tm="100000">
                                          <p:val>
                                            <p:strVal val="#ppt_x"/>
                                          </p:val>
                                        </p:tav>
                                      </p:tavLst>
                                    </p:anim>
                                    <p:anim calcmode="lin" valueType="num">
                                      <p:cBhvr additive="base">
                                        <p:cTn id="16" dur="500" fill="hold"/>
                                        <p:tgtEl>
                                          <p:spTgt spid="5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1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1+#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1100"/>
                            </p:stCondLst>
                            <p:childTnLst>
                              <p:par>
                                <p:cTn id="22" presetID="52" presetClass="entr" presetSubtype="0" fill="hold" grpId="0" nodeType="afterEffect">
                                  <p:stCondLst>
                                    <p:cond delay="0"/>
                                  </p:stCondLst>
                                  <p:childTnLst>
                                    <p:set>
                                      <p:cBhvr>
                                        <p:cTn id="23" dur="1" fill="hold">
                                          <p:stCondLst>
                                            <p:cond delay="0"/>
                                          </p:stCondLst>
                                        </p:cTn>
                                        <p:tgtEl>
                                          <p:spTgt spid="70"/>
                                        </p:tgtEl>
                                        <p:attrNameLst>
                                          <p:attrName>style.visibility</p:attrName>
                                        </p:attrNameLst>
                                      </p:cBhvr>
                                      <p:to>
                                        <p:strVal val="visible"/>
                                      </p:to>
                                    </p:set>
                                    <p:animScale>
                                      <p:cBhvr>
                                        <p:cTn id="24"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70"/>
                                        </p:tgtEl>
                                        <p:attrNameLst>
                                          <p:attrName>ppt_x</p:attrName>
                                          <p:attrName>ppt_y</p:attrName>
                                        </p:attrNameLst>
                                      </p:cBhvr>
                                    </p:animMotion>
                                    <p:animEffect transition="in" filter="fade">
                                      <p:cBhvr>
                                        <p:cTn id="26" dur="1000"/>
                                        <p:tgtEl>
                                          <p:spTgt spid="70"/>
                                        </p:tgtEl>
                                      </p:cBhvr>
                                    </p:animEffect>
                                  </p:childTnLst>
                                </p:cTn>
                              </p:par>
                              <p:par>
                                <p:cTn id="27" presetID="52" presetClass="entr" presetSubtype="0" fill="hold" grpId="0" nodeType="withEffect">
                                  <p:stCondLst>
                                    <p:cond delay="100"/>
                                  </p:stCondLst>
                                  <p:childTnLst>
                                    <p:set>
                                      <p:cBhvr>
                                        <p:cTn id="28" dur="1" fill="hold">
                                          <p:stCondLst>
                                            <p:cond delay="0"/>
                                          </p:stCondLst>
                                        </p:cTn>
                                        <p:tgtEl>
                                          <p:spTgt spid="71"/>
                                        </p:tgtEl>
                                        <p:attrNameLst>
                                          <p:attrName>style.visibility</p:attrName>
                                        </p:attrNameLst>
                                      </p:cBhvr>
                                      <p:to>
                                        <p:strVal val="visible"/>
                                      </p:to>
                                    </p:set>
                                    <p:animScale>
                                      <p:cBhvr>
                                        <p:cTn id="29"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71"/>
                                        </p:tgtEl>
                                        <p:attrNameLst>
                                          <p:attrName>ppt_x</p:attrName>
                                          <p:attrName>ppt_y</p:attrName>
                                        </p:attrNameLst>
                                      </p:cBhvr>
                                    </p:animMotion>
                                    <p:animEffect transition="in" filter="fade">
                                      <p:cBhvr>
                                        <p:cTn id="31" dur="1000"/>
                                        <p:tgtEl>
                                          <p:spTgt spid="71"/>
                                        </p:tgtEl>
                                      </p:cBhvr>
                                    </p:animEffect>
                                  </p:childTnLst>
                                </p:cTn>
                              </p:par>
                              <p:par>
                                <p:cTn id="32" presetID="52" presetClass="entr" presetSubtype="0" fill="hold" grpId="0" nodeType="withEffect">
                                  <p:stCondLst>
                                    <p:cond delay="100"/>
                                  </p:stCondLst>
                                  <p:childTnLst>
                                    <p:set>
                                      <p:cBhvr>
                                        <p:cTn id="33" dur="1" fill="hold">
                                          <p:stCondLst>
                                            <p:cond delay="0"/>
                                          </p:stCondLst>
                                        </p:cTn>
                                        <p:tgtEl>
                                          <p:spTgt spid="26"/>
                                        </p:tgtEl>
                                        <p:attrNameLst>
                                          <p:attrName>style.visibility</p:attrName>
                                        </p:attrNameLst>
                                      </p:cBhvr>
                                      <p:to>
                                        <p:strVal val="visible"/>
                                      </p:to>
                                    </p:set>
                                    <p:animScale>
                                      <p:cBhvr>
                                        <p:cTn id="34"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26"/>
                                        </p:tgtEl>
                                        <p:attrNameLst>
                                          <p:attrName>ppt_x</p:attrName>
                                          <p:attrName>ppt_y</p:attrName>
                                        </p:attrNameLst>
                                      </p:cBhvr>
                                    </p:animMotion>
                                    <p:animEffect transition="in" filter="fade">
                                      <p:cBhvr>
                                        <p:cTn id="36"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74121"/>
          </a:xfrm>
          <a:prstGeom prst="rect">
            <a:avLst/>
          </a:prstGeom>
        </p:spPr>
      </p:pic>
      <p:pic>
        <p:nvPicPr>
          <p:cNvPr id="19458" name="图片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矩形 31"/>
          <p:cNvSpPr/>
          <p:nvPr/>
        </p:nvSpPr>
        <p:spPr>
          <a:xfrm>
            <a:off x="235026" y="476250"/>
            <a:ext cx="8736012" cy="6221412"/>
          </a:xfrm>
          <a:prstGeom prst="rect">
            <a:avLst/>
          </a:prstGeom>
          <a:solidFill>
            <a:schemeClr val="accent4">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矩形 8"/>
          <p:cNvSpPr>
            <a:spLocks noChangeArrowheads="1"/>
          </p:cNvSpPr>
          <p:nvPr/>
        </p:nvSpPr>
        <p:spPr bwMode="auto">
          <a:xfrm>
            <a:off x="358775" y="642938"/>
            <a:ext cx="6546850" cy="4816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15000"/>
              </a:lnSpc>
              <a:spcBef>
                <a:spcPct val="0"/>
              </a:spcBef>
              <a:spcAft>
                <a:spcPts val="1000"/>
              </a:spcAft>
              <a:buFontTx/>
              <a:buNone/>
            </a:pPr>
            <a:r>
              <a:rPr lang="zh-CN" altLang="en-US"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国际</a:t>
            </a:r>
            <a:r>
              <a:rPr lang="zh-CN" altLang="en-US"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rPr>
              <a:t>：世界经济增长艰难缓慢</a:t>
            </a:r>
            <a:endParaRPr lang="zh-CN" altLang="zh-CN"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endParaRPr>
          </a:p>
        </p:txBody>
      </p:sp>
      <p:grpSp>
        <p:nvGrpSpPr>
          <p:cNvPr id="8" name="组合 7"/>
          <p:cNvGrpSpPr/>
          <p:nvPr/>
        </p:nvGrpSpPr>
        <p:grpSpPr>
          <a:xfrm>
            <a:off x="364207" y="1183772"/>
            <a:ext cx="4181508" cy="1269656"/>
            <a:chOff x="421524" y="1183772"/>
            <a:chExt cx="4181508" cy="1269656"/>
          </a:xfrm>
        </p:grpSpPr>
        <p:sp>
          <p:nvSpPr>
            <p:cNvPr id="3" name="矩形 2"/>
            <p:cNvSpPr/>
            <p:nvPr/>
          </p:nvSpPr>
          <p:spPr>
            <a:xfrm>
              <a:off x="719572" y="1664804"/>
              <a:ext cx="3883460" cy="788624"/>
            </a:xfrm>
            <a:prstGeom prst="rect">
              <a:avLst/>
            </a:prstGeom>
            <a:noFill/>
            <a:ln>
              <a:solidFill>
                <a:srgbClr val="042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21524" y="1183772"/>
              <a:ext cx="3790436" cy="830997"/>
            </a:xfrm>
            <a:prstGeom prst="rect">
              <a:avLst/>
            </a:prstGeom>
            <a:solidFill>
              <a:srgbClr val="042052"/>
            </a:solidFill>
            <a:ln w="38100">
              <a:noFill/>
            </a:ln>
            <a:effectLst/>
          </p:spPr>
          <p:txBody>
            <a:bodyPr wrap="square">
              <a:spAutoFit/>
            </a:bodyPr>
            <a:lstStyle/>
            <a:p>
              <a:pPr eaLnBrk="1" hangingPunct="1"/>
              <a:r>
                <a:rPr lang="zh-CN" altLang="zh-CN" sz="2400" b="1" dirty="0">
                  <a:solidFill>
                    <a:schemeClr val="bg1"/>
                  </a:solidFill>
                  <a:latin typeface="Times New Roman" panose="02020603050405020304" pitchFamily="18" charset="0"/>
                  <a:ea typeface="+mn-ea"/>
                  <a:cs typeface="Times New Roman" panose="02020603050405020304" pitchFamily="18" charset="0"/>
                </a:rPr>
                <a:t>全球经济仍处于金融危机后的深度</a:t>
              </a:r>
              <a:r>
                <a:rPr lang="zh-CN" altLang="zh-CN" sz="2400" b="1" dirty="0" smtClean="0">
                  <a:solidFill>
                    <a:schemeClr val="bg1"/>
                  </a:solidFill>
                  <a:latin typeface="Times New Roman" panose="02020603050405020304" pitchFamily="18" charset="0"/>
                  <a:ea typeface="+mn-ea"/>
                  <a:cs typeface="Times New Roman" panose="02020603050405020304" pitchFamily="18" charset="0"/>
                </a:rPr>
                <a:t>调整期</a:t>
              </a:r>
              <a:endParaRPr lang="zh-CN" altLang="en-US" sz="2400" b="1" dirty="0">
                <a:solidFill>
                  <a:schemeClr val="bg1"/>
                </a:solidFill>
                <a:latin typeface="Times New Roman" panose="02020603050405020304" pitchFamily="18" charset="0"/>
                <a:ea typeface="+mn-ea"/>
                <a:cs typeface="Times New Roman" panose="02020603050405020304" pitchFamily="18" charset="0"/>
              </a:endParaRPr>
            </a:p>
          </p:txBody>
        </p:sp>
        <p:sp>
          <p:nvSpPr>
            <p:cNvPr id="6" name="矩形 5"/>
            <p:cNvSpPr/>
            <p:nvPr/>
          </p:nvSpPr>
          <p:spPr>
            <a:xfrm>
              <a:off x="725047" y="2037009"/>
              <a:ext cx="3877985" cy="338554"/>
            </a:xfrm>
            <a:prstGeom prst="rect">
              <a:avLst/>
            </a:prstGeom>
          </p:spPr>
          <p:txBody>
            <a:bodyPr wrap="none">
              <a:spAutoFit/>
            </a:bodyPr>
            <a:lstStyle/>
            <a:p>
              <a:r>
                <a:rPr lang="zh-CN" altLang="zh-CN" sz="1600" kern="100" dirty="0">
                  <a:solidFill>
                    <a:srgbClr val="042359"/>
                  </a:solidFill>
                  <a:cs typeface="宋体" panose="02010600030101010101" pitchFamily="2" charset="-122"/>
                </a:rPr>
                <a:t>经济复苏依然步履维艰，仅维持低速增长</a:t>
              </a:r>
              <a:endParaRPr lang="zh-CN" altLang="en-US" sz="1600" dirty="0">
                <a:solidFill>
                  <a:srgbClr val="042359"/>
                </a:solidFill>
              </a:endParaRPr>
            </a:p>
          </p:txBody>
        </p:sp>
      </p:grpSp>
      <p:grpSp>
        <p:nvGrpSpPr>
          <p:cNvPr id="16" name="组合 15"/>
          <p:cNvGrpSpPr/>
          <p:nvPr/>
        </p:nvGrpSpPr>
        <p:grpSpPr>
          <a:xfrm>
            <a:off x="4638964" y="1160751"/>
            <a:ext cx="4309713" cy="1269656"/>
            <a:chOff x="421524" y="1183772"/>
            <a:chExt cx="4309713" cy="1269656"/>
          </a:xfrm>
        </p:grpSpPr>
        <p:sp>
          <p:nvSpPr>
            <p:cNvPr id="17" name="矩形 16"/>
            <p:cNvSpPr/>
            <p:nvPr/>
          </p:nvSpPr>
          <p:spPr>
            <a:xfrm>
              <a:off x="642592" y="1664804"/>
              <a:ext cx="4012641" cy="788624"/>
            </a:xfrm>
            <a:prstGeom prst="rect">
              <a:avLst/>
            </a:prstGeom>
            <a:noFill/>
            <a:ln>
              <a:solidFill>
                <a:srgbClr val="042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21524" y="1183772"/>
              <a:ext cx="3790436" cy="830997"/>
            </a:xfrm>
            <a:prstGeom prst="rect">
              <a:avLst/>
            </a:prstGeom>
            <a:solidFill>
              <a:srgbClr val="042052"/>
            </a:solidFill>
            <a:ln w="38100">
              <a:noFill/>
            </a:ln>
            <a:effectLst/>
          </p:spPr>
          <p:txBody>
            <a:bodyPr wrap="square">
              <a:spAutoFit/>
            </a:bodyPr>
            <a:lstStyle/>
            <a:p>
              <a:pPr eaLnBrk="1" hangingPunct="1"/>
              <a:r>
                <a:rPr lang="zh-CN" altLang="zh-CN" sz="2400" b="1" dirty="0">
                  <a:solidFill>
                    <a:schemeClr val="bg1"/>
                  </a:solidFill>
                </a:rPr>
                <a:t>主要经济体走势分化，新兴经济体下行压力</a:t>
              </a:r>
              <a:r>
                <a:rPr lang="zh-CN" altLang="zh-CN" sz="2400" b="1" dirty="0" smtClean="0">
                  <a:solidFill>
                    <a:schemeClr val="bg1"/>
                  </a:solidFill>
                </a:rPr>
                <a:t>加大</a:t>
              </a:r>
              <a:endParaRPr lang="zh-CN" altLang="en-US" sz="2400" b="1" dirty="0">
                <a:solidFill>
                  <a:schemeClr val="bg1"/>
                </a:solidFill>
                <a:latin typeface="Times New Roman" panose="02020603050405020304" pitchFamily="18" charset="0"/>
                <a:ea typeface="+mn-ea"/>
                <a:cs typeface="Times New Roman" panose="02020603050405020304" pitchFamily="18" charset="0"/>
              </a:endParaRPr>
            </a:p>
          </p:txBody>
        </p:sp>
        <p:sp>
          <p:nvSpPr>
            <p:cNvPr id="19" name="矩形 18"/>
            <p:cNvSpPr/>
            <p:nvPr/>
          </p:nvSpPr>
          <p:spPr>
            <a:xfrm>
              <a:off x="648068" y="2037009"/>
              <a:ext cx="4083169" cy="338554"/>
            </a:xfrm>
            <a:prstGeom prst="rect">
              <a:avLst/>
            </a:prstGeom>
          </p:spPr>
          <p:txBody>
            <a:bodyPr wrap="none">
              <a:spAutoFit/>
            </a:bodyPr>
            <a:lstStyle/>
            <a:p>
              <a:r>
                <a:rPr lang="zh-CN" altLang="zh-CN" sz="1600" dirty="0">
                  <a:solidFill>
                    <a:srgbClr val="042359"/>
                  </a:solidFill>
                </a:rPr>
                <a:t>国际贸易增长动力不足，不确定性有增无减</a:t>
              </a:r>
              <a:endParaRPr lang="zh-CN" altLang="en-US" sz="1600" dirty="0">
                <a:solidFill>
                  <a:srgbClr val="042359"/>
                </a:solidFill>
              </a:endParaRPr>
            </a:p>
          </p:txBody>
        </p:sp>
      </p:grpSp>
      <p:sp>
        <p:nvSpPr>
          <p:cNvPr id="11" name="矩形 10"/>
          <p:cNvSpPr/>
          <p:nvPr/>
        </p:nvSpPr>
        <p:spPr>
          <a:xfrm>
            <a:off x="4643438" y="2928934"/>
            <a:ext cx="4357718" cy="646331"/>
          </a:xfrm>
          <a:prstGeom prst="rect">
            <a:avLst/>
          </a:prstGeom>
        </p:spPr>
        <p:txBody>
          <a:bodyPr wrap="square">
            <a:spAutoFit/>
          </a:bodyPr>
          <a:lstStyle/>
          <a:p>
            <a:r>
              <a:rPr lang="en-US" altLang="zh-CN" dirty="0">
                <a:solidFill>
                  <a:srgbClr val="042359"/>
                </a:solidFill>
                <a:effectLst>
                  <a:outerShdw blurRad="38100" dist="38100" dir="2700000" algn="tl">
                    <a:srgbClr val="000000">
                      <a:alpha val="43137"/>
                    </a:srgbClr>
                  </a:outerShdw>
                </a:effectLst>
              </a:rPr>
              <a:t>——</a:t>
            </a:r>
            <a:r>
              <a:rPr lang="zh-CN" altLang="zh-CN" dirty="0">
                <a:solidFill>
                  <a:srgbClr val="042359"/>
                </a:solidFill>
                <a:effectLst>
                  <a:outerShdw blurRad="38100" dist="38100" dir="2700000" algn="tl">
                    <a:srgbClr val="000000">
                      <a:alpha val="43137"/>
                    </a:srgbClr>
                  </a:outerShdw>
                </a:effectLst>
              </a:rPr>
              <a:t>世界经济增长缓慢，加剧了贸易保护主义抬头</a:t>
            </a:r>
            <a:r>
              <a:rPr lang="zh-CN" altLang="zh-CN" dirty="0" smtClean="0">
                <a:solidFill>
                  <a:srgbClr val="042359"/>
                </a:solidFill>
                <a:effectLst>
                  <a:outerShdw blurRad="38100" dist="38100" dir="2700000" algn="tl">
                    <a:srgbClr val="000000">
                      <a:alpha val="43137"/>
                    </a:srgbClr>
                  </a:outerShdw>
                </a:effectLst>
              </a:rPr>
              <a:t>，导致</a:t>
            </a:r>
            <a:r>
              <a:rPr lang="zh-CN" altLang="zh-CN" dirty="0">
                <a:solidFill>
                  <a:srgbClr val="042359"/>
                </a:solidFill>
                <a:effectLst>
                  <a:outerShdw blurRad="38100" dist="38100" dir="2700000" algn="tl">
                    <a:srgbClr val="000000">
                      <a:alpha val="43137"/>
                    </a:srgbClr>
                  </a:outerShdw>
                </a:effectLst>
              </a:rPr>
              <a:t>国际贸易总体低迷。</a:t>
            </a:r>
            <a:endParaRPr lang="zh-CN" altLang="en-US" dirty="0">
              <a:solidFill>
                <a:srgbClr val="042359"/>
              </a:solidFill>
              <a:effectLst>
                <a:outerShdw blurRad="38100" dist="38100" dir="2700000" algn="tl">
                  <a:srgbClr val="000000">
                    <a:alpha val="43137"/>
                  </a:srgbClr>
                </a:outerShdw>
              </a:effectLst>
            </a:endParaRPr>
          </a:p>
        </p:txBody>
      </p:sp>
      <p:sp>
        <p:nvSpPr>
          <p:cNvPr id="22" name="矩形 21"/>
          <p:cNvSpPr/>
          <p:nvPr/>
        </p:nvSpPr>
        <p:spPr>
          <a:xfrm>
            <a:off x="4786314" y="3786190"/>
            <a:ext cx="4124088" cy="369332"/>
          </a:xfrm>
          <a:prstGeom prst="rect">
            <a:avLst/>
          </a:prstGeom>
        </p:spPr>
        <p:txBody>
          <a:bodyPr wrap="square">
            <a:spAutoFit/>
          </a:bodyPr>
          <a:lstStyle/>
          <a:p>
            <a:r>
              <a:rPr lang="en-US" altLang="zh-CN" dirty="0">
                <a:solidFill>
                  <a:srgbClr val="042359"/>
                </a:solidFill>
                <a:effectLst>
                  <a:outerShdw blurRad="38100" dist="38100" dir="2700000" algn="tl">
                    <a:srgbClr val="000000">
                      <a:alpha val="43137"/>
                    </a:srgbClr>
                  </a:outerShdw>
                </a:effectLst>
              </a:rPr>
              <a:t>——</a:t>
            </a:r>
            <a:r>
              <a:rPr lang="zh-CN" altLang="en-US" dirty="0">
                <a:solidFill>
                  <a:srgbClr val="042359"/>
                </a:solidFill>
                <a:effectLst>
                  <a:outerShdw blurRad="38100" dist="38100" dir="2700000" algn="tl">
                    <a:srgbClr val="000000">
                      <a:alpha val="43137"/>
                    </a:srgbClr>
                  </a:outerShdw>
                </a:effectLst>
              </a:rPr>
              <a:t>中国</a:t>
            </a:r>
            <a:r>
              <a:rPr lang="zh-CN" altLang="zh-CN" dirty="0">
                <a:solidFill>
                  <a:srgbClr val="042359"/>
                </a:solidFill>
                <a:effectLst>
                  <a:outerShdw blurRad="38100" dist="38100" dir="2700000" algn="tl">
                    <a:srgbClr val="000000">
                      <a:alpha val="43137"/>
                    </a:srgbClr>
                  </a:outerShdw>
                </a:effectLst>
              </a:rPr>
              <a:t>难以独善其身</a:t>
            </a:r>
            <a:r>
              <a:rPr lang="zh-CN" altLang="en-US" dirty="0">
                <a:solidFill>
                  <a:srgbClr val="042359"/>
                </a:solidFill>
                <a:effectLst>
                  <a:outerShdw blurRad="38100" dist="38100" dir="2700000" algn="tl">
                    <a:srgbClr val="000000">
                      <a:alpha val="43137"/>
                    </a:srgbClr>
                  </a:outerShdw>
                </a:effectLst>
              </a:rPr>
              <a:t>，出口压力加大</a:t>
            </a:r>
          </a:p>
        </p:txBody>
      </p:sp>
      <p:pic>
        <p:nvPicPr>
          <p:cNvPr id="34" name="图片 3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56272" y="2835900"/>
            <a:ext cx="1519886" cy="1016337"/>
          </a:xfrm>
          <a:prstGeom prst="rect">
            <a:avLst/>
          </a:prstGeom>
          <a:ln>
            <a:noFill/>
          </a:ln>
          <a:effectLst>
            <a:outerShdw blurRad="190500" algn="tl" rotWithShape="0">
              <a:srgbClr val="000000">
                <a:alpha val="70000"/>
              </a:srgbClr>
            </a:outerShdw>
          </a:effectLst>
        </p:spPr>
      </p:pic>
      <p:sp>
        <p:nvSpPr>
          <p:cNvPr id="35" name="文本框 34"/>
          <p:cNvSpPr txBox="1"/>
          <p:nvPr/>
        </p:nvSpPr>
        <p:spPr>
          <a:xfrm>
            <a:off x="520118" y="3956170"/>
            <a:ext cx="1980815" cy="338554"/>
          </a:xfrm>
          <a:prstGeom prst="rect">
            <a:avLst/>
          </a:prstGeom>
          <a:noFill/>
        </p:spPr>
        <p:txBody>
          <a:bodyPr wrap="square" rtlCol="0">
            <a:spAutoFit/>
          </a:bodyPr>
          <a:lstStyle/>
          <a:p>
            <a:r>
              <a:rPr lang="zh-CN" altLang="en-US" sz="1600" b="1" dirty="0" smtClean="0">
                <a:effectLst>
                  <a:outerShdw blurRad="38100" dist="38100" dir="2700000" algn="tl">
                    <a:srgbClr val="000000">
                      <a:alpha val="43137"/>
                    </a:srgbClr>
                  </a:outerShdw>
                </a:effectLst>
              </a:rPr>
              <a:t>美国：</a:t>
            </a:r>
            <a:r>
              <a:rPr lang="zh-CN" altLang="en-US" sz="1600" dirty="0" smtClean="0"/>
              <a:t>增长缓慢</a:t>
            </a:r>
            <a:endParaRPr lang="en-US" altLang="zh-CN" sz="1600" dirty="0" smtClean="0"/>
          </a:p>
        </p:txBody>
      </p:sp>
      <p:pic>
        <p:nvPicPr>
          <p:cNvPr id="36" name="图片 35"/>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2655331" y="2835812"/>
            <a:ext cx="1519886" cy="1013257"/>
          </a:xfrm>
          <a:prstGeom prst="rect">
            <a:avLst/>
          </a:prstGeom>
          <a:ln>
            <a:noFill/>
          </a:ln>
          <a:effectLst>
            <a:outerShdw blurRad="190500" algn="tl" rotWithShape="0">
              <a:srgbClr val="000000">
                <a:alpha val="70000"/>
              </a:srgbClr>
            </a:outerShdw>
          </a:effectLst>
        </p:spPr>
      </p:pic>
      <p:sp>
        <p:nvSpPr>
          <p:cNvPr id="37" name="文本框 36"/>
          <p:cNvSpPr txBox="1"/>
          <p:nvPr/>
        </p:nvSpPr>
        <p:spPr>
          <a:xfrm>
            <a:off x="2519177" y="3954542"/>
            <a:ext cx="2049836" cy="338554"/>
          </a:xfrm>
          <a:prstGeom prst="rect">
            <a:avLst/>
          </a:prstGeom>
          <a:noFill/>
        </p:spPr>
        <p:txBody>
          <a:bodyPr wrap="square" rtlCol="0">
            <a:spAutoFit/>
          </a:bodyPr>
          <a:lstStyle/>
          <a:p>
            <a:r>
              <a:rPr lang="zh-CN" altLang="en-US" sz="1600" b="1" dirty="0">
                <a:effectLst>
                  <a:outerShdw blurRad="38100" dist="38100" dir="2700000" algn="tl">
                    <a:srgbClr val="000000">
                      <a:alpha val="43137"/>
                    </a:srgbClr>
                  </a:outerShdw>
                </a:effectLst>
              </a:rPr>
              <a:t>欧盟</a:t>
            </a:r>
            <a:r>
              <a:rPr lang="zh-CN" altLang="en-US" sz="1600" b="1" dirty="0" smtClean="0">
                <a:effectLst>
                  <a:outerShdw blurRad="38100" dist="38100" dir="2700000" algn="tl">
                    <a:srgbClr val="000000">
                      <a:alpha val="43137"/>
                    </a:srgbClr>
                  </a:outerShdw>
                </a:effectLst>
              </a:rPr>
              <a:t>：</a:t>
            </a:r>
            <a:r>
              <a:rPr lang="zh-CN" altLang="en-US" sz="1600" dirty="0" smtClean="0"/>
              <a:t>希腊债务危机</a:t>
            </a:r>
            <a:endParaRPr lang="en-US" altLang="zh-CN" sz="1600" dirty="0" smtClean="0"/>
          </a:p>
        </p:txBody>
      </p:sp>
      <p:pic>
        <p:nvPicPr>
          <p:cNvPr id="38" name="图片 37"/>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675706" y="4706480"/>
            <a:ext cx="1519885" cy="1016337"/>
          </a:xfrm>
          <a:prstGeom prst="rect">
            <a:avLst/>
          </a:prstGeom>
          <a:ln>
            <a:noFill/>
          </a:ln>
          <a:effectLst>
            <a:outerShdw blurRad="190500" algn="tl" rotWithShape="0">
              <a:srgbClr val="000000">
                <a:alpha val="70000"/>
              </a:srgbClr>
            </a:outerShdw>
          </a:effectLst>
        </p:spPr>
      </p:pic>
      <p:sp>
        <p:nvSpPr>
          <p:cNvPr id="39" name="文本框 38"/>
          <p:cNvSpPr txBox="1"/>
          <p:nvPr/>
        </p:nvSpPr>
        <p:spPr>
          <a:xfrm>
            <a:off x="539552" y="5826750"/>
            <a:ext cx="2232248" cy="584775"/>
          </a:xfrm>
          <a:prstGeom prst="rect">
            <a:avLst/>
          </a:prstGeom>
          <a:noFill/>
        </p:spPr>
        <p:txBody>
          <a:bodyPr wrap="square" rtlCol="0">
            <a:spAutoFit/>
          </a:bodyPr>
          <a:lstStyle/>
          <a:p>
            <a:r>
              <a:rPr lang="zh-CN" altLang="en-US" sz="1600" b="1" dirty="0">
                <a:effectLst>
                  <a:outerShdw blurRad="38100" dist="38100" dir="2700000" algn="tl">
                    <a:srgbClr val="000000">
                      <a:alpha val="43137"/>
                    </a:srgbClr>
                  </a:outerShdw>
                </a:effectLst>
              </a:rPr>
              <a:t>日本</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altLang="en-US" sz="1600" dirty="0" smtClean="0"/>
              <a:t>增长态势疲软</a:t>
            </a:r>
            <a:endParaRPr lang="en-US" altLang="zh-CN" sz="1600" dirty="0" smtClean="0"/>
          </a:p>
        </p:txBody>
      </p:sp>
      <p:pic>
        <p:nvPicPr>
          <p:cNvPr id="40" name="图片 3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963248" y="4469160"/>
            <a:ext cx="1284715" cy="1336104"/>
          </a:xfrm>
          <a:prstGeom prst="ellipse">
            <a:avLst/>
          </a:prstGeom>
          <a:ln>
            <a:noFill/>
          </a:ln>
          <a:effectLst>
            <a:softEdge rad="112500"/>
          </a:effectLst>
        </p:spPr>
      </p:pic>
      <p:sp>
        <p:nvSpPr>
          <p:cNvPr id="41" name="文本框 40"/>
          <p:cNvSpPr txBox="1"/>
          <p:nvPr/>
        </p:nvSpPr>
        <p:spPr>
          <a:xfrm>
            <a:off x="2555775" y="5826750"/>
            <a:ext cx="2730605" cy="584775"/>
          </a:xfrm>
          <a:prstGeom prst="rect">
            <a:avLst/>
          </a:prstGeom>
          <a:noFill/>
        </p:spPr>
        <p:txBody>
          <a:bodyPr wrap="square" rtlCol="0">
            <a:spAutoFit/>
          </a:bodyPr>
          <a:lstStyle/>
          <a:p>
            <a:r>
              <a:rPr lang="zh-CN" altLang="en-US" sz="1600" b="1" dirty="0">
                <a:effectLst>
                  <a:outerShdw blurRad="38100" dist="38100" dir="2700000" algn="tl">
                    <a:srgbClr val="000000">
                      <a:alpha val="43137"/>
                    </a:srgbClr>
                  </a:outerShdw>
                </a:effectLst>
              </a:rPr>
              <a:t>新兴市场</a:t>
            </a:r>
            <a:r>
              <a:rPr lang="zh-CN" altLang="en-US" sz="1600" b="1" dirty="0" smtClean="0">
                <a:effectLst>
                  <a:outerShdw blurRad="38100" dist="38100" dir="2700000" algn="tl">
                    <a:srgbClr val="000000">
                      <a:alpha val="43137"/>
                    </a:srgbClr>
                  </a:outerShdw>
                </a:effectLst>
              </a:rPr>
              <a:t>：</a:t>
            </a:r>
            <a:endParaRPr lang="en-US" altLang="zh-CN" sz="1600" b="1" dirty="0" smtClean="0">
              <a:effectLst>
                <a:outerShdw blurRad="38100" dist="38100" dir="2700000" algn="tl">
                  <a:srgbClr val="000000">
                    <a:alpha val="43137"/>
                  </a:srgbClr>
                </a:outerShdw>
              </a:effectLst>
            </a:endParaRPr>
          </a:p>
          <a:p>
            <a:r>
              <a:rPr lang="zh-CN" altLang="en-US" sz="1600" dirty="0" smtClean="0"/>
              <a:t>结构性矛盾突出</a:t>
            </a:r>
            <a:endParaRPr lang="en-US" altLang="zh-CN" sz="1600" dirty="0" smtClean="0"/>
          </a:p>
        </p:txBody>
      </p:sp>
      <p:graphicFrame>
        <p:nvGraphicFramePr>
          <p:cNvPr id="33" name="图表 32"/>
          <p:cNvGraphicFramePr/>
          <p:nvPr/>
        </p:nvGraphicFramePr>
        <p:xfrm>
          <a:off x="4643438" y="4147480"/>
          <a:ext cx="4333884" cy="271052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 xmlns:p14="http://schemas.microsoft.com/office/powerpoint/2010/main" val="40372468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500"/>
                                        <p:tgtEl>
                                          <p:spTgt spid="8"/>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randombar(horizontal)">
                                      <p:cBhvr>
                                        <p:cTn id="15" dur="500"/>
                                        <p:tgtEl>
                                          <p:spTgt spid="3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arn(inVertical)">
                                      <p:cBhvr>
                                        <p:cTn id="18" dur="500"/>
                                        <p:tgtEl>
                                          <p:spTgt spid="35"/>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randombar(horizontal)">
                                      <p:cBhvr>
                                        <p:cTn id="22" dur="500"/>
                                        <p:tgtEl>
                                          <p:spTgt spid="36"/>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14" presetClass="entr" presetSubtype="10"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500"/>
                                        <p:tgtEl>
                                          <p:spTgt spid="38"/>
                                        </p:tgtEl>
                                      </p:cBhvr>
                                    </p:animEffect>
                                  </p:childTnLst>
                                </p:cTn>
                              </p:par>
                              <p:par>
                                <p:cTn id="31" presetID="26"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down)">
                                      <p:cBhvr>
                                        <p:cTn id="33" dur="580">
                                          <p:stCondLst>
                                            <p:cond delay="0"/>
                                          </p:stCondLst>
                                        </p:cTn>
                                        <p:tgtEl>
                                          <p:spTgt spid="39"/>
                                        </p:tgtEl>
                                      </p:cBhvr>
                                    </p:animEffect>
                                    <p:anim calcmode="lin" valueType="num">
                                      <p:cBhvr>
                                        <p:cTn id="34"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39" dur="26">
                                          <p:stCondLst>
                                            <p:cond delay="650"/>
                                          </p:stCondLst>
                                        </p:cTn>
                                        <p:tgtEl>
                                          <p:spTgt spid="39"/>
                                        </p:tgtEl>
                                      </p:cBhvr>
                                      <p:to x="100000" y="60000"/>
                                    </p:animScale>
                                    <p:animScale>
                                      <p:cBhvr>
                                        <p:cTn id="40" dur="166" decel="50000">
                                          <p:stCondLst>
                                            <p:cond delay="676"/>
                                          </p:stCondLst>
                                        </p:cTn>
                                        <p:tgtEl>
                                          <p:spTgt spid="39"/>
                                        </p:tgtEl>
                                      </p:cBhvr>
                                      <p:to x="100000" y="100000"/>
                                    </p:animScale>
                                    <p:animScale>
                                      <p:cBhvr>
                                        <p:cTn id="41" dur="26">
                                          <p:stCondLst>
                                            <p:cond delay="1312"/>
                                          </p:stCondLst>
                                        </p:cTn>
                                        <p:tgtEl>
                                          <p:spTgt spid="39"/>
                                        </p:tgtEl>
                                      </p:cBhvr>
                                      <p:to x="100000" y="80000"/>
                                    </p:animScale>
                                    <p:animScale>
                                      <p:cBhvr>
                                        <p:cTn id="42" dur="166" decel="50000">
                                          <p:stCondLst>
                                            <p:cond delay="1338"/>
                                          </p:stCondLst>
                                        </p:cTn>
                                        <p:tgtEl>
                                          <p:spTgt spid="39"/>
                                        </p:tgtEl>
                                      </p:cBhvr>
                                      <p:to x="100000" y="100000"/>
                                    </p:animScale>
                                    <p:animScale>
                                      <p:cBhvr>
                                        <p:cTn id="43" dur="26">
                                          <p:stCondLst>
                                            <p:cond delay="1642"/>
                                          </p:stCondLst>
                                        </p:cTn>
                                        <p:tgtEl>
                                          <p:spTgt spid="39"/>
                                        </p:tgtEl>
                                      </p:cBhvr>
                                      <p:to x="100000" y="90000"/>
                                    </p:animScale>
                                    <p:animScale>
                                      <p:cBhvr>
                                        <p:cTn id="44" dur="166" decel="50000">
                                          <p:stCondLst>
                                            <p:cond delay="1668"/>
                                          </p:stCondLst>
                                        </p:cTn>
                                        <p:tgtEl>
                                          <p:spTgt spid="39"/>
                                        </p:tgtEl>
                                      </p:cBhvr>
                                      <p:to x="100000" y="100000"/>
                                    </p:animScale>
                                    <p:animScale>
                                      <p:cBhvr>
                                        <p:cTn id="45" dur="26">
                                          <p:stCondLst>
                                            <p:cond delay="1808"/>
                                          </p:stCondLst>
                                        </p:cTn>
                                        <p:tgtEl>
                                          <p:spTgt spid="39"/>
                                        </p:tgtEl>
                                      </p:cBhvr>
                                      <p:to x="100000" y="95000"/>
                                    </p:animScale>
                                    <p:animScale>
                                      <p:cBhvr>
                                        <p:cTn id="46" dur="166" decel="50000">
                                          <p:stCondLst>
                                            <p:cond delay="1834"/>
                                          </p:stCondLst>
                                        </p:cTn>
                                        <p:tgtEl>
                                          <p:spTgt spid="39"/>
                                        </p:tgtEl>
                                      </p:cBhvr>
                                      <p:to x="100000" y="100000"/>
                                    </p:animScale>
                                  </p:childTnLst>
                                </p:cTn>
                              </p:par>
                            </p:childTnLst>
                          </p:cTn>
                        </p:par>
                        <p:par>
                          <p:cTn id="47" fill="hold">
                            <p:stCondLst>
                              <p:cond delay="4000"/>
                            </p:stCondLst>
                            <p:childTnLst>
                              <p:par>
                                <p:cTn id="48" presetID="14" presetClass="entr" presetSubtype="10" fill="hold"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randombar(horizontal)">
                                      <p:cBhvr>
                                        <p:cTn id="50" dur="500"/>
                                        <p:tgtEl>
                                          <p:spTgt spid="4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500" fill="hold"/>
                                        <p:tgtEl>
                                          <p:spTgt spid="41"/>
                                        </p:tgtEl>
                                        <p:attrNameLst>
                                          <p:attrName>ppt_w</p:attrName>
                                        </p:attrNameLst>
                                      </p:cBhvr>
                                      <p:tavLst>
                                        <p:tav tm="0">
                                          <p:val>
                                            <p:fltVal val="0"/>
                                          </p:val>
                                        </p:tav>
                                        <p:tav tm="100000">
                                          <p:val>
                                            <p:strVal val="#ppt_w"/>
                                          </p:val>
                                        </p:tav>
                                      </p:tavLst>
                                    </p:anim>
                                    <p:anim calcmode="lin" valueType="num">
                                      <p:cBhvr>
                                        <p:cTn id="54" dur="500" fill="hold"/>
                                        <p:tgtEl>
                                          <p:spTgt spid="41"/>
                                        </p:tgtEl>
                                        <p:attrNameLst>
                                          <p:attrName>ppt_h</p:attrName>
                                        </p:attrNameLst>
                                      </p:cBhvr>
                                      <p:tavLst>
                                        <p:tav tm="0">
                                          <p:val>
                                            <p:fltVal val="0"/>
                                          </p:val>
                                        </p:tav>
                                        <p:tav tm="100000">
                                          <p:val>
                                            <p:strVal val="#ppt_h"/>
                                          </p:val>
                                        </p:tav>
                                      </p:tavLst>
                                    </p:anim>
                                    <p:animEffect transition="in" filter="fade">
                                      <p:cBhvr>
                                        <p:cTn id="55" dur="500"/>
                                        <p:tgtEl>
                                          <p:spTgt spid="41"/>
                                        </p:tgtEl>
                                      </p:cBhvr>
                                    </p:animEffect>
                                  </p:childTnLst>
                                </p:cTn>
                              </p:par>
                            </p:childTnLst>
                          </p:cTn>
                        </p:par>
                        <p:par>
                          <p:cTn id="56" fill="hold">
                            <p:stCondLst>
                              <p:cond delay="4500"/>
                            </p:stCondLst>
                            <p:childTnLst>
                              <p:par>
                                <p:cTn id="57" presetID="30"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800" decel="100000"/>
                                        <p:tgtEl>
                                          <p:spTgt spid="16"/>
                                        </p:tgtEl>
                                      </p:cBhvr>
                                    </p:animEffect>
                                    <p:anim calcmode="lin" valueType="num">
                                      <p:cBhvr>
                                        <p:cTn id="60" dur="800" decel="100000" fill="hold"/>
                                        <p:tgtEl>
                                          <p:spTgt spid="16"/>
                                        </p:tgtEl>
                                        <p:attrNameLst>
                                          <p:attrName>style.rotation</p:attrName>
                                        </p:attrNameLst>
                                      </p:cBhvr>
                                      <p:tavLst>
                                        <p:tav tm="0">
                                          <p:val>
                                            <p:fltVal val="-90"/>
                                          </p:val>
                                        </p:tav>
                                        <p:tav tm="100000">
                                          <p:val>
                                            <p:fltVal val="0"/>
                                          </p:val>
                                        </p:tav>
                                      </p:tavLst>
                                    </p:anim>
                                    <p:anim calcmode="lin" valueType="num">
                                      <p:cBhvr>
                                        <p:cTn id="61" dur="800" decel="100000" fill="hold"/>
                                        <p:tgtEl>
                                          <p:spTgt spid="16"/>
                                        </p:tgtEl>
                                        <p:attrNameLst>
                                          <p:attrName>ppt_x</p:attrName>
                                        </p:attrNameLst>
                                      </p:cBhvr>
                                      <p:tavLst>
                                        <p:tav tm="0">
                                          <p:val>
                                            <p:strVal val="#ppt_x+0.4"/>
                                          </p:val>
                                        </p:tav>
                                        <p:tav tm="100000">
                                          <p:val>
                                            <p:strVal val="#ppt_x-0.05"/>
                                          </p:val>
                                        </p:tav>
                                      </p:tavLst>
                                    </p:anim>
                                    <p:anim calcmode="lin" valueType="num">
                                      <p:cBhvr>
                                        <p:cTn id="62" dur="800" decel="100000" fill="hold"/>
                                        <p:tgtEl>
                                          <p:spTgt spid="16"/>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par>
                          <p:cTn id="65" fill="hold">
                            <p:stCondLst>
                              <p:cond delay="5500"/>
                            </p:stCondLst>
                            <p:childTnLst>
                              <p:par>
                                <p:cTn id="66" presetID="14" presetClass="entr" presetSubtype="10"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randombar(horizontal)">
                                      <p:cBhvr>
                                        <p:cTn id="68" dur="500"/>
                                        <p:tgtEl>
                                          <p:spTgt spid="11"/>
                                        </p:tgtEl>
                                      </p:cBhvr>
                                    </p:animEffect>
                                  </p:childTnLst>
                                </p:cTn>
                              </p:par>
                            </p:childTnLst>
                          </p:cTn>
                        </p:par>
                        <p:par>
                          <p:cTn id="69" fill="hold">
                            <p:stCondLst>
                              <p:cond delay="6000"/>
                            </p:stCondLst>
                            <p:childTnLst>
                              <p:par>
                                <p:cTn id="70" presetID="25" presetClass="entr" presetSubtype="0"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75" dur="1000" fill="hold"/>
                                        <p:tgtEl>
                                          <p:spTgt spid="22"/>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22"/>
                                        </p:tgtEl>
                                      </p:cBhvr>
                                    </p:animEffect>
                                  </p:childTnLst>
                                </p:cTn>
                              </p:par>
                            </p:childTnLst>
                          </p:cTn>
                        </p:par>
                        <p:par>
                          <p:cTn id="80" fill="hold">
                            <p:stCondLst>
                              <p:cond delay="7000"/>
                            </p:stCondLst>
                            <p:childTnLst>
                              <p:par>
                                <p:cTn id="81" presetID="47" presetClass="entr" presetSubtype="0" fill="hold" grpId="0" nodeType="after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1000"/>
                                        <p:tgtEl>
                                          <p:spTgt spid="33"/>
                                        </p:tgtEl>
                                      </p:cBhvr>
                                    </p:animEffect>
                                    <p:anim calcmode="lin" valueType="num">
                                      <p:cBhvr>
                                        <p:cTn id="84" dur="1000" fill="hold"/>
                                        <p:tgtEl>
                                          <p:spTgt spid="33"/>
                                        </p:tgtEl>
                                        <p:attrNameLst>
                                          <p:attrName>ppt_x</p:attrName>
                                        </p:attrNameLst>
                                      </p:cBhvr>
                                      <p:tavLst>
                                        <p:tav tm="0">
                                          <p:val>
                                            <p:strVal val="#ppt_x"/>
                                          </p:val>
                                        </p:tav>
                                        <p:tav tm="100000">
                                          <p:val>
                                            <p:strVal val="#ppt_x"/>
                                          </p:val>
                                        </p:tav>
                                      </p:tavLst>
                                    </p:anim>
                                    <p:anim calcmode="lin" valueType="num">
                                      <p:cBhvr>
                                        <p:cTn id="8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22" grpId="0"/>
      <p:bldP spid="35" grpId="0"/>
      <p:bldP spid="37" grpId="0"/>
      <p:bldP spid="39" grpId="0"/>
      <p:bldP spid="41" grpId="0"/>
      <p:bldGraphic spid="3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74121"/>
          </a:xfrm>
          <a:prstGeom prst="rect">
            <a:avLst/>
          </a:prstGeom>
        </p:spPr>
      </p:pic>
      <p:pic>
        <p:nvPicPr>
          <p:cNvPr id="22530" name="图片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矩形 31"/>
          <p:cNvSpPr/>
          <p:nvPr/>
        </p:nvSpPr>
        <p:spPr>
          <a:xfrm>
            <a:off x="211138" y="474663"/>
            <a:ext cx="8736012" cy="6221412"/>
          </a:xfrm>
          <a:prstGeom prst="rect">
            <a:avLst/>
          </a:prstGeom>
          <a:solidFill>
            <a:schemeClr val="accent4">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矩形 8"/>
          <p:cNvSpPr>
            <a:spLocks noChangeArrowheads="1"/>
          </p:cNvSpPr>
          <p:nvPr/>
        </p:nvSpPr>
        <p:spPr bwMode="auto">
          <a:xfrm>
            <a:off x="358775" y="642938"/>
            <a:ext cx="654685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zh-CN" altLang="en-US"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国内：经济发展步入新常态</a:t>
            </a:r>
            <a:endParaRPr lang="zh-CN" altLang="en-US"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3" name="矩形 2"/>
          <p:cNvSpPr/>
          <p:nvPr/>
        </p:nvSpPr>
        <p:spPr>
          <a:xfrm>
            <a:off x="1227985" y="1226515"/>
            <a:ext cx="2988332" cy="1077218"/>
          </a:xfrm>
          <a:prstGeom prst="rect">
            <a:avLst/>
          </a:prstGeom>
        </p:spPr>
        <p:txBody>
          <a:bodyPr wrap="square">
            <a:spAutoFit/>
          </a:bodyPr>
          <a:lstStyle/>
          <a:p>
            <a:pPr marL="285750" indent="-285750" algn="just">
              <a:spcAft>
                <a:spcPts val="0"/>
              </a:spcAft>
              <a:buFont typeface="Wingdings" panose="05000000000000000000" pitchFamily="2" charset="2"/>
              <a:buChar char="Ø"/>
            </a:pPr>
            <a:r>
              <a:rPr lang="zh-CN" altLang="zh-CN" sz="1600" kern="100" dirty="0">
                <a:solidFill>
                  <a:srgbClr val="042359"/>
                </a:solidFill>
                <a:latin typeface="Times New Roman" panose="02020603050405020304" pitchFamily="18" charset="0"/>
                <a:cs typeface="宋体" panose="02010600030101010101" pitchFamily="2" charset="-122"/>
              </a:rPr>
              <a:t>结构调整的阵痛仍在</a:t>
            </a:r>
            <a:r>
              <a:rPr lang="zh-CN" altLang="zh-CN" sz="1600" kern="100" dirty="0" smtClean="0">
                <a:solidFill>
                  <a:srgbClr val="042359"/>
                </a:solidFill>
                <a:latin typeface="Times New Roman" panose="02020603050405020304" pitchFamily="18" charset="0"/>
                <a:cs typeface="宋体" panose="02010600030101010101" pitchFamily="2" charset="-122"/>
              </a:rPr>
              <a:t>持续</a:t>
            </a:r>
            <a:endParaRPr lang="en-US" altLang="zh-CN" sz="1600" kern="100" dirty="0" smtClean="0">
              <a:solidFill>
                <a:srgbClr val="042359"/>
              </a:solidFill>
              <a:latin typeface="Times New Roman" panose="02020603050405020304" pitchFamily="18" charset="0"/>
              <a:cs typeface="宋体" panose="02010600030101010101" pitchFamily="2" charset="-122"/>
            </a:endParaRPr>
          </a:p>
          <a:p>
            <a:pPr marL="285750" indent="-285750" algn="just">
              <a:spcAft>
                <a:spcPts val="0"/>
              </a:spcAft>
              <a:buFont typeface="Wingdings" panose="05000000000000000000" pitchFamily="2" charset="2"/>
              <a:buChar char="Ø"/>
            </a:pPr>
            <a:r>
              <a:rPr lang="zh-CN" altLang="zh-CN" sz="1600" kern="100" dirty="0" smtClean="0">
                <a:solidFill>
                  <a:srgbClr val="042359"/>
                </a:solidFill>
                <a:latin typeface="Times New Roman" panose="02020603050405020304" pitchFamily="18" charset="0"/>
                <a:cs typeface="宋体" panose="02010600030101010101" pitchFamily="2" charset="-122"/>
              </a:rPr>
              <a:t>新</a:t>
            </a:r>
            <a:r>
              <a:rPr lang="zh-CN" altLang="zh-CN" sz="1600" kern="100" dirty="0">
                <a:solidFill>
                  <a:srgbClr val="042359"/>
                </a:solidFill>
                <a:latin typeface="Times New Roman" panose="02020603050405020304" pitchFamily="18" charset="0"/>
                <a:cs typeface="宋体" panose="02010600030101010101" pitchFamily="2" charset="-122"/>
              </a:rPr>
              <a:t>旧动力转换尚未</a:t>
            </a:r>
            <a:r>
              <a:rPr lang="zh-CN" altLang="zh-CN" sz="1600" kern="100" dirty="0" smtClean="0">
                <a:solidFill>
                  <a:srgbClr val="042359"/>
                </a:solidFill>
                <a:latin typeface="Times New Roman" panose="02020603050405020304" pitchFamily="18" charset="0"/>
                <a:cs typeface="宋体" panose="02010600030101010101" pitchFamily="2" charset="-122"/>
              </a:rPr>
              <a:t>完成</a:t>
            </a:r>
            <a:endParaRPr lang="en-US" altLang="zh-CN" sz="1600" kern="100" dirty="0" smtClean="0">
              <a:solidFill>
                <a:srgbClr val="042359"/>
              </a:solidFill>
              <a:latin typeface="Times New Roman" panose="02020603050405020304" pitchFamily="18" charset="0"/>
              <a:cs typeface="宋体" panose="02010600030101010101" pitchFamily="2" charset="-122"/>
            </a:endParaRPr>
          </a:p>
          <a:p>
            <a:pPr marL="285750" indent="-285750" algn="just">
              <a:spcAft>
                <a:spcPts val="0"/>
              </a:spcAft>
              <a:buFont typeface="Wingdings" panose="05000000000000000000" pitchFamily="2" charset="2"/>
              <a:buChar char="Ø"/>
            </a:pPr>
            <a:r>
              <a:rPr lang="zh-CN" altLang="zh-CN" sz="1600" kern="100" dirty="0" smtClean="0">
                <a:solidFill>
                  <a:srgbClr val="042359"/>
                </a:solidFill>
                <a:latin typeface="Times New Roman" panose="02020603050405020304" pitchFamily="18" charset="0"/>
                <a:cs typeface="宋体" panose="02010600030101010101" pitchFamily="2" charset="-122"/>
              </a:rPr>
              <a:t>一些</a:t>
            </a:r>
            <a:r>
              <a:rPr lang="zh-CN" altLang="zh-CN" sz="1600" kern="100" dirty="0">
                <a:solidFill>
                  <a:srgbClr val="042359"/>
                </a:solidFill>
                <a:latin typeface="Times New Roman" panose="02020603050405020304" pitchFamily="18" charset="0"/>
                <a:cs typeface="宋体" panose="02010600030101010101" pitchFamily="2" charset="-122"/>
              </a:rPr>
              <a:t>深层次矛盾凸</a:t>
            </a:r>
            <a:r>
              <a:rPr lang="zh-CN" altLang="zh-CN" sz="1600" kern="100" dirty="0" smtClean="0">
                <a:solidFill>
                  <a:srgbClr val="042359"/>
                </a:solidFill>
                <a:latin typeface="Times New Roman" panose="02020603050405020304" pitchFamily="18" charset="0"/>
                <a:cs typeface="宋体" panose="02010600030101010101" pitchFamily="2" charset="-122"/>
              </a:rPr>
              <a:t>显</a:t>
            </a:r>
            <a:endParaRPr lang="en-US" altLang="zh-CN" sz="1600" kern="100" dirty="0" smtClean="0">
              <a:solidFill>
                <a:srgbClr val="042359"/>
              </a:solidFill>
              <a:latin typeface="Times New Roman" panose="02020603050405020304" pitchFamily="18" charset="0"/>
              <a:cs typeface="宋体" panose="02010600030101010101" pitchFamily="2" charset="-122"/>
            </a:endParaRPr>
          </a:p>
          <a:p>
            <a:pPr marL="285750" indent="-285750" algn="just">
              <a:spcAft>
                <a:spcPts val="0"/>
              </a:spcAft>
              <a:buFont typeface="Wingdings" panose="05000000000000000000" pitchFamily="2" charset="2"/>
              <a:buChar char="Ø"/>
            </a:pPr>
            <a:r>
              <a:rPr lang="zh-CN" altLang="zh-CN" sz="1600" kern="100" dirty="0" smtClean="0">
                <a:solidFill>
                  <a:srgbClr val="042359"/>
                </a:solidFill>
                <a:latin typeface="Times New Roman" panose="02020603050405020304" pitchFamily="18" charset="0"/>
                <a:cs typeface="宋体" panose="02010600030101010101" pitchFamily="2" charset="-122"/>
              </a:rPr>
              <a:t>经济</a:t>
            </a:r>
            <a:r>
              <a:rPr lang="zh-CN" altLang="zh-CN" sz="1600" kern="100" dirty="0">
                <a:solidFill>
                  <a:srgbClr val="042359"/>
                </a:solidFill>
                <a:latin typeface="Times New Roman" panose="02020603050405020304" pitchFamily="18" charset="0"/>
                <a:cs typeface="宋体" panose="02010600030101010101" pitchFamily="2" charset="-122"/>
              </a:rPr>
              <a:t>下行压力仍</a:t>
            </a:r>
            <a:r>
              <a:rPr lang="zh-CN" altLang="zh-CN" sz="1600" kern="100" dirty="0" smtClean="0">
                <a:solidFill>
                  <a:srgbClr val="042359"/>
                </a:solidFill>
                <a:latin typeface="Times New Roman" panose="02020603050405020304" pitchFamily="18" charset="0"/>
                <a:cs typeface="宋体" panose="02010600030101010101" pitchFamily="2" charset="-122"/>
              </a:rPr>
              <a:t>较大</a:t>
            </a:r>
            <a:endParaRPr lang="zh-CN" altLang="zh-CN" sz="1200" kern="100" dirty="0">
              <a:solidFill>
                <a:srgbClr val="042359"/>
              </a:solidFill>
              <a:latin typeface="Times New Roman" panose="02020603050405020304" pitchFamily="18" charset="0"/>
            </a:endParaRPr>
          </a:p>
        </p:txBody>
      </p:sp>
      <p:pic>
        <p:nvPicPr>
          <p:cNvPr id="10" name="图片 9"/>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655004" y="664927"/>
            <a:ext cx="2796515" cy="17151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7" name="组合 26"/>
          <p:cNvGrpSpPr/>
          <p:nvPr/>
        </p:nvGrpSpPr>
        <p:grpSpPr>
          <a:xfrm>
            <a:off x="1763536" y="4026330"/>
            <a:ext cx="5522575" cy="2605283"/>
            <a:chOff x="1510461" y="3989568"/>
            <a:chExt cx="5522575" cy="2605283"/>
          </a:xfrm>
        </p:grpSpPr>
        <p:grpSp>
          <p:nvGrpSpPr>
            <p:cNvPr id="28" name="Group 2"/>
            <p:cNvGrpSpPr>
              <a:grpSpLocks/>
            </p:cNvGrpSpPr>
            <p:nvPr/>
          </p:nvGrpSpPr>
          <p:grpSpPr bwMode="auto">
            <a:xfrm>
              <a:off x="1510461" y="5693330"/>
              <a:ext cx="5522575" cy="901521"/>
              <a:chOff x="440" y="3641"/>
              <a:chExt cx="5427" cy="966"/>
            </a:xfrm>
          </p:grpSpPr>
          <p:sp>
            <p:nvSpPr>
              <p:cNvPr id="40" name="Oval 3"/>
              <p:cNvSpPr>
                <a:spLocks noChangeArrowheads="1"/>
              </p:cNvSpPr>
              <p:nvPr/>
            </p:nvSpPr>
            <p:spPr bwMode="auto">
              <a:xfrm>
                <a:off x="440" y="3663"/>
                <a:ext cx="5428" cy="945"/>
              </a:xfrm>
              <a:prstGeom prst="ellipse">
                <a:avLst/>
              </a:prstGeom>
              <a:gradFill rotWithShape="0">
                <a:gsLst>
                  <a:gs pos="0">
                    <a:srgbClr val="A80404"/>
                  </a:gs>
                  <a:gs pos="100000">
                    <a:srgbClr val="D26163"/>
                  </a:gs>
                </a:gsLst>
                <a:lin ang="5400000" scaled="1"/>
              </a:gradFill>
              <a:ln w="54000">
                <a:solidFill>
                  <a:srgbClr val="A80404"/>
                </a:solidFill>
                <a:round/>
                <a:headEnd/>
                <a:tailEnd/>
              </a:ln>
            </p:spPr>
            <p:txBody>
              <a:bodyPr wrap="none" anchor="ctr"/>
              <a:lstStyle/>
              <a:p>
                <a:endParaRPr lang="zh-CN" altLang="en-US">
                  <a:ea typeface="宋体" charset="-122"/>
                </a:endParaRPr>
              </a:p>
            </p:txBody>
          </p:sp>
          <p:sp>
            <p:nvSpPr>
              <p:cNvPr id="41" name="Oval 4"/>
              <p:cNvSpPr>
                <a:spLocks noChangeArrowheads="1"/>
              </p:cNvSpPr>
              <p:nvPr/>
            </p:nvSpPr>
            <p:spPr bwMode="auto">
              <a:xfrm>
                <a:off x="440" y="3641"/>
                <a:ext cx="5428" cy="945"/>
              </a:xfrm>
              <a:prstGeom prst="ellipse">
                <a:avLst/>
              </a:prstGeom>
              <a:gradFill rotWithShape="0">
                <a:gsLst>
                  <a:gs pos="0">
                    <a:srgbClr val="D40905"/>
                  </a:gs>
                  <a:gs pos="100000">
                    <a:srgbClr val="EE9712"/>
                  </a:gs>
                </a:gsLst>
                <a:lin ang="5400000" scaled="1"/>
              </a:gradFill>
              <a:ln w="36000">
                <a:noFill/>
                <a:round/>
                <a:headEnd/>
                <a:tailEnd/>
              </a:ln>
            </p:spPr>
            <p:txBody>
              <a:bodyPr wrap="none" anchor="ctr"/>
              <a:lstStyle/>
              <a:p>
                <a:endParaRPr lang="zh-CN" altLang="en-US">
                  <a:ea typeface="宋体" charset="-122"/>
                </a:endParaRPr>
              </a:p>
            </p:txBody>
          </p:sp>
          <p:grpSp>
            <p:nvGrpSpPr>
              <p:cNvPr id="42" name="Group 5"/>
              <p:cNvGrpSpPr>
                <a:grpSpLocks/>
              </p:cNvGrpSpPr>
              <p:nvPr/>
            </p:nvGrpSpPr>
            <p:grpSpPr bwMode="auto">
              <a:xfrm>
                <a:off x="1552" y="3785"/>
                <a:ext cx="3180" cy="715"/>
                <a:chOff x="1552" y="3785"/>
                <a:chExt cx="3180" cy="715"/>
              </a:xfrm>
            </p:grpSpPr>
            <p:sp>
              <p:nvSpPr>
                <p:cNvPr id="43" name="AutoShape 6"/>
                <p:cNvSpPr>
                  <a:spLocks noChangeArrowheads="1"/>
                </p:cNvSpPr>
                <p:nvPr/>
              </p:nvSpPr>
              <p:spPr bwMode="auto">
                <a:xfrm rot="10800000" flipH="1">
                  <a:off x="1554" y="3791"/>
                  <a:ext cx="3168" cy="706"/>
                </a:xfrm>
                <a:custGeom>
                  <a:avLst/>
                  <a:gdLst>
                    <a:gd name="T0" fmla="*/ 0 w 21600"/>
                    <a:gd name="T1" fmla="*/ 9 h 21600"/>
                    <a:gd name="T2" fmla="*/ 0 w 21600"/>
                    <a:gd name="T3" fmla="*/ 0 h 21600"/>
                    <a:gd name="T4" fmla="*/ 220 w 21600"/>
                    <a:gd name="T5" fmla="*/ 26 h 21600"/>
                    <a:gd name="T6" fmla="*/ 205 w 21600"/>
                    <a:gd name="T7" fmla="*/ 9 h 21600"/>
                    <a:gd name="T8" fmla="*/ 521 w 21600"/>
                    <a:gd name="T9" fmla="*/ 6 h 21600"/>
                    <a:gd name="T10" fmla="*/ 401 w 21600"/>
                    <a:gd name="T11" fmla="*/ -8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84" y="9931"/>
                      </a:moveTo>
                      <a:cubicBezTo>
                        <a:pt x="18241" y="5911"/>
                        <a:pt x="14844" y="2868"/>
                        <a:pt x="10800" y="2868"/>
                      </a:cubicBezTo>
                      <a:cubicBezTo>
                        <a:pt x="10618" y="2867"/>
                        <a:pt x="10436" y="2874"/>
                        <a:pt x="10254" y="2886"/>
                      </a:cubicBezTo>
                      <a:lnTo>
                        <a:pt x="10057" y="25"/>
                      </a:lnTo>
                      <a:cubicBezTo>
                        <a:pt x="10304" y="8"/>
                        <a:pt x="10552" y="-1"/>
                        <a:pt x="10800" y="0"/>
                      </a:cubicBezTo>
                      <a:cubicBezTo>
                        <a:pt x="16306" y="0"/>
                        <a:pt x="20931" y="4143"/>
                        <a:pt x="21535" y="9616"/>
                      </a:cubicBezTo>
                      <a:lnTo>
                        <a:pt x="24218" y="9322"/>
                      </a:lnTo>
                      <a:lnTo>
                        <a:pt x="24266" y="10206"/>
                      </a:lnTo>
                      <a:lnTo>
                        <a:pt x="16000" y="10227"/>
                      </a:lnTo>
                      <a:lnTo>
                        <a:pt x="18684" y="9931"/>
                      </a:lnTo>
                      <a:close/>
                    </a:path>
                  </a:pathLst>
                </a:custGeom>
                <a:gradFill rotWithShape="0">
                  <a:gsLst>
                    <a:gs pos="0">
                      <a:srgbClr val="EFD006"/>
                    </a:gs>
                    <a:gs pos="100000">
                      <a:srgbClr val="FCE980"/>
                    </a:gs>
                  </a:gsLst>
                  <a:lin ang="5400000" scaled="1"/>
                </a:gradFill>
                <a:ln w="36000">
                  <a:noFill/>
                  <a:round/>
                  <a:headEnd/>
                  <a:tailEnd/>
                </a:ln>
              </p:spPr>
              <p:txBody>
                <a:bodyPr wrap="none" anchor="ctr"/>
                <a:lstStyle/>
                <a:p>
                  <a:endParaRPr lang="zh-CN" altLang="en-US"/>
                </a:p>
              </p:txBody>
            </p:sp>
            <p:sp>
              <p:nvSpPr>
                <p:cNvPr id="44" name="AutoShape 7"/>
                <p:cNvSpPr>
                  <a:spLocks noChangeArrowheads="1"/>
                </p:cNvSpPr>
                <p:nvPr/>
              </p:nvSpPr>
              <p:spPr bwMode="auto">
                <a:xfrm rot="10800000">
                  <a:off x="1653" y="3791"/>
                  <a:ext cx="3080" cy="706"/>
                </a:xfrm>
                <a:custGeom>
                  <a:avLst/>
                  <a:gdLst>
                    <a:gd name="T0" fmla="*/ 0 w 21600"/>
                    <a:gd name="T1" fmla="*/ 9 h 21600"/>
                    <a:gd name="T2" fmla="*/ 0 w 21600"/>
                    <a:gd name="T3" fmla="*/ 0 h 21600"/>
                    <a:gd name="T4" fmla="*/ 207 w 21600"/>
                    <a:gd name="T5" fmla="*/ 26 h 21600"/>
                    <a:gd name="T6" fmla="*/ 193 w 21600"/>
                    <a:gd name="T7" fmla="*/ 9 h 21600"/>
                    <a:gd name="T8" fmla="*/ 492 w 21600"/>
                    <a:gd name="T9" fmla="*/ 6 h 21600"/>
                    <a:gd name="T10" fmla="*/ 379 w 21600"/>
                    <a:gd name="T11" fmla="*/ -8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84" y="9931"/>
                      </a:moveTo>
                      <a:cubicBezTo>
                        <a:pt x="18241" y="5911"/>
                        <a:pt x="14844" y="2868"/>
                        <a:pt x="10800" y="2868"/>
                      </a:cubicBezTo>
                      <a:cubicBezTo>
                        <a:pt x="10618" y="2867"/>
                        <a:pt x="10436" y="2874"/>
                        <a:pt x="10254" y="2886"/>
                      </a:cubicBezTo>
                      <a:lnTo>
                        <a:pt x="10057" y="25"/>
                      </a:lnTo>
                      <a:cubicBezTo>
                        <a:pt x="10304" y="8"/>
                        <a:pt x="10552" y="-1"/>
                        <a:pt x="10800" y="0"/>
                      </a:cubicBezTo>
                      <a:cubicBezTo>
                        <a:pt x="16306" y="0"/>
                        <a:pt x="20931" y="4143"/>
                        <a:pt x="21535" y="9616"/>
                      </a:cubicBezTo>
                      <a:lnTo>
                        <a:pt x="24218" y="9322"/>
                      </a:lnTo>
                      <a:lnTo>
                        <a:pt x="24266" y="10206"/>
                      </a:lnTo>
                      <a:lnTo>
                        <a:pt x="16000" y="10227"/>
                      </a:lnTo>
                      <a:lnTo>
                        <a:pt x="18684" y="9931"/>
                      </a:lnTo>
                      <a:close/>
                    </a:path>
                  </a:pathLst>
                </a:custGeom>
                <a:gradFill rotWithShape="0">
                  <a:gsLst>
                    <a:gs pos="0">
                      <a:srgbClr val="EFD006"/>
                    </a:gs>
                    <a:gs pos="100000">
                      <a:srgbClr val="FCE980"/>
                    </a:gs>
                  </a:gsLst>
                  <a:lin ang="5400000" scaled="1"/>
                </a:gradFill>
                <a:ln w="36000">
                  <a:noFill/>
                  <a:round/>
                  <a:headEnd/>
                  <a:tailEnd/>
                </a:ln>
              </p:spPr>
              <p:txBody>
                <a:bodyPr wrap="none" anchor="ctr"/>
                <a:lstStyle/>
                <a:p>
                  <a:endParaRPr lang="zh-CN" altLang="en-US"/>
                </a:p>
              </p:txBody>
            </p:sp>
          </p:grpSp>
        </p:grpSp>
        <p:sp>
          <p:nvSpPr>
            <p:cNvPr id="29" name=" 3"/>
            <p:cNvSpPr/>
            <p:nvPr/>
          </p:nvSpPr>
          <p:spPr>
            <a:xfrm rot="4406244" flipH="1" flipV="1">
              <a:off x="2779932" y="4360698"/>
              <a:ext cx="869064" cy="797769"/>
            </a:xfrm>
            <a:prstGeom prst="swooshArrow">
              <a:avLst>
                <a:gd name="adj1" fmla="val 18973"/>
                <a:gd name="adj2" fmla="val 25000"/>
              </a:avLst>
            </a:prstGeom>
          </p:spPr>
          <p:style>
            <a:lnRef idx="1">
              <a:schemeClr val="accent2"/>
            </a:lnRef>
            <a:fillRef idx="3">
              <a:schemeClr val="accent2"/>
            </a:fillRef>
            <a:effectRef idx="2">
              <a:schemeClr val="accent2"/>
            </a:effectRef>
            <a:fontRef idx="minor">
              <a:schemeClr val="lt1"/>
            </a:fontRef>
          </p:style>
        </p:sp>
        <p:sp>
          <p:nvSpPr>
            <p:cNvPr id="31" name=" 3"/>
            <p:cNvSpPr/>
            <p:nvPr/>
          </p:nvSpPr>
          <p:spPr>
            <a:xfrm rot="17788941" flipV="1">
              <a:off x="4773038" y="4360698"/>
              <a:ext cx="869064" cy="797769"/>
            </a:xfrm>
            <a:prstGeom prst="swooshArrow">
              <a:avLst>
                <a:gd name="adj1" fmla="val 18973"/>
                <a:gd name="adj2" fmla="val 25000"/>
              </a:avLst>
            </a:prstGeom>
          </p:spPr>
          <p:style>
            <a:lnRef idx="1">
              <a:schemeClr val="accent2"/>
            </a:lnRef>
            <a:fillRef idx="3">
              <a:schemeClr val="accent2"/>
            </a:fillRef>
            <a:effectRef idx="2">
              <a:schemeClr val="accent2"/>
            </a:effectRef>
            <a:fontRef idx="minor">
              <a:schemeClr val="lt1"/>
            </a:fontRef>
          </p:style>
        </p:sp>
        <p:sp>
          <p:nvSpPr>
            <p:cNvPr id="33" name=" 3"/>
            <p:cNvSpPr/>
            <p:nvPr/>
          </p:nvSpPr>
          <p:spPr bwMode="auto">
            <a:xfrm rot="15794420" flipV="1">
              <a:off x="4054815" y="4054937"/>
              <a:ext cx="704653" cy="573915"/>
            </a:xfrm>
            <a:prstGeom prst="swooshArrow">
              <a:avLst>
                <a:gd name="adj1" fmla="val 34648"/>
                <a:gd name="adj2" fmla="val 24044"/>
              </a:avLst>
            </a:prstGeom>
            <a:solidFill>
              <a:schemeClr val="accent2"/>
            </a:solidFill>
            <a:effectLst>
              <a:outerShdw blurRad="50800" dist="38100" dir="13500000" algn="br" rotWithShape="0">
                <a:prstClr val="black">
                  <a:alpha val="40000"/>
                </a:prstClr>
              </a:outerShdw>
            </a:effectLst>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34" name="组合 33"/>
            <p:cNvGrpSpPr/>
            <p:nvPr/>
          </p:nvGrpSpPr>
          <p:grpSpPr>
            <a:xfrm>
              <a:off x="3720668" y="4690162"/>
              <a:ext cx="1064196" cy="1068278"/>
              <a:chOff x="3923928" y="4376946"/>
              <a:chExt cx="1064196" cy="1068278"/>
            </a:xfrm>
          </p:grpSpPr>
          <p:grpSp>
            <p:nvGrpSpPr>
              <p:cNvPr id="35" name="Group 33"/>
              <p:cNvGrpSpPr>
                <a:grpSpLocks/>
              </p:cNvGrpSpPr>
              <p:nvPr/>
            </p:nvGrpSpPr>
            <p:grpSpPr bwMode="auto">
              <a:xfrm>
                <a:off x="3923928" y="4376946"/>
                <a:ext cx="1064196" cy="1068278"/>
                <a:chOff x="2549" y="3169"/>
                <a:chExt cx="1224" cy="1299"/>
              </a:xfrm>
            </p:grpSpPr>
            <p:pic>
              <p:nvPicPr>
                <p:cNvPr id="37" name="Picture 34"/>
                <p:cNvPicPr>
                  <a:picLocks noChangeAspect="1" noChangeArrowheads="1"/>
                </p:cNvPicPr>
                <p:nvPr/>
              </p:nvPicPr>
              <p:blipFill>
                <a:blip r:embed="rId5" cstate="print"/>
                <a:srcRect/>
                <a:stretch>
                  <a:fillRect/>
                </a:stretch>
              </p:blipFill>
              <p:spPr bwMode="auto">
                <a:xfrm>
                  <a:off x="2828" y="4374"/>
                  <a:ext cx="667" cy="96"/>
                </a:xfrm>
                <a:prstGeom prst="rect">
                  <a:avLst/>
                </a:prstGeom>
                <a:noFill/>
                <a:ln w="9525">
                  <a:noFill/>
                  <a:round/>
                  <a:headEnd/>
                  <a:tailEnd/>
                </a:ln>
              </p:spPr>
            </p:pic>
            <p:sp>
              <p:nvSpPr>
                <p:cNvPr id="38" name="Oval 35"/>
                <p:cNvSpPr>
                  <a:spLocks noChangeArrowheads="1"/>
                </p:cNvSpPr>
                <p:nvPr/>
              </p:nvSpPr>
              <p:spPr bwMode="auto">
                <a:xfrm>
                  <a:off x="2549" y="3180"/>
                  <a:ext cx="1225" cy="1225"/>
                </a:xfrm>
                <a:prstGeom prst="ellipse">
                  <a:avLst/>
                </a:prstGeom>
                <a:gradFill rotWithShape="0">
                  <a:gsLst>
                    <a:gs pos="0">
                      <a:srgbClr val="D26163"/>
                    </a:gs>
                    <a:gs pos="100000">
                      <a:srgbClr val="A80404"/>
                    </a:gs>
                  </a:gsLst>
                  <a:path path="shape">
                    <a:fillToRect l="25000" t="29999" r="75000" b="70001"/>
                  </a:path>
                </a:gradFill>
                <a:ln w="36000">
                  <a:solidFill>
                    <a:srgbClr val="A80404"/>
                  </a:solidFill>
                  <a:round/>
                  <a:headEnd/>
                  <a:tailEnd/>
                </a:ln>
              </p:spPr>
              <p:txBody>
                <a:bodyPr lIns="108000" tIns="121211" rIns="108000" bIns="63000" anchor="ctr"/>
                <a:lstStyle/>
                <a:p>
                  <a:pPr algn="ctr">
                    <a:tabLst>
                      <a:tab pos="656650" algn="l"/>
                      <a:tab pos="1313299" algn="l"/>
                    </a:tabLst>
                  </a:pPr>
                  <a:endParaRPr lang="en-US" altLang="zh-CN" sz="6000" b="1" dirty="0">
                    <a:solidFill>
                      <a:srgbClr val="FFFFFF"/>
                    </a:solidFill>
                    <a:ea typeface="宋体" charset="-122"/>
                  </a:endParaRPr>
                </a:p>
              </p:txBody>
            </p:sp>
            <p:pic>
              <p:nvPicPr>
                <p:cNvPr id="39" name="Picture 36"/>
                <p:cNvPicPr>
                  <a:picLocks noChangeAspect="1" noChangeArrowheads="1"/>
                </p:cNvPicPr>
                <p:nvPr/>
              </p:nvPicPr>
              <p:blipFill>
                <a:blip r:embed="rId6" cstate="print"/>
                <a:srcRect/>
                <a:stretch>
                  <a:fillRect/>
                </a:stretch>
              </p:blipFill>
              <p:spPr bwMode="auto">
                <a:xfrm>
                  <a:off x="2820" y="3169"/>
                  <a:ext cx="688" cy="539"/>
                </a:xfrm>
                <a:prstGeom prst="rect">
                  <a:avLst/>
                </a:prstGeom>
                <a:noFill/>
                <a:ln w="9525">
                  <a:noFill/>
                  <a:round/>
                  <a:headEnd/>
                  <a:tailEnd/>
                </a:ln>
              </p:spPr>
            </p:pic>
          </p:grpSp>
          <p:sp>
            <p:nvSpPr>
              <p:cNvPr id="36" name="矩形 35"/>
              <p:cNvSpPr/>
              <p:nvPr/>
            </p:nvSpPr>
            <p:spPr>
              <a:xfrm>
                <a:off x="3956807" y="4589781"/>
                <a:ext cx="1025936" cy="584775"/>
              </a:xfrm>
              <a:prstGeom prst="rect">
                <a:avLst/>
              </a:prstGeom>
            </p:spPr>
            <p:txBody>
              <a:bodyPr wrap="square">
                <a:spAutoFit/>
              </a:bodyPr>
              <a:lstStyle/>
              <a:p>
                <a:pPr lvl="0"/>
                <a:r>
                  <a:rPr lang="zh-CN" altLang="zh-CN" sz="1600" b="1" dirty="0">
                    <a:solidFill>
                      <a:schemeClr val="bg1"/>
                    </a:solidFill>
                  </a:rPr>
                  <a:t>“三期”叠加</a:t>
                </a:r>
                <a:r>
                  <a:rPr lang="zh-CN" altLang="en-US" sz="1600" b="1" dirty="0">
                    <a:solidFill>
                      <a:schemeClr val="bg1"/>
                    </a:solidFill>
                  </a:rPr>
                  <a:t>时期</a:t>
                </a:r>
                <a:endParaRPr lang="zh-CN" altLang="en-US" sz="1600" dirty="0">
                  <a:solidFill>
                    <a:schemeClr val="bg1"/>
                  </a:solidFill>
                </a:endParaRPr>
              </a:p>
            </p:txBody>
          </p:sp>
        </p:grpSp>
      </p:grpSp>
      <p:grpSp>
        <p:nvGrpSpPr>
          <p:cNvPr id="45" name="组合 44"/>
          <p:cNvGrpSpPr/>
          <p:nvPr/>
        </p:nvGrpSpPr>
        <p:grpSpPr>
          <a:xfrm>
            <a:off x="257167" y="4667068"/>
            <a:ext cx="3012938" cy="1255832"/>
            <a:chOff x="445730" y="2263558"/>
            <a:chExt cx="3012938" cy="1255832"/>
          </a:xfrm>
        </p:grpSpPr>
        <p:grpSp>
          <p:nvGrpSpPr>
            <p:cNvPr id="46" name="组合 45"/>
            <p:cNvGrpSpPr/>
            <p:nvPr/>
          </p:nvGrpSpPr>
          <p:grpSpPr>
            <a:xfrm>
              <a:off x="445730" y="2263558"/>
              <a:ext cx="2846757" cy="1255832"/>
              <a:chOff x="304317" y="1274776"/>
              <a:chExt cx="2846757" cy="1255832"/>
            </a:xfrm>
          </p:grpSpPr>
          <p:sp>
            <p:nvSpPr>
              <p:cNvPr id="48" name="Rectangle 13"/>
              <p:cNvSpPr/>
              <p:nvPr/>
            </p:nvSpPr>
            <p:spPr>
              <a:xfrm>
                <a:off x="308877" y="1274776"/>
                <a:ext cx="1991251" cy="400110"/>
              </a:xfrm>
              <a:prstGeom prst="rect">
                <a:avLst/>
              </a:prstGeom>
            </p:spPr>
            <p:txBody>
              <a:bodyPr wrap="none">
                <a:spAutoFit/>
              </a:bodyPr>
              <a:lstStyle/>
              <a:p>
                <a:r>
                  <a:rPr lang="zh-CN" altLang="en-US" sz="2000" b="1" dirty="0">
                    <a:solidFill>
                      <a:srgbClr val="012967"/>
                    </a:solidFill>
                    <a:effectLst>
                      <a:outerShdw blurRad="38100" dist="38100" dir="2700000" algn="tl">
                        <a:srgbClr val="000000">
                          <a:alpha val="43137"/>
                        </a:srgbClr>
                      </a:outerShdw>
                    </a:effectLst>
                  </a:rPr>
                  <a:t>增长速度换挡期</a:t>
                </a:r>
                <a:endParaRPr lang="en-US" altLang="en-US" sz="2400" dirty="0" smtClean="0">
                  <a:solidFill>
                    <a:srgbClr val="AE082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49" name="矩形 48"/>
              <p:cNvSpPr/>
              <p:nvPr/>
            </p:nvSpPr>
            <p:spPr>
              <a:xfrm>
                <a:off x="304317" y="1822722"/>
                <a:ext cx="2846757" cy="707886"/>
              </a:xfrm>
              <a:prstGeom prst="rect">
                <a:avLst/>
              </a:prstGeom>
            </p:spPr>
            <p:txBody>
              <a:bodyPr wrap="square">
                <a:spAutoFit/>
              </a:bodyPr>
              <a:lstStyle/>
              <a:p>
                <a:r>
                  <a:rPr lang="zh-CN" altLang="en-US" sz="2000" dirty="0" smtClean="0">
                    <a:solidFill>
                      <a:srgbClr val="012967"/>
                    </a:solidFill>
                  </a:rPr>
                  <a:t>由</a:t>
                </a:r>
                <a:r>
                  <a:rPr lang="zh-CN" altLang="en-US" sz="2000" dirty="0">
                    <a:solidFill>
                      <a:srgbClr val="012967"/>
                    </a:solidFill>
                  </a:rPr>
                  <a:t>经济发展的客观</a:t>
                </a:r>
                <a:r>
                  <a:rPr lang="zh-CN" altLang="en-US" sz="2000" dirty="0" smtClean="0">
                    <a:solidFill>
                      <a:srgbClr val="012967"/>
                    </a:solidFill>
                  </a:rPr>
                  <a:t>规律决定</a:t>
                </a:r>
                <a:endParaRPr lang="en-US" altLang="zh-CN" sz="2000" dirty="0">
                  <a:solidFill>
                    <a:srgbClr val="012967"/>
                  </a:solidFill>
                </a:endParaRPr>
              </a:p>
            </p:txBody>
          </p:sp>
        </p:grpSp>
        <p:cxnSp>
          <p:nvCxnSpPr>
            <p:cNvPr id="47" name="直接连接符 46"/>
            <p:cNvCxnSpPr/>
            <p:nvPr/>
          </p:nvCxnSpPr>
          <p:spPr>
            <a:xfrm>
              <a:off x="525439" y="2746975"/>
              <a:ext cx="2933229" cy="0"/>
            </a:xfrm>
            <a:prstGeom prst="line">
              <a:avLst/>
            </a:prstGeom>
          </p:spPr>
          <p:style>
            <a:lnRef idx="1">
              <a:schemeClr val="dk1"/>
            </a:lnRef>
            <a:fillRef idx="0">
              <a:schemeClr val="dk1"/>
            </a:fillRef>
            <a:effectRef idx="0">
              <a:schemeClr val="dk1"/>
            </a:effectRef>
            <a:fontRef idx="minor">
              <a:schemeClr val="tx1"/>
            </a:fontRef>
          </p:style>
        </p:cxnSp>
      </p:grpSp>
      <p:grpSp>
        <p:nvGrpSpPr>
          <p:cNvPr id="50" name="组合 49"/>
          <p:cNvGrpSpPr/>
          <p:nvPr/>
        </p:nvGrpSpPr>
        <p:grpSpPr>
          <a:xfrm>
            <a:off x="3231527" y="2692444"/>
            <a:ext cx="2965362" cy="1211015"/>
            <a:chOff x="493306" y="2308375"/>
            <a:chExt cx="2965362" cy="1211015"/>
          </a:xfrm>
        </p:grpSpPr>
        <p:grpSp>
          <p:nvGrpSpPr>
            <p:cNvPr id="51" name="组合 50"/>
            <p:cNvGrpSpPr/>
            <p:nvPr/>
          </p:nvGrpSpPr>
          <p:grpSpPr>
            <a:xfrm>
              <a:off x="493306" y="2308375"/>
              <a:ext cx="2799181" cy="1211015"/>
              <a:chOff x="351893" y="1319593"/>
              <a:chExt cx="2799181" cy="1211015"/>
            </a:xfrm>
          </p:grpSpPr>
          <p:sp>
            <p:nvSpPr>
              <p:cNvPr id="53" name="Rectangle 13"/>
              <p:cNvSpPr/>
              <p:nvPr/>
            </p:nvSpPr>
            <p:spPr>
              <a:xfrm>
                <a:off x="351893" y="1319593"/>
                <a:ext cx="1991251" cy="400110"/>
              </a:xfrm>
              <a:prstGeom prst="rect">
                <a:avLst/>
              </a:prstGeom>
            </p:spPr>
            <p:txBody>
              <a:bodyPr wrap="none">
                <a:spAutoFit/>
              </a:bodyPr>
              <a:lstStyle/>
              <a:p>
                <a:r>
                  <a:rPr lang="zh-CN" altLang="zh-CN" sz="2000" b="1" dirty="0">
                    <a:solidFill>
                      <a:srgbClr val="012967"/>
                    </a:solidFill>
                    <a:effectLst>
                      <a:outerShdw blurRad="38100" dist="38100" dir="2700000" algn="tl">
                        <a:srgbClr val="000000">
                          <a:alpha val="43137"/>
                        </a:srgbClr>
                      </a:outerShdw>
                    </a:effectLst>
                  </a:rPr>
                  <a:t>结构调整阵痛</a:t>
                </a:r>
                <a:r>
                  <a:rPr lang="zh-CN" altLang="en-US" sz="2000" b="1" dirty="0">
                    <a:solidFill>
                      <a:srgbClr val="012967"/>
                    </a:solidFill>
                    <a:effectLst>
                      <a:outerShdw blurRad="38100" dist="38100" dir="2700000" algn="tl">
                        <a:srgbClr val="000000">
                          <a:alpha val="43137"/>
                        </a:srgbClr>
                      </a:outerShdw>
                    </a:effectLst>
                  </a:rPr>
                  <a:t>期</a:t>
                </a:r>
                <a:endParaRPr lang="en-US" altLang="en-US" sz="2000" dirty="0">
                  <a:solidFill>
                    <a:srgbClr val="AE082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54" name="矩形 53"/>
              <p:cNvSpPr/>
              <p:nvPr/>
            </p:nvSpPr>
            <p:spPr>
              <a:xfrm>
                <a:off x="351893" y="1822722"/>
                <a:ext cx="2799181" cy="707886"/>
              </a:xfrm>
              <a:prstGeom prst="rect">
                <a:avLst/>
              </a:prstGeom>
            </p:spPr>
            <p:txBody>
              <a:bodyPr wrap="square">
                <a:spAutoFit/>
              </a:bodyPr>
              <a:lstStyle/>
              <a:p>
                <a:pPr lvl="0" algn="just">
                  <a:spcAft>
                    <a:spcPts val="0"/>
                  </a:spcAft>
                </a:pPr>
                <a:r>
                  <a:rPr lang="zh-CN" altLang="en-US" sz="2000" dirty="0" smtClean="0">
                    <a:solidFill>
                      <a:srgbClr val="012967"/>
                    </a:solidFill>
                  </a:rPr>
                  <a:t>加快</a:t>
                </a:r>
                <a:r>
                  <a:rPr lang="zh-CN" altLang="en-US" sz="2000" dirty="0">
                    <a:solidFill>
                      <a:srgbClr val="012967"/>
                    </a:solidFill>
                  </a:rPr>
                  <a:t>经济发展方式转变的主动</a:t>
                </a:r>
                <a:r>
                  <a:rPr lang="zh-CN" altLang="en-US" sz="2000" dirty="0" smtClean="0">
                    <a:solidFill>
                      <a:srgbClr val="012967"/>
                    </a:solidFill>
                  </a:rPr>
                  <a:t>选择</a:t>
                </a:r>
                <a:endParaRPr lang="en-US" altLang="zh-CN" sz="2000" dirty="0">
                  <a:solidFill>
                    <a:srgbClr val="012967"/>
                  </a:solidFill>
                </a:endParaRPr>
              </a:p>
            </p:txBody>
          </p:sp>
        </p:grpSp>
        <p:cxnSp>
          <p:nvCxnSpPr>
            <p:cNvPr id="52" name="直接连接符 51"/>
            <p:cNvCxnSpPr/>
            <p:nvPr/>
          </p:nvCxnSpPr>
          <p:spPr>
            <a:xfrm>
              <a:off x="525439" y="2746975"/>
              <a:ext cx="2933229" cy="0"/>
            </a:xfrm>
            <a:prstGeom prst="line">
              <a:avLst/>
            </a:prstGeom>
          </p:spPr>
          <p:style>
            <a:lnRef idx="1">
              <a:schemeClr val="dk1"/>
            </a:lnRef>
            <a:fillRef idx="0">
              <a:schemeClr val="dk1"/>
            </a:fillRef>
            <a:effectRef idx="0">
              <a:schemeClr val="dk1"/>
            </a:effectRef>
            <a:fontRef idx="minor">
              <a:schemeClr val="tx1"/>
            </a:fontRef>
          </p:style>
        </p:cxnSp>
      </p:grpSp>
      <p:grpSp>
        <p:nvGrpSpPr>
          <p:cNvPr id="55" name="组合 54"/>
          <p:cNvGrpSpPr/>
          <p:nvPr/>
        </p:nvGrpSpPr>
        <p:grpSpPr>
          <a:xfrm>
            <a:off x="5853497" y="3975407"/>
            <a:ext cx="3022174" cy="1246193"/>
            <a:chOff x="436494" y="2273197"/>
            <a:chExt cx="3022174" cy="1246193"/>
          </a:xfrm>
        </p:grpSpPr>
        <p:grpSp>
          <p:nvGrpSpPr>
            <p:cNvPr id="56" name="组合 55"/>
            <p:cNvGrpSpPr/>
            <p:nvPr/>
          </p:nvGrpSpPr>
          <p:grpSpPr>
            <a:xfrm>
              <a:off x="436494" y="2273197"/>
              <a:ext cx="2855993" cy="1246193"/>
              <a:chOff x="295081" y="1284415"/>
              <a:chExt cx="2855993" cy="1246193"/>
            </a:xfrm>
          </p:grpSpPr>
          <p:sp>
            <p:nvSpPr>
              <p:cNvPr id="58" name="Rectangle 13"/>
              <p:cNvSpPr/>
              <p:nvPr/>
            </p:nvSpPr>
            <p:spPr>
              <a:xfrm>
                <a:off x="295081" y="1284415"/>
                <a:ext cx="2507418" cy="400110"/>
              </a:xfrm>
              <a:prstGeom prst="rect">
                <a:avLst/>
              </a:prstGeom>
            </p:spPr>
            <p:txBody>
              <a:bodyPr wrap="none">
                <a:spAutoFit/>
              </a:bodyPr>
              <a:lstStyle/>
              <a:p>
                <a:pPr algn="ctr"/>
                <a:r>
                  <a:rPr lang="zh-CN" altLang="en-US" sz="2000" b="1" dirty="0">
                    <a:solidFill>
                      <a:srgbClr val="012967"/>
                    </a:solidFill>
                    <a:effectLst>
                      <a:outerShdw blurRad="38100" dist="38100" dir="2700000" algn="tl">
                        <a:srgbClr val="000000">
                          <a:alpha val="43137"/>
                        </a:srgbClr>
                      </a:outerShdw>
                    </a:effectLst>
                  </a:rPr>
                  <a:t>前期刺激政策消化期</a:t>
                </a:r>
                <a:endParaRPr lang="en-US" altLang="en-US" sz="2000" dirty="0">
                  <a:solidFill>
                    <a:srgbClr val="AE082C"/>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59" name="矩形 58"/>
              <p:cNvSpPr/>
              <p:nvPr/>
            </p:nvSpPr>
            <p:spPr>
              <a:xfrm>
                <a:off x="304317" y="1822722"/>
                <a:ext cx="2846757" cy="707886"/>
              </a:xfrm>
              <a:prstGeom prst="rect">
                <a:avLst/>
              </a:prstGeom>
            </p:spPr>
            <p:txBody>
              <a:bodyPr wrap="square">
                <a:spAutoFit/>
              </a:bodyPr>
              <a:lstStyle/>
              <a:p>
                <a:pPr algn="just">
                  <a:spcAft>
                    <a:spcPts val="0"/>
                  </a:spcAft>
                </a:pPr>
                <a:r>
                  <a:rPr lang="zh-CN" altLang="en-US" sz="2000" dirty="0" smtClean="0">
                    <a:solidFill>
                      <a:srgbClr val="012967"/>
                    </a:solidFill>
                  </a:rPr>
                  <a:t>化解</a:t>
                </a:r>
                <a:r>
                  <a:rPr lang="zh-CN" altLang="en-US" sz="2000" dirty="0">
                    <a:solidFill>
                      <a:srgbClr val="012967"/>
                    </a:solidFill>
                  </a:rPr>
                  <a:t>多年来积累的深层次矛盾的必经</a:t>
                </a:r>
                <a:r>
                  <a:rPr lang="zh-CN" altLang="en-US" sz="2000" dirty="0" smtClean="0">
                    <a:solidFill>
                      <a:srgbClr val="012967"/>
                    </a:solidFill>
                  </a:rPr>
                  <a:t>阶段</a:t>
                </a:r>
                <a:endParaRPr lang="en-US" altLang="zh-CN" sz="2000" dirty="0">
                  <a:solidFill>
                    <a:srgbClr val="012967"/>
                  </a:solidFill>
                </a:endParaRPr>
              </a:p>
            </p:txBody>
          </p:sp>
        </p:grpSp>
        <p:cxnSp>
          <p:nvCxnSpPr>
            <p:cNvPr id="57" name="直接连接符 56"/>
            <p:cNvCxnSpPr/>
            <p:nvPr/>
          </p:nvCxnSpPr>
          <p:spPr>
            <a:xfrm>
              <a:off x="525439" y="2746975"/>
              <a:ext cx="2933229" cy="0"/>
            </a:xfrm>
            <a:prstGeom prst="line">
              <a:avLst/>
            </a:prstGeom>
          </p:spPr>
          <p:style>
            <a:lnRef idx="1">
              <a:schemeClr val="dk1"/>
            </a:lnRef>
            <a:fillRef idx="0">
              <a:schemeClr val="dk1"/>
            </a:fillRef>
            <a:effectRef idx="0">
              <a:schemeClr val="dk1"/>
            </a:effectRef>
            <a:fontRef idx="minor">
              <a:schemeClr val="tx1"/>
            </a:fontRef>
          </p:style>
        </p:cxnSp>
      </p:grpSp>
      <p:pic>
        <p:nvPicPr>
          <p:cNvPr id="60" name="图片 59"/>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395390" y="2709090"/>
            <a:ext cx="2603446" cy="17544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10/main" val="39114171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p:tgtEl>
                                          <p:spTgt spid="27"/>
                                        </p:tgtEl>
                                        <p:attrNameLst>
                                          <p:attrName>ppt_y</p:attrName>
                                        </p:attrNameLst>
                                      </p:cBhvr>
                                      <p:tavLst>
                                        <p:tav tm="0">
                                          <p:val>
                                            <p:strVal val="#ppt_y+#ppt_h*1.125000"/>
                                          </p:val>
                                        </p:tav>
                                        <p:tav tm="100000">
                                          <p:val>
                                            <p:strVal val="#ppt_y"/>
                                          </p:val>
                                        </p:tav>
                                      </p:tavLst>
                                    </p:anim>
                                    <p:animEffect transition="in" filter="wipe(up)">
                                      <p:cBhvr>
                                        <p:cTn id="19" dur="500"/>
                                        <p:tgtEl>
                                          <p:spTgt spid="27"/>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ppt_x"/>
                                          </p:val>
                                        </p:tav>
                                        <p:tav tm="100000">
                                          <p:val>
                                            <p:strVal val="#ppt_x"/>
                                          </p:val>
                                        </p:tav>
                                      </p:tavLst>
                                    </p:anim>
                                    <p:anim calcmode="lin" valueType="num">
                                      <p:cBhvr additive="base">
                                        <p:cTn id="24" dur="500" fill="hold"/>
                                        <p:tgtEl>
                                          <p:spTgt spid="4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500" fill="hold"/>
                                        <p:tgtEl>
                                          <p:spTgt spid="55"/>
                                        </p:tgtEl>
                                        <p:attrNameLst>
                                          <p:attrName>ppt_x</p:attrName>
                                        </p:attrNameLst>
                                      </p:cBhvr>
                                      <p:tavLst>
                                        <p:tav tm="0">
                                          <p:val>
                                            <p:strVal val="#ppt_x"/>
                                          </p:val>
                                        </p:tav>
                                        <p:tav tm="100000">
                                          <p:val>
                                            <p:strVal val="#ppt_x"/>
                                          </p:val>
                                        </p:tav>
                                      </p:tavLst>
                                    </p:anim>
                                    <p:anim calcmode="lin" valueType="num">
                                      <p:cBhvr additive="base">
                                        <p:cTn id="32" dur="500" fill="hold"/>
                                        <p:tgtEl>
                                          <p:spTgt spid="55"/>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1" presetClass="entr" presetSubtype="1"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wheel(1)">
                                      <p:cBhvr>
                                        <p:cTn id="36"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74121"/>
          </a:xfrm>
          <a:prstGeom prst="rect">
            <a:avLst/>
          </a:prstGeom>
        </p:spPr>
      </p:pic>
      <p:pic>
        <p:nvPicPr>
          <p:cNvPr id="22530" name="图片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矩形 31"/>
          <p:cNvSpPr/>
          <p:nvPr/>
        </p:nvSpPr>
        <p:spPr>
          <a:xfrm>
            <a:off x="211138" y="474663"/>
            <a:ext cx="8736012" cy="6221412"/>
          </a:xfrm>
          <a:prstGeom prst="rect">
            <a:avLst/>
          </a:prstGeom>
          <a:solidFill>
            <a:schemeClr val="accent4">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矩形 8"/>
          <p:cNvSpPr>
            <a:spLocks noChangeArrowheads="1"/>
          </p:cNvSpPr>
          <p:nvPr/>
        </p:nvSpPr>
        <p:spPr bwMode="auto">
          <a:xfrm>
            <a:off x="358775" y="620688"/>
            <a:ext cx="654685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zh-CN" altLang="en-US"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国内</a:t>
            </a:r>
            <a:r>
              <a:rPr lang="zh-CN" altLang="en-US"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rPr>
              <a:t>：</a:t>
            </a:r>
            <a:r>
              <a:rPr lang="zh-CN" altLang="zh-CN"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rPr>
              <a:t>多重困难和挑战相互交织</a:t>
            </a:r>
            <a:endParaRPr lang="zh-CN" altLang="en-US"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6" name="矩形 8"/>
          <p:cNvSpPr>
            <a:spLocks noChangeArrowheads="1"/>
          </p:cNvSpPr>
          <p:nvPr/>
        </p:nvSpPr>
        <p:spPr bwMode="auto">
          <a:xfrm>
            <a:off x="971600" y="1051575"/>
            <a:ext cx="388843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产能过剩问题依然突出</a:t>
            </a:r>
            <a:endParaRPr lang="zh-CN" altLang="en-US"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endParaRPr>
          </a:p>
        </p:txBody>
      </p:sp>
      <p:grpSp>
        <p:nvGrpSpPr>
          <p:cNvPr id="11" name="组合 10"/>
          <p:cNvGrpSpPr/>
          <p:nvPr/>
        </p:nvGrpSpPr>
        <p:grpSpPr>
          <a:xfrm>
            <a:off x="282924" y="1752783"/>
            <a:ext cx="4437526" cy="1524125"/>
            <a:chOff x="338057" y="2564904"/>
            <a:chExt cx="4437526" cy="1524125"/>
          </a:xfrm>
        </p:grpSpPr>
        <p:pic>
          <p:nvPicPr>
            <p:cNvPr id="2" name="图片 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38057" y="2590813"/>
              <a:ext cx="2128881" cy="14982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圆角矩形标注 6"/>
            <p:cNvSpPr/>
            <p:nvPr/>
          </p:nvSpPr>
          <p:spPr>
            <a:xfrm>
              <a:off x="2771800" y="2564904"/>
              <a:ext cx="1404156" cy="468052"/>
            </a:xfrm>
            <a:prstGeom prst="wedgeRoundRectCallout">
              <a:avLst/>
            </a:prstGeom>
            <a:noFill/>
            <a:ln>
              <a:solidFill>
                <a:srgbClr val="042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042359"/>
                  </a:solidFill>
                </a:rPr>
                <a:t>传统制造业</a:t>
              </a:r>
              <a:endParaRPr lang="zh-CN" altLang="en-US" sz="1600" dirty="0">
                <a:solidFill>
                  <a:srgbClr val="042359"/>
                </a:solidFill>
              </a:endParaRPr>
            </a:p>
          </p:txBody>
        </p:sp>
        <p:cxnSp>
          <p:nvCxnSpPr>
            <p:cNvPr id="9" name="直接连接符 8"/>
            <p:cNvCxnSpPr/>
            <p:nvPr/>
          </p:nvCxnSpPr>
          <p:spPr>
            <a:xfrm>
              <a:off x="2663788" y="3176972"/>
              <a:ext cx="1620180" cy="0"/>
            </a:xfrm>
            <a:prstGeom prst="line">
              <a:avLst/>
            </a:prstGeom>
            <a:ln>
              <a:solidFill>
                <a:srgbClr val="042359"/>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663788" y="3248980"/>
              <a:ext cx="1620180" cy="0"/>
            </a:xfrm>
            <a:prstGeom prst="line">
              <a:avLst/>
            </a:prstGeom>
            <a:ln>
              <a:solidFill>
                <a:srgbClr val="042359"/>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2466938" y="3382379"/>
              <a:ext cx="2308645" cy="584775"/>
            </a:xfrm>
            <a:prstGeom prst="rect">
              <a:avLst/>
            </a:prstGeom>
          </p:spPr>
          <p:txBody>
            <a:bodyPr wrap="none">
              <a:spAutoFit/>
            </a:bodyPr>
            <a:lstStyle/>
            <a:p>
              <a:r>
                <a:rPr lang="zh-CN" altLang="zh-CN" sz="1600" dirty="0">
                  <a:solidFill>
                    <a:srgbClr val="042359"/>
                  </a:solidFill>
                </a:rPr>
                <a:t>钢铁、水泥、电解</a:t>
              </a:r>
              <a:r>
                <a:rPr lang="zh-CN" altLang="zh-CN" sz="1600" dirty="0" smtClean="0">
                  <a:solidFill>
                    <a:srgbClr val="042359"/>
                  </a:solidFill>
                </a:rPr>
                <a:t>铝</a:t>
              </a:r>
              <a:r>
                <a:rPr lang="zh-CN" altLang="en-US" sz="1600" dirty="0" smtClean="0">
                  <a:solidFill>
                    <a:srgbClr val="042359"/>
                  </a:solidFill>
                </a:rPr>
                <a:t>等</a:t>
              </a:r>
              <a:endParaRPr lang="en-US" altLang="zh-CN" sz="1600" kern="100" dirty="0" smtClean="0">
                <a:solidFill>
                  <a:srgbClr val="042359"/>
                </a:solidFill>
                <a:cs typeface="宋体" panose="02010600030101010101" pitchFamily="2" charset="-122"/>
              </a:endParaRPr>
            </a:p>
            <a:p>
              <a:r>
                <a:rPr lang="zh-CN" altLang="zh-CN" sz="1600" kern="100" dirty="0" smtClean="0">
                  <a:solidFill>
                    <a:srgbClr val="042359"/>
                  </a:solidFill>
                  <a:cs typeface="宋体" panose="02010600030101010101" pitchFamily="2" charset="-122"/>
                </a:rPr>
                <a:t>产</a:t>
              </a:r>
              <a:r>
                <a:rPr lang="zh-CN" altLang="zh-CN" sz="1600" kern="100" dirty="0">
                  <a:solidFill>
                    <a:srgbClr val="042359"/>
                  </a:solidFill>
                  <a:cs typeface="宋体" panose="02010600030101010101" pitchFamily="2" charset="-122"/>
                </a:rPr>
                <a:t>能</a:t>
              </a:r>
              <a:r>
                <a:rPr lang="zh-CN" altLang="zh-CN" sz="1600" kern="100" dirty="0" smtClean="0">
                  <a:solidFill>
                    <a:srgbClr val="042359"/>
                  </a:solidFill>
                  <a:cs typeface="宋体" panose="02010600030101010101" pitchFamily="2" charset="-122"/>
                </a:rPr>
                <a:t>利用率</a:t>
              </a:r>
              <a:r>
                <a:rPr lang="en-US" altLang="zh-CN" sz="1600" kern="100" dirty="0" smtClean="0">
                  <a:solidFill>
                    <a:srgbClr val="042359"/>
                  </a:solidFill>
                  <a:cs typeface="宋体" panose="02010600030101010101" pitchFamily="2" charset="-122"/>
                </a:rPr>
                <a:t>70</a:t>
              </a:r>
              <a:r>
                <a:rPr lang="en-US" altLang="zh-CN" sz="1600" kern="100" dirty="0">
                  <a:solidFill>
                    <a:srgbClr val="042359"/>
                  </a:solidFill>
                  <a:cs typeface="宋体" panose="02010600030101010101" pitchFamily="2" charset="-122"/>
                </a:rPr>
                <a:t>%</a:t>
              </a:r>
              <a:r>
                <a:rPr lang="zh-CN" altLang="zh-CN" sz="1600" kern="100" dirty="0">
                  <a:solidFill>
                    <a:srgbClr val="042359"/>
                  </a:solidFill>
                  <a:cs typeface="宋体" panose="02010600030101010101" pitchFamily="2" charset="-122"/>
                </a:rPr>
                <a:t>～</a:t>
              </a:r>
              <a:r>
                <a:rPr lang="en-US" altLang="zh-CN" sz="1600" kern="100" dirty="0">
                  <a:solidFill>
                    <a:srgbClr val="042359"/>
                  </a:solidFill>
                  <a:cs typeface="宋体" panose="02010600030101010101" pitchFamily="2" charset="-122"/>
                </a:rPr>
                <a:t>75%</a:t>
              </a:r>
              <a:endParaRPr lang="zh-CN" altLang="en-US" sz="1600" dirty="0">
                <a:solidFill>
                  <a:srgbClr val="042359"/>
                </a:solidFill>
              </a:endParaRPr>
            </a:p>
          </p:txBody>
        </p:sp>
      </p:grpSp>
      <p:grpSp>
        <p:nvGrpSpPr>
          <p:cNvPr id="21" name="组合 20"/>
          <p:cNvGrpSpPr/>
          <p:nvPr/>
        </p:nvGrpSpPr>
        <p:grpSpPr>
          <a:xfrm>
            <a:off x="4709994" y="1682530"/>
            <a:ext cx="4125505" cy="1508658"/>
            <a:chOff x="581865" y="2564904"/>
            <a:chExt cx="4125505" cy="1508658"/>
          </a:xfrm>
        </p:grpSpPr>
        <p:pic>
          <p:nvPicPr>
            <p:cNvPr id="22" name="图片 21"/>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581865" y="2564904"/>
              <a:ext cx="2006072" cy="15086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3" name="圆角矩形标注 22"/>
            <p:cNvSpPr/>
            <p:nvPr/>
          </p:nvSpPr>
          <p:spPr>
            <a:xfrm>
              <a:off x="2771800" y="2564904"/>
              <a:ext cx="1404156" cy="468052"/>
            </a:xfrm>
            <a:prstGeom prst="wedgeRoundRectCallout">
              <a:avLst/>
            </a:prstGeom>
            <a:noFill/>
            <a:ln>
              <a:solidFill>
                <a:srgbClr val="042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042359"/>
                  </a:solidFill>
                </a:rPr>
                <a:t>新兴制造业</a:t>
              </a:r>
              <a:endParaRPr lang="zh-CN" altLang="en-US" sz="1600" dirty="0">
                <a:solidFill>
                  <a:srgbClr val="042359"/>
                </a:solidFill>
              </a:endParaRPr>
            </a:p>
          </p:txBody>
        </p:sp>
        <p:cxnSp>
          <p:nvCxnSpPr>
            <p:cNvPr id="24" name="直接连接符 23"/>
            <p:cNvCxnSpPr/>
            <p:nvPr/>
          </p:nvCxnSpPr>
          <p:spPr>
            <a:xfrm>
              <a:off x="2663788" y="3176972"/>
              <a:ext cx="1620180" cy="0"/>
            </a:xfrm>
            <a:prstGeom prst="line">
              <a:avLst/>
            </a:prstGeom>
            <a:ln>
              <a:solidFill>
                <a:srgbClr val="04235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663788" y="3248980"/>
              <a:ext cx="1620180" cy="0"/>
            </a:xfrm>
            <a:prstGeom prst="line">
              <a:avLst/>
            </a:prstGeom>
            <a:ln>
              <a:solidFill>
                <a:srgbClr val="042359"/>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603909" y="3416153"/>
              <a:ext cx="2103461" cy="584775"/>
            </a:xfrm>
            <a:prstGeom prst="rect">
              <a:avLst/>
            </a:prstGeom>
          </p:spPr>
          <p:txBody>
            <a:bodyPr wrap="none">
              <a:spAutoFit/>
            </a:bodyPr>
            <a:lstStyle/>
            <a:p>
              <a:r>
                <a:rPr lang="zh-CN" altLang="zh-CN" sz="1600" dirty="0">
                  <a:solidFill>
                    <a:srgbClr val="042359"/>
                  </a:solidFill>
                </a:rPr>
                <a:t>光伏、风电设备</a:t>
              </a:r>
              <a:r>
                <a:rPr lang="zh-CN" altLang="en-US" sz="1600" dirty="0">
                  <a:solidFill>
                    <a:srgbClr val="042359"/>
                  </a:solidFill>
                </a:rPr>
                <a:t>等</a:t>
              </a:r>
              <a:endParaRPr lang="en-US" altLang="zh-CN" sz="1600" dirty="0">
                <a:solidFill>
                  <a:srgbClr val="042359"/>
                </a:solidFill>
              </a:endParaRPr>
            </a:p>
            <a:p>
              <a:r>
                <a:rPr lang="zh-CN" altLang="zh-CN" sz="1600" dirty="0">
                  <a:solidFill>
                    <a:srgbClr val="042359"/>
                  </a:solidFill>
                </a:rPr>
                <a:t>产能利用率</a:t>
              </a:r>
              <a:r>
                <a:rPr lang="en-US" altLang="zh-CN" sz="1600" dirty="0">
                  <a:solidFill>
                    <a:srgbClr val="042359"/>
                  </a:solidFill>
                </a:rPr>
                <a:t>70%</a:t>
              </a:r>
              <a:r>
                <a:rPr lang="zh-CN" altLang="zh-CN" sz="1600" dirty="0">
                  <a:solidFill>
                    <a:srgbClr val="042359"/>
                  </a:solidFill>
                </a:rPr>
                <a:t>以下</a:t>
              </a:r>
              <a:endParaRPr lang="zh-CN" altLang="en-US" sz="1600" dirty="0">
                <a:solidFill>
                  <a:srgbClr val="042359"/>
                </a:solidFill>
              </a:endParaRPr>
            </a:p>
          </p:txBody>
        </p:sp>
      </p:grpSp>
      <p:sp>
        <p:nvSpPr>
          <p:cNvPr id="27" name="矩形 26"/>
          <p:cNvSpPr/>
          <p:nvPr/>
        </p:nvSpPr>
        <p:spPr>
          <a:xfrm>
            <a:off x="4479634" y="2967335"/>
            <a:ext cx="184731" cy="923330"/>
          </a:xfrm>
          <a:prstGeom prst="rect">
            <a:avLst/>
          </a:prstGeom>
          <a:noFill/>
        </p:spPr>
        <p:txBody>
          <a:bodyPr wrap="none" lIns="91440" tIns="45720" rIns="91440" bIns="45720">
            <a:spAutoFit/>
          </a:bodyPr>
          <a:lstStyle/>
          <a:p>
            <a:pPr algn="ctr"/>
            <a:endParaRPr lang="zh-CN" altLang="en-US" sz="5400" dirty="0">
              <a:ln w="0"/>
              <a:solidFill>
                <a:schemeClr val="accent1"/>
              </a:solidFill>
              <a:effectLst>
                <a:outerShdw blurRad="38100" dist="25400" dir="5400000" algn="ctr" rotWithShape="0">
                  <a:srgbClr val="6E747A">
                    <a:alpha val="43000"/>
                  </a:srgbClr>
                </a:outerShdw>
              </a:effectLst>
            </a:endParaRPr>
          </a:p>
        </p:txBody>
      </p:sp>
      <mc:AlternateContent xmlns:mc="http://schemas.openxmlformats.org/markup-compatibility/2006">
        <mc:Choice xmlns="" xmlns:a14="http://schemas.microsoft.com/office/drawing/2010/main" Requires="a14">
          <p:sp>
            <p:nvSpPr>
              <p:cNvPr id="34" name="矩形 33"/>
              <p:cNvSpPr/>
              <p:nvPr/>
            </p:nvSpPr>
            <p:spPr>
              <a:xfrm>
                <a:off x="671124" y="4182179"/>
                <a:ext cx="7986482" cy="830997"/>
              </a:xfrm>
              <a:prstGeom prst="rect">
                <a:avLst/>
              </a:prstGeom>
              <a:noFill/>
            </p:spPr>
            <p:txBody>
              <a:bodyPr wrap="none" lIns="91440" tIns="45720" rIns="91440" bIns="45720">
                <a:spAutoFit/>
              </a:bodyPr>
              <a:lstStyle/>
              <a:p>
                <a:pPr algn="ctr"/>
                <a:r>
                  <a:rPr lang="zh-CN" altLang="en-US" sz="4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利润</a:t>
                </a:r>
                <a:r>
                  <a:rPr lang="en-US" altLang="zh-CN" sz="4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a:t>
                </a:r>
                <a:r>
                  <a:rPr lang="zh-CN" altLang="en-US" sz="4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（价格</a:t>
                </a:r>
                <a:r>
                  <a:rPr lang="en-US" altLang="zh-CN" sz="4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a:t>
                </a:r>
                <a:r>
                  <a:rPr lang="zh-CN" altLang="en-US" sz="4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成本）</a:t>
                </a:r>
                <a14:m>
                  <m:oMath xmlns:m="http://schemas.openxmlformats.org/officeDocument/2006/math">
                    <m:r>
                      <a:rPr lang="en-US" altLang="zh-CN" sz="4800" b="1" i="1" cap="none" spc="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zh-CN" altLang="en-US" sz="4800" b="1" dirty="0"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销售量</a:t>
                </a:r>
                <a:endParaRPr lang="zh-CN" alt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mc:Choice>
        <mc:Fallback>
          <p:sp>
            <p:nvSpPr>
              <p:cNvPr id="34" name="矩形 33"/>
              <p:cNvSpPr>
                <a:spLocks noRot="1" noChangeAspect="1" noMove="1" noResize="1" noEditPoints="1" noAdjustHandles="1" noChangeArrowheads="1" noChangeShapeType="1" noTextEdit="1"/>
              </p:cNvSpPr>
              <p:nvPr/>
            </p:nvSpPr>
            <p:spPr>
              <a:xfrm>
                <a:off x="671124" y="4182179"/>
                <a:ext cx="7986482" cy="830997"/>
              </a:xfrm>
              <a:prstGeom prst="rect">
                <a:avLst/>
              </a:prstGeom>
              <a:blipFill rotWithShape="0">
                <a:blip r:embed="rId6"/>
                <a:stretch>
                  <a:fillRect/>
                </a:stretch>
              </a:blipFill>
            </p:spPr>
            <p:txBody>
              <a:bodyPr/>
              <a:lstStyle/>
              <a:p>
                <a:r>
                  <a:rPr lang="zh-CN" altLang="en-US">
                    <a:noFill/>
                  </a:rPr>
                  <a:t> </a:t>
                </a:r>
              </a:p>
            </p:txBody>
          </p:sp>
        </mc:Fallback>
      </mc:AlternateContent>
      <p:grpSp>
        <p:nvGrpSpPr>
          <p:cNvPr id="35" name="组合 34"/>
          <p:cNvGrpSpPr/>
          <p:nvPr/>
        </p:nvGrpSpPr>
        <p:grpSpPr>
          <a:xfrm>
            <a:off x="2936536" y="5004692"/>
            <a:ext cx="1072614" cy="1093030"/>
            <a:chOff x="6465549" y="5120302"/>
            <a:chExt cx="1072614" cy="1093030"/>
          </a:xfrm>
        </p:grpSpPr>
        <p:sp>
          <p:nvSpPr>
            <p:cNvPr id="36" name="下箭头 35"/>
            <p:cNvSpPr/>
            <p:nvPr/>
          </p:nvSpPr>
          <p:spPr>
            <a:xfrm>
              <a:off x="6465549" y="5120302"/>
              <a:ext cx="408583" cy="1093030"/>
            </a:xfrm>
            <a:prstGeom prst="downArrow">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7" name="矩形 36"/>
            <p:cNvSpPr/>
            <p:nvPr/>
          </p:nvSpPr>
          <p:spPr>
            <a:xfrm>
              <a:off x="6888626" y="5196095"/>
              <a:ext cx="649537" cy="923330"/>
            </a:xfrm>
            <a:prstGeom prst="rect">
              <a:avLst/>
            </a:prstGeom>
          </p:spPr>
          <p:txBody>
            <a:bodyPr wrap="none">
              <a:spAutoFit/>
            </a:bodyPr>
            <a:lstStyle/>
            <a:p>
              <a:r>
                <a:rPr lang="zh-CN" altLang="en-US" b="1" dirty="0" smtClean="0">
                  <a:solidFill>
                    <a:srgbClr val="00B050"/>
                  </a:solidFill>
                </a:rPr>
                <a:t>产品</a:t>
              </a:r>
              <a:endParaRPr lang="en-US" altLang="zh-CN" b="1" dirty="0" smtClean="0">
                <a:solidFill>
                  <a:srgbClr val="00B050"/>
                </a:solidFill>
              </a:endParaRPr>
            </a:p>
            <a:p>
              <a:r>
                <a:rPr lang="zh-CN" altLang="en-US" b="1" dirty="0" smtClean="0">
                  <a:solidFill>
                    <a:srgbClr val="00B050"/>
                  </a:solidFill>
                </a:rPr>
                <a:t>价格</a:t>
              </a:r>
              <a:endParaRPr lang="en-US" altLang="zh-CN" b="1" dirty="0" smtClean="0">
                <a:solidFill>
                  <a:srgbClr val="00B050"/>
                </a:solidFill>
              </a:endParaRPr>
            </a:p>
            <a:p>
              <a:r>
                <a:rPr lang="zh-CN" altLang="en-US" b="1" dirty="0" smtClean="0">
                  <a:solidFill>
                    <a:srgbClr val="00B050"/>
                  </a:solidFill>
                </a:rPr>
                <a:t>下跌</a:t>
              </a:r>
              <a:endParaRPr lang="zh-CN" altLang="en-US" b="1" dirty="0">
                <a:solidFill>
                  <a:srgbClr val="00B050"/>
                </a:solidFill>
              </a:endParaRPr>
            </a:p>
          </p:txBody>
        </p:sp>
      </p:grpSp>
      <p:grpSp>
        <p:nvGrpSpPr>
          <p:cNvPr id="38" name="组合 37"/>
          <p:cNvGrpSpPr/>
          <p:nvPr/>
        </p:nvGrpSpPr>
        <p:grpSpPr>
          <a:xfrm>
            <a:off x="7321518" y="5004692"/>
            <a:ext cx="1058120" cy="1093030"/>
            <a:chOff x="6465549" y="5120302"/>
            <a:chExt cx="1058120" cy="1093030"/>
          </a:xfrm>
        </p:grpSpPr>
        <p:sp>
          <p:nvSpPr>
            <p:cNvPr id="39" name="下箭头 38"/>
            <p:cNvSpPr/>
            <p:nvPr/>
          </p:nvSpPr>
          <p:spPr>
            <a:xfrm>
              <a:off x="6465549" y="5120302"/>
              <a:ext cx="408583" cy="1093030"/>
            </a:xfrm>
            <a:prstGeom prst="downArrow">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0" name="矩形 39"/>
            <p:cNvSpPr/>
            <p:nvPr/>
          </p:nvSpPr>
          <p:spPr>
            <a:xfrm>
              <a:off x="6874132" y="5296378"/>
              <a:ext cx="649537" cy="646331"/>
            </a:xfrm>
            <a:prstGeom prst="rect">
              <a:avLst/>
            </a:prstGeom>
          </p:spPr>
          <p:txBody>
            <a:bodyPr wrap="none">
              <a:spAutoFit/>
            </a:bodyPr>
            <a:lstStyle/>
            <a:p>
              <a:r>
                <a:rPr lang="zh-CN" altLang="en-US" b="1" dirty="0" smtClean="0">
                  <a:solidFill>
                    <a:srgbClr val="00B050"/>
                  </a:solidFill>
                </a:rPr>
                <a:t>销售</a:t>
              </a:r>
              <a:endParaRPr lang="en-US" altLang="zh-CN" b="1" dirty="0" smtClean="0">
                <a:solidFill>
                  <a:srgbClr val="00B050"/>
                </a:solidFill>
              </a:endParaRPr>
            </a:p>
            <a:p>
              <a:r>
                <a:rPr lang="zh-CN" altLang="en-US" b="1" dirty="0" smtClean="0">
                  <a:solidFill>
                    <a:srgbClr val="00B050"/>
                  </a:solidFill>
                </a:rPr>
                <a:t>放缓</a:t>
              </a:r>
              <a:endParaRPr lang="zh-CN" altLang="en-US" b="1" dirty="0">
                <a:solidFill>
                  <a:srgbClr val="00B050"/>
                </a:solidFill>
              </a:endParaRPr>
            </a:p>
          </p:txBody>
        </p:sp>
      </p:grpSp>
      <p:grpSp>
        <p:nvGrpSpPr>
          <p:cNvPr id="41" name="组合 40"/>
          <p:cNvGrpSpPr/>
          <p:nvPr/>
        </p:nvGrpSpPr>
        <p:grpSpPr>
          <a:xfrm>
            <a:off x="4927175" y="5009394"/>
            <a:ext cx="1058120" cy="1093030"/>
            <a:chOff x="6465549" y="5120302"/>
            <a:chExt cx="1058120" cy="1093030"/>
          </a:xfrm>
        </p:grpSpPr>
        <p:sp>
          <p:nvSpPr>
            <p:cNvPr id="42" name="下箭头 41"/>
            <p:cNvSpPr/>
            <p:nvPr/>
          </p:nvSpPr>
          <p:spPr>
            <a:xfrm flipV="1">
              <a:off x="6465549" y="5120302"/>
              <a:ext cx="408583" cy="1093030"/>
            </a:xfrm>
            <a:prstGeom prst="downArrow">
              <a:avLst/>
            </a:prstGeom>
            <a:solidFill>
              <a:srgbClr val="FF0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43" name="矩形 42"/>
            <p:cNvSpPr/>
            <p:nvPr/>
          </p:nvSpPr>
          <p:spPr>
            <a:xfrm>
              <a:off x="6874132" y="5296378"/>
              <a:ext cx="649537" cy="646331"/>
            </a:xfrm>
            <a:prstGeom prst="rect">
              <a:avLst/>
            </a:prstGeom>
          </p:spPr>
          <p:txBody>
            <a:bodyPr wrap="none">
              <a:spAutoFit/>
            </a:bodyPr>
            <a:lstStyle/>
            <a:p>
              <a:r>
                <a:rPr lang="zh-CN" altLang="en-US" b="1" dirty="0" smtClean="0">
                  <a:solidFill>
                    <a:srgbClr val="FF0000"/>
                  </a:solidFill>
                </a:rPr>
                <a:t>成本</a:t>
              </a:r>
              <a:endParaRPr lang="en-US" altLang="zh-CN" b="1" dirty="0" smtClean="0">
                <a:solidFill>
                  <a:srgbClr val="FF0000"/>
                </a:solidFill>
              </a:endParaRPr>
            </a:p>
            <a:p>
              <a:r>
                <a:rPr lang="zh-CN" altLang="en-US" b="1" dirty="0">
                  <a:solidFill>
                    <a:srgbClr val="FF0000"/>
                  </a:solidFill>
                </a:rPr>
                <a:t>上升</a:t>
              </a:r>
            </a:p>
          </p:txBody>
        </p:sp>
      </p:grpSp>
      <p:grpSp>
        <p:nvGrpSpPr>
          <p:cNvPr id="44" name="组合 43"/>
          <p:cNvGrpSpPr/>
          <p:nvPr/>
        </p:nvGrpSpPr>
        <p:grpSpPr>
          <a:xfrm>
            <a:off x="624774" y="5004692"/>
            <a:ext cx="1779113" cy="999123"/>
            <a:chOff x="539552" y="2672916"/>
            <a:chExt cx="1779113" cy="999123"/>
          </a:xfrm>
        </p:grpSpPr>
        <p:cxnSp>
          <p:nvCxnSpPr>
            <p:cNvPr id="45" name="直接箭头连接符 44"/>
            <p:cNvCxnSpPr/>
            <p:nvPr/>
          </p:nvCxnSpPr>
          <p:spPr>
            <a:xfrm>
              <a:off x="539552" y="2672916"/>
              <a:ext cx="756084" cy="999123"/>
            </a:xfrm>
            <a:prstGeom prst="straightConnector1">
              <a:avLst/>
            </a:prstGeom>
            <a:ln w="146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1210669" y="2779324"/>
              <a:ext cx="1107996" cy="646331"/>
            </a:xfrm>
            <a:prstGeom prst="rect">
              <a:avLst/>
            </a:prstGeom>
          </p:spPr>
          <p:txBody>
            <a:bodyPr wrap="none">
              <a:spAutoFit/>
            </a:bodyPr>
            <a:lstStyle/>
            <a:p>
              <a:r>
                <a:rPr lang="zh-CN" altLang="zh-CN" b="1" kern="100" dirty="0">
                  <a:solidFill>
                    <a:srgbClr val="00B050"/>
                  </a:solidFill>
                  <a:cs typeface="宋体" panose="02010600030101010101" pitchFamily="2" charset="-122"/>
                </a:rPr>
                <a:t>企业</a:t>
              </a:r>
              <a:r>
                <a:rPr lang="zh-CN" altLang="zh-CN" b="1" kern="100" dirty="0" smtClean="0">
                  <a:solidFill>
                    <a:srgbClr val="00B050"/>
                  </a:solidFill>
                  <a:cs typeface="宋体" panose="02010600030101010101" pitchFamily="2" charset="-122"/>
                </a:rPr>
                <a:t>利润</a:t>
              </a:r>
              <a:endParaRPr lang="en-US" altLang="zh-CN" b="1" kern="100" dirty="0" smtClean="0">
                <a:solidFill>
                  <a:srgbClr val="00B050"/>
                </a:solidFill>
                <a:cs typeface="宋体" panose="02010600030101010101" pitchFamily="2" charset="-122"/>
              </a:endParaRPr>
            </a:p>
            <a:p>
              <a:r>
                <a:rPr lang="zh-CN" altLang="zh-CN" b="1" kern="100" dirty="0" smtClean="0">
                  <a:solidFill>
                    <a:srgbClr val="00B050"/>
                  </a:solidFill>
                  <a:cs typeface="宋体" panose="02010600030101010101" pitchFamily="2" charset="-122"/>
                </a:rPr>
                <a:t>增长</a:t>
              </a:r>
              <a:r>
                <a:rPr lang="zh-CN" altLang="zh-CN" b="1" kern="100" dirty="0">
                  <a:solidFill>
                    <a:srgbClr val="00B050"/>
                  </a:solidFill>
                  <a:cs typeface="宋体" panose="02010600030101010101" pitchFamily="2" charset="-122"/>
                </a:rPr>
                <a:t>放缓</a:t>
              </a:r>
              <a:endParaRPr lang="zh-CN" altLang="en-US" b="1" dirty="0">
                <a:solidFill>
                  <a:srgbClr val="00B050"/>
                </a:solidFill>
              </a:endParaRPr>
            </a:p>
          </p:txBody>
        </p:sp>
      </p:grpSp>
      <p:sp>
        <p:nvSpPr>
          <p:cNvPr id="47" name="矩形 8"/>
          <p:cNvSpPr>
            <a:spLocks noChangeArrowheads="1"/>
          </p:cNvSpPr>
          <p:nvPr/>
        </p:nvSpPr>
        <p:spPr bwMode="auto">
          <a:xfrm>
            <a:off x="971600" y="3790201"/>
            <a:ext cx="4104456"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a:t>
            </a:r>
            <a:r>
              <a:rPr lang="zh-CN" altLang="zh-CN"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rPr>
              <a:t>企业生产经营困难问题突出</a:t>
            </a:r>
            <a:endParaRPr lang="zh-CN" altLang="en-US"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 xmlns:p14="http://schemas.microsoft.com/office/powerpoint/2010/main" val="33951036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p:stCondLst>
                              <p:cond delay="1000"/>
                            </p:stCondLst>
                            <p:childTnLst>
                              <p:par>
                                <p:cTn id="13" presetID="25"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1"/>
                                        </p:tgtEl>
                                      </p:cBhvr>
                                    </p:animEffect>
                                  </p:childTnLst>
                                </p:cTn>
                              </p:par>
                            </p:childTnLst>
                          </p:cTn>
                        </p:par>
                        <p:par>
                          <p:cTn id="23" fill="hold">
                            <p:stCondLst>
                              <p:cond delay="2000"/>
                            </p:stCondLst>
                            <p:childTnLst>
                              <p:par>
                                <p:cTn id="24" presetID="52"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Scale>
                                      <p:cBhvr>
                                        <p:cTn id="26"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21"/>
                                        </p:tgtEl>
                                        <p:attrNameLst>
                                          <p:attrName>ppt_x</p:attrName>
                                          <p:attrName>ppt_y</p:attrName>
                                        </p:attrNameLst>
                                      </p:cBhvr>
                                    </p:animMotion>
                                    <p:animEffect transition="in" filter="fade">
                                      <p:cBhvr>
                                        <p:cTn id="28" dur="1000"/>
                                        <p:tgtEl>
                                          <p:spTgt spid="21"/>
                                        </p:tgtEl>
                                      </p:cBhvr>
                                    </p:animEffect>
                                  </p:childTnLst>
                                </p:cTn>
                              </p:par>
                            </p:childTnLst>
                          </p:cTn>
                        </p:par>
                        <p:par>
                          <p:cTn id="29" fill="hold">
                            <p:stCondLst>
                              <p:cond delay="3000"/>
                            </p:stCondLst>
                            <p:childTnLst>
                              <p:par>
                                <p:cTn id="30" presetID="3" presetClass="entr" presetSubtype="10" fill="hold" grpId="0" nodeType="afterEffect">
                                  <p:stCondLst>
                                    <p:cond delay="1000"/>
                                  </p:stCondLst>
                                  <p:childTnLst>
                                    <p:set>
                                      <p:cBhvr>
                                        <p:cTn id="31" dur="1" fill="hold">
                                          <p:stCondLst>
                                            <p:cond delay="0"/>
                                          </p:stCondLst>
                                        </p:cTn>
                                        <p:tgtEl>
                                          <p:spTgt spid="47"/>
                                        </p:tgtEl>
                                        <p:attrNameLst>
                                          <p:attrName>style.visibility</p:attrName>
                                        </p:attrNameLst>
                                      </p:cBhvr>
                                      <p:to>
                                        <p:strVal val="visible"/>
                                      </p:to>
                                    </p:set>
                                    <p:animEffect transition="in" filter="blinds(horizontal)">
                                      <p:cBhvr>
                                        <p:cTn id="32" dur="500"/>
                                        <p:tgtEl>
                                          <p:spTgt spid="47"/>
                                        </p:tgtEl>
                                      </p:cBhvr>
                                    </p:animEffect>
                                  </p:childTnLst>
                                </p:cTn>
                              </p:par>
                            </p:childTnLst>
                          </p:cTn>
                        </p:par>
                        <p:par>
                          <p:cTn id="33" fill="hold">
                            <p:stCondLst>
                              <p:cond delay="4500"/>
                            </p:stCondLst>
                            <p:childTnLst>
                              <p:par>
                                <p:cTn id="34" presetID="42" presetClass="entr" presetSubtype="0"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000"/>
                                        <p:tgtEl>
                                          <p:spTgt spid="34"/>
                                        </p:tgtEl>
                                      </p:cBhvr>
                                    </p:animEffect>
                                    <p:anim calcmode="lin" valueType="num">
                                      <p:cBhvr>
                                        <p:cTn id="37" dur="1000" fill="hold"/>
                                        <p:tgtEl>
                                          <p:spTgt spid="34"/>
                                        </p:tgtEl>
                                        <p:attrNameLst>
                                          <p:attrName>ppt_x</p:attrName>
                                        </p:attrNameLst>
                                      </p:cBhvr>
                                      <p:tavLst>
                                        <p:tav tm="0">
                                          <p:val>
                                            <p:strVal val="#ppt_x"/>
                                          </p:val>
                                        </p:tav>
                                        <p:tav tm="100000">
                                          <p:val>
                                            <p:strVal val="#ppt_x"/>
                                          </p:val>
                                        </p:tav>
                                      </p:tavLst>
                                    </p:anim>
                                    <p:anim calcmode="lin" valueType="num">
                                      <p:cBhvr>
                                        <p:cTn id="38" dur="1000" fill="hold"/>
                                        <p:tgtEl>
                                          <p:spTgt spid="3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12" presetClass="entr" presetSubtype="1"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p:tgtEl>
                                          <p:spTgt spid="35"/>
                                        </p:tgtEl>
                                        <p:attrNameLst>
                                          <p:attrName>ppt_y</p:attrName>
                                        </p:attrNameLst>
                                      </p:cBhvr>
                                      <p:tavLst>
                                        <p:tav tm="0">
                                          <p:val>
                                            <p:strVal val="#ppt_y-#ppt_h*1.125000"/>
                                          </p:val>
                                        </p:tav>
                                        <p:tav tm="100000">
                                          <p:val>
                                            <p:strVal val="#ppt_y"/>
                                          </p:val>
                                        </p:tav>
                                      </p:tavLst>
                                    </p:anim>
                                    <p:animEffect transition="in" filter="wipe(down)">
                                      <p:cBhvr>
                                        <p:cTn id="43" dur="500"/>
                                        <p:tgtEl>
                                          <p:spTgt spid="35"/>
                                        </p:tgtEl>
                                      </p:cBhvr>
                                    </p:animEffect>
                                  </p:childTnLst>
                                </p:cTn>
                              </p:par>
                            </p:childTnLst>
                          </p:cTn>
                        </p:par>
                        <p:par>
                          <p:cTn id="44" fill="hold">
                            <p:stCondLst>
                              <p:cond delay="6000"/>
                            </p:stCondLst>
                            <p:childTnLst>
                              <p:par>
                                <p:cTn id="45" presetID="12" presetClass="entr" presetSubtype="1"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p:tgtEl>
                                          <p:spTgt spid="38"/>
                                        </p:tgtEl>
                                        <p:attrNameLst>
                                          <p:attrName>ppt_y</p:attrName>
                                        </p:attrNameLst>
                                      </p:cBhvr>
                                      <p:tavLst>
                                        <p:tav tm="0">
                                          <p:val>
                                            <p:strVal val="#ppt_y-#ppt_h*1.125000"/>
                                          </p:val>
                                        </p:tav>
                                        <p:tav tm="100000">
                                          <p:val>
                                            <p:strVal val="#ppt_y"/>
                                          </p:val>
                                        </p:tav>
                                      </p:tavLst>
                                    </p:anim>
                                    <p:animEffect transition="in" filter="wipe(down)">
                                      <p:cBhvr>
                                        <p:cTn id="48" dur="500"/>
                                        <p:tgtEl>
                                          <p:spTgt spid="38"/>
                                        </p:tgtEl>
                                      </p:cBhvr>
                                    </p:animEffect>
                                  </p:childTnLst>
                                </p:cTn>
                              </p:par>
                            </p:childTnLst>
                          </p:cTn>
                        </p:par>
                        <p:par>
                          <p:cTn id="49" fill="hold">
                            <p:stCondLst>
                              <p:cond delay="6500"/>
                            </p:stCondLst>
                            <p:childTnLst>
                              <p:par>
                                <p:cTn id="50" presetID="12" presetClass="entr" presetSubtype="4" fill="hold" nodeType="after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additive="base">
                                        <p:cTn id="52" dur="500"/>
                                        <p:tgtEl>
                                          <p:spTgt spid="41"/>
                                        </p:tgtEl>
                                        <p:attrNameLst>
                                          <p:attrName>ppt_y</p:attrName>
                                        </p:attrNameLst>
                                      </p:cBhvr>
                                      <p:tavLst>
                                        <p:tav tm="0">
                                          <p:val>
                                            <p:strVal val="#ppt_y+#ppt_h*1.125000"/>
                                          </p:val>
                                        </p:tav>
                                        <p:tav tm="100000">
                                          <p:val>
                                            <p:strVal val="#ppt_y"/>
                                          </p:val>
                                        </p:tav>
                                      </p:tavLst>
                                    </p:anim>
                                    <p:animEffect transition="in" filter="wipe(up)">
                                      <p:cBhvr>
                                        <p:cTn id="53" dur="500"/>
                                        <p:tgtEl>
                                          <p:spTgt spid="41"/>
                                        </p:tgtEl>
                                      </p:cBhvr>
                                    </p:animEffect>
                                  </p:childTnLst>
                                </p:cTn>
                              </p:par>
                            </p:childTnLst>
                          </p:cTn>
                        </p:par>
                        <p:par>
                          <p:cTn id="54" fill="hold">
                            <p:stCondLst>
                              <p:cond delay="7000"/>
                            </p:stCondLst>
                            <p:childTnLst>
                              <p:par>
                                <p:cTn id="55" presetID="2" presetClass="entr" presetSubtype="9"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additive="base">
                                        <p:cTn id="57" dur="500" fill="hold"/>
                                        <p:tgtEl>
                                          <p:spTgt spid="44"/>
                                        </p:tgtEl>
                                        <p:attrNameLst>
                                          <p:attrName>ppt_x</p:attrName>
                                        </p:attrNameLst>
                                      </p:cBhvr>
                                      <p:tavLst>
                                        <p:tav tm="0">
                                          <p:val>
                                            <p:strVal val="0-#ppt_w/2"/>
                                          </p:val>
                                        </p:tav>
                                        <p:tav tm="100000">
                                          <p:val>
                                            <p:strVal val="#ppt_x"/>
                                          </p:val>
                                        </p:tav>
                                      </p:tavLst>
                                    </p:anim>
                                    <p:anim calcmode="lin" valueType="num">
                                      <p:cBhvr additive="base">
                                        <p:cTn id="58"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4" grpId="0" animBg="1"/>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74121"/>
          </a:xfrm>
          <a:prstGeom prst="rect">
            <a:avLst/>
          </a:prstGeom>
        </p:spPr>
      </p:pic>
      <p:pic>
        <p:nvPicPr>
          <p:cNvPr id="22530" name="图片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矩形 31"/>
          <p:cNvSpPr/>
          <p:nvPr/>
        </p:nvSpPr>
        <p:spPr>
          <a:xfrm>
            <a:off x="285720" y="500042"/>
            <a:ext cx="8736012" cy="6221412"/>
          </a:xfrm>
          <a:prstGeom prst="rect">
            <a:avLst/>
          </a:prstGeom>
          <a:solidFill>
            <a:schemeClr val="accent4">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矩形 8"/>
          <p:cNvSpPr>
            <a:spLocks noChangeArrowheads="1"/>
          </p:cNvSpPr>
          <p:nvPr/>
        </p:nvSpPr>
        <p:spPr bwMode="auto">
          <a:xfrm>
            <a:off x="358775" y="642938"/>
            <a:ext cx="654685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zh-CN" altLang="en-US"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国内</a:t>
            </a:r>
            <a:r>
              <a:rPr lang="zh-CN" altLang="en-US"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rPr>
              <a:t>：</a:t>
            </a:r>
            <a:r>
              <a:rPr lang="zh-CN" altLang="zh-CN"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rPr>
              <a:t>多重困难和挑战相互交织</a:t>
            </a:r>
            <a:endParaRPr lang="zh-CN" altLang="en-US"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6" name="矩形 8"/>
          <p:cNvSpPr>
            <a:spLocks noChangeArrowheads="1"/>
          </p:cNvSpPr>
          <p:nvPr/>
        </p:nvSpPr>
        <p:spPr bwMode="auto">
          <a:xfrm>
            <a:off x="971600" y="1073825"/>
            <a:ext cx="5292588"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rPr>
              <a:t>——</a:t>
            </a:r>
            <a:r>
              <a:rPr lang="zh-CN" altLang="zh-CN"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rPr>
              <a:t>局部地区和部分领域稳增长压力加大</a:t>
            </a:r>
            <a:endParaRPr lang="zh-CN" altLang="en-US"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9" name="矩形 18"/>
          <p:cNvSpPr/>
          <p:nvPr/>
        </p:nvSpPr>
        <p:spPr>
          <a:xfrm>
            <a:off x="6572264" y="2164067"/>
            <a:ext cx="2293528" cy="1077218"/>
          </a:xfrm>
          <a:prstGeom prst="rect">
            <a:avLst/>
          </a:prstGeom>
        </p:spPr>
        <p:txBody>
          <a:bodyPr wrap="square">
            <a:spAutoFit/>
          </a:bodyPr>
          <a:lstStyle/>
          <a:p>
            <a:r>
              <a:rPr lang="zh-CN" altLang="zh-CN" sz="1600" kern="100" dirty="0">
                <a:solidFill>
                  <a:srgbClr val="000000"/>
                </a:solidFill>
                <a:cs typeface="宋体" panose="02010600030101010101" pitchFamily="2" charset="-122"/>
              </a:rPr>
              <a:t>能源资源大省</a:t>
            </a:r>
            <a:r>
              <a:rPr lang="zh-CN" altLang="zh-CN" sz="1600" kern="100" dirty="0" smtClean="0">
                <a:solidFill>
                  <a:srgbClr val="000000"/>
                </a:solidFill>
                <a:cs typeface="宋体" panose="02010600030101010101" pitchFamily="2" charset="-122"/>
              </a:rPr>
              <a:t>、投资</a:t>
            </a:r>
            <a:r>
              <a:rPr lang="zh-CN" altLang="zh-CN" sz="1600" kern="100" dirty="0">
                <a:solidFill>
                  <a:srgbClr val="000000"/>
                </a:solidFill>
                <a:cs typeface="宋体" panose="02010600030101010101" pitchFamily="2" charset="-122"/>
              </a:rPr>
              <a:t>拉动</a:t>
            </a:r>
            <a:r>
              <a:rPr lang="zh-CN" altLang="zh-CN" sz="1600" kern="100" dirty="0" smtClean="0">
                <a:solidFill>
                  <a:srgbClr val="000000"/>
                </a:solidFill>
                <a:cs typeface="宋体" panose="02010600030101010101" pitchFamily="2" charset="-122"/>
              </a:rPr>
              <a:t>增长</a:t>
            </a:r>
            <a:r>
              <a:rPr lang="zh-CN" altLang="en-US" sz="1600" kern="100" dirty="0" smtClean="0">
                <a:solidFill>
                  <a:srgbClr val="000000"/>
                </a:solidFill>
                <a:cs typeface="宋体" panose="02010600030101010101" pitchFamily="2" charset="-122"/>
              </a:rPr>
              <a:t>型</a:t>
            </a:r>
            <a:r>
              <a:rPr lang="zh-CN" altLang="zh-CN" sz="1600" kern="100" dirty="0" smtClean="0">
                <a:solidFill>
                  <a:srgbClr val="000000"/>
                </a:solidFill>
                <a:cs typeface="宋体" panose="02010600030101010101" pitchFamily="2" charset="-122"/>
              </a:rPr>
              <a:t>地区，经济</a:t>
            </a:r>
            <a:r>
              <a:rPr lang="zh-CN" altLang="zh-CN" sz="1600" kern="100" dirty="0">
                <a:solidFill>
                  <a:srgbClr val="000000"/>
                </a:solidFill>
                <a:cs typeface="宋体" panose="02010600030101010101" pitchFamily="2" charset="-122"/>
              </a:rPr>
              <a:t>下行压力持续加大，经济出现持续</a:t>
            </a:r>
            <a:r>
              <a:rPr lang="zh-CN" altLang="zh-CN" sz="1600" kern="100" dirty="0" smtClean="0">
                <a:solidFill>
                  <a:srgbClr val="000000"/>
                </a:solidFill>
                <a:cs typeface="宋体" panose="02010600030101010101" pitchFamily="2" charset="-122"/>
              </a:rPr>
              <a:t>下滑</a:t>
            </a:r>
            <a:endParaRPr lang="zh-CN" altLang="en-US" sz="1600" dirty="0"/>
          </a:p>
        </p:txBody>
      </p:sp>
      <p:grpSp>
        <p:nvGrpSpPr>
          <p:cNvPr id="31" name="组合 30"/>
          <p:cNvGrpSpPr/>
          <p:nvPr/>
        </p:nvGrpSpPr>
        <p:grpSpPr>
          <a:xfrm>
            <a:off x="7101745" y="675588"/>
            <a:ext cx="1262940" cy="881778"/>
            <a:chOff x="1269123" y="1455559"/>
            <a:chExt cx="1262940" cy="881778"/>
          </a:xfrm>
        </p:grpSpPr>
        <p:cxnSp>
          <p:nvCxnSpPr>
            <p:cNvPr id="22" name="直接箭头连接符 21"/>
            <p:cNvCxnSpPr/>
            <p:nvPr/>
          </p:nvCxnSpPr>
          <p:spPr>
            <a:xfrm>
              <a:off x="1269123" y="2199798"/>
              <a:ext cx="1262940"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5" name="直接箭头连接符 24"/>
            <p:cNvCxnSpPr/>
            <p:nvPr/>
          </p:nvCxnSpPr>
          <p:spPr>
            <a:xfrm flipV="1">
              <a:off x="1468249" y="1455559"/>
              <a:ext cx="7627" cy="88177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6" name="直接连接符 25"/>
            <p:cNvCxnSpPr/>
            <p:nvPr/>
          </p:nvCxnSpPr>
          <p:spPr>
            <a:xfrm>
              <a:off x="1583668" y="1504712"/>
              <a:ext cx="108012" cy="232100"/>
            </a:xfrm>
            <a:prstGeom prst="line">
              <a:avLst/>
            </a:prstGeom>
          </p:spPr>
          <p:style>
            <a:lnRef idx="3">
              <a:schemeClr val="accent3"/>
            </a:lnRef>
            <a:fillRef idx="0">
              <a:schemeClr val="accent3"/>
            </a:fillRef>
            <a:effectRef idx="2">
              <a:schemeClr val="accent3"/>
            </a:effectRef>
            <a:fontRef idx="minor">
              <a:schemeClr val="tx1"/>
            </a:fontRef>
          </p:style>
        </p:cxnSp>
        <p:cxnSp>
          <p:nvCxnSpPr>
            <p:cNvPr id="28" name="直接连接符 27"/>
            <p:cNvCxnSpPr/>
            <p:nvPr/>
          </p:nvCxnSpPr>
          <p:spPr>
            <a:xfrm>
              <a:off x="1687014" y="1736205"/>
              <a:ext cx="285511"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30" name="直接箭头连接符 29"/>
            <p:cNvCxnSpPr/>
            <p:nvPr/>
          </p:nvCxnSpPr>
          <p:spPr>
            <a:xfrm>
              <a:off x="1972601" y="1736812"/>
              <a:ext cx="295143" cy="32403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sp>
        <p:nvSpPr>
          <p:cNvPr id="33" name="矩形 8"/>
          <p:cNvSpPr>
            <a:spLocks noChangeArrowheads="1"/>
          </p:cNvSpPr>
          <p:nvPr/>
        </p:nvSpPr>
        <p:spPr bwMode="auto">
          <a:xfrm>
            <a:off x="971600" y="3790201"/>
            <a:ext cx="4104456"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None/>
            </a:pPr>
            <a:r>
              <a:rPr lang="en-US" altLang="zh-CN"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a:t>
            </a:r>
            <a:r>
              <a:rPr lang="zh-CN" altLang="zh-CN"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rPr>
              <a:t>金融等领域存在着风险</a:t>
            </a:r>
            <a:r>
              <a:rPr lang="zh-CN" altLang="zh-CN"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隐患</a:t>
            </a:r>
            <a:endParaRPr lang="zh-CN" altLang="en-US"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8" name="矩形 17"/>
          <p:cNvSpPr/>
          <p:nvPr/>
        </p:nvSpPr>
        <p:spPr>
          <a:xfrm>
            <a:off x="3587655" y="4799940"/>
            <a:ext cx="2465010" cy="1323439"/>
          </a:xfrm>
          <a:prstGeom prst="rect">
            <a:avLst/>
          </a:prstGeom>
        </p:spPr>
        <p:txBody>
          <a:bodyPr wrap="square">
            <a:spAutoFit/>
          </a:bodyPr>
          <a:lstStyle/>
          <a:p>
            <a:r>
              <a:rPr lang="zh-CN" altLang="zh-CN" sz="1600" kern="100" dirty="0">
                <a:solidFill>
                  <a:srgbClr val="000000"/>
                </a:solidFill>
                <a:cs typeface="宋体" panose="02010600030101010101" pitchFamily="2" charset="-122"/>
              </a:rPr>
              <a:t>如上半年我国资本市场出现的较大波动，虽然未给整个金融体系造成实质性伤害，但若不及时应对，就可能触发系统性风险。</a:t>
            </a:r>
            <a:endParaRPr lang="zh-CN" altLang="en-US" sz="1600" dirty="0"/>
          </a:p>
        </p:txBody>
      </p:sp>
      <p:pic>
        <p:nvPicPr>
          <p:cNvPr id="24" name="图片 2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08497" y="4428053"/>
            <a:ext cx="2779158" cy="189487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4" name="图片 3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93098" y="1754266"/>
            <a:ext cx="2466164" cy="1644109"/>
          </a:xfrm>
          <a:prstGeom prst="rect">
            <a:avLst/>
          </a:prstGeom>
          <a:ln>
            <a:noFill/>
          </a:ln>
          <a:effectLst>
            <a:outerShdw blurRad="292100" dist="139700" dir="2700000" algn="tl" rotWithShape="0">
              <a:srgbClr val="333333">
                <a:alpha val="65000"/>
              </a:srgbClr>
            </a:outerShdw>
          </a:effectLst>
        </p:spPr>
      </p:pic>
      <p:pic>
        <p:nvPicPr>
          <p:cNvPr id="35" name="图片 34"/>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3865146" y="1774268"/>
            <a:ext cx="2466164" cy="1644109"/>
          </a:xfrm>
          <a:prstGeom prst="rect">
            <a:avLst/>
          </a:prstGeom>
          <a:ln>
            <a:noFill/>
          </a:ln>
          <a:effectLst>
            <a:outerShdw blurRad="292100" dist="139700" dir="2700000" algn="tl" rotWithShape="0">
              <a:srgbClr val="333333">
                <a:alpha val="65000"/>
              </a:srgbClr>
            </a:outerShdw>
          </a:effectLst>
        </p:spPr>
      </p:pic>
      <p:pic>
        <p:nvPicPr>
          <p:cNvPr id="20" name="图片 19" descr="273c8d263ec508689e5195dc903b13a8.jpg"/>
          <p:cNvPicPr>
            <a:picLocks noChangeAspect="1"/>
          </p:cNvPicPr>
          <p:nvPr/>
        </p:nvPicPr>
        <p:blipFill>
          <a:blip r:embed="rId7"/>
          <a:stretch>
            <a:fillRect/>
          </a:stretch>
        </p:blipFill>
        <p:spPr>
          <a:xfrm>
            <a:off x="6072198" y="3857628"/>
            <a:ext cx="2922070" cy="2586032"/>
          </a:xfrm>
          <a:prstGeom prst="rect">
            <a:avLst/>
          </a:prstGeom>
          <a:ln>
            <a:noFill/>
          </a:ln>
          <a:effectLst>
            <a:softEdge rad="112500"/>
          </a:effectLst>
        </p:spPr>
      </p:pic>
    </p:spTree>
    <p:extLst>
      <p:ext uri="{BB962C8B-B14F-4D97-AF65-F5344CB8AC3E}">
        <p14:creationId xmlns="" xmlns:p14="http://schemas.microsoft.com/office/powerpoint/2010/main" val="28059962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1000" fill="hold"/>
                                        <p:tgtEl>
                                          <p:spTgt spid="34"/>
                                        </p:tgtEl>
                                        <p:attrNameLst>
                                          <p:attrName>ppt_w</p:attrName>
                                        </p:attrNameLst>
                                      </p:cBhvr>
                                      <p:tavLst>
                                        <p:tav tm="0">
                                          <p:val>
                                            <p:fltVal val="0"/>
                                          </p:val>
                                        </p:tav>
                                        <p:tav tm="100000">
                                          <p:val>
                                            <p:strVal val="#ppt_w"/>
                                          </p:val>
                                        </p:tav>
                                      </p:tavLst>
                                    </p:anim>
                                    <p:anim calcmode="lin" valueType="num">
                                      <p:cBhvr>
                                        <p:cTn id="16" dur="1000" fill="hold"/>
                                        <p:tgtEl>
                                          <p:spTgt spid="34"/>
                                        </p:tgtEl>
                                        <p:attrNameLst>
                                          <p:attrName>ppt_h</p:attrName>
                                        </p:attrNameLst>
                                      </p:cBhvr>
                                      <p:tavLst>
                                        <p:tav tm="0">
                                          <p:val>
                                            <p:fltVal val="0"/>
                                          </p:val>
                                        </p:tav>
                                        <p:tav tm="100000">
                                          <p:val>
                                            <p:strVal val="#ppt_h"/>
                                          </p:val>
                                        </p:tav>
                                      </p:tavLst>
                                    </p:anim>
                                    <p:anim calcmode="lin" valueType="num">
                                      <p:cBhvr>
                                        <p:cTn id="17" dur="1000" fill="hold"/>
                                        <p:tgtEl>
                                          <p:spTgt spid="34"/>
                                        </p:tgtEl>
                                        <p:attrNameLst>
                                          <p:attrName>style.rotation</p:attrName>
                                        </p:attrNameLst>
                                      </p:cBhvr>
                                      <p:tavLst>
                                        <p:tav tm="0">
                                          <p:val>
                                            <p:fltVal val="90"/>
                                          </p:val>
                                        </p:tav>
                                        <p:tav tm="100000">
                                          <p:val>
                                            <p:fltVal val="0"/>
                                          </p:val>
                                        </p:tav>
                                      </p:tavLst>
                                    </p:anim>
                                    <p:animEffect transition="in" filter="fade">
                                      <p:cBhvr>
                                        <p:cTn id="18" dur="1000"/>
                                        <p:tgtEl>
                                          <p:spTgt spid="34"/>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3000"/>
                            </p:stCondLst>
                            <p:childTnLst>
                              <p:par>
                                <p:cTn id="37" presetID="3" presetClass="entr" presetSubtype="10" fill="hold" grpId="0" nodeType="afterEffect">
                                  <p:stCondLst>
                                    <p:cond delay="1000"/>
                                  </p:stCondLst>
                                  <p:childTnLst>
                                    <p:set>
                                      <p:cBhvr>
                                        <p:cTn id="38" dur="1" fill="hold">
                                          <p:stCondLst>
                                            <p:cond delay="0"/>
                                          </p:stCondLst>
                                        </p:cTn>
                                        <p:tgtEl>
                                          <p:spTgt spid="33"/>
                                        </p:tgtEl>
                                        <p:attrNameLst>
                                          <p:attrName>style.visibility</p:attrName>
                                        </p:attrNameLst>
                                      </p:cBhvr>
                                      <p:to>
                                        <p:strVal val="visible"/>
                                      </p:to>
                                    </p:set>
                                    <p:animEffect transition="in" filter="blinds(horizontal)">
                                      <p:cBhvr>
                                        <p:cTn id="39" dur="500"/>
                                        <p:tgtEl>
                                          <p:spTgt spid="33"/>
                                        </p:tgtEl>
                                      </p:cBhvr>
                                    </p:animEffect>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randombar(horizontal)">
                                      <p:cBhvr>
                                        <p:cTn id="43" dur="500"/>
                                        <p:tgtEl>
                                          <p:spTgt spid="24"/>
                                        </p:tgtEl>
                                      </p:cBhvr>
                                    </p:animEffect>
                                  </p:childTnLst>
                                </p:cTn>
                              </p:par>
                              <p:par>
                                <p:cTn id="44" presetID="15"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1000" fill="hold"/>
                                        <p:tgtEl>
                                          <p:spTgt spid="18"/>
                                        </p:tgtEl>
                                        <p:attrNameLst>
                                          <p:attrName>ppt_w</p:attrName>
                                        </p:attrNameLst>
                                      </p:cBhvr>
                                      <p:tavLst>
                                        <p:tav tm="0">
                                          <p:val>
                                            <p:fltVal val="0"/>
                                          </p:val>
                                        </p:tav>
                                        <p:tav tm="100000">
                                          <p:val>
                                            <p:strVal val="#ppt_w"/>
                                          </p:val>
                                        </p:tav>
                                      </p:tavLst>
                                    </p:anim>
                                    <p:anim calcmode="lin" valueType="num">
                                      <p:cBhvr>
                                        <p:cTn id="47" dur="1000" fill="hold"/>
                                        <p:tgtEl>
                                          <p:spTgt spid="18"/>
                                        </p:tgtEl>
                                        <p:attrNameLst>
                                          <p:attrName>ppt_h</p:attrName>
                                        </p:attrNameLst>
                                      </p:cBhvr>
                                      <p:tavLst>
                                        <p:tav tm="0">
                                          <p:val>
                                            <p:fltVal val="0"/>
                                          </p:val>
                                        </p:tav>
                                        <p:tav tm="100000">
                                          <p:val>
                                            <p:strVal val="#ppt_h"/>
                                          </p:val>
                                        </p:tav>
                                      </p:tavLst>
                                    </p:anim>
                                    <p:anim calcmode="lin" valueType="num">
                                      <p:cBhvr>
                                        <p:cTn id="48"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5500"/>
                            </p:stCondLst>
                            <p:childTnLst>
                              <p:par>
                                <p:cTn id="51" presetID="8"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diamond(in)">
                                      <p:cBhvr>
                                        <p:cTn id="5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9" grpId="0"/>
      <p:bldP spid="33"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74121"/>
          </a:xfrm>
          <a:prstGeom prst="rect">
            <a:avLst/>
          </a:prstGeom>
        </p:spPr>
      </p:pic>
      <p:pic>
        <p:nvPicPr>
          <p:cNvPr id="22530" name="图片 6"/>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矩形 31"/>
          <p:cNvSpPr/>
          <p:nvPr/>
        </p:nvSpPr>
        <p:spPr>
          <a:xfrm>
            <a:off x="211138" y="474663"/>
            <a:ext cx="8736012" cy="6221412"/>
          </a:xfrm>
          <a:prstGeom prst="rect">
            <a:avLst/>
          </a:prstGeom>
          <a:solidFill>
            <a:schemeClr val="accent4">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矩形 8"/>
          <p:cNvSpPr>
            <a:spLocks noChangeArrowheads="1"/>
          </p:cNvSpPr>
          <p:nvPr/>
        </p:nvSpPr>
        <p:spPr bwMode="auto">
          <a:xfrm>
            <a:off x="358775" y="642938"/>
            <a:ext cx="654685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None/>
            </a:pPr>
            <a:r>
              <a:rPr lang="zh-CN" altLang="zh-CN"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推动</a:t>
            </a:r>
            <a:r>
              <a:rPr lang="zh-CN" altLang="zh-CN"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rPr>
              <a:t>经济成长的新动力正在加快孕育</a:t>
            </a:r>
            <a:endParaRPr lang="zh-CN" altLang="en-US"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2" name="图示 1"/>
          <p:cNvGraphicFramePr/>
          <p:nvPr>
            <p:extLst>
              <p:ext uri="{D42A27DB-BD31-4B8C-83A1-F6EECF244321}">
                <p14:modId xmlns="" xmlns:p14="http://schemas.microsoft.com/office/powerpoint/2010/main" val="430255233"/>
              </p:ext>
            </p:extLst>
          </p:nvPr>
        </p:nvGraphicFramePr>
        <p:xfrm>
          <a:off x="347601" y="1866558"/>
          <a:ext cx="8249294" cy="50188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2" name="组合 11"/>
          <p:cNvGrpSpPr>
            <a:grpSpLocks/>
          </p:cNvGrpSpPr>
          <p:nvPr/>
        </p:nvGrpSpPr>
        <p:grpSpPr bwMode="auto">
          <a:xfrm>
            <a:off x="2771800" y="4833156"/>
            <a:ext cx="5976665" cy="1606550"/>
            <a:chOff x="480664" y="118725"/>
            <a:chExt cx="2933736" cy="4587068"/>
          </a:xfrm>
        </p:grpSpPr>
        <p:sp>
          <p:nvSpPr>
            <p:cNvPr id="13" name="圆角矩形 12"/>
            <p:cNvSpPr>
              <a:spLocks noChangeAspect="1"/>
            </p:cNvSpPr>
            <p:nvPr/>
          </p:nvSpPr>
          <p:spPr bwMode="auto">
            <a:xfrm>
              <a:off x="585651" y="458674"/>
              <a:ext cx="2740383" cy="3893570"/>
            </a:xfrm>
            <a:prstGeom prst="roundRect">
              <a:avLst/>
            </a:prstGeom>
            <a:solidFill>
              <a:srgbClr val="042052"/>
            </a:solidFill>
            <a:ln w="76200">
              <a:solidFill>
                <a:srgbClr val="04205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zh-CN" altLang="en-US" sz="1600" dirty="0"/>
            </a:p>
          </p:txBody>
        </p:sp>
        <p:grpSp>
          <p:nvGrpSpPr>
            <p:cNvPr id="14" name="组合 54"/>
            <p:cNvGrpSpPr>
              <a:grpSpLocks/>
            </p:cNvGrpSpPr>
            <p:nvPr/>
          </p:nvGrpSpPr>
          <p:grpSpPr bwMode="auto">
            <a:xfrm>
              <a:off x="480664" y="118725"/>
              <a:ext cx="2933736" cy="4587068"/>
              <a:chOff x="480664" y="118725"/>
              <a:chExt cx="2933736" cy="4587068"/>
            </a:xfrm>
          </p:grpSpPr>
          <p:sp>
            <p:nvSpPr>
              <p:cNvPr id="15" name="圆角矩形 14"/>
              <p:cNvSpPr/>
              <p:nvPr/>
            </p:nvSpPr>
            <p:spPr bwMode="auto">
              <a:xfrm>
                <a:off x="480664" y="118725"/>
                <a:ext cx="2933736" cy="4587068"/>
              </a:xfrm>
              <a:prstGeom prst="roundRect">
                <a:avLst/>
              </a:prstGeom>
              <a:noFill/>
              <a:ln w="19050">
                <a:solidFill>
                  <a:srgbClr val="04205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矩形 78"/>
              <p:cNvSpPr>
                <a:spLocks noChangeArrowheads="1"/>
              </p:cNvSpPr>
              <p:nvPr/>
            </p:nvSpPr>
            <p:spPr bwMode="auto">
              <a:xfrm>
                <a:off x="603324" y="762108"/>
                <a:ext cx="2688418" cy="3427214"/>
              </a:xfrm>
              <a:prstGeom prst="rect">
                <a:avLst/>
              </a:prstGeom>
              <a:noFill/>
              <a:ln w="9525">
                <a:noFill/>
                <a:miter lim="800000"/>
                <a:headEnd/>
                <a:tailEnd/>
              </a:ln>
              <a:effectLst>
                <a:outerShdw blurRad="50800" dist="38100" dir="5400000" algn="t" rotWithShape="0">
                  <a:prstClr val="black">
                    <a:alpha val="40000"/>
                  </a:prstClr>
                </a:outerShdw>
              </a:effectLst>
            </p:spPr>
            <p:txBody>
              <a:bodyPr anchor="ctr">
                <a:spAutoFit/>
              </a:bodyPr>
              <a:lstStyle/>
              <a:p>
                <a:pPr marL="457200" indent="-457200">
                  <a:buFont typeface="Wingdings" pitchFamily="2" charset="2"/>
                  <a:buChar char="ü"/>
                  <a:defRPr/>
                </a:pPr>
                <a:r>
                  <a:rPr lang="zh-CN" altLang="zh-CN" dirty="0">
                    <a:solidFill>
                      <a:schemeClr val="bg1"/>
                    </a:solidFill>
                  </a:rPr>
                  <a:t>大众创业、万众创新的氛围日趋</a:t>
                </a:r>
                <a:r>
                  <a:rPr lang="zh-CN" altLang="zh-CN" dirty="0" smtClean="0">
                    <a:solidFill>
                      <a:schemeClr val="bg1"/>
                    </a:solidFill>
                  </a:rPr>
                  <a:t>浓厚</a:t>
                </a:r>
                <a:endParaRPr lang="en-US" altLang="zh-CN" dirty="0" smtClean="0">
                  <a:solidFill>
                    <a:schemeClr val="bg1"/>
                  </a:solidFill>
                </a:endParaRPr>
              </a:p>
              <a:p>
                <a:pPr marL="457200" indent="-457200">
                  <a:buFont typeface="Wingdings" pitchFamily="2" charset="2"/>
                  <a:buChar char="ü"/>
                  <a:defRPr/>
                </a:pPr>
                <a:r>
                  <a:rPr lang="zh-CN" altLang="zh-CN" dirty="0">
                    <a:solidFill>
                      <a:schemeClr val="bg1"/>
                    </a:solidFill>
                  </a:rPr>
                  <a:t>信息化加快与工业化、城镇化、农业现代化</a:t>
                </a:r>
                <a:r>
                  <a:rPr lang="zh-CN" altLang="zh-CN" dirty="0" smtClean="0">
                    <a:solidFill>
                      <a:schemeClr val="bg1"/>
                    </a:solidFill>
                  </a:rPr>
                  <a:t>融合</a:t>
                </a:r>
                <a:endParaRPr lang="en-US" altLang="zh-CN" dirty="0" smtClean="0">
                  <a:solidFill>
                    <a:schemeClr val="bg1"/>
                  </a:solidFill>
                </a:endParaRPr>
              </a:p>
              <a:p>
                <a:pPr marL="457200" indent="-457200">
                  <a:buFont typeface="Wingdings" pitchFamily="2" charset="2"/>
                  <a:buChar char="ü"/>
                  <a:defRPr/>
                </a:pPr>
                <a:r>
                  <a:rPr lang="zh-CN" altLang="zh-CN" dirty="0" smtClean="0">
                    <a:solidFill>
                      <a:schemeClr val="bg1"/>
                    </a:solidFill>
                  </a:rPr>
                  <a:t>催生出许多新</a:t>
                </a:r>
                <a:r>
                  <a:rPr lang="zh-CN" altLang="zh-CN" dirty="0">
                    <a:solidFill>
                      <a:schemeClr val="bg1"/>
                    </a:solidFill>
                  </a:rPr>
                  <a:t>业态、新模式、新产业、</a:t>
                </a:r>
                <a:r>
                  <a:rPr lang="zh-CN" altLang="zh-CN" dirty="0" smtClean="0">
                    <a:solidFill>
                      <a:schemeClr val="bg1"/>
                    </a:solidFill>
                  </a:rPr>
                  <a:t>新产品</a:t>
                </a:r>
                <a:endParaRPr lang="en-US" altLang="zh-CN" dirty="0" smtClean="0">
                  <a:solidFill>
                    <a:schemeClr val="bg1"/>
                  </a:solidFill>
                </a:endParaRPr>
              </a:p>
              <a:p>
                <a:pPr marL="457200" indent="-457200">
                  <a:buFont typeface="Wingdings" pitchFamily="2" charset="2"/>
                  <a:buChar char="ü"/>
                  <a:defRPr/>
                </a:pPr>
                <a:r>
                  <a:rPr lang="zh-CN" altLang="zh-CN" dirty="0">
                    <a:solidFill>
                      <a:schemeClr val="bg1"/>
                    </a:solidFill>
                  </a:rPr>
                  <a:t>推动经济成长的新动力正在加快孕育</a:t>
                </a:r>
                <a:endParaRPr lang="en-US" altLang="zh-CN" dirty="0">
                  <a:solidFill>
                    <a:schemeClr val="bg1"/>
                  </a:solidFill>
                </a:endParaRPr>
              </a:p>
            </p:txBody>
          </p:sp>
        </p:grpSp>
      </p:grpSp>
      <p:pic>
        <p:nvPicPr>
          <p:cNvPr id="10" name="图片 9"/>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5694675" y="768407"/>
            <a:ext cx="2694826" cy="15601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8" name="[经济信息联播]中共中央政治局研究当前经济形势和经济工作.avi">
            <a:hlinkClick r:id="" action="ppaction://media"/>
          </p:cNvPr>
          <p:cNvPicPr>
            <a:picLocks noRot="1" noChangeAspect="1"/>
          </p:cNvPicPr>
          <p:nvPr>
            <a:videoFile r:link="rId1"/>
          </p:nvPr>
        </p:nvPicPr>
        <p:blipFill>
          <a:blip r:embed="rId10"/>
          <a:stretch>
            <a:fillRect/>
          </a:stretch>
        </p:blipFill>
        <p:spPr>
          <a:xfrm>
            <a:off x="857224" y="1142984"/>
            <a:ext cx="3862382" cy="2152803"/>
          </a:xfrm>
          <a:prstGeom prst="rect">
            <a:avLst/>
          </a:prstGeom>
        </p:spPr>
      </p:pic>
    </p:spTree>
    <p:extLst>
      <p:ext uri="{BB962C8B-B14F-4D97-AF65-F5344CB8AC3E}">
        <p14:creationId xmlns="" xmlns:p14="http://schemas.microsoft.com/office/powerpoint/2010/main" val="4225112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1500"/>
                            </p:stCondLst>
                            <p:childTnLst>
                              <p:par>
                                <p:cTn id="9" presetID="5" presetClass="entr" presetSubtype="1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checkerboard(across)">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18"/>
                                        </p:tgtEl>
                                      </p:cBhvr>
                                    </p:cmd>
                                  </p:childTnLst>
                                </p:cTn>
                              </p:par>
                            </p:childTnLst>
                          </p:cTn>
                        </p:par>
                        <p:par>
                          <p:cTn id="16" fill="hold">
                            <p:stCondLst>
                              <p:cond delay="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2" presetClass="entr" presetSubtype="8" fill="hold" grpId="0" nodeType="afterEffect">
                                  <p:stCondLst>
                                    <p:cond delay="0"/>
                                  </p:stCondLst>
                                  <p:childTnLst>
                                    <p:set>
                                      <p:cBhvr>
                                        <p:cTn id="24" dur="1" fill="hold">
                                          <p:stCondLst>
                                            <p:cond delay="0"/>
                                          </p:stCondLst>
                                        </p:cTn>
                                        <p:tgtEl>
                                          <p:spTgt spid="2">
                                            <p:graphicEl>
                                              <a:dgm id="{3118C089-0CD7-4B05-A6BF-357EB138ADC5}"/>
                                            </p:graphicEl>
                                          </p:spTgt>
                                        </p:tgtEl>
                                        <p:attrNameLst>
                                          <p:attrName>style.visibility</p:attrName>
                                        </p:attrNameLst>
                                      </p:cBhvr>
                                      <p:to>
                                        <p:strVal val="visible"/>
                                      </p:to>
                                    </p:set>
                                    <p:anim calcmode="lin" valueType="num">
                                      <p:cBhvr additive="base">
                                        <p:cTn id="25" dur="500"/>
                                        <p:tgtEl>
                                          <p:spTgt spid="2">
                                            <p:graphicEl>
                                              <a:dgm id="{3118C089-0CD7-4B05-A6BF-357EB138ADC5}"/>
                                            </p:graphicEl>
                                          </p:spTgt>
                                        </p:tgtEl>
                                        <p:attrNameLst>
                                          <p:attrName>ppt_x</p:attrName>
                                        </p:attrNameLst>
                                      </p:cBhvr>
                                      <p:tavLst>
                                        <p:tav tm="0">
                                          <p:val>
                                            <p:strVal val="#ppt_x-#ppt_w*1.125000"/>
                                          </p:val>
                                        </p:tav>
                                        <p:tav tm="100000">
                                          <p:val>
                                            <p:strVal val="#ppt_x"/>
                                          </p:val>
                                        </p:tav>
                                      </p:tavLst>
                                    </p:anim>
                                    <p:animEffect transition="in" filter="wipe(right)">
                                      <p:cBhvr>
                                        <p:cTn id="26" dur="500"/>
                                        <p:tgtEl>
                                          <p:spTgt spid="2">
                                            <p:graphicEl>
                                              <a:dgm id="{3118C089-0CD7-4B05-A6BF-357EB138ADC5}"/>
                                            </p:graphicEl>
                                          </p:spTgt>
                                        </p:tgtEl>
                                      </p:cBhvr>
                                    </p:animEffect>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2">
                                            <p:graphicEl>
                                              <a:dgm id="{2C078D0B-3EF7-46F0-B5CB-6377F564789C}"/>
                                            </p:graphicEl>
                                          </p:spTgt>
                                        </p:tgtEl>
                                        <p:attrNameLst>
                                          <p:attrName>style.visibility</p:attrName>
                                        </p:attrNameLst>
                                      </p:cBhvr>
                                      <p:to>
                                        <p:strVal val="visible"/>
                                      </p:to>
                                    </p:set>
                                    <p:anim calcmode="lin" valueType="num">
                                      <p:cBhvr additive="base">
                                        <p:cTn id="30" dur="500"/>
                                        <p:tgtEl>
                                          <p:spTgt spid="2">
                                            <p:graphicEl>
                                              <a:dgm id="{2C078D0B-3EF7-46F0-B5CB-6377F564789C}"/>
                                            </p:graphicEl>
                                          </p:spTgt>
                                        </p:tgtEl>
                                        <p:attrNameLst>
                                          <p:attrName>ppt_x</p:attrName>
                                        </p:attrNameLst>
                                      </p:cBhvr>
                                      <p:tavLst>
                                        <p:tav tm="0">
                                          <p:val>
                                            <p:strVal val="#ppt_x-#ppt_w*1.125000"/>
                                          </p:val>
                                        </p:tav>
                                        <p:tav tm="100000">
                                          <p:val>
                                            <p:strVal val="#ppt_x"/>
                                          </p:val>
                                        </p:tav>
                                      </p:tavLst>
                                    </p:anim>
                                    <p:animEffect transition="in" filter="wipe(right)">
                                      <p:cBhvr>
                                        <p:cTn id="31" dur="500"/>
                                        <p:tgtEl>
                                          <p:spTgt spid="2">
                                            <p:graphicEl>
                                              <a:dgm id="{2C078D0B-3EF7-46F0-B5CB-6377F564789C}"/>
                                            </p:graphicEl>
                                          </p:spTgt>
                                        </p:tgtEl>
                                      </p:cBhvr>
                                    </p:animEffect>
                                  </p:childTnLst>
                                </p:cTn>
                              </p:par>
                            </p:childTnLst>
                          </p:cTn>
                        </p:par>
                        <p:par>
                          <p:cTn id="32" fill="hold">
                            <p:stCondLst>
                              <p:cond delay="2000"/>
                            </p:stCondLst>
                            <p:childTnLst>
                              <p:par>
                                <p:cTn id="33" presetID="12" presetClass="entr" presetSubtype="8" fill="hold" grpId="0" nodeType="afterEffect">
                                  <p:stCondLst>
                                    <p:cond delay="0"/>
                                  </p:stCondLst>
                                  <p:childTnLst>
                                    <p:set>
                                      <p:cBhvr>
                                        <p:cTn id="34" dur="1" fill="hold">
                                          <p:stCondLst>
                                            <p:cond delay="0"/>
                                          </p:stCondLst>
                                        </p:cTn>
                                        <p:tgtEl>
                                          <p:spTgt spid="2">
                                            <p:graphicEl>
                                              <a:dgm id="{F90FDA25-80B7-4C7A-B366-FE76A5D3E457}"/>
                                            </p:graphicEl>
                                          </p:spTgt>
                                        </p:tgtEl>
                                        <p:attrNameLst>
                                          <p:attrName>style.visibility</p:attrName>
                                        </p:attrNameLst>
                                      </p:cBhvr>
                                      <p:to>
                                        <p:strVal val="visible"/>
                                      </p:to>
                                    </p:set>
                                    <p:anim calcmode="lin" valueType="num">
                                      <p:cBhvr additive="base">
                                        <p:cTn id="35" dur="500"/>
                                        <p:tgtEl>
                                          <p:spTgt spid="2">
                                            <p:graphicEl>
                                              <a:dgm id="{F90FDA25-80B7-4C7A-B366-FE76A5D3E457}"/>
                                            </p:graphicEl>
                                          </p:spTgt>
                                        </p:tgtEl>
                                        <p:attrNameLst>
                                          <p:attrName>ppt_x</p:attrName>
                                        </p:attrNameLst>
                                      </p:cBhvr>
                                      <p:tavLst>
                                        <p:tav tm="0">
                                          <p:val>
                                            <p:strVal val="#ppt_x-#ppt_w*1.125000"/>
                                          </p:val>
                                        </p:tav>
                                        <p:tav tm="100000">
                                          <p:val>
                                            <p:strVal val="#ppt_x"/>
                                          </p:val>
                                        </p:tav>
                                      </p:tavLst>
                                    </p:anim>
                                    <p:animEffect transition="in" filter="wipe(right)">
                                      <p:cBhvr>
                                        <p:cTn id="36" dur="500"/>
                                        <p:tgtEl>
                                          <p:spTgt spid="2">
                                            <p:graphicEl>
                                              <a:dgm id="{F90FDA25-80B7-4C7A-B366-FE76A5D3E457}"/>
                                            </p:graphicEl>
                                          </p:spTgt>
                                        </p:tgtEl>
                                      </p:cBhvr>
                                    </p:animEffect>
                                  </p:childTnLst>
                                </p:cTn>
                              </p:par>
                            </p:childTnLst>
                          </p:cTn>
                        </p:par>
                        <p:par>
                          <p:cTn id="37" fill="hold">
                            <p:stCondLst>
                              <p:cond delay="2500"/>
                            </p:stCondLst>
                            <p:childTnLst>
                              <p:par>
                                <p:cTn id="38" presetID="12" presetClass="entr" presetSubtype="8" fill="hold" grpId="0" nodeType="afterEffect">
                                  <p:stCondLst>
                                    <p:cond delay="0"/>
                                  </p:stCondLst>
                                  <p:childTnLst>
                                    <p:set>
                                      <p:cBhvr>
                                        <p:cTn id="39" dur="1" fill="hold">
                                          <p:stCondLst>
                                            <p:cond delay="0"/>
                                          </p:stCondLst>
                                        </p:cTn>
                                        <p:tgtEl>
                                          <p:spTgt spid="2">
                                            <p:graphicEl>
                                              <a:dgm id="{A6BCF1CA-FA74-42D2-A6A4-64E9D41DF546}"/>
                                            </p:graphicEl>
                                          </p:spTgt>
                                        </p:tgtEl>
                                        <p:attrNameLst>
                                          <p:attrName>style.visibility</p:attrName>
                                        </p:attrNameLst>
                                      </p:cBhvr>
                                      <p:to>
                                        <p:strVal val="visible"/>
                                      </p:to>
                                    </p:set>
                                    <p:anim calcmode="lin" valueType="num">
                                      <p:cBhvr additive="base">
                                        <p:cTn id="40" dur="500"/>
                                        <p:tgtEl>
                                          <p:spTgt spid="2">
                                            <p:graphicEl>
                                              <a:dgm id="{A6BCF1CA-FA74-42D2-A6A4-64E9D41DF546}"/>
                                            </p:graphicEl>
                                          </p:spTgt>
                                        </p:tgtEl>
                                        <p:attrNameLst>
                                          <p:attrName>ppt_x</p:attrName>
                                        </p:attrNameLst>
                                      </p:cBhvr>
                                      <p:tavLst>
                                        <p:tav tm="0">
                                          <p:val>
                                            <p:strVal val="#ppt_x-#ppt_w*1.125000"/>
                                          </p:val>
                                        </p:tav>
                                        <p:tav tm="100000">
                                          <p:val>
                                            <p:strVal val="#ppt_x"/>
                                          </p:val>
                                        </p:tav>
                                      </p:tavLst>
                                    </p:anim>
                                    <p:animEffect transition="in" filter="wipe(right)">
                                      <p:cBhvr>
                                        <p:cTn id="41" dur="500"/>
                                        <p:tgtEl>
                                          <p:spTgt spid="2">
                                            <p:graphicEl>
                                              <a:dgm id="{A6BCF1CA-FA74-42D2-A6A4-64E9D41DF546}"/>
                                            </p:graphicEl>
                                          </p:spTgt>
                                        </p:tgtEl>
                                      </p:cBhvr>
                                    </p:animEffect>
                                  </p:childTnLst>
                                </p:cTn>
                              </p:par>
                            </p:childTnLst>
                          </p:cTn>
                        </p:par>
                        <p:par>
                          <p:cTn id="42" fill="hold">
                            <p:stCondLst>
                              <p:cond delay="3000"/>
                            </p:stCondLst>
                            <p:childTnLst>
                              <p:par>
                                <p:cTn id="43" presetID="12" presetClass="entr" presetSubtype="8" fill="hold" grpId="0" nodeType="afterEffect">
                                  <p:stCondLst>
                                    <p:cond delay="0"/>
                                  </p:stCondLst>
                                  <p:childTnLst>
                                    <p:set>
                                      <p:cBhvr>
                                        <p:cTn id="44" dur="1" fill="hold">
                                          <p:stCondLst>
                                            <p:cond delay="0"/>
                                          </p:stCondLst>
                                        </p:cTn>
                                        <p:tgtEl>
                                          <p:spTgt spid="2">
                                            <p:graphicEl>
                                              <a:dgm id="{015A9505-0A81-4DC2-8C8C-75ED93B479E8}"/>
                                            </p:graphicEl>
                                          </p:spTgt>
                                        </p:tgtEl>
                                        <p:attrNameLst>
                                          <p:attrName>style.visibility</p:attrName>
                                        </p:attrNameLst>
                                      </p:cBhvr>
                                      <p:to>
                                        <p:strVal val="visible"/>
                                      </p:to>
                                    </p:set>
                                    <p:anim calcmode="lin" valueType="num">
                                      <p:cBhvr additive="base">
                                        <p:cTn id="45" dur="500"/>
                                        <p:tgtEl>
                                          <p:spTgt spid="2">
                                            <p:graphicEl>
                                              <a:dgm id="{015A9505-0A81-4DC2-8C8C-75ED93B479E8}"/>
                                            </p:graphicEl>
                                          </p:spTgt>
                                        </p:tgtEl>
                                        <p:attrNameLst>
                                          <p:attrName>ppt_x</p:attrName>
                                        </p:attrNameLst>
                                      </p:cBhvr>
                                      <p:tavLst>
                                        <p:tav tm="0">
                                          <p:val>
                                            <p:strVal val="#ppt_x-#ppt_w*1.125000"/>
                                          </p:val>
                                        </p:tav>
                                        <p:tav tm="100000">
                                          <p:val>
                                            <p:strVal val="#ppt_x"/>
                                          </p:val>
                                        </p:tav>
                                      </p:tavLst>
                                    </p:anim>
                                    <p:animEffect transition="in" filter="wipe(right)">
                                      <p:cBhvr>
                                        <p:cTn id="46" dur="500"/>
                                        <p:tgtEl>
                                          <p:spTgt spid="2">
                                            <p:graphicEl>
                                              <a:dgm id="{015A9505-0A81-4DC2-8C8C-75ED93B479E8}"/>
                                            </p:graphicEl>
                                          </p:spTgt>
                                        </p:tgtEl>
                                      </p:cBhvr>
                                    </p:animEffect>
                                  </p:childTnLst>
                                </p:cTn>
                              </p:par>
                            </p:childTnLst>
                          </p:cTn>
                        </p:par>
                        <p:par>
                          <p:cTn id="47" fill="hold">
                            <p:stCondLst>
                              <p:cond delay="3500"/>
                            </p:stCondLst>
                            <p:childTnLst>
                              <p:par>
                                <p:cTn id="48" presetID="12" presetClass="entr" presetSubtype="8" fill="hold" grpId="0" nodeType="afterEffect">
                                  <p:stCondLst>
                                    <p:cond delay="0"/>
                                  </p:stCondLst>
                                  <p:childTnLst>
                                    <p:set>
                                      <p:cBhvr>
                                        <p:cTn id="49" dur="1" fill="hold">
                                          <p:stCondLst>
                                            <p:cond delay="0"/>
                                          </p:stCondLst>
                                        </p:cTn>
                                        <p:tgtEl>
                                          <p:spTgt spid="2">
                                            <p:graphicEl>
                                              <a:dgm id="{CA3EE800-87A1-47BA-B72B-851645F3F218}"/>
                                            </p:graphicEl>
                                          </p:spTgt>
                                        </p:tgtEl>
                                        <p:attrNameLst>
                                          <p:attrName>style.visibility</p:attrName>
                                        </p:attrNameLst>
                                      </p:cBhvr>
                                      <p:to>
                                        <p:strVal val="visible"/>
                                      </p:to>
                                    </p:set>
                                    <p:anim calcmode="lin" valueType="num">
                                      <p:cBhvr additive="base">
                                        <p:cTn id="50" dur="500"/>
                                        <p:tgtEl>
                                          <p:spTgt spid="2">
                                            <p:graphicEl>
                                              <a:dgm id="{CA3EE800-87A1-47BA-B72B-851645F3F218}"/>
                                            </p:graphicEl>
                                          </p:spTgt>
                                        </p:tgtEl>
                                        <p:attrNameLst>
                                          <p:attrName>ppt_x</p:attrName>
                                        </p:attrNameLst>
                                      </p:cBhvr>
                                      <p:tavLst>
                                        <p:tav tm="0">
                                          <p:val>
                                            <p:strVal val="#ppt_x-#ppt_w*1.125000"/>
                                          </p:val>
                                        </p:tav>
                                        <p:tav tm="100000">
                                          <p:val>
                                            <p:strVal val="#ppt_x"/>
                                          </p:val>
                                        </p:tav>
                                      </p:tavLst>
                                    </p:anim>
                                    <p:animEffect transition="in" filter="wipe(right)">
                                      <p:cBhvr>
                                        <p:cTn id="51" dur="500"/>
                                        <p:tgtEl>
                                          <p:spTgt spid="2">
                                            <p:graphicEl>
                                              <a:dgm id="{CA3EE800-87A1-47BA-B72B-851645F3F218}"/>
                                            </p:graphicEl>
                                          </p:spTgt>
                                        </p:tgtEl>
                                      </p:cBhvr>
                                    </p:animEffect>
                                  </p:childTnLst>
                                </p:cTn>
                              </p:par>
                            </p:childTnLst>
                          </p:cTn>
                        </p:par>
                        <p:par>
                          <p:cTn id="52" fill="hold">
                            <p:stCondLst>
                              <p:cond delay="4000"/>
                            </p:stCondLst>
                            <p:childTnLst>
                              <p:par>
                                <p:cTn id="53" presetID="12" presetClass="entr" presetSubtype="8" fill="hold" grpId="0" nodeType="afterEffect">
                                  <p:stCondLst>
                                    <p:cond delay="0"/>
                                  </p:stCondLst>
                                  <p:childTnLst>
                                    <p:set>
                                      <p:cBhvr>
                                        <p:cTn id="54" dur="1" fill="hold">
                                          <p:stCondLst>
                                            <p:cond delay="0"/>
                                          </p:stCondLst>
                                        </p:cTn>
                                        <p:tgtEl>
                                          <p:spTgt spid="2">
                                            <p:graphicEl>
                                              <a:dgm id="{6D032029-5722-4B58-89C4-7D81A838A279}"/>
                                            </p:graphicEl>
                                          </p:spTgt>
                                        </p:tgtEl>
                                        <p:attrNameLst>
                                          <p:attrName>style.visibility</p:attrName>
                                        </p:attrNameLst>
                                      </p:cBhvr>
                                      <p:to>
                                        <p:strVal val="visible"/>
                                      </p:to>
                                    </p:set>
                                    <p:anim calcmode="lin" valueType="num">
                                      <p:cBhvr additive="base">
                                        <p:cTn id="55" dur="500"/>
                                        <p:tgtEl>
                                          <p:spTgt spid="2">
                                            <p:graphicEl>
                                              <a:dgm id="{6D032029-5722-4B58-89C4-7D81A838A279}"/>
                                            </p:graphicEl>
                                          </p:spTgt>
                                        </p:tgtEl>
                                        <p:attrNameLst>
                                          <p:attrName>ppt_x</p:attrName>
                                        </p:attrNameLst>
                                      </p:cBhvr>
                                      <p:tavLst>
                                        <p:tav tm="0">
                                          <p:val>
                                            <p:strVal val="#ppt_x-#ppt_w*1.125000"/>
                                          </p:val>
                                        </p:tav>
                                        <p:tav tm="100000">
                                          <p:val>
                                            <p:strVal val="#ppt_x"/>
                                          </p:val>
                                        </p:tav>
                                      </p:tavLst>
                                    </p:anim>
                                    <p:animEffect transition="in" filter="wipe(right)">
                                      <p:cBhvr>
                                        <p:cTn id="56" dur="500"/>
                                        <p:tgtEl>
                                          <p:spTgt spid="2">
                                            <p:graphicEl>
                                              <a:dgm id="{6D032029-5722-4B58-89C4-7D81A838A279}"/>
                                            </p:graphicEl>
                                          </p:spTgt>
                                        </p:tgtEl>
                                      </p:cBhvr>
                                    </p:animEffect>
                                  </p:childTnLst>
                                </p:cTn>
                              </p:par>
                            </p:childTnLst>
                          </p:cTn>
                        </p:par>
                        <p:par>
                          <p:cTn id="57" fill="hold">
                            <p:stCondLst>
                              <p:cond delay="4500"/>
                            </p:stCondLst>
                            <p:childTnLst>
                              <p:par>
                                <p:cTn id="58" presetID="12" presetClass="entr" presetSubtype="8" fill="hold" grpId="0" nodeType="afterEffect">
                                  <p:stCondLst>
                                    <p:cond delay="0"/>
                                  </p:stCondLst>
                                  <p:childTnLst>
                                    <p:set>
                                      <p:cBhvr>
                                        <p:cTn id="59" dur="1" fill="hold">
                                          <p:stCondLst>
                                            <p:cond delay="0"/>
                                          </p:stCondLst>
                                        </p:cTn>
                                        <p:tgtEl>
                                          <p:spTgt spid="2">
                                            <p:graphicEl>
                                              <a:dgm id="{3CE807F4-A3C5-4CE1-8988-50D29DC1C032}"/>
                                            </p:graphicEl>
                                          </p:spTgt>
                                        </p:tgtEl>
                                        <p:attrNameLst>
                                          <p:attrName>style.visibility</p:attrName>
                                        </p:attrNameLst>
                                      </p:cBhvr>
                                      <p:to>
                                        <p:strVal val="visible"/>
                                      </p:to>
                                    </p:set>
                                    <p:anim calcmode="lin" valueType="num">
                                      <p:cBhvr additive="base">
                                        <p:cTn id="60" dur="500"/>
                                        <p:tgtEl>
                                          <p:spTgt spid="2">
                                            <p:graphicEl>
                                              <a:dgm id="{3CE807F4-A3C5-4CE1-8988-50D29DC1C032}"/>
                                            </p:graphicEl>
                                          </p:spTgt>
                                        </p:tgtEl>
                                        <p:attrNameLst>
                                          <p:attrName>ppt_x</p:attrName>
                                        </p:attrNameLst>
                                      </p:cBhvr>
                                      <p:tavLst>
                                        <p:tav tm="0">
                                          <p:val>
                                            <p:strVal val="#ppt_x-#ppt_w*1.125000"/>
                                          </p:val>
                                        </p:tav>
                                        <p:tav tm="100000">
                                          <p:val>
                                            <p:strVal val="#ppt_x"/>
                                          </p:val>
                                        </p:tav>
                                      </p:tavLst>
                                    </p:anim>
                                    <p:animEffect transition="in" filter="wipe(right)">
                                      <p:cBhvr>
                                        <p:cTn id="61" dur="500"/>
                                        <p:tgtEl>
                                          <p:spTgt spid="2">
                                            <p:graphicEl>
                                              <a:dgm id="{3CE807F4-A3C5-4CE1-8988-50D29DC1C032}"/>
                                            </p:graphicEl>
                                          </p:spTgt>
                                        </p:tgtEl>
                                      </p:cBhvr>
                                    </p:animEffect>
                                  </p:childTnLst>
                                </p:cTn>
                              </p:par>
                            </p:childTnLst>
                          </p:cTn>
                        </p:par>
                        <p:par>
                          <p:cTn id="62" fill="hold">
                            <p:stCondLst>
                              <p:cond delay="5000"/>
                            </p:stCondLst>
                            <p:childTnLst>
                              <p:par>
                                <p:cTn id="63" presetID="12" presetClass="entr" presetSubtype="8" fill="hold" grpId="0" nodeType="afterEffect">
                                  <p:stCondLst>
                                    <p:cond delay="0"/>
                                  </p:stCondLst>
                                  <p:childTnLst>
                                    <p:set>
                                      <p:cBhvr>
                                        <p:cTn id="64" dur="1" fill="hold">
                                          <p:stCondLst>
                                            <p:cond delay="0"/>
                                          </p:stCondLst>
                                        </p:cTn>
                                        <p:tgtEl>
                                          <p:spTgt spid="2">
                                            <p:graphicEl>
                                              <a:dgm id="{B238E6FD-2279-4DCB-8A88-3DA570C14B43}"/>
                                            </p:graphicEl>
                                          </p:spTgt>
                                        </p:tgtEl>
                                        <p:attrNameLst>
                                          <p:attrName>style.visibility</p:attrName>
                                        </p:attrNameLst>
                                      </p:cBhvr>
                                      <p:to>
                                        <p:strVal val="visible"/>
                                      </p:to>
                                    </p:set>
                                    <p:anim calcmode="lin" valueType="num">
                                      <p:cBhvr additive="base">
                                        <p:cTn id="65" dur="500"/>
                                        <p:tgtEl>
                                          <p:spTgt spid="2">
                                            <p:graphicEl>
                                              <a:dgm id="{B238E6FD-2279-4DCB-8A88-3DA570C14B43}"/>
                                            </p:graphicEl>
                                          </p:spTgt>
                                        </p:tgtEl>
                                        <p:attrNameLst>
                                          <p:attrName>ppt_x</p:attrName>
                                        </p:attrNameLst>
                                      </p:cBhvr>
                                      <p:tavLst>
                                        <p:tav tm="0">
                                          <p:val>
                                            <p:strVal val="#ppt_x-#ppt_w*1.125000"/>
                                          </p:val>
                                        </p:tav>
                                        <p:tav tm="100000">
                                          <p:val>
                                            <p:strVal val="#ppt_x"/>
                                          </p:val>
                                        </p:tav>
                                      </p:tavLst>
                                    </p:anim>
                                    <p:animEffect transition="in" filter="wipe(right)">
                                      <p:cBhvr>
                                        <p:cTn id="66" dur="500"/>
                                        <p:tgtEl>
                                          <p:spTgt spid="2">
                                            <p:graphicEl>
                                              <a:dgm id="{B238E6FD-2279-4DCB-8A88-3DA570C14B43}"/>
                                            </p:graphicEl>
                                          </p:spTgt>
                                        </p:tgtEl>
                                      </p:cBhvr>
                                    </p:animEffect>
                                  </p:childTnLst>
                                </p:cTn>
                              </p:par>
                            </p:childTnLst>
                          </p:cTn>
                        </p:par>
                        <p:par>
                          <p:cTn id="67" fill="hold">
                            <p:stCondLst>
                              <p:cond delay="5500"/>
                            </p:stCondLst>
                            <p:childTnLst>
                              <p:par>
                                <p:cTn id="68" presetID="12" presetClass="entr" presetSubtype="8" fill="hold" grpId="0" nodeType="afterEffect">
                                  <p:stCondLst>
                                    <p:cond delay="0"/>
                                  </p:stCondLst>
                                  <p:childTnLst>
                                    <p:set>
                                      <p:cBhvr>
                                        <p:cTn id="69" dur="1" fill="hold">
                                          <p:stCondLst>
                                            <p:cond delay="0"/>
                                          </p:stCondLst>
                                        </p:cTn>
                                        <p:tgtEl>
                                          <p:spTgt spid="2">
                                            <p:graphicEl>
                                              <a:dgm id="{8CFF9314-585F-43F2-B1C4-D91C6BABED2F}"/>
                                            </p:graphicEl>
                                          </p:spTgt>
                                        </p:tgtEl>
                                        <p:attrNameLst>
                                          <p:attrName>style.visibility</p:attrName>
                                        </p:attrNameLst>
                                      </p:cBhvr>
                                      <p:to>
                                        <p:strVal val="visible"/>
                                      </p:to>
                                    </p:set>
                                    <p:anim calcmode="lin" valueType="num">
                                      <p:cBhvr additive="base">
                                        <p:cTn id="70" dur="500"/>
                                        <p:tgtEl>
                                          <p:spTgt spid="2">
                                            <p:graphicEl>
                                              <a:dgm id="{8CFF9314-585F-43F2-B1C4-D91C6BABED2F}"/>
                                            </p:graphicEl>
                                          </p:spTgt>
                                        </p:tgtEl>
                                        <p:attrNameLst>
                                          <p:attrName>ppt_x</p:attrName>
                                        </p:attrNameLst>
                                      </p:cBhvr>
                                      <p:tavLst>
                                        <p:tav tm="0">
                                          <p:val>
                                            <p:strVal val="#ppt_x-#ppt_w*1.125000"/>
                                          </p:val>
                                        </p:tav>
                                        <p:tav tm="100000">
                                          <p:val>
                                            <p:strVal val="#ppt_x"/>
                                          </p:val>
                                        </p:tav>
                                      </p:tavLst>
                                    </p:anim>
                                    <p:animEffect transition="in" filter="wipe(right)">
                                      <p:cBhvr>
                                        <p:cTn id="71" dur="500"/>
                                        <p:tgtEl>
                                          <p:spTgt spid="2">
                                            <p:graphicEl>
                                              <a:dgm id="{8CFF9314-585F-43F2-B1C4-D91C6BABED2F}"/>
                                            </p:graphicEl>
                                          </p:spTgt>
                                        </p:tgtEl>
                                      </p:cBhvr>
                                    </p:animEffect>
                                  </p:childTnLst>
                                </p:cTn>
                              </p:par>
                            </p:childTnLst>
                          </p:cTn>
                        </p:par>
                        <p:par>
                          <p:cTn id="72" fill="hold">
                            <p:stCondLst>
                              <p:cond delay="6000"/>
                            </p:stCondLst>
                            <p:childTnLst>
                              <p:par>
                                <p:cTn id="73" presetID="12" presetClass="entr" presetSubtype="8" fill="hold" grpId="0" nodeType="afterEffect">
                                  <p:stCondLst>
                                    <p:cond delay="0"/>
                                  </p:stCondLst>
                                  <p:childTnLst>
                                    <p:set>
                                      <p:cBhvr>
                                        <p:cTn id="74" dur="1" fill="hold">
                                          <p:stCondLst>
                                            <p:cond delay="0"/>
                                          </p:stCondLst>
                                        </p:cTn>
                                        <p:tgtEl>
                                          <p:spTgt spid="2">
                                            <p:graphicEl>
                                              <a:dgm id="{5A00BB6D-B92C-42B2-8B01-1D2CAB20366D}"/>
                                            </p:graphicEl>
                                          </p:spTgt>
                                        </p:tgtEl>
                                        <p:attrNameLst>
                                          <p:attrName>style.visibility</p:attrName>
                                        </p:attrNameLst>
                                      </p:cBhvr>
                                      <p:to>
                                        <p:strVal val="visible"/>
                                      </p:to>
                                    </p:set>
                                    <p:anim calcmode="lin" valueType="num">
                                      <p:cBhvr additive="base">
                                        <p:cTn id="75" dur="500"/>
                                        <p:tgtEl>
                                          <p:spTgt spid="2">
                                            <p:graphicEl>
                                              <a:dgm id="{5A00BB6D-B92C-42B2-8B01-1D2CAB20366D}"/>
                                            </p:graphicEl>
                                          </p:spTgt>
                                        </p:tgtEl>
                                        <p:attrNameLst>
                                          <p:attrName>ppt_x</p:attrName>
                                        </p:attrNameLst>
                                      </p:cBhvr>
                                      <p:tavLst>
                                        <p:tav tm="0">
                                          <p:val>
                                            <p:strVal val="#ppt_x-#ppt_w*1.125000"/>
                                          </p:val>
                                        </p:tav>
                                        <p:tav tm="100000">
                                          <p:val>
                                            <p:strVal val="#ppt_x"/>
                                          </p:val>
                                        </p:tav>
                                      </p:tavLst>
                                    </p:anim>
                                    <p:animEffect transition="in" filter="wipe(right)">
                                      <p:cBhvr>
                                        <p:cTn id="76" dur="500"/>
                                        <p:tgtEl>
                                          <p:spTgt spid="2">
                                            <p:graphicEl>
                                              <a:dgm id="{5A00BB6D-B92C-42B2-8B01-1D2CAB20366D}"/>
                                            </p:graphicEl>
                                          </p:spTgt>
                                        </p:tgtEl>
                                      </p:cBhvr>
                                    </p:animEffect>
                                  </p:childTnLst>
                                </p:cTn>
                              </p:par>
                            </p:childTnLst>
                          </p:cTn>
                        </p:par>
                        <p:par>
                          <p:cTn id="77" fill="hold">
                            <p:stCondLst>
                              <p:cond delay="6500"/>
                            </p:stCondLst>
                            <p:childTnLst>
                              <p:par>
                                <p:cTn id="78" presetID="53" presetClass="entr" presetSubtype="16" fill="hold"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p:cTn id="80" dur="500" fill="hold"/>
                                        <p:tgtEl>
                                          <p:spTgt spid="12"/>
                                        </p:tgtEl>
                                        <p:attrNameLst>
                                          <p:attrName>ppt_w</p:attrName>
                                        </p:attrNameLst>
                                      </p:cBhvr>
                                      <p:tavLst>
                                        <p:tav tm="0">
                                          <p:val>
                                            <p:fltVal val="0"/>
                                          </p:val>
                                        </p:tav>
                                        <p:tav tm="100000">
                                          <p:val>
                                            <p:strVal val="#ppt_w"/>
                                          </p:val>
                                        </p:tav>
                                      </p:tavLst>
                                    </p:anim>
                                    <p:anim calcmode="lin" valueType="num">
                                      <p:cBhvr>
                                        <p:cTn id="81" dur="500" fill="hold"/>
                                        <p:tgtEl>
                                          <p:spTgt spid="12"/>
                                        </p:tgtEl>
                                        <p:attrNameLst>
                                          <p:attrName>ppt_h</p:attrName>
                                        </p:attrNameLst>
                                      </p:cBhvr>
                                      <p:tavLst>
                                        <p:tav tm="0">
                                          <p:val>
                                            <p:fltVal val="0"/>
                                          </p:val>
                                        </p:tav>
                                        <p:tav tm="100000">
                                          <p:val>
                                            <p:strVal val="#ppt_h"/>
                                          </p:val>
                                        </p:tav>
                                      </p:tavLst>
                                    </p:anim>
                                    <p:animEffect transition="in" filter="fade">
                                      <p:cBhvr>
                                        <p:cTn id="8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83" fill="hold" display="0">
                  <p:stCondLst>
                    <p:cond delay="indefinite"/>
                  </p:stCondLst>
                  <p:endCondLst>
                    <p:cond evt="onNext" delay="0">
                      <p:tgtEl>
                        <p:sldTgt/>
                      </p:tgtEl>
                    </p:cond>
                    <p:cond evt="onPrev" delay="0">
                      <p:tgtEl>
                        <p:sldTgt/>
                      </p:tgtEl>
                    </p:cond>
                  </p:endCondLst>
                </p:cTn>
                <p:tgtEl>
                  <p:spTgt spid="18"/>
                </p:tgtEl>
              </p:cMediaNode>
            </p:video>
          </p:childTnLst>
        </p:cTn>
      </p:par>
    </p:tnLst>
    <p:bldLst>
      <p:bldP spid="5" grpId="0"/>
      <p:bldGraphic spid="2"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图片 18"/>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3" name="图片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175" y="1377950"/>
            <a:ext cx="9147175" cy="548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矩形 9"/>
          <p:cNvSpPr/>
          <p:nvPr/>
        </p:nvSpPr>
        <p:spPr>
          <a:xfrm>
            <a:off x="15875" y="1204913"/>
            <a:ext cx="9144000" cy="452437"/>
          </a:xfrm>
          <a:prstGeom prst="rect">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矩形 11"/>
          <p:cNvSpPr/>
          <p:nvPr/>
        </p:nvSpPr>
        <p:spPr>
          <a:xfrm>
            <a:off x="15875" y="1657350"/>
            <a:ext cx="9144000" cy="452438"/>
          </a:xfrm>
          <a:prstGeom prst="rect">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3" name="矩形 12"/>
          <p:cNvSpPr/>
          <p:nvPr/>
        </p:nvSpPr>
        <p:spPr>
          <a:xfrm>
            <a:off x="15875" y="2109788"/>
            <a:ext cx="9144000" cy="452437"/>
          </a:xfrm>
          <a:prstGeom prst="rect">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文本框 14"/>
          <p:cNvSpPr txBox="1"/>
          <p:nvPr/>
        </p:nvSpPr>
        <p:spPr>
          <a:xfrm>
            <a:off x="594790" y="1052736"/>
            <a:ext cx="8565216" cy="1579920"/>
          </a:xfrm>
          <a:prstGeom prst="rect">
            <a:avLst/>
          </a:prstGeom>
          <a:noFill/>
        </p:spPr>
        <p:txBody>
          <a:bodyPr>
            <a:spAutoFit/>
          </a:bodyPr>
          <a:lstStyle/>
          <a:p>
            <a:pPr eaLnBrk="1" hangingPunct="1">
              <a:lnSpc>
                <a:spcPts val="5780"/>
              </a:lnSpc>
              <a:defRPr/>
            </a:pPr>
            <a:r>
              <a:rPr kumimoji="1" lang="zh-CN" altLang="en-US" sz="3600" b="1" dirty="0">
                <a:latin typeface="华文细黑" panose="02010600040101010101" pitchFamily="2" charset="-122"/>
                <a:ea typeface="华文细黑" panose="02010600040101010101" pitchFamily="2" charset="-122"/>
                <a:cs typeface="黑体"/>
              </a:rPr>
              <a:t>怎样</a:t>
            </a:r>
            <a:r>
              <a:rPr kumimoji="1" lang="zh-CN" altLang="en-US" sz="3600" b="1" dirty="0" smtClean="0">
                <a:latin typeface="华文细黑" panose="02010600040101010101" pitchFamily="2" charset="-122"/>
                <a:ea typeface="华文细黑" panose="02010600040101010101" pitchFamily="2" charset="-122"/>
                <a:cs typeface="黑体"/>
              </a:rPr>
              <a:t>看</a:t>
            </a:r>
            <a:endParaRPr kumimoji="1" lang="en-US" altLang="zh-CN" sz="3600" b="1" dirty="0">
              <a:solidFill>
                <a:schemeClr val="tx2">
                  <a:lumMod val="75000"/>
                </a:schemeClr>
              </a:solidFill>
              <a:latin typeface="华文细黑" panose="02010600040101010101" pitchFamily="2" charset="-122"/>
              <a:ea typeface="华文细黑" panose="02010600040101010101" pitchFamily="2" charset="-122"/>
              <a:cs typeface="黑体"/>
            </a:endParaRPr>
          </a:p>
          <a:p>
            <a:pPr algn="ctr" eaLnBrk="1" hangingPunct="1">
              <a:lnSpc>
                <a:spcPts val="5780"/>
              </a:lnSpc>
              <a:defRPr/>
            </a:pPr>
            <a:r>
              <a:rPr lang="zh-CN" altLang="en-US" sz="6000" b="1" dirty="0">
                <a:ln w="17780" cmpd="sng">
                  <a:solidFill>
                    <a:srgbClr val="FFFFFF"/>
                  </a:solidFill>
                  <a:prstDash val="solid"/>
                  <a:miter lim="800000"/>
                </a:ln>
                <a:solidFill>
                  <a:srgbClr val="042359"/>
                </a:solidFill>
                <a:effectLst>
                  <a:outerShdw blurRad="50800" algn="tl" rotWithShape="0">
                    <a:srgbClr val="000000"/>
                  </a:outerShdw>
                  <a:reflection blurRad="6350" stA="55000" endA="50" endPos="85000" dir="5400000" sy="-100000" algn="bl" rotWithShape="0"/>
                </a:effectLst>
                <a:latin typeface="微软雅黑" pitchFamily="34" charset="-122"/>
                <a:ea typeface="黑体"/>
              </a:rPr>
              <a:t>当前</a:t>
            </a:r>
            <a:r>
              <a:rPr lang="zh-CN" altLang="en-US" sz="6000" b="1" dirty="0">
                <a:ln w="17780" cmpd="sng">
                  <a:solidFill>
                    <a:srgbClr val="FFFFFF"/>
                  </a:solidFill>
                  <a:prstDash val="solid"/>
                  <a:miter lim="800000"/>
                </a:ln>
                <a:effectLst>
                  <a:outerShdw blurRad="50800" algn="tl" rotWithShape="0">
                    <a:srgbClr val="000000"/>
                  </a:outerShdw>
                  <a:reflection blurRad="6350" stA="55000" endA="50" endPos="85000" dir="5400000" sy="-100000" algn="bl" rotWithShape="0"/>
                </a:effectLst>
                <a:latin typeface="微软雅黑" pitchFamily="34" charset="-122"/>
                <a:ea typeface="黑体"/>
              </a:rPr>
              <a:t>经济</a:t>
            </a:r>
            <a:r>
              <a:rPr lang="zh-CN" altLang="en-US" sz="6000" b="1" dirty="0" smtClean="0">
                <a:ln w="17780" cmpd="sng">
                  <a:solidFill>
                    <a:srgbClr val="FFFFFF"/>
                  </a:solidFill>
                  <a:prstDash val="solid"/>
                  <a:miter lim="800000"/>
                </a:ln>
                <a:effectLst>
                  <a:outerShdw blurRad="50800" algn="tl" rotWithShape="0">
                    <a:srgbClr val="000000"/>
                  </a:outerShdw>
                  <a:reflection blurRad="6350" stA="55000" endA="50" endPos="85000" dir="5400000" sy="-100000" algn="bl" rotWithShape="0"/>
                </a:effectLst>
                <a:latin typeface="微软雅黑" pitchFamily="34" charset="-122"/>
                <a:ea typeface="黑体"/>
              </a:rPr>
              <a:t>形势</a:t>
            </a:r>
            <a:endParaRPr kumimoji="1" lang="zh-CN" altLang="en-US" sz="3200" b="1" dirty="0">
              <a:latin typeface="微软雅黑" panose="020B0503020204020204" pitchFamily="34" charset="-122"/>
              <a:ea typeface="微软雅黑" panose="020B0503020204020204" pitchFamily="34" charset="-122"/>
              <a:cs typeface="黑体"/>
            </a:endParaRPr>
          </a:p>
        </p:txBody>
      </p:sp>
      <p:pic>
        <p:nvPicPr>
          <p:cNvPr id="8" name="图片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092280" y="1377950"/>
            <a:ext cx="1666547" cy="1666547"/>
          </a:xfrm>
          <a:prstGeom prst="ellipse">
            <a:avLst/>
          </a:prstGeom>
          <a:ln>
            <a:noFill/>
          </a:ln>
          <a:effectLst>
            <a:softEdge rad="112500"/>
          </a:effectLst>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childTnLst>
                                </p:cTn>
                              </p:par>
                            </p:childTnLst>
                          </p:cTn>
                        </p:par>
                        <p:par>
                          <p:cTn id="17" fill="hold" nodeType="afterGroup">
                            <p:stCondLst>
                              <p:cond delay="500"/>
                            </p:stCondLst>
                            <p:childTnLst>
                              <p:par>
                                <p:cTn id="18" presetID="53" presetClass="entr" presetSubtype="16" fill="hold" nodeType="afterEffect">
                                  <p:stCondLst>
                                    <p:cond delay="500"/>
                                  </p:stCondLst>
                                  <p:iterate type="wd">
                                    <p:tmPct val="7000"/>
                                  </p:iterate>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par>
                          <p:cTn id="23" fill="hold">
                            <p:stCondLst>
                              <p:cond delay="1640"/>
                            </p:stCondLst>
                            <p:childTnLst>
                              <p:par>
                                <p:cTn id="24" presetID="21" presetClass="entr" presetSubtype="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500"/>
                                        <p:tgtEl>
                                          <p:spTgt spid="8"/>
                                        </p:tgtEl>
                                      </p:cBhvr>
                                    </p:animEffect>
                                  </p:childTnLst>
                                </p:cTn>
                              </p:par>
                            </p:childTnLst>
                          </p:cTn>
                        </p:par>
                        <p:par>
                          <p:cTn id="27" fill="hold">
                            <p:stCondLst>
                              <p:cond delay="2140"/>
                            </p:stCondLst>
                            <p:childTnLst>
                              <p:par>
                                <p:cTn id="28" presetID="42" presetClass="entr" presetSubtype="0" fill="hold" nodeType="afterEffect">
                                  <p:stCondLst>
                                    <p:cond delay="0"/>
                                  </p:stCondLst>
                                  <p:childTnLst>
                                    <p:set>
                                      <p:cBhvr>
                                        <p:cTn id="29" dur="1" fill="hold">
                                          <p:stCondLst>
                                            <p:cond delay="0"/>
                                          </p:stCondLst>
                                        </p:cTn>
                                        <p:tgtEl>
                                          <p:spTgt spid="5122"/>
                                        </p:tgtEl>
                                        <p:attrNameLst>
                                          <p:attrName>style.visibility</p:attrName>
                                        </p:attrNameLst>
                                      </p:cBhvr>
                                      <p:to>
                                        <p:strVal val="visible"/>
                                      </p:to>
                                    </p:set>
                                    <p:animEffect transition="in" filter="fade">
                                      <p:cBhvr>
                                        <p:cTn id="30" dur="1000"/>
                                        <p:tgtEl>
                                          <p:spTgt spid="5122"/>
                                        </p:tgtEl>
                                      </p:cBhvr>
                                    </p:animEffect>
                                    <p:anim calcmode="lin" valueType="num">
                                      <p:cBhvr>
                                        <p:cTn id="31" dur="1000" fill="hold"/>
                                        <p:tgtEl>
                                          <p:spTgt spid="5122"/>
                                        </p:tgtEl>
                                        <p:attrNameLst>
                                          <p:attrName>ppt_x</p:attrName>
                                        </p:attrNameLst>
                                      </p:cBhvr>
                                      <p:tavLst>
                                        <p:tav tm="0">
                                          <p:val>
                                            <p:strVal val="#ppt_x"/>
                                          </p:val>
                                        </p:tav>
                                        <p:tav tm="100000">
                                          <p:val>
                                            <p:strVal val="#ppt_x"/>
                                          </p:val>
                                        </p:tav>
                                      </p:tavLst>
                                    </p:anim>
                                    <p:anim calcmode="lin" valueType="num">
                                      <p:cBhvr>
                                        <p:cTn id="32"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74121"/>
          </a:xfrm>
          <a:prstGeom prst="rect">
            <a:avLst/>
          </a:prstGeom>
        </p:spPr>
      </p:pic>
      <p:pic>
        <p:nvPicPr>
          <p:cNvPr id="22530" name="图片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矩形 31"/>
          <p:cNvSpPr/>
          <p:nvPr/>
        </p:nvSpPr>
        <p:spPr>
          <a:xfrm>
            <a:off x="211138" y="474663"/>
            <a:ext cx="8736012" cy="6221412"/>
          </a:xfrm>
          <a:prstGeom prst="rect">
            <a:avLst/>
          </a:prstGeom>
          <a:solidFill>
            <a:schemeClr val="accent4">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矩形 8"/>
          <p:cNvSpPr>
            <a:spLocks noChangeArrowheads="1"/>
          </p:cNvSpPr>
          <p:nvPr/>
        </p:nvSpPr>
        <p:spPr bwMode="auto">
          <a:xfrm>
            <a:off x="358775" y="642938"/>
            <a:ext cx="654685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None/>
            </a:pPr>
            <a:r>
              <a:rPr lang="zh-CN" altLang="zh-CN"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推动</a:t>
            </a:r>
            <a:r>
              <a:rPr lang="zh-CN" altLang="zh-CN"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rPr>
              <a:t>经济成长的新动力正在加快孕育</a:t>
            </a:r>
            <a:endParaRPr lang="zh-CN" altLang="en-US"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6" name="矩形 8"/>
          <p:cNvSpPr>
            <a:spLocks noChangeArrowheads="1"/>
          </p:cNvSpPr>
          <p:nvPr/>
        </p:nvSpPr>
        <p:spPr bwMode="auto">
          <a:xfrm>
            <a:off x="971600" y="1073825"/>
            <a:ext cx="3924436"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新主体加速涌现</a:t>
            </a:r>
            <a:endParaRPr lang="zh-CN" altLang="en-US"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endParaRPr>
          </a:p>
        </p:txBody>
      </p:sp>
      <p:grpSp>
        <p:nvGrpSpPr>
          <p:cNvPr id="15" name="组合 14"/>
          <p:cNvGrpSpPr/>
          <p:nvPr/>
        </p:nvGrpSpPr>
        <p:grpSpPr>
          <a:xfrm>
            <a:off x="563096" y="1484784"/>
            <a:ext cx="3648864" cy="773959"/>
            <a:chOff x="563096" y="3585369"/>
            <a:chExt cx="3648864" cy="773959"/>
          </a:xfrm>
        </p:grpSpPr>
        <p:sp>
          <p:nvSpPr>
            <p:cNvPr id="3" name="太阳形 2"/>
            <p:cNvSpPr/>
            <p:nvPr/>
          </p:nvSpPr>
          <p:spPr>
            <a:xfrm>
              <a:off x="563096" y="3585369"/>
              <a:ext cx="512898" cy="504056"/>
            </a:xfrm>
            <a:prstGeom prst="sun">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30773" y="3774553"/>
              <a:ext cx="3081187" cy="584775"/>
            </a:xfrm>
            <a:prstGeom prst="rect">
              <a:avLst/>
            </a:prstGeom>
          </p:spPr>
          <p:txBody>
            <a:bodyPr wrap="square">
              <a:spAutoFit/>
            </a:bodyPr>
            <a:lstStyle/>
            <a:p>
              <a:r>
                <a:rPr lang="zh-CN" altLang="zh-CN" sz="1600" b="1" dirty="0">
                  <a:effectLst>
                    <a:outerShdw blurRad="38100" dist="38100" dir="2700000" algn="tl">
                      <a:srgbClr val="000000">
                        <a:alpha val="43137"/>
                      </a:srgbClr>
                    </a:outerShdw>
                  </a:effectLst>
                </a:rPr>
                <a:t>“大众创业、万众创新</a:t>
              </a:r>
              <a:r>
                <a:rPr lang="zh-CN" altLang="zh-CN" sz="1600" b="1" dirty="0" smtClean="0">
                  <a:effectLst>
                    <a:outerShdw blurRad="38100" dist="38100" dir="2700000" algn="tl">
                      <a:srgbClr val="000000">
                        <a:alpha val="43137"/>
                      </a:srgbClr>
                    </a:outerShdw>
                  </a:effectLst>
                </a:rPr>
                <a:t>”</a:t>
              </a:r>
              <a:r>
                <a:rPr lang="zh-CN" altLang="zh-CN" sz="1600" dirty="0" smtClean="0"/>
                <a:t>启动，非</a:t>
              </a:r>
              <a:r>
                <a:rPr lang="zh-CN" altLang="zh-CN" sz="1600" dirty="0"/>
                <a:t>公有制经济活力得到有序释放</a:t>
              </a:r>
              <a:endParaRPr lang="zh-CN" altLang="en-US" sz="1600" dirty="0">
                <a:solidFill>
                  <a:srgbClr val="042359"/>
                </a:solidFill>
              </a:endParaRPr>
            </a:p>
          </p:txBody>
        </p:sp>
      </p:grpSp>
      <p:grpSp>
        <p:nvGrpSpPr>
          <p:cNvPr id="18" name="组合 17"/>
          <p:cNvGrpSpPr/>
          <p:nvPr/>
        </p:nvGrpSpPr>
        <p:grpSpPr>
          <a:xfrm>
            <a:off x="556781" y="3861048"/>
            <a:ext cx="3979215" cy="773959"/>
            <a:chOff x="563096" y="3585369"/>
            <a:chExt cx="3979215" cy="773959"/>
          </a:xfrm>
        </p:grpSpPr>
        <p:sp>
          <p:nvSpPr>
            <p:cNvPr id="19" name="太阳形 18"/>
            <p:cNvSpPr/>
            <p:nvPr/>
          </p:nvSpPr>
          <p:spPr>
            <a:xfrm>
              <a:off x="563096" y="3585369"/>
              <a:ext cx="512898" cy="504056"/>
            </a:xfrm>
            <a:prstGeom prst="sun">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130773" y="3774553"/>
              <a:ext cx="3411538" cy="584775"/>
            </a:xfrm>
            <a:prstGeom prst="rect">
              <a:avLst/>
            </a:prstGeom>
          </p:spPr>
          <p:txBody>
            <a:bodyPr wrap="square">
              <a:spAutoFit/>
            </a:bodyPr>
            <a:lstStyle/>
            <a:p>
              <a:r>
                <a:rPr lang="en-US" altLang="zh-CN" sz="1600" dirty="0" smtClean="0"/>
                <a:t>2015</a:t>
              </a:r>
              <a:r>
                <a:rPr lang="zh-CN" altLang="en-US" sz="1600" dirty="0" smtClean="0"/>
                <a:t>年</a:t>
              </a:r>
              <a:r>
                <a:rPr lang="zh-CN" altLang="zh-CN" sz="1600" dirty="0" smtClean="0"/>
                <a:t>上半年</a:t>
              </a:r>
              <a:r>
                <a:rPr lang="zh-CN" altLang="zh-CN" sz="1600" dirty="0"/>
                <a:t>，全国</a:t>
              </a:r>
              <a:r>
                <a:rPr lang="zh-CN" altLang="zh-CN" sz="1600" b="1" dirty="0">
                  <a:effectLst>
                    <a:outerShdw blurRad="38100" dist="38100" dir="2700000" algn="tl">
                      <a:srgbClr val="000000">
                        <a:alpha val="43137"/>
                      </a:srgbClr>
                    </a:outerShdw>
                  </a:effectLst>
                </a:rPr>
                <a:t>新登记</a:t>
              </a:r>
              <a:r>
                <a:rPr lang="zh-CN" altLang="zh-CN" sz="1600" b="1" dirty="0" smtClean="0">
                  <a:effectLst>
                    <a:outerShdw blurRad="38100" dist="38100" dir="2700000" algn="tl">
                      <a:srgbClr val="000000">
                        <a:alpha val="43137"/>
                      </a:srgbClr>
                    </a:outerShdw>
                  </a:effectLst>
                </a:rPr>
                <a:t>注册</a:t>
              </a:r>
              <a:endParaRPr lang="en-US" altLang="zh-CN" sz="1600" b="1" dirty="0" smtClean="0">
                <a:effectLst>
                  <a:outerShdw blurRad="38100" dist="38100" dir="2700000" algn="tl">
                    <a:srgbClr val="000000">
                      <a:alpha val="43137"/>
                    </a:srgbClr>
                  </a:outerShdw>
                </a:effectLst>
              </a:endParaRPr>
            </a:p>
            <a:p>
              <a:r>
                <a:rPr lang="zh-CN" altLang="zh-CN" sz="1600" b="1" dirty="0" smtClean="0">
                  <a:effectLst>
                    <a:outerShdw blurRad="38100" dist="38100" dir="2700000" algn="tl">
                      <a:srgbClr val="000000">
                        <a:alpha val="43137"/>
                      </a:srgbClr>
                    </a:outerShdw>
                  </a:effectLst>
                </a:rPr>
                <a:t>市场</a:t>
              </a:r>
              <a:r>
                <a:rPr lang="zh-CN" altLang="zh-CN" sz="1600" b="1" dirty="0">
                  <a:effectLst>
                    <a:outerShdw blurRad="38100" dist="38100" dir="2700000" algn="tl">
                      <a:srgbClr val="000000">
                        <a:alpha val="43137"/>
                      </a:srgbClr>
                    </a:outerShdw>
                  </a:effectLst>
                </a:rPr>
                <a:t>主体</a:t>
              </a:r>
              <a:r>
                <a:rPr lang="en-US" altLang="zh-CN" sz="1600" dirty="0"/>
                <a:t>685.1</a:t>
              </a:r>
              <a:r>
                <a:rPr lang="zh-CN" altLang="zh-CN" sz="1600" dirty="0"/>
                <a:t>万户</a:t>
              </a:r>
              <a:endParaRPr lang="zh-CN" altLang="en-US" sz="1600" kern="100" dirty="0">
                <a:solidFill>
                  <a:srgbClr val="042359"/>
                </a:solidFill>
                <a:latin typeface="宋体" panose="02010600030101010101" pitchFamily="2" charset="-122"/>
                <a:cs typeface="宋体" panose="02010600030101010101" pitchFamily="2" charset="-122"/>
              </a:endParaRPr>
            </a:p>
          </p:txBody>
        </p:sp>
      </p:grpSp>
      <p:grpSp>
        <p:nvGrpSpPr>
          <p:cNvPr id="21" name="组合 20"/>
          <p:cNvGrpSpPr/>
          <p:nvPr/>
        </p:nvGrpSpPr>
        <p:grpSpPr>
          <a:xfrm>
            <a:off x="4788024" y="2943073"/>
            <a:ext cx="3979215" cy="773959"/>
            <a:chOff x="563096" y="3585369"/>
            <a:chExt cx="3979215" cy="773959"/>
          </a:xfrm>
        </p:grpSpPr>
        <p:sp>
          <p:nvSpPr>
            <p:cNvPr id="22" name="太阳形 21"/>
            <p:cNvSpPr/>
            <p:nvPr/>
          </p:nvSpPr>
          <p:spPr>
            <a:xfrm>
              <a:off x="563096" y="3585369"/>
              <a:ext cx="512898" cy="504056"/>
            </a:xfrm>
            <a:prstGeom prst="sun">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130773" y="3774553"/>
              <a:ext cx="3411538" cy="584775"/>
            </a:xfrm>
            <a:prstGeom prst="rect">
              <a:avLst/>
            </a:prstGeom>
          </p:spPr>
          <p:txBody>
            <a:bodyPr wrap="square">
              <a:spAutoFit/>
            </a:bodyPr>
            <a:lstStyle/>
            <a:p>
              <a:r>
                <a:rPr lang="en-US" altLang="zh-CN" sz="1600" dirty="0" smtClean="0"/>
                <a:t>2015</a:t>
              </a:r>
              <a:r>
                <a:rPr lang="zh-CN" altLang="en-US" sz="1600" dirty="0" smtClean="0"/>
                <a:t>年上半年，</a:t>
              </a:r>
              <a:r>
                <a:rPr lang="zh-CN" altLang="zh-CN" sz="1600" b="1" dirty="0" smtClean="0">
                  <a:effectLst>
                    <a:outerShdw blurRad="38100" dist="38100" dir="2700000" algn="tl">
                      <a:srgbClr val="000000">
                        <a:alpha val="43137"/>
                      </a:srgbClr>
                    </a:outerShdw>
                  </a:effectLst>
                </a:rPr>
                <a:t>注册</a:t>
              </a:r>
              <a:r>
                <a:rPr lang="zh-CN" altLang="zh-CN" sz="1600" b="1" dirty="0">
                  <a:effectLst>
                    <a:outerShdw blurRad="38100" dist="38100" dir="2700000" algn="tl">
                      <a:srgbClr val="000000">
                        <a:alpha val="43137"/>
                      </a:srgbClr>
                    </a:outerShdw>
                  </a:effectLst>
                </a:rPr>
                <a:t>资本（金）</a:t>
              </a:r>
              <a:r>
                <a:rPr lang="en-US" altLang="zh-CN" sz="1600" dirty="0"/>
                <a:t>12.9</a:t>
              </a:r>
              <a:r>
                <a:rPr lang="zh-CN" altLang="zh-CN" sz="1600" dirty="0"/>
                <a:t>万亿元，同比增长</a:t>
              </a:r>
              <a:r>
                <a:rPr lang="en-US" altLang="zh-CN" sz="1600" dirty="0"/>
                <a:t>38.4%</a:t>
              </a:r>
              <a:endParaRPr lang="zh-CN" altLang="en-US" sz="1600" kern="100" dirty="0">
                <a:solidFill>
                  <a:srgbClr val="042359"/>
                </a:solidFill>
                <a:latin typeface="宋体" panose="02010600030101010101" pitchFamily="2" charset="-122"/>
                <a:cs typeface="宋体" panose="02010600030101010101" pitchFamily="2" charset="-122"/>
              </a:endParaRPr>
            </a:p>
          </p:txBody>
        </p:sp>
      </p:grpSp>
      <p:pic>
        <p:nvPicPr>
          <p:cNvPr id="25" name="图片 2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306398" y="2326331"/>
            <a:ext cx="2520351" cy="1611852"/>
          </a:xfrm>
          <a:prstGeom prst="rect">
            <a:avLst/>
          </a:prstGeom>
          <a:ln>
            <a:noFill/>
          </a:ln>
          <a:effectLst>
            <a:outerShdw blurRad="292100" dist="139700" dir="2700000" algn="tl" rotWithShape="0">
              <a:srgbClr val="333333">
                <a:alpha val="65000"/>
              </a:srgbClr>
            </a:outerShdw>
          </a:effectLst>
        </p:spPr>
      </p:pic>
      <p:pic>
        <p:nvPicPr>
          <p:cNvPr id="26" name="图片 25"/>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306398" y="4763375"/>
            <a:ext cx="2473512" cy="15459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图片 26"/>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5478850" y="1253502"/>
            <a:ext cx="2480599" cy="1689571"/>
          </a:xfrm>
          <a:prstGeom prst="rect">
            <a:avLst/>
          </a:prstGeom>
          <a:ln>
            <a:noFill/>
          </a:ln>
          <a:effectLst>
            <a:softEdge rad="112500"/>
          </a:effectLst>
        </p:spPr>
      </p:pic>
      <p:grpSp>
        <p:nvGrpSpPr>
          <p:cNvPr id="28" name="组合 27"/>
          <p:cNvGrpSpPr/>
          <p:nvPr/>
        </p:nvGrpSpPr>
        <p:grpSpPr>
          <a:xfrm>
            <a:off x="4788024" y="5535361"/>
            <a:ext cx="3979215" cy="773959"/>
            <a:chOff x="563096" y="3585369"/>
            <a:chExt cx="3979215" cy="773959"/>
          </a:xfrm>
        </p:grpSpPr>
        <p:sp>
          <p:nvSpPr>
            <p:cNvPr id="29" name="太阳形 28"/>
            <p:cNvSpPr/>
            <p:nvPr/>
          </p:nvSpPr>
          <p:spPr>
            <a:xfrm>
              <a:off x="563096" y="3585369"/>
              <a:ext cx="512898" cy="504056"/>
            </a:xfrm>
            <a:prstGeom prst="sun">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130773" y="3774553"/>
              <a:ext cx="3411538" cy="584775"/>
            </a:xfrm>
            <a:prstGeom prst="rect">
              <a:avLst/>
            </a:prstGeom>
          </p:spPr>
          <p:txBody>
            <a:bodyPr wrap="square">
              <a:spAutoFit/>
            </a:bodyPr>
            <a:lstStyle/>
            <a:p>
              <a:r>
                <a:rPr lang="en-US" altLang="zh-CN" sz="1600" dirty="0" smtClean="0"/>
                <a:t>2015</a:t>
              </a:r>
              <a:r>
                <a:rPr lang="zh-CN" altLang="en-US" sz="1600" dirty="0" smtClean="0"/>
                <a:t>年</a:t>
              </a:r>
              <a:r>
                <a:rPr lang="en-US" altLang="zh-CN" sz="1600" dirty="0"/>
                <a:t>6</a:t>
              </a:r>
              <a:r>
                <a:rPr lang="zh-CN" altLang="zh-CN" sz="1600" dirty="0"/>
                <a:t>月份，</a:t>
              </a:r>
              <a:r>
                <a:rPr lang="zh-CN" altLang="zh-CN" sz="1600" b="1" dirty="0">
                  <a:effectLst>
                    <a:outerShdw blurRad="38100" dist="38100" dir="2700000" algn="tl">
                      <a:srgbClr val="000000">
                        <a:alpha val="43137"/>
                      </a:srgbClr>
                    </a:outerShdw>
                  </a:effectLst>
                </a:rPr>
                <a:t>创业人员</a:t>
              </a:r>
              <a:r>
                <a:rPr lang="zh-CN" altLang="zh-CN" sz="1600" dirty="0"/>
                <a:t>占全部就业人员</a:t>
              </a:r>
              <a:r>
                <a:rPr lang="zh-CN" altLang="zh-CN" sz="1600" dirty="0" smtClean="0"/>
                <a:t>比重</a:t>
              </a:r>
              <a:r>
                <a:rPr lang="zh-CN" altLang="en-US" sz="1600" dirty="0" smtClean="0"/>
                <a:t>上升</a:t>
              </a:r>
              <a:endParaRPr lang="zh-CN" altLang="en-US" sz="1600" kern="100" dirty="0">
                <a:solidFill>
                  <a:srgbClr val="042359"/>
                </a:solidFill>
                <a:latin typeface="宋体" panose="02010600030101010101" pitchFamily="2" charset="-122"/>
                <a:cs typeface="宋体" panose="02010600030101010101" pitchFamily="2" charset="-122"/>
              </a:endParaRPr>
            </a:p>
          </p:txBody>
        </p:sp>
      </p:grpSp>
      <p:pic>
        <p:nvPicPr>
          <p:cNvPr id="31" name="图片 30"/>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5705807" y="4008783"/>
            <a:ext cx="2226512" cy="15265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2651767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trips(downRight)">
                                      <p:cBhvr>
                                        <p:cTn id="15" dur="500"/>
                                        <p:tgtEl>
                                          <p:spTgt spid="15"/>
                                        </p:tgtEl>
                                      </p:cBhvr>
                                    </p:animEffect>
                                  </p:childTnLst>
                                </p:cTn>
                              </p:par>
                              <p:par>
                                <p:cTn id="16" presetID="42"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anim calcmode="lin" valueType="num">
                                      <p:cBhvr>
                                        <p:cTn id="19" dur="1000" fill="hold"/>
                                        <p:tgtEl>
                                          <p:spTgt spid="25"/>
                                        </p:tgtEl>
                                        <p:attrNameLst>
                                          <p:attrName>ppt_x</p:attrName>
                                        </p:attrNameLst>
                                      </p:cBhvr>
                                      <p:tavLst>
                                        <p:tav tm="0">
                                          <p:val>
                                            <p:strVal val="#ppt_x"/>
                                          </p:val>
                                        </p:tav>
                                        <p:tav tm="100000">
                                          <p:val>
                                            <p:strVal val="#ppt_x"/>
                                          </p:val>
                                        </p:tav>
                                      </p:tavLst>
                                    </p:anim>
                                    <p:anim calcmode="lin" valueType="num">
                                      <p:cBhvr>
                                        <p:cTn id="20" dur="1000" fill="hold"/>
                                        <p:tgtEl>
                                          <p:spTgt spid="2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strips(downRight)">
                                      <p:cBhvr>
                                        <p:cTn id="24" dur="500"/>
                                        <p:tgtEl>
                                          <p:spTgt spid="18"/>
                                        </p:tgtEl>
                                      </p:cBhvr>
                                    </p:animEffect>
                                  </p:childTnLst>
                                </p:cTn>
                              </p:par>
                              <p:par>
                                <p:cTn id="25" presetID="53"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childTnLst>
                          </p:cTn>
                        </p:par>
                        <p:par>
                          <p:cTn id="30" fill="hold">
                            <p:stCondLst>
                              <p:cond delay="2500"/>
                            </p:stCondLst>
                            <p:childTnLst>
                              <p:par>
                                <p:cTn id="31" presetID="18" presetClass="entr" presetSubtype="6"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strips(downRight)">
                                      <p:cBhvr>
                                        <p:cTn id="33" dur="500"/>
                                        <p:tgtEl>
                                          <p:spTgt spid="21"/>
                                        </p:tgtEl>
                                      </p:cBhvr>
                                    </p:animEffect>
                                  </p:childTnLst>
                                </p:cTn>
                              </p:par>
                              <p:par>
                                <p:cTn id="34" presetID="31"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1000" fill="hold"/>
                                        <p:tgtEl>
                                          <p:spTgt spid="27"/>
                                        </p:tgtEl>
                                        <p:attrNameLst>
                                          <p:attrName>ppt_w</p:attrName>
                                        </p:attrNameLst>
                                      </p:cBhvr>
                                      <p:tavLst>
                                        <p:tav tm="0">
                                          <p:val>
                                            <p:fltVal val="0"/>
                                          </p:val>
                                        </p:tav>
                                        <p:tav tm="100000">
                                          <p:val>
                                            <p:strVal val="#ppt_w"/>
                                          </p:val>
                                        </p:tav>
                                      </p:tavLst>
                                    </p:anim>
                                    <p:anim calcmode="lin" valueType="num">
                                      <p:cBhvr>
                                        <p:cTn id="37" dur="1000" fill="hold"/>
                                        <p:tgtEl>
                                          <p:spTgt spid="27"/>
                                        </p:tgtEl>
                                        <p:attrNameLst>
                                          <p:attrName>ppt_h</p:attrName>
                                        </p:attrNameLst>
                                      </p:cBhvr>
                                      <p:tavLst>
                                        <p:tav tm="0">
                                          <p:val>
                                            <p:fltVal val="0"/>
                                          </p:val>
                                        </p:tav>
                                        <p:tav tm="100000">
                                          <p:val>
                                            <p:strVal val="#ppt_h"/>
                                          </p:val>
                                        </p:tav>
                                      </p:tavLst>
                                    </p:anim>
                                    <p:anim calcmode="lin" valueType="num">
                                      <p:cBhvr>
                                        <p:cTn id="38" dur="1000" fill="hold"/>
                                        <p:tgtEl>
                                          <p:spTgt spid="27"/>
                                        </p:tgtEl>
                                        <p:attrNameLst>
                                          <p:attrName>style.rotation</p:attrName>
                                        </p:attrNameLst>
                                      </p:cBhvr>
                                      <p:tavLst>
                                        <p:tav tm="0">
                                          <p:val>
                                            <p:fltVal val="90"/>
                                          </p:val>
                                        </p:tav>
                                        <p:tav tm="100000">
                                          <p:val>
                                            <p:fltVal val="0"/>
                                          </p:val>
                                        </p:tav>
                                      </p:tavLst>
                                    </p:anim>
                                    <p:animEffect transition="in" filter="fade">
                                      <p:cBhvr>
                                        <p:cTn id="39" dur="1000"/>
                                        <p:tgtEl>
                                          <p:spTgt spid="27"/>
                                        </p:tgtEl>
                                      </p:cBhvr>
                                    </p:animEffect>
                                  </p:childTnLst>
                                </p:cTn>
                              </p:par>
                            </p:childTnLst>
                          </p:cTn>
                        </p:par>
                        <p:par>
                          <p:cTn id="40" fill="hold">
                            <p:stCondLst>
                              <p:cond delay="3500"/>
                            </p:stCondLst>
                            <p:childTnLst>
                              <p:par>
                                <p:cTn id="41" presetID="18" presetClass="entr" presetSubtype="6"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strips(downRight)">
                                      <p:cBhvr>
                                        <p:cTn id="43" dur="500"/>
                                        <p:tgtEl>
                                          <p:spTgt spid="28"/>
                                        </p:tgtEl>
                                      </p:cBhvr>
                                    </p:animEffect>
                                  </p:childTnLst>
                                </p:cTn>
                              </p:par>
                              <p:par>
                                <p:cTn id="44" presetID="21" presetClass="entr" presetSubtype="1"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heel(1)">
                                      <p:cBhvr>
                                        <p:cTn id="46"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74121"/>
          </a:xfrm>
          <a:prstGeom prst="rect">
            <a:avLst/>
          </a:prstGeom>
        </p:spPr>
      </p:pic>
      <p:pic>
        <p:nvPicPr>
          <p:cNvPr id="22530" name="图片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矩形 31"/>
          <p:cNvSpPr/>
          <p:nvPr/>
        </p:nvSpPr>
        <p:spPr>
          <a:xfrm>
            <a:off x="211138" y="474663"/>
            <a:ext cx="8736012" cy="6221412"/>
          </a:xfrm>
          <a:prstGeom prst="rect">
            <a:avLst/>
          </a:prstGeom>
          <a:solidFill>
            <a:schemeClr val="accent4">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5" name="矩形 8"/>
          <p:cNvSpPr>
            <a:spLocks noChangeArrowheads="1"/>
          </p:cNvSpPr>
          <p:nvPr/>
        </p:nvSpPr>
        <p:spPr bwMode="auto">
          <a:xfrm>
            <a:off x="358775" y="642938"/>
            <a:ext cx="654685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None/>
            </a:pPr>
            <a:r>
              <a:rPr lang="zh-CN" altLang="zh-CN"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推动</a:t>
            </a:r>
            <a:r>
              <a:rPr lang="zh-CN" altLang="zh-CN"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rPr>
              <a:t>经济成长的新动力正在加快孕育</a:t>
            </a:r>
            <a:endParaRPr lang="zh-CN" altLang="en-US"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6" name="矩形 8"/>
          <p:cNvSpPr>
            <a:spLocks noChangeArrowheads="1"/>
          </p:cNvSpPr>
          <p:nvPr/>
        </p:nvSpPr>
        <p:spPr bwMode="auto">
          <a:xfrm>
            <a:off x="971600" y="1073825"/>
            <a:ext cx="3924436"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新业态迅猛发展</a:t>
            </a:r>
            <a:endParaRPr lang="zh-CN" altLang="en-US"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endParaRPr>
          </a:p>
        </p:txBody>
      </p:sp>
      <p:grpSp>
        <p:nvGrpSpPr>
          <p:cNvPr id="7" name="Group 3"/>
          <p:cNvGrpSpPr/>
          <p:nvPr/>
        </p:nvGrpSpPr>
        <p:grpSpPr>
          <a:xfrm>
            <a:off x="647564" y="2060848"/>
            <a:ext cx="3138618" cy="3602425"/>
            <a:chOff x="1287293" y="1966814"/>
            <a:chExt cx="6657497" cy="3953668"/>
          </a:xfrm>
          <a:effectLst>
            <a:outerShdw blurRad="266700" dist="215900" dir="2700000">
              <a:srgbClr val="000000">
                <a:alpha val="43000"/>
              </a:srgbClr>
            </a:outerShdw>
          </a:effectLst>
        </p:grpSpPr>
        <p:sp>
          <p:nvSpPr>
            <p:cNvPr id="8" name="Rectangle 4"/>
            <p:cNvSpPr/>
            <p:nvPr/>
          </p:nvSpPr>
          <p:spPr>
            <a:xfrm>
              <a:off x="1287293" y="1966814"/>
              <a:ext cx="6657497" cy="3953668"/>
            </a:xfrm>
            <a:prstGeom prst="rect">
              <a:avLst/>
            </a:prstGeom>
            <a:solidFill>
              <a:srgbClr val="FFFFFF"/>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defTabSz="457200" eaLnBrk="1" fontAlgn="auto" hangingPunct="1">
                <a:spcBef>
                  <a:spcPts val="0"/>
                </a:spcBef>
                <a:spcAft>
                  <a:spcPts val="0"/>
                </a:spcAft>
                <a:buFont typeface="Wingdings" pitchFamily="2" charset="2"/>
                <a:buChar char="u"/>
                <a:defRPr/>
              </a:pPr>
              <a:endParaRPr lang="en-US" altLang="zh-CN" sz="2400" dirty="0">
                <a:solidFill>
                  <a:schemeClr val="tx1"/>
                </a:solidFill>
                <a:latin typeface="黑体" pitchFamily="49" charset="-122"/>
                <a:ea typeface="黑体" pitchFamily="49" charset="-122"/>
              </a:endParaRPr>
            </a:p>
          </p:txBody>
        </p:sp>
        <p:sp>
          <p:nvSpPr>
            <p:cNvPr id="9" name="Half Frame 5"/>
            <p:cNvSpPr/>
            <p:nvPr/>
          </p:nvSpPr>
          <p:spPr>
            <a:xfrm rot="5400000">
              <a:off x="7427822" y="1941040"/>
              <a:ext cx="491194" cy="542742"/>
            </a:xfrm>
            <a:prstGeom prst="halfFrame">
              <a:avLst/>
            </a:prstGeom>
            <a:solidFill>
              <a:srgbClr val="FFFFFF"/>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chemeClr val="tx1"/>
                </a:solidFill>
              </a:endParaRPr>
            </a:p>
          </p:txBody>
        </p:sp>
        <p:sp>
          <p:nvSpPr>
            <p:cNvPr id="10" name="Half Frame 6"/>
            <p:cNvSpPr/>
            <p:nvPr/>
          </p:nvSpPr>
          <p:spPr>
            <a:xfrm rot="16200000">
              <a:off x="1313067" y="5403514"/>
              <a:ext cx="491194" cy="542742"/>
            </a:xfrm>
            <a:prstGeom prst="halfFrame">
              <a:avLst/>
            </a:prstGeom>
            <a:solidFill>
              <a:srgbClr val="FFFFFF"/>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chemeClr val="tx1"/>
                </a:solidFill>
              </a:endParaRPr>
            </a:p>
          </p:txBody>
        </p:sp>
      </p:grpSp>
      <p:pic>
        <p:nvPicPr>
          <p:cNvPr id="11" name="Picture 8" descr="AA053820.pn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93025" y="2232471"/>
            <a:ext cx="631825" cy="630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矩形 11"/>
          <p:cNvSpPr/>
          <p:nvPr/>
        </p:nvSpPr>
        <p:spPr>
          <a:xfrm>
            <a:off x="1236039" y="2370494"/>
            <a:ext cx="958917" cy="400110"/>
          </a:xfrm>
          <a:prstGeom prst="rect">
            <a:avLst/>
          </a:prstGeom>
        </p:spPr>
        <p:txBody>
          <a:bodyPr wrap="none">
            <a:spAutoFit/>
          </a:bodyPr>
          <a:lstStyle/>
          <a:p>
            <a:r>
              <a:rPr lang="zh-CN" altLang="en-US" sz="2000" b="1" dirty="0" smtClean="0">
                <a:solidFill>
                  <a:srgbClr val="04235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小知识</a:t>
            </a:r>
            <a:endParaRPr lang="zh-CN" altLang="en-US" sz="2000" b="1" dirty="0">
              <a:solidFill>
                <a:srgbClr val="04235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矩形 12"/>
          <p:cNvSpPr/>
          <p:nvPr/>
        </p:nvSpPr>
        <p:spPr>
          <a:xfrm>
            <a:off x="642910" y="3117274"/>
            <a:ext cx="3214710" cy="1877437"/>
          </a:xfrm>
          <a:prstGeom prst="rect">
            <a:avLst/>
          </a:prstGeom>
        </p:spPr>
        <p:txBody>
          <a:bodyPr wrap="square">
            <a:spAutoFit/>
          </a:bodyPr>
          <a:lstStyle/>
          <a:p>
            <a:r>
              <a:rPr lang="zh-CN" altLang="en-US" b="1" u="sng" kern="1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互联网</a:t>
            </a:r>
            <a:r>
              <a:rPr lang="en-US" altLang="zh-CN" b="1" u="sng" kern="1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endParaRPr lang="en-US" altLang="zh-CN" b="1" kern="100" dirty="0">
              <a:latin typeface="Times New Roman" panose="02020603050405020304" pitchFamily="18" charset="0"/>
              <a:cs typeface="Times New Roman" panose="02020603050405020304" pitchFamily="18" charset="0"/>
            </a:endParaRPr>
          </a:p>
          <a:p>
            <a:r>
              <a:rPr lang="zh-CN" altLang="en-US" sz="1600" b="1" dirty="0" smtClean="0"/>
              <a:t>就是</a:t>
            </a:r>
            <a:r>
              <a:rPr lang="zh-CN" altLang="en-US" sz="1600" b="1" dirty="0"/>
              <a:t>“互联网</a:t>
            </a:r>
            <a:r>
              <a:rPr lang="en-US" altLang="zh-CN" sz="1600" b="1" dirty="0"/>
              <a:t>+</a:t>
            </a:r>
            <a:r>
              <a:rPr lang="zh-CN" altLang="en-US" sz="1600" b="1" dirty="0"/>
              <a:t>各个传统行业”，</a:t>
            </a:r>
            <a:r>
              <a:rPr lang="zh-CN" altLang="en-US" sz="1600" b="1" dirty="0" smtClean="0"/>
              <a:t>但并不是</a:t>
            </a:r>
            <a:r>
              <a:rPr lang="zh-CN" altLang="en-US" sz="1600" b="1" dirty="0"/>
              <a:t>简单的两者相加，而是利用信息通信技术以及互联网平台，让互联网与传统行业进行深度融合，创造新的发展</a:t>
            </a:r>
            <a:r>
              <a:rPr lang="zh-CN" altLang="en-US" sz="1600" b="1" dirty="0" smtClean="0"/>
              <a:t>生态。</a:t>
            </a:r>
            <a:endParaRPr lang="zh-CN" altLang="en-US" sz="1600" b="1" dirty="0">
              <a:latin typeface="Times New Roman" panose="02020603050405020304" pitchFamily="18" charset="0"/>
              <a:cs typeface="Times New Roman" panose="02020603050405020304" pitchFamily="18" charset="0"/>
            </a:endParaRPr>
          </a:p>
        </p:txBody>
      </p:sp>
      <p:sp>
        <p:nvSpPr>
          <p:cNvPr id="2" name="矩形 1"/>
          <p:cNvSpPr/>
          <p:nvPr/>
        </p:nvSpPr>
        <p:spPr>
          <a:xfrm>
            <a:off x="4731098" y="1147236"/>
            <a:ext cx="3555678" cy="830997"/>
          </a:xfrm>
          <a:prstGeom prst="rect">
            <a:avLst/>
          </a:prstGeom>
        </p:spPr>
        <p:txBody>
          <a:bodyPr wrap="square">
            <a:spAutoFit/>
          </a:bodyPr>
          <a:lstStyle/>
          <a:p>
            <a:r>
              <a:rPr lang="zh-CN" altLang="zh-CN" sz="1600" kern="100" dirty="0">
                <a:solidFill>
                  <a:srgbClr val="000000"/>
                </a:solidFill>
                <a:cs typeface="宋体" panose="02010600030101010101" pitchFamily="2" charset="-122"/>
              </a:rPr>
              <a:t>在信息技术的催化融合下，传统行业加快转型升级，新兴产业不断涌现，蕴含着巨大的发展动能。</a:t>
            </a:r>
            <a:endParaRPr lang="zh-CN" altLang="en-US" sz="1600" dirty="0"/>
          </a:p>
        </p:txBody>
      </p:sp>
      <p:grpSp>
        <p:nvGrpSpPr>
          <p:cNvPr id="18" name="组合 17"/>
          <p:cNvGrpSpPr/>
          <p:nvPr/>
        </p:nvGrpSpPr>
        <p:grpSpPr>
          <a:xfrm>
            <a:off x="4225191" y="2527999"/>
            <a:ext cx="1069326" cy="1121725"/>
            <a:chOff x="4225191" y="2527999"/>
            <a:chExt cx="1069326" cy="1121725"/>
          </a:xfrm>
        </p:grpSpPr>
        <p:pic>
          <p:nvPicPr>
            <p:cNvPr id="16" name="图片 1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0699825">
              <a:off x="4356431" y="2527999"/>
              <a:ext cx="938086" cy="938086"/>
            </a:xfrm>
            <a:prstGeom prst="rect">
              <a:avLst/>
            </a:prstGeom>
          </p:spPr>
        </p:pic>
        <p:sp>
          <p:nvSpPr>
            <p:cNvPr id="3" name="矩形 2"/>
            <p:cNvSpPr/>
            <p:nvPr/>
          </p:nvSpPr>
          <p:spPr>
            <a:xfrm rot="897607">
              <a:off x="4225191" y="3311170"/>
              <a:ext cx="1011815" cy="338554"/>
            </a:xfrm>
            <a:prstGeom prst="rect">
              <a:avLst/>
            </a:prstGeom>
            <a:ln>
              <a:solidFill>
                <a:srgbClr val="042359"/>
              </a:solidFill>
            </a:ln>
          </p:spPr>
          <p:txBody>
            <a:bodyPr wrap="none">
              <a:spAutoFit/>
            </a:bodyPr>
            <a:lstStyle/>
            <a:p>
              <a:r>
                <a:rPr lang="zh-CN" altLang="zh-CN" sz="1600" b="1" kern="100" dirty="0" smtClean="0">
                  <a:solidFill>
                    <a:srgbClr val="042359"/>
                  </a:solidFill>
                  <a:effectLst>
                    <a:outerShdw blurRad="38100" dist="38100" dir="2700000" algn="tl">
                      <a:srgbClr val="000000">
                        <a:alpha val="43137"/>
                      </a:srgbClr>
                    </a:outerShdw>
                  </a:effectLst>
                  <a:cs typeface="宋体" panose="02010600030101010101" pitchFamily="2" charset="-122"/>
                </a:rPr>
                <a:t>电子商务</a:t>
              </a:r>
              <a:endParaRPr lang="zh-CN" altLang="en-US" sz="1600" b="1" dirty="0">
                <a:solidFill>
                  <a:srgbClr val="042359"/>
                </a:solidFill>
                <a:effectLst>
                  <a:outerShdw blurRad="38100" dist="38100" dir="2700000" algn="tl">
                    <a:srgbClr val="000000">
                      <a:alpha val="43137"/>
                    </a:srgbClr>
                  </a:outerShdw>
                </a:effectLst>
              </a:endParaRPr>
            </a:p>
          </p:txBody>
        </p:sp>
      </p:grpSp>
      <p:grpSp>
        <p:nvGrpSpPr>
          <p:cNvPr id="17" name="组合 16"/>
          <p:cNvGrpSpPr/>
          <p:nvPr/>
        </p:nvGrpSpPr>
        <p:grpSpPr>
          <a:xfrm>
            <a:off x="5613029" y="3160712"/>
            <a:ext cx="1477414" cy="1307630"/>
            <a:chOff x="5745341" y="2378765"/>
            <a:chExt cx="1477414" cy="1307630"/>
          </a:xfrm>
        </p:grpSpPr>
        <p:pic>
          <p:nvPicPr>
            <p:cNvPr id="19" name="图片 18"/>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rot="527550">
              <a:off x="5745341" y="2378765"/>
              <a:ext cx="1393177" cy="1172477"/>
            </a:xfrm>
            <a:prstGeom prst="rect">
              <a:avLst/>
            </a:prstGeom>
            <a:ln>
              <a:noFill/>
            </a:ln>
            <a:effectLst>
              <a:softEdge rad="112500"/>
            </a:effectLst>
          </p:spPr>
        </p:pic>
        <p:sp>
          <p:nvSpPr>
            <p:cNvPr id="20" name="矩形 19"/>
            <p:cNvSpPr/>
            <p:nvPr/>
          </p:nvSpPr>
          <p:spPr>
            <a:xfrm rot="21280088">
              <a:off x="6210940" y="3347841"/>
              <a:ext cx="1011815" cy="338554"/>
            </a:xfrm>
            <a:prstGeom prst="rect">
              <a:avLst/>
            </a:prstGeom>
            <a:ln>
              <a:solidFill>
                <a:srgbClr val="042359"/>
              </a:solidFill>
            </a:ln>
          </p:spPr>
          <p:txBody>
            <a:bodyPr wrap="none">
              <a:spAutoFit/>
            </a:bodyPr>
            <a:lstStyle/>
            <a:p>
              <a:r>
                <a:rPr lang="zh-CN" altLang="zh-CN" sz="1600" b="1" kern="100" dirty="0" smtClean="0">
                  <a:solidFill>
                    <a:srgbClr val="042359"/>
                  </a:solidFill>
                  <a:effectLst>
                    <a:outerShdw blurRad="38100" dist="38100" dir="2700000" algn="tl">
                      <a:srgbClr val="000000">
                        <a:alpha val="43137"/>
                      </a:srgbClr>
                    </a:outerShdw>
                  </a:effectLst>
                  <a:cs typeface="宋体" panose="02010600030101010101" pitchFamily="2" charset="-122"/>
                </a:rPr>
                <a:t>电子</a:t>
              </a:r>
              <a:r>
                <a:rPr lang="zh-CN" altLang="en-US" sz="1600" b="1" kern="100" dirty="0" smtClean="0">
                  <a:solidFill>
                    <a:srgbClr val="042359"/>
                  </a:solidFill>
                  <a:effectLst>
                    <a:outerShdw blurRad="38100" dist="38100" dir="2700000" algn="tl">
                      <a:srgbClr val="000000">
                        <a:alpha val="43137"/>
                      </a:srgbClr>
                    </a:outerShdw>
                  </a:effectLst>
                  <a:cs typeface="宋体" panose="02010600030101010101" pitchFamily="2" charset="-122"/>
                </a:rPr>
                <a:t>医务</a:t>
              </a:r>
              <a:endParaRPr lang="zh-CN" altLang="en-US" sz="1600" b="1" dirty="0">
                <a:solidFill>
                  <a:srgbClr val="042359"/>
                </a:solidFill>
                <a:effectLst>
                  <a:outerShdw blurRad="38100" dist="38100" dir="2700000" algn="tl">
                    <a:srgbClr val="000000">
                      <a:alpha val="43137"/>
                    </a:srgbClr>
                  </a:outerShdw>
                </a:effectLst>
              </a:endParaRPr>
            </a:p>
          </p:txBody>
        </p:sp>
      </p:grpSp>
      <p:grpSp>
        <p:nvGrpSpPr>
          <p:cNvPr id="23" name="组合 22"/>
          <p:cNvGrpSpPr/>
          <p:nvPr/>
        </p:nvGrpSpPr>
        <p:grpSpPr>
          <a:xfrm>
            <a:off x="7217216" y="2447051"/>
            <a:ext cx="1376886" cy="981952"/>
            <a:chOff x="5845869" y="2704443"/>
            <a:chExt cx="1376886" cy="981952"/>
          </a:xfrm>
        </p:grpSpPr>
        <p:pic>
          <p:nvPicPr>
            <p:cNvPr id="24" name="图片 2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rot="527550">
              <a:off x="5845869" y="2704443"/>
              <a:ext cx="1295163" cy="745905"/>
            </a:xfrm>
            <a:prstGeom prst="rect">
              <a:avLst/>
            </a:prstGeom>
          </p:spPr>
        </p:pic>
        <p:sp>
          <p:nvSpPr>
            <p:cNvPr id="25" name="矩形 24"/>
            <p:cNvSpPr/>
            <p:nvPr/>
          </p:nvSpPr>
          <p:spPr>
            <a:xfrm>
              <a:off x="6210940" y="3347841"/>
              <a:ext cx="1011815" cy="338554"/>
            </a:xfrm>
            <a:prstGeom prst="rect">
              <a:avLst/>
            </a:prstGeom>
            <a:ln>
              <a:solidFill>
                <a:srgbClr val="042359"/>
              </a:solidFill>
            </a:ln>
          </p:spPr>
          <p:txBody>
            <a:bodyPr wrap="none">
              <a:spAutoFit/>
            </a:bodyPr>
            <a:lstStyle/>
            <a:p>
              <a:r>
                <a:rPr lang="zh-CN" altLang="zh-CN" sz="1600" b="1" kern="100" dirty="0" smtClean="0">
                  <a:solidFill>
                    <a:srgbClr val="042359"/>
                  </a:solidFill>
                  <a:effectLst>
                    <a:outerShdw blurRad="38100" dist="38100" dir="2700000" algn="tl">
                      <a:srgbClr val="000000">
                        <a:alpha val="43137"/>
                      </a:srgbClr>
                    </a:outerShdw>
                  </a:effectLst>
                  <a:cs typeface="宋体" panose="02010600030101010101" pitchFamily="2" charset="-122"/>
                </a:rPr>
                <a:t>电子</a:t>
              </a:r>
              <a:r>
                <a:rPr lang="zh-CN" altLang="en-US" sz="1600" b="1" kern="100" dirty="0" smtClean="0">
                  <a:solidFill>
                    <a:srgbClr val="042359"/>
                  </a:solidFill>
                  <a:effectLst>
                    <a:outerShdw blurRad="38100" dist="38100" dir="2700000" algn="tl">
                      <a:srgbClr val="000000">
                        <a:alpha val="43137"/>
                      </a:srgbClr>
                    </a:outerShdw>
                  </a:effectLst>
                  <a:cs typeface="宋体" panose="02010600030101010101" pitchFamily="2" charset="-122"/>
                </a:rPr>
                <a:t>旅游</a:t>
              </a:r>
              <a:endParaRPr lang="zh-CN" altLang="en-US" sz="1600" b="1" dirty="0">
                <a:solidFill>
                  <a:srgbClr val="042359"/>
                </a:solidFill>
                <a:effectLst>
                  <a:outerShdw blurRad="38100" dist="38100" dir="2700000" algn="tl">
                    <a:srgbClr val="000000">
                      <a:alpha val="43137"/>
                    </a:srgbClr>
                  </a:outerShdw>
                </a:effectLst>
              </a:endParaRPr>
            </a:p>
          </p:txBody>
        </p:sp>
      </p:grpSp>
      <p:grpSp>
        <p:nvGrpSpPr>
          <p:cNvPr id="26" name="组合 25"/>
          <p:cNvGrpSpPr/>
          <p:nvPr/>
        </p:nvGrpSpPr>
        <p:grpSpPr>
          <a:xfrm>
            <a:off x="4365103" y="4542012"/>
            <a:ext cx="1300683" cy="1078042"/>
            <a:chOff x="5922071" y="2608353"/>
            <a:chExt cx="1300683" cy="1078042"/>
          </a:xfrm>
        </p:grpSpPr>
        <p:pic>
          <p:nvPicPr>
            <p:cNvPr id="27" name="图片 26"/>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rot="527550">
              <a:off x="5922071" y="2608353"/>
              <a:ext cx="1142759" cy="938086"/>
            </a:xfrm>
            <a:prstGeom prst="rect">
              <a:avLst/>
            </a:prstGeom>
          </p:spPr>
        </p:pic>
        <p:sp>
          <p:nvSpPr>
            <p:cNvPr id="28" name="矩形 27"/>
            <p:cNvSpPr/>
            <p:nvPr/>
          </p:nvSpPr>
          <p:spPr>
            <a:xfrm rot="19073667">
              <a:off x="6210939" y="3347841"/>
              <a:ext cx="1011815" cy="338554"/>
            </a:xfrm>
            <a:prstGeom prst="rect">
              <a:avLst/>
            </a:prstGeom>
            <a:ln>
              <a:solidFill>
                <a:srgbClr val="042359"/>
              </a:solidFill>
            </a:ln>
          </p:spPr>
          <p:txBody>
            <a:bodyPr wrap="none">
              <a:spAutoFit/>
            </a:bodyPr>
            <a:lstStyle/>
            <a:p>
              <a:r>
                <a:rPr lang="zh-CN" altLang="en-US" sz="1600" b="1" dirty="0" smtClean="0">
                  <a:solidFill>
                    <a:srgbClr val="042359"/>
                  </a:solidFill>
                  <a:effectLst>
                    <a:outerShdw blurRad="38100" dist="38100" dir="2700000" algn="tl">
                      <a:srgbClr val="000000">
                        <a:alpha val="43137"/>
                      </a:srgbClr>
                    </a:outerShdw>
                  </a:effectLst>
                </a:rPr>
                <a:t>网络教育</a:t>
              </a:r>
              <a:endParaRPr lang="zh-CN" altLang="en-US" sz="1600" b="1" dirty="0">
                <a:solidFill>
                  <a:srgbClr val="042359"/>
                </a:solidFill>
                <a:effectLst>
                  <a:outerShdw blurRad="38100" dist="38100" dir="2700000" algn="tl">
                    <a:srgbClr val="000000">
                      <a:alpha val="43137"/>
                    </a:srgbClr>
                  </a:outerShdw>
                </a:effectLst>
              </a:endParaRPr>
            </a:p>
          </p:txBody>
        </p:sp>
      </p:grpSp>
      <p:grpSp>
        <p:nvGrpSpPr>
          <p:cNvPr id="29" name="组合 28"/>
          <p:cNvGrpSpPr/>
          <p:nvPr/>
        </p:nvGrpSpPr>
        <p:grpSpPr>
          <a:xfrm>
            <a:off x="6099019" y="5443125"/>
            <a:ext cx="1198347" cy="1078042"/>
            <a:chOff x="6024407" y="2608353"/>
            <a:chExt cx="1198347" cy="1078042"/>
          </a:xfrm>
        </p:grpSpPr>
        <p:pic>
          <p:nvPicPr>
            <p:cNvPr id="30" name="图片 29"/>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6024407" y="2608353"/>
              <a:ext cx="938086" cy="938086"/>
            </a:xfrm>
            <a:prstGeom prst="rect">
              <a:avLst/>
            </a:prstGeom>
          </p:spPr>
        </p:pic>
        <p:sp>
          <p:nvSpPr>
            <p:cNvPr id="31" name="矩形 30"/>
            <p:cNvSpPr/>
            <p:nvPr/>
          </p:nvSpPr>
          <p:spPr>
            <a:xfrm rot="21280088">
              <a:off x="6210939" y="3347841"/>
              <a:ext cx="1011815" cy="338554"/>
            </a:xfrm>
            <a:prstGeom prst="rect">
              <a:avLst/>
            </a:prstGeom>
            <a:ln>
              <a:solidFill>
                <a:srgbClr val="042359"/>
              </a:solidFill>
            </a:ln>
          </p:spPr>
          <p:txBody>
            <a:bodyPr wrap="none">
              <a:spAutoFit/>
            </a:bodyPr>
            <a:lstStyle/>
            <a:p>
              <a:r>
                <a:rPr lang="zh-CN" altLang="en-US" sz="1600" b="1" dirty="0" smtClean="0">
                  <a:solidFill>
                    <a:srgbClr val="042359"/>
                  </a:solidFill>
                  <a:effectLst>
                    <a:outerShdw blurRad="38100" dist="38100" dir="2700000" algn="tl">
                      <a:srgbClr val="000000">
                        <a:alpha val="43137"/>
                      </a:srgbClr>
                    </a:outerShdw>
                  </a:effectLst>
                </a:rPr>
                <a:t>移动打车</a:t>
              </a:r>
              <a:endParaRPr lang="zh-CN" altLang="en-US" sz="1600" b="1" dirty="0">
                <a:solidFill>
                  <a:srgbClr val="042359"/>
                </a:solidFill>
                <a:effectLst>
                  <a:outerShdw blurRad="38100" dist="38100" dir="2700000" algn="tl">
                    <a:srgbClr val="000000">
                      <a:alpha val="43137"/>
                    </a:srgbClr>
                  </a:outerShdw>
                </a:effectLst>
              </a:endParaRPr>
            </a:p>
          </p:txBody>
        </p:sp>
      </p:grpSp>
      <p:grpSp>
        <p:nvGrpSpPr>
          <p:cNvPr id="33" name="组合 32"/>
          <p:cNvGrpSpPr/>
          <p:nvPr/>
        </p:nvGrpSpPr>
        <p:grpSpPr>
          <a:xfrm>
            <a:off x="7519847" y="4364614"/>
            <a:ext cx="1238855" cy="1078042"/>
            <a:chOff x="5983899" y="2608353"/>
            <a:chExt cx="1238855" cy="1078042"/>
          </a:xfrm>
        </p:grpSpPr>
        <p:pic>
          <p:nvPicPr>
            <p:cNvPr id="34" name="图片 33"/>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rot="19267242">
              <a:off x="5983899" y="2608353"/>
              <a:ext cx="1019102" cy="938086"/>
            </a:xfrm>
            <a:prstGeom prst="rect">
              <a:avLst/>
            </a:prstGeom>
          </p:spPr>
        </p:pic>
        <p:sp>
          <p:nvSpPr>
            <p:cNvPr id="35" name="矩形 34"/>
            <p:cNvSpPr/>
            <p:nvPr/>
          </p:nvSpPr>
          <p:spPr>
            <a:xfrm rot="1426262">
              <a:off x="6210939" y="3347841"/>
              <a:ext cx="1011815" cy="338554"/>
            </a:xfrm>
            <a:prstGeom prst="rect">
              <a:avLst/>
            </a:prstGeom>
            <a:ln>
              <a:solidFill>
                <a:srgbClr val="042359"/>
              </a:solidFill>
            </a:ln>
          </p:spPr>
          <p:txBody>
            <a:bodyPr wrap="none">
              <a:spAutoFit/>
            </a:bodyPr>
            <a:lstStyle/>
            <a:p>
              <a:r>
                <a:rPr lang="zh-CN" altLang="en-US" sz="1600" b="1" dirty="0" smtClean="0">
                  <a:solidFill>
                    <a:srgbClr val="042359"/>
                  </a:solidFill>
                  <a:effectLst>
                    <a:outerShdw blurRad="38100" dist="38100" dir="2700000" algn="tl">
                      <a:srgbClr val="000000">
                        <a:alpha val="43137"/>
                      </a:srgbClr>
                    </a:outerShdw>
                  </a:effectLst>
                </a:rPr>
                <a:t>移动家装</a:t>
              </a:r>
              <a:endParaRPr lang="zh-CN" altLang="en-US" sz="1600" b="1" dirty="0">
                <a:solidFill>
                  <a:srgbClr val="042359"/>
                </a:solidFill>
                <a:effectLst>
                  <a:outerShdw blurRad="38100" dist="38100" dir="2700000" algn="tl">
                    <a:srgbClr val="000000">
                      <a:alpha val="43137"/>
                    </a:srgbClr>
                  </a:outerShdw>
                </a:effectLst>
              </a:endParaRPr>
            </a:p>
          </p:txBody>
        </p:sp>
      </p:grpSp>
      <p:pic>
        <p:nvPicPr>
          <p:cNvPr id="36" name="图片 35" descr="023_副本.jpg"/>
          <p:cNvPicPr>
            <a:picLocks noChangeAspect="1"/>
          </p:cNvPicPr>
          <p:nvPr/>
        </p:nvPicPr>
        <p:blipFill>
          <a:blip r:embed="rId11" cstate="print">
            <a:clrChange>
              <a:clrFrom>
                <a:srgbClr val="FCFCFC"/>
              </a:clrFrom>
              <a:clrTo>
                <a:srgbClr val="FCFCFC">
                  <a:alpha val="0"/>
                </a:srgbClr>
              </a:clrTo>
            </a:clrChange>
            <a:duotone>
              <a:prstClr val="black"/>
              <a:schemeClr val="accent2">
                <a:tint val="45000"/>
                <a:satMod val="400000"/>
              </a:schemeClr>
            </a:duotone>
          </a:blip>
          <a:stretch>
            <a:fillRect/>
          </a:stretch>
        </p:blipFill>
        <p:spPr bwMode="auto">
          <a:xfrm rot="18903814" flipH="1">
            <a:off x="3656117" y="1458582"/>
            <a:ext cx="627097" cy="808061"/>
          </a:xfrm>
          <a:prstGeom prst="rect">
            <a:avLst/>
          </a:prstGeom>
        </p:spPr>
      </p:pic>
    </p:spTree>
    <p:extLst>
      <p:ext uri="{BB962C8B-B14F-4D97-AF65-F5344CB8AC3E}">
        <p14:creationId xmlns="" xmlns:p14="http://schemas.microsoft.com/office/powerpoint/2010/main" val="40727685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p:stCondLst>
                              <p:cond delay="1000"/>
                            </p:stCondLst>
                            <p:childTnLst>
                              <p:par>
                                <p:cTn id="13" presetID="25"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2"/>
                                        </p:tgtEl>
                                      </p:cBhvr>
                                    </p:animEffect>
                                  </p:childTnLst>
                                </p:cTn>
                              </p:par>
                            </p:childTnLst>
                          </p:cTn>
                        </p:par>
                        <p:par>
                          <p:cTn id="23" fill="hold">
                            <p:stCondLst>
                              <p:cond delay="2000"/>
                            </p:stCondLst>
                            <p:childTnLst>
                              <p:par>
                                <p:cTn id="24" presetID="14" presetClass="entr" presetSubtype="10"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randombar(horizontal)">
                                      <p:cBhvr>
                                        <p:cTn id="26" dur="500"/>
                                        <p:tgtEl>
                                          <p:spTgt spid="36"/>
                                        </p:tgtEl>
                                      </p:cBhvr>
                                    </p:animEffect>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childTnLst>
                                </p:cTn>
                              </p:par>
                              <p:par>
                                <p:cTn id="32" presetID="2" presetClass="entr" presetSubtype="8" accel="50000" decel="5000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par>
                                <p:cTn id="36" presetID="14" presetClass="entr" presetSubtype="1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randombar(horizontal)">
                                      <p:cBhvr>
                                        <p:cTn id="41" dur="500"/>
                                        <p:tgtEl>
                                          <p:spTgt spid="12"/>
                                        </p:tgtEl>
                                      </p:cBhvr>
                                    </p:animEffect>
                                  </p:childTnLst>
                                </p:cTn>
                              </p:par>
                            </p:childTnLst>
                          </p:cTn>
                        </p:par>
                        <p:par>
                          <p:cTn id="42" fill="hold">
                            <p:stCondLst>
                              <p:cond delay="3000"/>
                            </p:stCondLst>
                            <p:childTnLst>
                              <p:par>
                                <p:cTn id="43" presetID="53" presetClass="entr" presetSubtype="528"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anim calcmode="lin" valueType="num">
                                      <p:cBhvr>
                                        <p:cTn id="48" dur="500" fill="hold"/>
                                        <p:tgtEl>
                                          <p:spTgt spid="18"/>
                                        </p:tgtEl>
                                        <p:attrNameLst>
                                          <p:attrName>ppt_x</p:attrName>
                                        </p:attrNameLst>
                                      </p:cBhvr>
                                      <p:tavLst>
                                        <p:tav tm="0">
                                          <p:val>
                                            <p:fltVal val="0.5"/>
                                          </p:val>
                                        </p:tav>
                                        <p:tav tm="100000">
                                          <p:val>
                                            <p:strVal val="#ppt_x"/>
                                          </p:val>
                                        </p:tav>
                                      </p:tavLst>
                                    </p:anim>
                                    <p:anim calcmode="lin" valueType="num">
                                      <p:cBhvr>
                                        <p:cTn id="49" dur="500" fill="hold"/>
                                        <p:tgtEl>
                                          <p:spTgt spid="18"/>
                                        </p:tgtEl>
                                        <p:attrNameLst>
                                          <p:attrName>ppt_y</p:attrName>
                                        </p:attrNameLst>
                                      </p:cBhvr>
                                      <p:tavLst>
                                        <p:tav tm="0">
                                          <p:val>
                                            <p:fltVal val="0.5"/>
                                          </p:val>
                                        </p:tav>
                                        <p:tav tm="100000">
                                          <p:val>
                                            <p:strVal val="#ppt_y"/>
                                          </p:val>
                                        </p:tav>
                                      </p:tavLst>
                                    </p:anim>
                                  </p:childTnLst>
                                </p:cTn>
                              </p:par>
                            </p:childTnLst>
                          </p:cTn>
                        </p:par>
                        <p:par>
                          <p:cTn id="50" fill="hold">
                            <p:stCondLst>
                              <p:cond delay="3500"/>
                            </p:stCondLst>
                            <p:childTnLst>
                              <p:par>
                                <p:cTn id="51" presetID="53" presetClass="entr" presetSubtype="52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anim calcmode="lin" valueType="num">
                                      <p:cBhvr>
                                        <p:cTn id="56" dur="500" fill="hold"/>
                                        <p:tgtEl>
                                          <p:spTgt spid="17"/>
                                        </p:tgtEl>
                                        <p:attrNameLst>
                                          <p:attrName>ppt_x</p:attrName>
                                        </p:attrNameLst>
                                      </p:cBhvr>
                                      <p:tavLst>
                                        <p:tav tm="0">
                                          <p:val>
                                            <p:fltVal val="0.5"/>
                                          </p:val>
                                        </p:tav>
                                        <p:tav tm="100000">
                                          <p:val>
                                            <p:strVal val="#ppt_x"/>
                                          </p:val>
                                        </p:tav>
                                      </p:tavLst>
                                    </p:anim>
                                    <p:anim calcmode="lin" valueType="num">
                                      <p:cBhvr>
                                        <p:cTn id="57" dur="500" fill="hold"/>
                                        <p:tgtEl>
                                          <p:spTgt spid="17"/>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53" presetClass="entr" presetSubtype="528"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nodeType="after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500" fill="hold"/>
                                        <p:tgtEl>
                                          <p:spTgt spid="26"/>
                                        </p:tgtEl>
                                        <p:attrNameLst>
                                          <p:attrName>ppt_w</p:attrName>
                                        </p:attrNameLst>
                                      </p:cBhvr>
                                      <p:tavLst>
                                        <p:tav tm="0">
                                          <p:val>
                                            <p:fltVal val="0"/>
                                          </p:val>
                                        </p:tav>
                                        <p:tav tm="100000">
                                          <p:val>
                                            <p:strVal val="#ppt_w"/>
                                          </p:val>
                                        </p:tav>
                                      </p:tavLst>
                                    </p:anim>
                                    <p:anim calcmode="lin" valueType="num">
                                      <p:cBhvr>
                                        <p:cTn id="70" dur="500" fill="hold"/>
                                        <p:tgtEl>
                                          <p:spTgt spid="26"/>
                                        </p:tgtEl>
                                        <p:attrNameLst>
                                          <p:attrName>ppt_h</p:attrName>
                                        </p:attrNameLst>
                                      </p:cBhvr>
                                      <p:tavLst>
                                        <p:tav tm="0">
                                          <p:val>
                                            <p:fltVal val="0"/>
                                          </p:val>
                                        </p:tav>
                                        <p:tav tm="100000">
                                          <p:val>
                                            <p:strVal val="#ppt_h"/>
                                          </p:val>
                                        </p:tav>
                                      </p:tavLst>
                                    </p:anim>
                                    <p:animEffect transition="in" filter="fade">
                                      <p:cBhvr>
                                        <p:cTn id="71" dur="500"/>
                                        <p:tgtEl>
                                          <p:spTgt spid="26"/>
                                        </p:tgtEl>
                                      </p:cBhvr>
                                    </p:animEffect>
                                    <p:anim calcmode="lin" valueType="num">
                                      <p:cBhvr>
                                        <p:cTn id="72" dur="500" fill="hold"/>
                                        <p:tgtEl>
                                          <p:spTgt spid="26"/>
                                        </p:tgtEl>
                                        <p:attrNameLst>
                                          <p:attrName>ppt_x</p:attrName>
                                        </p:attrNameLst>
                                      </p:cBhvr>
                                      <p:tavLst>
                                        <p:tav tm="0">
                                          <p:val>
                                            <p:fltVal val="0.5"/>
                                          </p:val>
                                        </p:tav>
                                        <p:tav tm="100000">
                                          <p:val>
                                            <p:strVal val="#ppt_x"/>
                                          </p:val>
                                        </p:tav>
                                      </p:tavLst>
                                    </p:anim>
                                    <p:anim calcmode="lin" valueType="num">
                                      <p:cBhvr>
                                        <p:cTn id="73" dur="500" fill="hold"/>
                                        <p:tgtEl>
                                          <p:spTgt spid="26"/>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53" presetClass="entr" presetSubtype="528" fill="hold" nodeType="after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anim calcmode="lin" valueType="num">
                                      <p:cBhvr>
                                        <p:cTn id="80" dur="500" fill="hold"/>
                                        <p:tgtEl>
                                          <p:spTgt spid="29"/>
                                        </p:tgtEl>
                                        <p:attrNameLst>
                                          <p:attrName>ppt_x</p:attrName>
                                        </p:attrNameLst>
                                      </p:cBhvr>
                                      <p:tavLst>
                                        <p:tav tm="0">
                                          <p:val>
                                            <p:fltVal val="0.5"/>
                                          </p:val>
                                        </p:tav>
                                        <p:tav tm="100000">
                                          <p:val>
                                            <p:strVal val="#ppt_x"/>
                                          </p:val>
                                        </p:tav>
                                      </p:tavLst>
                                    </p:anim>
                                    <p:anim calcmode="lin" valueType="num">
                                      <p:cBhvr>
                                        <p:cTn id="81" dur="500" fill="hold"/>
                                        <p:tgtEl>
                                          <p:spTgt spid="29"/>
                                        </p:tgtEl>
                                        <p:attrNameLst>
                                          <p:attrName>ppt_y</p:attrName>
                                        </p:attrNameLst>
                                      </p:cBhvr>
                                      <p:tavLst>
                                        <p:tav tm="0">
                                          <p:val>
                                            <p:fltVal val="0.5"/>
                                          </p:val>
                                        </p:tav>
                                        <p:tav tm="100000">
                                          <p:val>
                                            <p:strVal val="#ppt_y"/>
                                          </p:val>
                                        </p:tav>
                                      </p:tavLst>
                                    </p:anim>
                                  </p:childTnLst>
                                </p:cTn>
                              </p:par>
                            </p:childTnLst>
                          </p:cTn>
                        </p:par>
                        <p:par>
                          <p:cTn id="82" fill="hold">
                            <p:stCondLst>
                              <p:cond delay="5500"/>
                            </p:stCondLst>
                            <p:childTnLst>
                              <p:par>
                                <p:cTn id="83" presetID="13" presetClass="entr" presetSubtype="16"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plus(in)">
                                      <p:cBhvr>
                                        <p:cTn id="8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13"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74121"/>
          </a:xfrm>
          <a:prstGeom prst="rect">
            <a:avLst/>
          </a:prstGeom>
        </p:spPr>
      </p:pic>
      <p:pic>
        <p:nvPicPr>
          <p:cNvPr id="22530" name="图片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矩形 31"/>
          <p:cNvSpPr/>
          <p:nvPr/>
        </p:nvSpPr>
        <p:spPr>
          <a:xfrm>
            <a:off x="211138" y="474663"/>
            <a:ext cx="8736012" cy="6221412"/>
          </a:xfrm>
          <a:prstGeom prst="rect">
            <a:avLst/>
          </a:prstGeom>
          <a:solidFill>
            <a:schemeClr val="accent4">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矩形 8"/>
          <p:cNvSpPr>
            <a:spLocks noChangeArrowheads="1"/>
          </p:cNvSpPr>
          <p:nvPr/>
        </p:nvSpPr>
        <p:spPr bwMode="auto">
          <a:xfrm>
            <a:off x="358775" y="642938"/>
            <a:ext cx="654685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None/>
            </a:pPr>
            <a:r>
              <a:rPr lang="zh-CN" altLang="zh-CN"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推动</a:t>
            </a:r>
            <a:r>
              <a:rPr lang="zh-CN" altLang="zh-CN"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rPr>
              <a:t>经济成长的新动力正在加快孕育</a:t>
            </a:r>
            <a:endParaRPr lang="zh-CN" altLang="en-US"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6" name="矩形 8"/>
          <p:cNvSpPr>
            <a:spLocks noChangeArrowheads="1"/>
          </p:cNvSpPr>
          <p:nvPr/>
        </p:nvSpPr>
        <p:spPr bwMode="auto">
          <a:xfrm>
            <a:off x="971600" y="1073825"/>
            <a:ext cx="3924436"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新动力孕育成长</a:t>
            </a:r>
            <a:endParaRPr lang="zh-CN" altLang="en-US"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矩形 1"/>
          <p:cNvSpPr/>
          <p:nvPr/>
        </p:nvSpPr>
        <p:spPr>
          <a:xfrm>
            <a:off x="944724" y="1589891"/>
            <a:ext cx="7254552" cy="830997"/>
          </a:xfrm>
          <a:prstGeom prst="rect">
            <a:avLst/>
          </a:prstGeom>
          <a:solidFill>
            <a:srgbClr val="042052"/>
          </a:solidFill>
          <a:ln w="38100">
            <a:noFill/>
          </a:ln>
          <a:effectLst>
            <a:outerShdw blurRad="50800" dist="152400" dir="2700000" algn="tl" rotWithShape="0">
              <a:prstClr val="black">
                <a:alpha val="40000"/>
              </a:prstClr>
            </a:outerShdw>
          </a:effectLst>
        </p:spPr>
        <p:txBody>
          <a:bodyPr wrap="square">
            <a:spAutoFit/>
          </a:bodyPr>
          <a:lstStyle/>
          <a:p>
            <a:pPr eaLnBrk="1" hangingPunct="1"/>
            <a:r>
              <a:rPr lang="zh-CN" altLang="zh-CN" sz="2400" b="1" dirty="0" smtClean="0">
                <a:solidFill>
                  <a:schemeClr val="bg1"/>
                </a:solidFill>
                <a:latin typeface="Times New Roman" panose="02020603050405020304" pitchFamily="18" charset="0"/>
                <a:ea typeface="+mn-ea"/>
                <a:cs typeface="Times New Roman" panose="02020603050405020304" pitchFamily="18" charset="0"/>
              </a:rPr>
              <a:t>国家</a:t>
            </a:r>
            <a:r>
              <a:rPr lang="zh-CN" altLang="zh-CN" sz="2400" b="1" dirty="0">
                <a:solidFill>
                  <a:schemeClr val="bg1"/>
                </a:solidFill>
                <a:latin typeface="Times New Roman" panose="02020603050405020304" pitchFamily="18" charset="0"/>
                <a:ea typeface="+mn-ea"/>
                <a:cs typeface="Times New Roman" panose="02020603050405020304" pitchFamily="18" charset="0"/>
              </a:rPr>
              <a:t>大力实施创新驱动战略，通过技术创新点燃经济发展的新引擎，产业创新升级步伐加快。</a:t>
            </a:r>
            <a:endParaRPr lang="zh-CN" altLang="en-US" sz="2400" b="1" dirty="0">
              <a:solidFill>
                <a:schemeClr val="bg1"/>
              </a:solidFill>
              <a:latin typeface="Times New Roman" panose="02020603050405020304" pitchFamily="18" charset="0"/>
              <a:ea typeface="+mn-ea"/>
              <a:cs typeface="Times New Roman" panose="02020603050405020304" pitchFamily="18" charset="0"/>
            </a:endParaRPr>
          </a:p>
        </p:txBody>
      </p:sp>
      <p:grpSp>
        <p:nvGrpSpPr>
          <p:cNvPr id="12" name="组合 11"/>
          <p:cNvGrpSpPr/>
          <p:nvPr/>
        </p:nvGrpSpPr>
        <p:grpSpPr>
          <a:xfrm>
            <a:off x="438721" y="2699830"/>
            <a:ext cx="2756400" cy="3609490"/>
            <a:chOff x="4304368" y="2925817"/>
            <a:chExt cx="2756400" cy="3609490"/>
          </a:xfrm>
        </p:grpSpPr>
        <p:pic>
          <p:nvPicPr>
            <p:cNvPr id="13" name="图片 1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304368" y="2925817"/>
              <a:ext cx="2555809" cy="1944638"/>
            </a:xfrm>
            <a:prstGeom prst="rect">
              <a:avLst/>
            </a:prstGeom>
            <a:ln>
              <a:noFill/>
            </a:ln>
            <a:effectLst>
              <a:softEdge rad="112500"/>
            </a:effectLst>
          </p:spPr>
        </p:pic>
        <p:sp>
          <p:nvSpPr>
            <p:cNvPr id="14" name="矩形 13"/>
            <p:cNvSpPr/>
            <p:nvPr/>
          </p:nvSpPr>
          <p:spPr>
            <a:xfrm>
              <a:off x="4333192" y="4965647"/>
              <a:ext cx="2727576" cy="1569660"/>
            </a:xfrm>
            <a:prstGeom prst="rect">
              <a:avLst/>
            </a:prstGeom>
            <a:ln>
              <a:noFill/>
            </a:ln>
          </p:spPr>
          <p:txBody>
            <a:bodyPr wrap="square">
              <a:spAutoFit/>
            </a:bodyPr>
            <a:lstStyle/>
            <a:p>
              <a:r>
                <a:rPr lang="zh-CN" altLang="en-US" sz="2400" b="1" kern="100" dirty="0" smtClean="0">
                  <a:solidFill>
                    <a:srgbClr val="042359"/>
                  </a:solidFill>
                  <a:effectLst>
                    <a:outerShdw blurRad="38100" dist="38100" dir="2700000" algn="tl">
                      <a:srgbClr val="000000">
                        <a:alpha val="43137"/>
                      </a:srgbClr>
                    </a:outerShdw>
                  </a:effectLst>
                  <a:cs typeface="宋体" panose="02010600030101010101" pitchFamily="2" charset="-122"/>
                </a:rPr>
                <a:t>新能源汽车</a:t>
              </a:r>
              <a:endParaRPr lang="en-US" altLang="zh-CN" sz="2400" b="1" kern="100" dirty="0" smtClean="0">
                <a:solidFill>
                  <a:srgbClr val="042359"/>
                </a:solidFill>
                <a:effectLst>
                  <a:outerShdw blurRad="38100" dist="38100" dir="2700000" algn="tl">
                    <a:srgbClr val="000000">
                      <a:alpha val="43137"/>
                    </a:srgbClr>
                  </a:outerShdw>
                </a:effectLst>
                <a:cs typeface="宋体" panose="02010600030101010101" pitchFamily="2" charset="-122"/>
              </a:endParaRPr>
            </a:p>
            <a:p>
              <a:r>
                <a:rPr lang="en-US" altLang="zh-CN" dirty="0" smtClean="0"/>
                <a:t>      2001</a:t>
              </a:r>
              <a:r>
                <a:rPr lang="zh-CN" altLang="en-US" dirty="0"/>
                <a:t>年，新能源汽车研究项目被列入国家“十五”期间的“</a:t>
              </a:r>
              <a:r>
                <a:rPr lang="en-US" altLang="zh-CN" dirty="0"/>
                <a:t>863”</a:t>
              </a:r>
              <a:r>
                <a:rPr lang="zh-CN" altLang="en-US" dirty="0"/>
                <a:t>重大科技</a:t>
              </a:r>
              <a:r>
                <a:rPr lang="zh-CN" altLang="en-US" dirty="0" smtClean="0"/>
                <a:t>课题。</a:t>
              </a:r>
              <a:endParaRPr lang="zh-CN" altLang="en-US" dirty="0">
                <a:solidFill>
                  <a:srgbClr val="042359"/>
                </a:solidFill>
              </a:endParaRPr>
            </a:p>
          </p:txBody>
        </p:sp>
      </p:grpSp>
      <p:grpSp>
        <p:nvGrpSpPr>
          <p:cNvPr id="24" name="组合 23"/>
          <p:cNvGrpSpPr/>
          <p:nvPr/>
        </p:nvGrpSpPr>
        <p:grpSpPr>
          <a:xfrm>
            <a:off x="3323549" y="3034255"/>
            <a:ext cx="2688611" cy="3285941"/>
            <a:chOff x="4372156" y="1652603"/>
            <a:chExt cx="2688611" cy="3285941"/>
          </a:xfrm>
        </p:grpSpPr>
        <p:pic>
          <p:nvPicPr>
            <p:cNvPr id="25" name="图片 2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372157" y="3258163"/>
              <a:ext cx="2688610" cy="1680381"/>
            </a:xfrm>
            <a:prstGeom prst="rect">
              <a:avLst/>
            </a:prstGeom>
            <a:ln>
              <a:noFill/>
            </a:ln>
            <a:effectLst>
              <a:softEdge rad="112500"/>
            </a:effectLst>
          </p:spPr>
        </p:pic>
        <p:sp>
          <p:nvSpPr>
            <p:cNvPr id="26" name="矩形 25"/>
            <p:cNvSpPr/>
            <p:nvPr/>
          </p:nvSpPr>
          <p:spPr>
            <a:xfrm>
              <a:off x="4372156" y="1652603"/>
              <a:ext cx="2438935" cy="1323439"/>
            </a:xfrm>
            <a:prstGeom prst="rect">
              <a:avLst/>
            </a:prstGeom>
            <a:ln>
              <a:noFill/>
            </a:ln>
          </p:spPr>
          <p:txBody>
            <a:bodyPr wrap="square">
              <a:spAutoFit/>
            </a:bodyPr>
            <a:lstStyle/>
            <a:p>
              <a:r>
                <a:rPr lang="zh-CN" altLang="en-US" sz="2400" b="1" kern="100" dirty="0" smtClean="0">
                  <a:solidFill>
                    <a:srgbClr val="042359"/>
                  </a:solidFill>
                  <a:effectLst>
                    <a:outerShdw blurRad="38100" dist="38100" dir="2700000" algn="tl">
                      <a:srgbClr val="000000">
                        <a:alpha val="43137"/>
                      </a:srgbClr>
                    </a:outerShdw>
                  </a:effectLst>
                  <a:cs typeface="宋体" panose="02010600030101010101" pitchFamily="2" charset="-122"/>
                </a:rPr>
                <a:t>工业机器人</a:t>
              </a:r>
              <a:endParaRPr lang="en-US" altLang="zh-CN" sz="2400" b="1" kern="100" dirty="0" smtClean="0">
                <a:solidFill>
                  <a:srgbClr val="042359"/>
                </a:solidFill>
                <a:effectLst>
                  <a:outerShdw blurRad="38100" dist="38100" dir="2700000" algn="tl">
                    <a:srgbClr val="000000">
                      <a:alpha val="43137"/>
                    </a:srgbClr>
                  </a:outerShdw>
                </a:effectLst>
                <a:cs typeface="宋体" panose="02010600030101010101" pitchFamily="2" charset="-122"/>
              </a:endParaRPr>
            </a:p>
            <a:p>
              <a:r>
                <a:rPr lang="zh-CN" altLang="en-US" dirty="0" smtClean="0"/>
                <a:t>       中国工业机器人经过</a:t>
              </a:r>
              <a:r>
                <a:rPr lang="en-US" altLang="zh-CN" dirty="0"/>
                <a:t>20</a:t>
              </a:r>
              <a:r>
                <a:rPr lang="zh-CN" altLang="en-US" dirty="0"/>
                <a:t>多年的</a:t>
              </a:r>
              <a:r>
                <a:rPr lang="zh-CN" altLang="en-US" dirty="0" smtClean="0"/>
                <a:t>发展，目前已经</a:t>
              </a:r>
              <a:r>
                <a:rPr lang="zh-CN" altLang="en-US" dirty="0"/>
                <a:t>初具规模。</a:t>
              </a:r>
              <a:endParaRPr lang="zh-CN" altLang="en-US" sz="2000" dirty="0">
                <a:solidFill>
                  <a:srgbClr val="042359"/>
                </a:solidFill>
              </a:endParaRPr>
            </a:p>
          </p:txBody>
        </p:sp>
      </p:grpSp>
      <p:grpSp>
        <p:nvGrpSpPr>
          <p:cNvPr id="27" name="组合 26"/>
          <p:cNvGrpSpPr/>
          <p:nvPr/>
        </p:nvGrpSpPr>
        <p:grpSpPr>
          <a:xfrm>
            <a:off x="6024586" y="2662932"/>
            <a:ext cx="2727576" cy="3513405"/>
            <a:chOff x="4333191" y="3021902"/>
            <a:chExt cx="2727576" cy="3513405"/>
          </a:xfrm>
        </p:grpSpPr>
        <p:pic>
          <p:nvPicPr>
            <p:cNvPr id="28" name="图片 2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536789" y="3021902"/>
              <a:ext cx="2130131" cy="1943745"/>
            </a:xfrm>
            <a:prstGeom prst="rect">
              <a:avLst/>
            </a:prstGeom>
            <a:ln>
              <a:noFill/>
            </a:ln>
            <a:effectLst>
              <a:softEdge rad="112500"/>
            </a:effectLst>
          </p:spPr>
        </p:pic>
        <p:sp>
          <p:nvSpPr>
            <p:cNvPr id="29" name="矩形 28"/>
            <p:cNvSpPr/>
            <p:nvPr/>
          </p:nvSpPr>
          <p:spPr>
            <a:xfrm>
              <a:off x="4333191" y="4965647"/>
              <a:ext cx="2727576" cy="1569660"/>
            </a:xfrm>
            <a:prstGeom prst="rect">
              <a:avLst/>
            </a:prstGeom>
            <a:ln>
              <a:noFill/>
            </a:ln>
          </p:spPr>
          <p:txBody>
            <a:bodyPr wrap="square">
              <a:spAutoFit/>
            </a:bodyPr>
            <a:lstStyle/>
            <a:p>
              <a:r>
                <a:rPr lang="zh-CN" altLang="en-US" sz="2400" b="1" kern="100" dirty="0" smtClean="0">
                  <a:solidFill>
                    <a:srgbClr val="042359"/>
                  </a:solidFill>
                  <a:effectLst>
                    <a:outerShdw blurRad="38100" dist="38100" dir="2700000" algn="tl">
                      <a:srgbClr val="000000">
                        <a:alpha val="43137"/>
                      </a:srgbClr>
                    </a:outerShdw>
                  </a:effectLst>
                  <a:cs typeface="宋体" panose="02010600030101010101" pitchFamily="2" charset="-122"/>
                </a:rPr>
                <a:t>太阳能电池</a:t>
              </a:r>
              <a:endParaRPr lang="en-US" altLang="zh-CN" sz="2400" b="1" kern="100" dirty="0" smtClean="0">
                <a:solidFill>
                  <a:srgbClr val="042359"/>
                </a:solidFill>
                <a:effectLst>
                  <a:outerShdw blurRad="38100" dist="38100" dir="2700000" algn="tl">
                    <a:srgbClr val="000000">
                      <a:alpha val="43137"/>
                    </a:srgbClr>
                  </a:outerShdw>
                </a:effectLst>
                <a:cs typeface="宋体" panose="02010600030101010101" pitchFamily="2" charset="-122"/>
              </a:endParaRPr>
            </a:p>
            <a:p>
              <a:r>
                <a:rPr lang="zh-CN" altLang="en-US" dirty="0" smtClean="0"/>
                <a:t>      中国</a:t>
              </a:r>
              <a:r>
                <a:rPr lang="zh-CN" altLang="en-US" dirty="0"/>
                <a:t>太阳能电池产量达到</a:t>
              </a:r>
              <a:r>
                <a:rPr lang="en-US" altLang="zh-CN" dirty="0" smtClean="0"/>
                <a:t>1188MW</a:t>
              </a:r>
              <a:r>
                <a:rPr lang="zh-CN" altLang="en-US" dirty="0" smtClean="0"/>
                <a:t>，已成为</a:t>
              </a:r>
              <a:r>
                <a:rPr lang="zh-CN" altLang="en-US" dirty="0"/>
                <a:t>世界太阳能电池生产第一大国。</a:t>
              </a:r>
              <a:endParaRPr lang="zh-CN" altLang="en-US" dirty="0">
                <a:solidFill>
                  <a:srgbClr val="042359"/>
                </a:solidFill>
              </a:endParaRPr>
            </a:p>
          </p:txBody>
        </p:sp>
      </p:grpSp>
      <p:sp>
        <p:nvSpPr>
          <p:cNvPr id="8" name="矩形 7"/>
          <p:cNvSpPr/>
          <p:nvPr/>
        </p:nvSpPr>
        <p:spPr>
          <a:xfrm>
            <a:off x="5558868" y="692696"/>
            <a:ext cx="2901564" cy="769441"/>
          </a:xfrm>
          <a:prstGeom prst="rect">
            <a:avLst/>
          </a:prstGeom>
          <a:noFill/>
        </p:spPr>
        <p:txBody>
          <a:bodyPr wrap="none" lIns="91440" tIns="45720" rIns="91440" bIns="45720">
            <a:spAutoFit/>
          </a:bodyPr>
          <a:lstStyle/>
          <a:p>
            <a:pPr algn="ctr"/>
            <a:r>
              <a:rPr lang="en-US" altLang="zh-CN" sz="4400" b="1" cap="none" spc="0" dirty="0" smtClean="0">
                <a:ln w="9525">
                  <a:solidFill>
                    <a:schemeClr val="bg1"/>
                  </a:solidFill>
                  <a:prstDash val="solid"/>
                </a:ln>
                <a:blipFill>
                  <a:blip r:embed="rId7"/>
                  <a:tile tx="0" ty="0" sx="100000" sy="100000" flip="none" algn="tl"/>
                </a:blipFill>
                <a:effectLst>
                  <a:outerShdw blurRad="12700" dist="38100" dir="2700000" algn="tl" rotWithShape="0">
                    <a:schemeClr val="bg1">
                      <a:lumMod val="50000"/>
                    </a:schemeClr>
                  </a:outerShdw>
                </a:effectLst>
              </a:rPr>
              <a:t>High-Tech</a:t>
            </a:r>
            <a:endParaRPr lang="zh-CN" altLang="en-US" sz="4400" b="1" cap="none" spc="0" dirty="0">
              <a:ln w="9525">
                <a:solidFill>
                  <a:schemeClr val="bg1"/>
                </a:solidFill>
                <a:prstDash val="solid"/>
              </a:ln>
              <a:blipFill>
                <a:blip r:embed="rId7"/>
                <a:tile tx="0" ty="0" sx="100000" sy="100000" flip="none" algn="tl"/>
              </a:blipFill>
              <a:effectLst>
                <a:outerShdw blurRad="12700" dist="38100" dir="2700000" algn="tl" rotWithShape="0">
                  <a:schemeClr val="bg1">
                    <a:lumMod val="50000"/>
                  </a:schemeClr>
                </a:outerShdw>
              </a:effectLst>
            </a:endParaRPr>
          </a:p>
        </p:txBody>
      </p:sp>
    </p:spTree>
    <p:extLst>
      <p:ext uri="{BB962C8B-B14F-4D97-AF65-F5344CB8AC3E}">
        <p14:creationId xmlns="" xmlns:p14="http://schemas.microsoft.com/office/powerpoint/2010/main" val="28938871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par>
                                <p:cTn id="12" presetID="16" presetClass="entr" presetSubtype="42"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Horizontal)">
                                      <p:cBhvr>
                                        <p:cTn id="14" dur="500"/>
                                        <p:tgtEl>
                                          <p:spTgt spid="8"/>
                                        </p:tgtEl>
                                      </p:cBhvr>
                                    </p:animEffect>
                                  </p:childTnLst>
                                </p:cTn>
                              </p:par>
                            </p:childTnLst>
                          </p:cTn>
                        </p:par>
                        <p:par>
                          <p:cTn id="15" fill="hold">
                            <p:stCondLst>
                              <p:cond delay="1000"/>
                            </p:stCondLst>
                            <p:childTnLst>
                              <p:par>
                                <p:cTn id="16" presetID="3" presetClass="entr" presetSubtype="5"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vertical)">
                                      <p:cBhvr>
                                        <p:cTn id="18" dur="500"/>
                                        <p:tgtEl>
                                          <p:spTgt spid="2"/>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31" presetClass="entr" presetSubtype="0"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1000" fill="hold"/>
                                        <p:tgtEl>
                                          <p:spTgt spid="24"/>
                                        </p:tgtEl>
                                        <p:attrNameLst>
                                          <p:attrName>ppt_w</p:attrName>
                                        </p:attrNameLst>
                                      </p:cBhvr>
                                      <p:tavLst>
                                        <p:tav tm="0">
                                          <p:val>
                                            <p:fltVal val="0"/>
                                          </p:val>
                                        </p:tav>
                                        <p:tav tm="100000">
                                          <p:val>
                                            <p:strVal val="#ppt_w"/>
                                          </p:val>
                                        </p:tav>
                                      </p:tavLst>
                                    </p:anim>
                                    <p:anim calcmode="lin" valueType="num">
                                      <p:cBhvr>
                                        <p:cTn id="29" dur="1000" fill="hold"/>
                                        <p:tgtEl>
                                          <p:spTgt spid="24"/>
                                        </p:tgtEl>
                                        <p:attrNameLst>
                                          <p:attrName>ppt_h</p:attrName>
                                        </p:attrNameLst>
                                      </p:cBhvr>
                                      <p:tavLst>
                                        <p:tav tm="0">
                                          <p:val>
                                            <p:fltVal val="0"/>
                                          </p:val>
                                        </p:tav>
                                        <p:tav tm="100000">
                                          <p:val>
                                            <p:strVal val="#ppt_h"/>
                                          </p:val>
                                        </p:tav>
                                      </p:tavLst>
                                    </p:anim>
                                    <p:anim calcmode="lin" valueType="num">
                                      <p:cBhvr>
                                        <p:cTn id="30" dur="1000" fill="hold"/>
                                        <p:tgtEl>
                                          <p:spTgt spid="24"/>
                                        </p:tgtEl>
                                        <p:attrNameLst>
                                          <p:attrName>style.rotation</p:attrName>
                                        </p:attrNameLst>
                                      </p:cBhvr>
                                      <p:tavLst>
                                        <p:tav tm="0">
                                          <p:val>
                                            <p:fltVal val="90"/>
                                          </p:val>
                                        </p:tav>
                                        <p:tav tm="100000">
                                          <p:val>
                                            <p:fltVal val="0"/>
                                          </p:val>
                                        </p:tav>
                                      </p:tavLst>
                                    </p:anim>
                                    <p:animEffect transition="in" filter="fade">
                                      <p:cBhvr>
                                        <p:cTn id="31" dur="1000"/>
                                        <p:tgtEl>
                                          <p:spTgt spid="24"/>
                                        </p:tgtEl>
                                      </p:cBhvr>
                                    </p:animEffect>
                                  </p:childTnLst>
                                </p:cTn>
                              </p:par>
                            </p:childTnLst>
                          </p:cTn>
                        </p:par>
                        <p:par>
                          <p:cTn id="32" fill="hold">
                            <p:stCondLst>
                              <p:cond delay="3000"/>
                            </p:stCondLst>
                            <p:childTnLst>
                              <p:par>
                                <p:cTn id="33" presetID="52"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Scale>
                                      <p:cBhvr>
                                        <p:cTn id="35"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27"/>
                                        </p:tgtEl>
                                        <p:attrNameLst>
                                          <p:attrName>ppt_x</p:attrName>
                                          <p:attrName>ppt_y</p:attrName>
                                        </p:attrNameLst>
                                      </p:cBhvr>
                                    </p:animMotion>
                                    <p:animEffect transition="in" filter="fade">
                                      <p:cBhvr>
                                        <p:cTn id="3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74121"/>
          </a:xfrm>
          <a:prstGeom prst="rect">
            <a:avLst/>
          </a:prstGeom>
        </p:spPr>
      </p:pic>
      <p:pic>
        <p:nvPicPr>
          <p:cNvPr id="20482" name="图片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 name="矩形 35"/>
          <p:cNvSpPr/>
          <p:nvPr/>
        </p:nvSpPr>
        <p:spPr>
          <a:xfrm>
            <a:off x="211138" y="474663"/>
            <a:ext cx="8736012" cy="6221412"/>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nvGrpSpPr>
          <p:cNvPr id="37" name="组合 4"/>
          <p:cNvGrpSpPr>
            <a:grpSpLocks/>
          </p:cNvGrpSpPr>
          <p:nvPr/>
        </p:nvGrpSpPr>
        <p:grpSpPr bwMode="auto">
          <a:xfrm>
            <a:off x="611188" y="487363"/>
            <a:ext cx="2822575" cy="1168400"/>
            <a:chOff x="2915816" y="1180689"/>
            <a:chExt cx="2822575" cy="1168191"/>
          </a:xfrm>
        </p:grpSpPr>
        <p:pic>
          <p:nvPicPr>
            <p:cNvPr id="20487" name="Picture 10" descr="双横杠.pn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2915816" y="2136155"/>
              <a:ext cx="2822575"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 name="矩形 38"/>
            <p:cNvSpPr/>
            <p:nvPr/>
          </p:nvSpPr>
          <p:spPr>
            <a:xfrm>
              <a:off x="3252178" y="1180689"/>
              <a:ext cx="2358802" cy="1061829"/>
            </a:xfrm>
            <a:prstGeom prst="rect">
              <a:avLst/>
            </a:prstGeom>
          </p:spPr>
          <p:txBody>
            <a:bodyPr>
              <a:spAutoFit/>
            </a:bodyPr>
            <a:lstStyle/>
            <a:p>
              <a:pPr eaLnBrk="1" hangingPunct="1">
                <a:lnSpc>
                  <a:spcPct val="150000"/>
                </a:lnSpc>
                <a:defRPr/>
              </a:pPr>
              <a:r>
                <a:rPr lang="zh-CN" alt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50" endPos="85000" dir="5400000" sy="-100000" algn="bl" rotWithShape="0"/>
                  </a:effectLst>
                  <a:latin typeface="微软雅黑" pitchFamily="34" charset="-122"/>
                  <a:ea typeface="黑体"/>
                </a:rPr>
                <a:t>第三章</a:t>
              </a:r>
              <a:endParaRPr lang="zh-CN" alt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50" endPos="85000" dir="5400000" sy="-100000" algn="bl" rotWithShape="0"/>
                </a:effectLst>
                <a:latin typeface="微软雅黑" pitchFamily="34" charset="-122"/>
                <a:ea typeface="黑体"/>
              </a:endParaRPr>
            </a:p>
          </p:txBody>
        </p:sp>
      </p:grpSp>
      <p:pic>
        <p:nvPicPr>
          <p:cNvPr id="20485" name="图片 39"/>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6037263" y="4868863"/>
            <a:ext cx="2836862" cy="170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 name="文本框 43"/>
          <p:cNvSpPr txBox="1"/>
          <p:nvPr/>
        </p:nvSpPr>
        <p:spPr>
          <a:xfrm>
            <a:off x="611560" y="1852338"/>
            <a:ext cx="7992888" cy="2323713"/>
          </a:xfrm>
          <a:prstGeom prst="rect">
            <a:avLst/>
          </a:prstGeom>
          <a:noFill/>
        </p:spPr>
        <p:txBody>
          <a:bodyPr wrap="square">
            <a:spAutoFit/>
          </a:bodyPr>
          <a:lstStyle/>
          <a:p>
            <a:pPr eaLnBrk="1" hangingPunct="1">
              <a:lnSpc>
                <a:spcPts val="5780"/>
              </a:lnSpc>
              <a:defRPr/>
            </a:pPr>
            <a:r>
              <a:rPr kumimoji="1" lang="zh-CN" altLang="en-US" sz="3600" b="1" dirty="0" smtClean="0">
                <a:latin typeface="华文细黑" panose="02010600040101010101" pitchFamily="2" charset="-122"/>
                <a:ea typeface="华文细黑" panose="02010600040101010101" pitchFamily="2" charset="-122"/>
                <a:cs typeface="黑体"/>
              </a:rPr>
              <a:t>我们</a:t>
            </a:r>
            <a:endParaRPr kumimoji="1" lang="en-US" altLang="zh-CN" sz="3600" b="1" dirty="0" smtClean="0">
              <a:latin typeface="华文细黑" panose="02010600040101010101" pitchFamily="2" charset="-122"/>
              <a:ea typeface="华文细黑" panose="02010600040101010101" pitchFamily="2" charset="-122"/>
              <a:cs typeface="黑体"/>
            </a:endParaRPr>
          </a:p>
          <a:p>
            <a:pPr algn="ctr" eaLnBrk="1" hangingPunct="1">
              <a:lnSpc>
                <a:spcPts val="5780"/>
              </a:lnSpc>
              <a:defRPr/>
            </a:pPr>
            <a:r>
              <a:rPr lang="zh-CN" altLang="en-US"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50" endPos="85000" dir="5400000" sy="-100000" algn="bl" rotWithShape="0"/>
                </a:effectLst>
                <a:latin typeface="微软雅黑" pitchFamily="34" charset="-122"/>
                <a:ea typeface="黑体"/>
              </a:rPr>
              <a:t>有信心</a:t>
            </a:r>
            <a:r>
              <a:rPr lang="zh-CN" altLang="en-US" sz="6000" b="1" dirty="0" smtClean="0">
                <a:ln w="17780" cmpd="sng">
                  <a:solidFill>
                    <a:srgbClr val="FFFFFF"/>
                  </a:solidFill>
                  <a:prstDash val="solid"/>
                  <a:miter lim="800000"/>
                </a:ln>
                <a:solidFill>
                  <a:srgbClr val="042359"/>
                </a:solidFill>
                <a:effectLst>
                  <a:outerShdw blurRad="50800" algn="tl" rotWithShape="0">
                    <a:srgbClr val="000000"/>
                  </a:outerShdw>
                  <a:reflection blurRad="6350" stA="55000" endA="50" endPos="85000" dir="5400000" sy="-100000" algn="bl" rotWithShape="0"/>
                </a:effectLst>
                <a:latin typeface="微软雅黑" pitchFamily="34" charset="-122"/>
                <a:ea typeface="黑体"/>
              </a:rPr>
              <a:t>有能力</a:t>
            </a:r>
            <a:endParaRPr lang="en-US" altLang="zh-CN" sz="6000" b="1" dirty="0" smtClean="0">
              <a:ln w="17780" cmpd="sng">
                <a:solidFill>
                  <a:srgbClr val="FFFFFF"/>
                </a:solidFill>
                <a:prstDash val="solid"/>
                <a:miter lim="800000"/>
              </a:ln>
              <a:solidFill>
                <a:srgbClr val="042359"/>
              </a:solidFill>
              <a:effectLst>
                <a:outerShdw blurRad="50800" algn="tl" rotWithShape="0">
                  <a:srgbClr val="000000"/>
                </a:outerShdw>
                <a:reflection blurRad="6350" stA="55000" endA="50" endPos="85000" dir="5400000" sy="-100000" algn="bl" rotWithShape="0"/>
              </a:effectLst>
              <a:latin typeface="微软雅黑" pitchFamily="34" charset="-122"/>
              <a:ea typeface="黑体"/>
            </a:endParaRPr>
          </a:p>
          <a:p>
            <a:pPr algn="r" eaLnBrk="1" hangingPunct="1">
              <a:lnSpc>
                <a:spcPts val="5780"/>
              </a:lnSpc>
              <a:defRPr/>
            </a:pPr>
            <a:r>
              <a:rPr kumimoji="1" lang="zh-CN" altLang="en-US" sz="3600" b="1" dirty="0" smtClean="0">
                <a:latin typeface="华文细黑" panose="02010600040101010101" pitchFamily="2" charset="-122"/>
                <a:ea typeface="华文细黑" panose="02010600040101010101" pitchFamily="2" charset="-122"/>
                <a:cs typeface="黑体"/>
              </a:rPr>
              <a:t>实现预期目标</a:t>
            </a:r>
            <a:endParaRPr kumimoji="1" lang="zh-CN" altLang="en-US" sz="3600" b="1" dirty="0">
              <a:latin typeface="华文细黑" panose="02010600040101010101" pitchFamily="2" charset="-122"/>
              <a:ea typeface="华文细黑" panose="02010600040101010101" pitchFamily="2" charset="-122"/>
              <a:cs typeface="黑体"/>
            </a:endParaRPr>
          </a:p>
        </p:txBody>
      </p:sp>
    </p:spTree>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slide(fromTop)">
                                      <p:cBhvr>
                                        <p:cTn id="7" dur="500"/>
                                        <p:tgtEl>
                                          <p:spTgt spid="37"/>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iterate type="wd">
                                    <p:tmPct val="7000"/>
                                  </p:iterate>
                                  <p:childTnLst>
                                    <p:set>
                                      <p:cBhvr>
                                        <p:cTn id="10" dur="1" fill="hold">
                                          <p:stCondLst>
                                            <p:cond delay="0"/>
                                          </p:stCondLst>
                                        </p:cTn>
                                        <p:tgtEl>
                                          <p:spTgt spid="44"/>
                                        </p:tgtEl>
                                        <p:attrNameLst>
                                          <p:attrName>style.visibility</p:attrName>
                                        </p:attrNameLst>
                                      </p:cBhvr>
                                      <p:to>
                                        <p:strVal val="visible"/>
                                      </p:to>
                                    </p:set>
                                    <p:anim calcmode="lin" valueType="num">
                                      <p:cBhvr>
                                        <p:cTn id="11" dur="500" fill="hold"/>
                                        <p:tgtEl>
                                          <p:spTgt spid="44"/>
                                        </p:tgtEl>
                                        <p:attrNameLst>
                                          <p:attrName>ppt_w</p:attrName>
                                        </p:attrNameLst>
                                      </p:cBhvr>
                                      <p:tavLst>
                                        <p:tav tm="0">
                                          <p:val>
                                            <p:fltVal val="0"/>
                                          </p:val>
                                        </p:tav>
                                        <p:tav tm="100000">
                                          <p:val>
                                            <p:strVal val="#ppt_w"/>
                                          </p:val>
                                        </p:tav>
                                      </p:tavLst>
                                    </p:anim>
                                    <p:anim calcmode="lin" valueType="num">
                                      <p:cBhvr>
                                        <p:cTn id="12" dur="500" fill="hold"/>
                                        <p:tgtEl>
                                          <p:spTgt spid="44"/>
                                        </p:tgtEl>
                                        <p:attrNameLst>
                                          <p:attrName>ppt_h</p:attrName>
                                        </p:attrNameLst>
                                      </p:cBhvr>
                                      <p:tavLst>
                                        <p:tav tm="0">
                                          <p:val>
                                            <p:fltVal val="0"/>
                                          </p:val>
                                        </p:tav>
                                        <p:tav tm="100000">
                                          <p:val>
                                            <p:strVal val="#ppt_h"/>
                                          </p:val>
                                        </p:tav>
                                      </p:tavLst>
                                    </p:anim>
                                    <p:animEffect transition="in" filter="fade">
                                      <p:cBhvr>
                                        <p:cTn id="1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74121"/>
          </a:xfrm>
          <a:prstGeom prst="rect">
            <a:avLst/>
          </a:prstGeom>
        </p:spPr>
      </p:pic>
      <p:pic>
        <p:nvPicPr>
          <p:cNvPr id="21506" name="图片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 name="矩形 35"/>
          <p:cNvSpPr/>
          <p:nvPr/>
        </p:nvSpPr>
        <p:spPr>
          <a:xfrm>
            <a:off x="211138" y="474663"/>
            <a:ext cx="8736012" cy="6221412"/>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21508" name="图片 39"/>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6037263" y="4868863"/>
            <a:ext cx="2836862" cy="170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1" name="组合 4"/>
          <p:cNvGrpSpPr>
            <a:grpSpLocks/>
          </p:cNvGrpSpPr>
          <p:nvPr/>
        </p:nvGrpSpPr>
        <p:grpSpPr bwMode="auto">
          <a:xfrm>
            <a:off x="611188" y="706438"/>
            <a:ext cx="2822575" cy="949325"/>
            <a:chOff x="2915816" y="1399556"/>
            <a:chExt cx="2822575" cy="949324"/>
          </a:xfrm>
        </p:grpSpPr>
        <p:pic>
          <p:nvPicPr>
            <p:cNvPr id="21540" name="Picture 10" descr="双横杠.png"/>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2915816" y="2136155"/>
              <a:ext cx="2822575"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矩形 12"/>
            <p:cNvSpPr/>
            <p:nvPr/>
          </p:nvSpPr>
          <p:spPr>
            <a:xfrm>
              <a:off x="3252178" y="1399556"/>
              <a:ext cx="2358802" cy="819172"/>
            </a:xfrm>
            <a:prstGeom prst="rect">
              <a:avLst/>
            </a:prstGeom>
          </p:spPr>
          <p:txBody>
            <a:bodyPr>
              <a:spAutoFit/>
            </a:bodyPr>
            <a:lstStyle/>
            <a:p>
              <a:pPr eaLnBrk="1" hangingPunct="1">
                <a:lnSpc>
                  <a:spcPct val="150000"/>
                </a:lnSpc>
                <a:defRPr/>
              </a:pPr>
              <a:r>
                <a:rPr lang="zh-CN" alt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50" endPos="85000" dir="5400000" sy="-100000" algn="bl" rotWithShape="0"/>
                  </a:effectLst>
                  <a:latin typeface="微软雅黑" pitchFamily="34" charset="-122"/>
                  <a:ea typeface="黑体"/>
                </a:rPr>
                <a:t>本章概要</a:t>
              </a:r>
            </a:p>
          </p:txBody>
        </p:sp>
      </p:grpSp>
      <p:grpSp>
        <p:nvGrpSpPr>
          <p:cNvPr id="20" name="组 37"/>
          <p:cNvGrpSpPr>
            <a:grpSpLocks/>
          </p:cNvGrpSpPr>
          <p:nvPr/>
        </p:nvGrpSpPr>
        <p:grpSpPr bwMode="auto">
          <a:xfrm>
            <a:off x="-32" y="2533650"/>
            <a:ext cx="8538337" cy="1271588"/>
            <a:chOff x="-366983" y="1399431"/>
            <a:chExt cx="8537744" cy="1271916"/>
          </a:xfrm>
        </p:grpSpPr>
        <p:sp>
          <p:nvSpPr>
            <p:cNvPr id="21" name="矩形 20"/>
            <p:cNvSpPr/>
            <p:nvPr/>
          </p:nvSpPr>
          <p:spPr>
            <a:xfrm>
              <a:off x="-712" y="1717013"/>
              <a:ext cx="8171473" cy="539889"/>
            </a:xfrm>
            <a:prstGeom prst="rect">
              <a:avLst/>
            </a:prstGeom>
            <a:solidFill>
              <a:schemeClr val="tx2">
                <a:lumMod val="60000"/>
                <a:lumOff val="40000"/>
                <a:alpha val="5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zh-CN" altLang="en-US" dirty="0"/>
            </a:p>
          </p:txBody>
        </p:sp>
        <p:grpSp>
          <p:nvGrpSpPr>
            <p:cNvPr id="21537" name="组 32"/>
            <p:cNvGrpSpPr>
              <a:grpSpLocks/>
            </p:cNvGrpSpPr>
            <p:nvPr/>
          </p:nvGrpSpPr>
          <p:grpSpPr bwMode="auto">
            <a:xfrm>
              <a:off x="-366983" y="1399431"/>
              <a:ext cx="1675698" cy="1271916"/>
              <a:chOff x="-366983" y="1399431"/>
              <a:chExt cx="1675698" cy="1271916"/>
            </a:xfrm>
          </p:grpSpPr>
          <p:pic>
            <p:nvPicPr>
              <p:cNvPr id="21538" name="图片 22" descr="图标.psd"/>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66983" y="1399431"/>
                <a:ext cx="1675698" cy="1271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39" name="文本框 23"/>
              <p:cNvSpPr txBox="1">
                <a:spLocks noChangeArrowheads="1"/>
              </p:cNvSpPr>
              <p:nvPr/>
            </p:nvSpPr>
            <p:spPr bwMode="auto">
              <a:xfrm>
                <a:off x="133048" y="1723127"/>
                <a:ext cx="364177" cy="5233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kumimoji="1" lang="en-US" altLang="zh-CN" sz="2800" dirty="0" smtClean="0">
                    <a:solidFill>
                      <a:srgbClr val="FFFFFF"/>
                    </a:solidFill>
                    <a:latin typeface="黑体" panose="02010609060101010101" pitchFamily="49" charset="-122"/>
                    <a:ea typeface="黑体" panose="02010609060101010101" pitchFamily="49" charset="-122"/>
                  </a:rPr>
                  <a:t>2</a:t>
                </a:r>
                <a:endParaRPr kumimoji="1" lang="zh-CN" altLang="en-US" sz="2800" dirty="0">
                  <a:solidFill>
                    <a:srgbClr val="FFFFFF"/>
                  </a:solidFill>
                  <a:latin typeface="黑体" panose="02010609060101010101" pitchFamily="49" charset="-122"/>
                  <a:ea typeface="黑体" panose="02010609060101010101" pitchFamily="49" charset="-122"/>
                </a:endParaRPr>
              </a:p>
            </p:txBody>
          </p:sp>
        </p:grpSp>
      </p:grpSp>
      <p:grpSp>
        <p:nvGrpSpPr>
          <p:cNvPr id="25" name="组 39"/>
          <p:cNvGrpSpPr>
            <a:grpSpLocks/>
          </p:cNvGrpSpPr>
          <p:nvPr/>
        </p:nvGrpSpPr>
        <p:grpSpPr bwMode="auto">
          <a:xfrm>
            <a:off x="-32" y="3392488"/>
            <a:ext cx="8538337" cy="1273175"/>
            <a:chOff x="-366980" y="2259376"/>
            <a:chExt cx="8537739" cy="1271916"/>
          </a:xfrm>
        </p:grpSpPr>
        <p:sp>
          <p:nvSpPr>
            <p:cNvPr id="26" name="矩形 25"/>
            <p:cNvSpPr/>
            <p:nvPr/>
          </p:nvSpPr>
          <p:spPr>
            <a:xfrm>
              <a:off x="-708" y="2586078"/>
              <a:ext cx="8171467" cy="537630"/>
            </a:xfrm>
            <a:prstGeom prst="rect">
              <a:avLst/>
            </a:prstGeom>
            <a:solidFill>
              <a:schemeClr val="tx2">
                <a:lumMod val="60000"/>
                <a:lumOff val="40000"/>
                <a:alpha val="5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zh-CN" altLang="en-US" dirty="0"/>
            </a:p>
          </p:txBody>
        </p:sp>
        <p:grpSp>
          <p:nvGrpSpPr>
            <p:cNvPr id="21533" name="组 33"/>
            <p:cNvGrpSpPr>
              <a:grpSpLocks/>
            </p:cNvGrpSpPr>
            <p:nvPr/>
          </p:nvGrpSpPr>
          <p:grpSpPr bwMode="auto">
            <a:xfrm>
              <a:off x="-366980" y="2259376"/>
              <a:ext cx="1675698" cy="1271916"/>
              <a:chOff x="-366980" y="2259376"/>
              <a:chExt cx="1675698" cy="1271916"/>
            </a:xfrm>
          </p:grpSpPr>
          <p:pic>
            <p:nvPicPr>
              <p:cNvPr id="21534" name="图片 27" descr="图标.psd"/>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66980" y="2259376"/>
                <a:ext cx="1675698" cy="1271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35" name="文本框 28"/>
              <p:cNvSpPr txBox="1">
                <a:spLocks noChangeArrowheads="1"/>
              </p:cNvSpPr>
              <p:nvPr/>
            </p:nvSpPr>
            <p:spPr bwMode="auto">
              <a:xfrm>
                <a:off x="133051" y="2571235"/>
                <a:ext cx="364177" cy="5227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kumimoji="1" lang="en-US" altLang="zh-CN" sz="2800" dirty="0" smtClean="0">
                    <a:solidFill>
                      <a:srgbClr val="FFFFFF"/>
                    </a:solidFill>
                    <a:latin typeface="黑体" panose="02010609060101010101" pitchFamily="49" charset="-122"/>
                    <a:ea typeface="黑体" panose="02010609060101010101" pitchFamily="49" charset="-122"/>
                  </a:rPr>
                  <a:t>3</a:t>
                </a:r>
                <a:endParaRPr kumimoji="1" lang="zh-CN" altLang="en-US" sz="2800" dirty="0">
                  <a:solidFill>
                    <a:srgbClr val="FFFFFF"/>
                  </a:solidFill>
                  <a:latin typeface="黑体" panose="02010609060101010101" pitchFamily="49" charset="-122"/>
                  <a:ea typeface="黑体" panose="02010609060101010101" pitchFamily="49" charset="-122"/>
                </a:endParaRPr>
              </a:p>
            </p:txBody>
          </p:sp>
        </p:grpSp>
      </p:grpSp>
      <p:grpSp>
        <p:nvGrpSpPr>
          <p:cNvPr id="30" name="组 40"/>
          <p:cNvGrpSpPr>
            <a:grpSpLocks/>
          </p:cNvGrpSpPr>
          <p:nvPr/>
        </p:nvGrpSpPr>
        <p:grpSpPr bwMode="auto">
          <a:xfrm>
            <a:off x="-32" y="4257675"/>
            <a:ext cx="8538336" cy="1308100"/>
            <a:chOff x="-367102" y="3123464"/>
            <a:chExt cx="8537550" cy="1308066"/>
          </a:xfrm>
        </p:grpSpPr>
        <p:sp>
          <p:nvSpPr>
            <p:cNvPr id="31" name="矩形 30"/>
            <p:cNvSpPr/>
            <p:nvPr/>
          </p:nvSpPr>
          <p:spPr>
            <a:xfrm>
              <a:off x="750" y="3463180"/>
              <a:ext cx="8169698" cy="541324"/>
            </a:xfrm>
            <a:prstGeom prst="rect">
              <a:avLst/>
            </a:prstGeom>
            <a:solidFill>
              <a:schemeClr val="tx2">
                <a:lumMod val="60000"/>
                <a:lumOff val="40000"/>
                <a:alpha val="5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zh-CN" altLang="en-US" dirty="0"/>
            </a:p>
          </p:txBody>
        </p:sp>
        <p:grpSp>
          <p:nvGrpSpPr>
            <p:cNvPr id="21529" name="组 34"/>
            <p:cNvGrpSpPr>
              <a:grpSpLocks/>
            </p:cNvGrpSpPr>
            <p:nvPr/>
          </p:nvGrpSpPr>
          <p:grpSpPr bwMode="auto">
            <a:xfrm>
              <a:off x="-367102" y="3123464"/>
              <a:ext cx="1723324" cy="1308066"/>
              <a:chOff x="-367102" y="3123464"/>
              <a:chExt cx="1723324" cy="1308066"/>
            </a:xfrm>
          </p:grpSpPr>
          <p:pic>
            <p:nvPicPr>
              <p:cNvPr id="21530" name="图片 32" descr="图标.psd"/>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67102" y="3123464"/>
                <a:ext cx="1723324" cy="13080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31" name="文本框 33"/>
              <p:cNvSpPr txBox="1">
                <a:spLocks noChangeArrowheads="1"/>
              </p:cNvSpPr>
              <p:nvPr/>
            </p:nvSpPr>
            <p:spPr bwMode="auto">
              <a:xfrm>
                <a:off x="132918" y="3457909"/>
                <a:ext cx="364168" cy="5232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kumimoji="1" lang="en-US" altLang="zh-CN" sz="2800" dirty="0" smtClean="0">
                    <a:solidFill>
                      <a:srgbClr val="FFFFFF"/>
                    </a:solidFill>
                    <a:latin typeface="黑体" panose="02010609060101010101" pitchFamily="49" charset="-122"/>
                    <a:ea typeface="黑体" panose="02010609060101010101" pitchFamily="49" charset="-122"/>
                  </a:rPr>
                  <a:t>4</a:t>
                </a:r>
                <a:endParaRPr kumimoji="1" lang="zh-CN" altLang="en-US" sz="2800" dirty="0">
                  <a:solidFill>
                    <a:srgbClr val="FFFFFF"/>
                  </a:solidFill>
                  <a:latin typeface="黑体" panose="02010609060101010101" pitchFamily="49" charset="-122"/>
                  <a:ea typeface="黑体" panose="02010609060101010101" pitchFamily="49" charset="-122"/>
                </a:endParaRPr>
              </a:p>
            </p:txBody>
          </p:sp>
        </p:grpSp>
      </p:grpSp>
      <p:grpSp>
        <p:nvGrpSpPr>
          <p:cNvPr id="35" name="组 41"/>
          <p:cNvGrpSpPr>
            <a:grpSpLocks/>
          </p:cNvGrpSpPr>
          <p:nvPr/>
        </p:nvGrpSpPr>
        <p:grpSpPr bwMode="auto">
          <a:xfrm>
            <a:off x="-32" y="5187950"/>
            <a:ext cx="8538336" cy="1271588"/>
            <a:chOff x="-366979" y="4054282"/>
            <a:chExt cx="8537737" cy="1271916"/>
          </a:xfrm>
        </p:grpSpPr>
        <p:sp>
          <p:nvSpPr>
            <p:cNvPr id="37" name="矩形 36"/>
            <p:cNvSpPr/>
            <p:nvPr/>
          </p:nvSpPr>
          <p:spPr>
            <a:xfrm>
              <a:off x="-707" y="4354397"/>
              <a:ext cx="8171465" cy="524010"/>
            </a:xfrm>
            <a:prstGeom prst="rect">
              <a:avLst/>
            </a:prstGeom>
            <a:solidFill>
              <a:schemeClr val="tx2">
                <a:lumMod val="60000"/>
                <a:lumOff val="40000"/>
                <a:alpha val="5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zh-CN" altLang="en-US" dirty="0"/>
            </a:p>
          </p:txBody>
        </p:sp>
        <p:grpSp>
          <p:nvGrpSpPr>
            <p:cNvPr id="21525" name="组 35"/>
            <p:cNvGrpSpPr>
              <a:grpSpLocks/>
            </p:cNvGrpSpPr>
            <p:nvPr/>
          </p:nvGrpSpPr>
          <p:grpSpPr bwMode="auto">
            <a:xfrm>
              <a:off x="-366979" y="4054282"/>
              <a:ext cx="1675698" cy="1271916"/>
              <a:chOff x="-366979" y="4054282"/>
              <a:chExt cx="1675698" cy="1271916"/>
            </a:xfrm>
          </p:grpSpPr>
          <p:pic>
            <p:nvPicPr>
              <p:cNvPr id="21526" name="图片 38" descr="图标.psd"/>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66979" y="4054282"/>
                <a:ext cx="1675698" cy="1271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27" name="文本框 40"/>
              <p:cNvSpPr txBox="1">
                <a:spLocks noChangeArrowheads="1"/>
              </p:cNvSpPr>
              <p:nvPr/>
            </p:nvSpPr>
            <p:spPr bwMode="auto">
              <a:xfrm>
                <a:off x="133052" y="4369029"/>
                <a:ext cx="364176" cy="5233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kumimoji="1" lang="en-US" altLang="zh-CN" sz="2800" dirty="0" smtClean="0">
                    <a:solidFill>
                      <a:srgbClr val="FFFFFF"/>
                    </a:solidFill>
                    <a:latin typeface="黑体" panose="02010609060101010101" pitchFamily="49" charset="-122"/>
                    <a:ea typeface="黑体" panose="02010609060101010101" pitchFamily="49" charset="-122"/>
                  </a:rPr>
                  <a:t>5</a:t>
                </a:r>
                <a:endParaRPr kumimoji="1" lang="zh-CN" altLang="en-US" sz="2800" dirty="0">
                  <a:solidFill>
                    <a:srgbClr val="FFFFFF"/>
                  </a:solidFill>
                  <a:latin typeface="黑体" panose="02010609060101010101" pitchFamily="49" charset="-122"/>
                  <a:ea typeface="黑体" panose="02010609060101010101" pitchFamily="49" charset="-122"/>
                </a:endParaRPr>
              </a:p>
            </p:txBody>
          </p:sp>
        </p:grpSp>
      </p:grpSp>
      <p:sp>
        <p:nvSpPr>
          <p:cNvPr id="42" name="文本框 41"/>
          <p:cNvSpPr txBox="1">
            <a:spLocks noChangeArrowheads="1"/>
          </p:cNvSpPr>
          <p:nvPr/>
        </p:nvSpPr>
        <p:spPr bwMode="auto">
          <a:xfrm>
            <a:off x="1000100" y="5576134"/>
            <a:ext cx="42883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buFontTx/>
              <a:buNone/>
              <a:defRPr sz="1800">
                <a:solidFill>
                  <a:srgbClr val="FFFFFF"/>
                </a:solidFill>
                <a:latin typeface="黑体" panose="02010609060101010101" pitchFamily="49" charset="-122"/>
                <a:ea typeface="黑体" panose="02010609060101010101" pitchFamily="49" charset="-122"/>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CN" altLang="en-US" sz="1600" dirty="0"/>
              <a:t>信心来自于</a:t>
            </a:r>
            <a:r>
              <a:rPr lang="zh-CN" altLang="zh-CN" sz="1600" dirty="0" smtClean="0"/>
              <a:t>做好</a:t>
            </a:r>
            <a:r>
              <a:rPr lang="zh-CN" altLang="zh-CN" sz="1600" dirty="0"/>
              <a:t>大力推进绿色发展这篇大文章</a:t>
            </a:r>
          </a:p>
        </p:txBody>
      </p:sp>
      <p:grpSp>
        <p:nvGrpSpPr>
          <p:cNvPr id="43" name="组 36"/>
          <p:cNvGrpSpPr>
            <a:grpSpLocks/>
          </p:cNvGrpSpPr>
          <p:nvPr/>
        </p:nvGrpSpPr>
        <p:grpSpPr bwMode="auto">
          <a:xfrm>
            <a:off x="-32" y="1655763"/>
            <a:ext cx="8538339" cy="1271587"/>
            <a:chOff x="-366984" y="522109"/>
            <a:chExt cx="8537746" cy="1271916"/>
          </a:xfrm>
        </p:grpSpPr>
        <p:sp>
          <p:nvSpPr>
            <p:cNvPr id="44" name="矩形 43"/>
            <p:cNvSpPr/>
            <p:nvPr/>
          </p:nvSpPr>
          <p:spPr>
            <a:xfrm>
              <a:off x="-712" y="858746"/>
              <a:ext cx="8171474" cy="541477"/>
            </a:xfrm>
            <a:prstGeom prst="rect">
              <a:avLst/>
            </a:prstGeom>
            <a:solidFill>
              <a:schemeClr val="tx2">
                <a:lumMod val="60000"/>
                <a:lumOff val="40000"/>
                <a:alpha val="5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zh-CN" altLang="en-US" dirty="0"/>
            </a:p>
          </p:txBody>
        </p:sp>
        <p:grpSp>
          <p:nvGrpSpPr>
            <p:cNvPr id="21521" name="组 31"/>
            <p:cNvGrpSpPr>
              <a:grpSpLocks/>
            </p:cNvGrpSpPr>
            <p:nvPr/>
          </p:nvGrpSpPr>
          <p:grpSpPr bwMode="auto">
            <a:xfrm>
              <a:off x="-366984" y="522109"/>
              <a:ext cx="1675698" cy="1271916"/>
              <a:chOff x="-366984" y="522109"/>
              <a:chExt cx="1675698" cy="1271916"/>
            </a:xfrm>
          </p:grpSpPr>
          <p:pic>
            <p:nvPicPr>
              <p:cNvPr id="21522" name="图片 45" descr="图标.psd"/>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66984" y="522109"/>
                <a:ext cx="1675698" cy="1271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23" name="文本框 46"/>
              <p:cNvSpPr txBox="1">
                <a:spLocks noChangeArrowheads="1"/>
              </p:cNvSpPr>
              <p:nvPr/>
            </p:nvSpPr>
            <p:spPr bwMode="auto">
              <a:xfrm>
                <a:off x="133047" y="861942"/>
                <a:ext cx="364177" cy="5233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kumimoji="1" lang="en-US" altLang="zh-CN" sz="2800" dirty="0" smtClean="0">
                    <a:solidFill>
                      <a:schemeClr val="bg1"/>
                    </a:solidFill>
                    <a:latin typeface="黑体" panose="02010609060101010101" pitchFamily="49" charset="-122"/>
                    <a:ea typeface="黑体" panose="02010609060101010101" pitchFamily="49" charset="-122"/>
                  </a:rPr>
                  <a:t>1</a:t>
                </a:r>
                <a:endParaRPr kumimoji="1" lang="zh-CN" altLang="en-US" sz="2800" dirty="0">
                  <a:solidFill>
                    <a:schemeClr val="bg1"/>
                  </a:solidFill>
                  <a:latin typeface="黑体" panose="02010609060101010101" pitchFamily="49" charset="-122"/>
                  <a:ea typeface="黑体" panose="02010609060101010101" pitchFamily="49" charset="-122"/>
                </a:endParaRPr>
              </a:p>
            </p:txBody>
          </p:sp>
        </p:grpSp>
      </p:grpSp>
      <p:sp>
        <p:nvSpPr>
          <p:cNvPr id="48" name="文本框 47"/>
          <p:cNvSpPr txBox="1">
            <a:spLocks noChangeArrowheads="1"/>
          </p:cNvSpPr>
          <p:nvPr/>
        </p:nvSpPr>
        <p:spPr bwMode="auto">
          <a:xfrm>
            <a:off x="1000100" y="2096852"/>
            <a:ext cx="736611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zh-CN" altLang="en-US" sz="1600" dirty="0" smtClean="0">
                <a:solidFill>
                  <a:srgbClr val="FFFFFF"/>
                </a:solidFill>
                <a:latin typeface="黑体" panose="02010609060101010101" pitchFamily="49" charset="-122"/>
                <a:ea typeface="黑体" panose="02010609060101010101" pitchFamily="49" charset="-122"/>
              </a:rPr>
              <a:t>信心来自于</a:t>
            </a:r>
            <a:r>
              <a:rPr lang="zh-CN" altLang="zh-CN" sz="1600" dirty="0" smtClean="0">
                <a:solidFill>
                  <a:srgbClr val="FFFFFF"/>
                </a:solidFill>
                <a:latin typeface="黑体" panose="02010609060101010101" pitchFamily="49" charset="-122"/>
                <a:ea typeface="黑体" panose="02010609060101010101" pitchFamily="49" charset="-122"/>
              </a:rPr>
              <a:t>促进</a:t>
            </a:r>
            <a:r>
              <a:rPr lang="zh-CN" altLang="zh-CN" sz="1600" dirty="0">
                <a:solidFill>
                  <a:srgbClr val="FFFFFF"/>
                </a:solidFill>
                <a:latin typeface="黑体" panose="02010609060101010101" pitchFamily="49" charset="-122"/>
                <a:ea typeface="黑体" panose="02010609060101010101" pitchFamily="49" charset="-122"/>
              </a:rPr>
              <a:t>新型城镇化发展的</a:t>
            </a:r>
            <a:r>
              <a:rPr lang="zh-CN" altLang="zh-CN" sz="1600" dirty="0" smtClean="0">
                <a:solidFill>
                  <a:srgbClr val="FFFFFF"/>
                </a:solidFill>
                <a:latin typeface="黑体" panose="02010609060101010101" pitchFamily="49" charset="-122"/>
                <a:ea typeface="黑体" panose="02010609060101010101" pitchFamily="49" charset="-122"/>
              </a:rPr>
              <a:t>同时</a:t>
            </a:r>
            <a:r>
              <a:rPr lang="zh-CN" altLang="en-US" sz="1600" dirty="0" smtClean="0">
                <a:solidFill>
                  <a:srgbClr val="FFFFFF"/>
                </a:solidFill>
                <a:latin typeface="黑体" panose="02010609060101010101" pitchFamily="49" charset="-122"/>
                <a:ea typeface="黑体" panose="02010609060101010101" pitchFamily="49" charset="-122"/>
              </a:rPr>
              <a:t>做好</a:t>
            </a:r>
            <a:r>
              <a:rPr lang="zh-CN" altLang="zh-CN" sz="1600" dirty="0" smtClean="0">
                <a:solidFill>
                  <a:srgbClr val="FFFFFF"/>
                </a:solidFill>
                <a:latin typeface="黑体" panose="02010609060101010101" pitchFamily="49" charset="-122"/>
                <a:ea typeface="黑体" panose="02010609060101010101" pitchFamily="49" charset="-122"/>
              </a:rPr>
              <a:t>增加</a:t>
            </a:r>
            <a:r>
              <a:rPr lang="zh-CN" altLang="zh-CN" sz="1600" dirty="0">
                <a:solidFill>
                  <a:srgbClr val="FFFFFF"/>
                </a:solidFill>
                <a:latin typeface="黑体" panose="02010609060101010101" pitchFamily="49" charset="-122"/>
                <a:ea typeface="黑体" panose="02010609060101010101" pitchFamily="49" charset="-122"/>
              </a:rPr>
              <a:t>公共产品、公共</a:t>
            </a:r>
            <a:r>
              <a:rPr lang="zh-CN" altLang="zh-CN" sz="1600" dirty="0" smtClean="0">
                <a:solidFill>
                  <a:srgbClr val="FFFFFF"/>
                </a:solidFill>
                <a:latin typeface="黑体" panose="02010609060101010101" pitchFamily="49" charset="-122"/>
                <a:ea typeface="黑体" panose="02010609060101010101" pitchFamily="49" charset="-122"/>
              </a:rPr>
              <a:t>服务</a:t>
            </a:r>
            <a:r>
              <a:rPr lang="zh-CN" altLang="en-US" sz="1600" dirty="0" smtClean="0">
                <a:solidFill>
                  <a:srgbClr val="FFFFFF"/>
                </a:solidFill>
                <a:latin typeface="黑体" panose="02010609060101010101" pitchFamily="49" charset="-122"/>
                <a:ea typeface="黑体" panose="02010609060101010101" pitchFamily="49" charset="-122"/>
              </a:rPr>
              <a:t>这篇大文章</a:t>
            </a:r>
            <a:endParaRPr lang="zh-CN" altLang="en-US" sz="1600" dirty="0">
              <a:solidFill>
                <a:srgbClr val="FFFFFF"/>
              </a:solidFill>
              <a:latin typeface="黑体" panose="02010609060101010101" pitchFamily="49" charset="-122"/>
              <a:ea typeface="黑体" panose="02010609060101010101" pitchFamily="49" charset="-122"/>
            </a:endParaRPr>
          </a:p>
        </p:txBody>
      </p:sp>
      <p:sp>
        <p:nvSpPr>
          <p:cNvPr id="49" name="文本框 48"/>
          <p:cNvSpPr txBox="1">
            <a:spLocks noChangeArrowheads="1"/>
          </p:cNvSpPr>
          <p:nvPr/>
        </p:nvSpPr>
        <p:spPr bwMode="auto">
          <a:xfrm>
            <a:off x="1000100" y="2924944"/>
            <a:ext cx="715772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zh-CN" altLang="en-US" sz="1600" dirty="0">
                <a:solidFill>
                  <a:srgbClr val="FFFFFF"/>
                </a:solidFill>
                <a:latin typeface="黑体" panose="02010609060101010101" pitchFamily="49" charset="-122"/>
                <a:ea typeface="黑体" panose="02010609060101010101" pitchFamily="49" charset="-122"/>
              </a:rPr>
              <a:t>信心来自于</a:t>
            </a:r>
            <a:r>
              <a:rPr lang="zh-CN" altLang="zh-CN" sz="1600" dirty="0" smtClean="0">
                <a:solidFill>
                  <a:srgbClr val="FFFFFF"/>
                </a:solidFill>
                <a:latin typeface="黑体" panose="02010609060101010101" pitchFamily="49" charset="-122"/>
                <a:ea typeface="黑体" panose="02010609060101010101" pitchFamily="49" charset="-122"/>
              </a:rPr>
              <a:t>做好</a:t>
            </a:r>
            <a:r>
              <a:rPr lang="zh-CN" altLang="zh-CN" sz="1600" dirty="0">
                <a:solidFill>
                  <a:srgbClr val="FFFFFF"/>
                </a:solidFill>
                <a:latin typeface="黑体" panose="02010609060101010101" pitchFamily="49" charset="-122"/>
                <a:ea typeface="黑体" panose="02010609060101010101" pitchFamily="49" charset="-122"/>
              </a:rPr>
              <a:t>通过改革和创新提高全要素生产率这篇大</a:t>
            </a:r>
            <a:r>
              <a:rPr lang="zh-CN" altLang="zh-CN" sz="1600" dirty="0" smtClean="0">
                <a:solidFill>
                  <a:srgbClr val="FFFFFF"/>
                </a:solidFill>
                <a:latin typeface="黑体" panose="02010609060101010101" pitchFamily="49" charset="-122"/>
                <a:ea typeface="黑体" panose="02010609060101010101" pitchFamily="49" charset="-122"/>
              </a:rPr>
              <a:t>文章</a:t>
            </a:r>
            <a:endParaRPr lang="zh-CN" altLang="zh-CN" sz="1600" dirty="0">
              <a:solidFill>
                <a:srgbClr val="FFFFFF"/>
              </a:solidFill>
              <a:latin typeface="黑体" panose="02010609060101010101" pitchFamily="49" charset="-122"/>
              <a:ea typeface="黑体" panose="02010609060101010101" pitchFamily="49" charset="-122"/>
            </a:endParaRPr>
          </a:p>
        </p:txBody>
      </p:sp>
      <p:sp>
        <p:nvSpPr>
          <p:cNvPr id="55" name="文本框 54"/>
          <p:cNvSpPr txBox="1">
            <a:spLocks noChangeArrowheads="1"/>
          </p:cNvSpPr>
          <p:nvPr/>
        </p:nvSpPr>
        <p:spPr bwMode="auto">
          <a:xfrm>
            <a:off x="1000100" y="3808148"/>
            <a:ext cx="346761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zh-CN" altLang="en-US" sz="1600" dirty="0">
                <a:solidFill>
                  <a:srgbClr val="FFFFFF"/>
                </a:solidFill>
                <a:latin typeface="黑体" panose="02010609060101010101" pitchFamily="49" charset="-122"/>
                <a:ea typeface="黑体" panose="02010609060101010101" pitchFamily="49" charset="-122"/>
              </a:rPr>
              <a:t>信心来自于</a:t>
            </a:r>
            <a:r>
              <a:rPr lang="zh-CN" altLang="zh-CN" sz="1600" dirty="0" smtClean="0">
                <a:solidFill>
                  <a:srgbClr val="FFFFFF"/>
                </a:solidFill>
                <a:latin typeface="黑体" panose="02010609060101010101" pitchFamily="49" charset="-122"/>
                <a:ea typeface="黑体" panose="02010609060101010101" pitchFamily="49" charset="-122"/>
              </a:rPr>
              <a:t>做好</a:t>
            </a:r>
            <a:r>
              <a:rPr lang="zh-CN" altLang="zh-CN" sz="1600" dirty="0">
                <a:solidFill>
                  <a:srgbClr val="FFFFFF"/>
                </a:solidFill>
                <a:latin typeface="黑体" panose="02010609060101010101" pitchFamily="49" charset="-122"/>
                <a:ea typeface="黑体" panose="02010609060101010101" pitchFamily="49" charset="-122"/>
              </a:rPr>
              <a:t>消费驱动这篇大</a:t>
            </a:r>
            <a:r>
              <a:rPr lang="zh-CN" altLang="zh-CN" sz="1600" dirty="0" smtClean="0">
                <a:solidFill>
                  <a:srgbClr val="FFFFFF"/>
                </a:solidFill>
                <a:latin typeface="黑体" panose="02010609060101010101" pitchFamily="49" charset="-122"/>
                <a:ea typeface="黑体" panose="02010609060101010101" pitchFamily="49" charset="-122"/>
              </a:rPr>
              <a:t>文章</a:t>
            </a:r>
            <a:endParaRPr lang="zh-CN" altLang="zh-CN" sz="1600" dirty="0">
              <a:solidFill>
                <a:srgbClr val="FFFFFF"/>
              </a:solidFill>
              <a:latin typeface="黑体" panose="02010609060101010101" pitchFamily="49" charset="-122"/>
              <a:ea typeface="黑体" panose="02010609060101010101" pitchFamily="49" charset="-122"/>
            </a:endParaRPr>
          </a:p>
        </p:txBody>
      </p:sp>
      <p:sp>
        <p:nvSpPr>
          <p:cNvPr id="56" name="文本框 55"/>
          <p:cNvSpPr txBox="1">
            <a:spLocks noChangeArrowheads="1"/>
          </p:cNvSpPr>
          <p:nvPr/>
        </p:nvSpPr>
        <p:spPr bwMode="auto">
          <a:xfrm>
            <a:off x="1000100" y="4675233"/>
            <a:ext cx="736611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zh-CN" altLang="en-US" sz="1600" dirty="0">
                <a:solidFill>
                  <a:srgbClr val="FFFFFF"/>
                </a:solidFill>
                <a:latin typeface="黑体" panose="02010609060101010101" pitchFamily="49" charset="-122"/>
                <a:ea typeface="黑体" panose="02010609060101010101" pitchFamily="49" charset="-122"/>
              </a:rPr>
              <a:t>信心来自于</a:t>
            </a:r>
            <a:r>
              <a:rPr lang="zh-CN" altLang="zh-CN" sz="1600" dirty="0" smtClean="0">
                <a:solidFill>
                  <a:srgbClr val="FFFFFF"/>
                </a:solidFill>
                <a:latin typeface="黑体" panose="02010609060101010101" pitchFamily="49" charset="-122"/>
                <a:ea typeface="黑体" panose="02010609060101010101" pitchFamily="49" charset="-122"/>
              </a:rPr>
              <a:t>做好</a:t>
            </a:r>
            <a:r>
              <a:rPr lang="zh-CN" altLang="zh-CN" sz="1600" dirty="0">
                <a:solidFill>
                  <a:srgbClr val="FFFFFF"/>
                </a:solidFill>
                <a:latin typeface="黑体" panose="02010609060101010101" pitchFamily="49" charset="-122"/>
                <a:ea typeface="黑体" panose="02010609060101010101" pitchFamily="49" charset="-122"/>
              </a:rPr>
              <a:t>“一带一路”“长江经济带”和“京津冀协同发展</a:t>
            </a:r>
            <a:r>
              <a:rPr lang="zh-CN" altLang="zh-CN" sz="1600" dirty="0" smtClean="0">
                <a:solidFill>
                  <a:srgbClr val="FFFFFF"/>
                </a:solidFill>
                <a:latin typeface="黑体" panose="02010609060101010101" pitchFamily="49" charset="-122"/>
                <a:ea typeface="黑体" panose="02010609060101010101" pitchFamily="49" charset="-122"/>
              </a:rPr>
              <a:t>”</a:t>
            </a:r>
            <a:r>
              <a:rPr lang="zh-CN" altLang="en-US" sz="1600" dirty="0" smtClean="0">
                <a:solidFill>
                  <a:srgbClr val="FFFFFF"/>
                </a:solidFill>
                <a:latin typeface="黑体" panose="02010609060101010101" pitchFamily="49" charset="-122"/>
                <a:ea typeface="黑体" panose="02010609060101010101" pitchFamily="49" charset="-122"/>
              </a:rPr>
              <a:t>这篇大文章</a:t>
            </a:r>
            <a:endParaRPr lang="zh-CN" altLang="zh-CN" sz="1600" dirty="0">
              <a:solidFill>
                <a:srgbClr val="FFFFFF"/>
              </a:solidFill>
              <a:latin typeface="黑体" panose="02010609060101010101" pitchFamily="49" charset="-122"/>
              <a:ea typeface="黑体" panose="02010609060101010101"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childTnLst>
                          </p:cTn>
                        </p:par>
                        <p:par>
                          <p:cTn id="8" fill="hold" nodeType="afterGroup">
                            <p:stCondLst>
                              <p:cond delay="500"/>
                            </p:stCondLst>
                            <p:childTnLst>
                              <p:par>
                                <p:cTn id="9" presetID="2" presetClass="entr" presetSubtype="2"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1+#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1+#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3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1+#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40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1+#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400"/>
                            </p:stCondLst>
                            <p:childTnLst>
                              <p:par>
                                <p:cTn id="30" presetID="52" presetClass="entr" presetSubtype="0"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Scale>
                                      <p:cBhvr>
                                        <p:cTn id="32"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8"/>
                                        </p:tgtEl>
                                        <p:attrNameLst>
                                          <p:attrName>ppt_x</p:attrName>
                                          <p:attrName>ppt_y</p:attrName>
                                        </p:attrNameLst>
                                      </p:cBhvr>
                                    </p:animMotion>
                                    <p:animEffect transition="in" filter="fade">
                                      <p:cBhvr>
                                        <p:cTn id="34" dur="1000"/>
                                        <p:tgtEl>
                                          <p:spTgt spid="48"/>
                                        </p:tgtEl>
                                      </p:cBhvr>
                                    </p:animEffect>
                                  </p:childTnLst>
                                </p:cTn>
                              </p:par>
                              <p:par>
                                <p:cTn id="35" presetID="52" presetClass="entr" presetSubtype="0" fill="hold" grpId="0" nodeType="withEffect">
                                  <p:stCondLst>
                                    <p:cond delay="100"/>
                                  </p:stCondLst>
                                  <p:childTnLst>
                                    <p:set>
                                      <p:cBhvr>
                                        <p:cTn id="36" dur="1" fill="hold">
                                          <p:stCondLst>
                                            <p:cond delay="0"/>
                                          </p:stCondLst>
                                        </p:cTn>
                                        <p:tgtEl>
                                          <p:spTgt spid="49"/>
                                        </p:tgtEl>
                                        <p:attrNameLst>
                                          <p:attrName>style.visibility</p:attrName>
                                        </p:attrNameLst>
                                      </p:cBhvr>
                                      <p:to>
                                        <p:strVal val="visible"/>
                                      </p:to>
                                    </p:set>
                                    <p:animScale>
                                      <p:cBhvr>
                                        <p:cTn id="37"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49"/>
                                        </p:tgtEl>
                                        <p:attrNameLst>
                                          <p:attrName>ppt_x</p:attrName>
                                          <p:attrName>ppt_y</p:attrName>
                                        </p:attrNameLst>
                                      </p:cBhvr>
                                    </p:animMotion>
                                    <p:animEffect transition="in" filter="fade">
                                      <p:cBhvr>
                                        <p:cTn id="39" dur="1000"/>
                                        <p:tgtEl>
                                          <p:spTgt spid="49"/>
                                        </p:tgtEl>
                                      </p:cBhvr>
                                    </p:animEffect>
                                  </p:childTnLst>
                                </p:cTn>
                              </p:par>
                              <p:par>
                                <p:cTn id="40" presetID="52" presetClass="entr" presetSubtype="0" fill="hold" grpId="0" nodeType="withEffect">
                                  <p:stCondLst>
                                    <p:cond delay="200"/>
                                  </p:stCondLst>
                                  <p:childTnLst>
                                    <p:set>
                                      <p:cBhvr>
                                        <p:cTn id="41" dur="1" fill="hold">
                                          <p:stCondLst>
                                            <p:cond delay="0"/>
                                          </p:stCondLst>
                                        </p:cTn>
                                        <p:tgtEl>
                                          <p:spTgt spid="55"/>
                                        </p:tgtEl>
                                        <p:attrNameLst>
                                          <p:attrName>style.visibility</p:attrName>
                                        </p:attrNameLst>
                                      </p:cBhvr>
                                      <p:to>
                                        <p:strVal val="visible"/>
                                      </p:to>
                                    </p:set>
                                    <p:animScale>
                                      <p:cBhvr>
                                        <p:cTn id="42"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55"/>
                                        </p:tgtEl>
                                        <p:attrNameLst>
                                          <p:attrName>ppt_x</p:attrName>
                                          <p:attrName>ppt_y</p:attrName>
                                        </p:attrNameLst>
                                      </p:cBhvr>
                                    </p:animMotion>
                                    <p:animEffect transition="in" filter="fade">
                                      <p:cBhvr>
                                        <p:cTn id="44" dur="1000"/>
                                        <p:tgtEl>
                                          <p:spTgt spid="55"/>
                                        </p:tgtEl>
                                      </p:cBhvr>
                                    </p:animEffect>
                                  </p:childTnLst>
                                </p:cTn>
                              </p:par>
                              <p:par>
                                <p:cTn id="45" presetID="52" presetClass="entr" presetSubtype="0" fill="hold" grpId="0" nodeType="withEffect">
                                  <p:stCondLst>
                                    <p:cond delay="300"/>
                                  </p:stCondLst>
                                  <p:childTnLst>
                                    <p:set>
                                      <p:cBhvr>
                                        <p:cTn id="46" dur="1" fill="hold">
                                          <p:stCondLst>
                                            <p:cond delay="0"/>
                                          </p:stCondLst>
                                        </p:cTn>
                                        <p:tgtEl>
                                          <p:spTgt spid="56"/>
                                        </p:tgtEl>
                                        <p:attrNameLst>
                                          <p:attrName>style.visibility</p:attrName>
                                        </p:attrNameLst>
                                      </p:cBhvr>
                                      <p:to>
                                        <p:strVal val="visible"/>
                                      </p:to>
                                    </p:set>
                                    <p:animScale>
                                      <p:cBhvr>
                                        <p:cTn id="47" dur="1000" decel="50000" fill="hold">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56"/>
                                        </p:tgtEl>
                                        <p:attrNameLst>
                                          <p:attrName>ppt_x</p:attrName>
                                          <p:attrName>ppt_y</p:attrName>
                                        </p:attrNameLst>
                                      </p:cBhvr>
                                    </p:animMotion>
                                    <p:animEffect transition="in" filter="fade">
                                      <p:cBhvr>
                                        <p:cTn id="49" dur="1000"/>
                                        <p:tgtEl>
                                          <p:spTgt spid="56"/>
                                        </p:tgtEl>
                                      </p:cBhvr>
                                    </p:animEffect>
                                  </p:childTnLst>
                                </p:cTn>
                              </p:par>
                              <p:par>
                                <p:cTn id="50" presetID="52" presetClass="entr" presetSubtype="0" fill="hold" grpId="0" nodeType="withEffect">
                                  <p:stCondLst>
                                    <p:cond delay="400"/>
                                  </p:stCondLst>
                                  <p:childTnLst>
                                    <p:set>
                                      <p:cBhvr>
                                        <p:cTn id="51" dur="1" fill="hold">
                                          <p:stCondLst>
                                            <p:cond delay="0"/>
                                          </p:stCondLst>
                                        </p:cTn>
                                        <p:tgtEl>
                                          <p:spTgt spid="42"/>
                                        </p:tgtEl>
                                        <p:attrNameLst>
                                          <p:attrName>style.visibility</p:attrName>
                                        </p:attrNameLst>
                                      </p:cBhvr>
                                      <p:to>
                                        <p:strVal val="visible"/>
                                      </p:to>
                                    </p:set>
                                    <p:animScale>
                                      <p:cBhvr>
                                        <p:cTn id="52"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42"/>
                                        </p:tgtEl>
                                        <p:attrNameLst>
                                          <p:attrName>ppt_x</p:attrName>
                                          <p:attrName>ppt_y</p:attrName>
                                        </p:attrNameLst>
                                      </p:cBhvr>
                                    </p:animMotion>
                                    <p:animEffect transition="in" filter="fade">
                                      <p:cBhvr>
                                        <p:cTn id="54"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8" grpId="0"/>
      <p:bldP spid="49" grpId="0"/>
      <p:bldP spid="55" grpId="0"/>
      <p:bldP spid="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74121"/>
          </a:xfrm>
          <a:prstGeom prst="rect">
            <a:avLst/>
          </a:prstGeom>
        </p:spPr>
      </p:pic>
      <p:pic>
        <p:nvPicPr>
          <p:cNvPr id="22530" name="图片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矩形 31"/>
          <p:cNvSpPr/>
          <p:nvPr/>
        </p:nvSpPr>
        <p:spPr>
          <a:xfrm>
            <a:off x="211138" y="474663"/>
            <a:ext cx="8736012" cy="6221412"/>
          </a:xfrm>
          <a:prstGeom prst="rect">
            <a:avLst/>
          </a:prstGeom>
          <a:solidFill>
            <a:schemeClr val="accent4">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矩形 8"/>
          <p:cNvSpPr>
            <a:spLocks noChangeArrowheads="1"/>
          </p:cNvSpPr>
          <p:nvPr/>
        </p:nvSpPr>
        <p:spPr bwMode="auto">
          <a:xfrm>
            <a:off x="358774" y="642938"/>
            <a:ext cx="8461697"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zh-CN" altLang="zh-CN"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信心</a:t>
            </a:r>
            <a:r>
              <a:rPr lang="zh-CN" altLang="zh-CN"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rPr>
              <a:t>来自于在促进新型城镇化发展的同时做好增加公共产品、公共服务这篇大文章</a:t>
            </a:r>
            <a:endParaRPr lang="zh-CN" altLang="en-US"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6" name="矩形 5"/>
          <p:cNvSpPr/>
          <p:nvPr/>
        </p:nvSpPr>
        <p:spPr>
          <a:xfrm>
            <a:off x="436828" y="1885633"/>
            <a:ext cx="2697237" cy="1323439"/>
          </a:xfrm>
          <a:prstGeom prst="rect">
            <a:avLst/>
          </a:prstGeom>
        </p:spPr>
        <p:txBody>
          <a:bodyPr wrap="square">
            <a:spAutoFit/>
          </a:bodyPr>
          <a:lstStyle/>
          <a:p>
            <a:r>
              <a:rPr lang="en-US" altLang="zh-CN" sz="2000" b="1" dirty="0" smtClean="0">
                <a:solidFill>
                  <a:srgbClr val="FF0000"/>
                </a:solidFill>
              </a:rPr>
              <a:t>       </a:t>
            </a:r>
            <a:r>
              <a:rPr lang="zh-CN" altLang="zh-CN" sz="2000" dirty="0" smtClean="0"/>
              <a:t>未来</a:t>
            </a:r>
            <a:r>
              <a:rPr lang="en-US" altLang="zh-CN" sz="2000" dirty="0"/>
              <a:t>10</a:t>
            </a:r>
            <a:r>
              <a:rPr lang="zh-CN" altLang="zh-CN" sz="2000" dirty="0"/>
              <a:t>年，中国新型城镇化的推进，将带来</a:t>
            </a:r>
            <a:r>
              <a:rPr lang="zh-CN" altLang="zh-CN" sz="2000" b="1" dirty="0">
                <a:solidFill>
                  <a:srgbClr val="012967"/>
                </a:solidFill>
                <a:effectLst>
                  <a:outerShdw blurRad="38100" dist="38100" dir="2700000" algn="tl">
                    <a:srgbClr val="000000">
                      <a:alpha val="43137"/>
                    </a:srgbClr>
                  </a:outerShdw>
                </a:effectLst>
              </a:rPr>
              <a:t>超过</a:t>
            </a:r>
            <a:r>
              <a:rPr lang="en-US" altLang="zh-CN" sz="2000" b="1" dirty="0">
                <a:solidFill>
                  <a:srgbClr val="012967"/>
                </a:solidFill>
                <a:effectLst>
                  <a:outerShdw blurRad="38100" dist="38100" dir="2700000" algn="tl">
                    <a:srgbClr val="000000">
                      <a:alpha val="43137"/>
                    </a:srgbClr>
                  </a:outerShdw>
                </a:effectLst>
              </a:rPr>
              <a:t>40</a:t>
            </a:r>
            <a:r>
              <a:rPr lang="zh-CN" altLang="zh-CN" sz="2000" b="1" dirty="0">
                <a:solidFill>
                  <a:srgbClr val="012967"/>
                </a:solidFill>
                <a:effectLst>
                  <a:outerShdw blurRad="38100" dist="38100" dir="2700000" algn="tl">
                    <a:srgbClr val="000000">
                      <a:alpha val="43137"/>
                    </a:srgbClr>
                  </a:outerShdw>
                </a:effectLst>
              </a:rPr>
              <a:t>万亿元的投资</a:t>
            </a:r>
            <a:r>
              <a:rPr lang="zh-CN" altLang="zh-CN" sz="2000" dirty="0"/>
              <a:t>。</a:t>
            </a:r>
            <a:endParaRPr lang="zh-CN" altLang="en-US" sz="2000" dirty="0"/>
          </a:p>
        </p:txBody>
      </p:sp>
      <p:pic>
        <p:nvPicPr>
          <p:cNvPr id="7" name="图片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22034" y="3789241"/>
            <a:ext cx="2995464" cy="199094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图片 8"/>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3259791" y="1466034"/>
            <a:ext cx="2593694" cy="2145161"/>
          </a:xfrm>
          <a:prstGeom prst="rect">
            <a:avLst/>
          </a:prstGeom>
          <a:ln>
            <a:noFill/>
          </a:ln>
          <a:effectLst>
            <a:softEdge rad="112500"/>
          </a:effectLst>
        </p:spPr>
      </p:pic>
      <p:sp>
        <p:nvSpPr>
          <p:cNvPr id="2" name="矩形 1"/>
          <p:cNvSpPr/>
          <p:nvPr/>
        </p:nvSpPr>
        <p:spPr>
          <a:xfrm>
            <a:off x="3286116" y="4226312"/>
            <a:ext cx="2571768" cy="1631216"/>
          </a:xfrm>
          <a:prstGeom prst="rect">
            <a:avLst/>
          </a:prstGeom>
        </p:spPr>
        <p:txBody>
          <a:bodyPr wrap="square">
            <a:spAutoFit/>
          </a:bodyPr>
          <a:lstStyle/>
          <a:p>
            <a:r>
              <a:rPr lang="en-US" altLang="zh-CN" sz="2000" kern="100" dirty="0" smtClean="0">
                <a:solidFill>
                  <a:srgbClr val="000000"/>
                </a:solidFill>
                <a:cs typeface="宋体" panose="02010600030101010101" pitchFamily="2" charset="-122"/>
              </a:rPr>
              <a:t>        </a:t>
            </a:r>
            <a:r>
              <a:rPr lang="zh-CN" altLang="zh-CN" sz="2000" kern="100" dirty="0" smtClean="0">
                <a:solidFill>
                  <a:srgbClr val="000000"/>
                </a:solidFill>
                <a:cs typeface="宋体" panose="02010600030101010101" pitchFamily="2" charset="-122"/>
              </a:rPr>
              <a:t>以</a:t>
            </a:r>
            <a:r>
              <a:rPr lang="zh-CN" altLang="zh-CN" sz="2000" kern="100" dirty="0">
                <a:solidFill>
                  <a:srgbClr val="000000"/>
                </a:solidFill>
                <a:cs typeface="宋体" panose="02010600030101010101" pitchFamily="2" charset="-122"/>
              </a:rPr>
              <a:t>“互联网＋”为代表的</a:t>
            </a:r>
            <a:r>
              <a:rPr lang="zh-CN" altLang="zh-CN" sz="2000" b="1" kern="100" dirty="0">
                <a:solidFill>
                  <a:srgbClr val="042359"/>
                </a:solidFill>
                <a:effectLst>
                  <a:outerShdw blurRad="38100" dist="38100" dir="2700000" algn="tl">
                    <a:srgbClr val="000000">
                      <a:alpha val="43137"/>
                    </a:srgbClr>
                  </a:outerShdw>
                </a:effectLst>
                <a:cs typeface="宋体" panose="02010600030101010101" pitchFamily="2" charset="-122"/>
              </a:rPr>
              <a:t>信息技术、信息化</a:t>
            </a:r>
            <a:r>
              <a:rPr lang="zh-CN" altLang="zh-CN" sz="2000" kern="100" dirty="0">
                <a:solidFill>
                  <a:srgbClr val="000000"/>
                </a:solidFill>
                <a:cs typeface="宋体" panose="02010600030101010101" pitchFamily="2" charset="-122"/>
              </a:rPr>
              <a:t>，会跟</a:t>
            </a:r>
            <a:r>
              <a:rPr lang="zh-CN" altLang="zh-CN" sz="2000" b="1" kern="100" dirty="0">
                <a:solidFill>
                  <a:srgbClr val="042359"/>
                </a:solidFill>
                <a:effectLst>
                  <a:outerShdw blurRad="38100" dist="38100" dir="2700000" algn="tl">
                    <a:srgbClr val="000000">
                      <a:alpha val="43137"/>
                    </a:srgbClr>
                  </a:outerShdw>
                </a:effectLst>
                <a:cs typeface="宋体" panose="02010600030101010101" pitchFamily="2" charset="-122"/>
              </a:rPr>
              <a:t>工业化</a:t>
            </a:r>
            <a:r>
              <a:rPr lang="zh-CN" altLang="zh-CN" sz="2000" kern="100" dirty="0">
                <a:solidFill>
                  <a:srgbClr val="000000"/>
                </a:solidFill>
                <a:cs typeface="宋体" panose="02010600030101010101" pitchFamily="2" charset="-122"/>
              </a:rPr>
              <a:t>和</a:t>
            </a:r>
            <a:r>
              <a:rPr lang="zh-CN" altLang="zh-CN" sz="2000" b="1" kern="100" dirty="0">
                <a:solidFill>
                  <a:srgbClr val="042359"/>
                </a:solidFill>
                <a:effectLst>
                  <a:outerShdw blurRad="38100" dist="38100" dir="2700000" algn="tl">
                    <a:srgbClr val="000000">
                      <a:alpha val="43137"/>
                    </a:srgbClr>
                  </a:outerShdw>
                </a:effectLst>
                <a:cs typeface="宋体" panose="02010600030101010101" pitchFamily="2" charset="-122"/>
              </a:rPr>
              <a:t>城镇化</a:t>
            </a:r>
            <a:r>
              <a:rPr lang="zh-CN" altLang="zh-CN" sz="2000" kern="100" dirty="0">
                <a:solidFill>
                  <a:srgbClr val="000000"/>
                </a:solidFill>
                <a:cs typeface="宋体" panose="02010600030101010101" pitchFamily="2" charset="-122"/>
              </a:rPr>
              <a:t>高度融合，创造出新的动力。</a:t>
            </a:r>
            <a:endParaRPr lang="zh-CN" altLang="en-US" sz="2000" dirty="0"/>
          </a:p>
        </p:txBody>
      </p:sp>
      <p:sp>
        <p:nvSpPr>
          <p:cNvPr id="3" name="矩形 2"/>
          <p:cNvSpPr/>
          <p:nvPr/>
        </p:nvSpPr>
        <p:spPr>
          <a:xfrm>
            <a:off x="6051188" y="1736812"/>
            <a:ext cx="2664216" cy="2246769"/>
          </a:xfrm>
          <a:prstGeom prst="rect">
            <a:avLst/>
          </a:prstGeom>
        </p:spPr>
        <p:txBody>
          <a:bodyPr wrap="square">
            <a:spAutoFit/>
          </a:bodyPr>
          <a:lstStyle/>
          <a:p>
            <a:r>
              <a:rPr lang="en-US" altLang="zh-CN" sz="2000" kern="100" dirty="0" smtClean="0">
                <a:solidFill>
                  <a:srgbClr val="000000"/>
                </a:solidFill>
                <a:cs typeface="宋体" panose="02010600030101010101" pitchFamily="2" charset="-122"/>
              </a:rPr>
              <a:t>        </a:t>
            </a:r>
            <a:r>
              <a:rPr lang="zh-CN" altLang="zh-CN" sz="2000" kern="100" dirty="0" smtClean="0">
                <a:solidFill>
                  <a:srgbClr val="000000"/>
                </a:solidFill>
                <a:cs typeface="宋体" panose="02010600030101010101" pitchFamily="2" charset="-122"/>
              </a:rPr>
              <a:t>政府</a:t>
            </a:r>
            <a:r>
              <a:rPr lang="zh-CN" altLang="zh-CN" sz="2000" kern="100" dirty="0">
                <a:solidFill>
                  <a:srgbClr val="000000"/>
                </a:solidFill>
                <a:cs typeface="宋体" panose="02010600030101010101" pitchFamily="2" charset="-122"/>
              </a:rPr>
              <a:t>积极推动</a:t>
            </a:r>
            <a:r>
              <a:rPr lang="zh-CN" altLang="zh-CN" sz="2000" b="1" kern="100" dirty="0">
                <a:solidFill>
                  <a:srgbClr val="012967"/>
                </a:solidFill>
                <a:effectLst>
                  <a:outerShdw blurRad="38100" dist="38100" dir="2700000" algn="tl">
                    <a:srgbClr val="000000">
                      <a:alpha val="43137"/>
                    </a:srgbClr>
                  </a:outerShdw>
                </a:effectLst>
                <a:cs typeface="宋体" panose="02010600030101010101" pitchFamily="2" charset="-122"/>
              </a:rPr>
              <a:t>民间资本参与公共项目投资</a:t>
            </a:r>
            <a:r>
              <a:rPr lang="zh-CN" altLang="zh-CN" sz="2000" kern="100" dirty="0">
                <a:solidFill>
                  <a:srgbClr val="000000"/>
                </a:solidFill>
                <a:cs typeface="宋体" panose="02010600030101010101" pitchFamily="2" charset="-122"/>
              </a:rPr>
              <a:t>，有效解决公共投资的融资难题，使基础设施建设在稳增长中的支撑作用不断得到加强。</a:t>
            </a:r>
            <a:endParaRPr lang="zh-CN" altLang="en-US" sz="2000" dirty="0"/>
          </a:p>
        </p:txBody>
      </p:sp>
      <p:pic>
        <p:nvPicPr>
          <p:cNvPr id="12" name="图片 11"/>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5904148" y="4196346"/>
            <a:ext cx="2795843" cy="204096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 xmlns:p14="http://schemas.microsoft.com/office/powerpoint/2010/main" val="1702446325"/>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14" presetClass="entr" presetSubtype="5"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vertical)">
                                      <p:cBhvr>
                                        <p:cTn id="17" dur="500"/>
                                        <p:tgtEl>
                                          <p:spTgt spid="6"/>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par>
                          <p:cTn id="27" fill="hold">
                            <p:stCondLst>
                              <p:cond delay="2000"/>
                            </p:stCondLst>
                            <p:childTnLst>
                              <p:par>
                                <p:cTn id="28" presetID="26"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80">
                                          <p:stCondLst>
                                            <p:cond delay="0"/>
                                          </p:stCondLst>
                                        </p:cTn>
                                        <p:tgtEl>
                                          <p:spTgt spid="12"/>
                                        </p:tgtEl>
                                      </p:cBhvr>
                                    </p:animEffect>
                                    <p:anim calcmode="lin" valueType="num">
                                      <p:cBhvr>
                                        <p:cTn id="3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6" dur="26">
                                          <p:stCondLst>
                                            <p:cond delay="650"/>
                                          </p:stCondLst>
                                        </p:cTn>
                                        <p:tgtEl>
                                          <p:spTgt spid="12"/>
                                        </p:tgtEl>
                                      </p:cBhvr>
                                      <p:to x="100000" y="60000"/>
                                    </p:animScale>
                                    <p:animScale>
                                      <p:cBhvr>
                                        <p:cTn id="37" dur="166" decel="50000">
                                          <p:stCondLst>
                                            <p:cond delay="676"/>
                                          </p:stCondLst>
                                        </p:cTn>
                                        <p:tgtEl>
                                          <p:spTgt spid="12"/>
                                        </p:tgtEl>
                                      </p:cBhvr>
                                      <p:to x="100000" y="100000"/>
                                    </p:animScale>
                                    <p:animScale>
                                      <p:cBhvr>
                                        <p:cTn id="38" dur="26">
                                          <p:stCondLst>
                                            <p:cond delay="1312"/>
                                          </p:stCondLst>
                                        </p:cTn>
                                        <p:tgtEl>
                                          <p:spTgt spid="12"/>
                                        </p:tgtEl>
                                      </p:cBhvr>
                                      <p:to x="100000" y="80000"/>
                                    </p:animScale>
                                    <p:animScale>
                                      <p:cBhvr>
                                        <p:cTn id="39" dur="166" decel="50000">
                                          <p:stCondLst>
                                            <p:cond delay="1338"/>
                                          </p:stCondLst>
                                        </p:cTn>
                                        <p:tgtEl>
                                          <p:spTgt spid="12"/>
                                        </p:tgtEl>
                                      </p:cBhvr>
                                      <p:to x="100000" y="100000"/>
                                    </p:animScale>
                                    <p:animScale>
                                      <p:cBhvr>
                                        <p:cTn id="40" dur="26">
                                          <p:stCondLst>
                                            <p:cond delay="1642"/>
                                          </p:stCondLst>
                                        </p:cTn>
                                        <p:tgtEl>
                                          <p:spTgt spid="12"/>
                                        </p:tgtEl>
                                      </p:cBhvr>
                                      <p:to x="100000" y="90000"/>
                                    </p:animScale>
                                    <p:animScale>
                                      <p:cBhvr>
                                        <p:cTn id="41" dur="166" decel="50000">
                                          <p:stCondLst>
                                            <p:cond delay="1668"/>
                                          </p:stCondLst>
                                        </p:cTn>
                                        <p:tgtEl>
                                          <p:spTgt spid="12"/>
                                        </p:tgtEl>
                                      </p:cBhvr>
                                      <p:to x="100000" y="100000"/>
                                    </p:animScale>
                                    <p:animScale>
                                      <p:cBhvr>
                                        <p:cTn id="42" dur="26">
                                          <p:stCondLst>
                                            <p:cond delay="1808"/>
                                          </p:stCondLst>
                                        </p:cTn>
                                        <p:tgtEl>
                                          <p:spTgt spid="12"/>
                                        </p:tgtEl>
                                      </p:cBhvr>
                                      <p:to x="100000" y="95000"/>
                                    </p:animScale>
                                    <p:animScale>
                                      <p:cBhvr>
                                        <p:cTn id="43" dur="166" decel="50000">
                                          <p:stCondLst>
                                            <p:cond delay="1834"/>
                                          </p:stCondLst>
                                        </p:cTn>
                                        <p:tgtEl>
                                          <p:spTgt spid="12"/>
                                        </p:tgtEl>
                                      </p:cBhvr>
                                      <p:to x="100000" y="100000"/>
                                    </p:animScale>
                                  </p:childTnLst>
                                </p:cTn>
                              </p:par>
                              <p:par>
                                <p:cTn id="44" presetID="14" presetClass="entr" presetSubtype="1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randombar(horizontal)">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74121"/>
          </a:xfrm>
          <a:prstGeom prst="rect">
            <a:avLst/>
          </a:prstGeom>
        </p:spPr>
      </p:pic>
      <p:pic>
        <p:nvPicPr>
          <p:cNvPr id="22530" name="图片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矩形 31"/>
          <p:cNvSpPr/>
          <p:nvPr/>
        </p:nvSpPr>
        <p:spPr>
          <a:xfrm>
            <a:off x="211138" y="474663"/>
            <a:ext cx="8736012" cy="6221412"/>
          </a:xfrm>
          <a:prstGeom prst="rect">
            <a:avLst/>
          </a:prstGeom>
          <a:solidFill>
            <a:schemeClr val="accent4">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矩形 8"/>
          <p:cNvSpPr>
            <a:spLocks noChangeArrowheads="1"/>
          </p:cNvSpPr>
          <p:nvPr/>
        </p:nvSpPr>
        <p:spPr bwMode="auto">
          <a:xfrm>
            <a:off x="358774" y="642938"/>
            <a:ext cx="8173665"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None/>
            </a:pPr>
            <a:r>
              <a:rPr lang="zh-CN" altLang="zh-CN"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rPr>
              <a:t>信心来自于做好通过改革和创新提高全要素生产率这篇大</a:t>
            </a:r>
            <a:r>
              <a:rPr lang="zh-CN" altLang="zh-CN"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文章</a:t>
            </a:r>
            <a:endParaRPr lang="zh-CN" altLang="en-US"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endParaRPr>
          </a:p>
        </p:txBody>
      </p:sp>
      <p:grpSp>
        <p:nvGrpSpPr>
          <p:cNvPr id="16" name="组合 15"/>
          <p:cNvGrpSpPr/>
          <p:nvPr/>
        </p:nvGrpSpPr>
        <p:grpSpPr>
          <a:xfrm>
            <a:off x="5426096" y="4986002"/>
            <a:ext cx="1892208" cy="1267651"/>
            <a:chOff x="454422" y="5193242"/>
            <a:chExt cx="1892208" cy="1267651"/>
          </a:xfrm>
        </p:grpSpPr>
        <p:pic>
          <p:nvPicPr>
            <p:cNvPr id="17" name="图片 1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54422" y="5340412"/>
              <a:ext cx="1736747" cy="112048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15" name="矩形 14"/>
            <p:cNvSpPr/>
            <p:nvPr/>
          </p:nvSpPr>
          <p:spPr>
            <a:xfrm>
              <a:off x="1007802" y="5193242"/>
              <a:ext cx="1338828" cy="369332"/>
            </a:xfrm>
            <a:prstGeom prst="rect">
              <a:avLst/>
            </a:prstGeom>
            <a:ln>
              <a:solidFill>
                <a:srgbClr val="042359"/>
              </a:solidFill>
            </a:ln>
            <a:effectLst>
              <a:outerShdw blurRad="50800" dist="38100" dir="2700000" algn="tl" rotWithShape="0">
                <a:prstClr val="black">
                  <a:alpha val="40000"/>
                </a:prstClr>
              </a:outerShdw>
            </a:effectLst>
          </p:spPr>
          <p:txBody>
            <a:bodyPr wrap="none">
              <a:spAutoFit/>
            </a:bodyPr>
            <a:lstStyle/>
            <a:p>
              <a:r>
                <a:rPr lang="zh-CN" altLang="zh-CN" kern="100" dirty="0">
                  <a:solidFill>
                    <a:srgbClr val="042359"/>
                  </a:solidFill>
                  <a:cs typeface="宋体" panose="02010600030101010101" pitchFamily="2" charset="-122"/>
                </a:rPr>
                <a:t>创业集聚区</a:t>
              </a:r>
              <a:endParaRPr lang="zh-CN" altLang="en-US" dirty="0">
                <a:solidFill>
                  <a:srgbClr val="042359"/>
                </a:solidFill>
              </a:endParaRPr>
            </a:p>
          </p:txBody>
        </p:sp>
      </p:grpSp>
      <p:sp>
        <p:nvSpPr>
          <p:cNvPr id="3" name="矩形 2"/>
          <p:cNvSpPr/>
          <p:nvPr/>
        </p:nvSpPr>
        <p:spPr>
          <a:xfrm>
            <a:off x="7308304" y="5013176"/>
            <a:ext cx="1497590" cy="1323439"/>
          </a:xfrm>
          <a:prstGeom prst="rect">
            <a:avLst/>
          </a:prstGeom>
        </p:spPr>
        <p:txBody>
          <a:bodyPr wrap="square">
            <a:spAutoFit/>
          </a:bodyPr>
          <a:lstStyle/>
          <a:p>
            <a:r>
              <a:rPr lang="en-US" altLang="zh-CN" sz="1600" dirty="0">
                <a:latin typeface="宋体" panose="02010600030101010101" pitchFamily="2" charset="-122"/>
              </a:rPr>
              <a:t>2014</a:t>
            </a:r>
            <a:r>
              <a:rPr lang="zh-CN" altLang="en-US" sz="1600" dirty="0">
                <a:latin typeface="宋体" panose="02010600030101010101" pitchFamily="2" charset="-122"/>
              </a:rPr>
              <a:t>年</a:t>
            </a:r>
            <a:r>
              <a:rPr lang="en-US" altLang="zh-CN" sz="1600" dirty="0">
                <a:latin typeface="宋体" panose="02010600030101010101" pitchFamily="2" charset="-122"/>
              </a:rPr>
              <a:t>6</a:t>
            </a:r>
            <a:r>
              <a:rPr lang="zh-CN" altLang="en-US" sz="1600" dirty="0">
                <a:latin typeface="宋体" panose="02010600030101010101" pitchFamily="2" charset="-122"/>
              </a:rPr>
              <a:t>月开街的中关村创业</a:t>
            </a:r>
            <a:r>
              <a:rPr lang="zh-CN" altLang="en-US" sz="1600" dirty="0" smtClean="0">
                <a:latin typeface="宋体" panose="02010600030101010101" pitchFamily="2" charset="-122"/>
              </a:rPr>
              <a:t>大街是我国</a:t>
            </a:r>
            <a:r>
              <a:rPr lang="zh-CN" altLang="en-US" sz="1600" dirty="0">
                <a:latin typeface="宋体" panose="02010600030101010101" pitchFamily="2" charset="-122"/>
              </a:rPr>
              <a:t>首个创业服务机构的集聚区</a:t>
            </a:r>
            <a:endParaRPr lang="zh-CN" altLang="en-US" sz="1600" dirty="0"/>
          </a:p>
        </p:txBody>
      </p:sp>
      <p:grpSp>
        <p:nvGrpSpPr>
          <p:cNvPr id="21" name="组合 20"/>
          <p:cNvGrpSpPr/>
          <p:nvPr/>
        </p:nvGrpSpPr>
        <p:grpSpPr>
          <a:xfrm>
            <a:off x="6012447" y="1256063"/>
            <a:ext cx="2656102" cy="1372720"/>
            <a:chOff x="326307" y="5210675"/>
            <a:chExt cx="2656102" cy="1372720"/>
          </a:xfrm>
        </p:grpSpPr>
        <p:pic>
          <p:nvPicPr>
            <p:cNvPr id="22" name="图片 2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766784">
              <a:off x="326307" y="5371613"/>
              <a:ext cx="2100424" cy="121178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23" name="矩形 22"/>
            <p:cNvSpPr/>
            <p:nvPr/>
          </p:nvSpPr>
          <p:spPr>
            <a:xfrm rot="21433667">
              <a:off x="1230989" y="5210675"/>
              <a:ext cx="1751420" cy="369332"/>
            </a:xfrm>
            <a:prstGeom prst="rect">
              <a:avLst/>
            </a:prstGeom>
            <a:ln>
              <a:solidFill>
                <a:srgbClr val="042359"/>
              </a:solidFill>
            </a:ln>
            <a:effectLst>
              <a:outerShdw blurRad="50800" dist="38100" dir="2700000" algn="tl" rotWithShape="0">
                <a:prstClr val="black">
                  <a:alpha val="40000"/>
                </a:prstClr>
              </a:outerShdw>
            </a:effectLst>
          </p:spPr>
          <p:txBody>
            <a:bodyPr wrap="square">
              <a:spAutoFit/>
            </a:bodyPr>
            <a:lstStyle/>
            <a:p>
              <a:r>
                <a:rPr lang="zh-CN" altLang="zh-CN" dirty="0" smtClean="0">
                  <a:solidFill>
                    <a:srgbClr val="012967"/>
                  </a:solidFill>
                </a:rPr>
                <a:t>中国</a:t>
              </a:r>
              <a:r>
                <a:rPr lang="zh-CN" altLang="zh-CN" dirty="0">
                  <a:solidFill>
                    <a:srgbClr val="012967"/>
                  </a:solidFill>
                </a:rPr>
                <a:t>制造</a:t>
              </a:r>
              <a:r>
                <a:rPr lang="en-US" altLang="zh-CN" dirty="0" smtClean="0">
                  <a:solidFill>
                    <a:srgbClr val="012967"/>
                  </a:solidFill>
                </a:rPr>
                <a:t>2025</a:t>
              </a:r>
              <a:endParaRPr lang="zh-CN" altLang="en-US" dirty="0">
                <a:solidFill>
                  <a:srgbClr val="012967"/>
                </a:solidFill>
              </a:endParaRPr>
            </a:p>
          </p:txBody>
        </p:sp>
      </p:grpSp>
      <p:grpSp>
        <p:nvGrpSpPr>
          <p:cNvPr id="24" name="组合 23"/>
          <p:cNvGrpSpPr/>
          <p:nvPr/>
        </p:nvGrpSpPr>
        <p:grpSpPr>
          <a:xfrm>
            <a:off x="5998648" y="3068960"/>
            <a:ext cx="2153793" cy="1393906"/>
            <a:chOff x="191356" y="5248652"/>
            <a:chExt cx="2153793" cy="1393906"/>
          </a:xfrm>
        </p:grpSpPr>
        <p:pic>
          <p:nvPicPr>
            <p:cNvPr id="25" name="图片 24"/>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20819825">
              <a:off x="428318" y="5391390"/>
              <a:ext cx="1916831" cy="125116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26" name="矩形 25"/>
            <p:cNvSpPr/>
            <p:nvPr/>
          </p:nvSpPr>
          <p:spPr>
            <a:xfrm rot="1001170">
              <a:off x="191356" y="5248652"/>
              <a:ext cx="1607824" cy="369332"/>
            </a:xfrm>
            <a:prstGeom prst="rect">
              <a:avLst/>
            </a:prstGeom>
            <a:ln>
              <a:solidFill>
                <a:srgbClr val="042359"/>
              </a:solidFill>
            </a:ln>
            <a:effectLst>
              <a:outerShdw blurRad="50800" dist="38100" dir="2700000" algn="tl" rotWithShape="0">
                <a:prstClr val="black">
                  <a:alpha val="40000"/>
                </a:prstClr>
              </a:outerShdw>
            </a:effectLst>
          </p:spPr>
          <p:txBody>
            <a:bodyPr wrap="square">
              <a:spAutoFit/>
            </a:bodyPr>
            <a:lstStyle/>
            <a:p>
              <a:r>
                <a:rPr lang="zh-CN" altLang="zh-CN" dirty="0" smtClean="0"/>
                <a:t>国际</a:t>
              </a:r>
              <a:r>
                <a:rPr lang="zh-CN" altLang="zh-CN" dirty="0"/>
                <a:t>产能</a:t>
              </a:r>
              <a:r>
                <a:rPr lang="zh-CN" altLang="zh-CN" dirty="0" smtClean="0"/>
                <a:t>合作</a:t>
              </a:r>
              <a:endParaRPr lang="zh-CN" altLang="en-US" dirty="0">
                <a:solidFill>
                  <a:srgbClr val="012967"/>
                </a:solidFill>
              </a:endParaRPr>
            </a:p>
          </p:txBody>
        </p:sp>
      </p:grpSp>
      <p:pic>
        <p:nvPicPr>
          <p:cNvPr id="27" name="图片 26"/>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1382705" y="1170810"/>
            <a:ext cx="2613231" cy="2162217"/>
          </a:xfrm>
          <a:prstGeom prst="rect">
            <a:avLst/>
          </a:prstGeom>
          <a:ln>
            <a:noFill/>
          </a:ln>
          <a:effectLst>
            <a:softEdge rad="112500"/>
          </a:effectLst>
        </p:spPr>
      </p:pic>
      <p:sp>
        <p:nvSpPr>
          <p:cNvPr id="18" name="矩形 17"/>
          <p:cNvSpPr/>
          <p:nvPr/>
        </p:nvSpPr>
        <p:spPr>
          <a:xfrm>
            <a:off x="657242" y="3245924"/>
            <a:ext cx="4600940" cy="369332"/>
          </a:xfrm>
          <a:prstGeom prst="rect">
            <a:avLst/>
          </a:prstGeom>
        </p:spPr>
        <p:txBody>
          <a:bodyPr wrap="none">
            <a:spAutoFit/>
          </a:bodyPr>
          <a:lstStyle/>
          <a:p>
            <a:r>
              <a:rPr lang="zh-CN" altLang="zh-CN" b="1" dirty="0"/>
              <a:t>支持“创业、创新”的普惠性政策扶持体系</a:t>
            </a:r>
            <a:endParaRPr lang="zh-CN" altLang="en-US" dirty="0"/>
          </a:p>
        </p:txBody>
      </p:sp>
      <p:sp>
        <p:nvSpPr>
          <p:cNvPr id="19" name="矩形 18"/>
          <p:cNvSpPr/>
          <p:nvPr/>
        </p:nvSpPr>
        <p:spPr>
          <a:xfrm>
            <a:off x="761437" y="5963576"/>
            <a:ext cx="4392549" cy="369332"/>
          </a:xfrm>
          <a:prstGeom prst="rect">
            <a:avLst/>
          </a:prstGeom>
        </p:spPr>
        <p:txBody>
          <a:bodyPr wrap="none">
            <a:spAutoFit/>
          </a:bodyPr>
          <a:lstStyle/>
          <a:p>
            <a:r>
              <a:rPr lang="en-US" altLang="zh-CN" b="1" dirty="0"/>
              <a:t>21</a:t>
            </a:r>
            <a:r>
              <a:rPr lang="zh-CN" altLang="zh-CN" b="1" dirty="0"/>
              <a:t>项工商登记前置审批事项改为后置审批</a:t>
            </a:r>
            <a:endParaRPr lang="zh-CN" altLang="en-US" b="1" dirty="0"/>
          </a:p>
        </p:txBody>
      </p:sp>
      <p:pic>
        <p:nvPicPr>
          <p:cNvPr id="30" name="图片 2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399638" y="3755227"/>
            <a:ext cx="2785622" cy="2170789"/>
          </a:xfrm>
          <a:prstGeom prst="rect">
            <a:avLst/>
          </a:prstGeom>
          <a:ln>
            <a:noFill/>
          </a:ln>
          <a:effectLst>
            <a:softEdge rad="127000"/>
          </a:effectLst>
        </p:spPr>
      </p:pic>
    </p:spTree>
    <p:extLst>
      <p:ext uri="{BB962C8B-B14F-4D97-AF65-F5344CB8AC3E}">
        <p14:creationId xmlns="" xmlns:p14="http://schemas.microsoft.com/office/powerpoint/2010/main" val="3834351871"/>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anim calcmode="lin" valueType="num">
                                      <p:cBhvr>
                                        <p:cTn id="14" dur="500" fill="hold"/>
                                        <p:tgtEl>
                                          <p:spTgt spid="27"/>
                                        </p:tgtEl>
                                        <p:attrNameLst>
                                          <p:attrName>ppt_x</p:attrName>
                                        </p:attrNameLst>
                                      </p:cBhvr>
                                      <p:tavLst>
                                        <p:tav tm="0">
                                          <p:val>
                                            <p:fltVal val="0.5"/>
                                          </p:val>
                                        </p:tav>
                                        <p:tav tm="100000">
                                          <p:val>
                                            <p:strVal val="#ppt_x"/>
                                          </p:val>
                                        </p:tav>
                                      </p:tavLst>
                                    </p:anim>
                                    <p:anim calcmode="lin" valueType="num">
                                      <p:cBhvr>
                                        <p:cTn id="15" dur="500" fill="hold"/>
                                        <p:tgtEl>
                                          <p:spTgt spid="27"/>
                                        </p:tgtEl>
                                        <p:attrNameLst>
                                          <p:attrName>ppt_y</p:attrName>
                                        </p:attrNameLst>
                                      </p:cBhvr>
                                      <p:tavLst>
                                        <p:tav tm="0">
                                          <p:val>
                                            <p:fltVal val="0.5"/>
                                          </p:val>
                                        </p:tav>
                                        <p:tav tm="100000">
                                          <p:val>
                                            <p:strVal val="#ppt_y"/>
                                          </p:val>
                                        </p:tav>
                                      </p:tavLst>
                                    </p:anim>
                                  </p:childTnLst>
                                </p:cTn>
                              </p:par>
                              <p:par>
                                <p:cTn id="16" presetID="14"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anim calcmode="lin" valueType="num">
                                      <p:cBhvr>
                                        <p:cTn id="25" dur="500" fill="hold"/>
                                        <p:tgtEl>
                                          <p:spTgt spid="30"/>
                                        </p:tgtEl>
                                        <p:attrNameLst>
                                          <p:attrName>ppt_x</p:attrName>
                                        </p:attrNameLst>
                                      </p:cBhvr>
                                      <p:tavLst>
                                        <p:tav tm="0">
                                          <p:val>
                                            <p:fltVal val="0.5"/>
                                          </p:val>
                                        </p:tav>
                                        <p:tav tm="100000">
                                          <p:val>
                                            <p:strVal val="#ppt_x"/>
                                          </p:val>
                                        </p:tav>
                                      </p:tavLst>
                                    </p:anim>
                                    <p:anim calcmode="lin" valueType="num">
                                      <p:cBhvr>
                                        <p:cTn id="26" dur="500" fill="hold"/>
                                        <p:tgtEl>
                                          <p:spTgt spid="30"/>
                                        </p:tgtEl>
                                        <p:attrNameLst>
                                          <p:attrName>ppt_y</p:attrName>
                                        </p:attrNameLst>
                                      </p:cBhvr>
                                      <p:tavLst>
                                        <p:tav tm="0">
                                          <p:val>
                                            <p:fltVal val="0.5"/>
                                          </p:val>
                                        </p:tav>
                                        <p:tav tm="100000">
                                          <p:val>
                                            <p:strVal val="#ppt_y"/>
                                          </p:val>
                                        </p:tav>
                                      </p:tavLst>
                                    </p:anim>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9"/>
                                        </p:tgtEl>
                                        <p:attrNameLst>
                                          <p:attrName>ppt_y</p:attrName>
                                        </p:attrNameLst>
                                      </p:cBhvr>
                                      <p:tavLst>
                                        <p:tav tm="0">
                                          <p:val>
                                            <p:strVal val="#ppt_y"/>
                                          </p:val>
                                        </p:tav>
                                        <p:tav tm="100000">
                                          <p:val>
                                            <p:strVal val="#ppt_y"/>
                                          </p:val>
                                        </p:tav>
                                      </p:tavLst>
                                    </p:anim>
                                    <p:anim calcmode="lin" valueType="num">
                                      <p:cBhvr>
                                        <p:cTn id="31"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9"/>
                                        </p:tgtEl>
                                      </p:cBhvr>
                                    </p:animEffect>
                                  </p:childTnLst>
                                </p:cTn>
                              </p:par>
                            </p:childTnLst>
                          </p:cTn>
                        </p:par>
                        <p:par>
                          <p:cTn id="34" fill="hold">
                            <p:stCondLst>
                              <p:cond delay="2400"/>
                            </p:stCondLst>
                            <p:childTnLst>
                              <p:par>
                                <p:cTn id="35" presetID="53" presetClass="entr" presetSubtype="528"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anim calcmode="lin" valueType="num">
                                      <p:cBhvr>
                                        <p:cTn id="40" dur="500" fill="hold"/>
                                        <p:tgtEl>
                                          <p:spTgt spid="21"/>
                                        </p:tgtEl>
                                        <p:attrNameLst>
                                          <p:attrName>ppt_x</p:attrName>
                                        </p:attrNameLst>
                                      </p:cBhvr>
                                      <p:tavLst>
                                        <p:tav tm="0">
                                          <p:val>
                                            <p:fltVal val="0.5"/>
                                          </p:val>
                                        </p:tav>
                                        <p:tav tm="100000">
                                          <p:val>
                                            <p:strVal val="#ppt_x"/>
                                          </p:val>
                                        </p:tav>
                                      </p:tavLst>
                                    </p:anim>
                                    <p:anim calcmode="lin" valueType="num">
                                      <p:cBhvr>
                                        <p:cTn id="41" dur="500" fill="hold"/>
                                        <p:tgtEl>
                                          <p:spTgt spid="21"/>
                                        </p:tgtEl>
                                        <p:attrNameLst>
                                          <p:attrName>ppt_y</p:attrName>
                                        </p:attrNameLst>
                                      </p:cBhvr>
                                      <p:tavLst>
                                        <p:tav tm="0">
                                          <p:val>
                                            <p:fltVal val="0.5"/>
                                          </p:val>
                                        </p:tav>
                                        <p:tav tm="100000">
                                          <p:val>
                                            <p:strVal val="#ppt_y"/>
                                          </p:val>
                                        </p:tav>
                                      </p:tavLst>
                                    </p:anim>
                                  </p:childTnLst>
                                </p:cTn>
                              </p:par>
                            </p:childTnLst>
                          </p:cTn>
                        </p:par>
                        <p:par>
                          <p:cTn id="42" fill="hold">
                            <p:stCondLst>
                              <p:cond delay="2900"/>
                            </p:stCondLst>
                            <p:childTnLst>
                              <p:par>
                                <p:cTn id="43" presetID="53" presetClass="entr" presetSubtype="528"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p:cTn id="45" dur="500" fill="hold"/>
                                        <p:tgtEl>
                                          <p:spTgt spid="24"/>
                                        </p:tgtEl>
                                        <p:attrNameLst>
                                          <p:attrName>ppt_w</p:attrName>
                                        </p:attrNameLst>
                                      </p:cBhvr>
                                      <p:tavLst>
                                        <p:tav tm="0">
                                          <p:val>
                                            <p:fltVal val="0"/>
                                          </p:val>
                                        </p:tav>
                                        <p:tav tm="100000">
                                          <p:val>
                                            <p:strVal val="#ppt_w"/>
                                          </p:val>
                                        </p:tav>
                                      </p:tavLst>
                                    </p:anim>
                                    <p:anim calcmode="lin" valueType="num">
                                      <p:cBhvr>
                                        <p:cTn id="46" dur="500" fill="hold"/>
                                        <p:tgtEl>
                                          <p:spTgt spid="24"/>
                                        </p:tgtEl>
                                        <p:attrNameLst>
                                          <p:attrName>ppt_h</p:attrName>
                                        </p:attrNameLst>
                                      </p:cBhvr>
                                      <p:tavLst>
                                        <p:tav tm="0">
                                          <p:val>
                                            <p:fltVal val="0"/>
                                          </p:val>
                                        </p:tav>
                                        <p:tav tm="100000">
                                          <p:val>
                                            <p:strVal val="#ppt_h"/>
                                          </p:val>
                                        </p:tav>
                                      </p:tavLst>
                                    </p:anim>
                                    <p:animEffect transition="in" filter="fade">
                                      <p:cBhvr>
                                        <p:cTn id="47" dur="500"/>
                                        <p:tgtEl>
                                          <p:spTgt spid="24"/>
                                        </p:tgtEl>
                                      </p:cBhvr>
                                    </p:animEffect>
                                    <p:anim calcmode="lin" valueType="num">
                                      <p:cBhvr>
                                        <p:cTn id="48" dur="500" fill="hold"/>
                                        <p:tgtEl>
                                          <p:spTgt spid="24"/>
                                        </p:tgtEl>
                                        <p:attrNameLst>
                                          <p:attrName>ppt_x</p:attrName>
                                        </p:attrNameLst>
                                      </p:cBhvr>
                                      <p:tavLst>
                                        <p:tav tm="0">
                                          <p:val>
                                            <p:fltVal val="0.5"/>
                                          </p:val>
                                        </p:tav>
                                        <p:tav tm="100000">
                                          <p:val>
                                            <p:strVal val="#ppt_x"/>
                                          </p:val>
                                        </p:tav>
                                      </p:tavLst>
                                    </p:anim>
                                    <p:anim calcmode="lin" valueType="num">
                                      <p:cBhvr>
                                        <p:cTn id="49" dur="500" fill="hold"/>
                                        <p:tgtEl>
                                          <p:spTgt spid="24"/>
                                        </p:tgtEl>
                                        <p:attrNameLst>
                                          <p:attrName>ppt_y</p:attrName>
                                        </p:attrNameLst>
                                      </p:cBhvr>
                                      <p:tavLst>
                                        <p:tav tm="0">
                                          <p:val>
                                            <p:fltVal val="0.5"/>
                                          </p:val>
                                        </p:tav>
                                        <p:tav tm="100000">
                                          <p:val>
                                            <p:strVal val="#ppt_y"/>
                                          </p:val>
                                        </p:tav>
                                      </p:tavLst>
                                    </p:anim>
                                  </p:childTnLst>
                                </p:cTn>
                              </p:par>
                            </p:childTnLst>
                          </p:cTn>
                        </p:par>
                        <p:par>
                          <p:cTn id="50" fill="hold">
                            <p:stCondLst>
                              <p:cond delay="3400"/>
                            </p:stCondLst>
                            <p:childTnLst>
                              <p:par>
                                <p:cTn id="51" presetID="53" presetClass="entr" presetSubtype="528"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anim calcmode="lin" valueType="num">
                                      <p:cBhvr>
                                        <p:cTn id="56" dur="500" fill="hold"/>
                                        <p:tgtEl>
                                          <p:spTgt spid="16"/>
                                        </p:tgtEl>
                                        <p:attrNameLst>
                                          <p:attrName>ppt_x</p:attrName>
                                        </p:attrNameLst>
                                      </p:cBhvr>
                                      <p:tavLst>
                                        <p:tav tm="0">
                                          <p:val>
                                            <p:fltVal val="0.5"/>
                                          </p:val>
                                        </p:tav>
                                        <p:tav tm="100000">
                                          <p:val>
                                            <p:strVal val="#ppt_x"/>
                                          </p:val>
                                        </p:tav>
                                      </p:tavLst>
                                    </p:anim>
                                    <p:anim calcmode="lin" valueType="num">
                                      <p:cBhvr>
                                        <p:cTn id="57" dur="500" fill="hold"/>
                                        <p:tgtEl>
                                          <p:spTgt spid="16"/>
                                        </p:tgtEl>
                                        <p:attrNameLst>
                                          <p:attrName>ppt_y</p:attrName>
                                        </p:attrNameLst>
                                      </p:cBhvr>
                                      <p:tavLst>
                                        <p:tav tm="0">
                                          <p:val>
                                            <p:fltVal val="0.5"/>
                                          </p:val>
                                        </p:tav>
                                        <p:tav tm="100000">
                                          <p:val>
                                            <p:strVal val="#ppt_y"/>
                                          </p:val>
                                        </p:tav>
                                      </p:tavLst>
                                    </p:anim>
                                  </p:childTnLst>
                                </p:cTn>
                              </p:par>
                              <p:par>
                                <p:cTn id="58" presetID="14" presetClass="entr" presetSubtype="10" fill="hold" grpId="0" nodeType="with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randombar(horizontal)">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74121"/>
          </a:xfrm>
          <a:prstGeom prst="rect">
            <a:avLst/>
          </a:prstGeom>
        </p:spPr>
      </p:pic>
      <p:pic>
        <p:nvPicPr>
          <p:cNvPr id="22530" name="图片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矩形 31"/>
          <p:cNvSpPr/>
          <p:nvPr/>
        </p:nvSpPr>
        <p:spPr>
          <a:xfrm>
            <a:off x="211138" y="474663"/>
            <a:ext cx="8736012" cy="6221412"/>
          </a:xfrm>
          <a:prstGeom prst="rect">
            <a:avLst/>
          </a:prstGeom>
          <a:solidFill>
            <a:schemeClr val="accent4">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矩形 8"/>
          <p:cNvSpPr>
            <a:spLocks noChangeArrowheads="1"/>
          </p:cNvSpPr>
          <p:nvPr/>
        </p:nvSpPr>
        <p:spPr bwMode="auto">
          <a:xfrm>
            <a:off x="358774" y="642938"/>
            <a:ext cx="846169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zh-CN" altLang="zh-CN"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信心</a:t>
            </a:r>
            <a:r>
              <a:rPr lang="zh-CN" altLang="zh-CN"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rPr>
              <a:t>来自</a:t>
            </a:r>
            <a:r>
              <a:rPr lang="zh-CN" altLang="zh-CN"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于</a:t>
            </a:r>
            <a:r>
              <a:rPr lang="zh-CN" altLang="zh-CN"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rPr>
              <a:t>做好消费驱动这篇大文章</a:t>
            </a:r>
            <a:endParaRPr lang="zh-CN" altLang="en-US"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endParaRPr>
          </a:p>
        </p:txBody>
      </p:sp>
      <p:pic>
        <p:nvPicPr>
          <p:cNvPr id="7" name="图片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83568" y="4581128"/>
            <a:ext cx="2274111" cy="1568353"/>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p:spPr>
      </p:pic>
      <p:sp>
        <p:nvSpPr>
          <p:cNvPr id="3" name="矩形 2"/>
          <p:cNvSpPr/>
          <p:nvPr/>
        </p:nvSpPr>
        <p:spPr>
          <a:xfrm>
            <a:off x="3059832" y="4563897"/>
            <a:ext cx="2482719" cy="923330"/>
          </a:xfrm>
          <a:prstGeom prst="rect">
            <a:avLst/>
          </a:prstGeom>
        </p:spPr>
        <p:txBody>
          <a:bodyPr wrap="square">
            <a:spAutoFit/>
          </a:bodyPr>
          <a:lstStyle/>
          <a:p>
            <a:r>
              <a:rPr lang="zh-CN" altLang="en-US" kern="100" dirty="0" smtClean="0">
                <a:solidFill>
                  <a:srgbClr val="000000"/>
                </a:solidFill>
                <a:cs typeface="宋体" panose="02010600030101010101" pitchFamily="2" charset="-122"/>
              </a:rPr>
              <a:t>上半年，</a:t>
            </a:r>
            <a:r>
              <a:rPr lang="zh-CN" altLang="zh-CN" kern="100" dirty="0" smtClean="0">
                <a:solidFill>
                  <a:srgbClr val="000000"/>
                </a:solidFill>
                <a:cs typeface="宋体" panose="02010600030101010101" pitchFamily="2" charset="-122"/>
              </a:rPr>
              <a:t>国内</a:t>
            </a:r>
            <a:r>
              <a:rPr lang="zh-CN" altLang="zh-CN" kern="100" dirty="0">
                <a:solidFill>
                  <a:srgbClr val="000000"/>
                </a:solidFill>
                <a:cs typeface="宋体" panose="02010600030101010101" pitchFamily="2" charset="-122"/>
              </a:rPr>
              <a:t>旅游人数</a:t>
            </a:r>
            <a:r>
              <a:rPr lang="en-US" altLang="zh-CN" kern="100" dirty="0">
                <a:solidFill>
                  <a:srgbClr val="000000"/>
                </a:solidFill>
                <a:cs typeface="宋体" panose="02010600030101010101" pitchFamily="2" charset="-122"/>
              </a:rPr>
              <a:t>20.24</a:t>
            </a:r>
            <a:r>
              <a:rPr lang="zh-CN" altLang="zh-CN" kern="100" dirty="0">
                <a:solidFill>
                  <a:srgbClr val="000000"/>
                </a:solidFill>
                <a:cs typeface="宋体" panose="02010600030101010101" pitchFamily="2" charset="-122"/>
              </a:rPr>
              <a:t>亿</a:t>
            </a:r>
            <a:r>
              <a:rPr lang="zh-CN" altLang="zh-CN" kern="100" dirty="0" smtClean="0">
                <a:solidFill>
                  <a:srgbClr val="000000"/>
                </a:solidFill>
                <a:cs typeface="宋体" panose="02010600030101010101" pitchFamily="2" charset="-122"/>
              </a:rPr>
              <a:t>人次</a:t>
            </a:r>
            <a:r>
              <a:rPr lang="zh-CN" altLang="en-US" kern="100" dirty="0" smtClean="0">
                <a:solidFill>
                  <a:srgbClr val="000000"/>
                </a:solidFill>
                <a:cs typeface="宋体" panose="02010600030101010101" pitchFamily="2" charset="-122"/>
              </a:rPr>
              <a:t>，</a:t>
            </a:r>
            <a:r>
              <a:rPr lang="zh-CN" altLang="zh-CN" kern="100" dirty="0" smtClean="0">
                <a:solidFill>
                  <a:srgbClr val="000000"/>
                </a:solidFill>
                <a:cs typeface="宋体" panose="02010600030101010101" pitchFamily="2" charset="-122"/>
              </a:rPr>
              <a:t>消费</a:t>
            </a:r>
            <a:r>
              <a:rPr lang="en-US" altLang="zh-CN" kern="100" dirty="0">
                <a:solidFill>
                  <a:srgbClr val="000000"/>
                </a:solidFill>
                <a:cs typeface="宋体" panose="02010600030101010101" pitchFamily="2" charset="-122"/>
              </a:rPr>
              <a:t>1.65</a:t>
            </a:r>
            <a:r>
              <a:rPr lang="zh-CN" altLang="zh-CN" kern="100" dirty="0">
                <a:solidFill>
                  <a:srgbClr val="000000"/>
                </a:solidFill>
                <a:cs typeface="宋体" panose="02010600030101010101" pitchFamily="2" charset="-122"/>
              </a:rPr>
              <a:t>万亿</a:t>
            </a:r>
            <a:r>
              <a:rPr lang="zh-CN" altLang="zh-CN" kern="100" dirty="0" smtClean="0">
                <a:solidFill>
                  <a:srgbClr val="000000"/>
                </a:solidFill>
                <a:cs typeface="宋体" panose="02010600030101010101" pitchFamily="2" charset="-122"/>
              </a:rPr>
              <a:t>元</a:t>
            </a:r>
            <a:endParaRPr lang="zh-CN" altLang="en-US" dirty="0"/>
          </a:p>
        </p:txBody>
      </p:sp>
      <p:pic>
        <p:nvPicPr>
          <p:cNvPr id="10" name="图片 9"/>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5985993" y="4581128"/>
            <a:ext cx="2402431" cy="1568353"/>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p:spPr>
      </p:pic>
      <p:sp>
        <p:nvSpPr>
          <p:cNvPr id="11" name="矩形 10"/>
          <p:cNvSpPr/>
          <p:nvPr/>
        </p:nvSpPr>
        <p:spPr>
          <a:xfrm>
            <a:off x="3275856" y="5648942"/>
            <a:ext cx="2544684" cy="923330"/>
          </a:xfrm>
          <a:prstGeom prst="rect">
            <a:avLst/>
          </a:prstGeom>
        </p:spPr>
        <p:txBody>
          <a:bodyPr wrap="square">
            <a:spAutoFit/>
          </a:bodyPr>
          <a:lstStyle/>
          <a:p>
            <a:r>
              <a:rPr lang="zh-CN" altLang="zh-CN" dirty="0"/>
              <a:t>境外旅游平均支出已达</a:t>
            </a:r>
            <a:r>
              <a:rPr lang="en-US" altLang="zh-CN" dirty="0"/>
              <a:t>4780</a:t>
            </a:r>
            <a:r>
              <a:rPr lang="zh-CN" altLang="zh-CN" dirty="0"/>
              <a:t>美元，是全球平均值的</a:t>
            </a:r>
            <a:r>
              <a:rPr lang="zh-CN" altLang="zh-CN" dirty="0" smtClean="0"/>
              <a:t>两倍</a:t>
            </a:r>
            <a:endParaRPr lang="zh-CN" altLang="en-US" dirty="0"/>
          </a:p>
        </p:txBody>
      </p:sp>
      <p:cxnSp>
        <p:nvCxnSpPr>
          <p:cNvPr id="16" name="直接连接符 15"/>
          <p:cNvCxnSpPr/>
          <p:nvPr/>
        </p:nvCxnSpPr>
        <p:spPr>
          <a:xfrm>
            <a:off x="3214678" y="5572140"/>
            <a:ext cx="237626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直接连接符 18"/>
          <p:cNvCxnSpPr/>
          <p:nvPr/>
        </p:nvCxnSpPr>
        <p:spPr>
          <a:xfrm>
            <a:off x="5612840" y="4685880"/>
            <a:ext cx="0" cy="900000"/>
          </a:xfrm>
          <a:prstGeom prst="line">
            <a:avLst/>
          </a:prstGeom>
        </p:spPr>
        <p:style>
          <a:lnRef idx="3">
            <a:schemeClr val="accent1"/>
          </a:lnRef>
          <a:fillRef idx="0">
            <a:schemeClr val="accent1"/>
          </a:fillRef>
          <a:effectRef idx="2">
            <a:schemeClr val="accent1"/>
          </a:effectRef>
          <a:fontRef idx="minor">
            <a:schemeClr val="tx1"/>
          </a:fontRef>
        </p:style>
      </p:cxnSp>
      <p:cxnSp>
        <p:nvCxnSpPr>
          <p:cNvPr id="21" name="直接连接符 20"/>
          <p:cNvCxnSpPr/>
          <p:nvPr/>
        </p:nvCxnSpPr>
        <p:spPr>
          <a:xfrm>
            <a:off x="3214678" y="5572140"/>
            <a:ext cx="0" cy="972000"/>
          </a:xfrm>
          <a:prstGeom prst="line">
            <a:avLst/>
          </a:prstGeom>
        </p:spPr>
        <p:style>
          <a:lnRef idx="3">
            <a:schemeClr val="accent1"/>
          </a:lnRef>
          <a:fillRef idx="0">
            <a:schemeClr val="accent1"/>
          </a:fillRef>
          <a:effectRef idx="2">
            <a:schemeClr val="accent1"/>
          </a:effectRef>
          <a:fontRef idx="minor">
            <a:schemeClr val="tx1"/>
          </a:fontRef>
        </p:style>
      </p:cxnSp>
      <p:sp>
        <p:nvSpPr>
          <p:cNvPr id="23" name="矩形 22"/>
          <p:cNvSpPr/>
          <p:nvPr/>
        </p:nvSpPr>
        <p:spPr>
          <a:xfrm>
            <a:off x="4499992" y="3515618"/>
            <a:ext cx="3518912" cy="400110"/>
          </a:xfrm>
          <a:prstGeom prst="rect">
            <a:avLst/>
          </a:prstGeom>
        </p:spPr>
        <p:txBody>
          <a:bodyPr wrap="none">
            <a:spAutoFit/>
          </a:bodyPr>
          <a:lstStyle/>
          <a:p>
            <a:r>
              <a:rPr lang="zh-CN" altLang="zh-CN" sz="2000" b="1" kern="100" dirty="0">
                <a:solidFill>
                  <a:srgbClr val="012967"/>
                </a:solidFill>
                <a:latin typeface="微软雅黑" panose="020B0503020204020204" pitchFamily="34" charset="-122"/>
                <a:ea typeface="微软雅黑" panose="020B0503020204020204" pitchFamily="34" charset="-122"/>
                <a:cs typeface="宋体" panose="02010600030101010101" pitchFamily="2" charset="-122"/>
              </a:rPr>
              <a:t>发展型和享受型消费方兴未艾</a:t>
            </a:r>
            <a:endParaRPr lang="zh-CN" altLang="en-US" sz="2000" b="1" dirty="0">
              <a:solidFill>
                <a:srgbClr val="012967"/>
              </a:solidFill>
              <a:latin typeface="微软雅黑" panose="020B0503020204020204" pitchFamily="34" charset="-122"/>
              <a:ea typeface="微软雅黑" panose="020B0503020204020204" pitchFamily="34" charset="-122"/>
            </a:endParaRPr>
          </a:p>
        </p:txBody>
      </p:sp>
      <p:sp>
        <p:nvSpPr>
          <p:cNvPr id="26" name="矩形 25"/>
          <p:cNvSpPr/>
          <p:nvPr/>
        </p:nvSpPr>
        <p:spPr>
          <a:xfrm>
            <a:off x="755576" y="3532946"/>
            <a:ext cx="2492990" cy="400110"/>
          </a:xfrm>
          <a:prstGeom prst="rect">
            <a:avLst/>
          </a:prstGeom>
        </p:spPr>
        <p:txBody>
          <a:bodyPr wrap="none">
            <a:spAutoFit/>
          </a:bodyPr>
          <a:lstStyle/>
          <a:p>
            <a:r>
              <a:rPr lang="zh-CN" altLang="en-US" sz="2000" b="1" kern="100" dirty="0">
                <a:solidFill>
                  <a:srgbClr val="012967"/>
                </a:solidFill>
                <a:latin typeface="微软雅黑" panose="020B0503020204020204" pitchFamily="34" charset="-122"/>
                <a:ea typeface="微软雅黑" panose="020B0503020204020204" pitchFamily="34" charset="-122"/>
                <a:cs typeface="宋体" panose="02010600030101010101" pitchFamily="2" charset="-122"/>
              </a:rPr>
              <a:t>传统</a:t>
            </a:r>
            <a:r>
              <a:rPr lang="zh-CN" altLang="zh-CN" sz="2000" b="1" kern="100" dirty="0" smtClean="0">
                <a:solidFill>
                  <a:srgbClr val="012967"/>
                </a:solidFill>
                <a:latin typeface="微软雅黑" panose="020B0503020204020204" pitchFamily="34" charset="-122"/>
                <a:ea typeface="微软雅黑" panose="020B0503020204020204" pitchFamily="34" charset="-122"/>
                <a:cs typeface="宋体" panose="02010600030101010101" pitchFamily="2" charset="-122"/>
              </a:rPr>
              <a:t>型消费</a:t>
            </a:r>
            <a:r>
              <a:rPr lang="zh-CN" altLang="en-US" sz="2000" b="1" kern="100" dirty="0" smtClean="0">
                <a:solidFill>
                  <a:srgbClr val="012967"/>
                </a:solidFill>
                <a:latin typeface="微软雅黑" panose="020B0503020204020204" pitchFamily="34" charset="-122"/>
                <a:ea typeface="微软雅黑" panose="020B0503020204020204" pitchFamily="34" charset="-122"/>
                <a:cs typeface="宋体" panose="02010600030101010101" pitchFamily="2" charset="-122"/>
              </a:rPr>
              <a:t>日渐式微</a:t>
            </a:r>
            <a:endParaRPr lang="zh-CN" altLang="en-US" sz="2000" b="1" dirty="0">
              <a:solidFill>
                <a:srgbClr val="012967"/>
              </a:solidFill>
              <a:latin typeface="微软雅黑" panose="020B0503020204020204" pitchFamily="34" charset="-122"/>
              <a:ea typeface="微软雅黑" panose="020B0503020204020204" pitchFamily="34" charset="-122"/>
            </a:endParaRPr>
          </a:p>
        </p:txBody>
      </p:sp>
      <p:pic>
        <p:nvPicPr>
          <p:cNvPr id="29" name="图片 2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275481" y="1354877"/>
            <a:ext cx="2219075" cy="1555571"/>
          </a:xfrm>
          <a:prstGeom prst="rect">
            <a:avLst/>
          </a:prstGeom>
          <a:ln>
            <a:noFill/>
          </a:ln>
          <a:effectLst>
            <a:outerShdw blurRad="292100" dist="139700" dir="2700000" algn="tl" rotWithShape="0">
              <a:srgbClr val="333333">
                <a:alpha val="65000"/>
              </a:srgbClr>
            </a:outerShdw>
          </a:effectLst>
        </p:spPr>
      </p:pic>
      <p:pic>
        <p:nvPicPr>
          <p:cNvPr id="30" name="图片 29"/>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3603813" y="1745254"/>
            <a:ext cx="2219075" cy="1489312"/>
          </a:xfrm>
          <a:prstGeom prst="rect">
            <a:avLst/>
          </a:prstGeom>
          <a:ln>
            <a:noFill/>
          </a:ln>
          <a:effectLst>
            <a:outerShdw blurRad="292100" dist="139700" dir="2700000" algn="tl" rotWithShape="0">
              <a:srgbClr val="333333">
                <a:alpha val="65000"/>
              </a:srgbClr>
            </a:outerShdw>
          </a:effectLst>
        </p:spPr>
      </p:pic>
      <p:pic>
        <p:nvPicPr>
          <p:cNvPr id="18" name="图片 17" descr="4792048372184078376.jpg"/>
          <p:cNvPicPr>
            <a:picLocks noChangeAspect="1"/>
          </p:cNvPicPr>
          <p:nvPr/>
        </p:nvPicPr>
        <p:blipFill>
          <a:blip r:embed="rId8"/>
          <a:stretch>
            <a:fillRect/>
          </a:stretch>
        </p:blipFill>
        <p:spPr>
          <a:xfrm>
            <a:off x="285720" y="1428736"/>
            <a:ext cx="3171828" cy="1855519"/>
          </a:xfrm>
          <a:prstGeom prst="rect">
            <a:avLst/>
          </a:prstGeom>
        </p:spPr>
      </p:pic>
    </p:spTree>
    <p:extLst>
      <p:ext uri="{BB962C8B-B14F-4D97-AF65-F5344CB8AC3E}">
        <p14:creationId xmlns="" xmlns:p14="http://schemas.microsoft.com/office/powerpoint/2010/main" val="804505601"/>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slide(fromBottom)">
                                      <p:cBhvr>
                                        <p:cTn id="11" dur="500"/>
                                        <p:tgtEl>
                                          <p:spTgt spid="1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heel(1)">
                                      <p:cBhvr>
                                        <p:cTn id="19" dur="2000"/>
                                        <p:tgtEl>
                                          <p:spTgt spid="30"/>
                                        </p:tgtEl>
                                      </p:cBhvr>
                                    </p:animEffect>
                                  </p:childTnLst>
                                </p:cTn>
                              </p:par>
                            </p:childTnLst>
                          </p:cTn>
                        </p:par>
                        <p:par>
                          <p:cTn id="20" fill="hold">
                            <p:stCondLst>
                              <p:cond delay="3500"/>
                            </p:stCondLst>
                            <p:childTnLst>
                              <p:par>
                                <p:cTn id="21" presetID="31"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1000" fill="hold"/>
                                        <p:tgtEl>
                                          <p:spTgt spid="29"/>
                                        </p:tgtEl>
                                        <p:attrNameLst>
                                          <p:attrName>ppt_w</p:attrName>
                                        </p:attrNameLst>
                                      </p:cBhvr>
                                      <p:tavLst>
                                        <p:tav tm="0">
                                          <p:val>
                                            <p:fltVal val="0"/>
                                          </p:val>
                                        </p:tav>
                                        <p:tav tm="100000">
                                          <p:val>
                                            <p:strVal val="#ppt_w"/>
                                          </p:val>
                                        </p:tav>
                                      </p:tavLst>
                                    </p:anim>
                                    <p:anim calcmode="lin" valueType="num">
                                      <p:cBhvr>
                                        <p:cTn id="24" dur="1000" fill="hold"/>
                                        <p:tgtEl>
                                          <p:spTgt spid="29"/>
                                        </p:tgtEl>
                                        <p:attrNameLst>
                                          <p:attrName>ppt_h</p:attrName>
                                        </p:attrNameLst>
                                      </p:cBhvr>
                                      <p:tavLst>
                                        <p:tav tm="0">
                                          <p:val>
                                            <p:fltVal val="0"/>
                                          </p:val>
                                        </p:tav>
                                        <p:tav tm="100000">
                                          <p:val>
                                            <p:strVal val="#ppt_h"/>
                                          </p:val>
                                        </p:tav>
                                      </p:tavLst>
                                    </p:anim>
                                    <p:anim calcmode="lin" valueType="num">
                                      <p:cBhvr>
                                        <p:cTn id="25" dur="1000" fill="hold"/>
                                        <p:tgtEl>
                                          <p:spTgt spid="29"/>
                                        </p:tgtEl>
                                        <p:attrNameLst>
                                          <p:attrName>style.rotation</p:attrName>
                                        </p:attrNameLst>
                                      </p:cBhvr>
                                      <p:tavLst>
                                        <p:tav tm="0">
                                          <p:val>
                                            <p:fltVal val="90"/>
                                          </p:val>
                                        </p:tav>
                                        <p:tav tm="100000">
                                          <p:val>
                                            <p:fltVal val="0"/>
                                          </p:val>
                                        </p:tav>
                                      </p:tavLst>
                                    </p:anim>
                                    <p:animEffect transition="in" filter="fade">
                                      <p:cBhvr>
                                        <p:cTn id="26" dur="1000"/>
                                        <p:tgtEl>
                                          <p:spTgt spid="29"/>
                                        </p:tgtEl>
                                      </p:cBhvr>
                                    </p:animEffect>
                                  </p:childTnLst>
                                </p:cTn>
                              </p:par>
                            </p:childTnLst>
                          </p:cTn>
                        </p:par>
                        <p:par>
                          <p:cTn id="27" fill="hold">
                            <p:stCondLst>
                              <p:cond delay="4500"/>
                            </p:stCondLst>
                            <p:childTnLst>
                              <p:par>
                                <p:cTn id="28" presetID="22" presetClass="entr" presetSubtype="1"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up)">
                                      <p:cBhvr>
                                        <p:cTn id="30" dur="500"/>
                                        <p:tgtEl>
                                          <p:spTgt spid="23"/>
                                        </p:tgtEl>
                                      </p:cBhvr>
                                    </p:animEffect>
                                  </p:childTnLst>
                                </p:cTn>
                              </p:par>
                            </p:childTnLst>
                          </p:cTn>
                        </p:par>
                        <p:par>
                          <p:cTn id="31" fill="hold">
                            <p:stCondLst>
                              <p:cond delay="5000"/>
                            </p:stCondLst>
                            <p:childTnLst>
                              <p:par>
                                <p:cTn id="32" presetID="42" presetClass="entr" presetSubtype="0" fill="hold" nodeType="afterEffect">
                                  <p:stCondLst>
                                    <p:cond delay="5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par>
                          <p:cTn id="37" fill="hold">
                            <p:stCondLst>
                              <p:cond delay="6500"/>
                            </p:stCondLst>
                            <p:childTnLst>
                              <p:par>
                                <p:cTn id="38" presetID="3" presetClass="entr" presetSubtype="10"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linds(horizontal)">
                                      <p:cBhvr>
                                        <p:cTn id="40" dur="500"/>
                                        <p:tgtEl>
                                          <p:spTgt spid="3"/>
                                        </p:tgtEl>
                                      </p:cBhvr>
                                    </p:animEffect>
                                  </p:childTnLst>
                                </p:cTn>
                              </p:par>
                            </p:childTnLst>
                          </p:cTn>
                        </p:par>
                        <p:par>
                          <p:cTn id="41" fill="hold">
                            <p:stCondLst>
                              <p:cond delay="7000"/>
                            </p:stCondLst>
                            <p:childTnLst>
                              <p:par>
                                <p:cTn id="42" presetID="12" presetClass="entr" presetSubtype="1"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p:tgtEl>
                                          <p:spTgt spid="19"/>
                                        </p:tgtEl>
                                        <p:attrNameLst>
                                          <p:attrName>ppt_y</p:attrName>
                                        </p:attrNameLst>
                                      </p:cBhvr>
                                      <p:tavLst>
                                        <p:tav tm="0">
                                          <p:val>
                                            <p:strVal val="#ppt_y-#ppt_h*1.125000"/>
                                          </p:val>
                                        </p:tav>
                                        <p:tav tm="100000">
                                          <p:val>
                                            <p:strVal val="#ppt_y"/>
                                          </p:val>
                                        </p:tav>
                                      </p:tavLst>
                                    </p:anim>
                                    <p:animEffect transition="in" filter="wipe(down)">
                                      <p:cBhvr>
                                        <p:cTn id="45" dur="500"/>
                                        <p:tgtEl>
                                          <p:spTgt spid="19"/>
                                        </p:tgtEl>
                                      </p:cBhvr>
                                    </p:animEffect>
                                  </p:childTnLst>
                                </p:cTn>
                              </p:par>
                            </p:childTnLst>
                          </p:cTn>
                        </p:par>
                        <p:par>
                          <p:cTn id="46" fill="hold">
                            <p:stCondLst>
                              <p:cond delay="7500"/>
                            </p:stCondLst>
                            <p:childTnLst>
                              <p:par>
                                <p:cTn id="47" presetID="12" presetClass="entr" presetSubtype="2"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ppt_x</p:attrName>
                                        </p:attrNameLst>
                                      </p:cBhvr>
                                      <p:tavLst>
                                        <p:tav tm="0">
                                          <p:val>
                                            <p:strVal val="#ppt_x+#ppt_w*1.125000"/>
                                          </p:val>
                                        </p:tav>
                                        <p:tav tm="100000">
                                          <p:val>
                                            <p:strVal val="#ppt_x"/>
                                          </p:val>
                                        </p:tav>
                                      </p:tavLst>
                                    </p:anim>
                                    <p:animEffect transition="in" filter="wipe(left)">
                                      <p:cBhvr>
                                        <p:cTn id="50" dur="500"/>
                                        <p:tgtEl>
                                          <p:spTgt spid="16"/>
                                        </p:tgtEl>
                                      </p:cBhvr>
                                    </p:animEffect>
                                  </p:childTnLst>
                                </p:cTn>
                              </p:par>
                            </p:childTnLst>
                          </p:cTn>
                        </p:par>
                        <p:par>
                          <p:cTn id="51" fill="hold">
                            <p:stCondLst>
                              <p:cond delay="8000"/>
                            </p:stCondLst>
                            <p:childTnLst>
                              <p:par>
                                <p:cTn id="52" presetID="12" presetClass="entr" presetSubtype="1"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p:tgtEl>
                                          <p:spTgt spid="21"/>
                                        </p:tgtEl>
                                        <p:attrNameLst>
                                          <p:attrName>ppt_y</p:attrName>
                                        </p:attrNameLst>
                                      </p:cBhvr>
                                      <p:tavLst>
                                        <p:tav tm="0">
                                          <p:val>
                                            <p:strVal val="#ppt_y-#ppt_h*1.125000"/>
                                          </p:val>
                                        </p:tav>
                                        <p:tav tm="100000">
                                          <p:val>
                                            <p:strVal val="#ppt_y"/>
                                          </p:val>
                                        </p:tav>
                                      </p:tavLst>
                                    </p:anim>
                                    <p:animEffect transition="in" filter="wipe(down)">
                                      <p:cBhvr>
                                        <p:cTn id="55" dur="500"/>
                                        <p:tgtEl>
                                          <p:spTgt spid="21"/>
                                        </p:tgtEl>
                                      </p:cBhvr>
                                    </p:animEffect>
                                  </p:childTnLst>
                                </p:cTn>
                              </p:par>
                            </p:childTnLst>
                          </p:cTn>
                        </p:par>
                        <p:par>
                          <p:cTn id="56" fill="hold">
                            <p:stCondLst>
                              <p:cond delay="8500"/>
                            </p:stCondLst>
                            <p:childTnLst>
                              <p:par>
                                <p:cTn id="57" presetID="3" presetClass="entr" presetSubtype="1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blinds(horizontal)">
                                      <p:cBhvr>
                                        <p:cTn id="59" dur="500"/>
                                        <p:tgtEl>
                                          <p:spTgt spid="11"/>
                                        </p:tgtEl>
                                      </p:cBhvr>
                                    </p:animEffect>
                                  </p:childTnLst>
                                </p:cTn>
                              </p:par>
                              <p:par>
                                <p:cTn id="60" presetID="42" presetClass="entr" presetSubtype="0"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11" grpId="0"/>
      <p:bldP spid="23"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74121"/>
          </a:xfrm>
          <a:prstGeom prst="rect">
            <a:avLst/>
          </a:prstGeom>
        </p:spPr>
      </p:pic>
      <p:pic>
        <p:nvPicPr>
          <p:cNvPr id="22530" name="图片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矩形 31"/>
          <p:cNvSpPr/>
          <p:nvPr/>
        </p:nvSpPr>
        <p:spPr>
          <a:xfrm>
            <a:off x="211138" y="474663"/>
            <a:ext cx="8736012" cy="6221412"/>
          </a:xfrm>
          <a:prstGeom prst="rect">
            <a:avLst/>
          </a:prstGeom>
          <a:solidFill>
            <a:schemeClr val="accent4">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矩形 8"/>
          <p:cNvSpPr>
            <a:spLocks noChangeArrowheads="1"/>
          </p:cNvSpPr>
          <p:nvPr/>
        </p:nvSpPr>
        <p:spPr bwMode="auto">
          <a:xfrm>
            <a:off x="358775" y="642938"/>
            <a:ext cx="8380446"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None/>
            </a:pPr>
            <a:r>
              <a:rPr lang="zh-CN" altLang="zh-CN"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信心</a:t>
            </a:r>
            <a:r>
              <a:rPr lang="zh-CN" altLang="zh-CN"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rPr>
              <a:t>来自于做好“一带一路”“长江经济带”和“京津冀协同发展”这篇大文章</a:t>
            </a:r>
            <a:endParaRPr lang="zh-CN" altLang="en-US"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2" name="图示 1"/>
          <p:cNvGraphicFramePr/>
          <p:nvPr>
            <p:extLst>
              <p:ext uri="{D42A27DB-BD31-4B8C-83A1-F6EECF244321}">
                <p14:modId xmlns="" xmlns:p14="http://schemas.microsoft.com/office/powerpoint/2010/main" val="3634274680"/>
              </p:ext>
            </p:extLst>
          </p:nvPr>
        </p:nvGraphicFramePr>
        <p:xfrm>
          <a:off x="1716360" y="210130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矩形 2"/>
          <p:cNvSpPr/>
          <p:nvPr/>
        </p:nvSpPr>
        <p:spPr>
          <a:xfrm>
            <a:off x="7146623" y="4139896"/>
            <a:ext cx="1602263" cy="1200329"/>
          </a:xfrm>
          <a:prstGeom prst="rect">
            <a:avLst/>
          </a:prstGeom>
        </p:spPr>
        <p:txBody>
          <a:bodyPr wrap="square">
            <a:spAutoFit/>
          </a:bodyPr>
          <a:lstStyle/>
          <a:p>
            <a:r>
              <a:rPr lang="zh-CN" altLang="zh-CN" b="1" kern="100" dirty="0">
                <a:solidFill>
                  <a:srgbClr val="000000"/>
                </a:solidFill>
                <a:effectLst>
                  <a:outerShdw blurRad="38100" dist="38100" dir="2700000" algn="tl">
                    <a:srgbClr val="000000">
                      <a:alpha val="43137"/>
                    </a:srgbClr>
                  </a:outerShdw>
                </a:effectLst>
                <a:cs typeface="仿宋_GB2312"/>
              </a:rPr>
              <a:t>内外统筹、相互衔接、互为支撑的良性发展格局</a:t>
            </a:r>
            <a:endParaRPr lang="zh-CN" altLang="en-US" b="1" dirty="0">
              <a:effectLst>
                <a:outerShdw blurRad="38100" dist="38100" dir="2700000" algn="tl">
                  <a:srgbClr val="000000">
                    <a:alpha val="43137"/>
                  </a:srgbClr>
                </a:outerShdw>
              </a:effectLst>
            </a:endParaRPr>
          </a:p>
        </p:txBody>
      </p:sp>
      <p:sp>
        <p:nvSpPr>
          <p:cNvPr id="9" name="矩形 8"/>
          <p:cNvSpPr/>
          <p:nvPr/>
        </p:nvSpPr>
        <p:spPr>
          <a:xfrm>
            <a:off x="5076057" y="1115224"/>
            <a:ext cx="3646162" cy="584775"/>
          </a:xfrm>
          <a:prstGeom prst="rect">
            <a:avLst/>
          </a:prstGeom>
        </p:spPr>
        <p:txBody>
          <a:bodyPr wrap="square">
            <a:spAutoFit/>
          </a:bodyPr>
          <a:lstStyle/>
          <a:p>
            <a:r>
              <a:rPr lang="en-US" altLang="zh-CN" sz="1600" kern="100" dirty="0">
                <a:solidFill>
                  <a:srgbClr val="042359"/>
                </a:solidFill>
                <a:cs typeface="仿宋_GB2312"/>
              </a:rPr>
              <a:t>2015</a:t>
            </a:r>
            <a:r>
              <a:rPr lang="zh-CN" altLang="en-US" sz="1600" kern="100" dirty="0">
                <a:solidFill>
                  <a:srgbClr val="042359"/>
                </a:solidFill>
                <a:cs typeface="仿宋_GB2312"/>
              </a:rPr>
              <a:t>年</a:t>
            </a:r>
            <a:r>
              <a:rPr lang="zh-CN" altLang="zh-CN" sz="1600" kern="100" dirty="0">
                <a:solidFill>
                  <a:srgbClr val="042359"/>
                </a:solidFill>
                <a:cs typeface="仿宋_GB2312"/>
              </a:rPr>
              <a:t>上半年</a:t>
            </a:r>
            <a:r>
              <a:rPr lang="zh-CN" altLang="zh-CN" sz="1600" kern="100" dirty="0" smtClean="0">
                <a:solidFill>
                  <a:srgbClr val="042359"/>
                </a:solidFill>
                <a:cs typeface="仿宋_GB2312"/>
              </a:rPr>
              <a:t>，我国</a:t>
            </a:r>
            <a:r>
              <a:rPr lang="zh-CN" altLang="zh-CN" sz="1600" kern="100" dirty="0">
                <a:solidFill>
                  <a:srgbClr val="042359"/>
                </a:solidFill>
                <a:cs typeface="仿宋_GB2312"/>
              </a:rPr>
              <a:t>对“一带一路”沿线国家出口值增长均超过</a:t>
            </a:r>
            <a:r>
              <a:rPr lang="en-US" altLang="zh-CN" sz="1600" kern="100" dirty="0">
                <a:solidFill>
                  <a:srgbClr val="042359"/>
                </a:solidFill>
                <a:cs typeface="仿宋_GB2312"/>
              </a:rPr>
              <a:t>17%</a:t>
            </a:r>
            <a:endParaRPr lang="zh-CN" altLang="en-US" sz="1600" kern="100" dirty="0">
              <a:solidFill>
                <a:srgbClr val="042359"/>
              </a:solidFill>
              <a:cs typeface="仿宋_GB2312"/>
            </a:endParaRPr>
          </a:p>
        </p:txBody>
      </p:sp>
      <p:sp>
        <p:nvSpPr>
          <p:cNvPr id="7" name="矩形 6"/>
          <p:cNvSpPr/>
          <p:nvPr/>
        </p:nvSpPr>
        <p:spPr>
          <a:xfrm>
            <a:off x="481220" y="3437841"/>
            <a:ext cx="2214992" cy="1323439"/>
          </a:xfrm>
          <a:prstGeom prst="rect">
            <a:avLst/>
          </a:prstGeom>
        </p:spPr>
        <p:txBody>
          <a:bodyPr wrap="square">
            <a:spAutoFit/>
          </a:bodyPr>
          <a:lstStyle/>
          <a:p>
            <a:r>
              <a:rPr lang="zh-CN" altLang="zh-CN" sz="1600" kern="100" dirty="0">
                <a:solidFill>
                  <a:srgbClr val="042359"/>
                </a:solidFill>
                <a:cs typeface="仿宋_GB2312"/>
              </a:rPr>
              <a:t>北京和河北企业在天津投资</a:t>
            </a:r>
            <a:r>
              <a:rPr lang="zh-CN" altLang="zh-CN" sz="1600" kern="100" dirty="0" smtClean="0">
                <a:solidFill>
                  <a:srgbClr val="042359"/>
                </a:solidFill>
                <a:cs typeface="仿宋_GB2312"/>
              </a:rPr>
              <a:t>达占</a:t>
            </a:r>
            <a:r>
              <a:rPr lang="zh-CN" altLang="zh-CN" sz="1600" kern="100" dirty="0">
                <a:solidFill>
                  <a:srgbClr val="042359"/>
                </a:solidFill>
                <a:cs typeface="仿宋_GB2312"/>
              </a:rPr>
              <a:t>其实际利用内</a:t>
            </a:r>
            <a:r>
              <a:rPr lang="zh-CN" altLang="zh-CN" sz="1600" kern="100" dirty="0" smtClean="0">
                <a:solidFill>
                  <a:srgbClr val="042359"/>
                </a:solidFill>
                <a:cs typeface="仿宋_GB2312"/>
              </a:rPr>
              <a:t>资</a:t>
            </a:r>
            <a:r>
              <a:rPr lang="zh-CN" altLang="en-US" sz="1600" kern="100" dirty="0" smtClean="0">
                <a:solidFill>
                  <a:srgbClr val="042359"/>
                </a:solidFill>
                <a:cs typeface="仿宋_GB2312"/>
              </a:rPr>
              <a:t>约半数；</a:t>
            </a:r>
            <a:r>
              <a:rPr lang="zh-CN" altLang="zh-CN" sz="1600" kern="100" dirty="0" smtClean="0">
                <a:solidFill>
                  <a:srgbClr val="042359"/>
                </a:solidFill>
                <a:cs typeface="仿宋_GB2312"/>
              </a:rPr>
              <a:t>天津进出口来自</a:t>
            </a:r>
            <a:r>
              <a:rPr lang="zh-CN" altLang="zh-CN" sz="1600" kern="100" dirty="0">
                <a:solidFill>
                  <a:srgbClr val="042359"/>
                </a:solidFill>
                <a:cs typeface="仿宋_GB2312"/>
              </a:rPr>
              <a:t>北京与河北的货物比重</a:t>
            </a:r>
            <a:r>
              <a:rPr lang="zh-CN" altLang="zh-CN" sz="1600" kern="100" dirty="0" smtClean="0">
                <a:solidFill>
                  <a:srgbClr val="042359"/>
                </a:solidFill>
                <a:cs typeface="仿宋_GB2312"/>
              </a:rPr>
              <a:t>达到</a:t>
            </a:r>
            <a:r>
              <a:rPr lang="zh-CN" altLang="en-US" sz="1600" kern="100" dirty="0" smtClean="0">
                <a:solidFill>
                  <a:srgbClr val="042359"/>
                </a:solidFill>
                <a:cs typeface="仿宋_GB2312"/>
              </a:rPr>
              <a:t>三分之一</a:t>
            </a:r>
            <a:endParaRPr lang="zh-CN" altLang="en-US" sz="1600" kern="100" dirty="0">
              <a:solidFill>
                <a:srgbClr val="042359"/>
              </a:solidFill>
              <a:cs typeface="仿宋_GB2312"/>
            </a:endParaRPr>
          </a:p>
        </p:txBody>
      </p:sp>
      <p:pic>
        <p:nvPicPr>
          <p:cNvPr id="11" name="图片 10"/>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358775" y="1409007"/>
            <a:ext cx="3061097" cy="195389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softEdge rad="127000"/>
          </a:effectLst>
        </p:spPr>
      </p:pic>
      <p:sp>
        <p:nvSpPr>
          <p:cNvPr id="8" name="矩形 7"/>
          <p:cNvSpPr/>
          <p:nvPr/>
        </p:nvSpPr>
        <p:spPr>
          <a:xfrm>
            <a:off x="3096344" y="6237312"/>
            <a:ext cx="5724128" cy="338554"/>
          </a:xfrm>
          <a:prstGeom prst="rect">
            <a:avLst/>
          </a:prstGeom>
        </p:spPr>
        <p:txBody>
          <a:bodyPr wrap="square">
            <a:spAutoFit/>
          </a:bodyPr>
          <a:lstStyle/>
          <a:p>
            <a:r>
              <a:rPr lang="zh-CN" altLang="zh-CN" sz="1600" kern="100" dirty="0" smtClean="0">
                <a:solidFill>
                  <a:srgbClr val="042359"/>
                </a:solidFill>
                <a:cs typeface="仿宋_GB2312"/>
              </a:rPr>
              <a:t>整体</a:t>
            </a:r>
            <a:r>
              <a:rPr lang="zh-CN" altLang="zh-CN" sz="1600" kern="100" dirty="0">
                <a:solidFill>
                  <a:srgbClr val="042359"/>
                </a:solidFill>
                <a:cs typeface="仿宋_GB2312"/>
              </a:rPr>
              <a:t>通关和物流费用较</a:t>
            </a:r>
            <a:r>
              <a:rPr lang="zh-CN" altLang="zh-CN" sz="1600" kern="100" dirty="0" smtClean="0">
                <a:solidFill>
                  <a:srgbClr val="042359"/>
                </a:solidFill>
                <a:cs typeface="仿宋_GB2312"/>
              </a:rPr>
              <a:t>传统模式</a:t>
            </a:r>
            <a:r>
              <a:rPr lang="zh-CN" altLang="zh-CN" sz="1600" kern="100" dirty="0">
                <a:solidFill>
                  <a:srgbClr val="042359"/>
                </a:solidFill>
                <a:cs typeface="仿宋_GB2312"/>
              </a:rPr>
              <a:t>平均降低</a:t>
            </a:r>
            <a:r>
              <a:rPr lang="en-US" altLang="zh-CN" sz="1600" kern="100" dirty="0">
                <a:solidFill>
                  <a:srgbClr val="042359"/>
                </a:solidFill>
                <a:cs typeface="仿宋_GB2312"/>
              </a:rPr>
              <a:t>27.5%</a:t>
            </a:r>
            <a:r>
              <a:rPr lang="zh-CN" altLang="zh-CN" sz="1600" kern="100" dirty="0" smtClean="0">
                <a:solidFill>
                  <a:srgbClr val="042359"/>
                </a:solidFill>
                <a:cs typeface="仿宋_GB2312"/>
              </a:rPr>
              <a:t>左右</a:t>
            </a:r>
            <a:endParaRPr lang="zh-CN" altLang="en-US" sz="1600" kern="100" dirty="0">
              <a:solidFill>
                <a:srgbClr val="042359"/>
              </a:solidFill>
              <a:cs typeface="仿宋_GB2312"/>
            </a:endParaRPr>
          </a:p>
        </p:txBody>
      </p:sp>
      <p:pic>
        <p:nvPicPr>
          <p:cNvPr id="16" name="图片 15"/>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521840" y="5060160"/>
            <a:ext cx="2500433" cy="145913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33794" name="Picture 2" descr="G:\搜集图片 李玮\103745rk55bh75uvp65dbz.jpg"/>
          <p:cNvPicPr>
            <a:picLocks noChangeAspect="1" noChangeArrowheads="1"/>
          </p:cNvPicPr>
          <p:nvPr/>
        </p:nvPicPr>
        <p:blipFill>
          <a:blip r:embed="rId10" cstate="print"/>
          <a:srcRect/>
          <a:stretch>
            <a:fillRect/>
          </a:stretch>
        </p:blipFill>
        <p:spPr bwMode="auto">
          <a:xfrm>
            <a:off x="6143636" y="1785926"/>
            <a:ext cx="2387544" cy="2001557"/>
          </a:xfrm>
          <a:prstGeom prst="rect">
            <a:avLst/>
          </a:prstGeom>
          <a:noFill/>
        </p:spPr>
      </p:pic>
    </p:spTree>
    <p:extLst>
      <p:ext uri="{BB962C8B-B14F-4D97-AF65-F5344CB8AC3E}">
        <p14:creationId xmlns="" xmlns:p14="http://schemas.microsoft.com/office/powerpoint/2010/main" val="1385448652"/>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graphicEl>
                                              <a:dgm id="{4EEC5B3B-555F-44B9-B03D-E151EBCC3DB0}"/>
                                            </p:graphicEl>
                                          </p:spTgt>
                                        </p:tgtEl>
                                        <p:attrNameLst>
                                          <p:attrName>style.visibility</p:attrName>
                                        </p:attrNameLst>
                                      </p:cBhvr>
                                      <p:to>
                                        <p:strVal val="visible"/>
                                      </p:to>
                                    </p:set>
                                    <p:anim calcmode="lin" valueType="num">
                                      <p:cBhvr>
                                        <p:cTn id="11" dur="500" fill="hold"/>
                                        <p:tgtEl>
                                          <p:spTgt spid="2">
                                            <p:graphicEl>
                                              <a:dgm id="{4EEC5B3B-555F-44B9-B03D-E151EBCC3DB0}"/>
                                            </p:graphicEl>
                                          </p:spTgt>
                                        </p:tgtEl>
                                        <p:attrNameLst>
                                          <p:attrName>ppt_w</p:attrName>
                                        </p:attrNameLst>
                                      </p:cBhvr>
                                      <p:tavLst>
                                        <p:tav tm="0">
                                          <p:val>
                                            <p:fltVal val="0"/>
                                          </p:val>
                                        </p:tav>
                                        <p:tav tm="100000">
                                          <p:val>
                                            <p:strVal val="#ppt_w"/>
                                          </p:val>
                                        </p:tav>
                                      </p:tavLst>
                                    </p:anim>
                                    <p:anim calcmode="lin" valueType="num">
                                      <p:cBhvr>
                                        <p:cTn id="12" dur="500" fill="hold"/>
                                        <p:tgtEl>
                                          <p:spTgt spid="2">
                                            <p:graphicEl>
                                              <a:dgm id="{4EEC5B3B-555F-44B9-B03D-E151EBCC3DB0}"/>
                                            </p:graphicEl>
                                          </p:spTgt>
                                        </p:tgtEl>
                                        <p:attrNameLst>
                                          <p:attrName>ppt_h</p:attrName>
                                        </p:attrNameLst>
                                      </p:cBhvr>
                                      <p:tavLst>
                                        <p:tav tm="0">
                                          <p:val>
                                            <p:fltVal val="0"/>
                                          </p:val>
                                        </p:tav>
                                        <p:tav tm="100000">
                                          <p:val>
                                            <p:strVal val="#ppt_h"/>
                                          </p:val>
                                        </p:tav>
                                      </p:tavLst>
                                    </p:anim>
                                    <p:animEffect transition="in" filter="fade">
                                      <p:cBhvr>
                                        <p:cTn id="13" dur="500"/>
                                        <p:tgtEl>
                                          <p:spTgt spid="2">
                                            <p:graphicEl>
                                              <a:dgm id="{4EEC5B3B-555F-44B9-B03D-E151EBCC3DB0}"/>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
                                            <p:graphicEl>
                                              <a:dgm id="{DDCC2CD5-CF48-4682-8DBD-B725B4CC0C4A}"/>
                                            </p:graphicEl>
                                          </p:spTgt>
                                        </p:tgtEl>
                                        <p:attrNameLst>
                                          <p:attrName>style.visibility</p:attrName>
                                        </p:attrNameLst>
                                      </p:cBhvr>
                                      <p:to>
                                        <p:strVal val="visible"/>
                                      </p:to>
                                    </p:set>
                                    <p:anim calcmode="lin" valueType="num">
                                      <p:cBhvr>
                                        <p:cTn id="17" dur="500" fill="hold"/>
                                        <p:tgtEl>
                                          <p:spTgt spid="2">
                                            <p:graphicEl>
                                              <a:dgm id="{DDCC2CD5-CF48-4682-8DBD-B725B4CC0C4A}"/>
                                            </p:graphicEl>
                                          </p:spTgt>
                                        </p:tgtEl>
                                        <p:attrNameLst>
                                          <p:attrName>ppt_w</p:attrName>
                                        </p:attrNameLst>
                                      </p:cBhvr>
                                      <p:tavLst>
                                        <p:tav tm="0">
                                          <p:val>
                                            <p:fltVal val="0"/>
                                          </p:val>
                                        </p:tav>
                                        <p:tav tm="100000">
                                          <p:val>
                                            <p:strVal val="#ppt_w"/>
                                          </p:val>
                                        </p:tav>
                                      </p:tavLst>
                                    </p:anim>
                                    <p:anim calcmode="lin" valueType="num">
                                      <p:cBhvr>
                                        <p:cTn id="18" dur="500" fill="hold"/>
                                        <p:tgtEl>
                                          <p:spTgt spid="2">
                                            <p:graphicEl>
                                              <a:dgm id="{DDCC2CD5-CF48-4682-8DBD-B725B4CC0C4A}"/>
                                            </p:graphicEl>
                                          </p:spTgt>
                                        </p:tgtEl>
                                        <p:attrNameLst>
                                          <p:attrName>ppt_h</p:attrName>
                                        </p:attrNameLst>
                                      </p:cBhvr>
                                      <p:tavLst>
                                        <p:tav tm="0">
                                          <p:val>
                                            <p:fltVal val="0"/>
                                          </p:val>
                                        </p:tav>
                                        <p:tav tm="100000">
                                          <p:val>
                                            <p:strVal val="#ppt_h"/>
                                          </p:val>
                                        </p:tav>
                                      </p:tavLst>
                                    </p:anim>
                                    <p:animEffect transition="in" filter="fade">
                                      <p:cBhvr>
                                        <p:cTn id="19" dur="500"/>
                                        <p:tgtEl>
                                          <p:spTgt spid="2">
                                            <p:graphicEl>
                                              <a:dgm id="{DDCC2CD5-CF48-4682-8DBD-B725B4CC0C4A}"/>
                                            </p:graphicEl>
                                          </p:spTgt>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000"/>
                            </p:stCondLst>
                            <p:childTnLst>
                              <p:par>
                                <p:cTn id="28" presetID="53" presetClass="entr" presetSubtype="16" fill="hold" grpId="0" nodeType="afterEffect">
                                  <p:stCondLst>
                                    <p:cond delay="500"/>
                                  </p:stCondLst>
                                  <p:childTnLst>
                                    <p:set>
                                      <p:cBhvr>
                                        <p:cTn id="29" dur="1" fill="hold">
                                          <p:stCondLst>
                                            <p:cond delay="0"/>
                                          </p:stCondLst>
                                        </p:cTn>
                                        <p:tgtEl>
                                          <p:spTgt spid="2">
                                            <p:graphicEl>
                                              <a:dgm id="{3BB2A2B3-BD5E-4E1D-ADA9-C2E31E8E39B6}"/>
                                            </p:graphicEl>
                                          </p:spTgt>
                                        </p:tgtEl>
                                        <p:attrNameLst>
                                          <p:attrName>style.visibility</p:attrName>
                                        </p:attrNameLst>
                                      </p:cBhvr>
                                      <p:to>
                                        <p:strVal val="visible"/>
                                      </p:to>
                                    </p:set>
                                    <p:anim calcmode="lin" valueType="num">
                                      <p:cBhvr>
                                        <p:cTn id="30" dur="500" fill="hold"/>
                                        <p:tgtEl>
                                          <p:spTgt spid="2">
                                            <p:graphicEl>
                                              <a:dgm id="{3BB2A2B3-BD5E-4E1D-ADA9-C2E31E8E39B6}"/>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3BB2A2B3-BD5E-4E1D-ADA9-C2E31E8E39B6}"/>
                                            </p:graphicEl>
                                          </p:spTgt>
                                        </p:tgtEl>
                                        <p:attrNameLst>
                                          <p:attrName>ppt_h</p:attrName>
                                        </p:attrNameLst>
                                      </p:cBhvr>
                                      <p:tavLst>
                                        <p:tav tm="0">
                                          <p:val>
                                            <p:fltVal val="0"/>
                                          </p:val>
                                        </p:tav>
                                        <p:tav tm="100000">
                                          <p:val>
                                            <p:strVal val="#ppt_h"/>
                                          </p:val>
                                        </p:tav>
                                      </p:tavLst>
                                    </p:anim>
                                    <p:animEffect transition="in" filter="fade">
                                      <p:cBhvr>
                                        <p:cTn id="32" dur="500"/>
                                        <p:tgtEl>
                                          <p:spTgt spid="2">
                                            <p:graphicEl>
                                              <a:dgm id="{3BB2A2B3-BD5E-4E1D-ADA9-C2E31E8E39B6}"/>
                                            </p:graphicEl>
                                          </p:spTgt>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
                                            <p:graphicEl>
                                              <a:dgm id="{842BE656-F36C-4BA2-A77A-3FC492A75270}"/>
                                            </p:graphicEl>
                                          </p:spTgt>
                                        </p:tgtEl>
                                        <p:attrNameLst>
                                          <p:attrName>style.visibility</p:attrName>
                                        </p:attrNameLst>
                                      </p:cBhvr>
                                      <p:to>
                                        <p:strVal val="visible"/>
                                      </p:to>
                                    </p:set>
                                    <p:anim calcmode="lin" valueType="num">
                                      <p:cBhvr>
                                        <p:cTn id="36" dur="500" fill="hold"/>
                                        <p:tgtEl>
                                          <p:spTgt spid="2">
                                            <p:graphicEl>
                                              <a:dgm id="{842BE656-F36C-4BA2-A77A-3FC492A75270}"/>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842BE656-F36C-4BA2-A77A-3FC492A75270}"/>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842BE656-F36C-4BA2-A77A-3FC492A75270}"/>
                                            </p:graphicEl>
                                          </p:spTgt>
                                        </p:tgtEl>
                                      </p:cBhvr>
                                    </p:animEffect>
                                  </p:childTnLst>
                                </p:cTn>
                              </p:par>
                            </p:childTnLst>
                          </p:cTn>
                        </p:par>
                        <p:par>
                          <p:cTn id="39" fill="hold">
                            <p:stCondLst>
                              <p:cond delay="3500"/>
                            </p:stCondLst>
                            <p:childTnLst>
                              <p:par>
                                <p:cTn id="40" presetID="14" presetClass="entr" presetSubtype="1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randombar(horizontal)">
                                      <p:cBhvr>
                                        <p:cTn id="42" dur="500"/>
                                        <p:tgtEl>
                                          <p:spTgt spid="11"/>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par>
                          <p:cTn id="46" fill="hold">
                            <p:stCondLst>
                              <p:cond delay="4000"/>
                            </p:stCondLst>
                            <p:childTnLst>
                              <p:par>
                                <p:cTn id="47" presetID="53" presetClass="entr" presetSubtype="16" fill="hold" grpId="0" nodeType="afterEffect">
                                  <p:stCondLst>
                                    <p:cond delay="500"/>
                                  </p:stCondLst>
                                  <p:childTnLst>
                                    <p:set>
                                      <p:cBhvr>
                                        <p:cTn id="48" dur="1" fill="hold">
                                          <p:stCondLst>
                                            <p:cond delay="0"/>
                                          </p:stCondLst>
                                        </p:cTn>
                                        <p:tgtEl>
                                          <p:spTgt spid="2">
                                            <p:graphicEl>
                                              <a:dgm id="{CA75948C-C61A-4F4F-A263-134CFD8CB854}"/>
                                            </p:graphicEl>
                                          </p:spTgt>
                                        </p:tgtEl>
                                        <p:attrNameLst>
                                          <p:attrName>style.visibility</p:attrName>
                                        </p:attrNameLst>
                                      </p:cBhvr>
                                      <p:to>
                                        <p:strVal val="visible"/>
                                      </p:to>
                                    </p:set>
                                    <p:anim calcmode="lin" valueType="num">
                                      <p:cBhvr>
                                        <p:cTn id="49" dur="500" fill="hold"/>
                                        <p:tgtEl>
                                          <p:spTgt spid="2">
                                            <p:graphicEl>
                                              <a:dgm id="{CA75948C-C61A-4F4F-A263-134CFD8CB854}"/>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CA75948C-C61A-4F4F-A263-134CFD8CB854}"/>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CA75948C-C61A-4F4F-A263-134CFD8CB854}"/>
                                            </p:graphicEl>
                                          </p:spTgt>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2">
                                            <p:graphicEl>
                                              <a:dgm id="{14685708-2323-43A1-97DD-AB10B03E42CB}"/>
                                            </p:graphicEl>
                                          </p:spTgt>
                                        </p:tgtEl>
                                        <p:attrNameLst>
                                          <p:attrName>style.visibility</p:attrName>
                                        </p:attrNameLst>
                                      </p:cBhvr>
                                      <p:to>
                                        <p:strVal val="visible"/>
                                      </p:to>
                                    </p:set>
                                    <p:anim calcmode="lin" valueType="num">
                                      <p:cBhvr>
                                        <p:cTn id="55" dur="500" fill="hold"/>
                                        <p:tgtEl>
                                          <p:spTgt spid="2">
                                            <p:graphicEl>
                                              <a:dgm id="{14685708-2323-43A1-97DD-AB10B03E42CB}"/>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14685708-2323-43A1-97DD-AB10B03E42CB}"/>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14685708-2323-43A1-97DD-AB10B03E42CB}"/>
                                            </p:graphicEl>
                                          </p:spTgt>
                                        </p:tgtEl>
                                      </p:cBhvr>
                                    </p:animEffect>
                                  </p:childTnLst>
                                </p:cTn>
                              </p:par>
                            </p:childTnLst>
                          </p:cTn>
                        </p:par>
                        <p:par>
                          <p:cTn id="58" fill="hold">
                            <p:stCondLst>
                              <p:cond delay="5500"/>
                            </p:stCondLst>
                            <p:childTnLst>
                              <p:par>
                                <p:cTn id="59" presetID="42" presetClass="entr" presetSubtype="0"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6" presetClass="entr" presetSubtype="16" fill="hold" nodeType="afterEffect">
                                  <p:stCondLst>
                                    <p:cond delay="0"/>
                                  </p:stCondLst>
                                  <p:childTnLst>
                                    <p:set>
                                      <p:cBhvr>
                                        <p:cTn id="66" dur="1" fill="hold">
                                          <p:stCondLst>
                                            <p:cond delay="0"/>
                                          </p:stCondLst>
                                        </p:cTn>
                                        <p:tgtEl>
                                          <p:spTgt spid="33794"/>
                                        </p:tgtEl>
                                        <p:attrNameLst>
                                          <p:attrName>style.visibility</p:attrName>
                                        </p:attrNameLst>
                                      </p:cBhvr>
                                      <p:to>
                                        <p:strVal val="visible"/>
                                      </p:to>
                                    </p:set>
                                    <p:animEffect transition="in" filter="circle(in)">
                                      <p:cBhvr>
                                        <p:cTn id="67" dur="1000"/>
                                        <p:tgtEl>
                                          <p:spTgt spid="33794"/>
                                        </p:tgtEl>
                                      </p:cBhvr>
                                    </p:animEffect>
                                  </p:childTnLst>
                                </p:cTn>
                              </p:par>
                            </p:childTnLst>
                          </p:cTn>
                        </p:par>
                        <p:par>
                          <p:cTn id="68" fill="hold">
                            <p:stCondLst>
                              <p:cond delay="7500"/>
                            </p:stCondLst>
                            <p:childTnLst>
                              <p:par>
                                <p:cTn id="69" presetID="35" presetClass="entr" presetSubtype="0" fill="hold" grpId="0"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2000"/>
                                        <p:tgtEl>
                                          <p:spTgt spid="3"/>
                                        </p:tgtEl>
                                      </p:cBhvr>
                                    </p:animEffect>
                                    <p:anim calcmode="lin" valueType="num">
                                      <p:cBhvr>
                                        <p:cTn id="72" dur="2000" fill="hold"/>
                                        <p:tgtEl>
                                          <p:spTgt spid="3"/>
                                        </p:tgtEl>
                                        <p:attrNameLst>
                                          <p:attrName>style.rotation</p:attrName>
                                        </p:attrNameLst>
                                      </p:cBhvr>
                                      <p:tavLst>
                                        <p:tav tm="0">
                                          <p:val>
                                            <p:fltVal val="720"/>
                                          </p:val>
                                        </p:tav>
                                        <p:tav tm="100000">
                                          <p:val>
                                            <p:fltVal val="0"/>
                                          </p:val>
                                        </p:tav>
                                      </p:tavLst>
                                    </p:anim>
                                    <p:anim calcmode="lin" valueType="num">
                                      <p:cBhvr>
                                        <p:cTn id="73" dur="2000" fill="hold"/>
                                        <p:tgtEl>
                                          <p:spTgt spid="3"/>
                                        </p:tgtEl>
                                        <p:attrNameLst>
                                          <p:attrName>ppt_h</p:attrName>
                                        </p:attrNameLst>
                                      </p:cBhvr>
                                      <p:tavLst>
                                        <p:tav tm="0">
                                          <p:val>
                                            <p:fltVal val="0"/>
                                          </p:val>
                                        </p:tav>
                                        <p:tav tm="100000">
                                          <p:val>
                                            <p:strVal val="#ppt_h"/>
                                          </p:val>
                                        </p:tav>
                                      </p:tavLst>
                                    </p:anim>
                                    <p:anim calcmode="lin" valueType="num">
                                      <p:cBhvr>
                                        <p:cTn id="74"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uiExpand="1">
        <p:bldSub>
          <a:bldDgm bld="one"/>
        </p:bldSub>
      </p:bldGraphic>
      <p:bldP spid="3" grpId="0"/>
      <p:bldP spid="9"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74121"/>
          </a:xfrm>
          <a:prstGeom prst="rect">
            <a:avLst/>
          </a:prstGeom>
        </p:spPr>
      </p:pic>
      <p:pic>
        <p:nvPicPr>
          <p:cNvPr id="22530" name="图片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矩形 31"/>
          <p:cNvSpPr/>
          <p:nvPr/>
        </p:nvSpPr>
        <p:spPr>
          <a:xfrm>
            <a:off x="211138" y="474663"/>
            <a:ext cx="8736012" cy="6221412"/>
          </a:xfrm>
          <a:prstGeom prst="rect">
            <a:avLst/>
          </a:prstGeom>
          <a:solidFill>
            <a:schemeClr val="accent4">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矩形 8"/>
          <p:cNvSpPr>
            <a:spLocks noChangeArrowheads="1"/>
          </p:cNvSpPr>
          <p:nvPr/>
        </p:nvSpPr>
        <p:spPr bwMode="auto">
          <a:xfrm>
            <a:off x="358774" y="642938"/>
            <a:ext cx="846169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zh-CN" altLang="zh-CN"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信心</a:t>
            </a:r>
            <a:r>
              <a:rPr lang="zh-CN" altLang="zh-CN"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rPr>
              <a:t>来自</a:t>
            </a:r>
            <a:r>
              <a:rPr lang="zh-CN" altLang="zh-CN"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于做好</a:t>
            </a:r>
            <a:r>
              <a:rPr lang="zh-CN" altLang="en-US"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大力推进绿色发展</a:t>
            </a:r>
            <a:r>
              <a:rPr lang="zh-CN" altLang="zh-CN"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这</a:t>
            </a:r>
            <a:r>
              <a:rPr lang="zh-CN" altLang="zh-CN"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rPr>
              <a:t>篇大文章</a:t>
            </a:r>
            <a:endParaRPr lang="zh-CN" altLang="en-US"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292058" y="4267645"/>
            <a:ext cx="2433662" cy="17376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矩形 1"/>
          <p:cNvSpPr/>
          <p:nvPr/>
        </p:nvSpPr>
        <p:spPr>
          <a:xfrm>
            <a:off x="4639134" y="1429870"/>
            <a:ext cx="3068861" cy="2067233"/>
          </a:xfrm>
          <a:prstGeom prst="rect">
            <a:avLst/>
          </a:prstGeom>
        </p:spPr>
        <p:txBody>
          <a:bodyPr wrap="square">
            <a:spAutoFit/>
          </a:bodyPr>
          <a:lstStyle/>
          <a:p>
            <a:pPr marL="342900" indent="-342900" algn="just">
              <a:lnSpc>
                <a:spcPts val="2200"/>
              </a:lnSpc>
              <a:spcAft>
                <a:spcPts val="0"/>
              </a:spcAft>
              <a:buFont typeface="Wingdings" panose="05000000000000000000" pitchFamily="2" charset="2"/>
              <a:buChar char="Ø"/>
            </a:pPr>
            <a:r>
              <a:rPr lang="zh-CN" altLang="zh-CN" sz="2000" b="1" kern="100" dirty="0">
                <a:solidFill>
                  <a:srgbClr val="000000"/>
                </a:solidFill>
                <a:latin typeface="Times New Roman" panose="02020603050405020304" pitchFamily="18" charset="0"/>
                <a:cs typeface="宋体" panose="02010600030101010101" pitchFamily="2" charset="-122"/>
              </a:rPr>
              <a:t>资源环境保护形势的</a:t>
            </a:r>
            <a:r>
              <a:rPr lang="zh-CN" altLang="zh-CN" sz="2000" b="1" kern="100" dirty="0" smtClean="0">
                <a:solidFill>
                  <a:srgbClr val="000000"/>
                </a:solidFill>
                <a:latin typeface="Times New Roman" panose="02020603050405020304" pitchFamily="18" charset="0"/>
                <a:cs typeface="宋体" panose="02010600030101010101" pitchFamily="2" charset="-122"/>
              </a:rPr>
              <a:t>严峻</a:t>
            </a:r>
            <a:r>
              <a:rPr lang="zh-CN" altLang="en-US" sz="2000" b="1" kern="100" dirty="0" smtClean="0">
                <a:solidFill>
                  <a:srgbClr val="000000"/>
                </a:solidFill>
                <a:latin typeface="Times New Roman" panose="02020603050405020304" pitchFamily="18" charset="0"/>
                <a:cs typeface="宋体" panose="02010600030101010101" pitchFamily="2" charset="-122"/>
              </a:rPr>
              <a:t>，</a:t>
            </a:r>
            <a:r>
              <a:rPr lang="zh-CN" altLang="zh-CN" sz="2000" b="1" kern="100" dirty="0" smtClean="0">
                <a:solidFill>
                  <a:srgbClr val="000000"/>
                </a:solidFill>
                <a:latin typeface="Times New Roman" panose="02020603050405020304" pitchFamily="18" charset="0"/>
                <a:cs typeface="宋体" panose="02010600030101010101" pitchFamily="2" charset="-122"/>
              </a:rPr>
              <a:t>催生绿色</a:t>
            </a:r>
            <a:r>
              <a:rPr lang="zh-CN" altLang="zh-CN" sz="2000" b="1" kern="100" dirty="0">
                <a:solidFill>
                  <a:srgbClr val="000000"/>
                </a:solidFill>
                <a:latin typeface="Times New Roman" panose="02020603050405020304" pitchFamily="18" charset="0"/>
                <a:cs typeface="宋体" panose="02010600030101010101" pitchFamily="2" charset="-122"/>
              </a:rPr>
              <a:t>产业的巨大发展空间</a:t>
            </a:r>
            <a:r>
              <a:rPr lang="zh-CN" altLang="zh-CN" sz="2000" b="1" kern="100" dirty="0" smtClean="0">
                <a:solidFill>
                  <a:srgbClr val="000000"/>
                </a:solidFill>
                <a:latin typeface="Times New Roman" panose="02020603050405020304" pitchFamily="18" charset="0"/>
                <a:cs typeface="宋体" panose="02010600030101010101" pitchFamily="2" charset="-122"/>
              </a:rPr>
              <a:t>。</a:t>
            </a:r>
            <a:endParaRPr lang="en-US" altLang="zh-CN" sz="2000" b="1" kern="100" dirty="0" smtClean="0">
              <a:solidFill>
                <a:srgbClr val="000000"/>
              </a:solidFill>
              <a:latin typeface="Times New Roman" panose="02020603050405020304" pitchFamily="18" charset="0"/>
              <a:cs typeface="宋体" panose="02010600030101010101" pitchFamily="2" charset="-122"/>
            </a:endParaRPr>
          </a:p>
          <a:p>
            <a:pPr marL="342900" indent="-342900" algn="just">
              <a:lnSpc>
                <a:spcPts val="2200"/>
              </a:lnSpc>
              <a:spcAft>
                <a:spcPts val="0"/>
              </a:spcAft>
              <a:buFont typeface="Wingdings" panose="05000000000000000000" pitchFamily="2" charset="2"/>
              <a:buChar char="Ø"/>
            </a:pPr>
            <a:endParaRPr lang="en-US" altLang="zh-CN" sz="2000" b="1" kern="100" dirty="0" smtClean="0">
              <a:solidFill>
                <a:srgbClr val="000000"/>
              </a:solidFill>
              <a:latin typeface="Times New Roman" panose="02020603050405020304" pitchFamily="18" charset="0"/>
              <a:cs typeface="宋体" panose="02010600030101010101" pitchFamily="2" charset="-122"/>
            </a:endParaRPr>
          </a:p>
          <a:p>
            <a:pPr marL="342900" indent="-342900" algn="just">
              <a:lnSpc>
                <a:spcPts val="2200"/>
              </a:lnSpc>
              <a:spcAft>
                <a:spcPts val="0"/>
              </a:spcAft>
              <a:buFont typeface="Wingdings" panose="05000000000000000000" pitchFamily="2" charset="2"/>
              <a:buChar char="Ø"/>
            </a:pPr>
            <a:r>
              <a:rPr lang="zh-CN" altLang="zh-CN" sz="2000" b="1" kern="100" dirty="0" smtClean="0">
                <a:solidFill>
                  <a:srgbClr val="000000"/>
                </a:solidFill>
                <a:latin typeface="Times New Roman" panose="02020603050405020304" pitchFamily="18" charset="0"/>
                <a:cs typeface="宋体" panose="02010600030101010101" pitchFamily="2" charset="-122"/>
              </a:rPr>
              <a:t>可再生能源</a:t>
            </a:r>
            <a:r>
              <a:rPr lang="zh-CN" altLang="zh-CN" sz="2000" b="1" kern="100" dirty="0">
                <a:solidFill>
                  <a:srgbClr val="000000"/>
                </a:solidFill>
                <a:latin typeface="Times New Roman" panose="02020603050405020304" pitchFamily="18" charset="0"/>
                <a:cs typeface="宋体" panose="02010600030101010101" pitchFamily="2" charset="-122"/>
              </a:rPr>
              <a:t>和节能环保产业将迎来历史性的发展良机。</a:t>
            </a:r>
            <a:endParaRPr lang="zh-CN" altLang="zh-CN" sz="1200" b="1" kern="100" dirty="0">
              <a:latin typeface="Times New Roman" panose="02020603050405020304" pitchFamily="18" charset="0"/>
            </a:endParaRPr>
          </a:p>
        </p:txBody>
      </p:sp>
      <p:pic>
        <p:nvPicPr>
          <p:cNvPr id="8" name="图片 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382550" y="1249092"/>
            <a:ext cx="3038598" cy="24263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1" name="Group 3"/>
          <p:cNvGrpSpPr/>
          <p:nvPr/>
        </p:nvGrpSpPr>
        <p:grpSpPr>
          <a:xfrm>
            <a:off x="1643042" y="4755549"/>
            <a:ext cx="4196215" cy="1605741"/>
            <a:chOff x="1287293" y="1966814"/>
            <a:chExt cx="6657497" cy="3953668"/>
          </a:xfrm>
          <a:effectLst>
            <a:outerShdw blurRad="266700" dist="215900" dir="2700000">
              <a:srgbClr val="000000">
                <a:alpha val="43000"/>
              </a:srgbClr>
            </a:outerShdw>
          </a:effectLst>
        </p:grpSpPr>
        <p:sp>
          <p:nvSpPr>
            <p:cNvPr id="12" name="Rectangle 4"/>
            <p:cNvSpPr/>
            <p:nvPr/>
          </p:nvSpPr>
          <p:spPr>
            <a:xfrm>
              <a:off x="1287293" y="1966814"/>
              <a:ext cx="6657497" cy="3953668"/>
            </a:xfrm>
            <a:prstGeom prst="rect">
              <a:avLst/>
            </a:prstGeom>
            <a:solidFill>
              <a:srgbClr val="FFFFFF"/>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defTabSz="457200" eaLnBrk="1" fontAlgn="auto" hangingPunct="1">
                <a:spcBef>
                  <a:spcPts val="0"/>
                </a:spcBef>
                <a:spcAft>
                  <a:spcPts val="0"/>
                </a:spcAft>
                <a:buFont typeface="Wingdings" pitchFamily="2" charset="2"/>
                <a:buChar char="u"/>
                <a:defRPr/>
              </a:pPr>
              <a:endParaRPr lang="en-US" altLang="zh-CN" sz="2400" dirty="0">
                <a:solidFill>
                  <a:schemeClr val="tx1"/>
                </a:solidFill>
                <a:latin typeface="黑体" pitchFamily="49" charset="-122"/>
                <a:ea typeface="黑体" pitchFamily="49" charset="-122"/>
              </a:endParaRPr>
            </a:p>
          </p:txBody>
        </p:sp>
        <p:sp>
          <p:nvSpPr>
            <p:cNvPr id="13" name="Half Frame 5"/>
            <p:cNvSpPr/>
            <p:nvPr/>
          </p:nvSpPr>
          <p:spPr>
            <a:xfrm rot="5400000">
              <a:off x="7427822" y="1941040"/>
              <a:ext cx="491194" cy="542742"/>
            </a:xfrm>
            <a:prstGeom prst="halfFrame">
              <a:avLst/>
            </a:prstGeom>
            <a:solidFill>
              <a:srgbClr val="FFFFFF"/>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chemeClr val="tx1"/>
                </a:solidFill>
              </a:endParaRPr>
            </a:p>
          </p:txBody>
        </p:sp>
        <p:sp>
          <p:nvSpPr>
            <p:cNvPr id="14" name="Half Frame 6"/>
            <p:cNvSpPr/>
            <p:nvPr/>
          </p:nvSpPr>
          <p:spPr>
            <a:xfrm rot="16200000">
              <a:off x="1313067" y="5403514"/>
              <a:ext cx="491194" cy="542742"/>
            </a:xfrm>
            <a:prstGeom prst="halfFrame">
              <a:avLst/>
            </a:prstGeom>
            <a:solidFill>
              <a:srgbClr val="FFFFFF"/>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chemeClr val="tx1"/>
                </a:solidFill>
              </a:endParaRPr>
            </a:p>
          </p:txBody>
        </p:sp>
      </p:grpSp>
      <p:sp>
        <p:nvSpPr>
          <p:cNvPr id="3" name="矩形 2"/>
          <p:cNvSpPr/>
          <p:nvPr/>
        </p:nvSpPr>
        <p:spPr>
          <a:xfrm>
            <a:off x="1714481" y="4886730"/>
            <a:ext cx="4152240" cy="1384995"/>
          </a:xfrm>
          <a:prstGeom prst="rect">
            <a:avLst/>
          </a:prstGeom>
        </p:spPr>
        <p:txBody>
          <a:bodyPr wrap="square">
            <a:spAutoFit/>
          </a:bodyPr>
          <a:lstStyle/>
          <a:p>
            <a:r>
              <a:rPr lang="zh-CN" altLang="en-US" sz="2000" b="1" dirty="0" smtClean="0">
                <a:solidFill>
                  <a:srgbClr val="00B050"/>
                </a:solidFill>
              </a:rPr>
              <a:t>      绿色</a:t>
            </a:r>
            <a:r>
              <a:rPr lang="zh-CN" altLang="en-US" sz="2000" b="1" dirty="0">
                <a:solidFill>
                  <a:srgbClr val="00B050"/>
                </a:solidFill>
              </a:rPr>
              <a:t>发展</a:t>
            </a:r>
            <a:r>
              <a:rPr lang="zh-CN" altLang="en-US" sz="1600" dirty="0"/>
              <a:t>是以效率、和谐、持续为目标的经济增长和社会发展方式</a:t>
            </a:r>
            <a:r>
              <a:rPr lang="zh-CN" altLang="en-US" sz="1600" dirty="0" smtClean="0"/>
              <a:t>。当今</a:t>
            </a:r>
            <a:r>
              <a:rPr lang="zh-CN" altLang="en-US" sz="1600" dirty="0"/>
              <a:t>世界，绿色发展已经成为一个重要趋势，许多国家把发展绿色产业作为推动经济结构调整的重要举措，突出绿色的理念和内涵。</a:t>
            </a:r>
          </a:p>
        </p:txBody>
      </p:sp>
      <p:pic>
        <p:nvPicPr>
          <p:cNvPr id="15" name="图片 14" descr="10684071_112014612342_2.jpg"/>
          <p:cNvPicPr>
            <a:picLocks noChangeAspect="1"/>
          </p:cNvPicPr>
          <p:nvPr/>
        </p:nvPicPr>
        <p:blipFill>
          <a:blip r:embed="rId6" cstate="print">
            <a:clrChange>
              <a:clrFrom>
                <a:srgbClr val="FFFFFF"/>
              </a:clrFrom>
              <a:clrTo>
                <a:srgbClr val="FFFFFF">
                  <a:alpha val="0"/>
                </a:srgbClr>
              </a:clrTo>
            </a:clrChange>
          </a:blip>
          <a:srcRect l="50000" t="3745" r="23225" b="60055"/>
          <a:stretch>
            <a:fillRect/>
          </a:stretch>
        </p:blipFill>
        <p:spPr>
          <a:xfrm flipH="1">
            <a:off x="7596335" y="2927650"/>
            <a:ext cx="1224136" cy="1044116"/>
          </a:xfrm>
          <a:prstGeom prst="rect">
            <a:avLst/>
          </a:prstGeom>
        </p:spPr>
      </p:pic>
      <p:pic>
        <p:nvPicPr>
          <p:cNvPr id="16" name="图片 15" descr="10684071_112014612342_2.jpg"/>
          <p:cNvPicPr>
            <a:picLocks noChangeAspect="1"/>
          </p:cNvPicPr>
          <p:nvPr/>
        </p:nvPicPr>
        <p:blipFill>
          <a:blip r:embed="rId6" cstate="print">
            <a:clrChange>
              <a:clrFrom>
                <a:srgbClr val="FFFFFF"/>
              </a:clrFrom>
              <a:clrTo>
                <a:srgbClr val="FFFFFF">
                  <a:alpha val="0"/>
                </a:srgbClr>
              </a:clrTo>
            </a:clrChange>
          </a:blip>
          <a:srcRect t="51248" r="73625" b="23786"/>
          <a:stretch>
            <a:fillRect/>
          </a:stretch>
        </p:blipFill>
        <p:spPr>
          <a:xfrm>
            <a:off x="4444138" y="3758430"/>
            <a:ext cx="1379926" cy="824010"/>
          </a:xfrm>
          <a:prstGeom prst="rect">
            <a:avLst/>
          </a:prstGeom>
        </p:spPr>
      </p:pic>
      <p:pic>
        <p:nvPicPr>
          <p:cNvPr id="10" name="图片 9"/>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225380" y="3649892"/>
            <a:ext cx="1804105" cy="1804105"/>
          </a:xfrm>
          <a:prstGeom prst="ellipse">
            <a:avLst/>
          </a:prstGeom>
          <a:ln>
            <a:noFill/>
          </a:ln>
          <a:effectLst>
            <a:softEdge rad="112500"/>
          </a:effectLst>
        </p:spPr>
      </p:pic>
    </p:spTree>
    <p:extLst>
      <p:ext uri="{BB962C8B-B14F-4D97-AF65-F5344CB8AC3E}">
        <p14:creationId xmlns="" xmlns:p14="http://schemas.microsoft.com/office/powerpoint/2010/main" val="2564455907"/>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13" presetClass="entr" presetSubtype="3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plus(out)">
                                      <p:cBhvr>
                                        <p:cTn id="11" dur="500"/>
                                        <p:tgtEl>
                                          <p:spTgt spid="8"/>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par>
                          <p:cTn id="15" fill="hold">
                            <p:stCondLst>
                              <p:cond delay="1000"/>
                            </p:stCondLst>
                            <p:childTnLst>
                              <p:par>
                                <p:cTn id="16" presetID="13" presetClass="entr" presetSubtype="32"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plus(out)">
                                      <p:cBhvr>
                                        <p:cTn id="18" dur="500"/>
                                        <p:tgtEl>
                                          <p:spTgt spid="10"/>
                                        </p:tgtEl>
                                      </p:cBhvr>
                                    </p:animEffect>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gtEl>
                                        <p:attrNameLst>
                                          <p:attrName>ppt_y</p:attrName>
                                        </p:attrNameLst>
                                      </p:cBhvr>
                                      <p:tavLst>
                                        <p:tav tm="0">
                                          <p:val>
                                            <p:strVal val="#ppt_y"/>
                                          </p:val>
                                        </p:tav>
                                        <p:tav tm="100000">
                                          <p:val>
                                            <p:strVal val="#ppt_y"/>
                                          </p:val>
                                        </p:tav>
                                      </p:tavLst>
                                    </p:anim>
                                    <p:anim calcmode="lin" valueType="num">
                                      <p:cBhvr>
                                        <p:cTn id="2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
                                        </p:tgtEl>
                                      </p:cBhvr>
                                    </p:animEffect>
                                  </p:childTnLst>
                                </p:cTn>
                              </p:par>
                              <p:par>
                                <p:cTn id="27" presetID="23" presetClass="entr" presetSubtype="16"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childTnLst>
                                </p:cTn>
                              </p:par>
                            </p:childTnLst>
                          </p:cTn>
                        </p:par>
                        <p:par>
                          <p:cTn id="31" fill="hold">
                            <p:stCondLst>
                              <p:cond delay="6350"/>
                            </p:stCondLst>
                            <p:childTnLst>
                              <p:par>
                                <p:cTn id="32" presetID="13" presetClass="entr" presetSubtype="32"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plus(out)">
                                      <p:cBhvr>
                                        <p:cTn id="34" dur="500"/>
                                        <p:tgtEl>
                                          <p:spTgt spid="6"/>
                                        </p:tgtEl>
                                      </p:cBhvr>
                                    </p:animEffect>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146" name="图片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7" name="图片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6037263" y="4868863"/>
            <a:ext cx="2836862" cy="170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0" name="组 37"/>
          <p:cNvGrpSpPr>
            <a:grpSpLocks/>
          </p:cNvGrpSpPr>
          <p:nvPr/>
        </p:nvGrpSpPr>
        <p:grpSpPr bwMode="auto">
          <a:xfrm>
            <a:off x="-20638" y="1992313"/>
            <a:ext cx="7296151" cy="1273175"/>
            <a:chOff x="-243581" y="1399431"/>
            <a:chExt cx="7295643" cy="1271916"/>
          </a:xfrm>
        </p:grpSpPr>
        <p:sp>
          <p:nvSpPr>
            <p:cNvPr id="11" name="矩形 10"/>
            <p:cNvSpPr/>
            <p:nvPr/>
          </p:nvSpPr>
          <p:spPr>
            <a:xfrm>
              <a:off x="-710" y="1716617"/>
              <a:ext cx="7052772" cy="540802"/>
            </a:xfrm>
            <a:prstGeom prst="rect">
              <a:avLst/>
            </a:prstGeom>
            <a:solidFill>
              <a:schemeClr val="tx2">
                <a:lumMod val="60000"/>
                <a:lumOff val="40000"/>
                <a:alpha val="5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zh-CN" altLang="en-US" dirty="0"/>
            </a:p>
          </p:txBody>
        </p:sp>
        <p:grpSp>
          <p:nvGrpSpPr>
            <p:cNvPr id="6170" name="组 32"/>
            <p:cNvGrpSpPr>
              <a:grpSpLocks/>
            </p:cNvGrpSpPr>
            <p:nvPr/>
          </p:nvGrpSpPr>
          <p:grpSpPr bwMode="auto">
            <a:xfrm>
              <a:off x="-243581" y="1399431"/>
              <a:ext cx="1675698" cy="1271916"/>
              <a:chOff x="-243581" y="1399431"/>
              <a:chExt cx="1675698" cy="1271916"/>
            </a:xfrm>
          </p:grpSpPr>
          <p:pic>
            <p:nvPicPr>
              <p:cNvPr id="6171" name="图片 12" descr="图标.psd"/>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43581" y="1399431"/>
                <a:ext cx="1675698" cy="1271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72" name="文本框 13"/>
              <p:cNvSpPr txBox="1">
                <a:spLocks noChangeArrowheads="1"/>
              </p:cNvSpPr>
              <p:nvPr/>
            </p:nvSpPr>
            <p:spPr bwMode="auto">
              <a:xfrm>
                <a:off x="199686" y="1723127"/>
                <a:ext cx="54373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kumimoji="1" lang="zh-CN" altLang="en-US" sz="2800">
                    <a:solidFill>
                      <a:srgbClr val="FFFFFF"/>
                    </a:solidFill>
                    <a:latin typeface="黑体" panose="02010609060101010101" pitchFamily="49" charset="-122"/>
                    <a:ea typeface="黑体" panose="02010609060101010101" pitchFamily="49" charset="-122"/>
                  </a:rPr>
                  <a:t>二</a:t>
                </a:r>
              </a:p>
            </p:txBody>
          </p:sp>
        </p:grpSp>
      </p:grpSp>
      <p:grpSp>
        <p:nvGrpSpPr>
          <p:cNvPr id="15" name="组 39"/>
          <p:cNvGrpSpPr>
            <a:grpSpLocks/>
          </p:cNvGrpSpPr>
          <p:nvPr/>
        </p:nvGrpSpPr>
        <p:grpSpPr bwMode="auto">
          <a:xfrm>
            <a:off x="11113" y="2852738"/>
            <a:ext cx="7264400" cy="1271587"/>
            <a:chOff x="-211830" y="2259376"/>
            <a:chExt cx="7263892" cy="1271916"/>
          </a:xfrm>
        </p:grpSpPr>
        <p:sp>
          <p:nvSpPr>
            <p:cNvPr id="16" name="矩形 15"/>
            <p:cNvSpPr/>
            <p:nvPr/>
          </p:nvSpPr>
          <p:spPr>
            <a:xfrm>
              <a:off x="-708" y="2584897"/>
              <a:ext cx="7052770" cy="538302"/>
            </a:xfrm>
            <a:prstGeom prst="rect">
              <a:avLst/>
            </a:prstGeom>
            <a:solidFill>
              <a:schemeClr val="tx2">
                <a:lumMod val="60000"/>
                <a:lumOff val="40000"/>
                <a:alpha val="5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zh-CN" altLang="en-US" dirty="0"/>
            </a:p>
          </p:txBody>
        </p:sp>
        <p:grpSp>
          <p:nvGrpSpPr>
            <p:cNvPr id="6166" name="组 33"/>
            <p:cNvGrpSpPr>
              <a:grpSpLocks/>
            </p:cNvGrpSpPr>
            <p:nvPr/>
          </p:nvGrpSpPr>
          <p:grpSpPr bwMode="auto">
            <a:xfrm>
              <a:off x="-211830" y="2259376"/>
              <a:ext cx="1675698" cy="1271916"/>
              <a:chOff x="-211830" y="2259376"/>
              <a:chExt cx="1675698" cy="1271916"/>
            </a:xfrm>
          </p:grpSpPr>
          <p:pic>
            <p:nvPicPr>
              <p:cNvPr id="6167" name="图片 17" descr="图标.psd"/>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11830" y="2259376"/>
                <a:ext cx="1675698" cy="1271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68" name="文本框 18"/>
              <p:cNvSpPr txBox="1">
                <a:spLocks noChangeArrowheads="1"/>
              </p:cNvSpPr>
              <p:nvPr/>
            </p:nvSpPr>
            <p:spPr bwMode="auto">
              <a:xfrm>
                <a:off x="231436" y="2571235"/>
                <a:ext cx="54373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kumimoji="1" lang="zh-CN" altLang="en-US" sz="2800">
                    <a:solidFill>
                      <a:srgbClr val="FFFFFF"/>
                    </a:solidFill>
                    <a:latin typeface="黑体" panose="02010609060101010101" pitchFamily="49" charset="-122"/>
                    <a:ea typeface="黑体" panose="02010609060101010101" pitchFamily="49" charset="-122"/>
                  </a:rPr>
                  <a:t>三</a:t>
                </a:r>
              </a:p>
            </p:txBody>
          </p:sp>
        </p:grpSp>
      </p:grpSp>
      <p:grpSp>
        <p:nvGrpSpPr>
          <p:cNvPr id="20" name="组 40"/>
          <p:cNvGrpSpPr>
            <a:grpSpLocks/>
          </p:cNvGrpSpPr>
          <p:nvPr/>
        </p:nvGrpSpPr>
        <p:grpSpPr bwMode="auto">
          <a:xfrm>
            <a:off x="0" y="3716338"/>
            <a:ext cx="7265988" cy="1308100"/>
            <a:chOff x="-223068" y="3123464"/>
            <a:chExt cx="7265320" cy="1308066"/>
          </a:xfrm>
        </p:grpSpPr>
        <p:sp>
          <p:nvSpPr>
            <p:cNvPr id="21" name="矩形 20"/>
            <p:cNvSpPr/>
            <p:nvPr/>
          </p:nvSpPr>
          <p:spPr>
            <a:xfrm>
              <a:off x="749" y="3463180"/>
              <a:ext cx="7041503" cy="541323"/>
            </a:xfrm>
            <a:prstGeom prst="rect">
              <a:avLst/>
            </a:prstGeom>
            <a:solidFill>
              <a:schemeClr val="tx2">
                <a:lumMod val="60000"/>
                <a:lumOff val="40000"/>
                <a:alpha val="5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zh-CN" altLang="en-US" dirty="0"/>
            </a:p>
          </p:txBody>
        </p:sp>
        <p:grpSp>
          <p:nvGrpSpPr>
            <p:cNvPr id="6162" name="组 34"/>
            <p:cNvGrpSpPr>
              <a:grpSpLocks/>
            </p:cNvGrpSpPr>
            <p:nvPr/>
          </p:nvGrpSpPr>
          <p:grpSpPr bwMode="auto">
            <a:xfrm>
              <a:off x="-223068" y="3123464"/>
              <a:ext cx="1723324" cy="1308066"/>
              <a:chOff x="-223068" y="3123464"/>
              <a:chExt cx="1723324" cy="1308066"/>
            </a:xfrm>
          </p:grpSpPr>
          <p:pic>
            <p:nvPicPr>
              <p:cNvPr id="6163" name="图片 22" descr="图标.psd"/>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23068" y="3123464"/>
                <a:ext cx="1723324" cy="13080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64" name="文本框 23"/>
              <p:cNvSpPr txBox="1">
                <a:spLocks noChangeArrowheads="1"/>
              </p:cNvSpPr>
              <p:nvPr/>
            </p:nvSpPr>
            <p:spPr bwMode="auto">
              <a:xfrm>
                <a:off x="231436" y="3457909"/>
                <a:ext cx="54373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kumimoji="1" lang="zh-CN" altLang="en-US" sz="2800">
                    <a:solidFill>
                      <a:srgbClr val="FFFFFF"/>
                    </a:solidFill>
                    <a:latin typeface="黑体" panose="02010609060101010101" pitchFamily="49" charset="-122"/>
                    <a:ea typeface="黑体" panose="02010609060101010101" pitchFamily="49" charset="-122"/>
                  </a:rPr>
                  <a:t>四</a:t>
                </a:r>
              </a:p>
            </p:txBody>
          </p:sp>
        </p:grpSp>
      </p:grpSp>
      <p:grpSp>
        <p:nvGrpSpPr>
          <p:cNvPr id="25" name="组 36"/>
          <p:cNvGrpSpPr>
            <a:grpSpLocks/>
          </p:cNvGrpSpPr>
          <p:nvPr/>
        </p:nvGrpSpPr>
        <p:grpSpPr bwMode="auto">
          <a:xfrm>
            <a:off x="-36513" y="1116013"/>
            <a:ext cx="7312026" cy="1271587"/>
            <a:chOff x="-259456" y="522109"/>
            <a:chExt cx="7311518" cy="1271916"/>
          </a:xfrm>
        </p:grpSpPr>
        <p:sp>
          <p:nvSpPr>
            <p:cNvPr id="26" name="矩形 25"/>
            <p:cNvSpPr/>
            <p:nvPr/>
          </p:nvSpPr>
          <p:spPr>
            <a:xfrm>
              <a:off x="-711" y="858746"/>
              <a:ext cx="7052773" cy="541477"/>
            </a:xfrm>
            <a:prstGeom prst="rect">
              <a:avLst/>
            </a:prstGeom>
            <a:solidFill>
              <a:schemeClr val="tx2">
                <a:lumMod val="60000"/>
                <a:lumOff val="40000"/>
                <a:alpha val="5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zh-CN" altLang="en-US" dirty="0"/>
            </a:p>
          </p:txBody>
        </p:sp>
        <p:grpSp>
          <p:nvGrpSpPr>
            <p:cNvPr id="6158" name="组 31"/>
            <p:cNvGrpSpPr>
              <a:grpSpLocks/>
            </p:cNvGrpSpPr>
            <p:nvPr/>
          </p:nvGrpSpPr>
          <p:grpSpPr bwMode="auto">
            <a:xfrm>
              <a:off x="-259456" y="522109"/>
              <a:ext cx="1675698" cy="1271916"/>
              <a:chOff x="-259456" y="522109"/>
              <a:chExt cx="1675698" cy="1271916"/>
            </a:xfrm>
          </p:grpSpPr>
          <p:pic>
            <p:nvPicPr>
              <p:cNvPr id="6159" name="图片 27" descr="图标.psd"/>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59456" y="522109"/>
                <a:ext cx="1675698" cy="1271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60" name="文本框 28"/>
              <p:cNvSpPr txBox="1">
                <a:spLocks noChangeArrowheads="1"/>
              </p:cNvSpPr>
              <p:nvPr/>
            </p:nvSpPr>
            <p:spPr bwMode="auto">
              <a:xfrm>
                <a:off x="192334" y="861942"/>
                <a:ext cx="54373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kumimoji="1" lang="zh-CN" altLang="en-US" sz="2800">
                    <a:solidFill>
                      <a:schemeClr val="bg1"/>
                    </a:solidFill>
                    <a:latin typeface="黑体" panose="02010609060101010101" pitchFamily="49" charset="-122"/>
                    <a:ea typeface="黑体" panose="02010609060101010101" pitchFamily="49" charset="-122"/>
                  </a:rPr>
                  <a:t>一</a:t>
                </a:r>
              </a:p>
            </p:txBody>
          </p:sp>
        </p:grpSp>
      </p:grpSp>
      <p:sp>
        <p:nvSpPr>
          <p:cNvPr id="30" name="文本框 29"/>
          <p:cNvSpPr txBox="1"/>
          <p:nvPr/>
        </p:nvSpPr>
        <p:spPr>
          <a:xfrm>
            <a:off x="671513" y="1443038"/>
            <a:ext cx="5235729" cy="892552"/>
          </a:xfrm>
          <a:prstGeom prst="rect">
            <a:avLst/>
          </a:prstGeom>
          <a:noFill/>
        </p:spPr>
        <p:txBody>
          <a:bodyPr wrap="none">
            <a:spAutoFit/>
          </a:bodyPr>
          <a:lstStyle/>
          <a:p>
            <a:pPr eaLnBrk="1" hangingPunct="1">
              <a:defRPr/>
            </a:pPr>
            <a:r>
              <a:rPr lang="en-US" altLang="zh-CN" sz="2800" b="1" dirty="0">
                <a:solidFill>
                  <a:srgbClr val="FFFFFF"/>
                </a:solidFill>
                <a:latin typeface="黑体"/>
                <a:ea typeface="黑体"/>
                <a:cs typeface="黑体"/>
              </a:rPr>
              <a:t>  </a:t>
            </a:r>
            <a:r>
              <a:rPr lang="zh-CN" altLang="zh-CN" sz="2800" b="1" dirty="0" smtClean="0">
                <a:solidFill>
                  <a:srgbClr val="FFFFFF"/>
                </a:solidFill>
                <a:latin typeface="黑体"/>
                <a:ea typeface="黑体"/>
                <a:cs typeface="黑体"/>
              </a:rPr>
              <a:t>如何</a:t>
            </a:r>
            <a:r>
              <a:rPr lang="zh-CN" altLang="zh-CN" sz="2800" b="1" dirty="0">
                <a:solidFill>
                  <a:srgbClr val="FFFFFF"/>
                </a:solidFill>
                <a:latin typeface="黑体"/>
                <a:ea typeface="黑体"/>
                <a:cs typeface="黑体"/>
              </a:rPr>
              <a:t>看上半年经济“成绩单”</a:t>
            </a:r>
          </a:p>
          <a:p>
            <a:pPr eaLnBrk="1" hangingPunct="1">
              <a:defRPr/>
            </a:pPr>
            <a:endParaRPr kumimoji="1" lang="zh-CN" altLang="en-US" sz="2400" b="1" dirty="0">
              <a:solidFill>
                <a:schemeClr val="bg1">
                  <a:lumMod val="95000"/>
                </a:schemeClr>
              </a:solidFill>
              <a:latin typeface="黑体"/>
              <a:ea typeface="黑体"/>
              <a:cs typeface="黑体"/>
            </a:endParaRPr>
          </a:p>
        </p:txBody>
      </p:sp>
      <p:sp>
        <p:nvSpPr>
          <p:cNvPr id="31" name="文本框 30"/>
          <p:cNvSpPr txBox="1">
            <a:spLocks noChangeArrowheads="1"/>
          </p:cNvSpPr>
          <p:nvPr/>
        </p:nvSpPr>
        <p:spPr bwMode="auto">
          <a:xfrm>
            <a:off x="1019175" y="2335213"/>
            <a:ext cx="5961063"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zh-CN" altLang="en-US" sz="2800" b="1" dirty="0">
                <a:solidFill>
                  <a:srgbClr val="FFFFFF"/>
                </a:solidFill>
                <a:latin typeface="黑体" panose="02010609060101010101" pitchFamily="49" charset="-122"/>
                <a:ea typeface="黑体" panose="02010609060101010101" pitchFamily="49" charset="-122"/>
              </a:rPr>
              <a:t>如何看待当前的困难和挑战</a:t>
            </a:r>
            <a:endParaRPr lang="zh-CN" altLang="zh-CN" sz="2800" b="1" dirty="0">
              <a:solidFill>
                <a:srgbClr val="FFFFFF"/>
              </a:solidFill>
              <a:latin typeface="黑体" panose="02010609060101010101" pitchFamily="49" charset="-122"/>
              <a:ea typeface="黑体" panose="02010609060101010101" pitchFamily="49" charset="-122"/>
            </a:endParaRPr>
          </a:p>
        </p:txBody>
      </p:sp>
      <p:sp>
        <p:nvSpPr>
          <p:cNvPr id="32" name="文本框 31"/>
          <p:cNvSpPr txBox="1">
            <a:spLocks noChangeArrowheads="1"/>
          </p:cNvSpPr>
          <p:nvPr/>
        </p:nvSpPr>
        <p:spPr bwMode="auto">
          <a:xfrm>
            <a:off x="1046163" y="3163888"/>
            <a:ext cx="52341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zh-CN" altLang="zh-CN" sz="2800" b="1" dirty="0">
                <a:solidFill>
                  <a:srgbClr val="FFFFFF"/>
                </a:solidFill>
                <a:latin typeface="黑体" panose="02010609060101010101" pitchFamily="49" charset="-122"/>
                <a:ea typeface="黑体" panose="02010609060101010101" pitchFamily="49" charset="-122"/>
              </a:rPr>
              <a:t>我们有信心有能力实现预期目标</a:t>
            </a:r>
          </a:p>
        </p:txBody>
      </p:sp>
      <p:sp>
        <p:nvSpPr>
          <p:cNvPr id="33" name="文本框 32"/>
          <p:cNvSpPr txBox="1">
            <a:spLocks noChangeArrowheads="1"/>
          </p:cNvSpPr>
          <p:nvPr/>
        </p:nvSpPr>
        <p:spPr bwMode="auto">
          <a:xfrm>
            <a:off x="1060450" y="4057650"/>
            <a:ext cx="307007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zh-CN" altLang="zh-CN" sz="2800" b="1" dirty="0" smtClean="0">
                <a:solidFill>
                  <a:srgbClr val="FFFFFF"/>
                </a:solidFill>
                <a:latin typeface="黑体" panose="02010609060101010101" pitchFamily="49" charset="-122"/>
                <a:ea typeface="黑体" panose="02010609060101010101" pitchFamily="49" charset="-122"/>
              </a:rPr>
              <a:t>信心</a:t>
            </a:r>
            <a:r>
              <a:rPr lang="zh-CN" altLang="en-US" sz="2800" b="1" dirty="0" smtClean="0">
                <a:solidFill>
                  <a:srgbClr val="FFFFFF"/>
                </a:solidFill>
                <a:latin typeface="黑体" panose="02010609060101010101" pitchFamily="49" charset="-122"/>
                <a:ea typeface="黑体" panose="02010609060101010101" pitchFamily="49" charset="-122"/>
              </a:rPr>
              <a:t>比数字更重要</a:t>
            </a:r>
            <a:endParaRPr lang="zh-CN" altLang="en-US" sz="2800" b="1" dirty="0">
              <a:solidFill>
                <a:srgbClr val="FFFFFF"/>
              </a:solidFill>
              <a:latin typeface="黑体" panose="02010609060101010101" pitchFamily="49" charset="-122"/>
              <a:ea typeface="黑体" panose="02010609060101010101" pitchFamily="49" charset="-122"/>
            </a:endParaRPr>
          </a:p>
        </p:txBody>
      </p:sp>
      <p:sp>
        <p:nvSpPr>
          <p:cNvPr id="34" name="文本框 33"/>
          <p:cNvSpPr txBox="1"/>
          <p:nvPr/>
        </p:nvSpPr>
        <p:spPr>
          <a:xfrm>
            <a:off x="3575050" y="266700"/>
            <a:ext cx="1851025" cy="769938"/>
          </a:xfrm>
          <a:prstGeom prst="rect">
            <a:avLst/>
          </a:prstGeom>
          <a:noFill/>
        </p:spPr>
        <p:txBody>
          <a:bodyPr>
            <a:spAutoFit/>
          </a:bodyPr>
          <a:lstStyle/>
          <a:p>
            <a:pPr eaLnBrk="1" hangingPunct="1">
              <a:defRPr/>
            </a:pPr>
            <a:r>
              <a:rPr kumimoji="1" lang="zh-CN" altLang="en-US" sz="4400" b="1" dirty="0">
                <a:solidFill>
                  <a:schemeClr val="bg1"/>
                </a:solidFill>
                <a:effectLst>
                  <a:outerShdw blurRad="50800" dist="38100" dir="2700000" algn="tl" rotWithShape="0">
                    <a:srgbClr val="000000">
                      <a:alpha val="43000"/>
                    </a:srgbClr>
                  </a:outerShdw>
                </a:effectLst>
                <a:latin typeface="黑体"/>
                <a:ea typeface="黑体"/>
                <a:cs typeface="黑体"/>
              </a:rPr>
              <a:t>目 录</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360"/>
                                          </p:val>
                                        </p:tav>
                                        <p:tav tm="100000">
                                          <p:val>
                                            <p:fltVal val="0"/>
                                          </p:val>
                                        </p:tav>
                                      </p:tavLst>
                                    </p:anim>
                                    <p:animEffect transition="in" filter="fade">
                                      <p:cBhvr>
                                        <p:cTn id="10" dur="1000"/>
                                        <p:tgtEl>
                                          <p:spTgt spid="34"/>
                                        </p:tgtEl>
                                      </p:cBhvr>
                                    </p:animEffect>
                                  </p:childTnLst>
                                </p:cTn>
                              </p:par>
                            </p:childTnLst>
                          </p:cTn>
                        </p:par>
                        <p:par>
                          <p:cTn id="11" fill="hold" nodeType="afterGroup">
                            <p:stCondLst>
                              <p:cond delay="1000"/>
                            </p:stCondLst>
                            <p:childTnLst>
                              <p:par>
                                <p:cTn id="12" presetID="2" presetClass="entr" presetSubtype="2"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500" fill="hold"/>
                                        <p:tgtEl>
                                          <p:spTgt spid="25"/>
                                        </p:tgtEl>
                                        <p:attrNameLst>
                                          <p:attrName>ppt_x</p:attrName>
                                        </p:attrNameLst>
                                      </p:cBhvr>
                                      <p:tavLst>
                                        <p:tav tm="0">
                                          <p:val>
                                            <p:strVal val="1+#ppt_w/2"/>
                                          </p:val>
                                        </p:tav>
                                        <p:tav tm="100000">
                                          <p:val>
                                            <p:strVal val="#ppt_x"/>
                                          </p:val>
                                        </p:tav>
                                      </p:tavLst>
                                    </p:anim>
                                    <p:anim calcmode="lin" valueType="num">
                                      <p:cBhvr additive="base">
                                        <p:cTn id="15" dur="500" fill="hold"/>
                                        <p:tgtEl>
                                          <p:spTgt spid="25"/>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10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0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3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1+#ppt_w/2"/>
                                          </p:val>
                                        </p:tav>
                                        <p:tav tm="100000">
                                          <p:val>
                                            <p:strVal val="#ppt_x"/>
                                          </p:val>
                                        </p:tav>
                                      </p:tavLst>
                                    </p:anim>
                                    <p:anim calcmode="lin" valueType="num">
                                      <p:cBhvr additive="base">
                                        <p:cTn id="27" dur="500" fill="hold"/>
                                        <p:tgtEl>
                                          <p:spTgt spid="20"/>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1800"/>
                            </p:stCondLst>
                            <p:childTnLst>
                              <p:par>
                                <p:cTn id="29" presetID="52"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Scale>
                                      <p:cBhvr>
                                        <p:cTn id="31"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30"/>
                                        </p:tgtEl>
                                        <p:attrNameLst>
                                          <p:attrName>ppt_x</p:attrName>
                                          <p:attrName>ppt_y</p:attrName>
                                        </p:attrNameLst>
                                      </p:cBhvr>
                                    </p:animMotion>
                                    <p:animEffect transition="in" filter="fade">
                                      <p:cBhvr>
                                        <p:cTn id="33" dur="1000"/>
                                        <p:tgtEl>
                                          <p:spTgt spid="30"/>
                                        </p:tgtEl>
                                      </p:cBhvr>
                                    </p:animEffect>
                                  </p:childTnLst>
                                </p:cTn>
                              </p:par>
                              <p:par>
                                <p:cTn id="34" presetID="52" presetClass="entr" presetSubtype="0" fill="hold" grpId="0" nodeType="withEffect">
                                  <p:stCondLst>
                                    <p:cond delay="100"/>
                                  </p:stCondLst>
                                  <p:childTnLst>
                                    <p:set>
                                      <p:cBhvr>
                                        <p:cTn id="35" dur="1" fill="hold">
                                          <p:stCondLst>
                                            <p:cond delay="0"/>
                                          </p:stCondLst>
                                        </p:cTn>
                                        <p:tgtEl>
                                          <p:spTgt spid="31"/>
                                        </p:tgtEl>
                                        <p:attrNameLst>
                                          <p:attrName>style.visibility</p:attrName>
                                        </p:attrNameLst>
                                      </p:cBhvr>
                                      <p:to>
                                        <p:strVal val="visible"/>
                                      </p:to>
                                    </p:set>
                                    <p:animScale>
                                      <p:cBhvr>
                                        <p:cTn id="36"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31"/>
                                        </p:tgtEl>
                                        <p:attrNameLst>
                                          <p:attrName>ppt_x</p:attrName>
                                          <p:attrName>ppt_y</p:attrName>
                                        </p:attrNameLst>
                                      </p:cBhvr>
                                    </p:animMotion>
                                    <p:animEffect transition="in" filter="fade">
                                      <p:cBhvr>
                                        <p:cTn id="38" dur="1000"/>
                                        <p:tgtEl>
                                          <p:spTgt spid="31"/>
                                        </p:tgtEl>
                                      </p:cBhvr>
                                    </p:animEffect>
                                  </p:childTnLst>
                                </p:cTn>
                              </p:par>
                              <p:par>
                                <p:cTn id="39" presetID="52" presetClass="entr" presetSubtype="0" fill="hold" grpId="0" nodeType="withEffect">
                                  <p:stCondLst>
                                    <p:cond delay="200"/>
                                  </p:stCondLst>
                                  <p:childTnLst>
                                    <p:set>
                                      <p:cBhvr>
                                        <p:cTn id="40" dur="1" fill="hold">
                                          <p:stCondLst>
                                            <p:cond delay="0"/>
                                          </p:stCondLst>
                                        </p:cTn>
                                        <p:tgtEl>
                                          <p:spTgt spid="32"/>
                                        </p:tgtEl>
                                        <p:attrNameLst>
                                          <p:attrName>style.visibility</p:attrName>
                                        </p:attrNameLst>
                                      </p:cBhvr>
                                      <p:to>
                                        <p:strVal val="visible"/>
                                      </p:to>
                                    </p:set>
                                    <p:animScale>
                                      <p:cBhvr>
                                        <p:cTn id="41"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32"/>
                                        </p:tgtEl>
                                        <p:attrNameLst>
                                          <p:attrName>ppt_x</p:attrName>
                                          <p:attrName>ppt_y</p:attrName>
                                        </p:attrNameLst>
                                      </p:cBhvr>
                                    </p:animMotion>
                                    <p:animEffect transition="in" filter="fade">
                                      <p:cBhvr>
                                        <p:cTn id="43" dur="1000"/>
                                        <p:tgtEl>
                                          <p:spTgt spid="32"/>
                                        </p:tgtEl>
                                      </p:cBhvr>
                                    </p:animEffect>
                                  </p:childTnLst>
                                </p:cTn>
                              </p:par>
                              <p:par>
                                <p:cTn id="44" presetID="52" presetClass="entr" presetSubtype="0" fill="hold" grpId="0" nodeType="withEffect">
                                  <p:stCondLst>
                                    <p:cond delay="300"/>
                                  </p:stCondLst>
                                  <p:childTnLst>
                                    <p:set>
                                      <p:cBhvr>
                                        <p:cTn id="45" dur="1" fill="hold">
                                          <p:stCondLst>
                                            <p:cond delay="0"/>
                                          </p:stCondLst>
                                        </p:cTn>
                                        <p:tgtEl>
                                          <p:spTgt spid="33"/>
                                        </p:tgtEl>
                                        <p:attrNameLst>
                                          <p:attrName>style.visibility</p:attrName>
                                        </p:attrNameLst>
                                      </p:cBhvr>
                                      <p:to>
                                        <p:strVal val="visible"/>
                                      </p:to>
                                    </p:set>
                                    <p:animScale>
                                      <p:cBhvr>
                                        <p:cTn id="46"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3"/>
                                        </p:tgtEl>
                                        <p:attrNameLst>
                                          <p:attrName>ppt_x</p:attrName>
                                          <p:attrName>ppt_y</p:attrName>
                                        </p:attrNameLst>
                                      </p:cBhvr>
                                    </p:animMotion>
                                    <p:animEffect transition="in" filter="fade">
                                      <p:cBhvr>
                                        <p:cTn id="48"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74121"/>
          </a:xfrm>
          <a:prstGeom prst="rect">
            <a:avLst/>
          </a:prstGeom>
        </p:spPr>
      </p:pic>
      <p:pic>
        <p:nvPicPr>
          <p:cNvPr id="22530" name="图片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矩形 31"/>
          <p:cNvSpPr/>
          <p:nvPr/>
        </p:nvSpPr>
        <p:spPr>
          <a:xfrm>
            <a:off x="211138" y="474663"/>
            <a:ext cx="8736012" cy="6221412"/>
          </a:xfrm>
          <a:prstGeom prst="rect">
            <a:avLst/>
          </a:prstGeom>
          <a:solidFill>
            <a:schemeClr val="accent4">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6" name="图片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38820" y="656692"/>
            <a:ext cx="1443284" cy="1804105"/>
          </a:xfrm>
          <a:prstGeom prst="rect">
            <a:avLst/>
          </a:prstGeom>
          <a:solidFill>
            <a:srgbClr val="FFFFFF">
              <a:shade val="85000"/>
            </a:srgbClr>
          </a:solidFill>
          <a:ln w="88900" cap="sq">
            <a:solidFill>
              <a:srgbClr val="FFFFFF"/>
            </a:solidFill>
            <a:miter lim="800000"/>
          </a:ln>
          <a:effectLst>
            <a:softEdge rad="63500"/>
          </a:effectLst>
        </p:spPr>
      </p:pic>
      <p:sp>
        <p:nvSpPr>
          <p:cNvPr id="3" name="云形标注 2"/>
          <p:cNvSpPr/>
          <p:nvPr/>
        </p:nvSpPr>
        <p:spPr>
          <a:xfrm>
            <a:off x="2093242" y="656692"/>
            <a:ext cx="2683123" cy="1476164"/>
          </a:xfrm>
          <a:prstGeom prst="cloudCallout">
            <a:avLst/>
          </a:prstGeom>
          <a:solidFill>
            <a:srgbClr val="042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a:t>为什么说下半</a:t>
            </a:r>
            <a:r>
              <a:rPr lang="zh-CN" altLang="zh-CN" dirty="0" smtClean="0"/>
              <a:t>年可能</a:t>
            </a:r>
            <a:r>
              <a:rPr lang="zh-CN" altLang="zh-CN" dirty="0"/>
              <a:t>比上半年还好一些？</a:t>
            </a:r>
            <a:endParaRPr lang="zh-CN" altLang="en-US" dirty="0"/>
          </a:p>
        </p:txBody>
      </p:sp>
      <p:sp>
        <p:nvSpPr>
          <p:cNvPr id="7" name="圆角矩形 6"/>
          <p:cNvSpPr/>
          <p:nvPr/>
        </p:nvSpPr>
        <p:spPr>
          <a:xfrm>
            <a:off x="438819" y="2924944"/>
            <a:ext cx="3828083" cy="50405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srgbClr val="042256"/>
                </a:solidFill>
                <a:effectLst>
                  <a:outerShdw blurRad="38100" dist="38100" dir="2700000" algn="tl">
                    <a:srgbClr val="000000">
                      <a:alpha val="43137"/>
                    </a:srgbClr>
                  </a:outerShdw>
                </a:effectLst>
              </a:rPr>
              <a:t>&gt;&gt;</a:t>
            </a:r>
            <a:r>
              <a:rPr lang="zh-CN" altLang="zh-CN" b="1" dirty="0" smtClean="0">
                <a:solidFill>
                  <a:srgbClr val="042256"/>
                </a:solidFill>
                <a:effectLst>
                  <a:outerShdw blurRad="38100" dist="38100" dir="2700000" algn="tl">
                    <a:srgbClr val="000000">
                      <a:alpha val="43137"/>
                    </a:srgbClr>
                  </a:outerShdw>
                </a:effectLst>
              </a:rPr>
              <a:t>更加</a:t>
            </a:r>
            <a:r>
              <a:rPr lang="zh-CN" altLang="zh-CN" b="1" dirty="0">
                <a:solidFill>
                  <a:srgbClr val="042256"/>
                </a:solidFill>
                <a:effectLst>
                  <a:outerShdw blurRad="38100" dist="38100" dir="2700000" algn="tl">
                    <a:srgbClr val="000000">
                      <a:alpha val="43137"/>
                    </a:srgbClr>
                  </a:outerShdw>
                </a:effectLst>
              </a:rPr>
              <a:t>注重释放有效需求</a:t>
            </a:r>
            <a:endParaRPr lang="zh-CN" altLang="en-US" b="1" dirty="0">
              <a:solidFill>
                <a:srgbClr val="042256"/>
              </a:solidFill>
              <a:effectLst>
                <a:outerShdw blurRad="38100" dist="38100" dir="2700000" algn="tl">
                  <a:srgbClr val="000000">
                    <a:alpha val="43137"/>
                  </a:srgbClr>
                </a:outerShdw>
              </a:effectLst>
            </a:endParaRPr>
          </a:p>
        </p:txBody>
      </p:sp>
      <p:sp>
        <p:nvSpPr>
          <p:cNvPr id="10" name="圆角矩形 9"/>
          <p:cNvSpPr/>
          <p:nvPr/>
        </p:nvSpPr>
        <p:spPr>
          <a:xfrm>
            <a:off x="438820" y="3717032"/>
            <a:ext cx="3828083" cy="504056"/>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effectLst>
                  <a:outerShdw blurRad="38100" dist="38100" dir="2700000" algn="tl">
                    <a:srgbClr val="000000">
                      <a:alpha val="43137"/>
                    </a:srgbClr>
                  </a:outerShdw>
                </a:effectLst>
              </a:rPr>
              <a:t>&gt;&gt;</a:t>
            </a:r>
            <a:r>
              <a:rPr lang="zh-CN" altLang="zh-CN" b="1" dirty="0">
                <a:effectLst>
                  <a:outerShdw blurRad="38100" dist="38100" dir="2700000" algn="tl">
                    <a:srgbClr val="000000">
                      <a:alpha val="43137"/>
                    </a:srgbClr>
                  </a:outerShdw>
                </a:effectLst>
              </a:rPr>
              <a:t>更加注重引导资金流向实体经济</a:t>
            </a:r>
            <a:endParaRPr lang="zh-CN" altLang="en-US" b="1" dirty="0">
              <a:effectLst>
                <a:outerShdw blurRad="38100" dist="38100" dir="2700000" algn="tl">
                  <a:srgbClr val="000000">
                    <a:alpha val="43137"/>
                  </a:srgbClr>
                </a:outerShdw>
              </a:effectLst>
            </a:endParaRPr>
          </a:p>
        </p:txBody>
      </p:sp>
      <p:sp>
        <p:nvSpPr>
          <p:cNvPr id="11" name="圆角矩形 10"/>
          <p:cNvSpPr/>
          <p:nvPr/>
        </p:nvSpPr>
        <p:spPr>
          <a:xfrm>
            <a:off x="438818" y="4509120"/>
            <a:ext cx="3828083" cy="504056"/>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effectLst>
                  <a:outerShdw blurRad="38100" dist="38100" dir="2700000" algn="tl">
                    <a:srgbClr val="000000">
                      <a:alpha val="43137"/>
                    </a:srgbClr>
                  </a:outerShdw>
                </a:effectLst>
              </a:rPr>
              <a:t>&gt;&gt;</a:t>
            </a:r>
            <a:r>
              <a:rPr lang="zh-CN" altLang="zh-CN" b="1" dirty="0" smtClean="0">
                <a:effectLst>
                  <a:outerShdw blurRad="38100" dist="38100" dir="2700000" algn="tl">
                    <a:srgbClr val="000000">
                      <a:alpha val="43137"/>
                    </a:srgbClr>
                  </a:outerShdw>
                </a:effectLst>
              </a:rPr>
              <a:t>更加注重依靠创新来驱动发展</a:t>
            </a:r>
            <a:endParaRPr lang="zh-CN" altLang="en-US" b="1" dirty="0">
              <a:effectLst>
                <a:outerShdw blurRad="38100" dist="38100" dir="2700000" algn="tl">
                  <a:srgbClr val="000000">
                    <a:alpha val="43137"/>
                  </a:srgbClr>
                </a:outerShdw>
              </a:effectLst>
            </a:endParaRPr>
          </a:p>
        </p:txBody>
      </p:sp>
      <p:sp>
        <p:nvSpPr>
          <p:cNvPr id="12" name="圆角矩形 11"/>
          <p:cNvSpPr/>
          <p:nvPr/>
        </p:nvSpPr>
        <p:spPr>
          <a:xfrm>
            <a:off x="438817" y="5291130"/>
            <a:ext cx="3828083" cy="83817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effectLst>
                  <a:outerShdw blurRad="38100" dist="38100" dir="2700000" algn="tl">
                    <a:srgbClr val="000000">
                      <a:alpha val="43137"/>
                    </a:srgbClr>
                  </a:outerShdw>
                </a:effectLst>
              </a:rPr>
              <a:t>&gt;&gt;</a:t>
            </a:r>
            <a:r>
              <a:rPr lang="zh-CN" altLang="zh-CN" b="1" dirty="0">
                <a:effectLst>
                  <a:outerShdw blurRad="38100" dist="38100" dir="2700000" algn="tl">
                    <a:srgbClr val="000000">
                      <a:alpha val="43137"/>
                    </a:srgbClr>
                  </a:outerShdw>
                </a:effectLst>
              </a:rPr>
              <a:t>上半年出台的一些政策措施效应还将得以继续发挥</a:t>
            </a:r>
            <a:endParaRPr lang="zh-CN" altLang="en-US" b="1" dirty="0">
              <a:effectLst>
                <a:outerShdw blurRad="38100" dist="38100" dir="2700000" algn="tl">
                  <a:srgbClr val="000000">
                    <a:alpha val="43137"/>
                  </a:srgbClr>
                </a:outerShdw>
              </a:effectLst>
            </a:endParaRPr>
          </a:p>
        </p:txBody>
      </p:sp>
      <p:pic>
        <p:nvPicPr>
          <p:cNvPr id="14" name="图片 13"/>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599763" y="1288169"/>
            <a:ext cx="2083854" cy="1356354"/>
          </a:xfrm>
          <a:prstGeom prst="ellipse">
            <a:avLst/>
          </a:prstGeom>
          <a:ln>
            <a:noFill/>
          </a:ln>
          <a:effectLst>
            <a:softEdge rad="112500"/>
          </a:effectLst>
        </p:spPr>
      </p:pic>
      <p:sp>
        <p:nvSpPr>
          <p:cNvPr id="8" name="矩形 7"/>
          <p:cNvSpPr/>
          <p:nvPr/>
        </p:nvSpPr>
        <p:spPr>
          <a:xfrm>
            <a:off x="4776366" y="1288169"/>
            <a:ext cx="1878848" cy="1323439"/>
          </a:xfrm>
          <a:prstGeom prst="rect">
            <a:avLst/>
          </a:prstGeom>
        </p:spPr>
        <p:txBody>
          <a:bodyPr wrap="square">
            <a:spAutoFit/>
          </a:bodyPr>
          <a:lstStyle/>
          <a:p>
            <a:r>
              <a:rPr lang="zh-CN" altLang="zh-CN" sz="1600" b="1" kern="100" dirty="0" smtClean="0">
                <a:solidFill>
                  <a:srgbClr val="000000"/>
                </a:solidFill>
                <a:effectLst>
                  <a:outerShdw blurRad="38100" dist="38100" dir="2700000" algn="tl">
                    <a:srgbClr val="000000">
                      <a:alpha val="43137"/>
                    </a:srgbClr>
                  </a:outerShdw>
                </a:effectLst>
                <a:cs typeface="宋体" panose="02010600030101010101" pitchFamily="2" charset="-122"/>
              </a:rPr>
              <a:t>投资角度</a:t>
            </a:r>
            <a:r>
              <a:rPr lang="zh-CN" altLang="en-US" sz="1600" b="1" kern="100" dirty="0" smtClean="0">
                <a:solidFill>
                  <a:srgbClr val="000000"/>
                </a:solidFill>
                <a:effectLst>
                  <a:outerShdw blurRad="38100" dist="38100" dir="2700000" algn="tl">
                    <a:srgbClr val="000000">
                      <a:alpha val="43137"/>
                    </a:srgbClr>
                  </a:outerShdw>
                </a:effectLst>
                <a:cs typeface="宋体" panose="02010600030101010101" pitchFamily="2" charset="-122"/>
              </a:rPr>
              <a:t>：</a:t>
            </a:r>
            <a:endParaRPr lang="en-US" altLang="zh-CN" sz="1600" b="1" kern="100" dirty="0" smtClean="0">
              <a:solidFill>
                <a:srgbClr val="000000"/>
              </a:solidFill>
              <a:effectLst>
                <a:outerShdw blurRad="38100" dist="38100" dir="2700000" algn="tl">
                  <a:srgbClr val="000000">
                    <a:alpha val="43137"/>
                  </a:srgbClr>
                </a:outerShdw>
              </a:effectLst>
              <a:cs typeface="宋体" panose="02010600030101010101" pitchFamily="2" charset="-122"/>
            </a:endParaRPr>
          </a:p>
          <a:p>
            <a:r>
              <a:rPr lang="zh-CN" altLang="zh-CN" sz="1600" kern="100" dirty="0" smtClean="0">
                <a:solidFill>
                  <a:srgbClr val="000000"/>
                </a:solidFill>
                <a:cs typeface="宋体" panose="02010600030101010101" pitchFamily="2" charset="-122"/>
              </a:rPr>
              <a:t>上半年</a:t>
            </a:r>
            <a:r>
              <a:rPr lang="zh-CN" altLang="zh-CN" sz="1600" kern="100" dirty="0">
                <a:solidFill>
                  <a:srgbClr val="000000"/>
                </a:solidFill>
                <a:cs typeface="宋体" panose="02010600030101010101" pitchFamily="2" charset="-122"/>
              </a:rPr>
              <a:t>投资计划的</a:t>
            </a:r>
            <a:r>
              <a:rPr lang="zh-CN" altLang="zh-CN" sz="1600" kern="100" dirty="0" smtClean="0">
                <a:solidFill>
                  <a:srgbClr val="000000"/>
                </a:solidFill>
                <a:cs typeface="宋体" panose="02010600030101010101" pitchFamily="2" charset="-122"/>
              </a:rPr>
              <a:t>项目从审批</a:t>
            </a:r>
            <a:r>
              <a:rPr lang="zh-CN" altLang="zh-CN" sz="1600" kern="100" dirty="0">
                <a:solidFill>
                  <a:srgbClr val="000000"/>
                </a:solidFill>
                <a:cs typeface="宋体" panose="02010600030101010101" pitchFamily="2" charset="-122"/>
              </a:rPr>
              <a:t>到转化为</a:t>
            </a:r>
            <a:r>
              <a:rPr lang="zh-CN" altLang="zh-CN" sz="1600" kern="100" dirty="0" smtClean="0">
                <a:solidFill>
                  <a:srgbClr val="000000"/>
                </a:solidFill>
                <a:cs typeface="宋体" panose="02010600030101010101" pitchFamily="2" charset="-122"/>
              </a:rPr>
              <a:t>实际生产力</a:t>
            </a:r>
            <a:r>
              <a:rPr lang="zh-CN" altLang="en-US" sz="1600" kern="100" dirty="0" smtClean="0">
                <a:solidFill>
                  <a:srgbClr val="000000"/>
                </a:solidFill>
                <a:cs typeface="宋体" panose="02010600030101010101" pitchFamily="2" charset="-122"/>
              </a:rPr>
              <a:t>，</a:t>
            </a:r>
            <a:r>
              <a:rPr lang="zh-CN" altLang="zh-CN" sz="1600" kern="100" dirty="0" smtClean="0">
                <a:solidFill>
                  <a:srgbClr val="000000"/>
                </a:solidFill>
                <a:cs typeface="宋体" panose="02010600030101010101" pitchFamily="2" charset="-122"/>
              </a:rPr>
              <a:t>要</a:t>
            </a:r>
            <a:r>
              <a:rPr lang="zh-CN" altLang="zh-CN" sz="1600" kern="100" dirty="0">
                <a:solidFill>
                  <a:srgbClr val="000000"/>
                </a:solidFill>
                <a:cs typeface="宋体" panose="02010600030101010101" pitchFamily="2" charset="-122"/>
              </a:rPr>
              <a:t>有一个释放的</a:t>
            </a:r>
            <a:r>
              <a:rPr lang="zh-CN" altLang="zh-CN" sz="1600" kern="100" dirty="0" smtClean="0">
                <a:solidFill>
                  <a:srgbClr val="000000"/>
                </a:solidFill>
                <a:cs typeface="宋体" panose="02010600030101010101" pitchFamily="2" charset="-122"/>
              </a:rPr>
              <a:t>过程</a:t>
            </a:r>
            <a:endParaRPr lang="zh-CN" altLang="en-US" sz="1600" dirty="0"/>
          </a:p>
        </p:txBody>
      </p:sp>
      <p:pic>
        <p:nvPicPr>
          <p:cNvPr id="16" name="图片 15"/>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4449993" y="3011220"/>
            <a:ext cx="2531594" cy="1692859"/>
          </a:xfrm>
          <a:prstGeom prst="ellipse">
            <a:avLst/>
          </a:prstGeom>
          <a:ln>
            <a:noFill/>
          </a:ln>
          <a:effectLst>
            <a:softEdge rad="112500"/>
          </a:effectLst>
        </p:spPr>
      </p:pic>
      <p:sp>
        <p:nvSpPr>
          <p:cNvPr id="9" name="矩形 8"/>
          <p:cNvSpPr/>
          <p:nvPr/>
        </p:nvSpPr>
        <p:spPr>
          <a:xfrm>
            <a:off x="6948264" y="3140968"/>
            <a:ext cx="1965563" cy="1323439"/>
          </a:xfrm>
          <a:prstGeom prst="rect">
            <a:avLst/>
          </a:prstGeom>
        </p:spPr>
        <p:txBody>
          <a:bodyPr wrap="square">
            <a:spAutoFit/>
          </a:bodyPr>
          <a:lstStyle/>
          <a:p>
            <a:r>
              <a:rPr lang="zh-CN" altLang="en-US" sz="1600" b="1" kern="100" dirty="0" smtClean="0">
                <a:solidFill>
                  <a:srgbClr val="000000"/>
                </a:solidFill>
                <a:effectLst>
                  <a:outerShdw blurRad="38100" dist="38100" dir="2700000" algn="tl">
                    <a:srgbClr val="000000">
                      <a:alpha val="43137"/>
                    </a:srgbClr>
                  </a:outerShdw>
                </a:effectLst>
                <a:cs typeface="宋体" panose="02010600030101010101" pitchFamily="2" charset="-122"/>
              </a:rPr>
              <a:t>房地产上看：</a:t>
            </a:r>
            <a:endParaRPr lang="en-US" altLang="zh-CN" sz="1600" b="1" kern="100" dirty="0" smtClean="0">
              <a:solidFill>
                <a:srgbClr val="000000"/>
              </a:solidFill>
              <a:effectLst>
                <a:outerShdw blurRad="38100" dist="38100" dir="2700000" algn="tl">
                  <a:srgbClr val="000000">
                    <a:alpha val="43137"/>
                  </a:srgbClr>
                </a:outerShdw>
              </a:effectLst>
              <a:cs typeface="宋体" panose="02010600030101010101" pitchFamily="2" charset="-122"/>
            </a:endParaRPr>
          </a:p>
          <a:p>
            <a:r>
              <a:rPr lang="zh-CN" altLang="zh-CN" sz="1600" kern="100" dirty="0" smtClean="0">
                <a:solidFill>
                  <a:srgbClr val="000000"/>
                </a:solidFill>
                <a:cs typeface="宋体" panose="02010600030101010101" pitchFamily="2" charset="-122"/>
              </a:rPr>
              <a:t>二季度</a:t>
            </a:r>
            <a:r>
              <a:rPr lang="zh-CN" altLang="zh-CN" sz="1600" kern="100" dirty="0">
                <a:solidFill>
                  <a:srgbClr val="000000"/>
                </a:solidFill>
                <a:cs typeface="宋体" panose="02010600030101010101" pitchFamily="2" charset="-122"/>
              </a:rPr>
              <a:t>出现明显的回暖态势</a:t>
            </a:r>
            <a:r>
              <a:rPr lang="zh-CN" altLang="zh-CN" sz="1600" kern="100" dirty="0" smtClean="0">
                <a:solidFill>
                  <a:srgbClr val="000000"/>
                </a:solidFill>
                <a:cs typeface="宋体" panose="02010600030101010101" pitchFamily="2" charset="-122"/>
              </a:rPr>
              <a:t>，</a:t>
            </a:r>
            <a:r>
              <a:rPr lang="zh-CN" altLang="zh-CN" sz="1600" dirty="0"/>
              <a:t>带动效应比较大，</a:t>
            </a:r>
            <a:r>
              <a:rPr lang="zh-CN" altLang="zh-CN" sz="1600" kern="100" dirty="0" smtClean="0">
                <a:solidFill>
                  <a:srgbClr val="000000"/>
                </a:solidFill>
                <a:cs typeface="宋体" panose="02010600030101010101" pitchFamily="2" charset="-122"/>
              </a:rPr>
              <a:t>对</a:t>
            </a:r>
            <a:r>
              <a:rPr lang="zh-CN" altLang="zh-CN" sz="1600" kern="100" dirty="0">
                <a:solidFill>
                  <a:srgbClr val="000000"/>
                </a:solidFill>
                <a:cs typeface="宋体" panose="02010600030101010101" pitchFamily="2" charset="-122"/>
              </a:rPr>
              <a:t>相关行业会产生拉动。</a:t>
            </a:r>
            <a:endParaRPr lang="zh-CN" altLang="en-US" sz="1600" dirty="0"/>
          </a:p>
        </p:txBody>
      </p:sp>
      <p:sp>
        <p:nvSpPr>
          <p:cNvPr id="15" name="矩形 14"/>
          <p:cNvSpPr/>
          <p:nvPr/>
        </p:nvSpPr>
        <p:spPr>
          <a:xfrm>
            <a:off x="4626125" y="5106961"/>
            <a:ext cx="1980900" cy="1077218"/>
          </a:xfrm>
          <a:prstGeom prst="rect">
            <a:avLst/>
          </a:prstGeom>
        </p:spPr>
        <p:txBody>
          <a:bodyPr wrap="square">
            <a:spAutoFit/>
          </a:bodyPr>
          <a:lstStyle/>
          <a:p>
            <a:r>
              <a:rPr lang="zh-CN" altLang="zh-CN" sz="1600" kern="100" dirty="0" smtClean="0">
                <a:solidFill>
                  <a:srgbClr val="000000"/>
                </a:solidFill>
                <a:cs typeface="宋体" panose="02010600030101010101" pitchFamily="2" charset="-122"/>
              </a:rPr>
              <a:t>政府</a:t>
            </a:r>
            <a:r>
              <a:rPr lang="zh-CN" altLang="zh-CN" sz="1600" kern="100" dirty="0">
                <a:solidFill>
                  <a:srgbClr val="000000"/>
                </a:solidFill>
                <a:cs typeface="宋体" panose="02010600030101010101" pitchFamily="2" charset="-122"/>
              </a:rPr>
              <a:t>进一步</a:t>
            </a:r>
            <a:r>
              <a:rPr lang="zh-CN" altLang="zh-CN" sz="1600" kern="100" dirty="0" smtClean="0">
                <a:solidFill>
                  <a:srgbClr val="000000"/>
                </a:solidFill>
                <a:cs typeface="宋体" panose="02010600030101010101" pitchFamily="2" charset="-122"/>
              </a:rPr>
              <a:t>加大改革</a:t>
            </a:r>
            <a:r>
              <a:rPr lang="zh-CN" altLang="zh-CN" sz="1600" kern="100" dirty="0">
                <a:solidFill>
                  <a:srgbClr val="000000"/>
                </a:solidFill>
                <a:cs typeface="宋体" panose="02010600030101010101" pitchFamily="2" charset="-122"/>
              </a:rPr>
              <a:t>的力度</a:t>
            </a:r>
            <a:r>
              <a:rPr lang="zh-CN" altLang="zh-CN" sz="1600" kern="100" dirty="0" smtClean="0">
                <a:solidFill>
                  <a:srgbClr val="000000"/>
                </a:solidFill>
                <a:cs typeface="宋体" panose="02010600030101010101" pitchFamily="2" charset="-122"/>
              </a:rPr>
              <a:t>，</a:t>
            </a:r>
            <a:r>
              <a:rPr lang="zh-CN" altLang="zh-CN" sz="1600" b="1" kern="100" dirty="0" smtClean="0">
                <a:solidFill>
                  <a:srgbClr val="000000"/>
                </a:solidFill>
                <a:effectLst>
                  <a:outerShdw blurRad="38100" dist="38100" dir="2700000" algn="tl">
                    <a:srgbClr val="000000">
                      <a:alpha val="43137"/>
                    </a:srgbClr>
                  </a:outerShdw>
                </a:effectLst>
                <a:cs typeface="宋体" panose="02010600030101010101" pitchFamily="2" charset="-122"/>
              </a:rPr>
              <a:t>改革</a:t>
            </a:r>
            <a:r>
              <a:rPr lang="zh-CN" altLang="zh-CN" sz="1600" b="1" kern="100" dirty="0">
                <a:solidFill>
                  <a:srgbClr val="000000"/>
                </a:solidFill>
                <a:effectLst>
                  <a:outerShdw blurRad="38100" dist="38100" dir="2700000" algn="tl">
                    <a:srgbClr val="000000">
                      <a:alpha val="43137"/>
                    </a:srgbClr>
                  </a:outerShdw>
                </a:effectLst>
                <a:cs typeface="宋体" panose="02010600030101010101" pitchFamily="2" charset="-122"/>
              </a:rPr>
              <a:t>创新的相关红利</a:t>
            </a:r>
            <a:r>
              <a:rPr lang="zh-CN" altLang="zh-CN" sz="1600" kern="100" dirty="0" smtClean="0">
                <a:solidFill>
                  <a:srgbClr val="000000"/>
                </a:solidFill>
                <a:cs typeface="宋体" panose="02010600030101010101" pitchFamily="2" charset="-122"/>
              </a:rPr>
              <a:t>会继续</a:t>
            </a:r>
            <a:r>
              <a:rPr lang="zh-CN" altLang="zh-CN" sz="1600" kern="100" dirty="0">
                <a:solidFill>
                  <a:srgbClr val="000000"/>
                </a:solidFill>
                <a:cs typeface="宋体" panose="02010600030101010101" pitchFamily="2" charset="-122"/>
              </a:rPr>
              <a:t>释放。</a:t>
            </a:r>
            <a:endParaRPr lang="zh-CN" altLang="en-US" sz="1600" dirty="0"/>
          </a:p>
        </p:txBody>
      </p:sp>
      <p:pic>
        <p:nvPicPr>
          <p:cNvPr id="19" name="图片 18"/>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rot="561286">
            <a:off x="6695302" y="4883081"/>
            <a:ext cx="1881757" cy="152201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10/main" val="422950404"/>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out)">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32" presetClass="emph" presetSubtype="0" fill="hold" grpId="1" nodeType="afterEffect">
                                  <p:stCondLst>
                                    <p:cond delay="0"/>
                                  </p:stCondLst>
                                  <p:childTnLst>
                                    <p:animRot by="120000">
                                      <p:cBhvr>
                                        <p:cTn id="16" dur="100" fill="hold">
                                          <p:stCondLst>
                                            <p:cond delay="0"/>
                                          </p:stCondLst>
                                        </p:cTn>
                                        <p:tgtEl>
                                          <p:spTgt spid="3"/>
                                        </p:tgtEl>
                                        <p:attrNameLst>
                                          <p:attrName>r</p:attrName>
                                        </p:attrNameLst>
                                      </p:cBhvr>
                                    </p:animRot>
                                    <p:animRot by="-240000">
                                      <p:cBhvr>
                                        <p:cTn id="17" dur="200" fill="hold">
                                          <p:stCondLst>
                                            <p:cond delay="200"/>
                                          </p:stCondLst>
                                        </p:cTn>
                                        <p:tgtEl>
                                          <p:spTgt spid="3"/>
                                        </p:tgtEl>
                                        <p:attrNameLst>
                                          <p:attrName>r</p:attrName>
                                        </p:attrNameLst>
                                      </p:cBhvr>
                                    </p:animRot>
                                    <p:animRot by="240000">
                                      <p:cBhvr>
                                        <p:cTn id="18" dur="200" fill="hold">
                                          <p:stCondLst>
                                            <p:cond delay="400"/>
                                          </p:stCondLst>
                                        </p:cTn>
                                        <p:tgtEl>
                                          <p:spTgt spid="3"/>
                                        </p:tgtEl>
                                        <p:attrNameLst>
                                          <p:attrName>r</p:attrName>
                                        </p:attrNameLst>
                                      </p:cBhvr>
                                    </p:animRot>
                                    <p:animRot by="-240000">
                                      <p:cBhvr>
                                        <p:cTn id="19" dur="200" fill="hold">
                                          <p:stCondLst>
                                            <p:cond delay="600"/>
                                          </p:stCondLst>
                                        </p:cTn>
                                        <p:tgtEl>
                                          <p:spTgt spid="3"/>
                                        </p:tgtEl>
                                        <p:attrNameLst>
                                          <p:attrName>r</p:attrName>
                                        </p:attrNameLst>
                                      </p:cBhvr>
                                    </p:animRot>
                                    <p:animRot by="120000">
                                      <p:cBhvr>
                                        <p:cTn id="20" dur="200" fill="hold">
                                          <p:stCondLst>
                                            <p:cond delay="800"/>
                                          </p:stCondLst>
                                        </p:cTn>
                                        <p:tgtEl>
                                          <p:spTgt spid="3"/>
                                        </p:tgtEl>
                                        <p:attrNameLst>
                                          <p:attrName>r</p:attrName>
                                        </p:attrNameLst>
                                      </p:cBhvr>
                                    </p:animRo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4000"/>
                            </p:stCondLst>
                            <p:childTnLst>
                              <p:par>
                                <p:cTn id="38" presetID="13" presetClass="entr" presetSubtype="32"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plus(out)">
                                      <p:cBhvr>
                                        <p:cTn id="40" dur="500"/>
                                        <p:tgtEl>
                                          <p:spTgt spid="14"/>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randombar(horizontal)">
                                      <p:cBhvr>
                                        <p:cTn id="43" dur="500"/>
                                        <p:tgtEl>
                                          <p:spTgt spid="8"/>
                                        </p:tgtEl>
                                      </p:cBhvr>
                                    </p:animEffect>
                                  </p:childTnLst>
                                </p:cTn>
                              </p:par>
                            </p:childTnLst>
                          </p:cTn>
                        </p:par>
                        <p:par>
                          <p:cTn id="44" fill="hold">
                            <p:stCondLst>
                              <p:cond delay="4500"/>
                            </p:stCondLst>
                            <p:childTnLst>
                              <p:par>
                                <p:cTn id="45" presetID="14" presetClass="entr" presetSubtype="1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500"/>
                                        <p:tgtEl>
                                          <p:spTgt spid="16"/>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randombar(horizontal)">
                                      <p:cBhvr>
                                        <p:cTn id="50" dur="500"/>
                                        <p:tgtEl>
                                          <p:spTgt spid="9"/>
                                        </p:tgtEl>
                                      </p:cBhvr>
                                    </p:animEffect>
                                  </p:childTnLst>
                                </p:cTn>
                              </p:par>
                            </p:childTnLst>
                          </p:cTn>
                        </p:par>
                        <p:par>
                          <p:cTn id="51" fill="hold">
                            <p:stCondLst>
                              <p:cond delay="5000"/>
                            </p:stCondLst>
                            <p:childTnLst>
                              <p:par>
                                <p:cTn id="52" presetID="14" presetClass="entr" presetSubtype="1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randombar(horizontal)">
                                      <p:cBhvr>
                                        <p:cTn id="54" dur="500"/>
                                        <p:tgtEl>
                                          <p:spTgt spid="19"/>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randombar(horizont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10" grpId="0" animBg="1"/>
      <p:bldP spid="11" grpId="0" animBg="1"/>
      <p:bldP spid="12" grpId="0" animBg="1"/>
      <p:bldP spid="8" grpId="0"/>
      <p:bldP spid="9"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74121"/>
          </a:xfrm>
          <a:prstGeom prst="rect">
            <a:avLst/>
          </a:prstGeom>
        </p:spPr>
      </p:pic>
      <p:pic>
        <p:nvPicPr>
          <p:cNvPr id="20482" name="图片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 name="矩形 35"/>
          <p:cNvSpPr/>
          <p:nvPr/>
        </p:nvSpPr>
        <p:spPr>
          <a:xfrm>
            <a:off x="211138" y="474663"/>
            <a:ext cx="8736012" cy="6221412"/>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nvGrpSpPr>
          <p:cNvPr id="37" name="组合 4"/>
          <p:cNvGrpSpPr>
            <a:grpSpLocks/>
          </p:cNvGrpSpPr>
          <p:nvPr/>
        </p:nvGrpSpPr>
        <p:grpSpPr bwMode="auto">
          <a:xfrm>
            <a:off x="611188" y="487363"/>
            <a:ext cx="2822575" cy="1168400"/>
            <a:chOff x="2915816" y="1180689"/>
            <a:chExt cx="2822575" cy="1168191"/>
          </a:xfrm>
        </p:grpSpPr>
        <p:pic>
          <p:nvPicPr>
            <p:cNvPr id="20487" name="Picture 10" descr="双横杠.pn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2915816" y="2136155"/>
              <a:ext cx="2822575"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 name="矩形 38"/>
            <p:cNvSpPr/>
            <p:nvPr/>
          </p:nvSpPr>
          <p:spPr>
            <a:xfrm>
              <a:off x="3252178" y="1180689"/>
              <a:ext cx="2358802" cy="1061829"/>
            </a:xfrm>
            <a:prstGeom prst="rect">
              <a:avLst/>
            </a:prstGeom>
          </p:spPr>
          <p:txBody>
            <a:bodyPr>
              <a:spAutoFit/>
            </a:bodyPr>
            <a:lstStyle/>
            <a:p>
              <a:pPr eaLnBrk="1" hangingPunct="1">
                <a:lnSpc>
                  <a:spcPct val="150000"/>
                </a:lnSpc>
                <a:defRPr/>
              </a:pPr>
              <a:r>
                <a:rPr lang="zh-CN" alt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50" endPos="85000" dir="5400000" sy="-100000" algn="bl" rotWithShape="0"/>
                  </a:effectLst>
                  <a:latin typeface="微软雅黑" pitchFamily="34" charset="-122"/>
                  <a:ea typeface="黑体"/>
                </a:rPr>
                <a:t>第四章</a:t>
              </a:r>
              <a:endParaRPr lang="zh-CN" alt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50" endPos="85000" dir="5400000" sy="-100000" algn="bl" rotWithShape="0"/>
                </a:effectLst>
                <a:latin typeface="微软雅黑" pitchFamily="34" charset="-122"/>
                <a:ea typeface="黑体"/>
              </a:endParaRPr>
            </a:p>
          </p:txBody>
        </p:sp>
      </p:grpSp>
      <p:pic>
        <p:nvPicPr>
          <p:cNvPr id="20485" name="图片 39"/>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6037263" y="4868863"/>
            <a:ext cx="2836862" cy="170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 name="文本框 43"/>
          <p:cNvSpPr txBox="1"/>
          <p:nvPr/>
        </p:nvSpPr>
        <p:spPr>
          <a:xfrm>
            <a:off x="611560" y="1852338"/>
            <a:ext cx="7992888" cy="2323713"/>
          </a:xfrm>
          <a:prstGeom prst="rect">
            <a:avLst/>
          </a:prstGeom>
          <a:noFill/>
        </p:spPr>
        <p:txBody>
          <a:bodyPr wrap="square">
            <a:spAutoFit/>
          </a:bodyPr>
          <a:lstStyle/>
          <a:p>
            <a:pPr eaLnBrk="1" hangingPunct="1">
              <a:lnSpc>
                <a:spcPts val="5780"/>
              </a:lnSpc>
              <a:defRPr/>
            </a:pPr>
            <a:endParaRPr kumimoji="1" lang="en-US" altLang="zh-CN" sz="3600" b="1" dirty="0" smtClean="0">
              <a:latin typeface="华文细黑" panose="02010600040101010101" pitchFamily="2" charset="-122"/>
              <a:ea typeface="华文细黑" panose="02010600040101010101" pitchFamily="2" charset="-122"/>
              <a:cs typeface="黑体"/>
            </a:endParaRPr>
          </a:p>
          <a:p>
            <a:pPr algn="ctr" eaLnBrk="1" hangingPunct="1">
              <a:lnSpc>
                <a:spcPts val="5780"/>
              </a:lnSpc>
              <a:defRPr/>
            </a:pPr>
            <a:r>
              <a:rPr lang="zh-CN" altLang="en-US"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50" endPos="85000" dir="5400000" sy="-100000" algn="bl" rotWithShape="0"/>
                </a:effectLst>
                <a:latin typeface="微软雅黑" pitchFamily="34" charset="-122"/>
                <a:ea typeface="黑体"/>
              </a:rPr>
              <a:t>信心</a:t>
            </a:r>
            <a:r>
              <a:rPr lang="zh-CN" altLang="en-US" sz="6000" b="1" dirty="0" smtClean="0">
                <a:ln w="17780" cmpd="sng">
                  <a:solidFill>
                    <a:srgbClr val="FFFFFF"/>
                  </a:solidFill>
                  <a:prstDash val="solid"/>
                  <a:miter lim="800000"/>
                </a:ln>
                <a:solidFill>
                  <a:srgbClr val="042359"/>
                </a:solidFill>
                <a:effectLst>
                  <a:outerShdw blurRad="50800" algn="tl" rotWithShape="0">
                    <a:srgbClr val="000000"/>
                  </a:outerShdw>
                  <a:reflection blurRad="6350" stA="55000" endA="50" endPos="85000" dir="5400000" sy="-100000" algn="bl" rotWithShape="0"/>
                </a:effectLst>
                <a:latin typeface="微软雅黑" pitchFamily="34" charset="-122"/>
                <a:ea typeface="黑体"/>
              </a:rPr>
              <a:t>比</a:t>
            </a:r>
            <a:r>
              <a:rPr lang="zh-CN" altLang="en-US" sz="6000" b="1" dirty="0">
                <a:ln w="17780" cmpd="sng">
                  <a:solidFill>
                    <a:srgbClr val="FFFFFF"/>
                  </a:solidFill>
                  <a:prstDash val="solid"/>
                  <a:miter lim="800000"/>
                </a:ln>
                <a:solidFill>
                  <a:srgbClr val="042359"/>
                </a:solidFill>
                <a:effectLst>
                  <a:outerShdw blurRad="50800" algn="tl" rotWithShape="0">
                    <a:srgbClr val="000000"/>
                  </a:outerShdw>
                  <a:reflection blurRad="6350" stA="55000" endA="50" endPos="85000" dir="5400000" sy="-100000" algn="bl" rotWithShape="0"/>
                </a:effectLst>
                <a:latin typeface="微软雅黑" pitchFamily="34" charset="-122"/>
                <a:ea typeface="黑体"/>
              </a:rPr>
              <a:t>数字</a:t>
            </a:r>
            <a:endParaRPr lang="en-US" altLang="zh-CN" sz="6000" b="1" dirty="0" smtClean="0">
              <a:ln w="17780" cmpd="sng">
                <a:solidFill>
                  <a:srgbClr val="FFFFFF"/>
                </a:solidFill>
                <a:prstDash val="solid"/>
                <a:miter lim="800000"/>
              </a:ln>
              <a:solidFill>
                <a:srgbClr val="042359"/>
              </a:solidFill>
              <a:effectLst>
                <a:outerShdw blurRad="50800" algn="tl" rotWithShape="0">
                  <a:srgbClr val="000000"/>
                </a:outerShdw>
                <a:reflection blurRad="6350" stA="55000" endA="50" endPos="85000" dir="5400000" sy="-100000" algn="bl" rotWithShape="0"/>
              </a:effectLst>
              <a:latin typeface="微软雅黑" pitchFamily="34" charset="-122"/>
              <a:ea typeface="黑体"/>
            </a:endParaRPr>
          </a:p>
          <a:p>
            <a:pPr algn="r" eaLnBrk="1" hangingPunct="1">
              <a:lnSpc>
                <a:spcPts val="5780"/>
              </a:lnSpc>
              <a:defRPr/>
            </a:pPr>
            <a:r>
              <a:rPr kumimoji="1" lang="zh-CN" altLang="en-US" sz="3600" b="1" dirty="0" smtClean="0">
                <a:latin typeface="华文细黑" panose="02010600040101010101" pitchFamily="2" charset="-122"/>
                <a:ea typeface="华文细黑" panose="02010600040101010101" pitchFamily="2" charset="-122"/>
                <a:cs typeface="黑体"/>
              </a:rPr>
              <a:t>更重要</a:t>
            </a:r>
            <a:endParaRPr kumimoji="1" lang="zh-CN" altLang="en-US" sz="3600" b="1" dirty="0">
              <a:latin typeface="华文细黑" panose="02010600040101010101" pitchFamily="2" charset="-122"/>
              <a:ea typeface="华文细黑" panose="02010600040101010101" pitchFamily="2" charset="-122"/>
              <a:cs typeface="黑体"/>
            </a:endParaRPr>
          </a:p>
        </p:txBody>
      </p:sp>
    </p:spTree>
    <p:extLst>
      <p:ext uri="{BB962C8B-B14F-4D97-AF65-F5344CB8AC3E}">
        <p14:creationId xmlns="" xmlns:p14="http://schemas.microsoft.com/office/powerpoint/2010/main" val="338414162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slide(fromTop)">
                                      <p:cBhvr>
                                        <p:cTn id="7" dur="500"/>
                                        <p:tgtEl>
                                          <p:spTgt spid="37"/>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iterate type="wd">
                                    <p:tmPct val="7000"/>
                                  </p:iterate>
                                  <p:childTnLst>
                                    <p:set>
                                      <p:cBhvr>
                                        <p:cTn id="10" dur="1" fill="hold">
                                          <p:stCondLst>
                                            <p:cond delay="0"/>
                                          </p:stCondLst>
                                        </p:cTn>
                                        <p:tgtEl>
                                          <p:spTgt spid="44"/>
                                        </p:tgtEl>
                                        <p:attrNameLst>
                                          <p:attrName>style.visibility</p:attrName>
                                        </p:attrNameLst>
                                      </p:cBhvr>
                                      <p:to>
                                        <p:strVal val="visible"/>
                                      </p:to>
                                    </p:set>
                                    <p:anim calcmode="lin" valueType="num">
                                      <p:cBhvr>
                                        <p:cTn id="11" dur="500" fill="hold"/>
                                        <p:tgtEl>
                                          <p:spTgt spid="44"/>
                                        </p:tgtEl>
                                        <p:attrNameLst>
                                          <p:attrName>ppt_w</p:attrName>
                                        </p:attrNameLst>
                                      </p:cBhvr>
                                      <p:tavLst>
                                        <p:tav tm="0">
                                          <p:val>
                                            <p:fltVal val="0"/>
                                          </p:val>
                                        </p:tav>
                                        <p:tav tm="100000">
                                          <p:val>
                                            <p:strVal val="#ppt_w"/>
                                          </p:val>
                                        </p:tav>
                                      </p:tavLst>
                                    </p:anim>
                                    <p:anim calcmode="lin" valueType="num">
                                      <p:cBhvr>
                                        <p:cTn id="12" dur="500" fill="hold"/>
                                        <p:tgtEl>
                                          <p:spTgt spid="44"/>
                                        </p:tgtEl>
                                        <p:attrNameLst>
                                          <p:attrName>ppt_h</p:attrName>
                                        </p:attrNameLst>
                                      </p:cBhvr>
                                      <p:tavLst>
                                        <p:tav tm="0">
                                          <p:val>
                                            <p:fltVal val="0"/>
                                          </p:val>
                                        </p:tav>
                                        <p:tav tm="100000">
                                          <p:val>
                                            <p:strVal val="#ppt_h"/>
                                          </p:val>
                                        </p:tav>
                                      </p:tavLst>
                                    </p:anim>
                                    <p:animEffect transition="in" filter="fade">
                                      <p:cBhvr>
                                        <p:cTn id="1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74121"/>
          </a:xfrm>
          <a:prstGeom prst="rect">
            <a:avLst/>
          </a:prstGeom>
        </p:spPr>
      </p:pic>
      <p:pic>
        <p:nvPicPr>
          <p:cNvPr id="21506" name="图片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 name="矩形 35"/>
          <p:cNvSpPr/>
          <p:nvPr/>
        </p:nvSpPr>
        <p:spPr>
          <a:xfrm>
            <a:off x="211138" y="474663"/>
            <a:ext cx="8736012" cy="6221412"/>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21508" name="图片 39"/>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6037263" y="4868863"/>
            <a:ext cx="2836862" cy="170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1" name="组合 4"/>
          <p:cNvGrpSpPr>
            <a:grpSpLocks/>
          </p:cNvGrpSpPr>
          <p:nvPr/>
        </p:nvGrpSpPr>
        <p:grpSpPr bwMode="auto">
          <a:xfrm>
            <a:off x="611188" y="706438"/>
            <a:ext cx="2822575" cy="949325"/>
            <a:chOff x="2915816" y="1399556"/>
            <a:chExt cx="2822575" cy="949324"/>
          </a:xfrm>
        </p:grpSpPr>
        <p:pic>
          <p:nvPicPr>
            <p:cNvPr id="21540" name="Picture 10" descr="双横杠.png"/>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2915816" y="2136155"/>
              <a:ext cx="2822575"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矩形 12"/>
            <p:cNvSpPr/>
            <p:nvPr/>
          </p:nvSpPr>
          <p:spPr>
            <a:xfrm>
              <a:off x="3252178" y="1399556"/>
              <a:ext cx="2358802" cy="819172"/>
            </a:xfrm>
            <a:prstGeom prst="rect">
              <a:avLst/>
            </a:prstGeom>
          </p:spPr>
          <p:txBody>
            <a:bodyPr>
              <a:spAutoFit/>
            </a:bodyPr>
            <a:lstStyle/>
            <a:p>
              <a:pPr eaLnBrk="1" hangingPunct="1">
                <a:lnSpc>
                  <a:spcPct val="150000"/>
                </a:lnSpc>
                <a:defRPr/>
              </a:pPr>
              <a:r>
                <a:rPr lang="zh-CN" alt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50" endPos="85000" dir="5400000" sy="-100000" algn="bl" rotWithShape="0"/>
                  </a:effectLst>
                  <a:latin typeface="微软雅黑" pitchFamily="34" charset="-122"/>
                  <a:ea typeface="黑体"/>
                </a:rPr>
                <a:t>本章概要</a:t>
              </a:r>
            </a:p>
          </p:txBody>
        </p:sp>
      </p:grpSp>
      <p:grpSp>
        <p:nvGrpSpPr>
          <p:cNvPr id="39" name="组 37"/>
          <p:cNvGrpSpPr>
            <a:grpSpLocks/>
          </p:cNvGrpSpPr>
          <p:nvPr/>
        </p:nvGrpSpPr>
        <p:grpSpPr bwMode="auto">
          <a:xfrm>
            <a:off x="339725" y="2769518"/>
            <a:ext cx="8075613" cy="1271587"/>
            <a:chOff x="-243581" y="1399431"/>
            <a:chExt cx="8076517" cy="1271916"/>
          </a:xfrm>
        </p:grpSpPr>
        <p:sp>
          <p:nvSpPr>
            <p:cNvPr id="40" name="矩形 39"/>
            <p:cNvSpPr/>
            <p:nvPr/>
          </p:nvSpPr>
          <p:spPr>
            <a:xfrm>
              <a:off x="-666" y="1717013"/>
              <a:ext cx="7833602" cy="539890"/>
            </a:xfrm>
            <a:prstGeom prst="rect">
              <a:avLst/>
            </a:prstGeom>
            <a:solidFill>
              <a:schemeClr val="tx2">
                <a:lumMod val="60000"/>
                <a:lumOff val="40000"/>
                <a:alpha val="5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zh-CN" altLang="en-US" dirty="0"/>
            </a:p>
          </p:txBody>
        </p:sp>
        <p:grpSp>
          <p:nvGrpSpPr>
            <p:cNvPr id="41" name="组 32"/>
            <p:cNvGrpSpPr>
              <a:grpSpLocks/>
            </p:cNvGrpSpPr>
            <p:nvPr/>
          </p:nvGrpSpPr>
          <p:grpSpPr bwMode="auto">
            <a:xfrm>
              <a:off x="-243581" y="1399431"/>
              <a:ext cx="1675698" cy="1271916"/>
              <a:chOff x="-243581" y="1399431"/>
              <a:chExt cx="1675698" cy="1271916"/>
            </a:xfrm>
          </p:grpSpPr>
          <p:pic>
            <p:nvPicPr>
              <p:cNvPr id="45" name="图片 52" descr="图标.psd"/>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3581" y="1399431"/>
                <a:ext cx="1675698" cy="1271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 name="文本框 53"/>
              <p:cNvSpPr txBox="1">
                <a:spLocks noChangeArrowheads="1"/>
              </p:cNvSpPr>
              <p:nvPr/>
            </p:nvSpPr>
            <p:spPr bwMode="auto">
              <a:xfrm>
                <a:off x="273976" y="1723127"/>
                <a:ext cx="364243" cy="5233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kumimoji="1" lang="en-US" altLang="zh-CN" sz="2800" dirty="0" smtClean="0">
                    <a:solidFill>
                      <a:srgbClr val="FFFFFF"/>
                    </a:solidFill>
                    <a:latin typeface="黑体" panose="02010609060101010101" pitchFamily="49" charset="-122"/>
                    <a:ea typeface="黑体" panose="02010609060101010101" pitchFamily="49" charset="-122"/>
                  </a:rPr>
                  <a:t>2</a:t>
                </a:r>
                <a:endParaRPr kumimoji="1" lang="zh-CN" altLang="en-US" sz="2800" dirty="0">
                  <a:solidFill>
                    <a:srgbClr val="FFFFFF"/>
                  </a:solidFill>
                  <a:latin typeface="黑体" panose="02010609060101010101" pitchFamily="49" charset="-122"/>
                  <a:ea typeface="黑体" panose="02010609060101010101" pitchFamily="49" charset="-122"/>
                </a:endParaRPr>
              </a:p>
            </p:txBody>
          </p:sp>
        </p:grpSp>
      </p:grpSp>
      <p:grpSp>
        <p:nvGrpSpPr>
          <p:cNvPr id="47" name="组 36"/>
          <p:cNvGrpSpPr>
            <a:grpSpLocks/>
          </p:cNvGrpSpPr>
          <p:nvPr/>
        </p:nvGrpSpPr>
        <p:grpSpPr bwMode="auto">
          <a:xfrm>
            <a:off x="323850" y="1772816"/>
            <a:ext cx="8091488" cy="1271588"/>
            <a:chOff x="-259456" y="522109"/>
            <a:chExt cx="8092392" cy="1271916"/>
          </a:xfrm>
        </p:grpSpPr>
        <p:sp>
          <p:nvSpPr>
            <p:cNvPr id="50" name="矩形 49"/>
            <p:cNvSpPr/>
            <p:nvPr/>
          </p:nvSpPr>
          <p:spPr>
            <a:xfrm>
              <a:off x="-664" y="858746"/>
              <a:ext cx="7833600" cy="541478"/>
            </a:xfrm>
            <a:prstGeom prst="rect">
              <a:avLst/>
            </a:prstGeom>
            <a:solidFill>
              <a:schemeClr val="tx2">
                <a:lumMod val="60000"/>
                <a:lumOff val="40000"/>
                <a:alpha val="5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zh-CN" altLang="en-US" dirty="0"/>
            </a:p>
          </p:txBody>
        </p:sp>
        <p:grpSp>
          <p:nvGrpSpPr>
            <p:cNvPr id="51" name="组 31"/>
            <p:cNvGrpSpPr>
              <a:grpSpLocks/>
            </p:cNvGrpSpPr>
            <p:nvPr/>
          </p:nvGrpSpPr>
          <p:grpSpPr bwMode="auto">
            <a:xfrm>
              <a:off x="-259456" y="522109"/>
              <a:ext cx="1675698" cy="1271916"/>
              <a:chOff x="-259456" y="522109"/>
              <a:chExt cx="1675698" cy="1271916"/>
            </a:xfrm>
          </p:grpSpPr>
          <p:pic>
            <p:nvPicPr>
              <p:cNvPr id="52" name="图片 67" descr="图标.psd"/>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59456" y="522109"/>
                <a:ext cx="1675698" cy="1271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 name="文本框 68"/>
              <p:cNvSpPr txBox="1">
                <a:spLocks noChangeArrowheads="1"/>
              </p:cNvSpPr>
              <p:nvPr/>
            </p:nvSpPr>
            <p:spPr bwMode="auto">
              <a:xfrm>
                <a:off x="273978" y="861942"/>
                <a:ext cx="364243" cy="5233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kumimoji="1" lang="en-US" altLang="zh-CN" sz="2800" dirty="0" smtClean="0">
                    <a:solidFill>
                      <a:schemeClr val="bg1"/>
                    </a:solidFill>
                    <a:latin typeface="黑体" panose="02010609060101010101" pitchFamily="49" charset="-122"/>
                    <a:ea typeface="黑体" panose="02010609060101010101" pitchFamily="49" charset="-122"/>
                  </a:rPr>
                  <a:t>1</a:t>
                </a:r>
                <a:endParaRPr kumimoji="1" lang="zh-CN" altLang="en-US" sz="2800" dirty="0">
                  <a:solidFill>
                    <a:schemeClr val="bg1"/>
                  </a:solidFill>
                  <a:latin typeface="黑体" panose="02010609060101010101" pitchFamily="49" charset="-122"/>
                  <a:ea typeface="黑体" panose="02010609060101010101" pitchFamily="49" charset="-122"/>
                </a:endParaRPr>
              </a:p>
            </p:txBody>
          </p:sp>
        </p:grpSp>
      </p:grpSp>
      <p:sp>
        <p:nvSpPr>
          <p:cNvPr id="54" name="文本框 53"/>
          <p:cNvSpPr txBox="1">
            <a:spLocks noChangeArrowheads="1"/>
          </p:cNvSpPr>
          <p:nvPr/>
        </p:nvSpPr>
        <p:spPr bwMode="auto">
          <a:xfrm>
            <a:off x="1030288" y="2098254"/>
            <a:ext cx="709040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en-US" altLang="zh-CN" sz="2800" b="1" dirty="0" smtClean="0">
                <a:solidFill>
                  <a:srgbClr val="FFFFFF"/>
                </a:solidFill>
                <a:latin typeface="黑体" panose="02010609060101010101" pitchFamily="49" charset="-122"/>
                <a:ea typeface="黑体" panose="02010609060101010101" pitchFamily="49" charset="-122"/>
              </a:rPr>
              <a:t>  </a:t>
            </a:r>
            <a:r>
              <a:rPr lang="zh-CN" altLang="zh-CN" sz="2800" b="1" dirty="0">
                <a:solidFill>
                  <a:srgbClr val="FFFFFF"/>
                </a:solidFill>
                <a:latin typeface="黑体" panose="02010609060101010101" pitchFamily="49" charset="-122"/>
                <a:ea typeface="黑体" panose="02010609060101010101" pitchFamily="49" charset="-122"/>
              </a:rPr>
              <a:t>经济增速</a:t>
            </a:r>
            <a:r>
              <a:rPr lang="en-US" altLang="zh-CN" sz="2800" b="1" dirty="0">
                <a:solidFill>
                  <a:srgbClr val="FFFFFF"/>
                </a:solidFill>
                <a:latin typeface="黑体" panose="02010609060101010101" pitchFamily="49" charset="-122"/>
                <a:ea typeface="黑体" panose="02010609060101010101" pitchFamily="49" charset="-122"/>
              </a:rPr>
              <a:t>7%</a:t>
            </a:r>
            <a:r>
              <a:rPr lang="zh-CN" altLang="zh-CN" sz="2800" b="1" dirty="0">
                <a:solidFill>
                  <a:srgbClr val="FFFFFF"/>
                </a:solidFill>
                <a:latin typeface="黑体" panose="02010609060101010101" pitchFamily="49" charset="-122"/>
                <a:ea typeface="黑体" panose="02010609060101010101" pitchFamily="49" charset="-122"/>
              </a:rPr>
              <a:t>：既有“面子”也有“里子”</a:t>
            </a:r>
            <a:endParaRPr lang="zh-CN" altLang="en-US" sz="2800" b="1" dirty="0">
              <a:solidFill>
                <a:srgbClr val="FFFFFF"/>
              </a:solidFill>
              <a:latin typeface="黑体" panose="02010609060101010101" pitchFamily="49" charset="-122"/>
              <a:ea typeface="黑体" panose="02010609060101010101" pitchFamily="49" charset="-122"/>
            </a:endParaRPr>
          </a:p>
        </p:txBody>
      </p:sp>
      <p:sp>
        <p:nvSpPr>
          <p:cNvPr id="57" name="文本框 56"/>
          <p:cNvSpPr txBox="1">
            <a:spLocks noChangeArrowheads="1"/>
          </p:cNvSpPr>
          <p:nvPr/>
        </p:nvSpPr>
        <p:spPr bwMode="auto">
          <a:xfrm>
            <a:off x="1377950" y="3111165"/>
            <a:ext cx="596106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zh-CN" altLang="zh-CN" sz="2800" b="1" dirty="0">
                <a:solidFill>
                  <a:srgbClr val="FFFFFF"/>
                </a:solidFill>
                <a:latin typeface="黑体" panose="02010609060101010101" pitchFamily="49" charset="-122"/>
                <a:ea typeface="黑体" panose="02010609060101010101" pitchFamily="49" charset="-122"/>
              </a:rPr>
              <a:t>经济增长说到底是民众福利提高</a:t>
            </a:r>
            <a:endParaRPr lang="zh-CN" altLang="en-US" sz="2800" b="1" dirty="0">
              <a:solidFill>
                <a:srgbClr val="FFFFFF"/>
              </a:solidFill>
              <a:latin typeface="黑体" panose="02010609060101010101" pitchFamily="49" charset="-122"/>
              <a:ea typeface="黑体" panose="02010609060101010101" pitchFamily="49" charset="-122"/>
            </a:endParaRPr>
          </a:p>
        </p:txBody>
      </p:sp>
      <p:grpSp>
        <p:nvGrpSpPr>
          <p:cNvPr id="58" name="组 37"/>
          <p:cNvGrpSpPr>
            <a:grpSpLocks/>
          </p:cNvGrpSpPr>
          <p:nvPr/>
        </p:nvGrpSpPr>
        <p:grpSpPr bwMode="auto">
          <a:xfrm>
            <a:off x="323528" y="3741626"/>
            <a:ext cx="8075613" cy="1271587"/>
            <a:chOff x="-243581" y="1399431"/>
            <a:chExt cx="8076517" cy="1271916"/>
          </a:xfrm>
        </p:grpSpPr>
        <p:sp>
          <p:nvSpPr>
            <p:cNvPr id="59" name="矩形 58"/>
            <p:cNvSpPr/>
            <p:nvPr/>
          </p:nvSpPr>
          <p:spPr>
            <a:xfrm>
              <a:off x="-666" y="1717013"/>
              <a:ext cx="7833602" cy="539890"/>
            </a:xfrm>
            <a:prstGeom prst="rect">
              <a:avLst/>
            </a:prstGeom>
            <a:solidFill>
              <a:schemeClr val="tx2">
                <a:lumMod val="60000"/>
                <a:lumOff val="40000"/>
                <a:alpha val="5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zh-CN" altLang="en-US" dirty="0"/>
            </a:p>
          </p:txBody>
        </p:sp>
        <p:grpSp>
          <p:nvGrpSpPr>
            <p:cNvPr id="60" name="组 32"/>
            <p:cNvGrpSpPr>
              <a:grpSpLocks/>
            </p:cNvGrpSpPr>
            <p:nvPr/>
          </p:nvGrpSpPr>
          <p:grpSpPr bwMode="auto">
            <a:xfrm>
              <a:off x="-243581" y="1399431"/>
              <a:ext cx="1675698" cy="1271916"/>
              <a:chOff x="-243581" y="1399431"/>
              <a:chExt cx="1675698" cy="1271916"/>
            </a:xfrm>
          </p:grpSpPr>
          <p:pic>
            <p:nvPicPr>
              <p:cNvPr id="61" name="图片 52" descr="图标.psd"/>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3581" y="1399431"/>
                <a:ext cx="1675698" cy="1271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 name="文本框 53"/>
              <p:cNvSpPr txBox="1">
                <a:spLocks noChangeArrowheads="1"/>
              </p:cNvSpPr>
              <p:nvPr/>
            </p:nvSpPr>
            <p:spPr bwMode="auto">
              <a:xfrm>
                <a:off x="283162" y="1723127"/>
                <a:ext cx="364243" cy="5233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kumimoji="1" lang="en-US" altLang="zh-CN" sz="2800" dirty="0" smtClean="0">
                    <a:solidFill>
                      <a:srgbClr val="FFFFFF"/>
                    </a:solidFill>
                    <a:latin typeface="黑体" panose="02010609060101010101" pitchFamily="49" charset="-122"/>
                    <a:ea typeface="黑体" panose="02010609060101010101" pitchFamily="49" charset="-122"/>
                  </a:rPr>
                  <a:t>3</a:t>
                </a:r>
                <a:endParaRPr kumimoji="1" lang="zh-CN" altLang="en-US" sz="2800" dirty="0">
                  <a:solidFill>
                    <a:srgbClr val="FFFFFF"/>
                  </a:solidFill>
                  <a:latin typeface="黑体" panose="02010609060101010101" pitchFamily="49" charset="-122"/>
                  <a:ea typeface="黑体" panose="02010609060101010101" pitchFamily="49" charset="-122"/>
                </a:endParaRPr>
              </a:p>
            </p:txBody>
          </p:sp>
        </p:grpSp>
      </p:grpSp>
      <p:sp>
        <p:nvSpPr>
          <p:cNvPr id="63" name="文本框 62"/>
          <p:cNvSpPr txBox="1">
            <a:spLocks noChangeArrowheads="1"/>
          </p:cNvSpPr>
          <p:nvPr/>
        </p:nvSpPr>
        <p:spPr bwMode="auto">
          <a:xfrm>
            <a:off x="1361753" y="4083273"/>
            <a:ext cx="596106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None/>
            </a:pPr>
            <a:r>
              <a:rPr lang="zh-CN" altLang="zh-CN" sz="2800" b="1" dirty="0">
                <a:solidFill>
                  <a:srgbClr val="FFFFFF"/>
                </a:solidFill>
                <a:latin typeface="黑体" panose="02010609060101010101" pitchFamily="49" charset="-122"/>
                <a:ea typeface="黑体" panose="02010609060101010101" pitchFamily="49" charset="-122"/>
              </a:rPr>
              <a:t>经济下行是结构调整的</a:t>
            </a:r>
            <a:r>
              <a:rPr lang="zh-CN" altLang="zh-CN" sz="2800" b="1" dirty="0" smtClean="0">
                <a:solidFill>
                  <a:srgbClr val="FFFFFF"/>
                </a:solidFill>
                <a:latin typeface="黑体" panose="02010609060101010101" pitchFamily="49" charset="-122"/>
                <a:ea typeface="黑体" panose="02010609060101010101" pitchFamily="49" charset="-122"/>
              </a:rPr>
              <a:t>结果</a:t>
            </a:r>
            <a:endParaRPr lang="zh-CN" altLang="en-US" sz="2800" b="1" dirty="0">
              <a:solidFill>
                <a:srgbClr val="FFFFFF"/>
              </a:solidFill>
              <a:latin typeface="黑体" panose="02010609060101010101" pitchFamily="49" charset="-122"/>
              <a:ea typeface="黑体" panose="02010609060101010101" pitchFamily="49" charset="-122"/>
            </a:endParaRPr>
          </a:p>
        </p:txBody>
      </p:sp>
    </p:spTree>
    <p:extLst>
      <p:ext uri="{BB962C8B-B14F-4D97-AF65-F5344CB8AC3E}">
        <p14:creationId xmlns="" xmlns:p14="http://schemas.microsoft.com/office/powerpoint/2010/main" val="26866580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1+#ppt_w/2"/>
                                          </p:val>
                                        </p:tav>
                                        <p:tav tm="100000">
                                          <p:val>
                                            <p:strVal val="#ppt_x"/>
                                          </p:val>
                                        </p:tav>
                                      </p:tavLst>
                                    </p:anim>
                                    <p:anim calcmode="lin" valueType="num">
                                      <p:cBhvr additive="base">
                                        <p:cTn id="12" dur="500" fill="hold"/>
                                        <p:tgtEl>
                                          <p:spTgt spid="4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0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1+#ppt_w/2"/>
                                          </p:val>
                                        </p:tav>
                                        <p:tav tm="100000">
                                          <p:val>
                                            <p:strVal val="#ppt_x"/>
                                          </p:val>
                                        </p:tav>
                                      </p:tavLst>
                                    </p:anim>
                                    <p:anim calcmode="lin" valueType="num">
                                      <p:cBhvr additive="base">
                                        <p:cTn id="16" dur="500" fill="hold"/>
                                        <p:tgtEl>
                                          <p:spTgt spid="39"/>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5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Scale>
                                      <p:cBhvr>
                                        <p:cTn id="20" dur="1000" decel="50000" fill="hold">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54"/>
                                        </p:tgtEl>
                                        <p:attrNameLst>
                                          <p:attrName>ppt_x</p:attrName>
                                          <p:attrName>ppt_y</p:attrName>
                                        </p:attrNameLst>
                                      </p:cBhvr>
                                    </p:animMotion>
                                    <p:animEffect transition="in" filter="fade">
                                      <p:cBhvr>
                                        <p:cTn id="22" dur="1000"/>
                                        <p:tgtEl>
                                          <p:spTgt spid="54"/>
                                        </p:tgtEl>
                                      </p:cBhvr>
                                    </p:animEffect>
                                  </p:childTnLst>
                                </p:cTn>
                              </p:par>
                              <p:par>
                                <p:cTn id="23" presetID="52" presetClass="entr" presetSubtype="0" fill="hold" grpId="0" nodeType="withEffect">
                                  <p:stCondLst>
                                    <p:cond delay="100"/>
                                  </p:stCondLst>
                                  <p:childTnLst>
                                    <p:set>
                                      <p:cBhvr>
                                        <p:cTn id="24" dur="1" fill="hold">
                                          <p:stCondLst>
                                            <p:cond delay="0"/>
                                          </p:stCondLst>
                                        </p:cTn>
                                        <p:tgtEl>
                                          <p:spTgt spid="57"/>
                                        </p:tgtEl>
                                        <p:attrNameLst>
                                          <p:attrName>style.visibility</p:attrName>
                                        </p:attrNameLst>
                                      </p:cBhvr>
                                      <p:to>
                                        <p:strVal val="visible"/>
                                      </p:to>
                                    </p:set>
                                    <p:animScale>
                                      <p:cBhvr>
                                        <p:cTn id="25" dur="100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57"/>
                                        </p:tgtEl>
                                        <p:attrNameLst>
                                          <p:attrName>ppt_x</p:attrName>
                                          <p:attrName>ppt_y</p:attrName>
                                        </p:attrNameLst>
                                      </p:cBhvr>
                                    </p:animMotion>
                                    <p:animEffect transition="in" filter="fade">
                                      <p:cBhvr>
                                        <p:cTn id="27" dur="1000"/>
                                        <p:tgtEl>
                                          <p:spTgt spid="57"/>
                                        </p:tgtEl>
                                      </p:cBhvr>
                                    </p:animEffect>
                                  </p:childTnLst>
                                </p:cTn>
                              </p:par>
                              <p:par>
                                <p:cTn id="28" presetID="2" presetClass="entr" presetSubtype="2" fill="hold" nodeType="withEffect">
                                  <p:stCondLst>
                                    <p:cond delay="100"/>
                                  </p:stCondLst>
                                  <p:childTnLst>
                                    <p:set>
                                      <p:cBhvr>
                                        <p:cTn id="29" dur="1" fill="hold">
                                          <p:stCondLst>
                                            <p:cond delay="0"/>
                                          </p:stCondLst>
                                        </p:cTn>
                                        <p:tgtEl>
                                          <p:spTgt spid="58"/>
                                        </p:tgtEl>
                                        <p:attrNameLst>
                                          <p:attrName>style.visibility</p:attrName>
                                        </p:attrNameLst>
                                      </p:cBhvr>
                                      <p:to>
                                        <p:strVal val="visible"/>
                                      </p:to>
                                    </p:set>
                                    <p:anim calcmode="lin" valueType="num">
                                      <p:cBhvr additive="base">
                                        <p:cTn id="30" dur="500" fill="hold"/>
                                        <p:tgtEl>
                                          <p:spTgt spid="58"/>
                                        </p:tgtEl>
                                        <p:attrNameLst>
                                          <p:attrName>ppt_x</p:attrName>
                                        </p:attrNameLst>
                                      </p:cBhvr>
                                      <p:tavLst>
                                        <p:tav tm="0">
                                          <p:val>
                                            <p:strVal val="1+#ppt_w/2"/>
                                          </p:val>
                                        </p:tav>
                                        <p:tav tm="100000">
                                          <p:val>
                                            <p:strVal val="#ppt_x"/>
                                          </p:val>
                                        </p:tav>
                                      </p:tavLst>
                                    </p:anim>
                                    <p:anim calcmode="lin" valueType="num">
                                      <p:cBhvr additive="base">
                                        <p:cTn id="31" dur="500" fill="hold"/>
                                        <p:tgtEl>
                                          <p:spTgt spid="58"/>
                                        </p:tgtEl>
                                        <p:attrNameLst>
                                          <p:attrName>ppt_y</p:attrName>
                                        </p:attrNameLst>
                                      </p:cBhvr>
                                      <p:tavLst>
                                        <p:tav tm="0">
                                          <p:val>
                                            <p:strVal val="#ppt_y"/>
                                          </p:val>
                                        </p:tav>
                                        <p:tav tm="100000">
                                          <p:val>
                                            <p:strVal val="#ppt_y"/>
                                          </p:val>
                                        </p:tav>
                                      </p:tavLst>
                                    </p:anim>
                                  </p:childTnLst>
                                </p:cTn>
                              </p:par>
                              <p:par>
                                <p:cTn id="32" presetID="52" presetClass="entr" presetSubtype="0" fill="hold" grpId="0" nodeType="withEffect">
                                  <p:stCondLst>
                                    <p:cond delay="100"/>
                                  </p:stCondLst>
                                  <p:childTnLst>
                                    <p:set>
                                      <p:cBhvr>
                                        <p:cTn id="33" dur="1" fill="hold">
                                          <p:stCondLst>
                                            <p:cond delay="0"/>
                                          </p:stCondLst>
                                        </p:cTn>
                                        <p:tgtEl>
                                          <p:spTgt spid="63"/>
                                        </p:tgtEl>
                                        <p:attrNameLst>
                                          <p:attrName>style.visibility</p:attrName>
                                        </p:attrNameLst>
                                      </p:cBhvr>
                                      <p:to>
                                        <p:strVal val="visible"/>
                                      </p:to>
                                    </p:set>
                                    <p:animScale>
                                      <p:cBhvr>
                                        <p:cTn id="34" dur="1000" decel="50000" fill="hold">
                                          <p:stCondLst>
                                            <p:cond delay="0"/>
                                          </p:stCondLst>
                                        </p:cTn>
                                        <p:tgtEl>
                                          <p:spTgt spid="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63"/>
                                        </p:tgtEl>
                                        <p:attrNameLst>
                                          <p:attrName>ppt_x</p:attrName>
                                          <p:attrName>ppt_y</p:attrName>
                                        </p:attrNameLst>
                                      </p:cBhvr>
                                    </p:animMotion>
                                    <p:animEffect transition="in" filter="fade">
                                      <p:cBhvr>
                                        <p:cTn id="36"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7" grpId="0"/>
      <p:bldP spid="6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74121"/>
          </a:xfrm>
          <a:prstGeom prst="rect">
            <a:avLst/>
          </a:prstGeom>
        </p:spPr>
      </p:pic>
      <p:pic>
        <p:nvPicPr>
          <p:cNvPr id="22530" name="图片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矩形 31"/>
          <p:cNvSpPr/>
          <p:nvPr/>
        </p:nvSpPr>
        <p:spPr>
          <a:xfrm>
            <a:off x="211138" y="474663"/>
            <a:ext cx="8736012" cy="6221412"/>
          </a:xfrm>
          <a:prstGeom prst="rect">
            <a:avLst/>
          </a:prstGeom>
          <a:solidFill>
            <a:schemeClr val="accent4">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矩形 8"/>
          <p:cNvSpPr>
            <a:spLocks noChangeArrowheads="1"/>
          </p:cNvSpPr>
          <p:nvPr/>
        </p:nvSpPr>
        <p:spPr bwMode="auto">
          <a:xfrm>
            <a:off x="358774" y="642938"/>
            <a:ext cx="846169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zh-CN" altLang="zh-CN"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经济</a:t>
            </a:r>
            <a:r>
              <a:rPr lang="zh-CN" altLang="zh-CN"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rPr>
              <a:t>增速</a:t>
            </a:r>
            <a:r>
              <a:rPr lang="en-US" altLang="zh-CN"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rPr>
              <a:t>7%</a:t>
            </a:r>
            <a:r>
              <a:rPr lang="zh-CN" altLang="zh-CN"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rPr>
              <a:t>：既有“面子”也有“里子”</a:t>
            </a:r>
            <a:endParaRPr lang="zh-CN" altLang="en-US"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6" name="矩形 15"/>
          <p:cNvSpPr/>
          <p:nvPr/>
        </p:nvSpPr>
        <p:spPr>
          <a:xfrm>
            <a:off x="440000" y="1722098"/>
            <a:ext cx="392805" cy="1200329"/>
          </a:xfrm>
          <a:prstGeom prst="rect">
            <a:avLst/>
          </a:prstGeom>
        </p:spPr>
        <p:txBody>
          <a:bodyPr wrap="square">
            <a:spAutoFit/>
          </a:bodyPr>
          <a:lstStyle/>
          <a:p>
            <a:r>
              <a:rPr lang="zh-CN" altLang="zh-CN" b="1" kern="100" dirty="0">
                <a:solidFill>
                  <a:srgbClr val="042256"/>
                </a:solidFill>
                <a:effectLst>
                  <a:outerShdw blurRad="38100" dist="38100" dir="2700000" algn="tl">
                    <a:srgbClr val="000000">
                      <a:alpha val="43137"/>
                    </a:srgbClr>
                  </a:outerShdw>
                </a:effectLst>
                <a:cs typeface="宋体" panose="02010600030101010101" pitchFamily="2" charset="-122"/>
              </a:rPr>
              <a:t>经济增速</a:t>
            </a:r>
            <a:endParaRPr lang="zh-CN" altLang="en-US" b="1" dirty="0">
              <a:solidFill>
                <a:srgbClr val="042256"/>
              </a:solidFill>
              <a:effectLst>
                <a:outerShdw blurRad="38100" dist="38100" dir="2700000" algn="tl">
                  <a:srgbClr val="000000">
                    <a:alpha val="43137"/>
                  </a:srgbClr>
                </a:outerShdw>
              </a:effectLst>
            </a:endParaRPr>
          </a:p>
        </p:txBody>
      </p:sp>
      <p:sp>
        <p:nvSpPr>
          <p:cNvPr id="18" name="矩形 17"/>
          <p:cNvSpPr/>
          <p:nvPr/>
        </p:nvSpPr>
        <p:spPr>
          <a:xfrm>
            <a:off x="560024" y="4118794"/>
            <a:ext cx="2065476" cy="1938992"/>
          </a:xfrm>
          <a:prstGeom prst="rect">
            <a:avLst/>
          </a:prstGeom>
        </p:spPr>
        <p:txBody>
          <a:bodyPr wrap="square">
            <a:spAutoFit/>
          </a:bodyPr>
          <a:lstStyle/>
          <a:p>
            <a:r>
              <a:rPr lang="en-US" altLang="zh-CN" sz="2000" kern="100" dirty="0" smtClean="0">
                <a:cs typeface="宋体" panose="02010600030101010101" pitchFamily="2" charset="-122"/>
              </a:rPr>
              <a:t>    </a:t>
            </a:r>
            <a:r>
              <a:rPr lang="zh-CN" altLang="zh-CN" sz="2000" kern="100" dirty="0" smtClean="0">
                <a:cs typeface="宋体" panose="02010600030101010101" pitchFamily="2" charset="-122"/>
              </a:rPr>
              <a:t>我国</a:t>
            </a:r>
            <a:r>
              <a:rPr lang="zh-CN" altLang="zh-CN" sz="2000" kern="100" dirty="0">
                <a:cs typeface="宋体" panose="02010600030101010101" pitchFamily="2" charset="-122"/>
              </a:rPr>
              <a:t>经济发展进入新常态</a:t>
            </a:r>
            <a:r>
              <a:rPr lang="zh-CN" altLang="zh-CN" sz="2000" kern="100" dirty="0" smtClean="0">
                <a:cs typeface="宋体" panose="02010600030101010101" pitchFamily="2" charset="-122"/>
              </a:rPr>
              <a:t>，最</a:t>
            </a:r>
            <a:r>
              <a:rPr lang="zh-CN" altLang="zh-CN" sz="2000" kern="100" dirty="0">
                <a:cs typeface="宋体" panose="02010600030101010101" pitchFamily="2" charset="-122"/>
              </a:rPr>
              <a:t>深刻的就是经济增速由</a:t>
            </a:r>
            <a:r>
              <a:rPr lang="zh-CN" altLang="zh-CN" sz="2000" b="1" kern="100" dirty="0">
                <a:solidFill>
                  <a:srgbClr val="042256"/>
                </a:solidFill>
                <a:effectLst>
                  <a:outerShdw blurRad="38100" dist="38100" dir="2700000" algn="tl">
                    <a:srgbClr val="000000">
                      <a:alpha val="43137"/>
                    </a:srgbClr>
                  </a:outerShdw>
                </a:effectLst>
                <a:cs typeface="宋体" panose="02010600030101010101" pitchFamily="2" charset="-122"/>
              </a:rPr>
              <a:t>高速</a:t>
            </a:r>
            <a:r>
              <a:rPr lang="zh-CN" altLang="zh-CN" sz="2000" kern="100" dirty="0">
                <a:cs typeface="宋体" panose="02010600030101010101" pitchFamily="2" charset="-122"/>
              </a:rPr>
              <a:t>甚至</a:t>
            </a:r>
            <a:r>
              <a:rPr lang="zh-CN" altLang="zh-CN" sz="2000" b="1" kern="100" dirty="0">
                <a:solidFill>
                  <a:srgbClr val="042256"/>
                </a:solidFill>
                <a:effectLst>
                  <a:outerShdw blurRad="38100" dist="38100" dir="2700000" algn="tl">
                    <a:srgbClr val="000000">
                      <a:alpha val="43137"/>
                    </a:srgbClr>
                  </a:outerShdw>
                </a:effectLst>
                <a:cs typeface="宋体" panose="02010600030101010101" pitchFamily="2" charset="-122"/>
              </a:rPr>
              <a:t>超高速</a:t>
            </a:r>
            <a:r>
              <a:rPr lang="zh-CN" altLang="zh-CN" sz="2000" kern="100" dirty="0">
                <a:cs typeface="宋体" panose="02010600030101010101" pitchFamily="2" charset="-122"/>
              </a:rPr>
              <a:t>转变为</a:t>
            </a:r>
            <a:r>
              <a:rPr lang="zh-CN" altLang="zh-CN" sz="2000" b="1" kern="100" dirty="0">
                <a:solidFill>
                  <a:srgbClr val="042256"/>
                </a:solidFill>
                <a:effectLst>
                  <a:outerShdw blurRad="38100" dist="38100" dir="2700000" algn="tl">
                    <a:srgbClr val="000000">
                      <a:alpha val="43137"/>
                    </a:srgbClr>
                  </a:outerShdw>
                </a:effectLst>
                <a:cs typeface="宋体" panose="02010600030101010101" pitchFamily="2" charset="-122"/>
              </a:rPr>
              <a:t>中高速</a:t>
            </a:r>
            <a:r>
              <a:rPr lang="zh-CN" altLang="zh-CN" sz="2000" kern="100" dirty="0">
                <a:cs typeface="宋体" panose="02010600030101010101" pitchFamily="2" charset="-122"/>
              </a:rPr>
              <a:t>。</a:t>
            </a:r>
            <a:endParaRPr lang="zh-CN" altLang="en-US" sz="2000" dirty="0"/>
          </a:p>
        </p:txBody>
      </p:sp>
      <p:sp>
        <p:nvSpPr>
          <p:cNvPr id="21" name="矩形 20"/>
          <p:cNvSpPr/>
          <p:nvPr/>
        </p:nvSpPr>
        <p:spPr>
          <a:xfrm>
            <a:off x="5500694" y="2928934"/>
            <a:ext cx="3286149" cy="954107"/>
          </a:xfrm>
          <a:prstGeom prst="rect">
            <a:avLst/>
          </a:prstGeom>
        </p:spPr>
        <p:txBody>
          <a:bodyPr wrap="square">
            <a:spAutoFit/>
          </a:bodyPr>
          <a:lstStyle/>
          <a:p>
            <a:r>
              <a:rPr lang="en-US" altLang="zh-CN"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50" endPos="85000" dir="5400000" sy="-100000" algn="bl" rotWithShape="0"/>
                </a:effectLst>
                <a:latin typeface="微软雅黑" pitchFamily="34" charset="-122"/>
                <a:ea typeface="黑体"/>
              </a:rPr>
              <a:t>7</a:t>
            </a:r>
            <a:r>
              <a:rPr lang="en-US" altLang="zh-CN"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50" endPos="85000" dir="5400000" sy="-100000" algn="bl" rotWithShape="0"/>
                </a:effectLst>
                <a:latin typeface="微软雅黑" pitchFamily="34" charset="-122"/>
                <a:ea typeface="黑体"/>
              </a:rPr>
              <a:t>%</a:t>
            </a:r>
            <a:r>
              <a:rPr lang="zh-CN" altLang="en-US" sz="2000" kern="100" dirty="0" smtClean="0">
                <a:cs typeface="宋体" panose="02010600030101010101" pitchFamily="2" charset="-122"/>
              </a:rPr>
              <a:t>的增速，</a:t>
            </a:r>
            <a:endParaRPr lang="en-US" altLang="zh-CN" sz="2000" kern="100" dirty="0" smtClean="0">
              <a:cs typeface="宋体" panose="02010600030101010101" pitchFamily="2" charset="-122"/>
            </a:endParaRPr>
          </a:p>
          <a:p>
            <a:r>
              <a:rPr lang="zh-CN" altLang="zh-CN" sz="2000" kern="100" dirty="0" smtClean="0">
                <a:cs typeface="宋体" panose="02010600030101010101" pitchFamily="2" charset="-122"/>
              </a:rPr>
              <a:t>既有“面子”</a:t>
            </a:r>
            <a:r>
              <a:rPr lang="zh-CN" altLang="zh-CN" sz="2000" kern="100" dirty="0">
                <a:cs typeface="宋体" panose="02010600030101010101" pitchFamily="2" charset="-122"/>
              </a:rPr>
              <a:t>又有</a:t>
            </a:r>
            <a:r>
              <a:rPr lang="zh-CN" altLang="zh-CN" sz="2000" kern="100" dirty="0" smtClean="0">
                <a:cs typeface="宋体" panose="02010600030101010101" pitchFamily="2" charset="-122"/>
              </a:rPr>
              <a:t>“里子”</a:t>
            </a:r>
            <a:endParaRPr lang="zh-CN" altLang="en-US" sz="2000" dirty="0"/>
          </a:p>
        </p:txBody>
      </p:sp>
      <p:sp>
        <p:nvSpPr>
          <p:cNvPr id="24" name="圆角矩形 23"/>
          <p:cNvSpPr/>
          <p:nvPr/>
        </p:nvSpPr>
        <p:spPr>
          <a:xfrm>
            <a:off x="2789843" y="4083683"/>
            <a:ext cx="5893125" cy="924153"/>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smtClean="0">
                <a:ln w="17780" cmpd="sng">
                  <a:solidFill>
                    <a:srgbClr val="FFFFFF"/>
                  </a:solidFill>
                  <a:prstDash val="solid"/>
                  <a:miter lim="800000"/>
                </a:ln>
                <a:solidFill>
                  <a:schemeClr val="tx1"/>
                </a:solidFill>
                <a:effectLst>
                  <a:outerShdw blurRad="50800" algn="tl" rotWithShape="0">
                    <a:srgbClr val="000000"/>
                  </a:outerShdw>
                  <a:reflection blurRad="6350" stA="55000" endA="50" endPos="85000" dir="5400000" sy="-100000" algn="bl" rotWithShape="0"/>
                </a:effectLst>
                <a:latin typeface="微软雅黑" pitchFamily="34" charset="-122"/>
                <a:ea typeface="黑体"/>
              </a:rPr>
              <a:t>面子</a:t>
            </a:r>
            <a:r>
              <a:rPr lang="en-US" altLang="zh-CN" b="1" dirty="0" smtClean="0">
                <a:solidFill>
                  <a:schemeClr val="tx1"/>
                </a:solidFill>
                <a:latin typeface="黑体" panose="02010609060101010101" pitchFamily="49" charset="-122"/>
                <a:ea typeface="黑体" panose="02010609060101010101" pitchFamily="49" charset="-122"/>
              </a:rPr>
              <a:t>&gt;&gt;</a:t>
            </a:r>
            <a:r>
              <a:rPr lang="zh-CN" altLang="zh-CN" b="1" dirty="0" smtClean="0">
                <a:solidFill>
                  <a:schemeClr val="tx1"/>
                </a:solidFill>
              </a:rPr>
              <a:t>稳</a:t>
            </a:r>
            <a:r>
              <a:rPr lang="zh-CN" altLang="zh-CN" b="1" dirty="0">
                <a:solidFill>
                  <a:schemeClr val="tx1"/>
                </a:solidFill>
              </a:rPr>
              <a:t>增长取得预期目标，主要体现为国民经济仍保持着中高速增长。</a:t>
            </a:r>
            <a:endParaRPr lang="zh-CN" altLang="en-US" b="1" dirty="0">
              <a:solidFill>
                <a:schemeClr val="tx1"/>
              </a:solidFill>
              <a:latin typeface="黑体" panose="02010609060101010101" pitchFamily="49" charset="-122"/>
              <a:ea typeface="黑体" panose="02010609060101010101" pitchFamily="49" charset="-122"/>
            </a:endParaRPr>
          </a:p>
        </p:txBody>
      </p:sp>
      <p:sp>
        <p:nvSpPr>
          <p:cNvPr id="25" name="圆角矩形 24"/>
          <p:cNvSpPr/>
          <p:nvPr/>
        </p:nvSpPr>
        <p:spPr>
          <a:xfrm>
            <a:off x="2789843" y="5283513"/>
            <a:ext cx="5893125" cy="924153"/>
          </a:xfrm>
          <a:prstGeom prst="roundRect">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ln w="17780" cmpd="sng">
                  <a:solidFill>
                    <a:srgbClr val="FFFFFF"/>
                  </a:solidFill>
                  <a:prstDash val="solid"/>
                  <a:miter lim="800000"/>
                </a:ln>
                <a:solidFill>
                  <a:schemeClr val="tx1"/>
                </a:solidFill>
                <a:effectLst>
                  <a:outerShdw blurRad="50800" algn="tl" rotWithShape="0">
                    <a:srgbClr val="000000"/>
                  </a:outerShdw>
                  <a:reflection blurRad="6350" stA="55000" endA="50" endPos="85000" dir="5400000" sy="-100000" algn="bl" rotWithShape="0"/>
                </a:effectLst>
                <a:latin typeface="微软雅黑" pitchFamily="34" charset="-122"/>
                <a:ea typeface="黑体"/>
              </a:rPr>
              <a:t>里子</a:t>
            </a:r>
            <a:r>
              <a:rPr lang="en-US" altLang="zh-CN" b="1" dirty="0" smtClean="0">
                <a:solidFill>
                  <a:schemeClr val="tx1"/>
                </a:solidFill>
                <a:latin typeface="黑体" panose="02010609060101010101" pitchFamily="49" charset="-122"/>
                <a:ea typeface="黑体" panose="02010609060101010101" pitchFamily="49" charset="-122"/>
              </a:rPr>
              <a:t>&gt;&gt;</a:t>
            </a:r>
            <a:r>
              <a:rPr lang="zh-CN" altLang="zh-CN" b="1" dirty="0">
                <a:solidFill>
                  <a:schemeClr val="tx1"/>
                </a:solidFill>
              </a:rPr>
              <a:t>各项民生指标继续明显改善，主要体现为老百姓有活干、有钱挣、有保障。</a:t>
            </a:r>
            <a:endParaRPr lang="zh-CN" altLang="en-US" b="1" dirty="0">
              <a:solidFill>
                <a:schemeClr val="tx1"/>
              </a:solidFill>
              <a:latin typeface="黑体" panose="02010609060101010101" pitchFamily="49" charset="-122"/>
              <a:ea typeface="黑体" panose="02010609060101010101" pitchFamily="49" charset="-122"/>
            </a:endParaRPr>
          </a:p>
        </p:txBody>
      </p:sp>
      <p:pic>
        <p:nvPicPr>
          <p:cNvPr id="26" name="图片 2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rot="475490">
            <a:off x="6117665" y="920723"/>
            <a:ext cx="2354520" cy="1676357"/>
          </a:xfrm>
          <a:prstGeom prst="rect">
            <a:avLst/>
          </a:prstGeom>
          <a:ln w="88900" cap="sq" cmpd="thickThin">
            <a:solidFill>
              <a:srgbClr val="000000"/>
            </a:solidFill>
            <a:prstDash val="solid"/>
            <a:miter lim="800000"/>
          </a:ln>
          <a:effectLst>
            <a:innerShdw blurRad="76200">
              <a:srgbClr val="000000"/>
            </a:innerShdw>
          </a:effectLst>
        </p:spPr>
      </p:pic>
      <p:sp>
        <p:nvSpPr>
          <p:cNvPr id="22" name="AutoShape 2159"/>
          <p:cNvSpPr>
            <a:spLocks noChangeArrowheads="1"/>
          </p:cNvSpPr>
          <p:nvPr/>
        </p:nvSpPr>
        <p:spPr bwMode="auto">
          <a:xfrm flipV="1">
            <a:off x="993791" y="3015131"/>
            <a:ext cx="4239939" cy="5016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091 w 21600"/>
              <a:gd name="T13" fmla="*/ 3091 h 21600"/>
              <a:gd name="T14" fmla="*/ 18509 w 21600"/>
              <a:gd name="T15" fmla="*/ 18509 h 21600"/>
            </a:gdLst>
            <a:ahLst/>
            <a:cxnLst>
              <a:cxn ang="T8">
                <a:pos x="T0" y="T1"/>
              </a:cxn>
              <a:cxn ang="T9">
                <a:pos x="T2" y="T3"/>
              </a:cxn>
              <a:cxn ang="T10">
                <a:pos x="T4" y="T5"/>
              </a:cxn>
              <a:cxn ang="T11">
                <a:pos x="T6" y="T7"/>
              </a:cxn>
            </a:cxnLst>
            <a:rect l="T12" t="T13" r="T14" b="T15"/>
            <a:pathLst>
              <a:path w="21600" h="21600">
                <a:moveTo>
                  <a:pt x="0" y="0"/>
                </a:moveTo>
                <a:lnTo>
                  <a:pt x="2582" y="21600"/>
                </a:lnTo>
                <a:lnTo>
                  <a:pt x="19018" y="21600"/>
                </a:lnTo>
                <a:lnTo>
                  <a:pt x="21600" y="0"/>
                </a:lnTo>
                <a:lnTo>
                  <a:pt x="0" y="0"/>
                </a:lnTo>
                <a:close/>
              </a:path>
            </a:pathLst>
          </a:custGeom>
          <a:solidFill>
            <a:srgbClr val="00CCFF"/>
          </a:solidFill>
          <a:ln w="9525">
            <a:round/>
            <a:headEnd/>
            <a:tailEnd/>
          </a:ln>
          <a:scene3d>
            <a:camera prst="legacyObliqueBottom"/>
            <a:lightRig rig="legacyFlat3" dir="b"/>
          </a:scene3d>
          <a:sp3d extrusionH="430200" prstMaterial="legacyMatte">
            <a:bevelT w="13500" h="13500" prst="angle"/>
            <a:bevelB w="13500" h="13500" prst="angle"/>
            <a:extrusionClr>
              <a:srgbClr val="00CCFF"/>
            </a:extrusionClr>
            <a:contourClr>
              <a:srgbClr val="00CCFF"/>
            </a:contourClr>
          </a:sp3d>
        </p:spPr>
        <p:txBody>
          <a:bodyPr rot="10800000" wrap="none" anchor="ctr">
            <a:flatTx/>
          </a:bodyPr>
          <a:lstStyle/>
          <a:p>
            <a:endParaRPr lang="zh-CN" altLang="en-US"/>
          </a:p>
        </p:txBody>
      </p:sp>
      <p:grpSp>
        <p:nvGrpSpPr>
          <p:cNvPr id="23" name="Group 2166"/>
          <p:cNvGrpSpPr>
            <a:grpSpLocks/>
          </p:cNvGrpSpPr>
          <p:nvPr/>
        </p:nvGrpSpPr>
        <p:grpSpPr bwMode="auto">
          <a:xfrm>
            <a:off x="1609170" y="1073618"/>
            <a:ext cx="3079750" cy="2254250"/>
            <a:chOff x="1475" y="2411"/>
            <a:chExt cx="1940" cy="1420"/>
          </a:xfrm>
        </p:grpSpPr>
        <p:sp>
          <p:nvSpPr>
            <p:cNvPr id="27" name="AutoShape 2160"/>
            <p:cNvSpPr>
              <a:spLocks noChangeArrowheads="1"/>
            </p:cNvSpPr>
            <p:nvPr/>
          </p:nvSpPr>
          <p:spPr bwMode="auto">
            <a:xfrm>
              <a:off x="1475" y="2411"/>
              <a:ext cx="491" cy="1420"/>
            </a:xfrm>
            <a:prstGeom prst="upArrow">
              <a:avLst>
                <a:gd name="adj1" fmla="val 68750"/>
                <a:gd name="adj2" fmla="val 65748"/>
              </a:avLst>
            </a:prstGeom>
            <a:solidFill>
              <a:srgbClr val="FFFF00"/>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FF00"/>
              </a:extrusionClr>
              <a:contourClr>
                <a:srgbClr val="FFFF00"/>
              </a:contourClr>
            </a:sp3d>
          </p:spPr>
          <p:txBody>
            <a:bodyPr wrap="none" lIns="0" tIns="82800" rIns="0" anchor="ctr">
              <a:flatTx/>
            </a:bodyP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algn="ctr" latinLnBrk="0"/>
              <a:endParaRPr kumimoji="0" lang="zh-CN" altLang="zh-CN" sz="1000" b="1">
                <a:latin typeface="휴먼새내기체"/>
                <a:ea typeface="휴먼새내기체"/>
                <a:cs typeface="휴먼새내기체"/>
              </a:endParaRPr>
            </a:p>
          </p:txBody>
        </p:sp>
        <p:sp>
          <p:nvSpPr>
            <p:cNvPr id="28" name="AutoShape 2163"/>
            <p:cNvSpPr>
              <a:spLocks noChangeArrowheads="1"/>
            </p:cNvSpPr>
            <p:nvPr/>
          </p:nvSpPr>
          <p:spPr bwMode="auto">
            <a:xfrm>
              <a:off x="2240" y="2710"/>
              <a:ext cx="491" cy="1119"/>
            </a:xfrm>
            <a:prstGeom prst="upArrow">
              <a:avLst>
                <a:gd name="adj1" fmla="val 68750"/>
                <a:gd name="adj2" fmla="val 59845"/>
              </a:avLst>
            </a:prstGeom>
            <a:solidFill>
              <a:srgbClr val="CCFFCC"/>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CCFFCC"/>
              </a:extrusionClr>
              <a:contourClr>
                <a:srgbClr val="CCFFCC"/>
              </a:contourClr>
            </a:sp3d>
          </p:spPr>
          <p:txBody>
            <a:bodyPr wrap="none" lIns="0" tIns="82800" rIns="0" anchor="ctr">
              <a:flatTx/>
            </a:bodyP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algn="ctr" latinLnBrk="0"/>
              <a:endParaRPr kumimoji="0" lang="zh-CN" altLang="zh-CN" sz="1000" b="1">
                <a:latin typeface="휴먼새내기체"/>
                <a:ea typeface="휴먼새내기체"/>
                <a:cs typeface="휴먼새내기체"/>
              </a:endParaRPr>
            </a:p>
          </p:txBody>
        </p:sp>
        <p:sp>
          <p:nvSpPr>
            <p:cNvPr id="29" name="AutoShape 2164"/>
            <p:cNvSpPr>
              <a:spLocks noChangeArrowheads="1"/>
            </p:cNvSpPr>
            <p:nvPr/>
          </p:nvSpPr>
          <p:spPr bwMode="auto">
            <a:xfrm>
              <a:off x="2924" y="2819"/>
              <a:ext cx="491" cy="1010"/>
            </a:xfrm>
            <a:prstGeom prst="upArrow">
              <a:avLst>
                <a:gd name="adj1" fmla="val 68750"/>
                <a:gd name="adj2" fmla="val 56609"/>
              </a:avLst>
            </a:prstGeom>
            <a:solidFill>
              <a:srgbClr val="CC99FF"/>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CC99FF"/>
              </a:extrusionClr>
              <a:contourClr>
                <a:srgbClr val="CC99FF"/>
              </a:contourClr>
            </a:sp3d>
          </p:spPr>
          <p:txBody>
            <a:bodyPr wrap="none" lIns="0" tIns="82800" rIns="0" anchor="ctr">
              <a:flatTx/>
            </a:bodyP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algn="ctr" latinLnBrk="0"/>
              <a:endParaRPr kumimoji="0" lang="zh-CN" altLang="zh-CN" sz="1000" b="1">
                <a:latin typeface="휴먼새내기체"/>
                <a:ea typeface="휴먼새내기체"/>
                <a:cs typeface="휴먼새내기체"/>
              </a:endParaRPr>
            </a:p>
          </p:txBody>
        </p:sp>
      </p:grpSp>
      <p:sp>
        <p:nvSpPr>
          <p:cNvPr id="30" name="Text Box 2178"/>
          <p:cNvSpPr txBox="1">
            <a:spLocks noChangeArrowheads="1"/>
          </p:cNvSpPr>
          <p:nvPr/>
        </p:nvSpPr>
        <p:spPr bwMode="auto">
          <a:xfrm>
            <a:off x="1625205" y="3472331"/>
            <a:ext cx="77136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r>
              <a:rPr lang="en-US" altLang="ko-KR" sz="1400" b="1" dirty="0" smtClean="0">
                <a:solidFill>
                  <a:schemeClr val="bg1"/>
                </a:solidFill>
                <a:latin typeface="Dotum" panose="020B0600000101010101" pitchFamily="34" charset="-127"/>
                <a:ea typeface="Dotum" panose="020B0600000101010101" pitchFamily="34" charset="-127"/>
              </a:rPr>
              <a:t>2012</a:t>
            </a:r>
            <a:r>
              <a:rPr lang="zh-CN" altLang="en-US" sz="1400" b="1" dirty="0" smtClean="0">
                <a:solidFill>
                  <a:schemeClr val="bg1"/>
                </a:solidFill>
                <a:latin typeface="Dotum" panose="020B0600000101010101" pitchFamily="34" charset="-127"/>
                <a:ea typeface="Dotum" panose="020B0600000101010101" pitchFamily="34" charset="-127"/>
              </a:rPr>
              <a:t>年</a:t>
            </a:r>
            <a:endParaRPr lang="en-US" altLang="ko-KR" sz="1400" b="1" dirty="0">
              <a:solidFill>
                <a:schemeClr val="bg1"/>
              </a:solidFill>
              <a:latin typeface="Dotum" panose="020B0600000101010101" pitchFamily="34" charset="-127"/>
              <a:ea typeface="Dotum" panose="020B0600000101010101" pitchFamily="34" charset="-127"/>
            </a:endParaRPr>
          </a:p>
        </p:txBody>
      </p:sp>
      <p:sp>
        <p:nvSpPr>
          <p:cNvPr id="31" name="Text Box 2179"/>
          <p:cNvSpPr txBox="1">
            <a:spLocks noChangeArrowheads="1"/>
          </p:cNvSpPr>
          <p:nvPr/>
        </p:nvSpPr>
        <p:spPr bwMode="auto">
          <a:xfrm>
            <a:off x="2718992" y="3470445"/>
            <a:ext cx="77136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r>
              <a:rPr lang="en-US" altLang="ko-KR" sz="1400" b="1" dirty="0" smtClean="0">
                <a:solidFill>
                  <a:schemeClr val="bg1"/>
                </a:solidFill>
                <a:latin typeface="Dotum" panose="020B0600000101010101" pitchFamily="34" charset="-127"/>
                <a:ea typeface="Dotum" panose="020B0600000101010101" pitchFamily="34" charset="-127"/>
              </a:rPr>
              <a:t>2013</a:t>
            </a:r>
            <a:r>
              <a:rPr lang="zh-CN" altLang="en-US" sz="1400" b="1" dirty="0" smtClean="0">
                <a:solidFill>
                  <a:schemeClr val="bg1"/>
                </a:solidFill>
                <a:latin typeface="Dotum" panose="020B0600000101010101" pitchFamily="34" charset="-127"/>
                <a:ea typeface="Dotum" panose="020B0600000101010101" pitchFamily="34" charset="-127"/>
              </a:rPr>
              <a:t>年</a:t>
            </a:r>
            <a:endParaRPr lang="en-US" altLang="ko-KR" sz="1400" b="1" dirty="0">
              <a:solidFill>
                <a:schemeClr val="bg1"/>
              </a:solidFill>
              <a:latin typeface="Dotum" panose="020B0600000101010101" pitchFamily="34" charset="-127"/>
              <a:ea typeface="Dotum" panose="020B0600000101010101" pitchFamily="34" charset="-127"/>
            </a:endParaRPr>
          </a:p>
        </p:txBody>
      </p:sp>
      <p:sp>
        <p:nvSpPr>
          <p:cNvPr id="33" name="Text Box 2180"/>
          <p:cNvSpPr txBox="1">
            <a:spLocks noChangeArrowheads="1"/>
          </p:cNvSpPr>
          <p:nvPr/>
        </p:nvSpPr>
        <p:spPr bwMode="auto">
          <a:xfrm>
            <a:off x="4069954" y="3470445"/>
            <a:ext cx="77136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r>
              <a:rPr lang="en-US" altLang="ko-KR" sz="1400" b="1" dirty="0" smtClean="0">
                <a:solidFill>
                  <a:schemeClr val="bg1"/>
                </a:solidFill>
                <a:latin typeface="Dotum" panose="020B0600000101010101" pitchFamily="34" charset="-127"/>
                <a:ea typeface="Dotum" panose="020B0600000101010101" pitchFamily="34" charset="-127"/>
              </a:rPr>
              <a:t>2014</a:t>
            </a:r>
            <a:r>
              <a:rPr lang="zh-CN" altLang="en-US" sz="1400" b="1" dirty="0" smtClean="0">
                <a:solidFill>
                  <a:schemeClr val="bg1"/>
                </a:solidFill>
                <a:latin typeface="Dotum" panose="020B0600000101010101" pitchFamily="34" charset="-127"/>
                <a:ea typeface="Dotum" panose="020B0600000101010101" pitchFamily="34" charset="-127"/>
              </a:rPr>
              <a:t>年</a:t>
            </a:r>
            <a:endParaRPr lang="en-US" altLang="ko-KR" sz="1400" b="1" dirty="0">
              <a:solidFill>
                <a:schemeClr val="bg1"/>
              </a:solidFill>
              <a:latin typeface="Dotum" panose="020B0600000101010101" pitchFamily="34" charset="-127"/>
              <a:ea typeface="Dotum" panose="020B0600000101010101" pitchFamily="34" charset="-127"/>
            </a:endParaRPr>
          </a:p>
        </p:txBody>
      </p:sp>
      <p:sp>
        <p:nvSpPr>
          <p:cNvPr id="34" name="Text Box 2184"/>
          <p:cNvSpPr txBox="1">
            <a:spLocks noChangeArrowheads="1"/>
          </p:cNvSpPr>
          <p:nvPr/>
        </p:nvSpPr>
        <p:spPr bwMode="auto">
          <a:xfrm>
            <a:off x="1638866" y="1414321"/>
            <a:ext cx="72006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r>
              <a:rPr lang="en-US" altLang="ko-KR" sz="1400" b="1" dirty="0" smtClean="0">
                <a:solidFill>
                  <a:srgbClr val="009900"/>
                </a:solidFill>
                <a:latin typeface="Dotum" panose="020B0600000101010101" pitchFamily="34" charset="-127"/>
                <a:ea typeface="Dotum" panose="020B0600000101010101" pitchFamily="34" charset="-127"/>
              </a:rPr>
              <a:t>10.4%</a:t>
            </a:r>
            <a:endParaRPr lang="en-US" altLang="ko-KR" sz="1400" b="1" dirty="0">
              <a:solidFill>
                <a:srgbClr val="009900"/>
              </a:solidFill>
              <a:latin typeface="Dotum" panose="020B0600000101010101" pitchFamily="34" charset="-127"/>
              <a:ea typeface="Dotum" panose="020B0600000101010101" pitchFamily="34" charset="-127"/>
            </a:endParaRPr>
          </a:p>
        </p:txBody>
      </p:sp>
      <p:sp>
        <p:nvSpPr>
          <p:cNvPr id="35" name="Text Box 2193"/>
          <p:cNvSpPr txBox="1">
            <a:spLocks noChangeArrowheads="1"/>
          </p:cNvSpPr>
          <p:nvPr/>
        </p:nvSpPr>
        <p:spPr bwMode="auto">
          <a:xfrm>
            <a:off x="2919558" y="1938210"/>
            <a:ext cx="61747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r>
              <a:rPr lang="en-US" altLang="ko-KR" sz="1400" b="1" dirty="0" smtClean="0">
                <a:solidFill>
                  <a:schemeClr val="hlink"/>
                </a:solidFill>
                <a:latin typeface="Dotum" panose="020B0600000101010101" pitchFamily="34" charset="-127"/>
                <a:ea typeface="Dotum" panose="020B0600000101010101" pitchFamily="34" charset="-127"/>
              </a:rPr>
              <a:t>7.4%</a:t>
            </a:r>
            <a:endParaRPr lang="en-US" altLang="ko-KR" sz="1400" b="1" dirty="0">
              <a:solidFill>
                <a:schemeClr val="hlink"/>
              </a:solidFill>
              <a:latin typeface="Dotum" panose="020B0600000101010101" pitchFamily="34" charset="-127"/>
              <a:ea typeface="Dotum" panose="020B0600000101010101" pitchFamily="34" charset="-127"/>
            </a:endParaRPr>
          </a:p>
        </p:txBody>
      </p:sp>
      <p:sp>
        <p:nvSpPr>
          <p:cNvPr id="36" name="Text Box 2195"/>
          <p:cNvSpPr txBox="1">
            <a:spLocks noChangeArrowheads="1"/>
          </p:cNvSpPr>
          <p:nvPr/>
        </p:nvSpPr>
        <p:spPr bwMode="auto">
          <a:xfrm>
            <a:off x="4010530" y="2028304"/>
            <a:ext cx="61747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r>
              <a:rPr lang="en-US" altLang="ko-KR" sz="1400" b="1" dirty="0" smtClean="0">
                <a:solidFill>
                  <a:srgbClr val="FF9933"/>
                </a:solidFill>
                <a:latin typeface="Dotum" panose="020B0600000101010101" pitchFamily="34" charset="-127"/>
                <a:ea typeface="Dotum" panose="020B0600000101010101" pitchFamily="34" charset="-127"/>
              </a:rPr>
              <a:t>7.0%</a:t>
            </a:r>
            <a:endParaRPr lang="en-US" altLang="ko-KR" sz="1400" b="1" dirty="0">
              <a:solidFill>
                <a:srgbClr val="FF9933"/>
              </a:solidFill>
              <a:latin typeface="Dotum" panose="020B0600000101010101" pitchFamily="34" charset="-127"/>
              <a:ea typeface="Dotum" panose="020B0600000101010101" pitchFamily="34" charset="-127"/>
            </a:endParaRPr>
          </a:p>
        </p:txBody>
      </p:sp>
    </p:spTree>
    <p:extLst>
      <p:ext uri="{BB962C8B-B14F-4D97-AF65-F5344CB8AC3E}">
        <p14:creationId xmlns="" xmlns:p14="http://schemas.microsoft.com/office/powerpoint/2010/main" val="1317793348"/>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randombar(horizontal)">
                                      <p:cBhvr>
                                        <p:cTn id="21" dur="200"/>
                                        <p:tgtEl>
                                          <p:spTgt spid="30"/>
                                        </p:tgtEl>
                                      </p:cBhvr>
                                    </p:animEffect>
                                  </p:childTnLst>
                                </p:cTn>
                              </p:par>
                            </p:childTnLst>
                          </p:cTn>
                        </p:par>
                        <p:par>
                          <p:cTn id="22" fill="hold">
                            <p:stCondLst>
                              <p:cond delay="1700"/>
                            </p:stCondLst>
                            <p:childTnLst>
                              <p:par>
                                <p:cTn id="23" presetID="14" presetClass="entr" presetSubtype="1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randombar(horizontal)">
                                      <p:cBhvr>
                                        <p:cTn id="25" dur="500"/>
                                        <p:tgtEl>
                                          <p:spTgt spid="31"/>
                                        </p:tgtEl>
                                      </p:cBhvr>
                                    </p:animEffect>
                                  </p:childTnLst>
                                </p:cTn>
                              </p:par>
                            </p:childTnLst>
                          </p:cTn>
                        </p:par>
                        <p:par>
                          <p:cTn id="26" fill="hold">
                            <p:stCondLst>
                              <p:cond delay="2200"/>
                            </p:stCondLst>
                            <p:childTnLst>
                              <p:par>
                                <p:cTn id="27" presetID="14" presetClass="entr" presetSubtype="10"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randombar(horizontal)">
                                      <p:cBhvr>
                                        <p:cTn id="29" dur="500"/>
                                        <p:tgtEl>
                                          <p:spTgt spid="33"/>
                                        </p:tgtEl>
                                      </p:cBhvr>
                                    </p:animEffect>
                                  </p:childTnLst>
                                </p:cTn>
                              </p:par>
                            </p:childTnLst>
                          </p:cTn>
                        </p:par>
                        <p:par>
                          <p:cTn id="30" fill="hold">
                            <p:stCondLst>
                              <p:cond delay="2700"/>
                            </p:stCondLst>
                            <p:childTnLst>
                              <p:par>
                                <p:cTn id="31" presetID="42" presetClass="entr" presetSubtype="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childTnLst>
                          </p:cTn>
                        </p:par>
                        <p:par>
                          <p:cTn id="36" fill="hold">
                            <p:stCondLst>
                              <p:cond delay="3700"/>
                            </p:stCondLst>
                            <p:childTnLst>
                              <p:par>
                                <p:cTn id="37" presetID="14" presetClass="entr" presetSubtype="1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randombar(horizontal)">
                                      <p:cBhvr>
                                        <p:cTn id="39" dur="500"/>
                                        <p:tgtEl>
                                          <p:spTgt spid="34"/>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randombar(horizontal)">
                                      <p:cBhvr>
                                        <p:cTn id="42" dur="500"/>
                                        <p:tgtEl>
                                          <p:spTgt spid="35"/>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randombar(horizontal)">
                                      <p:cBhvr>
                                        <p:cTn id="45" dur="500"/>
                                        <p:tgtEl>
                                          <p:spTgt spid="36"/>
                                        </p:tgtEl>
                                      </p:cBhvr>
                                    </p:animEffect>
                                  </p:childTnLst>
                                </p:cTn>
                              </p:par>
                            </p:childTnLst>
                          </p:cTn>
                        </p:par>
                        <p:par>
                          <p:cTn id="46" fill="hold">
                            <p:stCondLst>
                              <p:cond delay="4200"/>
                            </p:stCondLst>
                            <p:childTnLst>
                              <p:par>
                                <p:cTn id="47" presetID="42"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childTnLst>
                          </p:cTn>
                        </p:par>
                        <p:par>
                          <p:cTn id="57" fill="hold">
                            <p:stCondLst>
                              <p:cond delay="5200"/>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21"/>
                                        </p:tgtEl>
                                        <p:attrNameLst>
                                          <p:attrName>ppt_y</p:attrName>
                                        </p:attrNameLst>
                                      </p:cBhvr>
                                      <p:tavLst>
                                        <p:tav tm="0">
                                          <p:val>
                                            <p:strVal val="#ppt_y"/>
                                          </p:val>
                                        </p:tav>
                                        <p:tav tm="100000">
                                          <p:val>
                                            <p:strVal val="#ppt_y"/>
                                          </p:val>
                                        </p:tav>
                                      </p:tavLst>
                                    </p:anim>
                                    <p:anim calcmode="lin" valueType="num">
                                      <p:cBhvr>
                                        <p:cTn id="6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21"/>
                                        </p:tgtEl>
                                      </p:cBhvr>
                                    </p:animEffect>
                                  </p:childTnLst>
                                </p:cTn>
                              </p:par>
                            </p:childTnLst>
                          </p:cTn>
                        </p:par>
                        <p:par>
                          <p:cTn id="65" fill="hold">
                            <p:stCondLst>
                              <p:cond delay="655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7550"/>
                            </p:stCondLst>
                            <p:childTnLst>
                              <p:par>
                                <p:cTn id="72" presetID="42" presetClass="entr" presetSubtype="0"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1000"/>
                                        <p:tgtEl>
                                          <p:spTgt spid="25"/>
                                        </p:tgtEl>
                                      </p:cBhvr>
                                    </p:animEffect>
                                    <p:anim calcmode="lin" valueType="num">
                                      <p:cBhvr>
                                        <p:cTn id="75" dur="1000" fill="hold"/>
                                        <p:tgtEl>
                                          <p:spTgt spid="25"/>
                                        </p:tgtEl>
                                        <p:attrNameLst>
                                          <p:attrName>ppt_x</p:attrName>
                                        </p:attrNameLst>
                                      </p:cBhvr>
                                      <p:tavLst>
                                        <p:tav tm="0">
                                          <p:val>
                                            <p:strVal val="#ppt_x"/>
                                          </p:val>
                                        </p:tav>
                                        <p:tav tm="100000">
                                          <p:val>
                                            <p:strVal val="#ppt_x"/>
                                          </p:val>
                                        </p:tav>
                                      </p:tavLst>
                                    </p:anim>
                                    <p:anim calcmode="lin" valueType="num">
                                      <p:cBhvr>
                                        <p:cTn id="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8" grpId="0"/>
      <p:bldP spid="21" grpId="0"/>
      <p:bldP spid="24" grpId="0" animBg="1"/>
      <p:bldP spid="25" grpId="0" animBg="1"/>
      <p:bldP spid="22" grpId="0" animBg="1"/>
      <p:bldP spid="30" grpId="0"/>
      <p:bldP spid="31" grpId="0"/>
      <p:bldP spid="33" grpId="0"/>
      <p:bldP spid="34" grpId="0"/>
      <p:bldP spid="35" grpId="0"/>
      <p:bldP spid="3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74121"/>
          </a:xfrm>
          <a:prstGeom prst="rect">
            <a:avLst/>
          </a:prstGeom>
        </p:spPr>
      </p:pic>
      <p:pic>
        <p:nvPicPr>
          <p:cNvPr id="22530" name="图片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矩形 31"/>
          <p:cNvSpPr/>
          <p:nvPr/>
        </p:nvSpPr>
        <p:spPr>
          <a:xfrm>
            <a:off x="211138" y="474663"/>
            <a:ext cx="8736012" cy="6221412"/>
          </a:xfrm>
          <a:prstGeom prst="rect">
            <a:avLst/>
          </a:prstGeom>
          <a:solidFill>
            <a:schemeClr val="accent4">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矩形 8"/>
          <p:cNvSpPr>
            <a:spLocks noChangeArrowheads="1"/>
          </p:cNvSpPr>
          <p:nvPr/>
        </p:nvSpPr>
        <p:spPr bwMode="auto">
          <a:xfrm>
            <a:off x="358774" y="642938"/>
            <a:ext cx="846169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zh-CN" altLang="zh-CN"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经济</a:t>
            </a:r>
            <a:r>
              <a:rPr lang="zh-CN" altLang="zh-CN"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rPr>
              <a:t>增长说到底是民众福利提高</a:t>
            </a:r>
            <a:endParaRPr lang="zh-CN" altLang="en-US"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矩形 1"/>
          <p:cNvSpPr/>
          <p:nvPr/>
        </p:nvSpPr>
        <p:spPr>
          <a:xfrm>
            <a:off x="5321906" y="623787"/>
            <a:ext cx="3107118" cy="1015663"/>
          </a:xfrm>
          <a:prstGeom prst="rect">
            <a:avLst/>
          </a:prstGeom>
          <a:solidFill>
            <a:srgbClr val="042052"/>
          </a:solidFill>
          <a:ln w="38100">
            <a:noFill/>
          </a:ln>
          <a:effectLst>
            <a:outerShdw blurRad="50800" dist="152400" dir="2700000" algn="tl" rotWithShape="0">
              <a:prstClr val="black">
                <a:alpha val="40000"/>
              </a:prstClr>
            </a:outerShdw>
          </a:effectLst>
        </p:spPr>
        <p:txBody>
          <a:bodyPr wrap="square">
            <a:spAutoFit/>
          </a:bodyPr>
          <a:lstStyle/>
          <a:p>
            <a:pPr eaLnBrk="1" hangingPunct="1"/>
            <a:r>
              <a:rPr lang="zh-CN" altLang="zh-CN" sz="2000" b="1" dirty="0" smtClean="0">
                <a:solidFill>
                  <a:schemeClr val="bg1"/>
                </a:solidFill>
                <a:latin typeface="Times New Roman" panose="02020603050405020304" pitchFamily="18" charset="0"/>
                <a:ea typeface="+mn-ea"/>
                <a:cs typeface="Times New Roman" panose="02020603050405020304" pitchFamily="18" charset="0"/>
              </a:rPr>
              <a:t>外界</a:t>
            </a:r>
            <a:r>
              <a:rPr lang="zh-CN" altLang="zh-CN" sz="2000" b="1" dirty="0">
                <a:solidFill>
                  <a:schemeClr val="bg1"/>
                </a:solidFill>
                <a:latin typeface="Times New Roman" panose="02020603050405020304" pitchFamily="18" charset="0"/>
                <a:ea typeface="+mn-ea"/>
                <a:cs typeface="Times New Roman" panose="02020603050405020304" pitchFamily="18" charset="0"/>
              </a:rPr>
              <a:t>最关心中国经济增长数据，中国政府最关注的还是就业</a:t>
            </a:r>
            <a:r>
              <a:rPr lang="zh-CN" altLang="zh-CN" sz="2000" b="1" dirty="0" smtClean="0">
                <a:solidFill>
                  <a:schemeClr val="bg1"/>
                </a:solidFill>
                <a:latin typeface="Times New Roman" panose="02020603050405020304" pitchFamily="18" charset="0"/>
                <a:ea typeface="+mn-ea"/>
                <a:cs typeface="Times New Roman" panose="02020603050405020304" pitchFamily="18" charset="0"/>
              </a:rPr>
              <a:t>。</a:t>
            </a:r>
            <a:r>
              <a:rPr lang="en-US" altLang="zh-CN" sz="2000" b="1" dirty="0" smtClean="0">
                <a:solidFill>
                  <a:schemeClr val="bg1"/>
                </a:solidFill>
                <a:latin typeface="Times New Roman" panose="02020603050405020304" pitchFamily="18" charset="0"/>
                <a:ea typeface="+mn-ea"/>
                <a:cs typeface="Times New Roman" panose="02020603050405020304" pitchFamily="18" charset="0"/>
              </a:rPr>
              <a:t>——</a:t>
            </a:r>
            <a:r>
              <a:rPr lang="zh-CN" altLang="en-US" sz="2000" b="1" dirty="0" smtClean="0">
                <a:solidFill>
                  <a:schemeClr val="bg1"/>
                </a:solidFill>
                <a:latin typeface="Times New Roman" panose="02020603050405020304" pitchFamily="18" charset="0"/>
                <a:ea typeface="+mn-ea"/>
                <a:cs typeface="Times New Roman" panose="02020603050405020304" pitchFamily="18" charset="0"/>
              </a:rPr>
              <a:t>李克强</a:t>
            </a:r>
            <a:endParaRPr lang="zh-CN" altLang="en-US" sz="2000" b="1" dirty="0">
              <a:solidFill>
                <a:schemeClr val="bg1"/>
              </a:solidFill>
              <a:latin typeface="Times New Roman" panose="02020603050405020304" pitchFamily="18" charset="0"/>
              <a:ea typeface="+mn-ea"/>
              <a:cs typeface="Times New Roman" panose="02020603050405020304" pitchFamily="18" charset="0"/>
            </a:endParaRPr>
          </a:p>
        </p:txBody>
      </p:sp>
      <p:grpSp>
        <p:nvGrpSpPr>
          <p:cNvPr id="5" name="组合 4"/>
          <p:cNvGrpSpPr/>
          <p:nvPr/>
        </p:nvGrpSpPr>
        <p:grpSpPr>
          <a:xfrm>
            <a:off x="281006" y="992379"/>
            <a:ext cx="8431454" cy="5660774"/>
            <a:chOff x="281006" y="992379"/>
            <a:chExt cx="8431454" cy="5660774"/>
          </a:xfrm>
        </p:grpSpPr>
        <p:grpSp>
          <p:nvGrpSpPr>
            <p:cNvPr id="7" name="组合 6"/>
            <p:cNvGrpSpPr/>
            <p:nvPr/>
          </p:nvGrpSpPr>
          <p:grpSpPr>
            <a:xfrm>
              <a:off x="281006" y="992379"/>
              <a:ext cx="8431454" cy="5660774"/>
              <a:chOff x="1107638" y="192088"/>
              <a:chExt cx="7493438" cy="4760912"/>
            </a:xfrm>
          </p:grpSpPr>
          <p:grpSp>
            <p:nvGrpSpPr>
              <p:cNvPr id="9" name="Group 6"/>
              <p:cNvGrpSpPr>
                <a:grpSpLocks/>
              </p:cNvGrpSpPr>
              <p:nvPr/>
            </p:nvGrpSpPr>
            <p:grpSpPr bwMode="auto">
              <a:xfrm rot="20502070">
                <a:off x="2711450" y="192088"/>
                <a:ext cx="4141788" cy="4760912"/>
                <a:chOff x="0" y="0"/>
                <a:chExt cx="3492732" cy="4013394"/>
              </a:xfrm>
            </p:grpSpPr>
            <p:sp>
              <p:nvSpPr>
                <p:cNvPr id="45" name="矩形 15"/>
                <p:cNvSpPr>
                  <a:spLocks noChangeArrowheads="1"/>
                </p:cNvSpPr>
                <p:nvPr/>
              </p:nvSpPr>
              <p:spPr bwMode="auto">
                <a:xfrm>
                  <a:off x="1398514" y="634124"/>
                  <a:ext cx="627666" cy="1270942"/>
                </a:xfrm>
                <a:custGeom>
                  <a:avLst/>
                  <a:gdLst>
                    <a:gd name="T0" fmla="*/ 0 w 519058"/>
                    <a:gd name="T1" fmla="*/ 0 h 1051026"/>
                    <a:gd name="T2" fmla="*/ 394034 w 519058"/>
                    <a:gd name="T3" fmla="*/ 1930 h 1051026"/>
                    <a:gd name="T4" fmla="*/ 519058 w 519058"/>
                    <a:gd name="T5" fmla="*/ 95869 h 1051026"/>
                    <a:gd name="T6" fmla="*/ 519058 w 519058"/>
                    <a:gd name="T7" fmla="*/ 1051026 h 1051026"/>
                    <a:gd name="T8" fmla="*/ 124285 w 519058"/>
                    <a:gd name="T9" fmla="*/ 1049373 h 1051026"/>
                    <a:gd name="T10" fmla="*/ 71 w 519058"/>
                    <a:gd name="T11" fmla="*/ 957158 h 1051026"/>
                    <a:gd name="T12" fmla="*/ 0 w 519058"/>
                    <a:gd name="T13" fmla="*/ 0 h 1051026"/>
                    <a:gd name="T14" fmla="*/ 0 60000 65536"/>
                    <a:gd name="T15" fmla="*/ 0 60000 65536"/>
                    <a:gd name="T16" fmla="*/ 0 60000 65536"/>
                    <a:gd name="T17" fmla="*/ 0 60000 65536"/>
                    <a:gd name="T18" fmla="*/ 0 60000 65536"/>
                    <a:gd name="T19" fmla="*/ 0 60000 65536"/>
                    <a:gd name="T20" fmla="*/ 0 60000 65536"/>
                    <a:gd name="T21" fmla="*/ 0 w 519058"/>
                    <a:gd name="T22" fmla="*/ 0 h 1051026"/>
                    <a:gd name="T23" fmla="*/ 519058 w 519058"/>
                    <a:gd name="T24" fmla="*/ 1051026 h 10510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9058" h="1051026">
                      <a:moveTo>
                        <a:pt x="0" y="0"/>
                      </a:moveTo>
                      <a:lnTo>
                        <a:pt x="394034" y="1930"/>
                      </a:lnTo>
                      <a:cubicBezTo>
                        <a:pt x="453445" y="1930"/>
                        <a:pt x="503619" y="41482"/>
                        <a:pt x="519058" y="95869"/>
                      </a:cubicBezTo>
                      <a:lnTo>
                        <a:pt x="519058" y="1051026"/>
                      </a:lnTo>
                      <a:lnTo>
                        <a:pt x="124285" y="1049373"/>
                      </a:lnTo>
                      <a:cubicBezTo>
                        <a:pt x="65534" y="1049373"/>
                        <a:pt x="15816" y="1010695"/>
                        <a:pt x="71" y="957158"/>
                      </a:cubicBezTo>
                      <a:cubicBezTo>
                        <a:pt x="162" y="644266"/>
                        <a:pt x="138" y="295722"/>
                        <a:pt x="0" y="0"/>
                      </a:cubicBezTo>
                      <a:close/>
                    </a:path>
                  </a:pathLst>
                </a:custGeom>
                <a:solidFill>
                  <a:srgbClr val="0B80C5"/>
                </a:solidFill>
                <a:ln w="0" cap="flat" cmpd="sng">
                  <a:solidFill>
                    <a:srgbClr val="F2F2F2">
                      <a:alpha val="29999"/>
                    </a:srgbClr>
                  </a:solidFill>
                  <a:bevel/>
                  <a:headEnd/>
                  <a:tailEnd/>
                </a:ln>
              </p:spPr>
              <p:txBody>
                <a:bodyPr lIns="91438" tIns="45719" rIns="91438" bIns="45719" anchor="ctr"/>
                <a:lstStyle/>
                <a:p>
                  <a:pPr algn="ctr"/>
                  <a:endParaRPr lang="zh-CN" altLang="zh-CN">
                    <a:solidFill>
                      <a:srgbClr val="FFFFFF"/>
                    </a:solidFill>
                  </a:endParaRPr>
                </a:p>
              </p:txBody>
            </p:sp>
            <p:sp>
              <p:nvSpPr>
                <p:cNvPr id="46" name="平行四边形 1"/>
                <p:cNvSpPr>
                  <a:spLocks noChangeArrowheads="1"/>
                </p:cNvSpPr>
                <p:nvPr/>
              </p:nvSpPr>
              <p:spPr bwMode="auto">
                <a:xfrm rot="10800000" flipV="1">
                  <a:off x="1398514" y="1789724"/>
                  <a:ext cx="1968550" cy="867892"/>
                </a:xfrm>
                <a:custGeom>
                  <a:avLst/>
                  <a:gdLst>
                    <a:gd name="T0" fmla="*/ 0 w 2927499"/>
                    <a:gd name="T1" fmla="*/ 1290672 h 1290672"/>
                    <a:gd name="T2" fmla="*/ 224832 w 2927499"/>
                    <a:gd name="T3" fmla="*/ 1121742 h 1290672"/>
                    <a:gd name="T4" fmla="*/ 1667364 w 2927499"/>
                    <a:gd name="T5" fmla="*/ 1115702 h 1290672"/>
                    <a:gd name="T6" fmla="*/ 2411645 w 2927499"/>
                    <a:gd name="T7" fmla="*/ 653312 h 1290672"/>
                    <a:gd name="T8" fmla="*/ 2415813 w 2927499"/>
                    <a:gd name="T9" fmla="*/ 653197 h 1290672"/>
                    <a:gd name="T10" fmla="*/ 2819260 w 2927499"/>
                    <a:gd name="T11" fmla="*/ 233270 h 1290672"/>
                    <a:gd name="T12" fmla="*/ 2926667 w 2927499"/>
                    <a:gd name="T13" fmla="*/ 47728 h 1290672"/>
                    <a:gd name="T14" fmla="*/ 2927499 w 2927499"/>
                    <a:gd name="T15" fmla="*/ 0 h 1290672"/>
                    <a:gd name="T16" fmla="*/ 2702667 w 2927499"/>
                    <a:gd name="T17" fmla="*/ 168930 h 1290672"/>
                    <a:gd name="T18" fmla="*/ 1260135 w 2927499"/>
                    <a:gd name="T19" fmla="*/ 174970 h 1290672"/>
                    <a:gd name="T20" fmla="*/ 515854 w 2927499"/>
                    <a:gd name="T21" fmla="*/ 637360 h 1290672"/>
                    <a:gd name="T22" fmla="*/ 511686 w 2927499"/>
                    <a:gd name="T23" fmla="*/ 637475 h 1290672"/>
                    <a:gd name="T24" fmla="*/ 108239 w 2927499"/>
                    <a:gd name="T25" fmla="*/ 1057402 h 1290672"/>
                    <a:gd name="T26" fmla="*/ 832 w 2927499"/>
                    <a:gd name="T27" fmla="*/ 1242944 h 1290672"/>
                    <a:gd name="T28" fmla="*/ 0 w 2927499"/>
                    <a:gd name="T29" fmla="*/ 1290672 h 12906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27499"/>
                    <a:gd name="T46" fmla="*/ 0 h 1290672"/>
                    <a:gd name="T47" fmla="*/ 2927499 w 2927499"/>
                    <a:gd name="T48" fmla="*/ 1290672 h 12906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27499" h="1290672">
                      <a:moveTo>
                        <a:pt x="0" y="1290672"/>
                      </a:moveTo>
                      <a:cubicBezTo>
                        <a:pt x="27764" y="1192868"/>
                        <a:pt x="117993" y="1121742"/>
                        <a:pt x="224832" y="1121742"/>
                      </a:cubicBezTo>
                      <a:lnTo>
                        <a:pt x="1667364" y="1115702"/>
                      </a:lnTo>
                      <a:cubicBezTo>
                        <a:pt x="1969902" y="1105501"/>
                        <a:pt x="2061474" y="1021670"/>
                        <a:pt x="2411645" y="653312"/>
                      </a:cubicBezTo>
                      <a:lnTo>
                        <a:pt x="2415813" y="653197"/>
                      </a:lnTo>
                      <a:cubicBezTo>
                        <a:pt x="2522111" y="541406"/>
                        <a:pt x="2652214" y="403390"/>
                        <a:pt x="2819260" y="233270"/>
                      </a:cubicBezTo>
                      <a:cubicBezTo>
                        <a:pt x="2914362" y="149941"/>
                        <a:pt x="2923694" y="84840"/>
                        <a:pt x="2926667" y="47728"/>
                      </a:cubicBezTo>
                      <a:cubicBezTo>
                        <a:pt x="2926944" y="31819"/>
                        <a:pt x="2927221" y="15909"/>
                        <a:pt x="2927499" y="0"/>
                      </a:cubicBezTo>
                      <a:cubicBezTo>
                        <a:pt x="2899735" y="97804"/>
                        <a:pt x="2809506" y="168930"/>
                        <a:pt x="2702667" y="168930"/>
                      </a:cubicBezTo>
                      <a:lnTo>
                        <a:pt x="1260135" y="174970"/>
                      </a:lnTo>
                      <a:cubicBezTo>
                        <a:pt x="957597" y="185171"/>
                        <a:pt x="866025" y="269002"/>
                        <a:pt x="515854" y="637360"/>
                      </a:cubicBezTo>
                      <a:lnTo>
                        <a:pt x="511686" y="637475"/>
                      </a:lnTo>
                      <a:cubicBezTo>
                        <a:pt x="405388" y="749266"/>
                        <a:pt x="275285" y="887282"/>
                        <a:pt x="108239" y="1057402"/>
                      </a:cubicBezTo>
                      <a:cubicBezTo>
                        <a:pt x="13137" y="1140731"/>
                        <a:pt x="3805" y="1205832"/>
                        <a:pt x="832" y="1242944"/>
                      </a:cubicBezTo>
                      <a:cubicBezTo>
                        <a:pt x="555" y="1258853"/>
                        <a:pt x="278" y="1274763"/>
                        <a:pt x="0" y="1290672"/>
                      </a:cubicBezTo>
                      <a:close/>
                    </a:path>
                  </a:pathLst>
                </a:custGeom>
                <a:gradFill rotWithShape="1">
                  <a:gsLst>
                    <a:gs pos="0">
                      <a:srgbClr val="D8D8D8"/>
                    </a:gs>
                    <a:gs pos="34000">
                      <a:srgbClr val="D8D8D8"/>
                    </a:gs>
                    <a:gs pos="100000">
                      <a:srgbClr val="BFBFBF"/>
                    </a:gs>
                  </a:gsLst>
                  <a:lin ang="5400000" scaled="1"/>
                </a:gradFill>
                <a:ln>
                  <a:noFill/>
                </a:ln>
                <a:extLst>
                  <a:ext uri="{91240B29-F687-4F45-9708-019B960494DF}">
                    <a14:hiddenLine xmlns=""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47" name="平行四边形 1"/>
                <p:cNvSpPr>
                  <a:spLocks noChangeArrowheads="1"/>
                </p:cNvSpPr>
                <p:nvPr/>
              </p:nvSpPr>
              <p:spPr bwMode="auto">
                <a:xfrm rot="10800000">
                  <a:off x="1466553" y="3263090"/>
                  <a:ext cx="1900511" cy="750304"/>
                </a:xfrm>
                <a:custGeom>
                  <a:avLst/>
                  <a:gdLst>
                    <a:gd name="T0" fmla="*/ 1260135 w 2826315"/>
                    <a:gd name="T1" fmla="*/ 0 h 1115804"/>
                    <a:gd name="T2" fmla="*/ 1566180 w 2826315"/>
                    <a:gd name="T3" fmla="*/ 102 h 1115804"/>
                    <a:gd name="T4" fmla="*/ 2310461 w 2826315"/>
                    <a:gd name="T5" fmla="*/ 462492 h 1115804"/>
                    <a:gd name="T6" fmla="*/ 2314629 w 2826315"/>
                    <a:gd name="T7" fmla="*/ 462607 h 1115804"/>
                    <a:gd name="T8" fmla="*/ 2718076 w 2826315"/>
                    <a:gd name="T9" fmla="*/ 882534 h 1115804"/>
                    <a:gd name="T10" fmla="*/ 2825483 w 2826315"/>
                    <a:gd name="T11" fmla="*/ 1068076 h 1115804"/>
                    <a:gd name="T12" fmla="*/ 2826315 w 2826315"/>
                    <a:gd name="T13" fmla="*/ 1115804 h 1115804"/>
                    <a:gd name="T14" fmla="*/ 2601483 w 2826315"/>
                    <a:gd name="T15" fmla="*/ 946874 h 1115804"/>
                    <a:gd name="T16" fmla="*/ 1402747 w 2826315"/>
                    <a:gd name="T17" fmla="*/ 941002 h 1115804"/>
                    <a:gd name="T18" fmla="*/ 224832 w 2826315"/>
                    <a:gd name="T19" fmla="*/ 946772 h 1115804"/>
                    <a:gd name="T20" fmla="*/ 0 w 2826315"/>
                    <a:gd name="T21" fmla="*/ 1115702 h 1115804"/>
                    <a:gd name="T22" fmla="*/ 832 w 2826315"/>
                    <a:gd name="T23" fmla="*/ 1067974 h 1115804"/>
                    <a:gd name="T24" fmla="*/ 108239 w 2826315"/>
                    <a:gd name="T25" fmla="*/ 882432 h 1115804"/>
                    <a:gd name="T26" fmla="*/ 511686 w 2826315"/>
                    <a:gd name="T27" fmla="*/ 462505 h 1115804"/>
                    <a:gd name="T28" fmla="*/ 515854 w 2826315"/>
                    <a:gd name="T29" fmla="*/ 462390 h 1115804"/>
                    <a:gd name="T30" fmla="*/ 1260135 w 2826315"/>
                    <a:gd name="T31" fmla="*/ 0 h 11158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26315"/>
                    <a:gd name="T49" fmla="*/ 0 h 1115804"/>
                    <a:gd name="T50" fmla="*/ 2826315 w 2826315"/>
                    <a:gd name="T51" fmla="*/ 1115804 h 11158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26315" h="1115804">
                      <a:moveTo>
                        <a:pt x="1260135" y="0"/>
                      </a:moveTo>
                      <a:lnTo>
                        <a:pt x="1566180" y="102"/>
                      </a:lnTo>
                      <a:cubicBezTo>
                        <a:pt x="1868718" y="10303"/>
                        <a:pt x="1960290" y="94134"/>
                        <a:pt x="2310461" y="462492"/>
                      </a:cubicBezTo>
                      <a:lnTo>
                        <a:pt x="2314629" y="462607"/>
                      </a:lnTo>
                      <a:cubicBezTo>
                        <a:pt x="2420927" y="574398"/>
                        <a:pt x="2551030" y="712414"/>
                        <a:pt x="2718076" y="882534"/>
                      </a:cubicBezTo>
                      <a:cubicBezTo>
                        <a:pt x="2813178" y="965863"/>
                        <a:pt x="2822510" y="1030964"/>
                        <a:pt x="2825483" y="1068076"/>
                      </a:cubicBezTo>
                      <a:cubicBezTo>
                        <a:pt x="2825760" y="1083985"/>
                        <a:pt x="2826037" y="1099895"/>
                        <a:pt x="2826315" y="1115804"/>
                      </a:cubicBezTo>
                      <a:cubicBezTo>
                        <a:pt x="2798551" y="1018000"/>
                        <a:pt x="2708322" y="946874"/>
                        <a:pt x="2601483" y="946874"/>
                      </a:cubicBezTo>
                      <a:lnTo>
                        <a:pt x="1402747" y="941002"/>
                      </a:lnTo>
                      <a:lnTo>
                        <a:pt x="224832" y="946772"/>
                      </a:lnTo>
                      <a:cubicBezTo>
                        <a:pt x="117993" y="946772"/>
                        <a:pt x="27764" y="1017898"/>
                        <a:pt x="0" y="1115702"/>
                      </a:cubicBezTo>
                      <a:cubicBezTo>
                        <a:pt x="277" y="1099793"/>
                        <a:pt x="555" y="1083883"/>
                        <a:pt x="832" y="1067974"/>
                      </a:cubicBezTo>
                      <a:cubicBezTo>
                        <a:pt x="3805" y="1030862"/>
                        <a:pt x="13137" y="965761"/>
                        <a:pt x="108239" y="882432"/>
                      </a:cubicBezTo>
                      <a:cubicBezTo>
                        <a:pt x="275285" y="712312"/>
                        <a:pt x="405388" y="574296"/>
                        <a:pt x="511686" y="462505"/>
                      </a:cubicBezTo>
                      <a:lnTo>
                        <a:pt x="515854" y="462390"/>
                      </a:lnTo>
                      <a:cubicBezTo>
                        <a:pt x="866025" y="94032"/>
                        <a:pt x="957597" y="10201"/>
                        <a:pt x="1260135" y="0"/>
                      </a:cubicBezTo>
                      <a:close/>
                    </a:path>
                  </a:pathLst>
                </a:custGeom>
                <a:gradFill rotWithShape="1">
                  <a:gsLst>
                    <a:gs pos="0">
                      <a:srgbClr val="D8D8D8"/>
                    </a:gs>
                    <a:gs pos="34000">
                      <a:srgbClr val="D8D8D8"/>
                    </a:gs>
                    <a:gs pos="100000">
                      <a:srgbClr val="BFBFBF"/>
                    </a:gs>
                  </a:gsLst>
                  <a:lin ang="5400000" scaled="1"/>
                </a:gradFill>
                <a:ln>
                  <a:noFill/>
                </a:ln>
                <a:extLst>
                  <a:ext uri="{91240B29-F687-4F45-9708-019B960494DF}">
                    <a14:hiddenLine xmlns=""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48" name="矩形 15"/>
                <p:cNvSpPr>
                  <a:spLocks noChangeArrowheads="1"/>
                </p:cNvSpPr>
                <p:nvPr/>
              </p:nvSpPr>
              <p:spPr bwMode="auto">
                <a:xfrm flipH="1" flipV="1">
                  <a:off x="2746569" y="2542591"/>
                  <a:ext cx="628230" cy="837065"/>
                </a:xfrm>
                <a:custGeom>
                  <a:avLst/>
                  <a:gdLst>
                    <a:gd name="T0" fmla="*/ 0 w 934263"/>
                    <a:gd name="T1" fmla="*/ 1072927 h 1244828"/>
                    <a:gd name="T2" fmla="*/ 1 w 934263"/>
                    <a:gd name="T3" fmla="*/ 172405 h 1244828"/>
                    <a:gd name="T4" fmla="*/ 224833 w 934263"/>
                    <a:gd name="T5" fmla="*/ 3475 h 1244828"/>
                    <a:gd name="T6" fmla="*/ 934263 w 934263"/>
                    <a:gd name="T7" fmla="*/ 0 h 1244828"/>
                    <a:gd name="T8" fmla="*/ 934263 w 934263"/>
                    <a:gd name="T9" fmla="*/ 1244828 h 1244828"/>
                    <a:gd name="T10" fmla="*/ 224832 w 934263"/>
                    <a:gd name="T11" fmla="*/ 1241857 h 1244828"/>
                    <a:gd name="T12" fmla="*/ 0 w 934263"/>
                    <a:gd name="T13" fmla="*/ 1072927 h 1244828"/>
                    <a:gd name="T14" fmla="*/ 0 60000 65536"/>
                    <a:gd name="T15" fmla="*/ 0 60000 65536"/>
                    <a:gd name="T16" fmla="*/ 0 60000 65536"/>
                    <a:gd name="T17" fmla="*/ 0 60000 65536"/>
                    <a:gd name="T18" fmla="*/ 0 60000 65536"/>
                    <a:gd name="T19" fmla="*/ 0 60000 65536"/>
                    <a:gd name="T20" fmla="*/ 0 60000 65536"/>
                    <a:gd name="T21" fmla="*/ 0 w 934263"/>
                    <a:gd name="T22" fmla="*/ 0 h 1244828"/>
                    <a:gd name="T23" fmla="*/ 934263 w 934263"/>
                    <a:gd name="T24" fmla="*/ 1244828 h 12448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4263" h="1244828">
                      <a:moveTo>
                        <a:pt x="0" y="1072927"/>
                      </a:moveTo>
                      <a:cubicBezTo>
                        <a:pt x="1422" y="887542"/>
                        <a:pt x="1423" y="362553"/>
                        <a:pt x="1" y="172405"/>
                      </a:cubicBezTo>
                      <a:cubicBezTo>
                        <a:pt x="27765" y="74601"/>
                        <a:pt x="117994" y="3475"/>
                        <a:pt x="224833" y="3475"/>
                      </a:cubicBezTo>
                      <a:lnTo>
                        <a:pt x="934263" y="0"/>
                      </a:lnTo>
                      <a:lnTo>
                        <a:pt x="934263" y="1244828"/>
                      </a:lnTo>
                      <a:lnTo>
                        <a:pt x="224832" y="1241857"/>
                      </a:lnTo>
                      <a:cubicBezTo>
                        <a:pt x="117993" y="1241857"/>
                        <a:pt x="27764" y="1170731"/>
                        <a:pt x="0" y="1072927"/>
                      </a:cubicBezTo>
                      <a:close/>
                    </a:path>
                  </a:pathLst>
                </a:custGeom>
                <a:solidFill>
                  <a:srgbClr val="0B80C5"/>
                </a:solidFill>
                <a:ln w="0" cap="flat" cmpd="sng">
                  <a:solidFill>
                    <a:srgbClr val="F2F2F2">
                      <a:alpha val="29999"/>
                    </a:srgbClr>
                  </a:solidFill>
                  <a:bevel/>
                  <a:headEnd/>
                  <a:tailEnd/>
                </a:ln>
              </p:spPr>
              <p:txBody>
                <a:bodyPr lIns="91438" tIns="45719" rIns="91438" bIns="45719" anchor="ctr"/>
                <a:lstStyle/>
                <a:p>
                  <a:pPr algn="ctr"/>
                  <a:endParaRPr lang="zh-CN" altLang="zh-CN">
                    <a:solidFill>
                      <a:srgbClr val="FFFFFF"/>
                    </a:solidFill>
                  </a:endParaRPr>
                </a:p>
              </p:txBody>
            </p:sp>
            <p:sp>
              <p:nvSpPr>
                <p:cNvPr id="49" name="矩形 15"/>
                <p:cNvSpPr>
                  <a:spLocks noChangeArrowheads="1"/>
                </p:cNvSpPr>
                <p:nvPr/>
              </p:nvSpPr>
              <p:spPr bwMode="auto">
                <a:xfrm flipH="1" flipV="1">
                  <a:off x="1466553" y="2117217"/>
                  <a:ext cx="627666" cy="1270942"/>
                </a:xfrm>
                <a:custGeom>
                  <a:avLst/>
                  <a:gdLst>
                    <a:gd name="T0" fmla="*/ 0 w 519058"/>
                    <a:gd name="T1" fmla="*/ 0 h 1051026"/>
                    <a:gd name="T2" fmla="*/ 394034 w 519058"/>
                    <a:gd name="T3" fmla="*/ 1930 h 1051026"/>
                    <a:gd name="T4" fmla="*/ 519058 w 519058"/>
                    <a:gd name="T5" fmla="*/ 95869 h 1051026"/>
                    <a:gd name="T6" fmla="*/ 519058 w 519058"/>
                    <a:gd name="T7" fmla="*/ 1051026 h 1051026"/>
                    <a:gd name="T8" fmla="*/ 124285 w 519058"/>
                    <a:gd name="T9" fmla="*/ 1049373 h 1051026"/>
                    <a:gd name="T10" fmla="*/ 71 w 519058"/>
                    <a:gd name="T11" fmla="*/ 957158 h 1051026"/>
                    <a:gd name="T12" fmla="*/ 0 w 519058"/>
                    <a:gd name="T13" fmla="*/ 0 h 1051026"/>
                    <a:gd name="T14" fmla="*/ 0 60000 65536"/>
                    <a:gd name="T15" fmla="*/ 0 60000 65536"/>
                    <a:gd name="T16" fmla="*/ 0 60000 65536"/>
                    <a:gd name="T17" fmla="*/ 0 60000 65536"/>
                    <a:gd name="T18" fmla="*/ 0 60000 65536"/>
                    <a:gd name="T19" fmla="*/ 0 60000 65536"/>
                    <a:gd name="T20" fmla="*/ 0 60000 65536"/>
                    <a:gd name="T21" fmla="*/ 0 w 519058"/>
                    <a:gd name="T22" fmla="*/ 0 h 1051026"/>
                    <a:gd name="T23" fmla="*/ 519058 w 519058"/>
                    <a:gd name="T24" fmla="*/ 1051026 h 10510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9058" h="1051026">
                      <a:moveTo>
                        <a:pt x="0" y="0"/>
                      </a:moveTo>
                      <a:lnTo>
                        <a:pt x="394034" y="1930"/>
                      </a:lnTo>
                      <a:cubicBezTo>
                        <a:pt x="453445" y="1930"/>
                        <a:pt x="503619" y="41482"/>
                        <a:pt x="519058" y="95869"/>
                      </a:cubicBezTo>
                      <a:lnTo>
                        <a:pt x="519058" y="1051026"/>
                      </a:lnTo>
                      <a:lnTo>
                        <a:pt x="124285" y="1049373"/>
                      </a:lnTo>
                      <a:cubicBezTo>
                        <a:pt x="65534" y="1049373"/>
                        <a:pt x="15816" y="1010695"/>
                        <a:pt x="71" y="957158"/>
                      </a:cubicBezTo>
                      <a:cubicBezTo>
                        <a:pt x="162" y="644266"/>
                        <a:pt x="138" y="295722"/>
                        <a:pt x="0" y="0"/>
                      </a:cubicBezTo>
                      <a:close/>
                    </a:path>
                  </a:pathLst>
                </a:custGeom>
                <a:solidFill>
                  <a:srgbClr val="0B80C5"/>
                </a:solidFill>
                <a:ln w="0" cap="flat" cmpd="sng">
                  <a:solidFill>
                    <a:srgbClr val="F2F2F2">
                      <a:alpha val="29999"/>
                    </a:srgbClr>
                  </a:solidFill>
                  <a:bevel/>
                  <a:headEnd/>
                  <a:tailEnd/>
                </a:ln>
              </p:spPr>
              <p:txBody>
                <a:bodyPr lIns="91438" tIns="45719" rIns="91438" bIns="45719" anchor="ctr"/>
                <a:lstStyle/>
                <a:p>
                  <a:pPr algn="ctr"/>
                  <a:endParaRPr lang="zh-CN" altLang="zh-CN">
                    <a:solidFill>
                      <a:srgbClr val="FFFFFF"/>
                    </a:solidFill>
                  </a:endParaRPr>
                </a:p>
              </p:txBody>
            </p:sp>
            <p:sp>
              <p:nvSpPr>
                <p:cNvPr id="50" name="平行四边形 1"/>
                <p:cNvSpPr>
                  <a:spLocks noChangeArrowheads="1"/>
                </p:cNvSpPr>
                <p:nvPr/>
              </p:nvSpPr>
              <p:spPr bwMode="auto">
                <a:xfrm rot="10800000" flipH="1" flipV="1">
                  <a:off x="125669" y="0"/>
                  <a:ext cx="1900511" cy="750304"/>
                </a:xfrm>
                <a:custGeom>
                  <a:avLst/>
                  <a:gdLst>
                    <a:gd name="T0" fmla="*/ 1260135 w 2826315"/>
                    <a:gd name="T1" fmla="*/ 0 h 1115804"/>
                    <a:gd name="T2" fmla="*/ 1566180 w 2826315"/>
                    <a:gd name="T3" fmla="*/ 102 h 1115804"/>
                    <a:gd name="T4" fmla="*/ 2310461 w 2826315"/>
                    <a:gd name="T5" fmla="*/ 462492 h 1115804"/>
                    <a:gd name="T6" fmla="*/ 2314629 w 2826315"/>
                    <a:gd name="T7" fmla="*/ 462607 h 1115804"/>
                    <a:gd name="T8" fmla="*/ 2718076 w 2826315"/>
                    <a:gd name="T9" fmla="*/ 882534 h 1115804"/>
                    <a:gd name="T10" fmla="*/ 2825483 w 2826315"/>
                    <a:gd name="T11" fmla="*/ 1068076 h 1115804"/>
                    <a:gd name="T12" fmla="*/ 2826315 w 2826315"/>
                    <a:gd name="T13" fmla="*/ 1115804 h 1115804"/>
                    <a:gd name="T14" fmla="*/ 2601483 w 2826315"/>
                    <a:gd name="T15" fmla="*/ 946874 h 1115804"/>
                    <a:gd name="T16" fmla="*/ 1402747 w 2826315"/>
                    <a:gd name="T17" fmla="*/ 941002 h 1115804"/>
                    <a:gd name="T18" fmla="*/ 224832 w 2826315"/>
                    <a:gd name="T19" fmla="*/ 946772 h 1115804"/>
                    <a:gd name="T20" fmla="*/ 0 w 2826315"/>
                    <a:gd name="T21" fmla="*/ 1115702 h 1115804"/>
                    <a:gd name="T22" fmla="*/ 832 w 2826315"/>
                    <a:gd name="T23" fmla="*/ 1067974 h 1115804"/>
                    <a:gd name="T24" fmla="*/ 108239 w 2826315"/>
                    <a:gd name="T25" fmla="*/ 882432 h 1115804"/>
                    <a:gd name="T26" fmla="*/ 511686 w 2826315"/>
                    <a:gd name="T27" fmla="*/ 462505 h 1115804"/>
                    <a:gd name="T28" fmla="*/ 515854 w 2826315"/>
                    <a:gd name="T29" fmla="*/ 462390 h 1115804"/>
                    <a:gd name="T30" fmla="*/ 1260135 w 2826315"/>
                    <a:gd name="T31" fmla="*/ 0 h 11158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26315"/>
                    <a:gd name="T49" fmla="*/ 0 h 1115804"/>
                    <a:gd name="T50" fmla="*/ 2826315 w 2826315"/>
                    <a:gd name="T51" fmla="*/ 1115804 h 11158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26315" h="1115804">
                      <a:moveTo>
                        <a:pt x="1260135" y="0"/>
                      </a:moveTo>
                      <a:lnTo>
                        <a:pt x="1566180" y="102"/>
                      </a:lnTo>
                      <a:cubicBezTo>
                        <a:pt x="1868718" y="10303"/>
                        <a:pt x="1960290" y="94134"/>
                        <a:pt x="2310461" y="462492"/>
                      </a:cubicBezTo>
                      <a:lnTo>
                        <a:pt x="2314629" y="462607"/>
                      </a:lnTo>
                      <a:cubicBezTo>
                        <a:pt x="2420927" y="574398"/>
                        <a:pt x="2551030" y="712414"/>
                        <a:pt x="2718076" y="882534"/>
                      </a:cubicBezTo>
                      <a:cubicBezTo>
                        <a:pt x="2813178" y="965863"/>
                        <a:pt x="2822510" y="1030964"/>
                        <a:pt x="2825483" y="1068076"/>
                      </a:cubicBezTo>
                      <a:cubicBezTo>
                        <a:pt x="2825760" y="1083985"/>
                        <a:pt x="2826037" y="1099895"/>
                        <a:pt x="2826315" y="1115804"/>
                      </a:cubicBezTo>
                      <a:cubicBezTo>
                        <a:pt x="2798551" y="1018000"/>
                        <a:pt x="2708322" y="946874"/>
                        <a:pt x="2601483" y="946874"/>
                      </a:cubicBezTo>
                      <a:lnTo>
                        <a:pt x="1402747" y="941002"/>
                      </a:lnTo>
                      <a:lnTo>
                        <a:pt x="224832" y="946772"/>
                      </a:lnTo>
                      <a:cubicBezTo>
                        <a:pt x="117993" y="946772"/>
                        <a:pt x="27764" y="1017898"/>
                        <a:pt x="0" y="1115702"/>
                      </a:cubicBezTo>
                      <a:cubicBezTo>
                        <a:pt x="277" y="1099793"/>
                        <a:pt x="555" y="1083883"/>
                        <a:pt x="832" y="1067974"/>
                      </a:cubicBezTo>
                      <a:cubicBezTo>
                        <a:pt x="3805" y="1030862"/>
                        <a:pt x="13137" y="965761"/>
                        <a:pt x="108239" y="882432"/>
                      </a:cubicBezTo>
                      <a:cubicBezTo>
                        <a:pt x="275285" y="712312"/>
                        <a:pt x="405388" y="574296"/>
                        <a:pt x="511686" y="462505"/>
                      </a:cubicBezTo>
                      <a:lnTo>
                        <a:pt x="515854" y="462390"/>
                      </a:lnTo>
                      <a:cubicBezTo>
                        <a:pt x="866025" y="94032"/>
                        <a:pt x="957597" y="10201"/>
                        <a:pt x="1260135" y="0"/>
                      </a:cubicBezTo>
                      <a:close/>
                    </a:path>
                  </a:pathLst>
                </a:custGeom>
                <a:gradFill rotWithShape="1">
                  <a:gsLst>
                    <a:gs pos="0">
                      <a:srgbClr val="EBE9EC"/>
                    </a:gs>
                    <a:gs pos="29358">
                      <a:srgbClr val="EBE9EC"/>
                    </a:gs>
                    <a:gs pos="37999">
                      <a:srgbClr val="EBE9EC"/>
                    </a:gs>
                    <a:gs pos="100000">
                      <a:srgbClr val="FEFEFE"/>
                    </a:gs>
                  </a:gsLst>
                  <a:lin ang="5400000" scaled="1"/>
                </a:gradFill>
                <a:ln>
                  <a:noFill/>
                </a:ln>
                <a:extLst>
                  <a:ext uri="{91240B29-F687-4F45-9708-019B960494DF}">
                    <a14:hiddenLine xmlns=""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51" name="矩形 15"/>
                <p:cNvSpPr>
                  <a:spLocks noChangeArrowheads="1"/>
                </p:cNvSpPr>
                <p:nvPr/>
              </p:nvSpPr>
              <p:spPr bwMode="auto">
                <a:xfrm>
                  <a:off x="125076" y="633738"/>
                  <a:ext cx="628230" cy="837065"/>
                </a:xfrm>
                <a:custGeom>
                  <a:avLst/>
                  <a:gdLst>
                    <a:gd name="T0" fmla="*/ 0 w 934263"/>
                    <a:gd name="T1" fmla="*/ 1072927 h 1244828"/>
                    <a:gd name="T2" fmla="*/ 1 w 934263"/>
                    <a:gd name="T3" fmla="*/ 172405 h 1244828"/>
                    <a:gd name="T4" fmla="*/ 224833 w 934263"/>
                    <a:gd name="T5" fmla="*/ 3475 h 1244828"/>
                    <a:gd name="T6" fmla="*/ 934263 w 934263"/>
                    <a:gd name="T7" fmla="*/ 0 h 1244828"/>
                    <a:gd name="T8" fmla="*/ 934263 w 934263"/>
                    <a:gd name="T9" fmla="*/ 1244828 h 1244828"/>
                    <a:gd name="T10" fmla="*/ 224832 w 934263"/>
                    <a:gd name="T11" fmla="*/ 1241857 h 1244828"/>
                    <a:gd name="T12" fmla="*/ 0 w 934263"/>
                    <a:gd name="T13" fmla="*/ 1072927 h 1244828"/>
                    <a:gd name="T14" fmla="*/ 0 60000 65536"/>
                    <a:gd name="T15" fmla="*/ 0 60000 65536"/>
                    <a:gd name="T16" fmla="*/ 0 60000 65536"/>
                    <a:gd name="T17" fmla="*/ 0 60000 65536"/>
                    <a:gd name="T18" fmla="*/ 0 60000 65536"/>
                    <a:gd name="T19" fmla="*/ 0 60000 65536"/>
                    <a:gd name="T20" fmla="*/ 0 60000 65536"/>
                    <a:gd name="T21" fmla="*/ 0 w 934263"/>
                    <a:gd name="T22" fmla="*/ 0 h 1244828"/>
                    <a:gd name="T23" fmla="*/ 934263 w 934263"/>
                    <a:gd name="T24" fmla="*/ 1244828 h 12448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4263" h="1244828">
                      <a:moveTo>
                        <a:pt x="0" y="1072927"/>
                      </a:moveTo>
                      <a:cubicBezTo>
                        <a:pt x="1422" y="887542"/>
                        <a:pt x="1423" y="362553"/>
                        <a:pt x="1" y="172405"/>
                      </a:cubicBezTo>
                      <a:cubicBezTo>
                        <a:pt x="27765" y="74601"/>
                        <a:pt x="117994" y="3475"/>
                        <a:pt x="224833" y="3475"/>
                      </a:cubicBezTo>
                      <a:lnTo>
                        <a:pt x="934263" y="0"/>
                      </a:lnTo>
                      <a:lnTo>
                        <a:pt x="934263" y="1244828"/>
                      </a:lnTo>
                      <a:lnTo>
                        <a:pt x="224832" y="1241857"/>
                      </a:lnTo>
                      <a:cubicBezTo>
                        <a:pt x="117993" y="1241857"/>
                        <a:pt x="27764" y="1170731"/>
                        <a:pt x="0" y="1072927"/>
                      </a:cubicBezTo>
                      <a:close/>
                    </a:path>
                  </a:pathLst>
                </a:custGeom>
                <a:solidFill>
                  <a:srgbClr val="0B80C5"/>
                </a:solidFill>
                <a:ln w="0" cap="flat" cmpd="sng">
                  <a:solidFill>
                    <a:srgbClr val="F2F2F2">
                      <a:alpha val="29999"/>
                    </a:srgbClr>
                  </a:solidFill>
                  <a:bevel/>
                  <a:headEnd/>
                  <a:tailEnd/>
                </a:ln>
              </p:spPr>
              <p:txBody>
                <a:bodyPr lIns="91438" tIns="45719" rIns="91438" bIns="45719" anchor="ctr"/>
                <a:lstStyle/>
                <a:p>
                  <a:pPr algn="ctr"/>
                  <a:endParaRPr lang="zh-CN" altLang="zh-CN">
                    <a:solidFill>
                      <a:srgbClr val="FFFFFF"/>
                    </a:solidFill>
                  </a:endParaRPr>
                </a:p>
              </p:txBody>
            </p:sp>
            <p:sp>
              <p:nvSpPr>
                <p:cNvPr id="52" name="平行四边形 1"/>
                <p:cNvSpPr>
                  <a:spLocks noChangeArrowheads="1"/>
                </p:cNvSpPr>
                <p:nvPr/>
              </p:nvSpPr>
              <p:spPr bwMode="auto">
                <a:xfrm rot="10800000" flipH="1">
                  <a:off x="125669" y="1355778"/>
                  <a:ext cx="1968550" cy="867892"/>
                </a:xfrm>
                <a:custGeom>
                  <a:avLst/>
                  <a:gdLst>
                    <a:gd name="T0" fmla="*/ 0 w 2927499"/>
                    <a:gd name="T1" fmla="*/ 1290672 h 1290672"/>
                    <a:gd name="T2" fmla="*/ 224832 w 2927499"/>
                    <a:gd name="T3" fmla="*/ 1121742 h 1290672"/>
                    <a:gd name="T4" fmla="*/ 1667364 w 2927499"/>
                    <a:gd name="T5" fmla="*/ 1115702 h 1290672"/>
                    <a:gd name="T6" fmla="*/ 2411645 w 2927499"/>
                    <a:gd name="T7" fmla="*/ 653312 h 1290672"/>
                    <a:gd name="T8" fmla="*/ 2415813 w 2927499"/>
                    <a:gd name="T9" fmla="*/ 653197 h 1290672"/>
                    <a:gd name="T10" fmla="*/ 2819260 w 2927499"/>
                    <a:gd name="T11" fmla="*/ 233270 h 1290672"/>
                    <a:gd name="T12" fmla="*/ 2926667 w 2927499"/>
                    <a:gd name="T13" fmla="*/ 47728 h 1290672"/>
                    <a:gd name="T14" fmla="*/ 2927499 w 2927499"/>
                    <a:gd name="T15" fmla="*/ 0 h 1290672"/>
                    <a:gd name="T16" fmla="*/ 2702667 w 2927499"/>
                    <a:gd name="T17" fmla="*/ 168930 h 1290672"/>
                    <a:gd name="T18" fmla="*/ 1260135 w 2927499"/>
                    <a:gd name="T19" fmla="*/ 174970 h 1290672"/>
                    <a:gd name="T20" fmla="*/ 515854 w 2927499"/>
                    <a:gd name="T21" fmla="*/ 637360 h 1290672"/>
                    <a:gd name="T22" fmla="*/ 511686 w 2927499"/>
                    <a:gd name="T23" fmla="*/ 637475 h 1290672"/>
                    <a:gd name="T24" fmla="*/ 108239 w 2927499"/>
                    <a:gd name="T25" fmla="*/ 1057402 h 1290672"/>
                    <a:gd name="T26" fmla="*/ 832 w 2927499"/>
                    <a:gd name="T27" fmla="*/ 1242944 h 1290672"/>
                    <a:gd name="T28" fmla="*/ 0 w 2927499"/>
                    <a:gd name="T29" fmla="*/ 1290672 h 12906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27499"/>
                    <a:gd name="T46" fmla="*/ 0 h 1290672"/>
                    <a:gd name="T47" fmla="*/ 2927499 w 2927499"/>
                    <a:gd name="T48" fmla="*/ 1290672 h 12906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27499" h="1290672">
                      <a:moveTo>
                        <a:pt x="0" y="1290672"/>
                      </a:moveTo>
                      <a:cubicBezTo>
                        <a:pt x="27764" y="1192868"/>
                        <a:pt x="117993" y="1121742"/>
                        <a:pt x="224832" y="1121742"/>
                      </a:cubicBezTo>
                      <a:lnTo>
                        <a:pt x="1667364" y="1115702"/>
                      </a:lnTo>
                      <a:cubicBezTo>
                        <a:pt x="1969902" y="1105501"/>
                        <a:pt x="2061474" y="1021670"/>
                        <a:pt x="2411645" y="653312"/>
                      </a:cubicBezTo>
                      <a:lnTo>
                        <a:pt x="2415813" y="653197"/>
                      </a:lnTo>
                      <a:cubicBezTo>
                        <a:pt x="2522111" y="541406"/>
                        <a:pt x="2652214" y="403390"/>
                        <a:pt x="2819260" y="233270"/>
                      </a:cubicBezTo>
                      <a:cubicBezTo>
                        <a:pt x="2914362" y="149941"/>
                        <a:pt x="2923694" y="84840"/>
                        <a:pt x="2926667" y="47728"/>
                      </a:cubicBezTo>
                      <a:cubicBezTo>
                        <a:pt x="2926944" y="31819"/>
                        <a:pt x="2927221" y="15909"/>
                        <a:pt x="2927499" y="0"/>
                      </a:cubicBezTo>
                      <a:cubicBezTo>
                        <a:pt x="2899735" y="97804"/>
                        <a:pt x="2809506" y="168930"/>
                        <a:pt x="2702667" y="168930"/>
                      </a:cubicBezTo>
                      <a:lnTo>
                        <a:pt x="1260135" y="174970"/>
                      </a:lnTo>
                      <a:cubicBezTo>
                        <a:pt x="957597" y="185171"/>
                        <a:pt x="866025" y="269002"/>
                        <a:pt x="515854" y="637360"/>
                      </a:cubicBezTo>
                      <a:lnTo>
                        <a:pt x="511686" y="637475"/>
                      </a:lnTo>
                      <a:cubicBezTo>
                        <a:pt x="405388" y="749266"/>
                        <a:pt x="275285" y="887282"/>
                        <a:pt x="108239" y="1057402"/>
                      </a:cubicBezTo>
                      <a:cubicBezTo>
                        <a:pt x="13137" y="1140731"/>
                        <a:pt x="3805" y="1205832"/>
                        <a:pt x="832" y="1242944"/>
                      </a:cubicBezTo>
                      <a:cubicBezTo>
                        <a:pt x="555" y="1258853"/>
                        <a:pt x="278" y="1274763"/>
                        <a:pt x="0" y="1290672"/>
                      </a:cubicBezTo>
                      <a:close/>
                    </a:path>
                  </a:pathLst>
                </a:custGeom>
                <a:gradFill rotWithShape="1">
                  <a:gsLst>
                    <a:gs pos="0">
                      <a:srgbClr val="D8D8D8"/>
                    </a:gs>
                    <a:gs pos="34000">
                      <a:srgbClr val="D8D8D8"/>
                    </a:gs>
                    <a:gs pos="100000">
                      <a:srgbClr val="BFBFBF"/>
                    </a:gs>
                  </a:gsLst>
                  <a:lin ang="5400000" scaled="1"/>
                </a:gradFill>
                <a:ln>
                  <a:noFill/>
                </a:ln>
                <a:extLst>
                  <a:ext uri="{91240B29-F687-4F45-9708-019B960494DF}">
                    <a14:hiddenLine xmlns=""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53" name="TextBox 36"/>
                <p:cNvSpPr>
                  <a:spLocks noChangeArrowheads="1"/>
                </p:cNvSpPr>
                <p:nvPr/>
              </p:nvSpPr>
              <p:spPr bwMode="auto">
                <a:xfrm>
                  <a:off x="1280299" y="917866"/>
                  <a:ext cx="86409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2400" b="1">
                      <a:latin typeface="Bauhaus 93" pitchFamily="82" charset="0"/>
                      <a:ea typeface="方正韵动粗黑简体" pitchFamily="2" charset="-122"/>
                    </a:rPr>
                    <a:t>02</a:t>
                  </a:r>
                  <a:endParaRPr lang="zh-CN" altLang="en-US" sz="2400" b="1">
                    <a:latin typeface="Bauhaus 93" pitchFamily="82" charset="0"/>
                    <a:ea typeface="方正韵动粗黑简体" pitchFamily="2" charset="-122"/>
                  </a:endParaRPr>
                </a:p>
              </p:txBody>
            </p:sp>
            <p:sp>
              <p:nvSpPr>
                <p:cNvPr id="54" name="TextBox 39"/>
                <p:cNvSpPr>
                  <a:spLocks noChangeArrowheads="1"/>
                </p:cNvSpPr>
                <p:nvPr/>
              </p:nvSpPr>
              <p:spPr bwMode="auto">
                <a:xfrm>
                  <a:off x="0" y="785215"/>
                  <a:ext cx="86409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2400" b="1" dirty="0">
                      <a:latin typeface="Bauhaus 93" pitchFamily="82" charset="0"/>
                      <a:ea typeface="方正韵动粗黑简体" pitchFamily="2" charset="-122"/>
                      <a:sym typeface="Bauhaus 93" pitchFamily="82" charset="0"/>
                    </a:rPr>
                    <a:t>01</a:t>
                  </a:r>
                  <a:endParaRPr lang="zh-CN" altLang="en-US" sz="2400" b="1" dirty="0">
                    <a:latin typeface="Bauhaus 93" pitchFamily="82" charset="0"/>
                    <a:ea typeface="方正韵动粗黑简体" pitchFamily="2" charset="-122"/>
                    <a:sym typeface="Bauhaus 93" pitchFamily="82" charset="0"/>
                  </a:endParaRPr>
                </a:p>
              </p:txBody>
            </p:sp>
            <p:sp>
              <p:nvSpPr>
                <p:cNvPr id="55" name="TextBox 43"/>
                <p:cNvSpPr>
                  <a:spLocks noChangeArrowheads="1"/>
                </p:cNvSpPr>
                <p:nvPr/>
              </p:nvSpPr>
              <p:spPr bwMode="auto">
                <a:xfrm>
                  <a:off x="2628636" y="2740049"/>
                  <a:ext cx="864096" cy="32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2400" b="1" dirty="0" smtClean="0">
                      <a:latin typeface="Bauhaus 93" pitchFamily="82" charset="0"/>
                      <a:ea typeface="方正韵动粗黑简体" pitchFamily="2" charset="-122"/>
                      <a:sym typeface="Bauhaus 93" pitchFamily="82" charset="0"/>
                    </a:rPr>
                    <a:t>04</a:t>
                  </a:r>
                  <a:endParaRPr lang="zh-CN" altLang="en-US" sz="2400" b="1" dirty="0">
                    <a:latin typeface="Bauhaus 93" pitchFamily="82" charset="0"/>
                    <a:ea typeface="方正韵动粗黑简体" pitchFamily="2" charset="-122"/>
                    <a:sym typeface="Bauhaus 93" pitchFamily="82" charset="0"/>
                  </a:endParaRPr>
                </a:p>
              </p:txBody>
            </p:sp>
            <p:sp>
              <p:nvSpPr>
                <p:cNvPr id="56" name="TextBox 46"/>
                <p:cNvSpPr>
                  <a:spLocks noChangeArrowheads="1"/>
                </p:cNvSpPr>
                <p:nvPr/>
              </p:nvSpPr>
              <p:spPr bwMode="auto">
                <a:xfrm>
                  <a:off x="1348338" y="2620320"/>
                  <a:ext cx="864096" cy="32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2400" b="1" dirty="0" smtClean="0">
                      <a:latin typeface="Bauhaus 93" pitchFamily="82" charset="0"/>
                      <a:ea typeface="方正韵动粗黑简体" pitchFamily="2" charset="-122"/>
                      <a:sym typeface="Bauhaus 93" pitchFamily="82" charset="0"/>
                    </a:rPr>
                    <a:t>03</a:t>
                  </a:r>
                  <a:endParaRPr lang="zh-CN" altLang="en-US" sz="2400" b="1" dirty="0">
                    <a:latin typeface="Bauhaus 93" pitchFamily="82" charset="0"/>
                    <a:ea typeface="方正韵动粗黑简体" pitchFamily="2" charset="-122"/>
                    <a:sym typeface="Bauhaus 93" pitchFamily="82" charset="0"/>
                  </a:endParaRPr>
                </a:p>
              </p:txBody>
            </p:sp>
          </p:grpSp>
          <p:grpSp>
            <p:nvGrpSpPr>
              <p:cNvPr id="15" name="Group 47"/>
              <p:cNvGrpSpPr>
                <a:grpSpLocks/>
              </p:cNvGrpSpPr>
              <p:nvPr/>
            </p:nvGrpSpPr>
            <p:grpSpPr bwMode="auto">
              <a:xfrm>
                <a:off x="5118100" y="861052"/>
                <a:ext cx="1611313" cy="1131306"/>
                <a:chOff x="0" y="24443"/>
                <a:chExt cx="1610089" cy="1131476"/>
              </a:xfrm>
            </p:grpSpPr>
            <p:sp>
              <p:nvSpPr>
                <p:cNvPr id="25" name="TextBox 65"/>
                <p:cNvSpPr>
                  <a:spLocks noChangeArrowheads="1"/>
                </p:cNvSpPr>
                <p:nvPr/>
              </p:nvSpPr>
              <p:spPr bwMode="auto">
                <a:xfrm>
                  <a:off x="0" y="24443"/>
                  <a:ext cx="1610089" cy="258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1">
                  <a:spAutoFit/>
                </a:bodyPr>
                <a:lstStyle/>
                <a:p>
                  <a:pPr algn="ctr"/>
                  <a:r>
                    <a:rPr lang="zh-CN" altLang="en-US" sz="1400" dirty="0" smtClean="0">
                      <a:solidFill>
                        <a:srgbClr val="A51127"/>
                      </a:solidFill>
                      <a:latin typeface="微软雅黑" pitchFamily="34" charset="-122"/>
                      <a:ea typeface="微软雅黑" pitchFamily="34" charset="-122"/>
                      <a:sym typeface="微软雅黑" pitchFamily="34" charset="-122"/>
                    </a:rPr>
                    <a:t>居民收入</a:t>
                  </a:r>
                  <a:endParaRPr lang="zh-CN" altLang="en-US" sz="1400" dirty="0">
                    <a:solidFill>
                      <a:srgbClr val="A51127"/>
                    </a:solidFill>
                    <a:latin typeface="微软雅黑" pitchFamily="34" charset="-122"/>
                    <a:ea typeface="微软雅黑" pitchFamily="34" charset="-122"/>
                    <a:sym typeface="微软雅黑" pitchFamily="34" charset="-122"/>
                  </a:endParaRPr>
                </a:p>
              </p:txBody>
            </p:sp>
            <p:sp>
              <p:nvSpPr>
                <p:cNvPr id="26" name="矩形 54"/>
                <p:cNvSpPr>
                  <a:spLocks noChangeArrowheads="1"/>
                </p:cNvSpPr>
                <p:nvPr/>
              </p:nvSpPr>
              <p:spPr bwMode="auto">
                <a:xfrm>
                  <a:off x="417056" y="269221"/>
                  <a:ext cx="1123196" cy="8866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zh-CN" sz="1600" dirty="0"/>
                    <a:t>上半年全国居民人均可支配</a:t>
                  </a:r>
                  <a:r>
                    <a:rPr lang="zh-CN" altLang="zh-CN" sz="1600" dirty="0" smtClean="0"/>
                    <a:t>收入</a:t>
                  </a:r>
                  <a:r>
                    <a:rPr lang="zh-CN" altLang="en-US" sz="1600" dirty="0" smtClean="0"/>
                    <a:t>超过</a:t>
                  </a:r>
                  <a:r>
                    <a:rPr lang="en-US" altLang="zh-CN" sz="1600" dirty="0" smtClean="0"/>
                    <a:t>GDP</a:t>
                  </a:r>
                  <a:r>
                    <a:rPr lang="zh-CN" altLang="en-US" sz="1600" dirty="0" smtClean="0"/>
                    <a:t>增速</a:t>
                  </a:r>
                  <a:endParaRPr lang="zh-CN" altLang="en-US" sz="1600" dirty="0">
                    <a:solidFill>
                      <a:srgbClr val="3F3F3F"/>
                    </a:solidFill>
                    <a:latin typeface="微软雅黑" pitchFamily="34" charset="-122"/>
                    <a:ea typeface="微软雅黑" pitchFamily="34" charset="-122"/>
                    <a:sym typeface="微软雅黑" pitchFamily="34" charset="-122"/>
                  </a:endParaRPr>
                </a:p>
              </p:txBody>
            </p:sp>
          </p:grpSp>
          <p:grpSp>
            <p:nvGrpSpPr>
              <p:cNvPr id="16" name="Group 50"/>
              <p:cNvGrpSpPr>
                <a:grpSpLocks/>
              </p:cNvGrpSpPr>
              <p:nvPr/>
            </p:nvGrpSpPr>
            <p:grpSpPr bwMode="auto">
              <a:xfrm>
                <a:off x="1107638" y="746146"/>
                <a:ext cx="1743512" cy="1577082"/>
                <a:chOff x="-133817" y="-1293986"/>
                <a:chExt cx="1743906" cy="1577319"/>
              </a:xfrm>
            </p:grpSpPr>
            <p:sp>
              <p:nvSpPr>
                <p:cNvPr id="23" name="TextBox 65"/>
                <p:cNvSpPr>
                  <a:spLocks noChangeArrowheads="1"/>
                </p:cNvSpPr>
                <p:nvPr/>
              </p:nvSpPr>
              <p:spPr bwMode="auto">
                <a:xfrm>
                  <a:off x="0" y="24443"/>
                  <a:ext cx="1610089" cy="258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1">
                  <a:spAutoFit/>
                </a:bodyPr>
                <a:lstStyle/>
                <a:p>
                  <a:pPr algn="ctr"/>
                  <a:r>
                    <a:rPr lang="zh-CN" altLang="en-US" sz="1400" dirty="0" smtClean="0">
                      <a:solidFill>
                        <a:srgbClr val="A51127"/>
                      </a:solidFill>
                      <a:latin typeface="微软雅黑" pitchFamily="34" charset="-122"/>
                      <a:ea typeface="微软雅黑" pitchFamily="34" charset="-122"/>
                      <a:sym typeface="微软雅黑" pitchFamily="34" charset="-122"/>
                    </a:rPr>
                    <a:t>就业</a:t>
                  </a:r>
                  <a:endParaRPr lang="zh-CN" altLang="en-US" sz="1400" dirty="0">
                    <a:solidFill>
                      <a:srgbClr val="A51127"/>
                    </a:solidFill>
                    <a:latin typeface="微软雅黑" pitchFamily="34" charset="-122"/>
                    <a:ea typeface="微软雅黑" pitchFamily="34" charset="-122"/>
                    <a:sym typeface="微软雅黑" pitchFamily="34" charset="-122"/>
                  </a:endParaRPr>
                </a:p>
              </p:txBody>
            </p:sp>
            <p:sp>
              <p:nvSpPr>
                <p:cNvPr id="24" name="矩形 64"/>
                <p:cNvSpPr>
                  <a:spLocks noChangeArrowheads="1"/>
                </p:cNvSpPr>
                <p:nvPr/>
              </p:nvSpPr>
              <p:spPr bwMode="auto">
                <a:xfrm>
                  <a:off x="-133817" y="-1293986"/>
                  <a:ext cx="1655297" cy="6795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en-US" sz="1600" dirty="0"/>
                    <a:t>第三产业</a:t>
                  </a:r>
                  <a:r>
                    <a:rPr lang="zh-CN" altLang="zh-CN" sz="1600" dirty="0" smtClean="0"/>
                    <a:t>吸纳</a:t>
                  </a:r>
                  <a:r>
                    <a:rPr lang="zh-CN" altLang="zh-CN" sz="1600" dirty="0"/>
                    <a:t>就业的占比已超</a:t>
                  </a:r>
                  <a:r>
                    <a:rPr lang="en-US" altLang="zh-CN" sz="1600" dirty="0"/>
                    <a:t>40%</a:t>
                  </a:r>
                  <a:r>
                    <a:rPr lang="zh-CN" altLang="zh-CN" sz="1600" dirty="0"/>
                    <a:t>，成为第一主力。</a:t>
                  </a:r>
                  <a:endParaRPr lang="zh-CN" altLang="en-US" sz="1600" dirty="0">
                    <a:solidFill>
                      <a:srgbClr val="3F3F3F"/>
                    </a:solidFill>
                    <a:latin typeface="微软雅黑" pitchFamily="34" charset="-122"/>
                    <a:ea typeface="微软雅黑" pitchFamily="34" charset="-122"/>
                    <a:sym typeface="微软雅黑" pitchFamily="34" charset="-122"/>
                  </a:endParaRPr>
                </a:p>
              </p:txBody>
            </p:sp>
          </p:grpSp>
          <p:grpSp>
            <p:nvGrpSpPr>
              <p:cNvPr id="17" name="Group 53"/>
              <p:cNvGrpSpPr>
                <a:grpSpLocks/>
              </p:cNvGrpSpPr>
              <p:nvPr/>
            </p:nvGrpSpPr>
            <p:grpSpPr bwMode="auto">
              <a:xfrm>
                <a:off x="2549933" y="3780464"/>
                <a:ext cx="2433696" cy="1031672"/>
                <a:chOff x="-548991" y="24443"/>
                <a:chExt cx="2434247" cy="1031826"/>
              </a:xfrm>
            </p:grpSpPr>
            <p:sp>
              <p:nvSpPr>
                <p:cNvPr id="21" name="TextBox 65"/>
                <p:cNvSpPr>
                  <a:spLocks noChangeArrowheads="1"/>
                </p:cNvSpPr>
                <p:nvPr/>
              </p:nvSpPr>
              <p:spPr bwMode="auto">
                <a:xfrm>
                  <a:off x="0" y="24443"/>
                  <a:ext cx="1610089" cy="258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1">
                  <a:spAutoFit/>
                </a:bodyPr>
                <a:lstStyle/>
                <a:p>
                  <a:pPr algn="ctr"/>
                  <a:r>
                    <a:rPr lang="zh-CN" altLang="en-US" sz="1400" dirty="0" smtClean="0">
                      <a:solidFill>
                        <a:srgbClr val="A51127"/>
                      </a:solidFill>
                      <a:latin typeface="微软雅黑" pitchFamily="34" charset="-122"/>
                      <a:ea typeface="微软雅黑" pitchFamily="34" charset="-122"/>
                      <a:sym typeface="微软雅黑" pitchFamily="34" charset="-122"/>
                    </a:rPr>
                    <a:t>社会保障</a:t>
                  </a:r>
                  <a:endParaRPr lang="zh-CN" altLang="en-US" sz="1400" dirty="0">
                    <a:solidFill>
                      <a:srgbClr val="A51127"/>
                    </a:solidFill>
                    <a:latin typeface="微软雅黑" pitchFamily="34" charset="-122"/>
                    <a:ea typeface="微软雅黑" pitchFamily="34" charset="-122"/>
                    <a:sym typeface="微软雅黑" pitchFamily="34" charset="-122"/>
                  </a:endParaRPr>
                </a:p>
              </p:txBody>
            </p:sp>
            <p:sp>
              <p:nvSpPr>
                <p:cNvPr id="22" name="矩形 68"/>
                <p:cNvSpPr>
                  <a:spLocks noChangeArrowheads="1"/>
                </p:cNvSpPr>
                <p:nvPr/>
              </p:nvSpPr>
              <p:spPr bwMode="auto">
                <a:xfrm>
                  <a:off x="-548991" y="376684"/>
                  <a:ext cx="2434247" cy="6795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en-US" sz="1600" dirty="0" smtClean="0">
                      <a:latin typeface="+mn-ea"/>
                      <a:ea typeface="+mn-ea"/>
                      <a:sym typeface="微软雅黑" pitchFamily="34" charset="-122"/>
                    </a:rPr>
                    <a:t>          养老保险、医疗保险基本达到全覆盖，</a:t>
                  </a:r>
                  <a:r>
                    <a:rPr lang="zh-CN" altLang="zh-CN" sz="1600" dirty="0">
                      <a:latin typeface="+mn-ea"/>
                      <a:ea typeface="+mn-ea"/>
                    </a:rPr>
                    <a:t>多数城市上调了城乡低保标准</a:t>
                  </a:r>
                  <a:endParaRPr lang="zh-CN" altLang="en-US" sz="1600" dirty="0">
                    <a:latin typeface="+mn-ea"/>
                    <a:ea typeface="+mn-ea"/>
                    <a:sym typeface="微软雅黑" pitchFamily="34" charset="-122"/>
                  </a:endParaRPr>
                </a:p>
              </p:txBody>
            </p:sp>
          </p:grpSp>
          <p:grpSp>
            <p:nvGrpSpPr>
              <p:cNvPr id="18" name="Group 56"/>
              <p:cNvGrpSpPr>
                <a:grpSpLocks/>
              </p:cNvGrpSpPr>
              <p:nvPr/>
            </p:nvGrpSpPr>
            <p:grpSpPr bwMode="auto">
              <a:xfrm>
                <a:off x="6989763" y="3780464"/>
                <a:ext cx="1611313" cy="939515"/>
                <a:chOff x="0" y="24443"/>
                <a:chExt cx="1610090" cy="939654"/>
              </a:xfrm>
            </p:grpSpPr>
            <p:sp>
              <p:nvSpPr>
                <p:cNvPr id="19" name="TextBox 65"/>
                <p:cNvSpPr>
                  <a:spLocks noChangeArrowheads="1"/>
                </p:cNvSpPr>
                <p:nvPr/>
              </p:nvSpPr>
              <p:spPr bwMode="auto">
                <a:xfrm>
                  <a:off x="0" y="24443"/>
                  <a:ext cx="1610089" cy="258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1">
                  <a:spAutoFit/>
                </a:bodyPr>
                <a:lstStyle/>
                <a:p>
                  <a:pPr algn="ctr"/>
                  <a:r>
                    <a:rPr lang="zh-CN" altLang="en-US" sz="1400" dirty="0" smtClean="0">
                      <a:solidFill>
                        <a:srgbClr val="A51127"/>
                      </a:solidFill>
                      <a:latin typeface="微软雅黑" pitchFamily="34" charset="-122"/>
                      <a:ea typeface="微软雅黑" pitchFamily="34" charset="-122"/>
                      <a:sym typeface="微软雅黑" pitchFamily="34" charset="-122"/>
                    </a:rPr>
                    <a:t>民生投入</a:t>
                  </a:r>
                  <a:endParaRPr lang="zh-CN" altLang="en-US" sz="1400" dirty="0">
                    <a:solidFill>
                      <a:srgbClr val="A51127"/>
                    </a:solidFill>
                    <a:latin typeface="微软雅黑" pitchFamily="34" charset="-122"/>
                    <a:ea typeface="微软雅黑" pitchFamily="34" charset="-122"/>
                    <a:sym typeface="微软雅黑" pitchFamily="34" charset="-122"/>
                  </a:endParaRPr>
                </a:p>
              </p:txBody>
            </p:sp>
            <p:sp>
              <p:nvSpPr>
                <p:cNvPr id="20" name="矩形 75"/>
                <p:cNvSpPr>
                  <a:spLocks noChangeArrowheads="1"/>
                </p:cNvSpPr>
                <p:nvPr/>
              </p:nvSpPr>
              <p:spPr bwMode="auto">
                <a:xfrm>
                  <a:off x="143062" y="284513"/>
                  <a:ext cx="1467028" cy="6795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zh-CN" sz="1600" dirty="0"/>
                    <a:t>教育、医疗、文化等基本公共服务进一步提升</a:t>
                  </a:r>
                  <a:endParaRPr lang="zh-CN" altLang="en-US" sz="1600" dirty="0">
                    <a:solidFill>
                      <a:srgbClr val="3F3F3F"/>
                    </a:solidFill>
                    <a:latin typeface="微软雅黑" pitchFamily="34" charset="-122"/>
                    <a:ea typeface="微软雅黑" pitchFamily="34" charset="-122"/>
                    <a:sym typeface="微软雅黑" pitchFamily="34" charset="-122"/>
                  </a:endParaRPr>
                </a:p>
              </p:txBody>
            </p:sp>
          </p:grpSp>
        </p:grpSp>
        <p:pic>
          <p:nvPicPr>
            <p:cNvPr id="57" name="Picture 7" descr="\\MAGNUM\Projects\Microsoft\Cloud Power FY12\Design\Icons\PNGs\Metering.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40712" y="4352657"/>
              <a:ext cx="1100138" cy="1100137"/>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 name="Picture 5" descr="\\MAGNUM\Projects\Microsoft\Cloud Power FY12\Design\ICONS_PNG\Increase.png"/>
            <p:cNvPicPr>
              <a:picLocks noChangeAspect="1" noChangeArrowheads="1"/>
            </p:cNvPicPr>
            <p:nvPr/>
          </p:nvPicPr>
          <p:blipFill>
            <a:blip r:embed="rId5" cstate="print">
              <a:grayscl/>
              <a:biLevel thresh="50000"/>
              <a:extLst>
                <a:ext uri="{28A0092B-C50C-407E-A947-70E740481C1C}">
                  <a14:useLocalDpi xmlns="" xmlns:a14="http://schemas.microsoft.com/office/drawing/2010/main" val="0"/>
                </a:ext>
              </a:extLst>
            </a:blip>
            <a:srcRect/>
            <a:stretch>
              <a:fillRect/>
            </a:stretch>
          </p:blipFill>
          <p:spPr bwMode="auto">
            <a:xfrm>
              <a:off x="4181116" y="1198958"/>
              <a:ext cx="1263352" cy="1122340"/>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 name="等腰三角形 1024"/>
            <p:cNvSpPr>
              <a:spLocks noChangeArrowheads="1"/>
            </p:cNvSpPr>
            <p:nvPr/>
          </p:nvSpPr>
          <p:spPr bwMode="auto">
            <a:xfrm>
              <a:off x="3193117" y="4760370"/>
              <a:ext cx="505725" cy="481979"/>
            </a:xfrm>
            <a:custGeom>
              <a:avLst/>
              <a:gdLst>
                <a:gd name="T0" fmla="*/ 0 w 504056"/>
                <a:gd name="T1" fmla="*/ 0 h 421632"/>
                <a:gd name="T2" fmla="*/ 504056 w 504056"/>
                <a:gd name="T3" fmla="*/ 421632 h 421632"/>
              </a:gdLst>
              <a:ahLst/>
              <a:cxnLst/>
              <a:rect l="T0" t="T1" r="T2" b="T3"/>
              <a:pathLst>
                <a:path w="504056" h="421632">
                  <a:moveTo>
                    <a:pt x="252028" y="0"/>
                  </a:moveTo>
                  <a:lnTo>
                    <a:pt x="504056" y="216024"/>
                  </a:lnTo>
                  <a:lnTo>
                    <a:pt x="432048" y="216024"/>
                  </a:lnTo>
                  <a:lnTo>
                    <a:pt x="432048" y="421632"/>
                  </a:lnTo>
                  <a:lnTo>
                    <a:pt x="324036" y="421632"/>
                  </a:lnTo>
                  <a:lnTo>
                    <a:pt x="324036" y="312478"/>
                  </a:lnTo>
                  <a:lnTo>
                    <a:pt x="180020" y="312478"/>
                  </a:lnTo>
                  <a:lnTo>
                    <a:pt x="180020" y="421632"/>
                  </a:lnTo>
                  <a:lnTo>
                    <a:pt x="72008" y="421632"/>
                  </a:lnTo>
                  <a:lnTo>
                    <a:pt x="72008" y="216024"/>
                  </a:lnTo>
                  <a:lnTo>
                    <a:pt x="0" y="216024"/>
                  </a:lnTo>
                  <a:close/>
                </a:path>
              </a:pathLst>
            </a:custGeom>
            <a:solidFill>
              <a:srgbClr val="FDFDFD"/>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12700" cap="flat" cmpd="sng">
                  <a:solidFill>
                    <a:srgbClr val="42719B"/>
                  </a:solidFill>
                  <a:bevel/>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smtClean="0">
                <a:ln>
                  <a:noFill/>
                </a:ln>
                <a:solidFill>
                  <a:srgbClr val="FFFFFF"/>
                </a:solidFill>
                <a:effectLst/>
                <a:uLnTx/>
                <a:uFillTx/>
              </a:endParaRPr>
            </a:p>
          </p:txBody>
        </p:sp>
        <p:sp>
          <p:nvSpPr>
            <p:cNvPr id="60" name="Freeform 23"/>
            <p:cNvSpPr>
              <a:spLocks noEditPoints="1" noChangeArrowheads="1"/>
            </p:cNvSpPr>
            <p:nvPr/>
          </p:nvSpPr>
          <p:spPr bwMode="auto">
            <a:xfrm>
              <a:off x="1034802" y="2685805"/>
              <a:ext cx="484580" cy="490114"/>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a:noFill/>
            </a:ln>
            <a:effectLst>
              <a:outerShdw blurRad="50800" dist="38100" dir="2700000" algn="tl" rotWithShape="0">
                <a:prstClr val="black">
                  <a:alpha val="40000"/>
                </a:prstClr>
              </a:outerShdw>
            </a:effectLst>
            <a:extLst/>
          </p:spPr>
          <p:txBody>
            <a:bodyPr/>
            <a:lstStyle/>
            <a:p>
              <a:endParaRPr lang="zh-CN" altLang="zh-CN">
                <a:solidFill>
                  <a:srgbClr val="000000"/>
                </a:solidFill>
                <a:latin typeface="Bauhaus 93" pitchFamily="82" charset="0"/>
                <a:ea typeface="微软雅黑" pitchFamily="34" charset="-122"/>
                <a:sym typeface="Bauhaus 93" pitchFamily="82" charset="0"/>
              </a:endParaRPr>
            </a:p>
          </p:txBody>
        </p:sp>
      </p:grpSp>
      <p:pic>
        <p:nvPicPr>
          <p:cNvPr id="3" name="图片 2"/>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307116" y="4166018"/>
            <a:ext cx="2352389" cy="1559547"/>
          </a:xfrm>
          <a:prstGeom prst="rect">
            <a:avLst/>
          </a:prstGeom>
          <a:ln>
            <a:noFill/>
          </a:ln>
          <a:effectLst>
            <a:outerShdw blurRad="292100" dist="139700" dir="2700000" algn="tl" rotWithShape="0">
              <a:srgbClr val="333333">
                <a:alpha val="65000"/>
              </a:srgbClr>
            </a:outerShdw>
          </a:effectLst>
        </p:spPr>
      </p:pic>
      <p:pic>
        <p:nvPicPr>
          <p:cNvPr id="8" name="图片 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091379" y="2024899"/>
            <a:ext cx="1636430" cy="2180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788138805"/>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13" presetClass="entr" presetSubtype="3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plus(out)">
                                      <p:cBhvr>
                                        <p:cTn id="11" dur="1000"/>
                                        <p:tgtEl>
                                          <p:spTgt spid="2"/>
                                        </p:tgtEl>
                                      </p:cBhvr>
                                    </p:animEffect>
                                  </p:childTnLst>
                                </p:cTn>
                              </p:par>
                            </p:childTnLst>
                          </p:cTn>
                        </p:par>
                        <p:par>
                          <p:cTn id="12" fill="hold">
                            <p:stCondLst>
                              <p:cond delay="1500"/>
                            </p:stCondLst>
                            <p:childTnLst>
                              <p:par>
                                <p:cTn id="13" presetID="6" presetClass="entr" presetSubtype="3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out)">
                                      <p:cBhvr>
                                        <p:cTn id="15" dur="2000"/>
                                        <p:tgtEl>
                                          <p:spTgt spid="5"/>
                                        </p:tgtEl>
                                      </p:cBhvr>
                                    </p:animEffect>
                                  </p:childTnLst>
                                </p:cTn>
                              </p:par>
                            </p:childTnLst>
                          </p:cTn>
                        </p:par>
                        <p:par>
                          <p:cTn id="16" fill="hold">
                            <p:stCondLst>
                              <p:cond delay="3500"/>
                            </p:stCondLst>
                            <p:childTnLst>
                              <p:par>
                                <p:cTn id="17" presetID="31"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53" presetClass="entr" presetSubtype="528"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fltVal val="0.5"/>
                                          </p:val>
                                        </p:tav>
                                        <p:tav tm="100000">
                                          <p:val>
                                            <p:strVal val="#ppt_x"/>
                                          </p:val>
                                        </p:tav>
                                      </p:tavLst>
                                    </p:anim>
                                    <p:anim calcmode="lin" valueType="num">
                                      <p:cBhvr>
                                        <p:cTn id="29" dur="10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74121"/>
          </a:xfrm>
          <a:prstGeom prst="rect">
            <a:avLst/>
          </a:prstGeom>
        </p:spPr>
      </p:pic>
      <p:pic>
        <p:nvPicPr>
          <p:cNvPr id="22530" name="图片 6"/>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矩形 31"/>
          <p:cNvSpPr/>
          <p:nvPr/>
        </p:nvSpPr>
        <p:spPr>
          <a:xfrm>
            <a:off x="211138" y="474663"/>
            <a:ext cx="8736012" cy="6221412"/>
          </a:xfrm>
          <a:prstGeom prst="rect">
            <a:avLst/>
          </a:prstGeom>
          <a:solidFill>
            <a:schemeClr val="accent4">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矩形 8"/>
          <p:cNvSpPr>
            <a:spLocks noChangeArrowheads="1"/>
          </p:cNvSpPr>
          <p:nvPr/>
        </p:nvSpPr>
        <p:spPr bwMode="auto">
          <a:xfrm>
            <a:off x="358774" y="642938"/>
            <a:ext cx="846169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zh-CN" altLang="zh-CN"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经济</a:t>
            </a:r>
            <a:r>
              <a:rPr lang="zh-CN" altLang="zh-CN"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rPr>
              <a:t>下行是结构调整的结果</a:t>
            </a:r>
            <a:endParaRPr lang="zh-CN" altLang="en-US"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矩形 1"/>
          <p:cNvSpPr/>
          <p:nvPr/>
        </p:nvSpPr>
        <p:spPr>
          <a:xfrm>
            <a:off x="693454" y="1445875"/>
            <a:ext cx="4310593" cy="830997"/>
          </a:xfrm>
          <a:prstGeom prst="rect">
            <a:avLst/>
          </a:prstGeom>
          <a:solidFill>
            <a:srgbClr val="042052"/>
          </a:solidFill>
          <a:ln w="38100">
            <a:noFill/>
          </a:ln>
          <a:effectLst>
            <a:outerShdw blurRad="50800" dist="152400" dir="2700000" algn="tl" rotWithShape="0">
              <a:prstClr val="black">
                <a:alpha val="40000"/>
              </a:prstClr>
            </a:outerShdw>
          </a:effectLst>
        </p:spPr>
        <p:txBody>
          <a:bodyPr wrap="square">
            <a:spAutoFit/>
          </a:bodyPr>
          <a:lstStyle/>
          <a:p>
            <a:pPr eaLnBrk="1" hangingPunct="1"/>
            <a:r>
              <a:rPr lang="zh-CN" altLang="zh-CN" sz="2400" b="1" dirty="0">
                <a:solidFill>
                  <a:schemeClr val="bg1"/>
                </a:solidFill>
                <a:latin typeface="Times New Roman" panose="02020603050405020304" pitchFamily="18" charset="0"/>
                <a:ea typeface="+mn-ea"/>
                <a:cs typeface="Times New Roman" panose="02020603050405020304" pitchFamily="18" charset="0"/>
              </a:rPr>
              <a:t>目前经济下行压力加大一定程度上也是结构调整的结果。</a:t>
            </a:r>
            <a:endParaRPr lang="zh-CN" altLang="en-US" sz="2400" b="1" dirty="0">
              <a:solidFill>
                <a:schemeClr val="bg1"/>
              </a:solidFill>
              <a:latin typeface="Times New Roman" panose="02020603050405020304" pitchFamily="18" charset="0"/>
              <a:ea typeface="+mn-ea"/>
              <a:cs typeface="Times New Roman" panose="02020603050405020304" pitchFamily="18" charset="0"/>
            </a:endParaRPr>
          </a:p>
        </p:txBody>
      </p:sp>
      <p:sp>
        <p:nvSpPr>
          <p:cNvPr id="10" name="矩形 9"/>
          <p:cNvSpPr/>
          <p:nvPr/>
        </p:nvSpPr>
        <p:spPr>
          <a:xfrm>
            <a:off x="1099385" y="2855434"/>
            <a:ext cx="4570482" cy="369332"/>
          </a:xfrm>
          <a:prstGeom prst="rect">
            <a:avLst/>
          </a:prstGeom>
        </p:spPr>
        <p:txBody>
          <a:bodyPr wrap="none">
            <a:spAutoFit/>
          </a:bodyPr>
          <a:lstStyle/>
          <a:p>
            <a:r>
              <a:rPr lang="zh-CN" altLang="zh-CN" kern="100" dirty="0">
                <a:solidFill>
                  <a:srgbClr val="042052"/>
                </a:solidFill>
                <a:latin typeface="黑体" panose="02010609060101010101" pitchFamily="49" charset="-122"/>
                <a:ea typeface="黑体" panose="02010609060101010101" pitchFamily="49" charset="-122"/>
                <a:cs typeface="宋体" panose="02010600030101010101" pitchFamily="2" charset="-122"/>
              </a:rPr>
              <a:t>国民经济由</a:t>
            </a:r>
            <a:r>
              <a:rPr lang="zh-CN" altLang="zh-CN" kern="100" dirty="0">
                <a:solidFill>
                  <a:srgbClr val="04205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宋体" panose="02010600030101010101" pitchFamily="2" charset="-122"/>
              </a:rPr>
              <a:t>工业</a:t>
            </a:r>
            <a:r>
              <a:rPr lang="zh-CN" altLang="zh-CN" kern="100" dirty="0">
                <a:solidFill>
                  <a:srgbClr val="042052"/>
                </a:solidFill>
                <a:latin typeface="黑体" panose="02010609060101010101" pitchFamily="49" charset="-122"/>
                <a:ea typeface="黑体" panose="02010609060101010101" pitchFamily="49" charset="-122"/>
                <a:cs typeface="宋体" panose="02010600030101010101" pitchFamily="2" charset="-122"/>
              </a:rPr>
              <a:t>主导向</a:t>
            </a:r>
            <a:r>
              <a:rPr lang="zh-CN" altLang="zh-CN" kern="100" dirty="0">
                <a:solidFill>
                  <a:srgbClr val="042052"/>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宋体" panose="02010600030101010101" pitchFamily="2" charset="-122"/>
              </a:rPr>
              <a:t>服务业</a:t>
            </a:r>
            <a:r>
              <a:rPr lang="zh-CN" altLang="zh-CN" kern="100" dirty="0">
                <a:solidFill>
                  <a:srgbClr val="042052"/>
                </a:solidFill>
                <a:latin typeface="黑体" panose="02010609060101010101" pitchFamily="49" charset="-122"/>
                <a:ea typeface="黑体" panose="02010609060101010101" pitchFamily="49" charset="-122"/>
                <a:cs typeface="宋体" panose="02010600030101010101" pitchFamily="2" charset="-122"/>
              </a:rPr>
              <a:t>主导加快转变</a:t>
            </a:r>
            <a:endParaRPr lang="zh-CN" altLang="en-US" dirty="0">
              <a:solidFill>
                <a:srgbClr val="042052"/>
              </a:solidFill>
              <a:latin typeface="黑体" panose="02010609060101010101" pitchFamily="49" charset="-122"/>
              <a:ea typeface="黑体" panose="02010609060101010101" pitchFamily="49" charset="-122"/>
            </a:endParaRPr>
          </a:p>
        </p:txBody>
      </p:sp>
      <p:graphicFrame>
        <p:nvGraphicFramePr>
          <p:cNvPr id="11" name="图表 10"/>
          <p:cNvGraphicFramePr>
            <a:graphicFrameLocks/>
          </p:cNvGraphicFramePr>
          <p:nvPr>
            <p:extLst>
              <p:ext uri="{D42A27DB-BD31-4B8C-83A1-F6EECF244321}">
                <p14:modId xmlns="" xmlns:p14="http://schemas.microsoft.com/office/powerpoint/2010/main" val="1386418723"/>
              </p:ext>
            </p:extLst>
          </p:nvPr>
        </p:nvGraphicFramePr>
        <p:xfrm>
          <a:off x="358774" y="3257092"/>
          <a:ext cx="5767497" cy="3268252"/>
        </p:xfrm>
        <a:graphic>
          <a:graphicData uri="http://schemas.openxmlformats.org/drawingml/2006/chart">
            <c:chart xmlns:c="http://schemas.openxmlformats.org/drawingml/2006/chart" xmlns:r="http://schemas.openxmlformats.org/officeDocument/2006/relationships" r:id="rId5"/>
          </a:graphicData>
        </a:graphic>
      </p:graphicFrame>
      <p:grpSp>
        <p:nvGrpSpPr>
          <p:cNvPr id="13" name="组合 12"/>
          <p:cNvGrpSpPr/>
          <p:nvPr/>
        </p:nvGrpSpPr>
        <p:grpSpPr>
          <a:xfrm>
            <a:off x="5584175" y="3789040"/>
            <a:ext cx="3835405" cy="2469305"/>
            <a:chOff x="2736001" y="116882"/>
            <a:chExt cx="3835405" cy="2469305"/>
          </a:xfrm>
        </p:grpSpPr>
        <p:grpSp>
          <p:nvGrpSpPr>
            <p:cNvPr id="14" name="组合 13"/>
            <p:cNvGrpSpPr/>
            <p:nvPr/>
          </p:nvGrpSpPr>
          <p:grpSpPr>
            <a:xfrm>
              <a:off x="2736001" y="116882"/>
              <a:ext cx="3835405" cy="2469305"/>
              <a:chOff x="2736001" y="116882"/>
              <a:chExt cx="3835405" cy="2469305"/>
            </a:xfrm>
          </p:grpSpPr>
          <p:grpSp>
            <p:nvGrpSpPr>
              <p:cNvPr id="16" name="组合 29"/>
              <p:cNvGrpSpPr>
                <a:grpSpLocks/>
              </p:cNvGrpSpPr>
              <p:nvPr/>
            </p:nvGrpSpPr>
            <p:grpSpPr bwMode="auto">
              <a:xfrm>
                <a:off x="2736001" y="395392"/>
                <a:ext cx="3835405" cy="2190795"/>
                <a:chOff x="-1923782" y="1322831"/>
                <a:chExt cx="3618456" cy="3099006"/>
              </a:xfrm>
            </p:grpSpPr>
            <p:graphicFrame>
              <p:nvGraphicFramePr>
                <p:cNvPr id="19" name="图表 17"/>
                <p:cNvGraphicFramePr>
                  <a:graphicFrameLocks/>
                </p:cNvGraphicFramePr>
                <p:nvPr>
                  <p:extLst>
                    <p:ext uri="{D42A27DB-BD31-4B8C-83A1-F6EECF244321}">
                      <p14:modId xmlns="" xmlns:p14="http://schemas.microsoft.com/office/powerpoint/2010/main" val="352993279"/>
                    </p:ext>
                  </p:extLst>
                </p:nvPr>
              </p:nvGraphicFramePr>
              <p:xfrm>
                <a:off x="-1923782" y="1322831"/>
                <a:ext cx="3618456" cy="3099006"/>
              </p:xfrm>
              <a:graphic>
                <a:graphicData uri="http://schemas.openxmlformats.org/presentationml/2006/ole">
                  <p:oleObj spid="_x0000_s19494" name="图表" r:id="rId6" imgW="3846909" imgH="2194750" progId="Excel.Sheet.8">
                    <p:embed/>
                  </p:oleObj>
                </a:graphicData>
              </a:graphic>
            </p:graphicFrame>
            <p:sp>
              <p:nvSpPr>
                <p:cNvPr id="20" name="文本框 32"/>
                <p:cNvSpPr txBox="1">
                  <a:spLocks noChangeArrowheads="1"/>
                </p:cNvSpPr>
                <p:nvPr/>
              </p:nvSpPr>
              <p:spPr bwMode="auto">
                <a:xfrm>
                  <a:off x="256876" y="1755247"/>
                  <a:ext cx="806383" cy="4229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en-US" altLang="zh-CN" sz="1400" dirty="0">
                      <a:latin typeface="Times New Roman" panose="02020603050405020304" pitchFamily="18" charset="0"/>
                      <a:cs typeface="Times New Roman" panose="02020603050405020304" pitchFamily="18" charset="0"/>
                    </a:rPr>
                    <a:t>10931</a:t>
                  </a:r>
                  <a:endParaRPr lang="zh-CN" altLang="en-US" sz="1400" dirty="0">
                    <a:latin typeface="Times New Roman" panose="02020603050405020304" pitchFamily="18" charset="0"/>
                    <a:cs typeface="Times New Roman" panose="02020603050405020304" pitchFamily="18" charset="0"/>
                  </a:endParaRPr>
                </a:p>
              </p:txBody>
            </p:sp>
          </p:grpSp>
          <p:sp>
            <p:nvSpPr>
              <p:cNvPr id="17" name="矩形 6"/>
              <p:cNvSpPr>
                <a:spLocks noChangeArrowheads="1"/>
              </p:cNvSpPr>
              <p:nvPr/>
            </p:nvSpPr>
            <p:spPr bwMode="auto">
              <a:xfrm>
                <a:off x="3257506" y="116882"/>
                <a:ext cx="278447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FontTx/>
                  <a:buNone/>
                </a:pPr>
                <a:r>
                  <a:rPr lang="zh-CN" altLang="zh-CN" sz="1600" b="1" dirty="0">
                    <a:latin typeface="Arial" panose="020B0604020202020204" pitchFamily="34" charset="0"/>
                  </a:rPr>
                  <a:t>全国居民人均可支配收入</a:t>
                </a:r>
                <a:endParaRPr lang="en-US" altLang="zh-CN" sz="1600" b="1" dirty="0">
                  <a:latin typeface="Arial" panose="020B0604020202020204" pitchFamily="34" charset="0"/>
                </a:endParaRPr>
              </a:p>
              <a:p>
                <a:pPr algn="ctr">
                  <a:spcBef>
                    <a:spcPct val="0"/>
                  </a:spcBef>
                  <a:buFontTx/>
                  <a:buNone/>
                </a:pPr>
                <a:r>
                  <a:rPr lang="zh-CN" altLang="en-US" sz="1600" dirty="0">
                    <a:latin typeface="Arial" panose="020B0604020202020204" pitchFamily="34" charset="0"/>
                  </a:rPr>
                  <a:t>单位：</a:t>
                </a:r>
                <a:r>
                  <a:rPr lang="zh-CN" altLang="zh-CN" sz="1600" dirty="0">
                    <a:latin typeface="Arial" panose="020B0604020202020204" pitchFamily="34" charset="0"/>
                  </a:rPr>
                  <a:t>元</a:t>
                </a:r>
                <a:endParaRPr lang="zh-CN" altLang="en-US" sz="1600" dirty="0">
                  <a:latin typeface="Arial" panose="020B0604020202020204" pitchFamily="34" charset="0"/>
                </a:endParaRPr>
              </a:p>
            </p:txBody>
          </p:sp>
          <p:sp>
            <p:nvSpPr>
              <p:cNvPr id="18" name="文本框 36"/>
              <p:cNvSpPr txBox="1">
                <a:spLocks noChangeArrowheads="1"/>
              </p:cNvSpPr>
              <p:nvPr/>
            </p:nvSpPr>
            <p:spPr bwMode="auto">
              <a:xfrm>
                <a:off x="4183495" y="689452"/>
                <a:ext cx="6667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en-US" altLang="zh-CN" sz="1800" b="1" dirty="0">
                    <a:solidFill>
                      <a:srgbClr val="042052"/>
                    </a:solidFill>
                    <a:latin typeface="Times New Roman" panose="02020603050405020304" pitchFamily="18" charset="0"/>
                    <a:cs typeface="Times New Roman" panose="02020603050405020304" pitchFamily="18" charset="0"/>
                  </a:rPr>
                  <a:t>+9%</a:t>
                </a:r>
                <a:endParaRPr lang="zh-CN" altLang="en-US" sz="1800" b="1" dirty="0">
                  <a:solidFill>
                    <a:srgbClr val="042052"/>
                  </a:solidFill>
                  <a:latin typeface="Times New Roman" panose="02020603050405020304" pitchFamily="18" charset="0"/>
                  <a:cs typeface="Times New Roman" panose="02020603050405020304" pitchFamily="18" charset="0"/>
                </a:endParaRPr>
              </a:p>
            </p:txBody>
          </p:sp>
        </p:grpSp>
        <p:cxnSp>
          <p:nvCxnSpPr>
            <p:cNvPr id="15" name="直接箭头连接符 14"/>
            <p:cNvCxnSpPr/>
            <p:nvPr/>
          </p:nvCxnSpPr>
          <p:spPr>
            <a:xfrm flipV="1">
              <a:off x="4260003" y="931115"/>
              <a:ext cx="787400" cy="17621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grpSp>
      <p:pic>
        <p:nvPicPr>
          <p:cNvPr id="21" name="图片 20"/>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rot="475490">
            <a:off x="6135467" y="835227"/>
            <a:ext cx="2255514" cy="180031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矩形 2"/>
          <p:cNvSpPr/>
          <p:nvPr/>
        </p:nvSpPr>
        <p:spPr>
          <a:xfrm>
            <a:off x="6415612" y="2972711"/>
            <a:ext cx="1884542" cy="338554"/>
          </a:xfrm>
          <a:prstGeom prst="rect">
            <a:avLst/>
          </a:prstGeom>
        </p:spPr>
        <p:txBody>
          <a:bodyPr wrap="square">
            <a:spAutoFit/>
          </a:bodyPr>
          <a:lstStyle/>
          <a:p>
            <a:pPr>
              <a:defRPr/>
            </a:pPr>
            <a:r>
              <a:rPr lang="zh-CN" altLang="en-US" sz="1600" b="1" kern="100" dirty="0" smtClean="0">
                <a:solidFill>
                  <a:srgbClr val="042256"/>
                </a:solidFill>
                <a:cs typeface="宋体" panose="02010600030101010101" pitchFamily="2" charset="-122"/>
              </a:rPr>
              <a:t>就业保持稳定增长</a:t>
            </a:r>
            <a:endParaRPr lang="zh-CN" altLang="en-US" sz="1600" b="1" dirty="0">
              <a:solidFill>
                <a:srgbClr val="042256"/>
              </a:solidFill>
            </a:endParaRPr>
          </a:p>
        </p:txBody>
      </p:sp>
    </p:spTree>
    <p:extLst>
      <p:ext uri="{BB962C8B-B14F-4D97-AF65-F5344CB8AC3E}">
        <p14:creationId xmlns="" xmlns:p14="http://schemas.microsoft.com/office/powerpoint/2010/main" val="4260138349"/>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gtEl>
                                        <p:attrNameLst>
                                          <p:attrName>ppt_y</p:attrName>
                                        </p:attrNameLst>
                                      </p:cBhvr>
                                      <p:tavLst>
                                        <p:tav tm="0">
                                          <p:val>
                                            <p:strVal val="#ppt_y"/>
                                          </p:val>
                                        </p:tav>
                                        <p:tav tm="100000">
                                          <p:val>
                                            <p:strVal val="#ppt_y"/>
                                          </p:val>
                                        </p:tav>
                                      </p:tavLst>
                                    </p:anim>
                                    <p:anim calcmode="lin" valueType="num">
                                      <p:cBhvr>
                                        <p:cTn id="2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gtEl>
                                      </p:cBhvr>
                                    </p:animEffect>
                                  </p:childTnLst>
                                </p:cTn>
                              </p:par>
                            </p:childTnLst>
                          </p:cTn>
                        </p:par>
                        <p:par>
                          <p:cTn id="26" fill="hold">
                            <p:stCondLst>
                              <p:cond delay="2350"/>
                            </p:stCondLst>
                            <p:childTnLst>
                              <p:par>
                                <p:cTn id="27" presetID="16" presetClass="entr" presetSubtype="37"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outVertical)">
                                      <p:cBhvr>
                                        <p:cTn id="29" dur="500"/>
                                        <p:tgtEl>
                                          <p:spTgt spid="11"/>
                                        </p:tgtEl>
                                      </p:cBhvr>
                                    </p:animEffect>
                                  </p:childTnLst>
                                </p:cTn>
                              </p:par>
                              <p:par>
                                <p:cTn id="30" presetID="16" presetClass="entr" presetSubtype="37"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outVertical)">
                                      <p:cBhvr>
                                        <p:cTn id="32" dur="500"/>
                                        <p:tgtEl>
                                          <p:spTgt spid="10"/>
                                        </p:tgtEl>
                                      </p:cBhvr>
                                    </p:animEffect>
                                  </p:childTnLst>
                                </p:cTn>
                              </p:par>
                            </p:childTnLst>
                          </p:cTn>
                        </p:par>
                        <p:par>
                          <p:cTn id="33" fill="hold">
                            <p:stCondLst>
                              <p:cond delay="2850"/>
                            </p:stCondLst>
                            <p:childTnLst>
                              <p:par>
                                <p:cTn id="34" presetID="37" presetClass="entr" presetSubtype="0"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900" decel="100000" fill="hold"/>
                                        <p:tgtEl>
                                          <p:spTgt spid="13"/>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10" grpId="0"/>
      <p:bldGraphic spid="11" grpId="0">
        <p:bldAsOne/>
      </p:bldGraphic>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74121"/>
          </a:xfrm>
          <a:prstGeom prst="rect">
            <a:avLst/>
          </a:prstGeom>
        </p:spPr>
      </p:pic>
      <p:pic>
        <p:nvPicPr>
          <p:cNvPr id="22530" name="图片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矩形 31"/>
          <p:cNvSpPr/>
          <p:nvPr/>
        </p:nvSpPr>
        <p:spPr>
          <a:xfrm>
            <a:off x="211138" y="474663"/>
            <a:ext cx="8736012" cy="6221412"/>
          </a:xfrm>
          <a:prstGeom prst="rect">
            <a:avLst/>
          </a:prstGeom>
          <a:solidFill>
            <a:schemeClr val="accent4">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10" name="图片 9"/>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83622" y="979275"/>
            <a:ext cx="3725750" cy="20909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矩形 8"/>
          <p:cNvSpPr/>
          <p:nvPr/>
        </p:nvSpPr>
        <p:spPr>
          <a:xfrm>
            <a:off x="595733" y="4250402"/>
            <a:ext cx="2487889" cy="369332"/>
          </a:xfrm>
          <a:prstGeom prst="rect">
            <a:avLst/>
          </a:prstGeom>
        </p:spPr>
        <p:txBody>
          <a:bodyPr wrap="square">
            <a:spAutoFit/>
          </a:bodyPr>
          <a:lstStyle/>
          <a:p>
            <a:r>
              <a:rPr lang="zh-CN" altLang="zh-CN" kern="100" dirty="0">
                <a:solidFill>
                  <a:srgbClr val="000000"/>
                </a:solidFill>
                <a:cs typeface="宋体" panose="02010600030101010101" pitchFamily="2" charset="-122"/>
              </a:rPr>
              <a:t>对一定的减速惊慌失措</a:t>
            </a:r>
            <a:endParaRPr lang="zh-CN" altLang="en-US" dirty="0"/>
          </a:p>
        </p:txBody>
      </p:sp>
      <p:sp>
        <p:nvSpPr>
          <p:cNvPr id="13" name="矩形 12"/>
          <p:cNvSpPr/>
          <p:nvPr/>
        </p:nvSpPr>
        <p:spPr>
          <a:xfrm>
            <a:off x="606430" y="5116020"/>
            <a:ext cx="2477192" cy="646331"/>
          </a:xfrm>
          <a:prstGeom prst="rect">
            <a:avLst/>
          </a:prstGeom>
        </p:spPr>
        <p:txBody>
          <a:bodyPr wrap="square">
            <a:spAutoFit/>
          </a:bodyPr>
          <a:lstStyle/>
          <a:p>
            <a:r>
              <a:rPr lang="zh-CN" altLang="zh-CN" kern="100" dirty="0">
                <a:solidFill>
                  <a:srgbClr val="000000"/>
                </a:solidFill>
                <a:cs typeface="宋体" panose="02010600030101010101" pitchFamily="2" charset="-122"/>
              </a:rPr>
              <a:t>麻痹大意罔顾未来可能遇到的风险</a:t>
            </a:r>
            <a:endParaRPr lang="zh-CN" altLang="en-US" dirty="0"/>
          </a:p>
        </p:txBody>
      </p:sp>
      <mc:AlternateContent xmlns:mc="http://schemas.openxmlformats.org/markup-compatibility/2006">
        <mc:Choice xmlns="" xmlns:a14="http://schemas.microsoft.com/office/drawing/2010/main" Requires="a14">
          <p:sp>
            <p:nvSpPr>
              <p:cNvPr id="15" name="文本框 14"/>
              <p:cNvSpPr txBox="1"/>
              <p:nvPr/>
            </p:nvSpPr>
            <p:spPr>
              <a:xfrm>
                <a:off x="979661" y="3825044"/>
                <a:ext cx="915314"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72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m:oMathPara>
                </a14:m>
                <a:endParaRPr lang="zh-CN" altLang="en-US" sz="7200" b="1" dirty="0">
                  <a:solidFill>
                    <a:srgbClr val="FF0000"/>
                  </a:solidFill>
                  <a:effectLst>
                    <a:outerShdw blurRad="38100" dist="38100" dir="2700000" algn="tl">
                      <a:srgbClr val="000000">
                        <a:alpha val="43137"/>
                      </a:srgbClr>
                    </a:outerShdw>
                  </a:effectLst>
                </a:endParaRPr>
              </a:p>
            </p:txBody>
          </p:sp>
        </mc:Choice>
        <mc:Fallback>
          <p:sp>
            <p:nvSpPr>
              <p:cNvPr id="15" name="文本框 14"/>
              <p:cNvSpPr txBox="1">
                <a:spLocks noRot="1" noChangeAspect="1" noMove="1" noResize="1" noEditPoints="1" noAdjustHandles="1" noChangeArrowheads="1" noChangeShapeType="1" noTextEdit="1"/>
              </p:cNvSpPr>
              <p:nvPr/>
            </p:nvSpPr>
            <p:spPr>
              <a:xfrm>
                <a:off x="979661" y="3825044"/>
                <a:ext cx="915314" cy="1107996"/>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mc:Choice xmlns="" xmlns:a14="http://schemas.microsoft.com/office/drawing/2010/main" Requires="a14">
          <p:sp>
            <p:nvSpPr>
              <p:cNvPr id="18" name="文本框 17"/>
              <p:cNvSpPr txBox="1"/>
              <p:nvPr/>
            </p:nvSpPr>
            <p:spPr>
              <a:xfrm>
                <a:off x="1047140" y="4837335"/>
                <a:ext cx="915314"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7200" b="1"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m:oMathPara>
                </a14:m>
                <a:endParaRPr lang="zh-CN" altLang="en-US" sz="7200" b="1" dirty="0">
                  <a:solidFill>
                    <a:srgbClr val="FF0000"/>
                  </a:solidFill>
                  <a:effectLst>
                    <a:outerShdw blurRad="38100" dist="38100" dir="2700000" algn="tl">
                      <a:srgbClr val="000000">
                        <a:alpha val="43137"/>
                      </a:srgbClr>
                    </a:outerShdw>
                  </a:effectLst>
                </a:endParaRPr>
              </a:p>
            </p:txBody>
          </p:sp>
        </mc:Choice>
        <mc:Fallback>
          <p:sp>
            <p:nvSpPr>
              <p:cNvPr id="18" name="文本框 17"/>
              <p:cNvSpPr txBox="1">
                <a:spLocks noRot="1" noChangeAspect="1" noMove="1" noResize="1" noEditPoints="1" noAdjustHandles="1" noChangeArrowheads="1" noChangeShapeType="1" noTextEdit="1"/>
              </p:cNvSpPr>
              <p:nvPr/>
            </p:nvSpPr>
            <p:spPr>
              <a:xfrm>
                <a:off x="1047140" y="4837335"/>
                <a:ext cx="915314" cy="1107996"/>
              </a:xfrm>
              <a:prstGeom prst="rect">
                <a:avLst/>
              </a:prstGeom>
              <a:blipFill rotWithShape="0">
                <a:blip r:embed="rId6"/>
                <a:stretch>
                  <a:fillRect/>
                </a:stretch>
              </a:blipFill>
            </p:spPr>
            <p:txBody>
              <a:bodyPr/>
              <a:lstStyle/>
              <a:p>
                <a:r>
                  <a:rPr lang="zh-CN" altLang="en-US">
                    <a:noFill/>
                  </a:rPr>
                  <a:t> </a:t>
                </a:r>
              </a:p>
            </p:txBody>
          </p:sp>
        </mc:Fallback>
      </mc:AlternateContent>
      <p:graphicFrame>
        <p:nvGraphicFramePr>
          <p:cNvPr id="19" name="图示 18"/>
          <p:cNvGraphicFramePr/>
          <p:nvPr>
            <p:extLst>
              <p:ext uri="{D42A27DB-BD31-4B8C-83A1-F6EECF244321}">
                <p14:modId xmlns="" xmlns:p14="http://schemas.microsoft.com/office/powerpoint/2010/main" val="496396575"/>
              </p:ext>
            </p:extLst>
          </p:nvPr>
        </p:nvGraphicFramePr>
        <p:xfrm>
          <a:off x="3453818" y="3377889"/>
          <a:ext cx="5308125" cy="31294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6" name="组合 25"/>
          <p:cNvGrpSpPr/>
          <p:nvPr/>
        </p:nvGrpSpPr>
        <p:grpSpPr>
          <a:xfrm>
            <a:off x="5088336" y="803579"/>
            <a:ext cx="2953969" cy="1164356"/>
            <a:chOff x="5364087" y="1979549"/>
            <a:chExt cx="2953969" cy="1164356"/>
          </a:xfrm>
        </p:grpSpPr>
        <p:sp>
          <p:nvSpPr>
            <p:cNvPr id="27" name="圆角矩形标注 26"/>
            <p:cNvSpPr/>
            <p:nvPr/>
          </p:nvSpPr>
          <p:spPr>
            <a:xfrm>
              <a:off x="5364087" y="1979549"/>
              <a:ext cx="1908375" cy="357246"/>
            </a:xfrm>
            <a:prstGeom prst="wedgeRoundRectCallout">
              <a:avLst>
                <a:gd name="adj1" fmla="val 34680"/>
                <a:gd name="adj2" fmla="val 60418"/>
                <a:gd name="adj3" fmla="val 16667"/>
              </a:avLst>
            </a:prstGeom>
            <a:noFill/>
            <a:ln/>
            <a:scene3d>
              <a:camera prst="orthographicFront">
                <a:rot lat="0" lon="0" rev="0"/>
              </a:camera>
              <a:lightRig rig="threePt" dir="t"/>
            </a:scene3d>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zh-C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rPr>
                <a:t>短周期</a:t>
              </a:r>
              <a:r>
                <a:rPr lang="zh-CN"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rPr>
                <a:t>视角</a:t>
              </a:r>
            </a:p>
          </p:txBody>
        </p:sp>
        <p:sp>
          <p:nvSpPr>
            <p:cNvPr id="28" name="矩形 27"/>
            <p:cNvSpPr/>
            <p:nvPr/>
          </p:nvSpPr>
          <p:spPr>
            <a:xfrm>
              <a:off x="5993859" y="2559130"/>
              <a:ext cx="2324197" cy="584775"/>
            </a:xfrm>
            <a:prstGeom prst="rect">
              <a:avLst/>
            </a:prstGeom>
          </p:spPr>
          <p:txBody>
            <a:bodyPr wrap="square">
              <a:spAutoFit/>
            </a:bodyPr>
            <a:lstStyle/>
            <a:p>
              <a:r>
                <a:rPr lang="zh-CN" altLang="zh-CN" sz="1600" dirty="0"/>
                <a:t>经济发展</a:t>
              </a:r>
              <a:r>
                <a:rPr lang="zh-CN" altLang="zh-CN" sz="1600" dirty="0" smtClean="0"/>
                <a:t>中一些问题是严峻</a:t>
              </a:r>
              <a:r>
                <a:rPr lang="zh-CN" altLang="en-US" sz="1600" dirty="0" smtClean="0"/>
                <a:t>的</a:t>
              </a:r>
              <a:r>
                <a:rPr lang="zh-CN" altLang="zh-CN" sz="1600" dirty="0" smtClean="0"/>
                <a:t>，</a:t>
              </a:r>
              <a:r>
                <a:rPr lang="zh-CN" altLang="zh-CN" sz="1600" dirty="0"/>
                <a:t>需要认真对待</a:t>
              </a:r>
              <a:endParaRPr lang="zh-CN" altLang="en-US" sz="1600" dirty="0"/>
            </a:p>
          </p:txBody>
        </p:sp>
        <p:cxnSp>
          <p:nvCxnSpPr>
            <p:cNvPr id="29" name="直接连接符 28"/>
            <p:cNvCxnSpPr/>
            <p:nvPr/>
          </p:nvCxnSpPr>
          <p:spPr bwMode="auto">
            <a:xfrm>
              <a:off x="6104128" y="2516738"/>
              <a:ext cx="1908000" cy="0"/>
            </a:xfrm>
            <a:prstGeom prst="line">
              <a:avLst/>
            </a:prstGeom>
            <a:ln w="19050">
              <a:solidFill>
                <a:schemeClr val="accent6">
                  <a:lumMod val="50000"/>
                </a:schemeClr>
              </a:solidFill>
              <a:prstDash val="solid"/>
            </a:ln>
          </p:spPr>
          <p:style>
            <a:lnRef idx="1">
              <a:schemeClr val="accent6"/>
            </a:lnRef>
            <a:fillRef idx="0">
              <a:schemeClr val="accent6"/>
            </a:fillRef>
            <a:effectRef idx="0">
              <a:schemeClr val="accent6"/>
            </a:effectRef>
            <a:fontRef idx="minor">
              <a:schemeClr val="tx1"/>
            </a:fontRef>
          </p:style>
        </p:cxnSp>
      </p:grpSp>
      <p:grpSp>
        <p:nvGrpSpPr>
          <p:cNvPr id="33" name="组合 32"/>
          <p:cNvGrpSpPr/>
          <p:nvPr/>
        </p:nvGrpSpPr>
        <p:grpSpPr>
          <a:xfrm>
            <a:off x="5100153" y="2356070"/>
            <a:ext cx="3323997" cy="1089825"/>
            <a:chOff x="5436096" y="4005064"/>
            <a:chExt cx="3323997" cy="1089825"/>
          </a:xfrm>
        </p:grpSpPr>
        <p:sp>
          <p:nvSpPr>
            <p:cNvPr id="34" name="矩形 33"/>
            <p:cNvSpPr/>
            <p:nvPr/>
          </p:nvSpPr>
          <p:spPr>
            <a:xfrm>
              <a:off x="6068409" y="4510114"/>
              <a:ext cx="2691684" cy="584775"/>
            </a:xfrm>
            <a:prstGeom prst="rect">
              <a:avLst/>
            </a:prstGeom>
          </p:spPr>
          <p:txBody>
            <a:bodyPr wrap="square">
              <a:spAutoFit/>
            </a:bodyPr>
            <a:lstStyle/>
            <a:p>
              <a:r>
                <a:rPr lang="zh-CN" altLang="zh-CN" sz="1600" dirty="0" smtClean="0"/>
                <a:t>经济</a:t>
              </a:r>
              <a:r>
                <a:rPr lang="zh-CN" altLang="zh-CN" sz="1600" dirty="0"/>
                <a:t>发展中</a:t>
              </a:r>
              <a:r>
                <a:rPr lang="zh-CN" altLang="en-US" sz="1600" dirty="0"/>
                <a:t>存在</a:t>
              </a:r>
              <a:r>
                <a:rPr lang="zh-CN" altLang="zh-CN" sz="1600" dirty="0" smtClean="0"/>
                <a:t>问题是</a:t>
              </a:r>
              <a:r>
                <a:rPr lang="zh-CN" altLang="zh-CN" sz="1600" dirty="0"/>
                <a:t>不可避免的阶段性现象</a:t>
              </a:r>
              <a:endParaRPr lang="zh-CN" altLang="en-US" sz="1600" dirty="0"/>
            </a:p>
          </p:txBody>
        </p:sp>
        <p:sp>
          <p:nvSpPr>
            <p:cNvPr id="35" name="圆角矩形标注 34"/>
            <p:cNvSpPr/>
            <p:nvPr/>
          </p:nvSpPr>
          <p:spPr>
            <a:xfrm>
              <a:off x="5436096" y="4005064"/>
              <a:ext cx="1896558" cy="332433"/>
            </a:xfrm>
            <a:prstGeom prst="wedgeRoundRectCallout">
              <a:avLst>
                <a:gd name="adj1" fmla="val 34680"/>
                <a:gd name="adj2" fmla="val 60418"/>
                <a:gd name="adj3" fmla="val 16667"/>
              </a:avLst>
            </a:prstGeom>
            <a:noFill/>
            <a:ln/>
            <a:scene3d>
              <a:camera prst="orthographicFront">
                <a:rot lat="0" lon="0" rev="0"/>
              </a:camera>
              <a:lightRig rig="threePt" dir="t"/>
            </a:scene3d>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rPr>
                <a:t>长周期视角</a:t>
              </a:r>
              <a:endParaRPr lang="en-US" altLang="zh-C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endParaRPr>
            </a:p>
          </p:txBody>
        </p:sp>
        <p:cxnSp>
          <p:nvCxnSpPr>
            <p:cNvPr id="36" name="直接连接符 35"/>
            <p:cNvCxnSpPr/>
            <p:nvPr/>
          </p:nvCxnSpPr>
          <p:spPr bwMode="auto">
            <a:xfrm>
              <a:off x="6204087" y="4506490"/>
              <a:ext cx="1908000" cy="0"/>
            </a:xfrm>
            <a:prstGeom prst="line">
              <a:avLst/>
            </a:prstGeom>
            <a:ln w="19050">
              <a:solidFill>
                <a:schemeClr val="accent6">
                  <a:lumMod val="50000"/>
                </a:schemeClr>
              </a:solidFill>
              <a:prstDash val="solid"/>
            </a:ln>
          </p:spPr>
          <p:style>
            <a:lnRef idx="1">
              <a:schemeClr val="accent6"/>
            </a:lnRef>
            <a:fillRef idx="0">
              <a:schemeClr val="accent6"/>
            </a:fillRef>
            <a:effectRef idx="0">
              <a:schemeClr val="accent6"/>
            </a:effectRef>
            <a:fontRef idx="minor">
              <a:schemeClr val="tx1"/>
            </a:fontRef>
          </p:style>
        </p:cxnSp>
      </p:grpSp>
      <p:cxnSp>
        <p:nvCxnSpPr>
          <p:cNvPr id="38" name="形状 31"/>
          <p:cNvCxnSpPr/>
          <p:nvPr/>
        </p:nvCxnSpPr>
        <p:spPr>
          <a:xfrm flipV="1">
            <a:off x="4224241" y="1160824"/>
            <a:ext cx="900000" cy="684000"/>
          </a:xfrm>
          <a:prstGeom prst="curvedConnector2">
            <a:avLst/>
          </a:prstGeom>
          <a:ln/>
        </p:spPr>
        <p:style>
          <a:lnRef idx="3">
            <a:schemeClr val="accent2"/>
          </a:lnRef>
          <a:fillRef idx="0">
            <a:schemeClr val="accent2"/>
          </a:fillRef>
          <a:effectRef idx="2">
            <a:schemeClr val="accent2"/>
          </a:effectRef>
          <a:fontRef idx="minor">
            <a:schemeClr val="tx1"/>
          </a:fontRef>
        </p:style>
      </p:cxnSp>
      <p:cxnSp>
        <p:nvCxnSpPr>
          <p:cNvPr id="39" name="形状 33"/>
          <p:cNvCxnSpPr/>
          <p:nvPr/>
        </p:nvCxnSpPr>
        <p:spPr>
          <a:xfrm>
            <a:off x="4190089" y="1844824"/>
            <a:ext cx="900000" cy="684000"/>
          </a:xfrm>
          <a:prstGeom prst="curvedConnector2">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 xmlns:p14="http://schemas.microsoft.com/office/powerpoint/2010/main" val="44828569"/>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00"/>
                                        <p:tgtEl>
                                          <p:spTgt spid="3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up)">
                                      <p:cBhvr>
                                        <p:cTn id="19" dur="500"/>
                                        <p:tgtEl>
                                          <p:spTgt spid="3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500"/>
                            </p:stCondLst>
                            <p:childTnLst>
                              <p:par>
                                <p:cTn id="35" presetID="14" presetClass="entr" presetSubtype="1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19">
                                            <p:graphicEl>
                                              <a:dgm id="{1618B187-05BA-47EC-AC3D-C8983BCD5FD1}"/>
                                            </p:graphicEl>
                                          </p:spTgt>
                                        </p:tgtEl>
                                        <p:attrNameLst>
                                          <p:attrName>style.visibility</p:attrName>
                                        </p:attrNameLst>
                                      </p:cBhvr>
                                      <p:to>
                                        <p:strVal val="visible"/>
                                      </p:to>
                                    </p:set>
                                    <p:animEffect transition="in" filter="wipe(left)">
                                      <p:cBhvr>
                                        <p:cTn id="47" dur="500"/>
                                        <p:tgtEl>
                                          <p:spTgt spid="19">
                                            <p:graphicEl>
                                              <a:dgm id="{1618B187-05BA-47EC-AC3D-C8983BCD5FD1}"/>
                                            </p:graphicEl>
                                          </p:spTgt>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19">
                                            <p:graphicEl>
                                              <a:dgm id="{5DF461D3-A3C4-4DD1-837C-4857F11A6456}"/>
                                            </p:graphicEl>
                                          </p:spTgt>
                                        </p:tgtEl>
                                        <p:attrNameLst>
                                          <p:attrName>style.visibility</p:attrName>
                                        </p:attrNameLst>
                                      </p:cBhvr>
                                      <p:to>
                                        <p:strVal val="visible"/>
                                      </p:to>
                                    </p:set>
                                    <p:animEffect transition="in" filter="wipe(left)">
                                      <p:cBhvr>
                                        <p:cTn id="51" dur="500"/>
                                        <p:tgtEl>
                                          <p:spTgt spid="19">
                                            <p:graphicEl>
                                              <a:dgm id="{5DF461D3-A3C4-4DD1-837C-4857F11A6456}"/>
                                            </p:graphicEl>
                                          </p:spTgt>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19">
                                            <p:graphicEl>
                                              <a:dgm id="{86B4204F-0399-4B94-96B2-F9FD16280889}"/>
                                            </p:graphicEl>
                                          </p:spTgt>
                                        </p:tgtEl>
                                        <p:attrNameLst>
                                          <p:attrName>style.visibility</p:attrName>
                                        </p:attrNameLst>
                                      </p:cBhvr>
                                      <p:to>
                                        <p:strVal val="visible"/>
                                      </p:to>
                                    </p:set>
                                    <p:animEffect transition="in" filter="wipe(left)">
                                      <p:cBhvr>
                                        <p:cTn id="55" dur="500"/>
                                        <p:tgtEl>
                                          <p:spTgt spid="19">
                                            <p:graphicEl>
                                              <a:dgm id="{86B4204F-0399-4B94-96B2-F9FD16280889}"/>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9">
                                            <p:graphicEl>
                                              <a:dgm id="{42B8E3CA-9D77-4264-89B2-DBDB18D9906C}"/>
                                            </p:graphicEl>
                                          </p:spTgt>
                                        </p:tgtEl>
                                        <p:attrNameLst>
                                          <p:attrName>style.visibility</p:attrName>
                                        </p:attrNameLst>
                                      </p:cBhvr>
                                      <p:to>
                                        <p:strVal val="visible"/>
                                      </p:to>
                                    </p:set>
                                    <p:animEffect transition="in" filter="wipe(left)">
                                      <p:cBhvr>
                                        <p:cTn id="59" dur="500"/>
                                        <p:tgtEl>
                                          <p:spTgt spid="19">
                                            <p:graphicEl>
                                              <a:dgm id="{42B8E3CA-9D77-4264-89B2-DBDB18D9906C}"/>
                                            </p:graphicEl>
                                          </p:spTgt>
                                        </p:tgtEl>
                                      </p:cBhvr>
                                    </p:animEffect>
                                  </p:childTnLst>
                                </p:cTn>
                              </p:par>
                            </p:childTnLst>
                          </p:cTn>
                        </p:par>
                        <p:par>
                          <p:cTn id="60" fill="hold">
                            <p:stCondLst>
                              <p:cond delay="6500"/>
                            </p:stCondLst>
                            <p:childTnLst>
                              <p:par>
                                <p:cTn id="61" presetID="22" presetClass="entr" presetSubtype="8" fill="hold" grpId="0" nodeType="afterEffect">
                                  <p:stCondLst>
                                    <p:cond delay="0"/>
                                  </p:stCondLst>
                                  <p:childTnLst>
                                    <p:set>
                                      <p:cBhvr>
                                        <p:cTn id="62" dur="1" fill="hold">
                                          <p:stCondLst>
                                            <p:cond delay="0"/>
                                          </p:stCondLst>
                                        </p:cTn>
                                        <p:tgtEl>
                                          <p:spTgt spid="19">
                                            <p:graphicEl>
                                              <a:dgm id="{BA762B5B-B7B7-4383-9211-DEC3C42E7E1C}"/>
                                            </p:graphicEl>
                                          </p:spTgt>
                                        </p:tgtEl>
                                        <p:attrNameLst>
                                          <p:attrName>style.visibility</p:attrName>
                                        </p:attrNameLst>
                                      </p:cBhvr>
                                      <p:to>
                                        <p:strVal val="visible"/>
                                      </p:to>
                                    </p:set>
                                    <p:animEffect transition="in" filter="wipe(left)">
                                      <p:cBhvr>
                                        <p:cTn id="63" dur="500"/>
                                        <p:tgtEl>
                                          <p:spTgt spid="19">
                                            <p:graphicEl>
                                              <a:dgm id="{BA762B5B-B7B7-4383-9211-DEC3C42E7E1C}"/>
                                            </p:graphicEl>
                                          </p:spTgt>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9">
                                            <p:graphicEl>
                                              <a:dgm id="{30364404-CCA2-4F67-8726-9771A9AE378C}"/>
                                            </p:graphicEl>
                                          </p:spTgt>
                                        </p:tgtEl>
                                        <p:attrNameLst>
                                          <p:attrName>style.visibility</p:attrName>
                                        </p:attrNameLst>
                                      </p:cBhvr>
                                      <p:to>
                                        <p:strVal val="visible"/>
                                      </p:to>
                                    </p:set>
                                    <p:animEffect transition="in" filter="wipe(left)">
                                      <p:cBhvr>
                                        <p:cTn id="67" dur="500"/>
                                        <p:tgtEl>
                                          <p:spTgt spid="19">
                                            <p:graphicEl>
                                              <a:dgm id="{30364404-CCA2-4F67-8726-9771A9AE378C}"/>
                                            </p:graphicEl>
                                          </p:spTgt>
                                        </p:tgtEl>
                                      </p:cBhvr>
                                    </p:animEffect>
                                  </p:childTnLst>
                                </p:cTn>
                              </p:par>
                            </p:childTnLst>
                          </p:cTn>
                        </p:par>
                        <p:par>
                          <p:cTn id="68" fill="hold">
                            <p:stCondLst>
                              <p:cond delay="7500"/>
                            </p:stCondLst>
                            <p:childTnLst>
                              <p:par>
                                <p:cTn id="69" presetID="22" presetClass="entr" presetSubtype="8" fill="hold" grpId="0" nodeType="afterEffect">
                                  <p:stCondLst>
                                    <p:cond delay="0"/>
                                  </p:stCondLst>
                                  <p:childTnLst>
                                    <p:set>
                                      <p:cBhvr>
                                        <p:cTn id="70" dur="1" fill="hold">
                                          <p:stCondLst>
                                            <p:cond delay="0"/>
                                          </p:stCondLst>
                                        </p:cTn>
                                        <p:tgtEl>
                                          <p:spTgt spid="19">
                                            <p:graphicEl>
                                              <a:dgm id="{AA1C79C6-CC72-4243-8BBF-939E1EE5F40C}"/>
                                            </p:graphicEl>
                                          </p:spTgt>
                                        </p:tgtEl>
                                        <p:attrNameLst>
                                          <p:attrName>style.visibility</p:attrName>
                                        </p:attrNameLst>
                                      </p:cBhvr>
                                      <p:to>
                                        <p:strVal val="visible"/>
                                      </p:to>
                                    </p:set>
                                    <p:animEffect transition="in" filter="wipe(left)">
                                      <p:cBhvr>
                                        <p:cTn id="71" dur="500"/>
                                        <p:tgtEl>
                                          <p:spTgt spid="19">
                                            <p:graphicEl>
                                              <a:dgm id="{AA1C79C6-CC72-4243-8BBF-939E1EE5F40C}"/>
                                            </p:graphicEl>
                                          </p:spTgt>
                                        </p:tgtEl>
                                      </p:cBhvr>
                                    </p:animEffect>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19">
                                            <p:graphicEl>
                                              <a:dgm id="{341FEA52-F6BE-46E9-8727-0892DDFEC648}"/>
                                            </p:graphicEl>
                                          </p:spTgt>
                                        </p:tgtEl>
                                        <p:attrNameLst>
                                          <p:attrName>style.visibility</p:attrName>
                                        </p:attrNameLst>
                                      </p:cBhvr>
                                      <p:to>
                                        <p:strVal val="visible"/>
                                      </p:to>
                                    </p:set>
                                    <p:animEffect transition="in" filter="wipe(left)">
                                      <p:cBhvr>
                                        <p:cTn id="75" dur="500"/>
                                        <p:tgtEl>
                                          <p:spTgt spid="19">
                                            <p:graphicEl>
                                              <a:dgm id="{341FEA52-F6BE-46E9-8727-0892DDFEC64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animBg="1"/>
      <p:bldP spid="18" grpId="0" animBg="1"/>
      <p:bldGraphic spid="19"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2"/>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588"/>
            <a:ext cx="9120188" cy="6856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3"/>
          <p:cNvGrpSpPr/>
          <p:nvPr/>
        </p:nvGrpSpPr>
        <p:grpSpPr>
          <a:xfrm>
            <a:off x="357159" y="1586495"/>
            <a:ext cx="8281940" cy="4302967"/>
            <a:chOff x="874712" y="1966814"/>
            <a:chExt cx="7070079" cy="3975628"/>
          </a:xfrm>
          <a:effectLst>
            <a:outerShdw blurRad="266700" dist="215900" dir="2700000">
              <a:srgbClr val="000000">
                <a:alpha val="43000"/>
              </a:srgbClr>
            </a:outerShdw>
          </a:effectLst>
        </p:grpSpPr>
        <p:sp>
          <p:nvSpPr>
            <p:cNvPr id="5" name="Rectangle 4"/>
            <p:cNvSpPr/>
            <p:nvPr/>
          </p:nvSpPr>
          <p:spPr>
            <a:xfrm>
              <a:off x="874712" y="1966814"/>
              <a:ext cx="7070079" cy="3953668"/>
            </a:xfrm>
            <a:prstGeom prst="rect">
              <a:avLst/>
            </a:prstGeom>
            <a:solidFill>
              <a:srgbClr val="FFFFFF"/>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marL="342900" indent="-342900" defTabSz="457200" eaLnBrk="1" fontAlgn="auto" hangingPunct="1">
                <a:spcBef>
                  <a:spcPts val="0"/>
                </a:spcBef>
                <a:spcAft>
                  <a:spcPts val="0"/>
                </a:spcAft>
                <a:buFont typeface="Wingdings" pitchFamily="2" charset="2"/>
                <a:buChar char="u"/>
                <a:defRPr/>
              </a:pPr>
              <a:r>
                <a:rPr lang="zh-CN" altLang="en-US" sz="2400" b="1" dirty="0" smtClean="0">
                  <a:solidFill>
                    <a:schemeClr val="tx1"/>
                  </a:solidFill>
                  <a:latin typeface="黑体" pitchFamily="2" charset="-122"/>
                  <a:ea typeface="黑体" pitchFamily="2" charset="-122"/>
                  <a:cs typeface="Times New Roman" panose="02020603050405020304" pitchFamily="18" charset="0"/>
                </a:rPr>
                <a:t>朱剑红，</a:t>
              </a:r>
              <a:r>
                <a:rPr lang="en-US" altLang="zh-CN" sz="2400" b="1" dirty="0" smtClean="0">
                  <a:solidFill>
                    <a:schemeClr val="tx1"/>
                  </a:solidFill>
                  <a:latin typeface="黑体" pitchFamily="2" charset="-122"/>
                  <a:ea typeface="黑体" pitchFamily="2" charset="-122"/>
                  <a:cs typeface="Times New Roman" panose="02020603050405020304" pitchFamily="18" charset="0"/>
                </a:rPr>
                <a:t>《</a:t>
              </a:r>
              <a:r>
                <a:rPr lang="zh-CN" altLang="en-US" sz="2400" b="1" dirty="0" smtClean="0">
                  <a:solidFill>
                    <a:schemeClr val="tx1"/>
                  </a:solidFill>
                  <a:latin typeface="黑体" pitchFamily="2" charset="-122"/>
                  <a:ea typeface="黑体" pitchFamily="2" charset="-122"/>
                  <a:cs typeface="Times New Roman" panose="02020603050405020304" pitchFamily="18" charset="0"/>
                </a:rPr>
                <a:t>中国经济：稳在何处，好在何方</a:t>
              </a:r>
              <a:r>
                <a:rPr lang="en-US" altLang="zh-CN" sz="2400" b="1" dirty="0" smtClean="0">
                  <a:solidFill>
                    <a:schemeClr val="tx1"/>
                  </a:solidFill>
                  <a:latin typeface="黑体" pitchFamily="2" charset="-122"/>
                  <a:ea typeface="黑体" pitchFamily="2" charset="-122"/>
                  <a:cs typeface="Times New Roman" panose="02020603050405020304" pitchFamily="18" charset="0"/>
                </a:rPr>
                <a:t>》</a:t>
              </a:r>
            </a:p>
            <a:p>
              <a:pPr marL="342900" indent="-342900" algn="r" defTabSz="457200" eaLnBrk="1" fontAlgn="auto" hangingPunct="1">
                <a:spcBef>
                  <a:spcPts val="0"/>
                </a:spcBef>
                <a:spcAft>
                  <a:spcPts val="0"/>
                </a:spcAft>
                <a:defRPr/>
              </a:pPr>
              <a:r>
                <a:rPr lang="en-US" altLang="zh-CN" sz="2000" dirty="0" smtClean="0">
                  <a:solidFill>
                    <a:schemeClr val="tx1"/>
                  </a:solidFill>
                  <a:latin typeface="+mn-ea"/>
                  <a:cs typeface="Times New Roman" panose="02020603050405020304" pitchFamily="18" charset="0"/>
                </a:rPr>
                <a:t>《</a:t>
              </a:r>
              <a:r>
                <a:rPr lang="zh-CN" altLang="en-US" sz="2000" dirty="0" smtClean="0">
                  <a:solidFill>
                    <a:schemeClr val="tx1"/>
                  </a:solidFill>
                  <a:latin typeface="+mn-ea"/>
                  <a:cs typeface="Times New Roman" panose="02020603050405020304" pitchFamily="18" charset="0"/>
                </a:rPr>
                <a:t>人民日报</a:t>
              </a:r>
              <a:r>
                <a:rPr lang="en-US" altLang="zh-CN" sz="2000" dirty="0" smtClean="0">
                  <a:solidFill>
                    <a:schemeClr val="tx1"/>
                  </a:solidFill>
                  <a:latin typeface="+mn-ea"/>
                  <a:cs typeface="Times New Roman" panose="02020603050405020304" pitchFamily="18" charset="0"/>
                </a:rPr>
                <a:t>》  2015</a:t>
              </a:r>
              <a:r>
                <a:rPr lang="zh-CN" altLang="en-US" sz="2000" dirty="0" smtClean="0">
                  <a:solidFill>
                    <a:schemeClr val="tx1"/>
                  </a:solidFill>
                  <a:latin typeface="+mn-ea"/>
                  <a:cs typeface="Times New Roman" panose="02020603050405020304" pitchFamily="18" charset="0"/>
                </a:rPr>
                <a:t>年</a:t>
              </a:r>
              <a:r>
                <a:rPr lang="en-US" altLang="zh-CN" sz="2000" dirty="0" smtClean="0">
                  <a:solidFill>
                    <a:schemeClr val="tx1"/>
                  </a:solidFill>
                  <a:latin typeface="+mn-ea"/>
                  <a:cs typeface="Times New Roman" panose="02020603050405020304" pitchFamily="18" charset="0"/>
                </a:rPr>
                <a:t>7</a:t>
              </a:r>
              <a:r>
                <a:rPr lang="zh-CN" altLang="en-US" sz="2000" dirty="0" smtClean="0">
                  <a:solidFill>
                    <a:schemeClr val="tx1"/>
                  </a:solidFill>
                  <a:latin typeface="+mn-ea"/>
                  <a:cs typeface="Times New Roman" panose="02020603050405020304" pitchFamily="18" charset="0"/>
                </a:rPr>
                <a:t>月</a:t>
              </a:r>
              <a:r>
                <a:rPr lang="en-US" altLang="zh-CN" sz="2000" dirty="0" smtClean="0">
                  <a:solidFill>
                    <a:schemeClr val="tx1"/>
                  </a:solidFill>
                  <a:latin typeface="+mn-ea"/>
                  <a:cs typeface="Times New Roman" panose="02020603050405020304" pitchFamily="18" charset="0"/>
                </a:rPr>
                <a:t>17</a:t>
              </a:r>
              <a:r>
                <a:rPr lang="zh-CN" altLang="en-US" sz="2000" dirty="0" smtClean="0">
                  <a:solidFill>
                    <a:schemeClr val="tx1"/>
                  </a:solidFill>
                  <a:latin typeface="+mn-ea"/>
                  <a:cs typeface="Times New Roman" panose="02020603050405020304" pitchFamily="18" charset="0"/>
                </a:rPr>
                <a:t>日</a:t>
              </a:r>
            </a:p>
            <a:p>
              <a:pPr marL="342900" indent="-342900" defTabSz="457200" eaLnBrk="1" fontAlgn="auto" hangingPunct="1">
                <a:spcBef>
                  <a:spcPts val="0"/>
                </a:spcBef>
                <a:spcAft>
                  <a:spcPts val="0"/>
                </a:spcAft>
                <a:buFont typeface="Wingdings" pitchFamily="2" charset="2"/>
                <a:buChar char="u"/>
                <a:defRPr/>
              </a:pPr>
              <a:r>
                <a:rPr lang="zh-CN" altLang="en-US" sz="2400" b="1" dirty="0" smtClean="0">
                  <a:solidFill>
                    <a:schemeClr val="tx1"/>
                  </a:solidFill>
                  <a:latin typeface="黑体" pitchFamily="2" charset="-122"/>
                  <a:ea typeface="黑体" pitchFamily="2" charset="-122"/>
                  <a:cs typeface="Times New Roman" panose="02020603050405020304" pitchFamily="18" charset="0"/>
                </a:rPr>
                <a:t>孙阳、杨曦等，</a:t>
              </a:r>
              <a:r>
                <a:rPr lang="en-US" altLang="zh-CN" sz="2400" b="1" dirty="0" smtClean="0">
                  <a:solidFill>
                    <a:schemeClr val="tx1"/>
                  </a:solidFill>
                  <a:latin typeface="黑体" pitchFamily="2" charset="-122"/>
                  <a:ea typeface="黑体" pitchFamily="2" charset="-122"/>
                  <a:cs typeface="Times New Roman" panose="02020603050405020304" pitchFamily="18" charset="0"/>
                </a:rPr>
                <a:t>《</a:t>
              </a:r>
              <a:r>
                <a:rPr lang="zh-CN" altLang="en-US" sz="2400" b="1" dirty="0" smtClean="0">
                  <a:solidFill>
                    <a:schemeClr val="tx1"/>
                  </a:solidFill>
                  <a:latin typeface="黑体" pitchFamily="2" charset="-122"/>
                  <a:ea typeface="黑体" pitchFamily="2" charset="-122"/>
                  <a:cs typeface="Times New Roman" panose="02020603050405020304" pitchFamily="18" charset="0"/>
                </a:rPr>
                <a:t>人民财经</a:t>
              </a:r>
              <a:r>
                <a:rPr lang="en-US" altLang="zh-CN" sz="2400" b="1" dirty="0" smtClean="0">
                  <a:solidFill>
                    <a:schemeClr val="tx1"/>
                  </a:solidFill>
                  <a:latin typeface="黑体" pitchFamily="2" charset="-122"/>
                  <a:ea typeface="黑体" pitchFamily="2" charset="-122"/>
                  <a:cs typeface="Times New Roman" panose="02020603050405020304" pitchFamily="18" charset="0"/>
                </a:rPr>
                <a:t>·</a:t>
              </a:r>
              <a:r>
                <a:rPr lang="zh-CN" altLang="en-US" sz="2400" b="1" dirty="0" smtClean="0">
                  <a:solidFill>
                    <a:schemeClr val="tx1"/>
                  </a:solidFill>
                  <a:latin typeface="黑体" pitchFamily="2" charset="-122"/>
                  <a:ea typeface="黑体" pitchFamily="2" charset="-122"/>
                  <a:cs typeface="Times New Roman" panose="02020603050405020304" pitchFamily="18" charset="0"/>
                </a:rPr>
                <a:t>中国经济半年报系列报道</a:t>
              </a:r>
              <a:r>
                <a:rPr lang="en-US" altLang="zh-CN" sz="2400" b="1" dirty="0" smtClean="0">
                  <a:solidFill>
                    <a:schemeClr val="tx1"/>
                  </a:solidFill>
                  <a:latin typeface="黑体" pitchFamily="2" charset="-122"/>
                  <a:ea typeface="黑体" pitchFamily="2" charset="-122"/>
                  <a:cs typeface="Times New Roman" panose="02020603050405020304" pitchFamily="18" charset="0"/>
                </a:rPr>
                <a:t>》</a:t>
              </a:r>
            </a:p>
            <a:p>
              <a:pPr marL="342900" indent="-342900" algn="r" defTabSz="457200" eaLnBrk="1" fontAlgn="auto" hangingPunct="1">
                <a:spcBef>
                  <a:spcPts val="0"/>
                </a:spcBef>
                <a:spcAft>
                  <a:spcPts val="0"/>
                </a:spcAft>
                <a:defRPr/>
              </a:pPr>
              <a:r>
                <a:rPr lang="zh-CN" altLang="en-US" sz="2000" dirty="0" smtClean="0">
                  <a:solidFill>
                    <a:schemeClr val="tx1"/>
                  </a:solidFill>
                  <a:latin typeface="+mn-ea"/>
                  <a:cs typeface="Times New Roman" panose="02020603050405020304" pitchFamily="18" charset="0"/>
                </a:rPr>
                <a:t>人民网    </a:t>
              </a:r>
              <a:r>
                <a:rPr lang="en-US" altLang="zh-CN" sz="2000" dirty="0" smtClean="0">
                  <a:solidFill>
                    <a:schemeClr val="tx1"/>
                  </a:solidFill>
                  <a:latin typeface="+mn-ea"/>
                  <a:cs typeface="Times New Roman" panose="02020603050405020304" pitchFamily="18" charset="0"/>
                </a:rPr>
                <a:t>2015</a:t>
              </a:r>
              <a:r>
                <a:rPr lang="zh-CN" altLang="en-US" sz="2000" dirty="0" smtClean="0">
                  <a:solidFill>
                    <a:schemeClr val="tx1"/>
                  </a:solidFill>
                  <a:latin typeface="+mn-ea"/>
                  <a:cs typeface="Times New Roman" panose="02020603050405020304" pitchFamily="18" charset="0"/>
                </a:rPr>
                <a:t>年</a:t>
              </a:r>
              <a:r>
                <a:rPr lang="en-US" altLang="zh-CN" sz="2000" dirty="0" smtClean="0">
                  <a:solidFill>
                    <a:schemeClr val="tx1"/>
                  </a:solidFill>
                  <a:latin typeface="+mn-ea"/>
                  <a:cs typeface="Times New Roman" panose="02020603050405020304" pitchFamily="18" charset="0"/>
                </a:rPr>
                <a:t>7</a:t>
              </a:r>
              <a:r>
                <a:rPr lang="zh-CN" altLang="en-US" sz="2000" dirty="0" smtClean="0">
                  <a:solidFill>
                    <a:schemeClr val="tx1"/>
                  </a:solidFill>
                  <a:latin typeface="+mn-ea"/>
                  <a:cs typeface="Times New Roman" panose="02020603050405020304" pitchFamily="18" charset="0"/>
                </a:rPr>
                <a:t>月</a:t>
              </a:r>
              <a:r>
                <a:rPr lang="en-US" altLang="zh-CN" sz="2000" dirty="0" smtClean="0">
                  <a:solidFill>
                    <a:schemeClr val="tx1"/>
                  </a:solidFill>
                  <a:latin typeface="+mn-ea"/>
                  <a:cs typeface="Times New Roman" panose="02020603050405020304" pitchFamily="18" charset="0"/>
                </a:rPr>
                <a:t>9</a:t>
              </a:r>
              <a:r>
                <a:rPr lang="zh-CN" altLang="en-US" sz="2000" dirty="0" smtClean="0">
                  <a:solidFill>
                    <a:schemeClr val="tx1"/>
                  </a:solidFill>
                  <a:latin typeface="+mn-ea"/>
                  <a:cs typeface="Times New Roman" panose="02020603050405020304" pitchFamily="18" charset="0"/>
                </a:rPr>
                <a:t>日至</a:t>
              </a:r>
              <a:r>
                <a:rPr lang="en-US" altLang="zh-CN" sz="2000" dirty="0" smtClean="0">
                  <a:solidFill>
                    <a:schemeClr val="tx1"/>
                  </a:solidFill>
                  <a:latin typeface="+mn-ea"/>
                  <a:cs typeface="Times New Roman" panose="02020603050405020304" pitchFamily="18" charset="0"/>
                </a:rPr>
                <a:t>7</a:t>
              </a:r>
              <a:r>
                <a:rPr lang="zh-CN" altLang="en-US" sz="2000" dirty="0" smtClean="0">
                  <a:solidFill>
                    <a:schemeClr val="tx1"/>
                  </a:solidFill>
                  <a:latin typeface="+mn-ea"/>
                  <a:cs typeface="Times New Roman" panose="02020603050405020304" pitchFamily="18" charset="0"/>
                </a:rPr>
                <a:t>月</a:t>
              </a:r>
              <a:r>
                <a:rPr lang="en-US" altLang="zh-CN" sz="2000" dirty="0" smtClean="0">
                  <a:solidFill>
                    <a:schemeClr val="tx1"/>
                  </a:solidFill>
                  <a:latin typeface="+mn-ea"/>
                  <a:cs typeface="Times New Roman" panose="02020603050405020304" pitchFamily="18" charset="0"/>
                </a:rPr>
                <a:t>23</a:t>
              </a:r>
              <a:r>
                <a:rPr lang="zh-CN" altLang="en-US" sz="2000" dirty="0" smtClean="0">
                  <a:solidFill>
                    <a:schemeClr val="tx1"/>
                  </a:solidFill>
                  <a:latin typeface="+mn-ea"/>
                  <a:cs typeface="Times New Roman" panose="02020603050405020304" pitchFamily="18" charset="0"/>
                </a:rPr>
                <a:t>日</a:t>
              </a:r>
            </a:p>
            <a:p>
              <a:pPr marL="342900" indent="-342900" defTabSz="457200" eaLnBrk="1" fontAlgn="auto" hangingPunct="1">
                <a:spcBef>
                  <a:spcPts val="0"/>
                </a:spcBef>
                <a:spcAft>
                  <a:spcPts val="0"/>
                </a:spcAft>
                <a:buFont typeface="Wingdings" pitchFamily="2" charset="2"/>
                <a:buChar char="u"/>
                <a:defRPr/>
              </a:pPr>
              <a:r>
                <a:rPr lang="zh-CN" altLang="en-US" sz="2400" b="1" dirty="0" smtClean="0">
                  <a:solidFill>
                    <a:schemeClr val="tx1"/>
                  </a:solidFill>
                  <a:latin typeface="黑体" pitchFamily="2" charset="-122"/>
                  <a:ea typeface="黑体" pitchFamily="2" charset="-122"/>
                  <a:cs typeface="Times New Roman" panose="02020603050405020304" pitchFamily="18" charset="0"/>
                </a:rPr>
                <a:t>龚雯、许志峰，</a:t>
              </a:r>
              <a:r>
                <a:rPr lang="en-US" altLang="zh-CN" sz="2400" b="1" dirty="0" smtClean="0">
                  <a:solidFill>
                    <a:schemeClr val="tx1"/>
                  </a:solidFill>
                  <a:latin typeface="黑体" pitchFamily="2" charset="-122"/>
                  <a:ea typeface="黑体" pitchFamily="2" charset="-122"/>
                  <a:cs typeface="Times New Roman" panose="02020603050405020304" pitchFamily="18" charset="0"/>
                </a:rPr>
                <a:t>《</a:t>
              </a:r>
              <a:r>
                <a:rPr lang="zh-CN" altLang="en-US" sz="2400" b="1" dirty="0" smtClean="0">
                  <a:solidFill>
                    <a:schemeClr val="tx1"/>
                  </a:solidFill>
                  <a:latin typeface="黑体" pitchFamily="2" charset="-122"/>
                  <a:ea typeface="黑体" pitchFamily="2" charset="-122"/>
                  <a:cs typeface="Times New Roman" panose="02020603050405020304" pitchFamily="18" charset="0"/>
                </a:rPr>
                <a:t>五问中国经济</a:t>
              </a:r>
              <a:endParaRPr lang="en-US" altLang="zh-CN" sz="2400" b="1" dirty="0" smtClean="0">
                <a:solidFill>
                  <a:schemeClr val="tx1"/>
                </a:solidFill>
                <a:latin typeface="黑体" pitchFamily="2" charset="-122"/>
                <a:ea typeface="黑体" pitchFamily="2" charset="-122"/>
                <a:cs typeface="Times New Roman" panose="02020603050405020304" pitchFamily="18" charset="0"/>
              </a:endParaRPr>
            </a:p>
            <a:p>
              <a:pPr marL="342900" indent="-342900" algn="r" defTabSz="457200" eaLnBrk="1" fontAlgn="auto" hangingPunct="1">
                <a:spcBef>
                  <a:spcPts val="0"/>
                </a:spcBef>
                <a:spcAft>
                  <a:spcPts val="0"/>
                </a:spcAft>
                <a:defRPr/>
              </a:pPr>
              <a:r>
                <a:rPr lang="en-US" altLang="zh-CN" sz="2400" b="1" dirty="0" smtClean="0">
                  <a:solidFill>
                    <a:schemeClr val="tx1"/>
                  </a:solidFill>
                  <a:latin typeface="黑体" pitchFamily="2" charset="-122"/>
                  <a:ea typeface="黑体" pitchFamily="2" charset="-122"/>
                  <a:cs typeface="Times New Roman" panose="02020603050405020304" pitchFamily="18" charset="0"/>
                </a:rPr>
                <a:t>——</a:t>
              </a:r>
              <a:r>
                <a:rPr lang="zh-CN" altLang="en-US" sz="2400" b="1" dirty="0" smtClean="0">
                  <a:solidFill>
                    <a:schemeClr val="tx1"/>
                  </a:solidFill>
                  <a:latin typeface="黑体" pitchFamily="2" charset="-122"/>
                  <a:ea typeface="黑体" pitchFamily="2" charset="-122"/>
                  <a:cs typeface="Times New Roman" panose="02020603050405020304" pitchFamily="18" charset="0"/>
                </a:rPr>
                <a:t>权威人士谈当前经济形势</a:t>
              </a:r>
              <a:r>
                <a:rPr lang="en-US" altLang="zh-CN" sz="2400" b="1" dirty="0" smtClean="0">
                  <a:solidFill>
                    <a:schemeClr val="tx1"/>
                  </a:solidFill>
                  <a:latin typeface="黑体" pitchFamily="2" charset="-122"/>
                  <a:ea typeface="黑体" pitchFamily="2" charset="-122"/>
                  <a:cs typeface="Times New Roman" panose="02020603050405020304" pitchFamily="18" charset="0"/>
                </a:rPr>
                <a:t>》</a:t>
              </a:r>
            </a:p>
            <a:p>
              <a:pPr marL="342900" indent="-342900" algn="r" defTabSz="457200" eaLnBrk="1" fontAlgn="auto" hangingPunct="1">
                <a:spcBef>
                  <a:spcPts val="0"/>
                </a:spcBef>
                <a:spcAft>
                  <a:spcPts val="0"/>
                </a:spcAft>
                <a:defRPr/>
              </a:pPr>
              <a:r>
                <a:rPr lang="en-US" altLang="zh-CN" sz="2000" dirty="0" smtClean="0">
                  <a:solidFill>
                    <a:schemeClr val="tx1"/>
                  </a:solidFill>
                  <a:latin typeface="+mn-ea"/>
                  <a:cs typeface="Times New Roman" panose="02020603050405020304" pitchFamily="18" charset="0"/>
                </a:rPr>
                <a:t>《</a:t>
              </a:r>
              <a:r>
                <a:rPr lang="zh-CN" altLang="en-US" sz="2000" dirty="0" smtClean="0">
                  <a:solidFill>
                    <a:schemeClr val="tx1"/>
                  </a:solidFill>
                  <a:latin typeface="+mn-ea"/>
                  <a:cs typeface="Times New Roman" panose="02020603050405020304" pitchFamily="18" charset="0"/>
                </a:rPr>
                <a:t>人民日报</a:t>
              </a:r>
              <a:r>
                <a:rPr lang="en-US" altLang="zh-CN" sz="2000" dirty="0" smtClean="0">
                  <a:solidFill>
                    <a:schemeClr val="tx1"/>
                  </a:solidFill>
                  <a:latin typeface="+mn-ea"/>
                  <a:cs typeface="Times New Roman" panose="02020603050405020304" pitchFamily="18" charset="0"/>
                </a:rPr>
                <a:t>》  2015</a:t>
              </a:r>
              <a:r>
                <a:rPr lang="zh-CN" altLang="en-US" sz="2000" dirty="0" smtClean="0">
                  <a:solidFill>
                    <a:schemeClr val="tx1"/>
                  </a:solidFill>
                  <a:latin typeface="+mn-ea"/>
                  <a:cs typeface="Times New Roman" panose="02020603050405020304" pitchFamily="18" charset="0"/>
                </a:rPr>
                <a:t>年</a:t>
              </a:r>
              <a:r>
                <a:rPr lang="en-US" altLang="zh-CN" sz="2000" dirty="0" smtClean="0">
                  <a:solidFill>
                    <a:schemeClr val="tx1"/>
                  </a:solidFill>
                  <a:latin typeface="+mn-ea"/>
                  <a:cs typeface="Times New Roman" panose="02020603050405020304" pitchFamily="18" charset="0"/>
                </a:rPr>
                <a:t>5</a:t>
              </a:r>
              <a:r>
                <a:rPr lang="zh-CN" altLang="en-US" sz="2000" dirty="0" smtClean="0">
                  <a:solidFill>
                    <a:schemeClr val="tx1"/>
                  </a:solidFill>
                  <a:latin typeface="+mn-ea"/>
                  <a:cs typeface="Times New Roman" panose="02020603050405020304" pitchFamily="18" charset="0"/>
                </a:rPr>
                <a:t>月</a:t>
              </a:r>
              <a:r>
                <a:rPr lang="en-US" altLang="zh-CN" sz="2000" dirty="0" smtClean="0">
                  <a:solidFill>
                    <a:schemeClr val="tx1"/>
                  </a:solidFill>
                  <a:latin typeface="+mn-ea"/>
                  <a:cs typeface="Times New Roman" panose="02020603050405020304" pitchFamily="18" charset="0"/>
                </a:rPr>
                <a:t>25</a:t>
              </a:r>
              <a:r>
                <a:rPr lang="zh-CN" altLang="en-US" sz="2000" dirty="0" smtClean="0">
                  <a:solidFill>
                    <a:schemeClr val="tx1"/>
                  </a:solidFill>
                  <a:latin typeface="+mn-ea"/>
                  <a:cs typeface="Times New Roman" panose="02020603050405020304" pitchFamily="18" charset="0"/>
                </a:rPr>
                <a:t>日</a:t>
              </a:r>
              <a:endParaRPr lang="en-US" sz="2000" dirty="0">
                <a:solidFill>
                  <a:schemeClr val="tx1"/>
                </a:solidFill>
                <a:latin typeface="+mn-ea"/>
                <a:cs typeface="Times New Roman" panose="02020603050405020304" pitchFamily="18" charset="0"/>
              </a:endParaRPr>
            </a:p>
          </p:txBody>
        </p:sp>
        <p:sp>
          <p:nvSpPr>
            <p:cNvPr id="6" name="Half Frame 5"/>
            <p:cNvSpPr/>
            <p:nvPr/>
          </p:nvSpPr>
          <p:spPr>
            <a:xfrm rot="5400000">
              <a:off x="7427822" y="1941040"/>
              <a:ext cx="491194" cy="542742"/>
            </a:xfrm>
            <a:prstGeom prst="halfFrame">
              <a:avLst/>
            </a:prstGeom>
            <a:solidFill>
              <a:srgbClr val="FFFFFF"/>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chemeClr val="tx1"/>
                </a:solidFill>
              </a:endParaRPr>
            </a:p>
          </p:txBody>
        </p:sp>
        <p:sp>
          <p:nvSpPr>
            <p:cNvPr id="7" name="Half Frame 6"/>
            <p:cNvSpPr/>
            <p:nvPr/>
          </p:nvSpPr>
          <p:spPr>
            <a:xfrm rot="16200000">
              <a:off x="900487" y="5425474"/>
              <a:ext cx="491194" cy="542742"/>
            </a:xfrm>
            <a:prstGeom prst="halfFrame">
              <a:avLst/>
            </a:prstGeom>
            <a:solidFill>
              <a:srgbClr val="FFFFFF"/>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chemeClr val="tx1"/>
                </a:solidFill>
              </a:endParaRPr>
            </a:p>
          </p:txBody>
        </p:sp>
      </p:grpSp>
      <p:pic>
        <p:nvPicPr>
          <p:cNvPr id="9" name="Picture 8" descr="AA053820.p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46788" y="628650"/>
            <a:ext cx="631825" cy="630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延伸阅读.pn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6678613" y="628650"/>
            <a:ext cx="2247900"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双横杠.png"/>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6064250" y="1284288"/>
            <a:ext cx="2822575"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9" name="图片 12"/>
          <p:cNvPicPr>
            <a:picLocks noChangeAspect="1"/>
          </p:cNvPicPr>
          <p:nvPr/>
        </p:nvPicPr>
        <p:blipFill>
          <a:blip r:embed="rId6">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0" name="图片 11"/>
          <p:cNvPicPr>
            <a:picLocks noChangeAspect="1"/>
          </p:cNvPicPr>
          <p:nvPr/>
        </p:nvPicPr>
        <p:blipFill>
          <a:blip r:embed="rId6">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495316606"/>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accel="50000" decel="5000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500"/>
                            </p:stCondLst>
                            <p:childTnLst>
                              <p:par>
                                <p:cTn id="18" presetID="2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13"/>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588"/>
            <a:ext cx="9120188" cy="6856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MD002081.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165850" y="712788"/>
            <a:ext cx="1046163" cy="54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思考题.pn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7148513" y="611188"/>
            <a:ext cx="1738312"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descr="双横杠.png"/>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6064250" y="1284288"/>
            <a:ext cx="2822575"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2" name="图片 12"/>
          <p:cNvPicPr>
            <a:picLocks noChangeAspect="1"/>
          </p:cNvPicPr>
          <p:nvPr/>
        </p:nvPicPr>
        <p:blipFill>
          <a:blip r:embed="rId6">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tangle 4"/>
          <p:cNvSpPr/>
          <p:nvPr/>
        </p:nvSpPr>
        <p:spPr>
          <a:xfrm>
            <a:off x="839788" y="1585913"/>
            <a:ext cx="7799387" cy="4279900"/>
          </a:xfrm>
          <a:prstGeom prst="rect">
            <a:avLst/>
          </a:prstGeom>
          <a:solidFill>
            <a:srgbClr val="FFFFFF"/>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defTabSz="457200" eaLnBrk="1" fontAlgn="auto" hangingPunct="1">
              <a:spcBef>
                <a:spcPts val="0"/>
              </a:spcBef>
              <a:spcAft>
                <a:spcPts val="0"/>
              </a:spcAft>
              <a:buFont typeface="Wingdings" pitchFamily="2" charset="2"/>
              <a:buChar char="u"/>
              <a:defRPr/>
            </a:pPr>
            <a:r>
              <a:rPr lang="zh-CN" altLang="en-US" sz="2400" dirty="0" smtClean="0">
                <a:solidFill>
                  <a:schemeClr val="tx1"/>
                </a:solidFill>
                <a:latin typeface="黑体" pitchFamily="49" charset="-122"/>
                <a:ea typeface="黑体" pitchFamily="49" charset="-122"/>
              </a:rPr>
              <a:t>你最关注</a:t>
            </a:r>
            <a:r>
              <a:rPr lang="en-US" altLang="zh-CN" sz="2400" dirty="0" smtClean="0">
                <a:solidFill>
                  <a:schemeClr val="tx1"/>
                </a:solidFill>
                <a:latin typeface="黑体" pitchFamily="49" charset="-122"/>
                <a:ea typeface="黑体" pitchFamily="49" charset="-122"/>
              </a:rPr>
              <a:t>2015</a:t>
            </a:r>
            <a:r>
              <a:rPr lang="zh-CN" altLang="en-US" sz="2400" dirty="0" smtClean="0">
                <a:solidFill>
                  <a:schemeClr val="tx1"/>
                </a:solidFill>
                <a:latin typeface="黑体" pitchFamily="49" charset="-122"/>
                <a:ea typeface="黑体" pitchFamily="49" charset="-122"/>
              </a:rPr>
              <a:t>年上半年的哪些经济数据？为什么？</a:t>
            </a:r>
            <a:endParaRPr lang="en-US" altLang="zh-CN" sz="2400" dirty="0" smtClean="0">
              <a:solidFill>
                <a:schemeClr val="tx1"/>
              </a:solidFill>
              <a:latin typeface="黑体" pitchFamily="49" charset="-122"/>
              <a:ea typeface="黑体" pitchFamily="49" charset="-122"/>
            </a:endParaRPr>
          </a:p>
          <a:p>
            <a:pPr defTabSz="457200" eaLnBrk="1" fontAlgn="auto" hangingPunct="1">
              <a:spcBef>
                <a:spcPts val="0"/>
              </a:spcBef>
              <a:spcAft>
                <a:spcPts val="0"/>
              </a:spcAft>
              <a:buFont typeface="Wingdings" pitchFamily="2" charset="2"/>
              <a:buChar char="u"/>
              <a:defRPr/>
            </a:pPr>
            <a:endParaRPr lang="zh-CN" altLang="en-US" sz="2400" dirty="0" smtClean="0">
              <a:solidFill>
                <a:schemeClr val="tx1"/>
              </a:solidFill>
              <a:latin typeface="黑体" pitchFamily="49" charset="-122"/>
              <a:ea typeface="黑体" pitchFamily="49" charset="-122"/>
            </a:endParaRPr>
          </a:p>
          <a:p>
            <a:pPr defTabSz="457200" eaLnBrk="1" fontAlgn="auto" hangingPunct="1">
              <a:spcBef>
                <a:spcPts val="0"/>
              </a:spcBef>
              <a:spcAft>
                <a:spcPts val="0"/>
              </a:spcAft>
              <a:buFont typeface="Wingdings" pitchFamily="2" charset="2"/>
              <a:buChar char="u"/>
              <a:defRPr/>
            </a:pPr>
            <a:r>
              <a:rPr lang="zh-CN" altLang="en-US" sz="2400" dirty="0" smtClean="0">
                <a:solidFill>
                  <a:schemeClr val="tx1"/>
                </a:solidFill>
                <a:latin typeface="黑体" pitchFamily="49" charset="-122"/>
                <a:ea typeface="黑体" pitchFamily="49" charset="-122"/>
              </a:rPr>
              <a:t>你对我国经济增长速度放缓怎么看？</a:t>
            </a:r>
            <a:endParaRPr lang="en-US" altLang="zh-CN" sz="2400" smtClean="0">
              <a:solidFill>
                <a:schemeClr val="tx1"/>
              </a:solidFill>
              <a:latin typeface="黑体" pitchFamily="49" charset="-122"/>
              <a:ea typeface="黑体" pitchFamily="49" charset="-122"/>
            </a:endParaRPr>
          </a:p>
          <a:p>
            <a:pPr defTabSz="457200" eaLnBrk="1" fontAlgn="auto" hangingPunct="1">
              <a:spcBef>
                <a:spcPts val="0"/>
              </a:spcBef>
              <a:spcAft>
                <a:spcPts val="0"/>
              </a:spcAft>
              <a:buFont typeface="Wingdings" pitchFamily="2" charset="2"/>
              <a:buChar char="u"/>
              <a:defRPr/>
            </a:pPr>
            <a:endParaRPr lang="zh-CN" altLang="en-US" sz="2400" dirty="0" smtClean="0">
              <a:solidFill>
                <a:schemeClr val="tx1"/>
              </a:solidFill>
              <a:latin typeface="黑体" pitchFamily="49" charset="-122"/>
              <a:ea typeface="黑体" pitchFamily="49" charset="-122"/>
            </a:endParaRPr>
          </a:p>
          <a:p>
            <a:pPr defTabSz="457200" eaLnBrk="1" fontAlgn="auto" hangingPunct="1">
              <a:spcBef>
                <a:spcPts val="0"/>
              </a:spcBef>
              <a:spcAft>
                <a:spcPts val="0"/>
              </a:spcAft>
              <a:buFont typeface="Wingdings" pitchFamily="2" charset="2"/>
              <a:buChar char="u"/>
              <a:defRPr/>
            </a:pPr>
            <a:r>
              <a:rPr lang="zh-CN" altLang="en-US" sz="2400" dirty="0" smtClean="0">
                <a:solidFill>
                  <a:schemeClr val="tx1"/>
                </a:solidFill>
                <a:latin typeface="黑体" pitchFamily="49" charset="-122"/>
                <a:ea typeface="黑体" pitchFamily="49" charset="-122"/>
              </a:rPr>
              <a:t>为什么说我们有信心有能力实现预定发展目标？</a:t>
            </a:r>
            <a:endParaRPr lang="en-US" sz="2400" dirty="0">
              <a:solidFill>
                <a:schemeClr val="tx1"/>
              </a:solidFill>
              <a:latin typeface="黑体" pitchFamily="49" charset="-122"/>
              <a:ea typeface="黑体" pitchFamily="49" charset="-122"/>
            </a:endParaRPr>
          </a:p>
        </p:txBody>
      </p:sp>
    </p:spTree>
    <p:extLst>
      <p:ext uri="{BB962C8B-B14F-4D97-AF65-F5344CB8AC3E}">
        <p14:creationId xmlns="" xmlns:p14="http://schemas.microsoft.com/office/powerpoint/2010/main" val="883259076"/>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4" accel="50000" decel="5000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7"/>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588"/>
            <a:ext cx="9120188" cy="6856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3" name="图片 5"/>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4" name="图片 2" descr="郑重声明.pn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2051050" y="2619375"/>
            <a:ext cx="5768975" cy="2655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7095658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194" name="图片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 name="矩形 35"/>
          <p:cNvSpPr/>
          <p:nvPr/>
        </p:nvSpPr>
        <p:spPr>
          <a:xfrm>
            <a:off x="211138" y="474663"/>
            <a:ext cx="8736012" cy="6221412"/>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nvGrpSpPr>
          <p:cNvPr id="37" name="组合 4"/>
          <p:cNvGrpSpPr>
            <a:grpSpLocks/>
          </p:cNvGrpSpPr>
          <p:nvPr/>
        </p:nvGrpSpPr>
        <p:grpSpPr bwMode="auto">
          <a:xfrm>
            <a:off x="611188" y="487363"/>
            <a:ext cx="2822575" cy="1168400"/>
            <a:chOff x="2915816" y="1180689"/>
            <a:chExt cx="2822575" cy="1168191"/>
          </a:xfrm>
        </p:grpSpPr>
        <p:pic>
          <p:nvPicPr>
            <p:cNvPr id="8199" name="Picture 10" descr="双横杠.pn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2915816" y="2136155"/>
              <a:ext cx="2822575"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 name="矩形 38"/>
            <p:cNvSpPr/>
            <p:nvPr/>
          </p:nvSpPr>
          <p:spPr>
            <a:xfrm>
              <a:off x="3252178" y="1180689"/>
              <a:ext cx="2358802" cy="1061829"/>
            </a:xfrm>
            <a:prstGeom prst="rect">
              <a:avLst/>
            </a:prstGeom>
          </p:spPr>
          <p:txBody>
            <a:bodyPr>
              <a:spAutoFit/>
            </a:bodyPr>
            <a:lstStyle/>
            <a:p>
              <a:pPr eaLnBrk="1" hangingPunct="1">
                <a:lnSpc>
                  <a:spcPct val="150000"/>
                </a:lnSpc>
                <a:defRPr/>
              </a:pPr>
              <a:r>
                <a:rPr lang="zh-CN" alt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50" endPos="85000" dir="5400000" sy="-100000" algn="bl" rotWithShape="0"/>
                  </a:effectLst>
                  <a:latin typeface="微软雅黑" pitchFamily="34" charset="-122"/>
                  <a:ea typeface="黑体"/>
                </a:rPr>
                <a:t>第一章</a:t>
              </a:r>
            </a:p>
          </p:txBody>
        </p:sp>
      </p:grpSp>
      <p:sp>
        <p:nvSpPr>
          <p:cNvPr id="44" name="文本框 43"/>
          <p:cNvSpPr txBox="1"/>
          <p:nvPr/>
        </p:nvSpPr>
        <p:spPr>
          <a:xfrm>
            <a:off x="611560" y="1852338"/>
            <a:ext cx="8565216" cy="2323713"/>
          </a:xfrm>
          <a:prstGeom prst="rect">
            <a:avLst/>
          </a:prstGeom>
          <a:noFill/>
        </p:spPr>
        <p:txBody>
          <a:bodyPr>
            <a:spAutoFit/>
          </a:bodyPr>
          <a:lstStyle/>
          <a:p>
            <a:pPr eaLnBrk="1" hangingPunct="1">
              <a:lnSpc>
                <a:spcPts val="5780"/>
              </a:lnSpc>
              <a:defRPr/>
            </a:pPr>
            <a:r>
              <a:rPr kumimoji="1" lang="zh-CN" altLang="en-US" sz="3600" b="1" dirty="0" smtClean="0">
                <a:latin typeface="华文细黑" panose="02010600040101010101" pitchFamily="2" charset="-122"/>
                <a:ea typeface="华文细黑" panose="02010600040101010101" pitchFamily="2" charset="-122"/>
                <a:cs typeface="黑体"/>
              </a:rPr>
              <a:t>如何看待上半年</a:t>
            </a:r>
            <a:endParaRPr kumimoji="1" lang="en-US" altLang="zh-CN" sz="3600" b="1" dirty="0" smtClean="0">
              <a:latin typeface="华文细黑" panose="02010600040101010101" pitchFamily="2" charset="-122"/>
              <a:ea typeface="华文细黑" panose="02010600040101010101" pitchFamily="2" charset="-122"/>
              <a:cs typeface="黑体"/>
            </a:endParaRPr>
          </a:p>
          <a:p>
            <a:pPr eaLnBrk="1" hangingPunct="1">
              <a:lnSpc>
                <a:spcPts val="5780"/>
              </a:lnSpc>
              <a:defRPr/>
            </a:pPr>
            <a:endParaRPr kumimoji="1" lang="en-US" altLang="zh-CN" sz="2400" b="1" dirty="0">
              <a:solidFill>
                <a:schemeClr val="tx2">
                  <a:lumMod val="75000"/>
                </a:schemeClr>
              </a:solidFill>
              <a:latin typeface="华文细黑" panose="02010600040101010101" pitchFamily="2" charset="-122"/>
              <a:ea typeface="华文细黑" panose="02010600040101010101" pitchFamily="2" charset="-122"/>
              <a:cs typeface="黑体"/>
            </a:endParaRPr>
          </a:p>
          <a:p>
            <a:pPr algn="ctr" eaLnBrk="1" hangingPunct="1">
              <a:lnSpc>
                <a:spcPts val="5780"/>
              </a:lnSpc>
              <a:defRPr/>
            </a:pPr>
            <a:r>
              <a:rPr lang="zh-CN" altLang="en-US"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50" endPos="85000" dir="5400000" sy="-100000" algn="bl" rotWithShape="0"/>
                </a:effectLst>
                <a:latin typeface="微软雅黑" pitchFamily="34" charset="-122"/>
                <a:ea typeface="黑体"/>
              </a:rPr>
              <a:t>经济</a:t>
            </a:r>
            <a:r>
              <a:rPr lang="zh-CN" altLang="en-US" sz="6000" b="1" dirty="0">
                <a:ln w="17780" cmpd="sng">
                  <a:solidFill>
                    <a:srgbClr val="FFFFFF"/>
                  </a:solidFill>
                  <a:prstDash val="solid"/>
                  <a:miter lim="800000"/>
                </a:ln>
                <a:solidFill>
                  <a:srgbClr val="042359"/>
                </a:solidFill>
                <a:effectLst>
                  <a:outerShdw blurRad="50800" algn="tl" rotWithShape="0">
                    <a:srgbClr val="000000"/>
                  </a:outerShdw>
                  <a:reflection blurRad="6350" stA="55000" endA="50" endPos="85000" dir="5400000" sy="-100000" algn="bl" rotWithShape="0"/>
                </a:effectLst>
                <a:latin typeface="微软雅黑" pitchFamily="34" charset="-122"/>
                <a:ea typeface="黑体"/>
              </a:rPr>
              <a:t>“</a:t>
            </a:r>
            <a:r>
              <a:rPr lang="zh-CN" altLang="en-US" sz="6000" b="1" dirty="0" smtClean="0">
                <a:ln w="17780" cmpd="sng">
                  <a:solidFill>
                    <a:srgbClr val="FFFFFF"/>
                  </a:solidFill>
                  <a:prstDash val="solid"/>
                  <a:miter lim="800000"/>
                </a:ln>
                <a:solidFill>
                  <a:srgbClr val="042359"/>
                </a:solidFill>
                <a:effectLst>
                  <a:outerShdw blurRad="50800" algn="tl" rotWithShape="0">
                    <a:srgbClr val="000000"/>
                  </a:outerShdw>
                  <a:reflection blurRad="6350" stA="55000" endA="50" endPos="85000" dir="5400000" sy="-100000" algn="bl" rotWithShape="0"/>
                </a:effectLst>
                <a:latin typeface="微软雅黑" pitchFamily="34" charset="-122"/>
                <a:ea typeface="黑体"/>
              </a:rPr>
              <a:t>成绩单”</a:t>
            </a:r>
            <a:endParaRPr lang="zh-CN" altLang="en-US" sz="6000" b="1" dirty="0">
              <a:ln w="17780" cmpd="sng">
                <a:solidFill>
                  <a:srgbClr val="FFFFFF"/>
                </a:solidFill>
                <a:prstDash val="solid"/>
                <a:miter lim="800000"/>
              </a:ln>
              <a:solidFill>
                <a:srgbClr val="042359"/>
              </a:solidFill>
              <a:effectLst>
                <a:outerShdw blurRad="50800" algn="tl" rotWithShape="0">
                  <a:srgbClr val="000000"/>
                </a:outerShdw>
                <a:reflection blurRad="6350" stA="55000" endA="50" endPos="85000" dir="5400000" sy="-100000" algn="bl" rotWithShape="0"/>
              </a:effectLst>
              <a:latin typeface="微软雅黑" pitchFamily="34" charset="-122"/>
              <a:ea typeface="黑体"/>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slide(fromTop)">
                                      <p:cBhvr>
                                        <p:cTn id="7" dur="500"/>
                                        <p:tgtEl>
                                          <p:spTgt spid="37"/>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iterate type="wd">
                                    <p:tmPct val="7000"/>
                                  </p:iterate>
                                  <p:childTnLst>
                                    <p:set>
                                      <p:cBhvr>
                                        <p:cTn id="10" dur="1" fill="hold">
                                          <p:stCondLst>
                                            <p:cond delay="0"/>
                                          </p:stCondLst>
                                        </p:cTn>
                                        <p:tgtEl>
                                          <p:spTgt spid="44"/>
                                        </p:tgtEl>
                                        <p:attrNameLst>
                                          <p:attrName>style.visibility</p:attrName>
                                        </p:attrNameLst>
                                      </p:cBhvr>
                                      <p:to>
                                        <p:strVal val="visible"/>
                                      </p:to>
                                    </p:set>
                                    <p:anim calcmode="lin" valueType="num">
                                      <p:cBhvr>
                                        <p:cTn id="11" dur="500" fill="hold"/>
                                        <p:tgtEl>
                                          <p:spTgt spid="44"/>
                                        </p:tgtEl>
                                        <p:attrNameLst>
                                          <p:attrName>ppt_w</p:attrName>
                                        </p:attrNameLst>
                                      </p:cBhvr>
                                      <p:tavLst>
                                        <p:tav tm="0">
                                          <p:val>
                                            <p:fltVal val="0"/>
                                          </p:val>
                                        </p:tav>
                                        <p:tav tm="100000">
                                          <p:val>
                                            <p:strVal val="#ppt_w"/>
                                          </p:val>
                                        </p:tav>
                                      </p:tavLst>
                                    </p:anim>
                                    <p:anim calcmode="lin" valueType="num">
                                      <p:cBhvr>
                                        <p:cTn id="12" dur="500" fill="hold"/>
                                        <p:tgtEl>
                                          <p:spTgt spid="44"/>
                                        </p:tgtEl>
                                        <p:attrNameLst>
                                          <p:attrName>ppt_h</p:attrName>
                                        </p:attrNameLst>
                                      </p:cBhvr>
                                      <p:tavLst>
                                        <p:tav tm="0">
                                          <p:val>
                                            <p:fltVal val="0"/>
                                          </p:val>
                                        </p:tav>
                                        <p:tav tm="100000">
                                          <p:val>
                                            <p:strVal val="#ppt_h"/>
                                          </p:val>
                                        </p:tav>
                                      </p:tavLst>
                                    </p:anim>
                                    <p:animEffect transition="in" filter="fade">
                                      <p:cBhvr>
                                        <p:cTn id="1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2"/>
          <p:cNvSpPr>
            <a:spLocks noChangeShapeType="1"/>
          </p:cNvSpPr>
          <p:nvPr/>
        </p:nvSpPr>
        <p:spPr bwMode="gray">
          <a:xfrm>
            <a:off x="1811338" y="1455738"/>
            <a:ext cx="0" cy="3128962"/>
          </a:xfrm>
          <a:prstGeom prst="line">
            <a:avLst/>
          </a:prstGeom>
          <a:noFill/>
          <a:ln w="9525">
            <a:solidFill>
              <a:schemeClr val="bg2"/>
            </a:solidFill>
            <a:round/>
            <a:headEnd/>
            <a:tailEnd/>
          </a:ln>
        </p:spPr>
        <p:txBody>
          <a:bodyPr/>
          <a:lstStyle/>
          <a:p>
            <a:endParaRPr lang="zh-CN" altLang="en-US"/>
          </a:p>
        </p:txBody>
      </p:sp>
      <p:grpSp>
        <p:nvGrpSpPr>
          <p:cNvPr id="2" name="Group 3"/>
          <p:cNvGrpSpPr>
            <a:grpSpLocks/>
          </p:cNvGrpSpPr>
          <p:nvPr/>
        </p:nvGrpSpPr>
        <p:grpSpPr bwMode="auto">
          <a:xfrm>
            <a:off x="271463" y="-4763"/>
            <a:ext cx="1552575" cy="1585913"/>
            <a:chOff x="171" y="-3"/>
            <a:chExt cx="978" cy="999"/>
          </a:xfrm>
        </p:grpSpPr>
        <p:sp>
          <p:nvSpPr>
            <p:cNvPr id="9"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10"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11" name="Freeform 7"/>
          <p:cNvSpPr>
            <a:spLocks/>
          </p:cNvSpPr>
          <p:nvPr/>
        </p:nvSpPr>
        <p:spPr bwMode="gray">
          <a:xfrm>
            <a:off x="1871663" y="-9525"/>
            <a:ext cx="1895475" cy="1519238"/>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12" name="Freeform 8"/>
          <p:cNvSpPr>
            <a:spLocks/>
          </p:cNvSpPr>
          <p:nvPr/>
        </p:nvSpPr>
        <p:spPr bwMode="gray">
          <a:xfrm>
            <a:off x="1871663" y="-14288"/>
            <a:ext cx="2138362" cy="1581151"/>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13" name="Freeform 9"/>
          <p:cNvSpPr>
            <a:spLocks/>
          </p:cNvSpPr>
          <p:nvPr/>
        </p:nvSpPr>
        <p:spPr bwMode="gray">
          <a:xfrm>
            <a:off x="1871663" y="-14288"/>
            <a:ext cx="2338387" cy="1627188"/>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14" name="Freeform 10"/>
          <p:cNvSpPr>
            <a:spLocks/>
          </p:cNvSpPr>
          <p:nvPr/>
        </p:nvSpPr>
        <p:spPr bwMode="gray">
          <a:xfrm>
            <a:off x="1874838" y="4437063"/>
            <a:ext cx="3525837" cy="2435225"/>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15" name="Freeform 11"/>
          <p:cNvSpPr>
            <a:spLocks/>
          </p:cNvSpPr>
          <p:nvPr/>
        </p:nvSpPr>
        <p:spPr bwMode="gray">
          <a:xfrm>
            <a:off x="1876425" y="4475163"/>
            <a:ext cx="3265488" cy="239236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16" name="Freeform 12"/>
          <p:cNvSpPr>
            <a:spLocks/>
          </p:cNvSpPr>
          <p:nvPr/>
        </p:nvSpPr>
        <p:spPr bwMode="gray">
          <a:xfrm>
            <a:off x="1871663" y="4518025"/>
            <a:ext cx="2946400" cy="2344738"/>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17" name="Line 17"/>
          <p:cNvSpPr>
            <a:spLocks noChangeShapeType="1"/>
          </p:cNvSpPr>
          <p:nvPr/>
        </p:nvSpPr>
        <p:spPr bwMode="gray">
          <a:xfrm>
            <a:off x="1876425" y="1552575"/>
            <a:ext cx="0" cy="2957513"/>
          </a:xfrm>
          <a:prstGeom prst="line">
            <a:avLst/>
          </a:prstGeom>
          <a:noFill/>
          <a:ln w="9525">
            <a:solidFill>
              <a:schemeClr val="accent1"/>
            </a:solidFill>
            <a:round/>
            <a:headEnd/>
            <a:tailEnd/>
          </a:ln>
        </p:spPr>
        <p:txBody>
          <a:bodyPr/>
          <a:lstStyle/>
          <a:p>
            <a:endParaRPr lang="zh-CN" altLang="en-US"/>
          </a:p>
        </p:txBody>
      </p:sp>
      <p:sp>
        <p:nvSpPr>
          <p:cNvPr id="18" name="Rectangle 40"/>
          <p:cNvSpPr txBox="1">
            <a:spLocks noChangeArrowheads="1"/>
          </p:cNvSpPr>
          <p:nvPr/>
        </p:nvSpPr>
        <p:spPr bwMode="white">
          <a:xfrm>
            <a:off x="1763713" y="2060575"/>
            <a:ext cx="4968875" cy="1366838"/>
          </a:xfrm>
          <a:prstGeom prst="rect">
            <a:avLst/>
          </a:prstGeom>
          <a:noFill/>
          <a:ln w="9525">
            <a:noFill/>
            <a:miter lim="800000"/>
            <a:headEnd/>
            <a:tailEnd/>
          </a:ln>
        </p:spPr>
        <p:txBody>
          <a:bodyPr anchor="ctr"/>
          <a:lstStyle/>
          <a:p>
            <a:pPr>
              <a:lnSpc>
                <a:spcPct val="70000"/>
              </a:lnSpc>
            </a:pP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时事报告</a:t>
            </a: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杂志社</a:t>
            </a:r>
            <a:endParaRPr kumimoji="1" lang="ko-KR" altLang="en-US" sz="4000" b="1">
              <a:solidFill>
                <a:schemeClr val="bg1"/>
              </a:solidFill>
              <a:latin typeface="微软雅黑" pitchFamily="34" charset="-122"/>
              <a:ea typeface="冬青黑体简体中文 W6" charset="-122"/>
            </a:endParaRPr>
          </a:p>
        </p:txBody>
      </p:sp>
      <p:sp>
        <p:nvSpPr>
          <p:cNvPr id="19" name="Rectangle 41"/>
          <p:cNvSpPr txBox="1">
            <a:spLocks noChangeArrowheads="1"/>
          </p:cNvSpPr>
          <p:nvPr/>
        </p:nvSpPr>
        <p:spPr bwMode="white">
          <a:xfrm>
            <a:off x="2051050" y="2997200"/>
            <a:ext cx="5473700" cy="431800"/>
          </a:xfrm>
          <a:prstGeom prst="rect">
            <a:avLst/>
          </a:prstGeom>
          <a:noFill/>
          <a:ln w="9525">
            <a:noFill/>
            <a:miter lim="800000"/>
            <a:headEnd/>
            <a:tailEnd/>
          </a:ln>
        </p:spPr>
        <p:txBody>
          <a:bodyPr/>
          <a:lstStyle/>
          <a:p>
            <a:pPr latinLnBrk="1">
              <a:spcBef>
                <a:spcPct val="20000"/>
              </a:spcBef>
            </a:pPr>
            <a:r>
              <a:rPr kumimoji="1" lang="zh-CN" altLang="en-US" sz="2800" b="1">
                <a:solidFill>
                  <a:schemeClr val="bg1"/>
                </a:solidFill>
                <a:latin typeface="华文楷体" pitchFamily="2" charset="-122"/>
                <a:ea typeface="华文楷体" pitchFamily="2" charset="-122"/>
              </a:rPr>
              <a:t>形势与政策课专用</a:t>
            </a:r>
            <a:endParaRPr kumimoji="1" lang="ko-KR" altLang="en-US" sz="2800" b="1">
              <a:solidFill>
                <a:schemeClr val="bg1"/>
              </a:solidFill>
              <a:latin typeface="华文楷体" pitchFamily="2" charset="-122"/>
              <a:ea typeface="楷体-简" charset="-122"/>
            </a:endParaRPr>
          </a:p>
        </p:txBody>
      </p:sp>
      <p:sp>
        <p:nvSpPr>
          <p:cNvPr id="20" name="Rectangle 6"/>
          <p:cNvSpPr>
            <a:spLocks noChangeArrowheads="1"/>
          </p:cNvSpPr>
          <p:nvPr/>
        </p:nvSpPr>
        <p:spPr bwMode="gray">
          <a:xfrm>
            <a:off x="65088" y="4457700"/>
            <a:ext cx="1762125" cy="215900"/>
          </a:xfrm>
          <a:prstGeom prst="rect">
            <a:avLst/>
          </a:prstGeom>
          <a:solidFill>
            <a:schemeClr val="bg2"/>
          </a:solidFill>
          <a:ln w="9525">
            <a:noFill/>
            <a:miter lim="800000"/>
            <a:headEnd/>
            <a:tailEnd/>
          </a:ln>
        </p:spPr>
        <p:txBody>
          <a:bodyPr wrap="none" anchor="ctr"/>
          <a:lstStyle/>
          <a:p>
            <a:endParaRPr lang="zh-CN" altLang="en-US"/>
          </a:p>
        </p:txBody>
      </p:sp>
      <p:sp>
        <p:nvSpPr>
          <p:cNvPr id="21" name="Text Box 8"/>
          <p:cNvSpPr txBox="1">
            <a:spLocks noChangeArrowheads="1"/>
          </p:cNvSpPr>
          <p:nvPr/>
        </p:nvSpPr>
        <p:spPr bwMode="gray">
          <a:xfrm>
            <a:off x="107950" y="4384675"/>
            <a:ext cx="2087563" cy="300038"/>
          </a:xfrm>
          <a:prstGeom prst="rect">
            <a:avLst/>
          </a:prstGeom>
          <a:noFill/>
          <a:ln w="9525">
            <a:noFill/>
            <a:miter lim="800000"/>
            <a:headEnd/>
            <a:tailEnd/>
          </a:ln>
        </p:spPr>
        <p:txBody>
          <a:bodyPr>
            <a:spAutoFit/>
          </a:bodyPr>
          <a:lstStyle/>
          <a:p>
            <a:r>
              <a:rPr lang="en-US" altLang="zh-CN" sz="1300" b="1">
                <a:solidFill>
                  <a:srgbClr val="A6A6A6"/>
                </a:solidFill>
                <a:latin typeface="Arial" pitchFamily="34" charset="0"/>
                <a:ea typeface="黑体" pitchFamily="2" charset="-122"/>
                <a:cs typeface="Arial" pitchFamily="34" charset="0"/>
              </a:rPr>
              <a:t>www.ssbgzzs.com</a:t>
            </a:r>
            <a:endParaRPr lang="zh-CN" altLang="en-US" sz="1300" b="1">
              <a:solidFill>
                <a:srgbClr val="A6A6A6"/>
              </a:solidFill>
              <a:latin typeface="Arial" pitchFamily="34" charset="0"/>
              <a:ea typeface="黑体" pitchFamily="2" charset="-122"/>
            </a:endParaRPr>
          </a:p>
        </p:txBody>
      </p:sp>
      <p:pic>
        <p:nvPicPr>
          <p:cNvPr id="22" name="图片 2" descr="章.tif"/>
          <p:cNvPicPr>
            <a:picLocks noChangeAspect="1"/>
          </p:cNvPicPr>
          <p:nvPr/>
        </p:nvPicPr>
        <p:blipFill>
          <a:blip r:embed="rId2" cstate="print"/>
          <a:srcRect/>
          <a:stretch>
            <a:fillRect/>
          </a:stretch>
        </p:blipFill>
        <p:spPr bwMode="auto">
          <a:xfrm>
            <a:off x="561955" y="2416176"/>
            <a:ext cx="1152525" cy="1155700"/>
          </a:xfrm>
          <a:prstGeom prst="rect">
            <a:avLst/>
          </a:prstGeom>
          <a:noFill/>
          <a:ln w="9525">
            <a:noFill/>
            <a:miter lim="800000"/>
            <a:headEnd/>
            <a:tailEnd/>
          </a:ln>
        </p:spPr>
      </p:pic>
      <p:sp>
        <p:nvSpPr>
          <p:cNvPr id="23" name="Freeform 20"/>
          <p:cNvSpPr>
            <a:spLocks/>
          </p:cNvSpPr>
          <p:nvPr/>
        </p:nvSpPr>
        <p:spPr bwMode="gray">
          <a:xfrm>
            <a:off x="1811370" y="-9525"/>
            <a:ext cx="7332662" cy="6946900"/>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sp>
        <p:nvSpPr>
          <p:cNvPr id="4" name="TextBox 3"/>
          <p:cNvSpPr txBox="1"/>
          <p:nvPr/>
        </p:nvSpPr>
        <p:spPr>
          <a:xfrm>
            <a:off x="2158426" y="1928802"/>
            <a:ext cx="6715172" cy="3046988"/>
          </a:xfrm>
          <a:prstGeom prst="rect">
            <a:avLst/>
          </a:prstGeom>
          <a:noFill/>
        </p:spPr>
        <p:txBody>
          <a:bodyPr wrap="square">
            <a:spAutoFit/>
          </a:bodyPr>
          <a:lstStyle/>
          <a:p>
            <a:pPr algn="just">
              <a:defRPr/>
            </a:pP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　　</a:t>
            </a:r>
            <a:r>
              <a:rPr lang="zh-CN"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《时事报告》杂志是中央宣传部主管的时政月刊，是广大党员干部以及宣传、教育工作者认识、把握国内外形势政策、做好宣传教育工作的必备学习资料。</a:t>
            </a:r>
            <a:endPar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endParaRPr>
          </a:p>
          <a:p>
            <a:pPr algn="just">
              <a:defRPr/>
            </a:pPr>
            <a:r>
              <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    </a:t>
            </a:r>
            <a:r>
              <a:rPr lang="zh-CN"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供各级领导干部讲形势、作报告和公开选拔、竞争上岗，大中专院校和中学思想政治课教师讲授形势与政策课和时事课，参加公务员考试以及关心国内外形势的读者使用。</a:t>
            </a:r>
          </a:p>
        </p:txBody>
      </p:sp>
      <p:pic>
        <p:nvPicPr>
          <p:cNvPr id="24" name="图片 23" descr="实施报告.gif"/>
          <p:cNvPicPr>
            <a:picLocks noChangeAspect="1"/>
          </p:cNvPicPr>
          <p:nvPr/>
        </p:nvPicPr>
        <p:blipFill>
          <a:blip r:embed="rId3" cstate="print"/>
          <a:stretch>
            <a:fillRect/>
          </a:stretch>
        </p:blipFill>
        <p:spPr>
          <a:xfrm>
            <a:off x="1732810" y="142852"/>
            <a:ext cx="7554098" cy="5040000"/>
          </a:xfrm>
          <a:prstGeom prst="rect">
            <a:avLst/>
          </a:prstGeom>
        </p:spPr>
      </p:pic>
    </p:spTree>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2"/>
          <p:cNvSpPr>
            <a:spLocks noChangeShapeType="1"/>
          </p:cNvSpPr>
          <p:nvPr/>
        </p:nvSpPr>
        <p:spPr bwMode="gray">
          <a:xfrm>
            <a:off x="1811338" y="1455738"/>
            <a:ext cx="0" cy="3128962"/>
          </a:xfrm>
          <a:prstGeom prst="line">
            <a:avLst/>
          </a:prstGeom>
          <a:noFill/>
          <a:ln w="9525">
            <a:solidFill>
              <a:schemeClr val="bg2"/>
            </a:solidFill>
            <a:round/>
            <a:headEnd/>
            <a:tailEnd/>
          </a:ln>
        </p:spPr>
        <p:txBody>
          <a:bodyPr/>
          <a:lstStyle/>
          <a:p>
            <a:endParaRPr lang="zh-CN" altLang="en-US"/>
          </a:p>
        </p:txBody>
      </p:sp>
      <p:grpSp>
        <p:nvGrpSpPr>
          <p:cNvPr id="2" name="Group 3"/>
          <p:cNvGrpSpPr>
            <a:grpSpLocks/>
          </p:cNvGrpSpPr>
          <p:nvPr/>
        </p:nvGrpSpPr>
        <p:grpSpPr bwMode="auto">
          <a:xfrm>
            <a:off x="271463" y="-4763"/>
            <a:ext cx="1552575" cy="1585913"/>
            <a:chOff x="171" y="-3"/>
            <a:chExt cx="978" cy="999"/>
          </a:xfrm>
        </p:grpSpPr>
        <p:sp>
          <p:nvSpPr>
            <p:cNvPr id="9"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10"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11" name="Freeform 7"/>
          <p:cNvSpPr>
            <a:spLocks/>
          </p:cNvSpPr>
          <p:nvPr/>
        </p:nvSpPr>
        <p:spPr bwMode="gray">
          <a:xfrm>
            <a:off x="1871663" y="-9525"/>
            <a:ext cx="1895475" cy="1519238"/>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12" name="Freeform 8"/>
          <p:cNvSpPr>
            <a:spLocks/>
          </p:cNvSpPr>
          <p:nvPr/>
        </p:nvSpPr>
        <p:spPr bwMode="gray">
          <a:xfrm>
            <a:off x="1871663" y="-14288"/>
            <a:ext cx="2138362" cy="1581151"/>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13" name="Freeform 9"/>
          <p:cNvSpPr>
            <a:spLocks/>
          </p:cNvSpPr>
          <p:nvPr/>
        </p:nvSpPr>
        <p:spPr bwMode="gray">
          <a:xfrm>
            <a:off x="1871663" y="-14288"/>
            <a:ext cx="2338387" cy="1627188"/>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14" name="Freeform 10"/>
          <p:cNvSpPr>
            <a:spLocks/>
          </p:cNvSpPr>
          <p:nvPr/>
        </p:nvSpPr>
        <p:spPr bwMode="gray">
          <a:xfrm>
            <a:off x="1874838" y="4437063"/>
            <a:ext cx="3525837" cy="2435225"/>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15" name="Freeform 11"/>
          <p:cNvSpPr>
            <a:spLocks/>
          </p:cNvSpPr>
          <p:nvPr/>
        </p:nvSpPr>
        <p:spPr bwMode="gray">
          <a:xfrm>
            <a:off x="1876425" y="4475163"/>
            <a:ext cx="3265488" cy="239236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16" name="Freeform 12"/>
          <p:cNvSpPr>
            <a:spLocks/>
          </p:cNvSpPr>
          <p:nvPr/>
        </p:nvSpPr>
        <p:spPr bwMode="gray">
          <a:xfrm>
            <a:off x="1871663" y="4518025"/>
            <a:ext cx="2946400" cy="2344738"/>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17" name="Line 17"/>
          <p:cNvSpPr>
            <a:spLocks noChangeShapeType="1"/>
          </p:cNvSpPr>
          <p:nvPr/>
        </p:nvSpPr>
        <p:spPr bwMode="gray">
          <a:xfrm>
            <a:off x="1876425" y="1552575"/>
            <a:ext cx="0" cy="2957513"/>
          </a:xfrm>
          <a:prstGeom prst="line">
            <a:avLst/>
          </a:prstGeom>
          <a:noFill/>
          <a:ln w="9525">
            <a:solidFill>
              <a:schemeClr val="accent1"/>
            </a:solidFill>
            <a:round/>
            <a:headEnd/>
            <a:tailEnd/>
          </a:ln>
        </p:spPr>
        <p:txBody>
          <a:bodyPr/>
          <a:lstStyle/>
          <a:p>
            <a:endParaRPr lang="zh-CN" altLang="en-US"/>
          </a:p>
        </p:txBody>
      </p:sp>
      <p:sp>
        <p:nvSpPr>
          <p:cNvPr id="18" name="Rectangle 40"/>
          <p:cNvSpPr txBox="1">
            <a:spLocks noChangeArrowheads="1"/>
          </p:cNvSpPr>
          <p:nvPr/>
        </p:nvSpPr>
        <p:spPr bwMode="white">
          <a:xfrm>
            <a:off x="1763713" y="2060575"/>
            <a:ext cx="4968875" cy="1366838"/>
          </a:xfrm>
          <a:prstGeom prst="rect">
            <a:avLst/>
          </a:prstGeom>
          <a:noFill/>
          <a:ln w="9525">
            <a:noFill/>
            <a:miter lim="800000"/>
            <a:headEnd/>
            <a:tailEnd/>
          </a:ln>
        </p:spPr>
        <p:txBody>
          <a:bodyPr anchor="ctr"/>
          <a:lstStyle/>
          <a:p>
            <a:pPr>
              <a:lnSpc>
                <a:spcPct val="70000"/>
              </a:lnSpc>
            </a:pP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时事报告</a:t>
            </a: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杂志社</a:t>
            </a:r>
            <a:endParaRPr kumimoji="1" lang="ko-KR" altLang="en-US" sz="4000" b="1">
              <a:solidFill>
                <a:schemeClr val="bg1"/>
              </a:solidFill>
              <a:latin typeface="微软雅黑" pitchFamily="34" charset="-122"/>
              <a:ea typeface="冬青黑体简体中文 W6" charset="-122"/>
            </a:endParaRPr>
          </a:p>
        </p:txBody>
      </p:sp>
      <p:sp>
        <p:nvSpPr>
          <p:cNvPr id="19" name="Rectangle 41"/>
          <p:cNvSpPr txBox="1">
            <a:spLocks noChangeArrowheads="1"/>
          </p:cNvSpPr>
          <p:nvPr/>
        </p:nvSpPr>
        <p:spPr bwMode="white">
          <a:xfrm>
            <a:off x="2051050" y="2997200"/>
            <a:ext cx="5473700" cy="431800"/>
          </a:xfrm>
          <a:prstGeom prst="rect">
            <a:avLst/>
          </a:prstGeom>
          <a:noFill/>
          <a:ln w="9525">
            <a:noFill/>
            <a:miter lim="800000"/>
            <a:headEnd/>
            <a:tailEnd/>
          </a:ln>
        </p:spPr>
        <p:txBody>
          <a:bodyPr/>
          <a:lstStyle/>
          <a:p>
            <a:pPr latinLnBrk="1">
              <a:spcBef>
                <a:spcPct val="20000"/>
              </a:spcBef>
            </a:pPr>
            <a:r>
              <a:rPr kumimoji="1" lang="zh-CN" altLang="en-US" sz="2800" b="1">
                <a:solidFill>
                  <a:schemeClr val="bg1"/>
                </a:solidFill>
                <a:latin typeface="华文楷体" pitchFamily="2" charset="-122"/>
                <a:ea typeface="华文楷体" pitchFamily="2" charset="-122"/>
              </a:rPr>
              <a:t>形势与政策课专用</a:t>
            </a:r>
            <a:endParaRPr kumimoji="1" lang="ko-KR" altLang="en-US" sz="2800" b="1">
              <a:solidFill>
                <a:schemeClr val="bg1"/>
              </a:solidFill>
              <a:latin typeface="华文楷体" pitchFamily="2" charset="-122"/>
              <a:ea typeface="楷体-简" charset="-122"/>
            </a:endParaRPr>
          </a:p>
        </p:txBody>
      </p:sp>
      <p:sp>
        <p:nvSpPr>
          <p:cNvPr id="20" name="Rectangle 6"/>
          <p:cNvSpPr>
            <a:spLocks noChangeArrowheads="1"/>
          </p:cNvSpPr>
          <p:nvPr/>
        </p:nvSpPr>
        <p:spPr bwMode="gray">
          <a:xfrm>
            <a:off x="65088" y="4457700"/>
            <a:ext cx="1762125" cy="215900"/>
          </a:xfrm>
          <a:prstGeom prst="rect">
            <a:avLst/>
          </a:prstGeom>
          <a:solidFill>
            <a:schemeClr val="bg2"/>
          </a:solidFill>
          <a:ln w="9525">
            <a:noFill/>
            <a:miter lim="800000"/>
            <a:headEnd/>
            <a:tailEnd/>
          </a:ln>
        </p:spPr>
        <p:txBody>
          <a:bodyPr wrap="none" anchor="ctr"/>
          <a:lstStyle/>
          <a:p>
            <a:endParaRPr lang="zh-CN" altLang="en-US"/>
          </a:p>
        </p:txBody>
      </p:sp>
      <p:sp>
        <p:nvSpPr>
          <p:cNvPr id="21" name="Text Box 8"/>
          <p:cNvSpPr txBox="1">
            <a:spLocks noChangeArrowheads="1"/>
          </p:cNvSpPr>
          <p:nvPr/>
        </p:nvSpPr>
        <p:spPr bwMode="gray">
          <a:xfrm>
            <a:off x="107950" y="4384675"/>
            <a:ext cx="2087563" cy="300038"/>
          </a:xfrm>
          <a:prstGeom prst="rect">
            <a:avLst/>
          </a:prstGeom>
          <a:noFill/>
          <a:ln w="9525">
            <a:noFill/>
            <a:miter lim="800000"/>
            <a:headEnd/>
            <a:tailEnd/>
          </a:ln>
        </p:spPr>
        <p:txBody>
          <a:bodyPr>
            <a:spAutoFit/>
          </a:bodyPr>
          <a:lstStyle/>
          <a:p>
            <a:r>
              <a:rPr lang="en-US" altLang="zh-CN" sz="1300" b="1">
                <a:solidFill>
                  <a:srgbClr val="A6A6A6"/>
                </a:solidFill>
                <a:latin typeface="Arial" pitchFamily="34" charset="0"/>
                <a:ea typeface="黑体" pitchFamily="2" charset="-122"/>
                <a:cs typeface="Arial" pitchFamily="34" charset="0"/>
              </a:rPr>
              <a:t>www.ssbgzzs.com</a:t>
            </a:r>
            <a:endParaRPr lang="zh-CN" altLang="en-US" sz="1300" b="1">
              <a:solidFill>
                <a:srgbClr val="A6A6A6"/>
              </a:solidFill>
              <a:latin typeface="Arial" pitchFamily="34" charset="0"/>
              <a:ea typeface="黑体" pitchFamily="2" charset="-122"/>
            </a:endParaRPr>
          </a:p>
        </p:txBody>
      </p:sp>
      <p:pic>
        <p:nvPicPr>
          <p:cNvPr id="22" name="图片 2" descr="章.tif"/>
          <p:cNvPicPr>
            <a:picLocks noChangeAspect="1"/>
          </p:cNvPicPr>
          <p:nvPr/>
        </p:nvPicPr>
        <p:blipFill>
          <a:blip r:embed="rId2" cstate="print"/>
          <a:srcRect/>
          <a:stretch>
            <a:fillRect/>
          </a:stretch>
        </p:blipFill>
        <p:spPr bwMode="auto">
          <a:xfrm>
            <a:off x="561955" y="2416176"/>
            <a:ext cx="1152525" cy="1155700"/>
          </a:xfrm>
          <a:prstGeom prst="rect">
            <a:avLst/>
          </a:prstGeom>
          <a:noFill/>
          <a:ln w="9525">
            <a:noFill/>
            <a:miter lim="800000"/>
            <a:headEnd/>
            <a:tailEnd/>
          </a:ln>
        </p:spPr>
      </p:pic>
      <p:sp>
        <p:nvSpPr>
          <p:cNvPr id="23" name="Freeform 20"/>
          <p:cNvSpPr>
            <a:spLocks/>
          </p:cNvSpPr>
          <p:nvPr/>
        </p:nvSpPr>
        <p:spPr bwMode="gray">
          <a:xfrm>
            <a:off x="1811370" y="-9525"/>
            <a:ext cx="7332662" cy="6946900"/>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sp>
        <p:nvSpPr>
          <p:cNvPr id="3" name="TextBox 2"/>
          <p:cNvSpPr txBox="1"/>
          <p:nvPr/>
        </p:nvSpPr>
        <p:spPr>
          <a:xfrm>
            <a:off x="2214546" y="3000372"/>
            <a:ext cx="6500858" cy="1569660"/>
          </a:xfrm>
          <a:prstGeom prst="rect">
            <a:avLst/>
          </a:prstGeom>
          <a:noFill/>
        </p:spPr>
        <p:txBody>
          <a:bodyPr wrap="square">
            <a:spAutoFit/>
          </a:bodyPr>
          <a:lstStyle/>
          <a:p>
            <a:pPr algn="just">
              <a:defRPr/>
            </a:pP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　　</a:t>
            </a:r>
            <a:r>
              <a:rPr lang="zh-CN" altLang="en-US" sz="24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为各级党委中心组成员提供最权威、最系统、最及时、最有用的专用学习材料，是筹备中心组学习的好助手，也是党员干部学习的好老师。</a:t>
            </a:r>
            <a:endParaRPr lang="zh-CN" altLang="en-US" sz="2400" dirty="0">
              <a:ln w="18415" cmpd="sng">
                <a:solidFill>
                  <a:srgbClr val="FFFFFF"/>
                </a:solidFill>
                <a:prstDash val="solid"/>
              </a:ln>
              <a:effectLst>
                <a:outerShdw blurRad="63500" dir="3600000" algn="tl" rotWithShape="0">
                  <a:srgbClr val="000000">
                    <a:alpha val="70000"/>
                  </a:srgbClr>
                </a:outerShdw>
              </a:effectLst>
              <a:latin typeface="黑体" pitchFamily="49" charset="-122"/>
              <a:ea typeface="黑体" pitchFamily="49" charset="-122"/>
            </a:endParaRPr>
          </a:p>
        </p:txBody>
      </p:sp>
      <p:pic>
        <p:nvPicPr>
          <p:cNvPr id="24" name="图片 23" descr="党委中心组学习.gif"/>
          <p:cNvPicPr>
            <a:picLocks noChangeAspect="1"/>
          </p:cNvPicPr>
          <p:nvPr/>
        </p:nvPicPr>
        <p:blipFill>
          <a:blip r:embed="rId3" cstate="print"/>
          <a:stretch>
            <a:fillRect/>
          </a:stretch>
        </p:blipFill>
        <p:spPr>
          <a:xfrm>
            <a:off x="1875686" y="785794"/>
            <a:ext cx="7554098" cy="5040000"/>
          </a:xfrm>
          <a:prstGeom prst="rect">
            <a:avLst/>
          </a:prstGeom>
        </p:spPr>
      </p:pic>
    </p:spTree>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2"/>
          <p:cNvSpPr>
            <a:spLocks noChangeShapeType="1"/>
          </p:cNvSpPr>
          <p:nvPr/>
        </p:nvSpPr>
        <p:spPr bwMode="gray">
          <a:xfrm>
            <a:off x="1811338" y="1455738"/>
            <a:ext cx="0" cy="3128962"/>
          </a:xfrm>
          <a:prstGeom prst="line">
            <a:avLst/>
          </a:prstGeom>
          <a:noFill/>
          <a:ln w="9525">
            <a:solidFill>
              <a:schemeClr val="bg2"/>
            </a:solidFill>
            <a:round/>
            <a:headEnd/>
            <a:tailEnd/>
          </a:ln>
        </p:spPr>
        <p:txBody>
          <a:bodyPr/>
          <a:lstStyle/>
          <a:p>
            <a:endParaRPr lang="zh-CN" altLang="en-US"/>
          </a:p>
        </p:txBody>
      </p:sp>
      <p:grpSp>
        <p:nvGrpSpPr>
          <p:cNvPr id="2" name="Group 3"/>
          <p:cNvGrpSpPr>
            <a:grpSpLocks/>
          </p:cNvGrpSpPr>
          <p:nvPr/>
        </p:nvGrpSpPr>
        <p:grpSpPr bwMode="auto">
          <a:xfrm>
            <a:off x="271463" y="-4763"/>
            <a:ext cx="1552575" cy="1585913"/>
            <a:chOff x="171" y="-3"/>
            <a:chExt cx="978" cy="999"/>
          </a:xfrm>
        </p:grpSpPr>
        <p:sp>
          <p:nvSpPr>
            <p:cNvPr id="9"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10"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11" name="Freeform 7"/>
          <p:cNvSpPr>
            <a:spLocks/>
          </p:cNvSpPr>
          <p:nvPr/>
        </p:nvSpPr>
        <p:spPr bwMode="gray">
          <a:xfrm>
            <a:off x="1871663" y="-9525"/>
            <a:ext cx="1895475" cy="1519238"/>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12" name="Freeform 8"/>
          <p:cNvSpPr>
            <a:spLocks/>
          </p:cNvSpPr>
          <p:nvPr/>
        </p:nvSpPr>
        <p:spPr bwMode="gray">
          <a:xfrm>
            <a:off x="1871663" y="-14288"/>
            <a:ext cx="2138362" cy="1581151"/>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13" name="Freeform 9"/>
          <p:cNvSpPr>
            <a:spLocks/>
          </p:cNvSpPr>
          <p:nvPr/>
        </p:nvSpPr>
        <p:spPr bwMode="gray">
          <a:xfrm>
            <a:off x="1871663" y="-14288"/>
            <a:ext cx="2338387" cy="1627188"/>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14" name="Freeform 10"/>
          <p:cNvSpPr>
            <a:spLocks/>
          </p:cNvSpPr>
          <p:nvPr/>
        </p:nvSpPr>
        <p:spPr bwMode="gray">
          <a:xfrm>
            <a:off x="1874838" y="4437063"/>
            <a:ext cx="3525837" cy="2435225"/>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15" name="Freeform 11"/>
          <p:cNvSpPr>
            <a:spLocks/>
          </p:cNvSpPr>
          <p:nvPr/>
        </p:nvSpPr>
        <p:spPr bwMode="gray">
          <a:xfrm>
            <a:off x="1876425" y="4475163"/>
            <a:ext cx="3265488" cy="239236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16" name="Freeform 12"/>
          <p:cNvSpPr>
            <a:spLocks/>
          </p:cNvSpPr>
          <p:nvPr/>
        </p:nvSpPr>
        <p:spPr bwMode="gray">
          <a:xfrm>
            <a:off x="1871663" y="4518025"/>
            <a:ext cx="2946400" cy="2344738"/>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17" name="Line 17"/>
          <p:cNvSpPr>
            <a:spLocks noChangeShapeType="1"/>
          </p:cNvSpPr>
          <p:nvPr/>
        </p:nvSpPr>
        <p:spPr bwMode="gray">
          <a:xfrm>
            <a:off x="1876425" y="1552575"/>
            <a:ext cx="0" cy="2957513"/>
          </a:xfrm>
          <a:prstGeom prst="line">
            <a:avLst/>
          </a:prstGeom>
          <a:noFill/>
          <a:ln w="9525">
            <a:solidFill>
              <a:schemeClr val="accent1"/>
            </a:solidFill>
            <a:round/>
            <a:headEnd/>
            <a:tailEnd/>
          </a:ln>
        </p:spPr>
        <p:txBody>
          <a:bodyPr/>
          <a:lstStyle/>
          <a:p>
            <a:endParaRPr lang="zh-CN" altLang="en-US"/>
          </a:p>
        </p:txBody>
      </p:sp>
      <p:sp>
        <p:nvSpPr>
          <p:cNvPr id="18" name="Rectangle 40"/>
          <p:cNvSpPr txBox="1">
            <a:spLocks noChangeArrowheads="1"/>
          </p:cNvSpPr>
          <p:nvPr/>
        </p:nvSpPr>
        <p:spPr bwMode="white">
          <a:xfrm>
            <a:off x="1763713" y="2060575"/>
            <a:ext cx="4968875" cy="1366838"/>
          </a:xfrm>
          <a:prstGeom prst="rect">
            <a:avLst/>
          </a:prstGeom>
          <a:noFill/>
          <a:ln w="9525">
            <a:noFill/>
            <a:miter lim="800000"/>
            <a:headEnd/>
            <a:tailEnd/>
          </a:ln>
        </p:spPr>
        <p:txBody>
          <a:bodyPr anchor="ctr"/>
          <a:lstStyle/>
          <a:p>
            <a:pPr>
              <a:lnSpc>
                <a:spcPct val="70000"/>
              </a:lnSpc>
            </a:pP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时事报告</a:t>
            </a: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杂志社</a:t>
            </a:r>
            <a:endParaRPr kumimoji="1" lang="ko-KR" altLang="en-US" sz="4000" b="1">
              <a:solidFill>
                <a:schemeClr val="bg1"/>
              </a:solidFill>
              <a:latin typeface="微软雅黑" pitchFamily="34" charset="-122"/>
              <a:ea typeface="冬青黑体简体中文 W6" charset="-122"/>
            </a:endParaRPr>
          </a:p>
        </p:txBody>
      </p:sp>
      <p:sp>
        <p:nvSpPr>
          <p:cNvPr id="19" name="Rectangle 41"/>
          <p:cNvSpPr txBox="1">
            <a:spLocks noChangeArrowheads="1"/>
          </p:cNvSpPr>
          <p:nvPr/>
        </p:nvSpPr>
        <p:spPr bwMode="white">
          <a:xfrm>
            <a:off x="2051050" y="2997200"/>
            <a:ext cx="5473700" cy="431800"/>
          </a:xfrm>
          <a:prstGeom prst="rect">
            <a:avLst/>
          </a:prstGeom>
          <a:noFill/>
          <a:ln w="9525">
            <a:noFill/>
            <a:miter lim="800000"/>
            <a:headEnd/>
            <a:tailEnd/>
          </a:ln>
        </p:spPr>
        <p:txBody>
          <a:bodyPr/>
          <a:lstStyle/>
          <a:p>
            <a:pPr latinLnBrk="1">
              <a:spcBef>
                <a:spcPct val="20000"/>
              </a:spcBef>
            </a:pPr>
            <a:r>
              <a:rPr kumimoji="1" lang="zh-CN" altLang="en-US" sz="2800" b="1">
                <a:solidFill>
                  <a:schemeClr val="bg1"/>
                </a:solidFill>
                <a:latin typeface="华文楷体" pitchFamily="2" charset="-122"/>
                <a:ea typeface="华文楷体" pitchFamily="2" charset="-122"/>
              </a:rPr>
              <a:t>形势与政策课专用</a:t>
            </a:r>
            <a:endParaRPr kumimoji="1" lang="ko-KR" altLang="en-US" sz="2800" b="1">
              <a:solidFill>
                <a:schemeClr val="bg1"/>
              </a:solidFill>
              <a:latin typeface="华文楷体" pitchFamily="2" charset="-122"/>
              <a:ea typeface="楷体-简" charset="-122"/>
            </a:endParaRPr>
          </a:p>
        </p:txBody>
      </p:sp>
      <p:sp>
        <p:nvSpPr>
          <p:cNvPr id="20" name="Rectangle 6"/>
          <p:cNvSpPr>
            <a:spLocks noChangeArrowheads="1"/>
          </p:cNvSpPr>
          <p:nvPr/>
        </p:nvSpPr>
        <p:spPr bwMode="gray">
          <a:xfrm>
            <a:off x="65088" y="4457700"/>
            <a:ext cx="1762125" cy="215900"/>
          </a:xfrm>
          <a:prstGeom prst="rect">
            <a:avLst/>
          </a:prstGeom>
          <a:solidFill>
            <a:schemeClr val="bg2"/>
          </a:solidFill>
          <a:ln w="9525">
            <a:noFill/>
            <a:miter lim="800000"/>
            <a:headEnd/>
            <a:tailEnd/>
          </a:ln>
        </p:spPr>
        <p:txBody>
          <a:bodyPr wrap="none" anchor="ctr"/>
          <a:lstStyle/>
          <a:p>
            <a:endParaRPr lang="zh-CN" altLang="en-US"/>
          </a:p>
        </p:txBody>
      </p:sp>
      <p:sp>
        <p:nvSpPr>
          <p:cNvPr id="21" name="Text Box 8"/>
          <p:cNvSpPr txBox="1">
            <a:spLocks noChangeArrowheads="1"/>
          </p:cNvSpPr>
          <p:nvPr/>
        </p:nvSpPr>
        <p:spPr bwMode="gray">
          <a:xfrm>
            <a:off x="107950" y="4384675"/>
            <a:ext cx="2087563" cy="300038"/>
          </a:xfrm>
          <a:prstGeom prst="rect">
            <a:avLst/>
          </a:prstGeom>
          <a:noFill/>
          <a:ln w="9525">
            <a:noFill/>
            <a:miter lim="800000"/>
            <a:headEnd/>
            <a:tailEnd/>
          </a:ln>
        </p:spPr>
        <p:txBody>
          <a:bodyPr>
            <a:spAutoFit/>
          </a:bodyPr>
          <a:lstStyle/>
          <a:p>
            <a:r>
              <a:rPr lang="en-US" altLang="zh-CN" sz="1300" b="1">
                <a:solidFill>
                  <a:srgbClr val="A6A6A6"/>
                </a:solidFill>
                <a:latin typeface="Arial" pitchFamily="34" charset="0"/>
                <a:ea typeface="黑体" pitchFamily="2" charset="-122"/>
                <a:cs typeface="Arial" pitchFamily="34" charset="0"/>
              </a:rPr>
              <a:t>www.ssbgzzs.com</a:t>
            </a:r>
            <a:endParaRPr lang="zh-CN" altLang="en-US" sz="1300" b="1">
              <a:solidFill>
                <a:srgbClr val="A6A6A6"/>
              </a:solidFill>
              <a:latin typeface="Arial" pitchFamily="34" charset="0"/>
              <a:ea typeface="黑体" pitchFamily="2" charset="-122"/>
            </a:endParaRPr>
          </a:p>
        </p:txBody>
      </p:sp>
      <p:pic>
        <p:nvPicPr>
          <p:cNvPr id="22" name="图片 2" descr="章.tif"/>
          <p:cNvPicPr>
            <a:picLocks noChangeAspect="1"/>
          </p:cNvPicPr>
          <p:nvPr/>
        </p:nvPicPr>
        <p:blipFill>
          <a:blip r:embed="rId2" cstate="print"/>
          <a:srcRect/>
          <a:stretch>
            <a:fillRect/>
          </a:stretch>
        </p:blipFill>
        <p:spPr bwMode="auto">
          <a:xfrm>
            <a:off x="561955" y="2416176"/>
            <a:ext cx="1152525" cy="1155700"/>
          </a:xfrm>
          <a:prstGeom prst="rect">
            <a:avLst/>
          </a:prstGeom>
          <a:noFill/>
          <a:ln w="9525">
            <a:noFill/>
            <a:miter lim="800000"/>
            <a:headEnd/>
            <a:tailEnd/>
          </a:ln>
        </p:spPr>
      </p:pic>
      <p:sp>
        <p:nvSpPr>
          <p:cNvPr id="23" name="Freeform 20"/>
          <p:cNvSpPr>
            <a:spLocks/>
          </p:cNvSpPr>
          <p:nvPr/>
        </p:nvSpPr>
        <p:spPr bwMode="gray">
          <a:xfrm>
            <a:off x="1811370" y="-9525"/>
            <a:ext cx="7332662" cy="6946900"/>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sp>
        <p:nvSpPr>
          <p:cNvPr id="4" name="TextBox 3"/>
          <p:cNvSpPr txBox="1"/>
          <p:nvPr/>
        </p:nvSpPr>
        <p:spPr>
          <a:xfrm>
            <a:off x="2143108" y="2990206"/>
            <a:ext cx="6786610" cy="1569660"/>
          </a:xfrm>
          <a:prstGeom prst="rect">
            <a:avLst/>
          </a:prstGeom>
          <a:noFill/>
        </p:spPr>
        <p:txBody>
          <a:bodyPr wrap="square">
            <a:spAutoFit/>
          </a:bodyPr>
          <a:lstStyle/>
          <a:p>
            <a:pPr algn="just">
              <a:defRPr/>
            </a:pP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　　</a:t>
            </a:r>
            <a:r>
              <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时事报告大学生版</a:t>
            </a:r>
            <a:r>
              <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是受教育部社科司和思政司委托，中宣部</a:t>
            </a:r>
            <a:r>
              <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时事报告</a:t>
            </a:r>
            <a:r>
              <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杂志社编辑出版，专供高校形势与政策课使用的权威教材。</a:t>
            </a:r>
            <a:endPar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endParaRPr>
          </a:p>
          <a:p>
            <a:pPr algn="just">
              <a:defRPr/>
            </a:pP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　　每学年两期，分别于每学期开学前出版。</a:t>
            </a:r>
          </a:p>
        </p:txBody>
      </p:sp>
      <p:pic>
        <p:nvPicPr>
          <p:cNvPr id="24" name="图片 23" descr="大学生.gif"/>
          <p:cNvPicPr>
            <a:picLocks noChangeAspect="1"/>
          </p:cNvPicPr>
          <p:nvPr/>
        </p:nvPicPr>
        <p:blipFill>
          <a:blip r:embed="rId3" cstate="print"/>
          <a:stretch>
            <a:fillRect/>
          </a:stretch>
        </p:blipFill>
        <p:spPr>
          <a:xfrm>
            <a:off x="2090000" y="500042"/>
            <a:ext cx="7554098" cy="5040000"/>
          </a:xfrm>
          <a:prstGeom prst="rect">
            <a:avLst/>
          </a:prstGeom>
        </p:spPr>
      </p:pic>
    </p:spTree>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2"/>
          <p:cNvSpPr>
            <a:spLocks noChangeShapeType="1"/>
          </p:cNvSpPr>
          <p:nvPr/>
        </p:nvSpPr>
        <p:spPr bwMode="gray">
          <a:xfrm>
            <a:off x="1811338" y="1455738"/>
            <a:ext cx="0" cy="3128962"/>
          </a:xfrm>
          <a:prstGeom prst="line">
            <a:avLst/>
          </a:prstGeom>
          <a:noFill/>
          <a:ln w="9525">
            <a:solidFill>
              <a:schemeClr val="bg2"/>
            </a:solidFill>
            <a:round/>
            <a:headEnd/>
            <a:tailEnd/>
          </a:ln>
        </p:spPr>
        <p:txBody>
          <a:bodyPr/>
          <a:lstStyle/>
          <a:p>
            <a:endParaRPr lang="zh-CN" altLang="en-US"/>
          </a:p>
        </p:txBody>
      </p:sp>
      <p:grpSp>
        <p:nvGrpSpPr>
          <p:cNvPr id="2" name="Group 3"/>
          <p:cNvGrpSpPr>
            <a:grpSpLocks/>
          </p:cNvGrpSpPr>
          <p:nvPr/>
        </p:nvGrpSpPr>
        <p:grpSpPr bwMode="auto">
          <a:xfrm>
            <a:off x="271463" y="-4763"/>
            <a:ext cx="1552575" cy="1585913"/>
            <a:chOff x="171" y="-3"/>
            <a:chExt cx="978" cy="999"/>
          </a:xfrm>
        </p:grpSpPr>
        <p:sp>
          <p:nvSpPr>
            <p:cNvPr id="9"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10"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11" name="Freeform 7"/>
          <p:cNvSpPr>
            <a:spLocks/>
          </p:cNvSpPr>
          <p:nvPr/>
        </p:nvSpPr>
        <p:spPr bwMode="gray">
          <a:xfrm>
            <a:off x="1871663" y="-9525"/>
            <a:ext cx="1895475" cy="1519238"/>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12" name="Freeform 8"/>
          <p:cNvSpPr>
            <a:spLocks/>
          </p:cNvSpPr>
          <p:nvPr/>
        </p:nvSpPr>
        <p:spPr bwMode="gray">
          <a:xfrm>
            <a:off x="1871663" y="-14288"/>
            <a:ext cx="2138362" cy="1581151"/>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13" name="Freeform 9"/>
          <p:cNvSpPr>
            <a:spLocks/>
          </p:cNvSpPr>
          <p:nvPr/>
        </p:nvSpPr>
        <p:spPr bwMode="gray">
          <a:xfrm>
            <a:off x="1871663" y="-14288"/>
            <a:ext cx="2338387" cy="1627188"/>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14" name="Freeform 10"/>
          <p:cNvSpPr>
            <a:spLocks/>
          </p:cNvSpPr>
          <p:nvPr/>
        </p:nvSpPr>
        <p:spPr bwMode="gray">
          <a:xfrm>
            <a:off x="1874838" y="4437063"/>
            <a:ext cx="3525837" cy="2435225"/>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15" name="Freeform 11"/>
          <p:cNvSpPr>
            <a:spLocks/>
          </p:cNvSpPr>
          <p:nvPr/>
        </p:nvSpPr>
        <p:spPr bwMode="gray">
          <a:xfrm>
            <a:off x="1876425" y="4475163"/>
            <a:ext cx="3265488" cy="239236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16" name="Freeform 12"/>
          <p:cNvSpPr>
            <a:spLocks/>
          </p:cNvSpPr>
          <p:nvPr/>
        </p:nvSpPr>
        <p:spPr bwMode="gray">
          <a:xfrm>
            <a:off x="1871663" y="4518025"/>
            <a:ext cx="2946400" cy="2344738"/>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17" name="Line 17"/>
          <p:cNvSpPr>
            <a:spLocks noChangeShapeType="1"/>
          </p:cNvSpPr>
          <p:nvPr/>
        </p:nvSpPr>
        <p:spPr bwMode="gray">
          <a:xfrm>
            <a:off x="1876425" y="1552575"/>
            <a:ext cx="0" cy="2957513"/>
          </a:xfrm>
          <a:prstGeom prst="line">
            <a:avLst/>
          </a:prstGeom>
          <a:noFill/>
          <a:ln w="9525">
            <a:solidFill>
              <a:schemeClr val="accent1"/>
            </a:solidFill>
            <a:round/>
            <a:headEnd/>
            <a:tailEnd/>
          </a:ln>
        </p:spPr>
        <p:txBody>
          <a:bodyPr/>
          <a:lstStyle/>
          <a:p>
            <a:endParaRPr lang="zh-CN" altLang="en-US"/>
          </a:p>
        </p:txBody>
      </p:sp>
      <p:sp>
        <p:nvSpPr>
          <p:cNvPr id="18" name="Rectangle 40"/>
          <p:cNvSpPr txBox="1">
            <a:spLocks noChangeArrowheads="1"/>
          </p:cNvSpPr>
          <p:nvPr/>
        </p:nvSpPr>
        <p:spPr bwMode="white">
          <a:xfrm>
            <a:off x="1763713" y="2060575"/>
            <a:ext cx="4968875" cy="1366838"/>
          </a:xfrm>
          <a:prstGeom prst="rect">
            <a:avLst/>
          </a:prstGeom>
          <a:noFill/>
          <a:ln w="9525">
            <a:noFill/>
            <a:miter lim="800000"/>
            <a:headEnd/>
            <a:tailEnd/>
          </a:ln>
        </p:spPr>
        <p:txBody>
          <a:bodyPr anchor="ctr"/>
          <a:lstStyle/>
          <a:p>
            <a:pPr>
              <a:lnSpc>
                <a:spcPct val="70000"/>
              </a:lnSpc>
            </a:pP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时事报告</a:t>
            </a: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杂志社</a:t>
            </a:r>
            <a:endParaRPr kumimoji="1" lang="ko-KR" altLang="en-US" sz="4000" b="1">
              <a:solidFill>
                <a:schemeClr val="bg1"/>
              </a:solidFill>
              <a:latin typeface="微软雅黑" pitchFamily="34" charset="-122"/>
              <a:ea typeface="冬青黑体简体中文 W6" charset="-122"/>
            </a:endParaRPr>
          </a:p>
        </p:txBody>
      </p:sp>
      <p:sp>
        <p:nvSpPr>
          <p:cNvPr id="19" name="Rectangle 41"/>
          <p:cNvSpPr txBox="1">
            <a:spLocks noChangeArrowheads="1"/>
          </p:cNvSpPr>
          <p:nvPr/>
        </p:nvSpPr>
        <p:spPr bwMode="white">
          <a:xfrm>
            <a:off x="2051050" y="2997200"/>
            <a:ext cx="5473700" cy="431800"/>
          </a:xfrm>
          <a:prstGeom prst="rect">
            <a:avLst/>
          </a:prstGeom>
          <a:noFill/>
          <a:ln w="9525">
            <a:noFill/>
            <a:miter lim="800000"/>
            <a:headEnd/>
            <a:tailEnd/>
          </a:ln>
        </p:spPr>
        <p:txBody>
          <a:bodyPr/>
          <a:lstStyle/>
          <a:p>
            <a:pPr latinLnBrk="1">
              <a:spcBef>
                <a:spcPct val="20000"/>
              </a:spcBef>
            </a:pPr>
            <a:r>
              <a:rPr kumimoji="1" lang="zh-CN" altLang="en-US" sz="2800" b="1">
                <a:solidFill>
                  <a:schemeClr val="bg1"/>
                </a:solidFill>
                <a:latin typeface="华文楷体" pitchFamily="2" charset="-122"/>
                <a:ea typeface="华文楷体" pitchFamily="2" charset="-122"/>
              </a:rPr>
              <a:t>形势与政策课专用</a:t>
            </a:r>
            <a:endParaRPr kumimoji="1" lang="ko-KR" altLang="en-US" sz="2800" b="1">
              <a:solidFill>
                <a:schemeClr val="bg1"/>
              </a:solidFill>
              <a:latin typeface="华文楷体" pitchFamily="2" charset="-122"/>
              <a:ea typeface="楷体-简" charset="-122"/>
            </a:endParaRPr>
          </a:p>
        </p:txBody>
      </p:sp>
      <p:sp>
        <p:nvSpPr>
          <p:cNvPr id="20" name="Rectangle 6"/>
          <p:cNvSpPr>
            <a:spLocks noChangeArrowheads="1"/>
          </p:cNvSpPr>
          <p:nvPr/>
        </p:nvSpPr>
        <p:spPr bwMode="gray">
          <a:xfrm>
            <a:off x="65088" y="4457700"/>
            <a:ext cx="1762125" cy="215900"/>
          </a:xfrm>
          <a:prstGeom prst="rect">
            <a:avLst/>
          </a:prstGeom>
          <a:solidFill>
            <a:schemeClr val="bg2"/>
          </a:solidFill>
          <a:ln w="9525">
            <a:noFill/>
            <a:miter lim="800000"/>
            <a:headEnd/>
            <a:tailEnd/>
          </a:ln>
        </p:spPr>
        <p:txBody>
          <a:bodyPr wrap="none" anchor="ctr"/>
          <a:lstStyle/>
          <a:p>
            <a:endParaRPr lang="zh-CN" altLang="en-US"/>
          </a:p>
        </p:txBody>
      </p:sp>
      <p:sp>
        <p:nvSpPr>
          <p:cNvPr id="21" name="Text Box 8"/>
          <p:cNvSpPr txBox="1">
            <a:spLocks noChangeArrowheads="1"/>
          </p:cNvSpPr>
          <p:nvPr/>
        </p:nvSpPr>
        <p:spPr bwMode="gray">
          <a:xfrm>
            <a:off x="107950" y="4384675"/>
            <a:ext cx="2087563" cy="300038"/>
          </a:xfrm>
          <a:prstGeom prst="rect">
            <a:avLst/>
          </a:prstGeom>
          <a:noFill/>
          <a:ln w="9525">
            <a:noFill/>
            <a:miter lim="800000"/>
            <a:headEnd/>
            <a:tailEnd/>
          </a:ln>
        </p:spPr>
        <p:txBody>
          <a:bodyPr>
            <a:spAutoFit/>
          </a:bodyPr>
          <a:lstStyle/>
          <a:p>
            <a:r>
              <a:rPr lang="en-US" altLang="zh-CN" sz="1300" b="1">
                <a:solidFill>
                  <a:srgbClr val="A6A6A6"/>
                </a:solidFill>
                <a:latin typeface="Arial" pitchFamily="34" charset="0"/>
                <a:ea typeface="黑体" pitchFamily="2" charset="-122"/>
                <a:cs typeface="Arial" pitchFamily="34" charset="0"/>
              </a:rPr>
              <a:t>www.ssbgzzs.com</a:t>
            </a:r>
            <a:endParaRPr lang="zh-CN" altLang="en-US" sz="1300" b="1">
              <a:solidFill>
                <a:srgbClr val="A6A6A6"/>
              </a:solidFill>
              <a:latin typeface="Arial" pitchFamily="34" charset="0"/>
              <a:ea typeface="黑体" pitchFamily="2" charset="-122"/>
            </a:endParaRPr>
          </a:p>
        </p:txBody>
      </p:sp>
      <p:pic>
        <p:nvPicPr>
          <p:cNvPr id="22" name="图片 2" descr="章.tif"/>
          <p:cNvPicPr>
            <a:picLocks noChangeAspect="1"/>
          </p:cNvPicPr>
          <p:nvPr/>
        </p:nvPicPr>
        <p:blipFill>
          <a:blip r:embed="rId2" cstate="print"/>
          <a:srcRect/>
          <a:stretch>
            <a:fillRect/>
          </a:stretch>
        </p:blipFill>
        <p:spPr bwMode="auto">
          <a:xfrm>
            <a:off x="561955" y="2416176"/>
            <a:ext cx="1152525" cy="1155700"/>
          </a:xfrm>
          <a:prstGeom prst="rect">
            <a:avLst/>
          </a:prstGeom>
          <a:noFill/>
          <a:ln w="9525">
            <a:noFill/>
            <a:miter lim="800000"/>
            <a:headEnd/>
            <a:tailEnd/>
          </a:ln>
        </p:spPr>
      </p:pic>
      <p:sp>
        <p:nvSpPr>
          <p:cNvPr id="23" name="Freeform 20"/>
          <p:cNvSpPr>
            <a:spLocks/>
          </p:cNvSpPr>
          <p:nvPr/>
        </p:nvSpPr>
        <p:spPr bwMode="gray">
          <a:xfrm>
            <a:off x="1811370" y="-9525"/>
            <a:ext cx="7332662" cy="6946900"/>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sp>
        <p:nvSpPr>
          <p:cNvPr id="4" name="TextBox 3"/>
          <p:cNvSpPr txBox="1"/>
          <p:nvPr/>
        </p:nvSpPr>
        <p:spPr>
          <a:xfrm>
            <a:off x="2285984" y="2500306"/>
            <a:ext cx="6715172" cy="2677656"/>
          </a:xfrm>
          <a:prstGeom prst="rect">
            <a:avLst/>
          </a:prstGeom>
          <a:noFill/>
        </p:spPr>
        <p:txBody>
          <a:bodyPr wrap="square">
            <a:spAutoFit/>
          </a:bodyPr>
          <a:lstStyle/>
          <a:p>
            <a:pPr algn="just">
              <a:defRPr/>
            </a:pP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　　</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教育部职业与成人教育司委托，中宣部</a:t>
            </a:r>
            <a:r>
              <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时事报告</a:t>
            </a:r>
            <a:r>
              <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杂志社编辑出版的全国中职院校形势与政策教育唯一指定教材。</a:t>
            </a:r>
          </a:p>
          <a:p>
            <a:pPr algn="just">
              <a:defRPr/>
            </a:pP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　　紧密结合中职院校德育课特点，解读政策、分析形势，传达就业信息，介绍行业发展与动态，帮助学生开拓眼界、提升素质。被誉为“填补空白的权威教材”。 </a:t>
            </a:r>
          </a:p>
        </p:txBody>
      </p:sp>
      <p:pic>
        <p:nvPicPr>
          <p:cNvPr id="24" name="图片 23" descr="职教.gif"/>
          <p:cNvPicPr>
            <a:picLocks noChangeAspect="1"/>
          </p:cNvPicPr>
          <p:nvPr/>
        </p:nvPicPr>
        <p:blipFill>
          <a:blip r:embed="rId3" cstate="print"/>
          <a:stretch>
            <a:fillRect/>
          </a:stretch>
        </p:blipFill>
        <p:spPr>
          <a:xfrm>
            <a:off x="2232876" y="500042"/>
            <a:ext cx="7554098" cy="5040000"/>
          </a:xfrm>
          <a:prstGeom prst="rect">
            <a:avLst/>
          </a:prstGeom>
        </p:spPr>
      </p:pic>
    </p:spTree>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2"/>
          <p:cNvSpPr>
            <a:spLocks noChangeShapeType="1"/>
          </p:cNvSpPr>
          <p:nvPr/>
        </p:nvSpPr>
        <p:spPr bwMode="gray">
          <a:xfrm>
            <a:off x="1811338" y="1455738"/>
            <a:ext cx="0" cy="3128962"/>
          </a:xfrm>
          <a:prstGeom prst="line">
            <a:avLst/>
          </a:prstGeom>
          <a:noFill/>
          <a:ln w="9525">
            <a:solidFill>
              <a:schemeClr val="bg2"/>
            </a:solidFill>
            <a:round/>
            <a:headEnd/>
            <a:tailEnd/>
          </a:ln>
        </p:spPr>
        <p:txBody>
          <a:bodyPr/>
          <a:lstStyle/>
          <a:p>
            <a:endParaRPr lang="zh-CN" altLang="en-US"/>
          </a:p>
        </p:txBody>
      </p:sp>
      <p:grpSp>
        <p:nvGrpSpPr>
          <p:cNvPr id="2" name="Group 3"/>
          <p:cNvGrpSpPr>
            <a:grpSpLocks/>
          </p:cNvGrpSpPr>
          <p:nvPr/>
        </p:nvGrpSpPr>
        <p:grpSpPr bwMode="auto">
          <a:xfrm>
            <a:off x="271463" y="-4763"/>
            <a:ext cx="1552575" cy="1585913"/>
            <a:chOff x="171" y="-3"/>
            <a:chExt cx="978" cy="999"/>
          </a:xfrm>
        </p:grpSpPr>
        <p:sp>
          <p:nvSpPr>
            <p:cNvPr id="9"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10"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11" name="Freeform 7"/>
          <p:cNvSpPr>
            <a:spLocks/>
          </p:cNvSpPr>
          <p:nvPr/>
        </p:nvSpPr>
        <p:spPr bwMode="gray">
          <a:xfrm>
            <a:off x="1871663" y="-9525"/>
            <a:ext cx="1895475" cy="1519238"/>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12" name="Freeform 8"/>
          <p:cNvSpPr>
            <a:spLocks/>
          </p:cNvSpPr>
          <p:nvPr/>
        </p:nvSpPr>
        <p:spPr bwMode="gray">
          <a:xfrm>
            <a:off x="1871663" y="-14288"/>
            <a:ext cx="2138362" cy="1581151"/>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13" name="Freeform 9"/>
          <p:cNvSpPr>
            <a:spLocks/>
          </p:cNvSpPr>
          <p:nvPr/>
        </p:nvSpPr>
        <p:spPr bwMode="gray">
          <a:xfrm>
            <a:off x="1871663" y="-14288"/>
            <a:ext cx="2338387" cy="1627188"/>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14" name="Freeform 10"/>
          <p:cNvSpPr>
            <a:spLocks/>
          </p:cNvSpPr>
          <p:nvPr/>
        </p:nvSpPr>
        <p:spPr bwMode="gray">
          <a:xfrm>
            <a:off x="1874838" y="4437063"/>
            <a:ext cx="3525837" cy="2435225"/>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15" name="Freeform 11"/>
          <p:cNvSpPr>
            <a:spLocks/>
          </p:cNvSpPr>
          <p:nvPr/>
        </p:nvSpPr>
        <p:spPr bwMode="gray">
          <a:xfrm>
            <a:off x="1876425" y="4475163"/>
            <a:ext cx="3265488" cy="239236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16" name="Freeform 12"/>
          <p:cNvSpPr>
            <a:spLocks/>
          </p:cNvSpPr>
          <p:nvPr/>
        </p:nvSpPr>
        <p:spPr bwMode="gray">
          <a:xfrm>
            <a:off x="1871663" y="4518025"/>
            <a:ext cx="2946400" cy="2344738"/>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17" name="Line 17"/>
          <p:cNvSpPr>
            <a:spLocks noChangeShapeType="1"/>
          </p:cNvSpPr>
          <p:nvPr/>
        </p:nvSpPr>
        <p:spPr bwMode="gray">
          <a:xfrm>
            <a:off x="1876425" y="1552575"/>
            <a:ext cx="0" cy="2957513"/>
          </a:xfrm>
          <a:prstGeom prst="line">
            <a:avLst/>
          </a:prstGeom>
          <a:noFill/>
          <a:ln w="9525">
            <a:solidFill>
              <a:schemeClr val="accent1"/>
            </a:solidFill>
            <a:round/>
            <a:headEnd/>
            <a:tailEnd/>
          </a:ln>
        </p:spPr>
        <p:txBody>
          <a:bodyPr/>
          <a:lstStyle/>
          <a:p>
            <a:endParaRPr lang="zh-CN" altLang="en-US"/>
          </a:p>
        </p:txBody>
      </p:sp>
      <p:sp>
        <p:nvSpPr>
          <p:cNvPr id="18" name="Rectangle 40"/>
          <p:cNvSpPr txBox="1">
            <a:spLocks noChangeArrowheads="1"/>
          </p:cNvSpPr>
          <p:nvPr/>
        </p:nvSpPr>
        <p:spPr bwMode="white">
          <a:xfrm>
            <a:off x="1763713" y="2060575"/>
            <a:ext cx="4968875" cy="1366838"/>
          </a:xfrm>
          <a:prstGeom prst="rect">
            <a:avLst/>
          </a:prstGeom>
          <a:noFill/>
          <a:ln w="9525">
            <a:noFill/>
            <a:miter lim="800000"/>
            <a:headEnd/>
            <a:tailEnd/>
          </a:ln>
        </p:spPr>
        <p:txBody>
          <a:bodyPr anchor="ctr"/>
          <a:lstStyle/>
          <a:p>
            <a:pPr>
              <a:lnSpc>
                <a:spcPct val="70000"/>
              </a:lnSpc>
            </a:pP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时事报告</a:t>
            </a: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杂志社</a:t>
            </a:r>
            <a:endParaRPr kumimoji="1" lang="ko-KR" altLang="en-US" sz="4000" b="1">
              <a:solidFill>
                <a:schemeClr val="bg1"/>
              </a:solidFill>
              <a:latin typeface="微软雅黑" pitchFamily="34" charset="-122"/>
              <a:ea typeface="冬青黑体简体中文 W6" charset="-122"/>
            </a:endParaRPr>
          </a:p>
        </p:txBody>
      </p:sp>
      <p:sp>
        <p:nvSpPr>
          <p:cNvPr id="19" name="Rectangle 41"/>
          <p:cNvSpPr txBox="1">
            <a:spLocks noChangeArrowheads="1"/>
          </p:cNvSpPr>
          <p:nvPr/>
        </p:nvSpPr>
        <p:spPr bwMode="white">
          <a:xfrm>
            <a:off x="2051050" y="2997200"/>
            <a:ext cx="5473700" cy="431800"/>
          </a:xfrm>
          <a:prstGeom prst="rect">
            <a:avLst/>
          </a:prstGeom>
          <a:noFill/>
          <a:ln w="9525">
            <a:noFill/>
            <a:miter lim="800000"/>
            <a:headEnd/>
            <a:tailEnd/>
          </a:ln>
        </p:spPr>
        <p:txBody>
          <a:bodyPr/>
          <a:lstStyle/>
          <a:p>
            <a:pPr latinLnBrk="1">
              <a:spcBef>
                <a:spcPct val="20000"/>
              </a:spcBef>
            </a:pPr>
            <a:r>
              <a:rPr kumimoji="1" lang="zh-CN" altLang="en-US" sz="2800" b="1">
                <a:solidFill>
                  <a:schemeClr val="bg1"/>
                </a:solidFill>
                <a:latin typeface="华文楷体" pitchFamily="2" charset="-122"/>
                <a:ea typeface="华文楷体" pitchFamily="2" charset="-122"/>
              </a:rPr>
              <a:t>形势与政策课专用</a:t>
            </a:r>
            <a:endParaRPr kumimoji="1" lang="ko-KR" altLang="en-US" sz="2800" b="1">
              <a:solidFill>
                <a:schemeClr val="bg1"/>
              </a:solidFill>
              <a:latin typeface="华文楷体" pitchFamily="2" charset="-122"/>
              <a:ea typeface="楷体-简" charset="-122"/>
            </a:endParaRPr>
          </a:p>
        </p:txBody>
      </p:sp>
      <p:sp>
        <p:nvSpPr>
          <p:cNvPr id="20" name="Rectangle 6"/>
          <p:cNvSpPr>
            <a:spLocks noChangeArrowheads="1"/>
          </p:cNvSpPr>
          <p:nvPr/>
        </p:nvSpPr>
        <p:spPr bwMode="gray">
          <a:xfrm>
            <a:off x="65088" y="4457700"/>
            <a:ext cx="1762125" cy="215900"/>
          </a:xfrm>
          <a:prstGeom prst="rect">
            <a:avLst/>
          </a:prstGeom>
          <a:solidFill>
            <a:schemeClr val="bg2"/>
          </a:solidFill>
          <a:ln w="9525">
            <a:noFill/>
            <a:miter lim="800000"/>
            <a:headEnd/>
            <a:tailEnd/>
          </a:ln>
        </p:spPr>
        <p:txBody>
          <a:bodyPr wrap="none" anchor="ctr"/>
          <a:lstStyle/>
          <a:p>
            <a:endParaRPr lang="zh-CN" altLang="en-US"/>
          </a:p>
        </p:txBody>
      </p:sp>
      <p:sp>
        <p:nvSpPr>
          <p:cNvPr id="21" name="Text Box 8"/>
          <p:cNvSpPr txBox="1">
            <a:spLocks noChangeArrowheads="1"/>
          </p:cNvSpPr>
          <p:nvPr/>
        </p:nvSpPr>
        <p:spPr bwMode="gray">
          <a:xfrm>
            <a:off x="107950" y="4384675"/>
            <a:ext cx="2087563" cy="300038"/>
          </a:xfrm>
          <a:prstGeom prst="rect">
            <a:avLst/>
          </a:prstGeom>
          <a:noFill/>
          <a:ln w="9525">
            <a:noFill/>
            <a:miter lim="800000"/>
            <a:headEnd/>
            <a:tailEnd/>
          </a:ln>
        </p:spPr>
        <p:txBody>
          <a:bodyPr>
            <a:spAutoFit/>
          </a:bodyPr>
          <a:lstStyle/>
          <a:p>
            <a:r>
              <a:rPr lang="en-US" altLang="zh-CN" sz="1300" b="1">
                <a:solidFill>
                  <a:srgbClr val="A6A6A6"/>
                </a:solidFill>
                <a:latin typeface="Arial" pitchFamily="34" charset="0"/>
                <a:ea typeface="黑体" pitchFamily="2" charset="-122"/>
                <a:cs typeface="Arial" pitchFamily="34" charset="0"/>
              </a:rPr>
              <a:t>www.ssbgzzs.com</a:t>
            </a:r>
            <a:endParaRPr lang="zh-CN" altLang="en-US" sz="1300" b="1">
              <a:solidFill>
                <a:srgbClr val="A6A6A6"/>
              </a:solidFill>
              <a:latin typeface="Arial" pitchFamily="34" charset="0"/>
              <a:ea typeface="黑体" pitchFamily="2" charset="-122"/>
            </a:endParaRPr>
          </a:p>
        </p:txBody>
      </p:sp>
      <p:pic>
        <p:nvPicPr>
          <p:cNvPr id="22" name="图片 2" descr="章.tif"/>
          <p:cNvPicPr>
            <a:picLocks noChangeAspect="1"/>
          </p:cNvPicPr>
          <p:nvPr/>
        </p:nvPicPr>
        <p:blipFill>
          <a:blip r:embed="rId2" cstate="print"/>
          <a:srcRect/>
          <a:stretch>
            <a:fillRect/>
          </a:stretch>
        </p:blipFill>
        <p:spPr bwMode="auto">
          <a:xfrm>
            <a:off x="561955" y="2416176"/>
            <a:ext cx="1152525" cy="1155700"/>
          </a:xfrm>
          <a:prstGeom prst="rect">
            <a:avLst/>
          </a:prstGeom>
          <a:noFill/>
          <a:ln w="9525">
            <a:noFill/>
            <a:miter lim="800000"/>
            <a:headEnd/>
            <a:tailEnd/>
          </a:ln>
        </p:spPr>
      </p:pic>
      <p:sp>
        <p:nvSpPr>
          <p:cNvPr id="23" name="Freeform 20"/>
          <p:cNvSpPr>
            <a:spLocks/>
          </p:cNvSpPr>
          <p:nvPr/>
        </p:nvSpPr>
        <p:spPr bwMode="gray">
          <a:xfrm>
            <a:off x="1811370" y="-9525"/>
            <a:ext cx="7332662" cy="6946900"/>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sp>
        <p:nvSpPr>
          <p:cNvPr id="4" name="TextBox 3"/>
          <p:cNvSpPr txBox="1"/>
          <p:nvPr/>
        </p:nvSpPr>
        <p:spPr>
          <a:xfrm>
            <a:off x="2428860" y="2692312"/>
            <a:ext cx="6429420" cy="2308324"/>
          </a:xfrm>
          <a:prstGeom prst="rect">
            <a:avLst/>
          </a:prstGeom>
          <a:noFill/>
        </p:spPr>
        <p:txBody>
          <a:bodyPr wrap="square">
            <a:spAutoFit/>
          </a:bodyPr>
          <a:lstStyle/>
          <a:p>
            <a:pPr algn="just" fontAlgn="auto">
              <a:spcBef>
                <a:spcPts val="0"/>
              </a:spcBef>
              <a:spcAft>
                <a:spcPts val="0"/>
              </a:spcAft>
              <a:defRPr/>
            </a:pP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　　</a:t>
            </a:r>
            <a:r>
              <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时事</a:t>
            </a:r>
            <a:r>
              <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高中版是教育部基础教育司委托，中宣部</a:t>
            </a:r>
            <a:r>
              <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时事报告</a:t>
            </a:r>
            <a:r>
              <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杂志社编辑出版的中学时事教育教学的专用教材。</a:t>
            </a:r>
          </a:p>
          <a:p>
            <a:pPr algn="just" fontAlgn="auto">
              <a:spcBef>
                <a:spcPts val="0"/>
              </a:spcBef>
              <a:spcAft>
                <a:spcPts val="0"/>
              </a:spcAft>
              <a:defRPr/>
            </a:pP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　　紧密配合高中思想政治课教学，针对经济社会发展中的热点难点问题，为高中生答疑解惑，提供系统的高考时事复习资料。</a:t>
            </a:r>
          </a:p>
        </p:txBody>
      </p:sp>
      <p:pic>
        <p:nvPicPr>
          <p:cNvPr id="24" name="图片 23" descr="高中.gif"/>
          <p:cNvPicPr>
            <a:picLocks noChangeAspect="1"/>
          </p:cNvPicPr>
          <p:nvPr/>
        </p:nvPicPr>
        <p:blipFill>
          <a:blip r:embed="rId3" cstate="print"/>
          <a:stretch>
            <a:fillRect/>
          </a:stretch>
        </p:blipFill>
        <p:spPr>
          <a:xfrm>
            <a:off x="2232876" y="571480"/>
            <a:ext cx="7554098" cy="5040000"/>
          </a:xfrm>
          <a:prstGeom prst="rect">
            <a:avLst/>
          </a:prstGeom>
        </p:spPr>
      </p:pic>
    </p:spTree>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2"/>
          <p:cNvSpPr>
            <a:spLocks noChangeShapeType="1"/>
          </p:cNvSpPr>
          <p:nvPr/>
        </p:nvSpPr>
        <p:spPr bwMode="gray">
          <a:xfrm>
            <a:off x="1811338" y="1455738"/>
            <a:ext cx="0" cy="3128962"/>
          </a:xfrm>
          <a:prstGeom prst="line">
            <a:avLst/>
          </a:prstGeom>
          <a:noFill/>
          <a:ln w="9525">
            <a:solidFill>
              <a:schemeClr val="bg2"/>
            </a:solidFill>
            <a:round/>
            <a:headEnd/>
            <a:tailEnd/>
          </a:ln>
        </p:spPr>
        <p:txBody>
          <a:bodyPr/>
          <a:lstStyle/>
          <a:p>
            <a:endParaRPr lang="zh-CN" altLang="en-US"/>
          </a:p>
        </p:txBody>
      </p:sp>
      <p:grpSp>
        <p:nvGrpSpPr>
          <p:cNvPr id="2" name="Group 3"/>
          <p:cNvGrpSpPr>
            <a:grpSpLocks/>
          </p:cNvGrpSpPr>
          <p:nvPr/>
        </p:nvGrpSpPr>
        <p:grpSpPr bwMode="auto">
          <a:xfrm>
            <a:off x="271463" y="-4763"/>
            <a:ext cx="1552575" cy="1585913"/>
            <a:chOff x="171" y="-3"/>
            <a:chExt cx="978" cy="999"/>
          </a:xfrm>
        </p:grpSpPr>
        <p:sp>
          <p:nvSpPr>
            <p:cNvPr id="9"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10"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11" name="Freeform 7"/>
          <p:cNvSpPr>
            <a:spLocks/>
          </p:cNvSpPr>
          <p:nvPr/>
        </p:nvSpPr>
        <p:spPr bwMode="gray">
          <a:xfrm>
            <a:off x="1871663" y="-9525"/>
            <a:ext cx="1895475" cy="1519238"/>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12" name="Freeform 8"/>
          <p:cNvSpPr>
            <a:spLocks/>
          </p:cNvSpPr>
          <p:nvPr/>
        </p:nvSpPr>
        <p:spPr bwMode="gray">
          <a:xfrm>
            <a:off x="1871663" y="-14288"/>
            <a:ext cx="2138362" cy="1581151"/>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13" name="Freeform 9"/>
          <p:cNvSpPr>
            <a:spLocks/>
          </p:cNvSpPr>
          <p:nvPr/>
        </p:nvSpPr>
        <p:spPr bwMode="gray">
          <a:xfrm>
            <a:off x="1871663" y="-14288"/>
            <a:ext cx="2338387" cy="1627188"/>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14" name="Freeform 10"/>
          <p:cNvSpPr>
            <a:spLocks/>
          </p:cNvSpPr>
          <p:nvPr/>
        </p:nvSpPr>
        <p:spPr bwMode="gray">
          <a:xfrm>
            <a:off x="1874838" y="4437063"/>
            <a:ext cx="3525837" cy="2435225"/>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15" name="Freeform 11"/>
          <p:cNvSpPr>
            <a:spLocks/>
          </p:cNvSpPr>
          <p:nvPr/>
        </p:nvSpPr>
        <p:spPr bwMode="gray">
          <a:xfrm>
            <a:off x="1876425" y="4475163"/>
            <a:ext cx="3265488" cy="239236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16" name="Freeform 12"/>
          <p:cNvSpPr>
            <a:spLocks/>
          </p:cNvSpPr>
          <p:nvPr/>
        </p:nvSpPr>
        <p:spPr bwMode="gray">
          <a:xfrm>
            <a:off x="1871663" y="4518025"/>
            <a:ext cx="2946400" cy="2344738"/>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17" name="Line 17"/>
          <p:cNvSpPr>
            <a:spLocks noChangeShapeType="1"/>
          </p:cNvSpPr>
          <p:nvPr/>
        </p:nvSpPr>
        <p:spPr bwMode="gray">
          <a:xfrm>
            <a:off x="1876425" y="1552575"/>
            <a:ext cx="0" cy="2957513"/>
          </a:xfrm>
          <a:prstGeom prst="line">
            <a:avLst/>
          </a:prstGeom>
          <a:noFill/>
          <a:ln w="9525">
            <a:solidFill>
              <a:schemeClr val="accent1"/>
            </a:solidFill>
            <a:round/>
            <a:headEnd/>
            <a:tailEnd/>
          </a:ln>
        </p:spPr>
        <p:txBody>
          <a:bodyPr/>
          <a:lstStyle/>
          <a:p>
            <a:endParaRPr lang="zh-CN" altLang="en-US"/>
          </a:p>
        </p:txBody>
      </p:sp>
      <p:sp>
        <p:nvSpPr>
          <p:cNvPr id="18" name="Rectangle 40"/>
          <p:cNvSpPr txBox="1">
            <a:spLocks noChangeArrowheads="1"/>
          </p:cNvSpPr>
          <p:nvPr/>
        </p:nvSpPr>
        <p:spPr bwMode="white">
          <a:xfrm>
            <a:off x="1763713" y="2060575"/>
            <a:ext cx="4968875" cy="1366838"/>
          </a:xfrm>
          <a:prstGeom prst="rect">
            <a:avLst/>
          </a:prstGeom>
          <a:noFill/>
          <a:ln w="9525">
            <a:noFill/>
            <a:miter lim="800000"/>
            <a:headEnd/>
            <a:tailEnd/>
          </a:ln>
        </p:spPr>
        <p:txBody>
          <a:bodyPr anchor="ctr"/>
          <a:lstStyle/>
          <a:p>
            <a:pPr>
              <a:lnSpc>
                <a:spcPct val="70000"/>
              </a:lnSpc>
            </a:pP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时事报告</a:t>
            </a: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杂志社</a:t>
            </a:r>
            <a:endParaRPr kumimoji="1" lang="ko-KR" altLang="en-US" sz="4000" b="1">
              <a:solidFill>
                <a:schemeClr val="bg1"/>
              </a:solidFill>
              <a:latin typeface="微软雅黑" pitchFamily="34" charset="-122"/>
              <a:ea typeface="冬青黑体简体中文 W6" charset="-122"/>
            </a:endParaRPr>
          </a:p>
        </p:txBody>
      </p:sp>
      <p:sp>
        <p:nvSpPr>
          <p:cNvPr id="19" name="Rectangle 41"/>
          <p:cNvSpPr txBox="1">
            <a:spLocks noChangeArrowheads="1"/>
          </p:cNvSpPr>
          <p:nvPr/>
        </p:nvSpPr>
        <p:spPr bwMode="white">
          <a:xfrm>
            <a:off x="2051050" y="2997200"/>
            <a:ext cx="5473700" cy="431800"/>
          </a:xfrm>
          <a:prstGeom prst="rect">
            <a:avLst/>
          </a:prstGeom>
          <a:noFill/>
          <a:ln w="9525">
            <a:noFill/>
            <a:miter lim="800000"/>
            <a:headEnd/>
            <a:tailEnd/>
          </a:ln>
        </p:spPr>
        <p:txBody>
          <a:bodyPr/>
          <a:lstStyle/>
          <a:p>
            <a:pPr latinLnBrk="1">
              <a:spcBef>
                <a:spcPct val="20000"/>
              </a:spcBef>
            </a:pPr>
            <a:r>
              <a:rPr kumimoji="1" lang="zh-CN" altLang="en-US" sz="2800" b="1">
                <a:solidFill>
                  <a:schemeClr val="bg1"/>
                </a:solidFill>
                <a:latin typeface="华文楷体" pitchFamily="2" charset="-122"/>
                <a:ea typeface="华文楷体" pitchFamily="2" charset="-122"/>
              </a:rPr>
              <a:t>形势与政策课专用</a:t>
            </a:r>
            <a:endParaRPr kumimoji="1" lang="ko-KR" altLang="en-US" sz="2800" b="1">
              <a:solidFill>
                <a:schemeClr val="bg1"/>
              </a:solidFill>
              <a:latin typeface="华文楷体" pitchFamily="2" charset="-122"/>
              <a:ea typeface="楷体-简" charset="-122"/>
            </a:endParaRPr>
          </a:p>
        </p:txBody>
      </p:sp>
      <p:sp>
        <p:nvSpPr>
          <p:cNvPr id="20" name="Rectangle 6"/>
          <p:cNvSpPr>
            <a:spLocks noChangeArrowheads="1"/>
          </p:cNvSpPr>
          <p:nvPr/>
        </p:nvSpPr>
        <p:spPr bwMode="gray">
          <a:xfrm>
            <a:off x="65088" y="4457700"/>
            <a:ext cx="1762125" cy="215900"/>
          </a:xfrm>
          <a:prstGeom prst="rect">
            <a:avLst/>
          </a:prstGeom>
          <a:solidFill>
            <a:schemeClr val="bg2"/>
          </a:solidFill>
          <a:ln w="9525">
            <a:noFill/>
            <a:miter lim="800000"/>
            <a:headEnd/>
            <a:tailEnd/>
          </a:ln>
        </p:spPr>
        <p:txBody>
          <a:bodyPr wrap="none" anchor="ctr"/>
          <a:lstStyle/>
          <a:p>
            <a:endParaRPr lang="zh-CN" altLang="en-US"/>
          </a:p>
        </p:txBody>
      </p:sp>
      <p:sp>
        <p:nvSpPr>
          <p:cNvPr id="21" name="Text Box 8"/>
          <p:cNvSpPr txBox="1">
            <a:spLocks noChangeArrowheads="1"/>
          </p:cNvSpPr>
          <p:nvPr/>
        </p:nvSpPr>
        <p:spPr bwMode="gray">
          <a:xfrm>
            <a:off x="107950" y="4384675"/>
            <a:ext cx="2087563" cy="300038"/>
          </a:xfrm>
          <a:prstGeom prst="rect">
            <a:avLst/>
          </a:prstGeom>
          <a:noFill/>
          <a:ln w="9525">
            <a:noFill/>
            <a:miter lim="800000"/>
            <a:headEnd/>
            <a:tailEnd/>
          </a:ln>
        </p:spPr>
        <p:txBody>
          <a:bodyPr>
            <a:spAutoFit/>
          </a:bodyPr>
          <a:lstStyle/>
          <a:p>
            <a:r>
              <a:rPr lang="en-US" altLang="zh-CN" sz="1300" b="1">
                <a:solidFill>
                  <a:srgbClr val="A6A6A6"/>
                </a:solidFill>
                <a:latin typeface="Arial" pitchFamily="34" charset="0"/>
                <a:ea typeface="黑体" pitchFamily="2" charset="-122"/>
                <a:cs typeface="Arial" pitchFamily="34" charset="0"/>
              </a:rPr>
              <a:t>www.ssbgzzs.com</a:t>
            </a:r>
            <a:endParaRPr lang="zh-CN" altLang="en-US" sz="1300" b="1">
              <a:solidFill>
                <a:srgbClr val="A6A6A6"/>
              </a:solidFill>
              <a:latin typeface="Arial" pitchFamily="34" charset="0"/>
              <a:ea typeface="黑体" pitchFamily="2" charset="-122"/>
            </a:endParaRPr>
          </a:p>
        </p:txBody>
      </p:sp>
      <p:pic>
        <p:nvPicPr>
          <p:cNvPr id="22" name="图片 2" descr="章.tif"/>
          <p:cNvPicPr>
            <a:picLocks noChangeAspect="1"/>
          </p:cNvPicPr>
          <p:nvPr/>
        </p:nvPicPr>
        <p:blipFill>
          <a:blip r:embed="rId2" cstate="print"/>
          <a:srcRect/>
          <a:stretch>
            <a:fillRect/>
          </a:stretch>
        </p:blipFill>
        <p:spPr bwMode="auto">
          <a:xfrm>
            <a:off x="561955" y="2416176"/>
            <a:ext cx="1152525" cy="1155700"/>
          </a:xfrm>
          <a:prstGeom prst="rect">
            <a:avLst/>
          </a:prstGeom>
          <a:noFill/>
          <a:ln w="9525">
            <a:noFill/>
            <a:miter lim="800000"/>
            <a:headEnd/>
            <a:tailEnd/>
          </a:ln>
        </p:spPr>
      </p:pic>
      <p:sp>
        <p:nvSpPr>
          <p:cNvPr id="23" name="Freeform 20"/>
          <p:cNvSpPr>
            <a:spLocks/>
          </p:cNvSpPr>
          <p:nvPr/>
        </p:nvSpPr>
        <p:spPr bwMode="gray">
          <a:xfrm>
            <a:off x="1811370" y="-9525"/>
            <a:ext cx="7332662" cy="6946900"/>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sp>
        <p:nvSpPr>
          <p:cNvPr id="4" name="TextBox 3"/>
          <p:cNvSpPr txBox="1"/>
          <p:nvPr/>
        </p:nvSpPr>
        <p:spPr>
          <a:xfrm>
            <a:off x="2481969" y="2537294"/>
            <a:ext cx="6312194" cy="2677656"/>
          </a:xfrm>
          <a:prstGeom prst="rect">
            <a:avLst/>
          </a:prstGeom>
          <a:noFill/>
        </p:spPr>
        <p:txBody>
          <a:bodyPr wrap="square">
            <a:spAutoFit/>
          </a:bodyPr>
          <a:lstStyle/>
          <a:p>
            <a:pPr algn="just" fontAlgn="auto">
              <a:spcBef>
                <a:spcPts val="0"/>
              </a:spcBef>
              <a:spcAft>
                <a:spcPts val="0"/>
              </a:spcAft>
              <a:defRPr/>
            </a:pP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　　</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教育部基础教育司委托，中宣部</a:t>
            </a:r>
            <a:r>
              <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时事报告</a:t>
            </a:r>
            <a:r>
              <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杂志社编辑出版的中学时事教育教学的专用教材。</a:t>
            </a:r>
          </a:p>
          <a:p>
            <a:pPr algn="just" fontAlgn="auto">
              <a:spcBef>
                <a:spcPts val="0"/>
              </a:spcBef>
              <a:spcAft>
                <a:spcPts val="0"/>
              </a:spcAft>
              <a:defRPr/>
            </a:pP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　　根据教育部</a:t>
            </a:r>
            <a:r>
              <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思想品德</a:t>
            </a:r>
            <a:r>
              <a:rPr lang="en-US"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a:t>
            </a:r>
            <a:r>
              <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课新课标要求，深入浅出地宣传解读党和政府方针政策的新思路、新举措、新亮点；被政治教师誉为“动态教材”。</a:t>
            </a:r>
          </a:p>
        </p:txBody>
      </p:sp>
      <p:pic>
        <p:nvPicPr>
          <p:cNvPr id="24" name="图片 23" descr="初中.gif"/>
          <p:cNvPicPr>
            <a:picLocks noChangeAspect="1"/>
          </p:cNvPicPr>
          <p:nvPr/>
        </p:nvPicPr>
        <p:blipFill>
          <a:blip r:embed="rId3" cstate="print"/>
          <a:stretch>
            <a:fillRect/>
          </a:stretch>
        </p:blipFill>
        <p:spPr>
          <a:xfrm>
            <a:off x="2232876" y="571480"/>
            <a:ext cx="7554098" cy="5040000"/>
          </a:xfrm>
          <a:prstGeom prst="rect">
            <a:avLst/>
          </a:prstGeom>
        </p:spPr>
      </p:pic>
    </p:spTree>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2"/>
          <p:cNvSpPr>
            <a:spLocks noChangeShapeType="1"/>
          </p:cNvSpPr>
          <p:nvPr/>
        </p:nvSpPr>
        <p:spPr bwMode="gray">
          <a:xfrm>
            <a:off x="1811338" y="1455738"/>
            <a:ext cx="0" cy="3128962"/>
          </a:xfrm>
          <a:prstGeom prst="line">
            <a:avLst/>
          </a:prstGeom>
          <a:noFill/>
          <a:ln w="9525">
            <a:solidFill>
              <a:schemeClr val="bg2"/>
            </a:solidFill>
            <a:round/>
            <a:headEnd/>
            <a:tailEnd/>
          </a:ln>
        </p:spPr>
        <p:txBody>
          <a:bodyPr/>
          <a:lstStyle/>
          <a:p>
            <a:endParaRPr lang="zh-CN" altLang="en-US"/>
          </a:p>
        </p:txBody>
      </p:sp>
      <p:grpSp>
        <p:nvGrpSpPr>
          <p:cNvPr id="2" name="Group 3"/>
          <p:cNvGrpSpPr>
            <a:grpSpLocks/>
          </p:cNvGrpSpPr>
          <p:nvPr/>
        </p:nvGrpSpPr>
        <p:grpSpPr bwMode="auto">
          <a:xfrm>
            <a:off x="271463" y="-4763"/>
            <a:ext cx="1552575" cy="1585913"/>
            <a:chOff x="171" y="-3"/>
            <a:chExt cx="978" cy="999"/>
          </a:xfrm>
        </p:grpSpPr>
        <p:sp>
          <p:nvSpPr>
            <p:cNvPr id="9"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10"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11" name="Freeform 7"/>
          <p:cNvSpPr>
            <a:spLocks/>
          </p:cNvSpPr>
          <p:nvPr/>
        </p:nvSpPr>
        <p:spPr bwMode="gray">
          <a:xfrm>
            <a:off x="1871663" y="-9525"/>
            <a:ext cx="1895475" cy="1519238"/>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12" name="Freeform 8"/>
          <p:cNvSpPr>
            <a:spLocks/>
          </p:cNvSpPr>
          <p:nvPr/>
        </p:nvSpPr>
        <p:spPr bwMode="gray">
          <a:xfrm>
            <a:off x="1871663" y="-14288"/>
            <a:ext cx="2138362" cy="1581151"/>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13" name="Freeform 9"/>
          <p:cNvSpPr>
            <a:spLocks/>
          </p:cNvSpPr>
          <p:nvPr/>
        </p:nvSpPr>
        <p:spPr bwMode="gray">
          <a:xfrm>
            <a:off x="1871663" y="-14288"/>
            <a:ext cx="2338387" cy="1627188"/>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14" name="Freeform 10"/>
          <p:cNvSpPr>
            <a:spLocks/>
          </p:cNvSpPr>
          <p:nvPr/>
        </p:nvSpPr>
        <p:spPr bwMode="gray">
          <a:xfrm>
            <a:off x="1874838" y="4437063"/>
            <a:ext cx="3525837" cy="2435225"/>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15" name="Freeform 11"/>
          <p:cNvSpPr>
            <a:spLocks/>
          </p:cNvSpPr>
          <p:nvPr/>
        </p:nvSpPr>
        <p:spPr bwMode="gray">
          <a:xfrm>
            <a:off x="1876425" y="4475163"/>
            <a:ext cx="3265488" cy="239236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16" name="Freeform 12"/>
          <p:cNvSpPr>
            <a:spLocks/>
          </p:cNvSpPr>
          <p:nvPr/>
        </p:nvSpPr>
        <p:spPr bwMode="gray">
          <a:xfrm>
            <a:off x="1871663" y="4518025"/>
            <a:ext cx="2946400" cy="2344738"/>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17" name="Line 17"/>
          <p:cNvSpPr>
            <a:spLocks noChangeShapeType="1"/>
          </p:cNvSpPr>
          <p:nvPr/>
        </p:nvSpPr>
        <p:spPr bwMode="gray">
          <a:xfrm>
            <a:off x="1876425" y="1552575"/>
            <a:ext cx="0" cy="2957513"/>
          </a:xfrm>
          <a:prstGeom prst="line">
            <a:avLst/>
          </a:prstGeom>
          <a:noFill/>
          <a:ln w="9525">
            <a:solidFill>
              <a:schemeClr val="accent1"/>
            </a:solidFill>
            <a:round/>
            <a:headEnd/>
            <a:tailEnd/>
          </a:ln>
        </p:spPr>
        <p:txBody>
          <a:bodyPr/>
          <a:lstStyle/>
          <a:p>
            <a:endParaRPr lang="zh-CN" altLang="en-US"/>
          </a:p>
        </p:txBody>
      </p:sp>
      <p:sp>
        <p:nvSpPr>
          <p:cNvPr id="18" name="Rectangle 40"/>
          <p:cNvSpPr txBox="1">
            <a:spLocks noChangeArrowheads="1"/>
          </p:cNvSpPr>
          <p:nvPr/>
        </p:nvSpPr>
        <p:spPr bwMode="white">
          <a:xfrm>
            <a:off x="1763713" y="2060575"/>
            <a:ext cx="4968875" cy="1366838"/>
          </a:xfrm>
          <a:prstGeom prst="rect">
            <a:avLst/>
          </a:prstGeom>
          <a:noFill/>
          <a:ln w="9525">
            <a:noFill/>
            <a:miter lim="800000"/>
            <a:headEnd/>
            <a:tailEnd/>
          </a:ln>
        </p:spPr>
        <p:txBody>
          <a:bodyPr anchor="ctr"/>
          <a:lstStyle/>
          <a:p>
            <a:pPr>
              <a:lnSpc>
                <a:spcPct val="70000"/>
              </a:lnSpc>
            </a:pP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时事报告</a:t>
            </a: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杂志社</a:t>
            </a:r>
            <a:endParaRPr kumimoji="1" lang="ko-KR" altLang="en-US" sz="4000" b="1">
              <a:solidFill>
                <a:schemeClr val="bg1"/>
              </a:solidFill>
              <a:latin typeface="微软雅黑" pitchFamily="34" charset="-122"/>
              <a:ea typeface="冬青黑体简体中文 W6" charset="-122"/>
            </a:endParaRPr>
          </a:p>
        </p:txBody>
      </p:sp>
      <p:sp>
        <p:nvSpPr>
          <p:cNvPr id="19" name="Rectangle 41"/>
          <p:cNvSpPr txBox="1">
            <a:spLocks noChangeArrowheads="1"/>
          </p:cNvSpPr>
          <p:nvPr/>
        </p:nvSpPr>
        <p:spPr bwMode="white">
          <a:xfrm>
            <a:off x="2051050" y="2997200"/>
            <a:ext cx="5473700" cy="431800"/>
          </a:xfrm>
          <a:prstGeom prst="rect">
            <a:avLst/>
          </a:prstGeom>
          <a:noFill/>
          <a:ln w="9525">
            <a:noFill/>
            <a:miter lim="800000"/>
            <a:headEnd/>
            <a:tailEnd/>
          </a:ln>
        </p:spPr>
        <p:txBody>
          <a:bodyPr/>
          <a:lstStyle/>
          <a:p>
            <a:pPr latinLnBrk="1">
              <a:spcBef>
                <a:spcPct val="20000"/>
              </a:spcBef>
            </a:pPr>
            <a:r>
              <a:rPr kumimoji="1" lang="zh-CN" altLang="en-US" sz="2800" b="1">
                <a:solidFill>
                  <a:schemeClr val="bg1"/>
                </a:solidFill>
                <a:latin typeface="华文楷体" pitchFamily="2" charset="-122"/>
                <a:ea typeface="华文楷体" pitchFamily="2" charset="-122"/>
              </a:rPr>
              <a:t>形势与政策课专用</a:t>
            </a:r>
            <a:endParaRPr kumimoji="1" lang="ko-KR" altLang="en-US" sz="2800" b="1">
              <a:solidFill>
                <a:schemeClr val="bg1"/>
              </a:solidFill>
              <a:latin typeface="华文楷体" pitchFamily="2" charset="-122"/>
              <a:ea typeface="楷体-简" charset="-122"/>
            </a:endParaRPr>
          </a:p>
        </p:txBody>
      </p:sp>
      <p:sp>
        <p:nvSpPr>
          <p:cNvPr id="20" name="Rectangle 6"/>
          <p:cNvSpPr>
            <a:spLocks noChangeArrowheads="1"/>
          </p:cNvSpPr>
          <p:nvPr/>
        </p:nvSpPr>
        <p:spPr bwMode="gray">
          <a:xfrm>
            <a:off x="65088" y="4457700"/>
            <a:ext cx="1762125" cy="215900"/>
          </a:xfrm>
          <a:prstGeom prst="rect">
            <a:avLst/>
          </a:prstGeom>
          <a:solidFill>
            <a:schemeClr val="bg2"/>
          </a:solidFill>
          <a:ln w="9525">
            <a:noFill/>
            <a:miter lim="800000"/>
            <a:headEnd/>
            <a:tailEnd/>
          </a:ln>
        </p:spPr>
        <p:txBody>
          <a:bodyPr wrap="none" anchor="ctr"/>
          <a:lstStyle/>
          <a:p>
            <a:endParaRPr lang="zh-CN" altLang="en-US"/>
          </a:p>
        </p:txBody>
      </p:sp>
      <p:sp>
        <p:nvSpPr>
          <p:cNvPr id="21" name="Text Box 8"/>
          <p:cNvSpPr txBox="1">
            <a:spLocks noChangeArrowheads="1"/>
          </p:cNvSpPr>
          <p:nvPr/>
        </p:nvSpPr>
        <p:spPr bwMode="gray">
          <a:xfrm>
            <a:off x="107950" y="4384675"/>
            <a:ext cx="2087563" cy="300038"/>
          </a:xfrm>
          <a:prstGeom prst="rect">
            <a:avLst/>
          </a:prstGeom>
          <a:noFill/>
          <a:ln w="9525">
            <a:noFill/>
            <a:miter lim="800000"/>
            <a:headEnd/>
            <a:tailEnd/>
          </a:ln>
        </p:spPr>
        <p:txBody>
          <a:bodyPr>
            <a:spAutoFit/>
          </a:bodyPr>
          <a:lstStyle/>
          <a:p>
            <a:r>
              <a:rPr lang="en-US" altLang="zh-CN" sz="1300" b="1">
                <a:solidFill>
                  <a:srgbClr val="A6A6A6"/>
                </a:solidFill>
                <a:latin typeface="Arial" pitchFamily="34" charset="0"/>
                <a:ea typeface="黑体" pitchFamily="2" charset="-122"/>
                <a:cs typeface="Arial" pitchFamily="34" charset="0"/>
              </a:rPr>
              <a:t>www.ssbgzzs.com</a:t>
            </a:r>
            <a:endParaRPr lang="zh-CN" altLang="en-US" sz="1300" b="1">
              <a:solidFill>
                <a:srgbClr val="A6A6A6"/>
              </a:solidFill>
              <a:latin typeface="Arial" pitchFamily="34" charset="0"/>
              <a:ea typeface="黑体" pitchFamily="2" charset="-122"/>
            </a:endParaRPr>
          </a:p>
        </p:txBody>
      </p:sp>
      <p:pic>
        <p:nvPicPr>
          <p:cNvPr id="22" name="图片 2" descr="章.tif"/>
          <p:cNvPicPr>
            <a:picLocks noChangeAspect="1"/>
          </p:cNvPicPr>
          <p:nvPr/>
        </p:nvPicPr>
        <p:blipFill>
          <a:blip r:embed="rId2" cstate="print"/>
          <a:srcRect/>
          <a:stretch>
            <a:fillRect/>
          </a:stretch>
        </p:blipFill>
        <p:spPr bwMode="auto">
          <a:xfrm>
            <a:off x="561955" y="2416176"/>
            <a:ext cx="1152525" cy="1155700"/>
          </a:xfrm>
          <a:prstGeom prst="rect">
            <a:avLst/>
          </a:prstGeom>
          <a:noFill/>
          <a:ln w="9525">
            <a:noFill/>
            <a:miter lim="800000"/>
            <a:headEnd/>
            <a:tailEnd/>
          </a:ln>
        </p:spPr>
      </p:pic>
      <p:sp>
        <p:nvSpPr>
          <p:cNvPr id="23" name="Freeform 20"/>
          <p:cNvSpPr>
            <a:spLocks/>
          </p:cNvSpPr>
          <p:nvPr/>
        </p:nvSpPr>
        <p:spPr bwMode="gray">
          <a:xfrm>
            <a:off x="1811370" y="-9525"/>
            <a:ext cx="7332662" cy="6946900"/>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sp>
        <p:nvSpPr>
          <p:cNvPr id="4" name="TextBox 3"/>
          <p:cNvSpPr txBox="1"/>
          <p:nvPr/>
        </p:nvSpPr>
        <p:spPr>
          <a:xfrm>
            <a:off x="2571736" y="2857496"/>
            <a:ext cx="6500858" cy="2308324"/>
          </a:xfrm>
          <a:prstGeom prst="rect">
            <a:avLst/>
          </a:prstGeom>
          <a:noFill/>
        </p:spPr>
        <p:txBody>
          <a:bodyPr wrap="square">
            <a:spAutoFit/>
          </a:bodyPr>
          <a:lstStyle/>
          <a:p>
            <a:pPr algn="just" fontAlgn="auto">
              <a:spcBef>
                <a:spcPts val="0"/>
              </a:spcBef>
              <a:spcAft>
                <a:spcPts val="0"/>
              </a:spcAft>
              <a:defRPr/>
            </a:pP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黑体" pitchFamily="49" charset="-122"/>
                <a:ea typeface="黑体" pitchFamily="49" charset="-122"/>
              </a:rPr>
              <a:t>　　</a:t>
            </a:r>
            <a:r>
              <a:rPr lang="zh-CN" altLang="zh-CN"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rPr>
              <a:t>以介绍时事为主线，贴近小学生的认知特点，以图文并茂的形式，通俗易懂的文笔，向广大小学生介绍国家改革开放的成就和国内外热点，集时政性、知识性、趣味性为一身，为小学生了解时事、开阔眼界、增长知识提供了专门的动态教材。</a:t>
            </a:r>
            <a:endParaRPr lang="zh-CN" alt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黑体" pitchFamily="49" charset="-122"/>
              <a:ea typeface="黑体" pitchFamily="49" charset="-122"/>
            </a:endParaRPr>
          </a:p>
        </p:txBody>
      </p:sp>
      <p:pic>
        <p:nvPicPr>
          <p:cNvPr id="24" name="图片 23" descr="小学.gif"/>
          <p:cNvPicPr>
            <a:picLocks noChangeAspect="1"/>
          </p:cNvPicPr>
          <p:nvPr/>
        </p:nvPicPr>
        <p:blipFill>
          <a:blip r:embed="rId3" cstate="print"/>
          <a:stretch>
            <a:fillRect/>
          </a:stretch>
        </p:blipFill>
        <p:spPr>
          <a:xfrm>
            <a:off x="1732810" y="714356"/>
            <a:ext cx="7554098" cy="5040000"/>
          </a:xfrm>
          <a:prstGeom prst="rect">
            <a:avLst/>
          </a:prstGeom>
        </p:spPr>
      </p:pic>
    </p:spTree>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2"/>
          <p:cNvSpPr>
            <a:spLocks noChangeShapeType="1"/>
          </p:cNvSpPr>
          <p:nvPr/>
        </p:nvSpPr>
        <p:spPr bwMode="gray">
          <a:xfrm>
            <a:off x="1811338" y="1455738"/>
            <a:ext cx="0" cy="3128962"/>
          </a:xfrm>
          <a:prstGeom prst="line">
            <a:avLst/>
          </a:prstGeom>
          <a:noFill/>
          <a:ln w="9525">
            <a:solidFill>
              <a:schemeClr val="bg2"/>
            </a:solidFill>
            <a:round/>
            <a:headEnd/>
            <a:tailEnd/>
          </a:ln>
        </p:spPr>
        <p:txBody>
          <a:bodyPr/>
          <a:lstStyle/>
          <a:p>
            <a:endParaRPr lang="zh-CN" altLang="en-US"/>
          </a:p>
        </p:txBody>
      </p:sp>
      <p:grpSp>
        <p:nvGrpSpPr>
          <p:cNvPr id="2" name="Group 3"/>
          <p:cNvGrpSpPr>
            <a:grpSpLocks/>
          </p:cNvGrpSpPr>
          <p:nvPr/>
        </p:nvGrpSpPr>
        <p:grpSpPr bwMode="auto">
          <a:xfrm>
            <a:off x="271463" y="-4763"/>
            <a:ext cx="1552575" cy="1585913"/>
            <a:chOff x="171" y="-3"/>
            <a:chExt cx="978" cy="999"/>
          </a:xfrm>
        </p:grpSpPr>
        <p:sp>
          <p:nvSpPr>
            <p:cNvPr id="6" name="Freeform 4"/>
            <p:cNvSpPr>
              <a:spLocks/>
            </p:cNvSpPr>
            <p:nvPr/>
          </p:nvSpPr>
          <p:spPr bwMode="gray">
            <a:xfrm>
              <a:off x="653" y="-3"/>
              <a:ext cx="496" cy="999"/>
            </a:xfrm>
            <a:custGeom>
              <a:avLst/>
              <a:gdLst>
                <a:gd name="T0" fmla="*/ 84 w 496"/>
                <a:gd name="T1" fmla="*/ 0 h 999"/>
                <a:gd name="T2" fmla="*/ 496 w 496"/>
                <a:gd name="T3" fmla="*/ 854 h 999"/>
                <a:gd name="T4" fmla="*/ 496 w 496"/>
                <a:gd name="T5" fmla="*/ 999 h 999"/>
                <a:gd name="T6" fmla="*/ 0 w 496"/>
                <a:gd name="T7" fmla="*/ 188 h 999"/>
                <a:gd name="T8" fmla="*/ 84 w 496"/>
                <a:gd name="T9" fmla="*/ 0 h 999"/>
                <a:gd name="T10" fmla="*/ 0 60000 65536"/>
                <a:gd name="T11" fmla="*/ 0 60000 65536"/>
                <a:gd name="T12" fmla="*/ 0 60000 65536"/>
                <a:gd name="T13" fmla="*/ 0 60000 65536"/>
                <a:gd name="T14" fmla="*/ 0 60000 65536"/>
                <a:gd name="T15" fmla="*/ 0 w 496"/>
                <a:gd name="T16" fmla="*/ 0 h 999"/>
                <a:gd name="T17" fmla="*/ 496 w 496"/>
                <a:gd name="T18" fmla="*/ 999 h 999"/>
              </a:gdLst>
              <a:ahLst/>
              <a:cxnLst>
                <a:cxn ang="T10">
                  <a:pos x="T0" y="T1"/>
                </a:cxn>
                <a:cxn ang="T11">
                  <a:pos x="T2" y="T3"/>
                </a:cxn>
                <a:cxn ang="T12">
                  <a:pos x="T4" y="T5"/>
                </a:cxn>
                <a:cxn ang="T13">
                  <a:pos x="T6" y="T7"/>
                </a:cxn>
                <a:cxn ang="T14">
                  <a:pos x="T8" y="T9"/>
                </a:cxn>
              </a:cxnLst>
              <a:rect l="T15" t="T16" r="T17" b="T18"/>
              <a:pathLst>
                <a:path w="496" h="999">
                  <a:moveTo>
                    <a:pt x="84" y="0"/>
                  </a:moveTo>
                  <a:lnTo>
                    <a:pt x="496" y="854"/>
                  </a:lnTo>
                  <a:lnTo>
                    <a:pt x="496" y="999"/>
                  </a:lnTo>
                  <a:lnTo>
                    <a:pt x="0" y="188"/>
                  </a:lnTo>
                  <a:lnTo>
                    <a:pt x="84" y="0"/>
                  </a:lnTo>
                  <a:close/>
                </a:path>
              </a:pathLst>
            </a:custGeom>
            <a:solidFill>
              <a:schemeClr val="bg2"/>
            </a:solidFill>
            <a:ln w="9525">
              <a:noFill/>
              <a:round/>
              <a:headEnd/>
              <a:tailEnd/>
            </a:ln>
          </p:spPr>
          <p:txBody>
            <a:bodyPr/>
            <a:lstStyle/>
            <a:p>
              <a:endParaRPr lang="zh-CN" altLang="en-US"/>
            </a:p>
          </p:txBody>
        </p:sp>
        <p:sp>
          <p:nvSpPr>
            <p:cNvPr id="7" name="Freeform 5"/>
            <p:cNvSpPr>
              <a:spLocks/>
            </p:cNvSpPr>
            <p:nvPr/>
          </p:nvSpPr>
          <p:spPr bwMode="gray">
            <a:xfrm>
              <a:off x="171" y="0"/>
              <a:ext cx="564" cy="187"/>
            </a:xfrm>
            <a:custGeom>
              <a:avLst/>
              <a:gdLst>
                <a:gd name="T0" fmla="*/ 564 w 564"/>
                <a:gd name="T1" fmla="*/ 0 h 187"/>
                <a:gd name="T2" fmla="*/ 482 w 564"/>
                <a:gd name="T3" fmla="*/ 187 h 187"/>
                <a:gd name="T4" fmla="*/ 0 w 564"/>
                <a:gd name="T5" fmla="*/ 0 h 187"/>
                <a:gd name="T6" fmla="*/ 564 w 564"/>
                <a:gd name="T7" fmla="*/ 0 h 187"/>
                <a:gd name="T8" fmla="*/ 0 60000 65536"/>
                <a:gd name="T9" fmla="*/ 0 60000 65536"/>
                <a:gd name="T10" fmla="*/ 0 60000 65536"/>
                <a:gd name="T11" fmla="*/ 0 60000 65536"/>
                <a:gd name="T12" fmla="*/ 0 w 564"/>
                <a:gd name="T13" fmla="*/ 0 h 187"/>
                <a:gd name="T14" fmla="*/ 564 w 564"/>
                <a:gd name="T15" fmla="*/ 187 h 187"/>
              </a:gdLst>
              <a:ahLst/>
              <a:cxnLst>
                <a:cxn ang="T8">
                  <a:pos x="T0" y="T1"/>
                </a:cxn>
                <a:cxn ang="T9">
                  <a:pos x="T2" y="T3"/>
                </a:cxn>
                <a:cxn ang="T10">
                  <a:pos x="T4" y="T5"/>
                </a:cxn>
                <a:cxn ang="T11">
                  <a:pos x="T6" y="T7"/>
                </a:cxn>
              </a:cxnLst>
              <a:rect l="T12" t="T13" r="T14" b="T15"/>
              <a:pathLst>
                <a:path w="564" h="187">
                  <a:moveTo>
                    <a:pt x="564" y="0"/>
                  </a:moveTo>
                  <a:lnTo>
                    <a:pt x="482" y="187"/>
                  </a:lnTo>
                  <a:lnTo>
                    <a:pt x="0" y="0"/>
                  </a:lnTo>
                  <a:lnTo>
                    <a:pt x="564" y="0"/>
                  </a:lnTo>
                  <a:close/>
                </a:path>
              </a:pathLst>
            </a:custGeom>
            <a:solidFill>
              <a:schemeClr val="bg2"/>
            </a:solidFill>
            <a:ln w="9525">
              <a:noFill/>
              <a:round/>
              <a:headEnd/>
              <a:tailEnd/>
            </a:ln>
          </p:spPr>
          <p:txBody>
            <a:bodyPr/>
            <a:lstStyle/>
            <a:p>
              <a:endParaRPr lang="zh-CN" altLang="en-US"/>
            </a:p>
          </p:txBody>
        </p:sp>
      </p:grpSp>
      <p:sp>
        <p:nvSpPr>
          <p:cNvPr id="8" name="Freeform 7"/>
          <p:cNvSpPr>
            <a:spLocks/>
          </p:cNvSpPr>
          <p:nvPr/>
        </p:nvSpPr>
        <p:spPr bwMode="gray">
          <a:xfrm>
            <a:off x="1871663" y="-9525"/>
            <a:ext cx="1895475" cy="1519238"/>
          </a:xfrm>
          <a:custGeom>
            <a:avLst/>
            <a:gdLst>
              <a:gd name="T0" fmla="*/ 2147483647 w 1194"/>
              <a:gd name="T1" fmla="*/ 0 h 957"/>
              <a:gd name="T2" fmla="*/ 0 w 1194"/>
              <a:gd name="T3" fmla="*/ 2147483647 h 957"/>
              <a:gd name="T4" fmla="*/ 0 w 1194"/>
              <a:gd name="T5" fmla="*/ 2147483647 h 957"/>
              <a:gd name="T6" fmla="*/ 2147483647 w 1194"/>
              <a:gd name="T7" fmla="*/ 0 h 957"/>
              <a:gd name="T8" fmla="*/ 2147483647 w 1194"/>
              <a:gd name="T9" fmla="*/ 0 h 957"/>
              <a:gd name="T10" fmla="*/ 0 60000 65536"/>
              <a:gd name="T11" fmla="*/ 0 60000 65536"/>
              <a:gd name="T12" fmla="*/ 0 60000 65536"/>
              <a:gd name="T13" fmla="*/ 0 60000 65536"/>
              <a:gd name="T14" fmla="*/ 0 60000 65536"/>
              <a:gd name="T15" fmla="*/ 0 w 1194"/>
              <a:gd name="T16" fmla="*/ 0 h 957"/>
              <a:gd name="T17" fmla="*/ 1194 w 1194"/>
              <a:gd name="T18" fmla="*/ 957 h 957"/>
            </a:gdLst>
            <a:ahLst/>
            <a:cxnLst>
              <a:cxn ang="T10">
                <a:pos x="T0" y="T1"/>
              </a:cxn>
              <a:cxn ang="T11">
                <a:pos x="T2" y="T3"/>
              </a:cxn>
              <a:cxn ang="T12">
                <a:pos x="T4" y="T5"/>
              </a:cxn>
              <a:cxn ang="T13">
                <a:pos x="T6" y="T7"/>
              </a:cxn>
              <a:cxn ang="T14">
                <a:pos x="T8" y="T9"/>
              </a:cxn>
            </a:cxnLst>
            <a:rect l="T15" t="T16" r="T17" b="T18"/>
            <a:pathLst>
              <a:path w="1194" h="957">
                <a:moveTo>
                  <a:pt x="843" y="0"/>
                </a:moveTo>
                <a:lnTo>
                  <a:pt x="0" y="885"/>
                </a:lnTo>
                <a:lnTo>
                  <a:pt x="0" y="957"/>
                </a:lnTo>
                <a:lnTo>
                  <a:pt x="1194" y="0"/>
                </a:lnTo>
                <a:lnTo>
                  <a:pt x="843" y="0"/>
                </a:lnTo>
                <a:close/>
              </a:path>
            </a:pathLst>
          </a:custGeom>
          <a:solidFill>
            <a:schemeClr val="bg2"/>
          </a:solidFill>
          <a:ln w="9525">
            <a:noFill/>
            <a:round/>
            <a:headEnd/>
            <a:tailEnd/>
          </a:ln>
        </p:spPr>
        <p:txBody>
          <a:bodyPr/>
          <a:lstStyle/>
          <a:p>
            <a:endParaRPr lang="zh-CN" altLang="en-US"/>
          </a:p>
        </p:txBody>
      </p:sp>
      <p:sp>
        <p:nvSpPr>
          <p:cNvPr id="9" name="Freeform 8"/>
          <p:cNvSpPr>
            <a:spLocks/>
          </p:cNvSpPr>
          <p:nvPr/>
        </p:nvSpPr>
        <p:spPr bwMode="gray">
          <a:xfrm>
            <a:off x="1871663" y="-14288"/>
            <a:ext cx="2138362" cy="1581151"/>
          </a:xfrm>
          <a:custGeom>
            <a:avLst/>
            <a:gdLst>
              <a:gd name="T0" fmla="*/ 2147483647 w 1347"/>
              <a:gd name="T1" fmla="*/ 0 h 996"/>
              <a:gd name="T2" fmla="*/ 0 w 1347"/>
              <a:gd name="T3" fmla="*/ 2147483647 h 996"/>
              <a:gd name="T4" fmla="*/ 0 w 1347"/>
              <a:gd name="T5" fmla="*/ 2147483647 h 996"/>
              <a:gd name="T6" fmla="*/ 2147483647 w 1347"/>
              <a:gd name="T7" fmla="*/ 0 h 996"/>
              <a:gd name="T8" fmla="*/ 2147483647 w 1347"/>
              <a:gd name="T9" fmla="*/ 0 h 996"/>
              <a:gd name="T10" fmla="*/ 0 60000 65536"/>
              <a:gd name="T11" fmla="*/ 0 60000 65536"/>
              <a:gd name="T12" fmla="*/ 0 60000 65536"/>
              <a:gd name="T13" fmla="*/ 0 60000 65536"/>
              <a:gd name="T14" fmla="*/ 0 60000 65536"/>
              <a:gd name="T15" fmla="*/ 0 w 1347"/>
              <a:gd name="T16" fmla="*/ 0 h 996"/>
              <a:gd name="T17" fmla="*/ 1347 w 1347"/>
              <a:gd name="T18" fmla="*/ 996 h 996"/>
            </a:gdLst>
            <a:ahLst/>
            <a:cxnLst>
              <a:cxn ang="T10">
                <a:pos x="T0" y="T1"/>
              </a:cxn>
              <a:cxn ang="T11">
                <a:pos x="T2" y="T3"/>
              </a:cxn>
              <a:cxn ang="T12">
                <a:pos x="T4" y="T5"/>
              </a:cxn>
              <a:cxn ang="T13">
                <a:pos x="T6" y="T7"/>
              </a:cxn>
              <a:cxn ang="T14">
                <a:pos x="T8" y="T9"/>
              </a:cxn>
            </a:cxnLst>
            <a:rect l="T15" t="T16" r="T17" b="T18"/>
            <a:pathLst>
              <a:path w="1347" h="996">
                <a:moveTo>
                  <a:pt x="1347" y="0"/>
                </a:moveTo>
                <a:lnTo>
                  <a:pt x="0" y="996"/>
                </a:lnTo>
                <a:lnTo>
                  <a:pt x="0" y="957"/>
                </a:lnTo>
                <a:lnTo>
                  <a:pt x="1191" y="0"/>
                </a:lnTo>
                <a:lnTo>
                  <a:pt x="1347" y="0"/>
                </a:lnTo>
                <a:close/>
              </a:path>
            </a:pathLst>
          </a:custGeom>
          <a:solidFill>
            <a:schemeClr val="accent1"/>
          </a:solidFill>
          <a:ln w="9525">
            <a:noFill/>
            <a:round/>
            <a:headEnd/>
            <a:tailEnd/>
          </a:ln>
        </p:spPr>
        <p:txBody>
          <a:bodyPr/>
          <a:lstStyle/>
          <a:p>
            <a:endParaRPr lang="zh-CN" altLang="en-US"/>
          </a:p>
        </p:txBody>
      </p:sp>
      <p:sp>
        <p:nvSpPr>
          <p:cNvPr id="10" name="Freeform 9"/>
          <p:cNvSpPr>
            <a:spLocks/>
          </p:cNvSpPr>
          <p:nvPr/>
        </p:nvSpPr>
        <p:spPr bwMode="gray">
          <a:xfrm>
            <a:off x="1871663" y="-14288"/>
            <a:ext cx="2338387" cy="1627188"/>
          </a:xfrm>
          <a:custGeom>
            <a:avLst/>
            <a:gdLst>
              <a:gd name="T0" fmla="*/ 2147483647 w 1473"/>
              <a:gd name="T1" fmla="*/ 2147483647 h 1025"/>
              <a:gd name="T2" fmla="*/ 2147483647 w 1473"/>
              <a:gd name="T3" fmla="*/ 2147483647 h 1025"/>
              <a:gd name="T4" fmla="*/ 0 w 1473"/>
              <a:gd name="T5" fmla="*/ 2147483647 h 1025"/>
              <a:gd name="T6" fmla="*/ 2147483647 w 1473"/>
              <a:gd name="T7" fmla="*/ 0 h 1025"/>
              <a:gd name="T8" fmla="*/ 2147483647 w 1473"/>
              <a:gd name="T9" fmla="*/ 2147483647 h 1025"/>
              <a:gd name="T10" fmla="*/ 0 60000 65536"/>
              <a:gd name="T11" fmla="*/ 0 60000 65536"/>
              <a:gd name="T12" fmla="*/ 0 60000 65536"/>
              <a:gd name="T13" fmla="*/ 0 60000 65536"/>
              <a:gd name="T14" fmla="*/ 0 60000 65536"/>
              <a:gd name="T15" fmla="*/ 0 w 1473"/>
              <a:gd name="T16" fmla="*/ 0 h 1025"/>
              <a:gd name="T17" fmla="*/ 1473 w 1473"/>
              <a:gd name="T18" fmla="*/ 1025 h 1025"/>
            </a:gdLst>
            <a:ahLst/>
            <a:cxnLst>
              <a:cxn ang="T10">
                <a:pos x="T0" y="T1"/>
              </a:cxn>
              <a:cxn ang="T11">
                <a:pos x="T2" y="T3"/>
              </a:cxn>
              <a:cxn ang="T12">
                <a:pos x="T4" y="T5"/>
              </a:cxn>
              <a:cxn ang="T13">
                <a:pos x="T6" y="T7"/>
              </a:cxn>
              <a:cxn ang="T14">
                <a:pos x="T8" y="T9"/>
              </a:cxn>
            </a:cxnLst>
            <a:rect l="T15" t="T16" r="T17" b="T18"/>
            <a:pathLst>
              <a:path w="1473" h="1025">
                <a:moveTo>
                  <a:pt x="1473" y="6"/>
                </a:moveTo>
                <a:lnTo>
                  <a:pt x="2" y="1025"/>
                </a:lnTo>
                <a:lnTo>
                  <a:pt x="0" y="995"/>
                </a:lnTo>
                <a:lnTo>
                  <a:pt x="1344" y="0"/>
                </a:lnTo>
                <a:lnTo>
                  <a:pt x="1473" y="6"/>
                </a:lnTo>
                <a:close/>
              </a:path>
            </a:pathLst>
          </a:custGeom>
          <a:solidFill>
            <a:schemeClr val="tx2"/>
          </a:solidFill>
          <a:ln w="9525">
            <a:noFill/>
            <a:round/>
            <a:headEnd/>
            <a:tailEnd/>
          </a:ln>
        </p:spPr>
        <p:txBody>
          <a:bodyPr/>
          <a:lstStyle/>
          <a:p>
            <a:endParaRPr lang="zh-CN" altLang="en-US"/>
          </a:p>
        </p:txBody>
      </p:sp>
      <p:sp>
        <p:nvSpPr>
          <p:cNvPr id="11" name="Freeform 10"/>
          <p:cNvSpPr>
            <a:spLocks/>
          </p:cNvSpPr>
          <p:nvPr/>
        </p:nvSpPr>
        <p:spPr bwMode="gray">
          <a:xfrm>
            <a:off x="1874838" y="4437063"/>
            <a:ext cx="3525837" cy="2435225"/>
          </a:xfrm>
          <a:custGeom>
            <a:avLst/>
            <a:gdLst>
              <a:gd name="T0" fmla="*/ 2147483647 w 2221"/>
              <a:gd name="T1" fmla="*/ 2147483647 h 1534"/>
              <a:gd name="T2" fmla="*/ 0 w 2221"/>
              <a:gd name="T3" fmla="*/ 0 h 1534"/>
              <a:gd name="T4" fmla="*/ 2147483647 w 2221"/>
              <a:gd name="T5" fmla="*/ 2147483647 h 1534"/>
              <a:gd name="T6" fmla="*/ 2147483647 w 2221"/>
              <a:gd name="T7" fmla="*/ 2147483647 h 1534"/>
              <a:gd name="T8" fmla="*/ 2147483647 w 2221"/>
              <a:gd name="T9" fmla="*/ 2147483647 h 1534"/>
              <a:gd name="T10" fmla="*/ 0 60000 65536"/>
              <a:gd name="T11" fmla="*/ 0 60000 65536"/>
              <a:gd name="T12" fmla="*/ 0 60000 65536"/>
              <a:gd name="T13" fmla="*/ 0 60000 65536"/>
              <a:gd name="T14" fmla="*/ 0 60000 65536"/>
              <a:gd name="T15" fmla="*/ 0 w 2221"/>
              <a:gd name="T16" fmla="*/ 0 h 1534"/>
              <a:gd name="T17" fmla="*/ 2221 w 2221"/>
              <a:gd name="T18" fmla="*/ 1534 h 1534"/>
            </a:gdLst>
            <a:ahLst/>
            <a:cxnLst>
              <a:cxn ang="T10">
                <a:pos x="T0" y="T1"/>
              </a:cxn>
              <a:cxn ang="T11">
                <a:pos x="T2" y="T3"/>
              </a:cxn>
              <a:cxn ang="T12">
                <a:pos x="T4" y="T5"/>
              </a:cxn>
              <a:cxn ang="T13">
                <a:pos x="T6" y="T7"/>
              </a:cxn>
              <a:cxn ang="T14">
                <a:pos x="T8" y="T9"/>
              </a:cxn>
            </a:cxnLst>
            <a:rect l="T15" t="T16" r="T17" b="T18"/>
            <a:pathLst>
              <a:path w="2221" h="1534">
                <a:moveTo>
                  <a:pt x="2221" y="1533"/>
                </a:moveTo>
                <a:lnTo>
                  <a:pt x="0" y="0"/>
                </a:lnTo>
                <a:lnTo>
                  <a:pt x="1" y="25"/>
                </a:lnTo>
                <a:lnTo>
                  <a:pt x="2059" y="1534"/>
                </a:lnTo>
                <a:lnTo>
                  <a:pt x="2221" y="1533"/>
                </a:lnTo>
                <a:close/>
              </a:path>
            </a:pathLst>
          </a:custGeom>
          <a:solidFill>
            <a:schemeClr val="tx2"/>
          </a:solidFill>
          <a:ln w="9525">
            <a:noFill/>
            <a:round/>
            <a:headEnd/>
            <a:tailEnd/>
          </a:ln>
        </p:spPr>
        <p:txBody>
          <a:bodyPr/>
          <a:lstStyle/>
          <a:p>
            <a:endParaRPr lang="zh-CN" altLang="en-US"/>
          </a:p>
        </p:txBody>
      </p:sp>
      <p:sp>
        <p:nvSpPr>
          <p:cNvPr id="12" name="Freeform 11"/>
          <p:cNvSpPr>
            <a:spLocks/>
          </p:cNvSpPr>
          <p:nvPr/>
        </p:nvSpPr>
        <p:spPr bwMode="gray">
          <a:xfrm>
            <a:off x="1876425" y="4475163"/>
            <a:ext cx="3265488" cy="2392362"/>
          </a:xfrm>
          <a:custGeom>
            <a:avLst/>
            <a:gdLst>
              <a:gd name="T0" fmla="*/ 2147483647 w 2057"/>
              <a:gd name="T1" fmla="*/ 2147483647 h 1507"/>
              <a:gd name="T2" fmla="*/ 0 w 2057"/>
              <a:gd name="T3" fmla="*/ 0 h 1507"/>
              <a:gd name="T4" fmla="*/ 0 w 2057"/>
              <a:gd name="T5" fmla="*/ 2147483647 h 1507"/>
              <a:gd name="T6" fmla="*/ 2147483647 w 2057"/>
              <a:gd name="T7" fmla="*/ 2147483647 h 1507"/>
              <a:gd name="T8" fmla="*/ 2147483647 w 2057"/>
              <a:gd name="T9" fmla="*/ 2147483647 h 1507"/>
              <a:gd name="T10" fmla="*/ 0 60000 65536"/>
              <a:gd name="T11" fmla="*/ 0 60000 65536"/>
              <a:gd name="T12" fmla="*/ 0 60000 65536"/>
              <a:gd name="T13" fmla="*/ 0 60000 65536"/>
              <a:gd name="T14" fmla="*/ 0 60000 65536"/>
              <a:gd name="T15" fmla="*/ 0 w 2057"/>
              <a:gd name="T16" fmla="*/ 0 h 1507"/>
              <a:gd name="T17" fmla="*/ 2057 w 2057"/>
              <a:gd name="T18" fmla="*/ 1507 h 1507"/>
            </a:gdLst>
            <a:ahLst/>
            <a:cxnLst>
              <a:cxn ang="T10">
                <a:pos x="T0" y="T1"/>
              </a:cxn>
              <a:cxn ang="T11">
                <a:pos x="T2" y="T3"/>
              </a:cxn>
              <a:cxn ang="T12">
                <a:pos x="T4" y="T5"/>
              </a:cxn>
              <a:cxn ang="T13">
                <a:pos x="T6" y="T7"/>
              </a:cxn>
              <a:cxn ang="T14">
                <a:pos x="T8" y="T9"/>
              </a:cxn>
            </a:cxnLst>
            <a:rect l="T15" t="T16" r="T17" b="T18"/>
            <a:pathLst>
              <a:path w="2057" h="1507">
                <a:moveTo>
                  <a:pt x="2057" y="1507"/>
                </a:moveTo>
                <a:lnTo>
                  <a:pt x="0" y="0"/>
                </a:lnTo>
                <a:lnTo>
                  <a:pt x="0" y="30"/>
                </a:lnTo>
                <a:lnTo>
                  <a:pt x="1857" y="1507"/>
                </a:lnTo>
                <a:lnTo>
                  <a:pt x="2057" y="1507"/>
                </a:lnTo>
                <a:close/>
              </a:path>
            </a:pathLst>
          </a:custGeom>
          <a:solidFill>
            <a:schemeClr val="accent1"/>
          </a:solidFill>
          <a:ln w="9525">
            <a:noFill/>
            <a:round/>
            <a:headEnd/>
            <a:tailEnd/>
          </a:ln>
        </p:spPr>
        <p:txBody>
          <a:bodyPr/>
          <a:lstStyle/>
          <a:p>
            <a:endParaRPr lang="zh-CN" altLang="en-US"/>
          </a:p>
        </p:txBody>
      </p:sp>
      <p:sp>
        <p:nvSpPr>
          <p:cNvPr id="13" name="Freeform 12"/>
          <p:cNvSpPr>
            <a:spLocks/>
          </p:cNvSpPr>
          <p:nvPr/>
        </p:nvSpPr>
        <p:spPr bwMode="gray">
          <a:xfrm>
            <a:off x="1871663" y="4518025"/>
            <a:ext cx="2946400" cy="2344738"/>
          </a:xfrm>
          <a:custGeom>
            <a:avLst/>
            <a:gdLst>
              <a:gd name="T0" fmla="*/ 2147483647 w 1856"/>
              <a:gd name="T1" fmla="*/ 2147483647 h 1477"/>
              <a:gd name="T2" fmla="*/ 0 w 1856"/>
              <a:gd name="T3" fmla="*/ 2147483647 h 1477"/>
              <a:gd name="T4" fmla="*/ 0 w 1856"/>
              <a:gd name="T5" fmla="*/ 0 h 1477"/>
              <a:gd name="T6" fmla="*/ 2147483647 w 1856"/>
              <a:gd name="T7" fmla="*/ 2147483647 h 1477"/>
              <a:gd name="T8" fmla="*/ 2147483647 w 1856"/>
              <a:gd name="T9" fmla="*/ 2147483647 h 1477"/>
              <a:gd name="T10" fmla="*/ 2147483647 w 1856"/>
              <a:gd name="T11" fmla="*/ 2147483647 h 1477"/>
              <a:gd name="T12" fmla="*/ 0 60000 65536"/>
              <a:gd name="T13" fmla="*/ 0 60000 65536"/>
              <a:gd name="T14" fmla="*/ 0 60000 65536"/>
              <a:gd name="T15" fmla="*/ 0 60000 65536"/>
              <a:gd name="T16" fmla="*/ 0 60000 65536"/>
              <a:gd name="T17" fmla="*/ 0 60000 65536"/>
              <a:gd name="T18" fmla="*/ 0 w 1856"/>
              <a:gd name="T19" fmla="*/ 0 h 1477"/>
              <a:gd name="T20" fmla="*/ 1856 w 1856"/>
              <a:gd name="T21" fmla="*/ 1477 h 1477"/>
            </a:gdLst>
            <a:ahLst/>
            <a:cxnLst>
              <a:cxn ang="T12">
                <a:pos x="T0" y="T1"/>
              </a:cxn>
              <a:cxn ang="T13">
                <a:pos x="T2" y="T3"/>
              </a:cxn>
              <a:cxn ang="T14">
                <a:pos x="T4" y="T5"/>
              </a:cxn>
              <a:cxn ang="T15">
                <a:pos x="T6" y="T7"/>
              </a:cxn>
              <a:cxn ang="T16">
                <a:pos x="T8" y="T9"/>
              </a:cxn>
              <a:cxn ang="T17">
                <a:pos x="T10" y="T11"/>
              </a:cxn>
            </a:cxnLst>
            <a:rect l="T18" t="T19" r="T20" b="T21"/>
            <a:pathLst>
              <a:path w="1856" h="1477">
                <a:moveTo>
                  <a:pt x="1344" y="1474"/>
                </a:moveTo>
                <a:lnTo>
                  <a:pt x="0" y="97"/>
                </a:lnTo>
                <a:lnTo>
                  <a:pt x="0" y="0"/>
                </a:lnTo>
                <a:lnTo>
                  <a:pt x="1856" y="1474"/>
                </a:lnTo>
                <a:lnTo>
                  <a:pt x="1848" y="1477"/>
                </a:lnTo>
                <a:lnTo>
                  <a:pt x="1344" y="1474"/>
                </a:lnTo>
                <a:close/>
              </a:path>
            </a:pathLst>
          </a:custGeom>
          <a:solidFill>
            <a:schemeClr val="hlink"/>
          </a:solidFill>
          <a:ln w="9525">
            <a:noFill/>
            <a:round/>
            <a:headEnd/>
            <a:tailEnd/>
          </a:ln>
        </p:spPr>
        <p:txBody>
          <a:bodyPr/>
          <a:lstStyle/>
          <a:p>
            <a:endParaRPr lang="zh-CN" altLang="en-US"/>
          </a:p>
        </p:txBody>
      </p:sp>
      <p:sp>
        <p:nvSpPr>
          <p:cNvPr id="14" name="Line 17"/>
          <p:cNvSpPr>
            <a:spLocks noChangeShapeType="1"/>
          </p:cNvSpPr>
          <p:nvPr/>
        </p:nvSpPr>
        <p:spPr bwMode="gray">
          <a:xfrm>
            <a:off x="1876425" y="1552575"/>
            <a:ext cx="0" cy="2957513"/>
          </a:xfrm>
          <a:prstGeom prst="line">
            <a:avLst/>
          </a:prstGeom>
          <a:noFill/>
          <a:ln w="9525">
            <a:solidFill>
              <a:schemeClr val="accent1"/>
            </a:solidFill>
            <a:round/>
            <a:headEnd/>
            <a:tailEnd/>
          </a:ln>
        </p:spPr>
        <p:txBody>
          <a:bodyPr/>
          <a:lstStyle/>
          <a:p>
            <a:endParaRPr lang="zh-CN" altLang="en-US"/>
          </a:p>
        </p:txBody>
      </p:sp>
      <p:sp>
        <p:nvSpPr>
          <p:cNvPr id="15" name="Rectangle 40"/>
          <p:cNvSpPr txBox="1">
            <a:spLocks noChangeArrowheads="1"/>
          </p:cNvSpPr>
          <p:nvPr/>
        </p:nvSpPr>
        <p:spPr bwMode="white">
          <a:xfrm>
            <a:off x="1763713" y="2060575"/>
            <a:ext cx="4968875" cy="1366838"/>
          </a:xfrm>
          <a:prstGeom prst="rect">
            <a:avLst/>
          </a:prstGeom>
          <a:noFill/>
          <a:ln w="9525">
            <a:noFill/>
            <a:miter lim="800000"/>
            <a:headEnd/>
            <a:tailEnd/>
          </a:ln>
        </p:spPr>
        <p:txBody>
          <a:bodyPr anchor="ctr"/>
          <a:lstStyle/>
          <a:p>
            <a:pPr>
              <a:lnSpc>
                <a:spcPct val="70000"/>
              </a:lnSpc>
            </a:pP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时事报告</a:t>
            </a:r>
            <a:r>
              <a:rPr kumimoji="1" lang="en-US" altLang="zh-CN" sz="4000" b="1">
                <a:solidFill>
                  <a:schemeClr val="bg1"/>
                </a:solidFill>
                <a:latin typeface="微软雅黑" pitchFamily="34" charset="-122"/>
                <a:ea typeface="微软雅黑" pitchFamily="34" charset="-122"/>
              </a:rPr>
              <a:t>》</a:t>
            </a:r>
            <a:r>
              <a:rPr kumimoji="1" lang="zh-CN" altLang="en-US" sz="4000" b="1">
                <a:solidFill>
                  <a:schemeClr val="bg1"/>
                </a:solidFill>
                <a:latin typeface="微软雅黑" pitchFamily="34" charset="-122"/>
                <a:ea typeface="微软雅黑" pitchFamily="34" charset="-122"/>
              </a:rPr>
              <a:t>杂志社</a:t>
            </a:r>
            <a:endParaRPr kumimoji="1" lang="ko-KR" altLang="en-US" sz="4000" b="1">
              <a:solidFill>
                <a:schemeClr val="bg1"/>
              </a:solidFill>
              <a:latin typeface="微软雅黑" pitchFamily="34" charset="-122"/>
              <a:ea typeface="冬青黑体简体中文 W6" charset="-122"/>
            </a:endParaRPr>
          </a:p>
        </p:txBody>
      </p:sp>
      <p:sp>
        <p:nvSpPr>
          <p:cNvPr id="16" name="Rectangle 41"/>
          <p:cNvSpPr txBox="1">
            <a:spLocks noChangeArrowheads="1"/>
          </p:cNvSpPr>
          <p:nvPr/>
        </p:nvSpPr>
        <p:spPr bwMode="white">
          <a:xfrm>
            <a:off x="2051050" y="2997200"/>
            <a:ext cx="5473700" cy="431800"/>
          </a:xfrm>
          <a:prstGeom prst="rect">
            <a:avLst/>
          </a:prstGeom>
          <a:noFill/>
          <a:ln w="9525">
            <a:noFill/>
            <a:miter lim="800000"/>
            <a:headEnd/>
            <a:tailEnd/>
          </a:ln>
        </p:spPr>
        <p:txBody>
          <a:bodyPr/>
          <a:lstStyle/>
          <a:p>
            <a:pPr latinLnBrk="1">
              <a:spcBef>
                <a:spcPct val="20000"/>
              </a:spcBef>
            </a:pPr>
            <a:r>
              <a:rPr kumimoji="1" lang="zh-CN" altLang="en-US" sz="2800" b="1">
                <a:solidFill>
                  <a:schemeClr val="bg1"/>
                </a:solidFill>
                <a:latin typeface="华文楷体" pitchFamily="2" charset="-122"/>
                <a:ea typeface="华文楷体" pitchFamily="2" charset="-122"/>
              </a:rPr>
              <a:t>形势与政策课专用</a:t>
            </a:r>
            <a:endParaRPr kumimoji="1" lang="ko-KR" altLang="en-US" sz="2800" b="1">
              <a:solidFill>
                <a:schemeClr val="bg1"/>
              </a:solidFill>
              <a:latin typeface="华文楷体" pitchFamily="2" charset="-122"/>
              <a:ea typeface="楷体-简" charset="-122"/>
            </a:endParaRPr>
          </a:p>
        </p:txBody>
      </p:sp>
      <p:sp>
        <p:nvSpPr>
          <p:cNvPr id="17" name="Rectangle 6"/>
          <p:cNvSpPr>
            <a:spLocks noChangeArrowheads="1"/>
          </p:cNvSpPr>
          <p:nvPr/>
        </p:nvSpPr>
        <p:spPr bwMode="gray">
          <a:xfrm>
            <a:off x="65088" y="4457700"/>
            <a:ext cx="1762125" cy="215900"/>
          </a:xfrm>
          <a:prstGeom prst="rect">
            <a:avLst/>
          </a:prstGeom>
          <a:solidFill>
            <a:schemeClr val="bg2"/>
          </a:solidFill>
          <a:ln w="9525">
            <a:noFill/>
            <a:miter lim="800000"/>
            <a:headEnd/>
            <a:tailEnd/>
          </a:ln>
        </p:spPr>
        <p:txBody>
          <a:bodyPr wrap="none" anchor="ctr"/>
          <a:lstStyle/>
          <a:p>
            <a:endParaRPr lang="zh-CN" altLang="en-US"/>
          </a:p>
        </p:txBody>
      </p:sp>
      <p:sp>
        <p:nvSpPr>
          <p:cNvPr id="18" name="Text Box 8"/>
          <p:cNvSpPr txBox="1">
            <a:spLocks noChangeArrowheads="1"/>
          </p:cNvSpPr>
          <p:nvPr/>
        </p:nvSpPr>
        <p:spPr bwMode="gray">
          <a:xfrm>
            <a:off x="107950" y="4384675"/>
            <a:ext cx="2087563" cy="300038"/>
          </a:xfrm>
          <a:prstGeom prst="rect">
            <a:avLst/>
          </a:prstGeom>
          <a:noFill/>
          <a:ln w="9525">
            <a:noFill/>
            <a:miter lim="800000"/>
            <a:headEnd/>
            <a:tailEnd/>
          </a:ln>
        </p:spPr>
        <p:txBody>
          <a:bodyPr>
            <a:spAutoFit/>
          </a:bodyPr>
          <a:lstStyle/>
          <a:p>
            <a:r>
              <a:rPr lang="en-US" altLang="zh-CN" sz="1300" b="1">
                <a:solidFill>
                  <a:srgbClr val="A6A6A6"/>
                </a:solidFill>
                <a:latin typeface="Arial" pitchFamily="34" charset="0"/>
                <a:ea typeface="黑体" pitchFamily="2" charset="-122"/>
                <a:cs typeface="Arial" pitchFamily="34" charset="0"/>
              </a:rPr>
              <a:t>www.ssbgzzs.com</a:t>
            </a:r>
            <a:endParaRPr lang="zh-CN" altLang="en-US" sz="1300" b="1">
              <a:solidFill>
                <a:srgbClr val="A6A6A6"/>
              </a:solidFill>
              <a:latin typeface="Arial" pitchFamily="34" charset="0"/>
              <a:ea typeface="黑体" pitchFamily="2" charset="-122"/>
            </a:endParaRPr>
          </a:p>
        </p:txBody>
      </p:sp>
      <p:pic>
        <p:nvPicPr>
          <p:cNvPr id="19" name="图片 2" descr="章.tif"/>
          <p:cNvPicPr>
            <a:picLocks noChangeAspect="1"/>
          </p:cNvPicPr>
          <p:nvPr/>
        </p:nvPicPr>
        <p:blipFill>
          <a:blip r:embed="rId2" cstate="print"/>
          <a:srcRect/>
          <a:stretch>
            <a:fillRect/>
          </a:stretch>
        </p:blipFill>
        <p:spPr bwMode="auto">
          <a:xfrm>
            <a:off x="561955" y="2416176"/>
            <a:ext cx="1152525" cy="1155700"/>
          </a:xfrm>
          <a:prstGeom prst="rect">
            <a:avLst/>
          </a:prstGeom>
          <a:noFill/>
          <a:ln w="9525">
            <a:noFill/>
            <a:miter lim="800000"/>
            <a:headEnd/>
            <a:tailEnd/>
          </a:ln>
        </p:spPr>
      </p:pic>
      <p:sp>
        <p:nvSpPr>
          <p:cNvPr id="20" name="Freeform 20"/>
          <p:cNvSpPr>
            <a:spLocks/>
          </p:cNvSpPr>
          <p:nvPr/>
        </p:nvSpPr>
        <p:spPr bwMode="gray">
          <a:xfrm>
            <a:off x="1811370" y="-9525"/>
            <a:ext cx="7332662" cy="6946900"/>
          </a:xfrm>
          <a:custGeom>
            <a:avLst/>
            <a:gdLst>
              <a:gd name="T0" fmla="*/ 2147483647 w 4579"/>
              <a:gd name="T1" fmla="*/ 0 h 4338"/>
              <a:gd name="T2" fmla="*/ 2147483647 w 4579"/>
              <a:gd name="T3" fmla="*/ 2147483647 h 4338"/>
              <a:gd name="T4" fmla="*/ 0 w 4579"/>
              <a:gd name="T5" fmla="*/ 2147483647 h 4338"/>
              <a:gd name="T6" fmla="*/ 2147483647 w 4579"/>
              <a:gd name="T7" fmla="*/ 2147483647 h 4338"/>
              <a:gd name="T8" fmla="*/ 2147483647 w 4579"/>
              <a:gd name="T9" fmla="*/ 2147483647 h 4338"/>
              <a:gd name="T10" fmla="*/ 2147483647 w 4579"/>
              <a:gd name="T11" fmla="*/ 0 h 4338"/>
              <a:gd name="T12" fmla="*/ 2147483647 w 4579"/>
              <a:gd name="T13" fmla="*/ 0 h 4338"/>
              <a:gd name="T14" fmla="*/ 0 60000 65536"/>
              <a:gd name="T15" fmla="*/ 0 60000 65536"/>
              <a:gd name="T16" fmla="*/ 0 60000 65536"/>
              <a:gd name="T17" fmla="*/ 0 60000 65536"/>
              <a:gd name="T18" fmla="*/ 0 60000 65536"/>
              <a:gd name="T19" fmla="*/ 0 60000 65536"/>
              <a:gd name="T20" fmla="*/ 0 60000 65536"/>
              <a:gd name="T21" fmla="*/ 0 w 4579"/>
              <a:gd name="T22" fmla="*/ 0 h 4338"/>
              <a:gd name="T23" fmla="*/ 4579 w 4579"/>
              <a:gd name="T24" fmla="*/ 4338 h 43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9" h="4338">
                <a:moveTo>
                  <a:pt x="1471" y="0"/>
                </a:moveTo>
                <a:lnTo>
                  <a:pt x="1" y="1020"/>
                </a:lnTo>
                <a:lnTo>
                  <a:pt x="0" y="2805"/>
                </a:lnTo>
                <a:lnTo>
                  <a:pt x="2221" y="4338"/>
                </a:lnTo>
                <a:lnTo>
                  <a:pt x="4579" y="4332"/>
                </a:lnTo>
                <a:lnTo>
                  <a:pt x="4573" y="0"/>
                </a:lnTo>
                <a:lnTo>
                  <a:pt x="1471" y="0"/>
                </a:lnTo>
                <a:close/>
              </a:path>
            </a:pathLst>
          </a:custGeom>
          <a:solidFill>
            <a:schemeClr val="bg1"/>
          </a:solidFill>
          <a:ln w="9525">
            <a:noFill/>
            <a:round/>
            <a:headEnd/>
            <a:tailEnd/>
          </a:ln>
        </p:spPr>
        <p:txBody>
          <a:bodyPr/>
          <a:lstStyle/>
          <a:p>
            <a:endParaRPr lang="zh-CN" altLang="en-US"/>
          </a:p>
        </p:txBody>
      </p:sp>
      <p:pic>
        <p:nvPicPr>
          <p:cNvPr id="4" name="Picture 8" descr="谢谢.png"/>
          <p:cNvPicPr>
            <a:picLocks noChangeAspect="1"/>
          </p:cNvPicPr>
          <p:nvPr/>
        </p:nvPicPr>
        <p:blipFill>
          <a:blip r:embed="rId3" cstate="print"/>
          <a:srcRect/>
          <a:stretch>
            <a:fillRect/>
          </a:stretch>
        </p:blipFill>
        <p:spPr bwMode="auto">
          <a:xfrm>
            <a:off x="4000496" y="2214554"/>
            <a:ext cx="1219200"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218" name="图片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 name="矩形 35"/>
          <p:cNvSpPr/>
          <p:nvPr/>
        </p:nvSpPr>
        <p:spPr>
          <a:xfrm>
            <a:off x="211138" y="474663"/>
            <a:ext cx="8736012" cy="6221412"/>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9220" name="图片 39"/>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6037263" y="4868863"/>
            <a:ext cx="2836862" cy="170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1" name="组合 4"/>
          <p:cNvGrpSpPr>
            <a:grpSpLocks/>
          </p:cNvGrpSpPr>
          <p:nvPr/>
        </p:nvGrpSpPr>
        <p:grpSpPr bwMode="auto">
          <a:xfrm>
            <a:off x="611188" y="706438"/>
            <a:ext cx="2822575" cy="949325"/>
            <a:chOff x="2915816" y="1399556"/>
            <a:chExt cx="2822575" cy="949324"/>
          </a:xfrm>
        </p:grpSpPr>
        <p:pic>
          <p:nvPicPr>
            <p:cNvPr id="9246" name="Picture 10" descr="双横杠.png"/>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2915816" y="2136155"/>
              <a:ext cx="2822575"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矩形 12"/>
            <p:cNvSpPr/>
            <p:nvPr/>
          </p:nvSpPr>
          <p:spPr>
            <a:xfrm>
              <a:off x="3252178" y="1399556"/>
              <a:ext cx="2358802" cy="819172"/>
            </a:xfrm>
            <a:prstGeom prst="rect">
              <a:avLst/>
            </a:prstGeom>
          </p:spPr>
          <p:txBody>
            <a:bodyPr>
              <a:spAutoFit/>
            </a:bodyPr>
            <a:lstStyle/>
            <a:p>
              <a:pPr eaLnBrk="1" hangingPunct="1">
                <a:lnSpc>
                  <a:spcPct val="150000"/>
                </a:lnSpc>
                <a:defRPr/>
              </a:pPr>
              <a:r>
                <a:rPr lang="zh-CN" alt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50" endPos="85000" dir="5400000" sy="-100000" algn="bl" rotWithShape="0"/>
                  </a:effectLst>
                  <a:latin typeface="微软雅黑" pitchFamily="34" charset="-122"/>
                  <a:ea typeface="黑体"/>
                </a:rPr>
                <a:t>本章概要</a:t>
              </a:r>
            </a:p>
          </p:txBody>
        </p:sp>
      </p:grpSp>
      <p:grpSp>
        <p:nvGrpSpPr>
          <p:cNvPr id="32" name="组 37"/>
          <p:cNvGrpSpPr>
            <a:grpSpLocks/>
          </p:cNvGrpSpPr>
          <p:nvPr/>
        </p:nvGrpSpPr>
        <p:grpSpPr bwMode="auto">
          <a:xfrm>
            <a:off x="339725" y="2780928"/>
            <a:ext cx="8075613" cy="1271587"/>
            <a:chOff x="-243581" y="1399431"/>
            <a:chExt cx="8076517" cy="1271916"/>
          </a:xfrm>
        </p:grpSpPr>
        <p:sp>
          <p:nvSpPr>
            <p:cNvPr id="33" name="矩形 32"/>
            <p:cNvSpPr/>
            <p:nvPr/>
          </p:nvSpPr>
          <p:spPr>
            <a:xfrm>
              <a:off x="-666" y="1717013"/>
              <a:ext cx="7833602" cy="539890"/>
            </a:xfrm>
            <a:prstGeom prst="rect">
              <a:avLst/>
            </a:prstGeom>
            <a:solidFill>
              <a:schemeClr val="tx2">
                <a:lumMod val="60000"/>
                <a:lumOff val="40000"/>
                <a:alpha val="5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zh-CN" altLang="en-US" dirty="0"/>
            </a:p>
          </p:txBody>
        </p:sp>
        <p:grpSp>
          <p:nvGrpSpPr>
            <p:cNvPr id="34" name="组 32"/>
            <p:cNvGrpSpPr>
              <a:grpSpLocks/>
            </p:cNvGrpSpPr>
            <p:nvPr/>
          </p:nvGrpSpPr>
          <p:grpSpPr bwMode="auto">
            <a:xfrm>
              <a:off x="-243581" y="1399431"/>
              <a:ext cx="1675698" cy="1271916"/>
              <a:chOff x="-243581" y="1399431"/>
              <a:chExt cx="1675698" cy="1271916"/>
            </a:xfrm>
          </p:grpSpPr>
          <p:pic>
            <p:nvPicPr>
              <p:cNvPr id="35" name="图片 52" descr="图标.psd"/>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3581" y="1399431"/>
                <a:ext cx="1675698" cy="1271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 name="文本框 53"/>
              <p:cNvSpPr txBox="1">
                <a:spLocks noChangeArrowheads="1"/>
              </p:cNvSpPr>
              <p:nvPr/>
            </p:nvSpPr>
            <p:spPr bwMode="auto">
              <a:xfrm>
                <a:off x="273976" y="1723127"/>
                <a:ext cx="364243" cy="5233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kumimoji="1" lang="en-US" altLang="zh-CN" sz="2800" dirty="0" smtClean="0">
                    <a:solidFill>
                      <a:srgbClr val="FFFFFF"/>
                    </a:solidFill>
                    <a:latin typeface="黑体" panose="02010609060101010101" pitchFamily="49" charset="-122"/>
                    <a:ea typeface="黑体" panose="02010609060101010101" pitchFamily="49" charset="-122"/>
                  </a:rPr>
                  <a:t>2</a:t>
                </a:r>
                <a:endParaRPr kumimoji="1" lang="zh-CN" altLang="en-US" sz="2800" dirty="0">
                  <a:solidFill>
                    <a:srgbClr val="FFFFFF"/>
                  </a:solidFill>
                  <a:latin typeface="黑体" panose="02010609060101010101" pitchFamily="49" charset="-122"/>
                  <a:ea typeface="黑体" panose="02010609060101010101" pitchFamily="49" charset="-122"/>
                </a:endParaRPr>
              </a:p>
            </p:txBody>
          </p:sp>
        </p:grpSp>
      </p:grpSp>
      <p:grpSp>
        <p:nvGrpSpPr>
          <p:cNvPr id="38" name="组 39"/>
          <p:cNvGrpSpPr>
            <a:grpSpLocks/>
          </p:cNvGrpSpPr>
          <p:nvPr/>
        </p:nvGrpSpPr>
        <p:grpSpPr bwMode="auto">
          <a:xfrm>
            <a:off x="371475" y="3813596"/>
            <a:ext cx="8043863" cy="1271588"/>
            <a:chOff x="-211830" y="2259376"/>
            <a:chExt cx="8044766" cy="1271916"/>
          </a:xfrm>
        </p:grpSpPr>
        <p:sp>
          <p:nvSpPr>
            <p:cNvPr id="39" name="矩形 38"/>
            <p:cNvSpPr/>
            <p:nvPr/>
          </p:nvSpPr>
          <p:spPr>
            <a:xfrm>
              <a:off x="-668" y="2584898"/>
              <a:ext cx="7833604" cy="538301"/>
            </a:xfrm>
            <a:prstGeom prst="rect">
              <a:avLst/>
            </a:prstGeom>
            <a:solidFill>
              <a:schemeClr val="tx2">
                <a:lumMod val="60000"/>
                <a:lumOff val="40000"/>
                <a:alpha val="5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zh-CN" altLang="en-US" dirty="0"/>
            </a:p>
          </p:txBody>
        </p:sp>
        <p:grpSp>
          <p:nvGrpSpPr>
            <p:cNvPr id="40" name="组 33"/>
            <p:cNvGrpSpPr>
              <a:grpSpLocks/>
            </p:cNvGrpSpPr>
            <p:nvPr/>
          </p:nvGrpSpPr>
          <p:grpSpPr bwMode="auto">
            <a:xfrm>
              <a:off x="-211830" y="2259376"/>
              <a:ext cx="1675698" cy="1271916"/>
              <a:chOff x="-211830" y="2259376"/>
              <a:chExt cx="1675698" cy="1271916"/>
            </a:xfrm>
          </p:grpSpPr>
          <p:pic>
            <p:nvPicPr>
              <p:cNvPr id="41" name="图片 57" descr="图标.psd"/>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11830" y="2259376"/>
                <a:ext cx="1675698" cy="1271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 name="文本框 58"/>
              <p:cNvSpPr txBox="1">
                <a:spLocks noChangeArrowheads="1"/>
              </p:cNvSpPr>
              <p:nvPr/>
            </p:nvSpPr>
            <p:spPr bwMode="auto">
              <a:xfrm>
                <a:off x="338407" y="2571235"/>
                <a:ext cx="364243" cy="5233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kumimoji="1" lang="en-US" altLang="zh-CN" sz="2800" dirty="0" smtClean="0">
                    <a:solidFill>
                      <a:srgbClr val="FFFFFF"/>
                    </a:solidFill>
                    <a:latin typeface="黑体" panose="02010609060101010101" pitchFamily="49" charset="-122"/>
                    <a:ea typeface="黑体" panose="02010609060101010101" pitchFamily="49" charset="-122"/>
                  </a:rPr>
                  <a:t>3</a:t>
                </a:r>
                <a:endParaRPr kumimoji="1" lang="zh-CN" altLang="en-US" sz="2800" dirty="0">
                  <a:solidFill>
                    <a:srgbClr val="FFFFFF"/>
                  </a:solidFill>
                  <a:latin typeface="黑体" panose="02010609060101010101" pitchFamily="49" charset="-122"/>
                  <a:ea typeface="黑体" panose="02010609060101010101" pitchFamily="49" charset="-122"/>
                </a:endParaRPr>
              </a:p>
            </p:txBody>
          </p:sp>
        </p:grpSp>
      </p:grpSp>
      <p:grpSp>
        <p:nvGrpSpPr>
          <p:cNvPr id="48" name="组 36"/>
          <p:cNvGrpSpPr>
            <a:grpSpLocks/>
          </p:cNvGrpSpPr>
          <p:nvPr/>
        </p:nvGrpSpPr>
        <p:grpSpPr bwMode="auto">
          <a:xfrm>
            <a:off x="323850" y="1651769"/>
            <a:ext cx="8091488" cy="1273175"/>
            <a:chOff x="-259456" y="522109"/>
            <a:chExt cx="8092392" cy="1271916"/>
          </a:xfrm>
        </p:grpSpPr>
        <p:sp>
          <p:nvSpPr>
            <p:cNvPr id="49" name="矩形 48"/>
            <p:cNvSpPr/>
            <p:nvPr/>
          </p:nvSpPr>
          <p:spPr>
            <a:xfrm>
              <a:off x="-664" y="858326"/>
              <a:ext cx="7833600" cy="540802"/>
            </a:xfrm>
            <a:prstGeom prst="rect">
              <a:avLst/>
            </a:prstGeom>
            <a:solidFill>
              <a:schemeClr val="tx2">
                <a:lumMod val="60000"/>
                <a:lumOff val="40000"/>
                <a:alpha val="5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zh-CN" altLang="en-US" dirty="0"/>
            </a:p>
          </p:txBody>
        </p:sp>
        <p:grpSp>
          <p:nvGrpSpPr>
            <p:cNvPr id="52" name="组 31"/>
            <p:cNvGrpSpPr>
              <a:grpSpLocks/>
            </p:cNvGrpSpPr>
            <p:nvPr/>
          </p:nvGrpSpPr>
          <p:grpSpPr bwMode="auto">
            <a:xfrm>
              <a:off x="-259456" y="522109"/>
              <a:ext cx="1675698" cy="1271916"/>
              <a:chOff x="-259456" y="522109"/>
              <a:chExt cx="1675698" cy="1271916"/>
            </a:xfrm>
          </p:grpSpPr>
          <p:pic>
            <p:nvPicPr>
              <p:cNvPr id="53" name="图片 67" descr="图标.psd"/>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59456" y="522109"/>
                <a:ext cx="1675698" cy="1271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 name="文本框 68"/>
              <p:cNvSpPr txBox="1">
                <a:spLocks noChangeArrowheads="1"/>
              </p:cNvSpPr>
              <p:nvPr/>
            </p:nvSpPr>
            <p:spPr bwMode="auto">
              <a:xfrm>
                <a:off x="266965" y="861942"/>
                <a:ext cx="364243" cy="5227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kumimoji="1" lang="en-US" altLang="zh-CN" sz="2800" dirty="0" smtClean="0">
                    <a:solidFill>
                      <a:schemeClr val="bg1"/>
                    </a:solidFill>
                    <a:latin typeface="黑体" panose="02010609060101010101" pitchFamily="49" charset="-122"/>
                    <a:ea typeface="黑体" panose="02010609060101010101" pitchFamily="49" charset="-122"/>
                  </a:rPr>
                  <a:t>1</a:t>
                </a:r>
                <a:endParaRPr kumimoji="1" lang="zh-CN" altLang="en-US" sz="2800" dirty="0">
                  <a:solidFill>
                    <a:schemeClr val="bg1"/>
                  </a:solidFill>
                  <a:latin typeface="黑体" panose="02010609060101010101" pitchFamily="49" charset="-122"/>
                  <a:ea typeface="黑体" panose="02010609060101010101" pitchFamily="49" charset="-122"/>
                </a:endParaRPr>
              </a:p>
            </p:txBody>
          </p:sp>
        </p:grpSp>
      </p:grpSp>
      <p:sp>
        <p:nvSpPr>
          <p:cNvPr id="57" name="文本框 56"/>
          <p:cNvSpPr txBox="1">
            <a:spLocks noChangeArrowheads="1"/>
          </p:cNvSpPr>
          <p:nvPr/>
        </p:nvSpPr>
        <p:spPr bwMode="auto">
          <a:xfrm>
            <a:off x="1030288" y="2010544"/>
            <a:ext cx="379302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None/>
            </a:pPr>
            <a:r>
              <a:rPr lang="en-US" altLang="zh-CN" sz="2800" b="1" dirty="0" smtClean="0">
                <a:solidFill>
                  <a:srgbClr val="FFFFFF"/>
                </a:solidFill>
                <a:latin typeface="黑体" panose="02010609060101010101" pitchFamily="49" charset="-122"/>
                <a:ea typeface="黑体" panose="02010609060101010101" pitchFamily="49" charset="-122"/>
              </a:rPr>
              <a:t>  </a:t>
            </a:r>
            <a:r>
              <a:rPr lang="zh-CN" altLang="en-US" sz="2800" b="1" dirty="0" smtClean="0">
                <a:solidFill>
                  <a:srgbClr val="FFFFFF"/>
                </a:solidFill>
                <a:latin typeface="黑体" panose="02010609060101010101" pitchFamily="49" charset="-122"/>
                <a:ea typeface="黑体" panose="02010609060101010101" pitchFamily="49" charset="-122"/>
              </a:rPr>
              <a:t>上半年经济总体趋势</a:t>
            </a:r>
            <a:endParaRPr lang="zh-CN" altLang="zh-CN" sz="2800" b="1" dirty="0">
              <a:solidFill>
                <a:srgbClr val="FFFFFF"/>
              </a:solidFill>
              <a:latin typeface="黑体" panose="02010609060101010101" pitchFamily="49" charset="-122"/>
              <a:ea typeface="黑体" panose="02010609060101010101" pitchFamily="49" charset="-122"/>
            </a:endParaRPr>
          </a:p>
        </p:txBody>
      </p:sp>
      <p:sp>
        <p:nvSpPr>
          <p:cNvPr id="58" name="文本框 57"/>
          <p:cNvSpPr txBox="1">
            <a:spLocks noChangeArrowheads="1"/>
          </p:cNvSpPr>
          <p:nvPr/>
        </p:nvSpPr>
        <p:spPr bwMode="auto">
          <a:xfrm>
            <a:off x="1377950" y="3153990"/>
            <a:ext cx="596106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Tx/>
              <a:buNone/>
            </a:pPr>
            <a:r>
              <a:rPr lang="zh-CN" altLang="en-US" sz="2800" b="1" dirty="0" smtClean="0">
                <a:solidFill>
                  <a:srgbClr val="FFFFFF"/>
                </a:solidFill>
                <a:latin typeface="黑体" panose="02010609060101010101" pitchFamily="49" charset="-122"/>
                <a:ea typeface="黑体" panose="02010609060101010101" pitchFamily="49" charset="-122"/>
              </a:rPr>
              <a:t>上半年经济具体数据</a:t>
            </a:r>
            <a:endParaRPr lang="zh-CN" altLang="en-US" sz="2800" b="1" dirty="0">
              <a:solidFill>
                <a:srgbClr val="FFFFFF"/>
              </a:solidFill>
              <a:latin typeface="黑体" panose="02010609060101010101" pitchFamily="49" charset="-122"/>
              <a:ea typeface="黑体" panose="02010609060101010101" pitchFamily="49" charset="-122"/>
            </a:endParaRPr>
          </a:p>
        </p:txBody>
      </p:sp>
      <p:sp>
        <p:nvSpPr>
          <p:cNvPr id="62" name="文本框 61"/>
          <p:cNvSpPr txBox="1">
            <a:spLocks noChangeArrowheads="1"/>
          </p:cNvSpPr>
          <p:nvPr/>
        </p:nvSpPr>
        <p:spPr bwMode="auto">
          <a:xfrm>
            <a:off x="1404938" y="4156496"/>
            <a:ext cx="451277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None/>
            </a:pPr>
            <a:r>
              <a:rPr lang="zh-CN" altLang="en-US" sz="2800" b="1" dirty="0" smtClean="0">
                <a:solidFill>
                  <a:srgbClr val="FFFFFF"/>
                </a:solidFill>
                <a:latin typeface="黑体" panose="02010609060101010101" pitchFamily="49" charset="-122"/>
                <a:ea typeface="黑体" panose="02010609060101010101" pitchFamily="49" charset="-122"/>
              </a:rPr>
              <a:t>解读上半年经济“成绩单”</a:t>
            </a:r>
            <a:endParaRPr lang="zh-CN" altLang="zh-CN" sz="2800" b="1" dirty="0">
              <a:solidFill>
                <a:srgbClr val="FFFFFF"/>
              </a:solidFill>
              <a:latin typeface="黑体" panose="02010609060101010101" pitchFamily="49" charset="-122"/>
              <a:ea typeface="黑体" panose="02010609060101010101"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1+#ppt_w/2"/>
                                          </p:val>
                                        </p:tav>
                                        <p:tav tm="100000">
                                          <p:val>
                                            <p:strVal val="#ppt_x"/>
                                          </p:val>
                                        </p:tav>
                                      </p:tavLst>
                                    </p:anim>
                                    <p:anim calcmode="lin" valueType="num">
                                      <p:cBhvr additive="base">
                                        <p:cTn id="12" dur="500" fill="hold"/>
                                        <p:tgtEl>
                                          <p:spTgt spid="4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0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1+#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0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200"/>
                            </p:stCondLst>
                            <p:childTnLst>
                              <p:par>
                                <p:cTn id="22" presetID="52" presetClass="entr" presetSubtype="0" fill="hold" grpId="0" nodeType="afterEffect">
                                  <p:stCondLst>
                                    <p:cond delay="0"/>
                                  </p:stCondLst>
                                  <p:childTnLst>
                                    <p:set>
                                      <p:cBhvr>
                                        <p:cTn id="23" dur="1" fill="hold">
                                          <p:stCondLst>
                                            <p:cond delay="0"/>
                                          </p:stCondLst>
                                        </p:cTn>
                                        <p:tgtEl>
                                          <p:spTgt spid="57"/>
                                        </p:tgtEl>
                                        <p:attrNameLst>
                                          <p:attrName>style.visibility</p:attrName>
                                        </p:attrNameLst>
                                      </p:cBhvr>
                                      <p:to>
                                        <p:strVal val="visible"/>
                                      </p:to>
                                    </p:set>
                                    <p:animScale>
                                      <p:cBhvr>
                                        <p:cTn id="24" dur="100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57"/>
                                        </p:tgtEl>
                                        <p:attrNameLst>
                                          <p:attrName>ppt_x</p:attrName>
                                          <p:attrName>ppt_y</p:attrName>
                                        </p:attrNameLst>
                                      </p:cBhvr>
                                    </p:animMotion>
                                    <p:animEffect transition="in" filter="fade">
                                      <p:cBhvr>
                                        <p:cTn id="26" dur="1000"/>
                                        <p:tgtEl>
                                          <p:spTgt spid="57"/>
                                        </p:tgtEl>
                                      </p:cBhvr>
                                    </p:animEffect>
                                  </p:childTnLst>
                                </p:cTn>
                              </p:par>
                              <p:par>
                                <p:cTn id="27" presetID="52" presetClass="entr" presetSubtype="0" fill="hold" grpId="0" nodeType="withEffect">
                                  <p:stCondLst>
                                    <p:cond delay="100"/>
                                  </p:stCondLst>
                                  <p:childTnLst>
                                    <p:set>
                                      <p:cBhvr>
                                        <p:cTn id="28" dur="1" fill="hold">
                                          <p:stCondLst>
                                            <p:cond delay="0"/>
                                          </p:stCondLst>
                                        </p:cTn>
                                        <p:tgtEl>
                                          <p:spTgt spid="58"/>
                                        </p:tgtEl>
                                        <p:attrNameLst>
                                          <p:attrName>style.visibility</p:attrName>
                                        </p:attrNameLst>
                                      </p:cBhvr>
                                      <p:to>
                                        <p:strVal val="visible"/>
                                      </p:to>
                                    </p:set>
                                    <p:animScale>
                                      <p:cBhvr>
                                        <p:cTn id="29" dur="1000" decel="50000" fill="hold">
                                          <p:stCondLst>
                                            <p:cond delay="0"/>
                                          </p:stCondLst>
                                        </p:cTn>
                                        <p:tgtEl>
                                          <p:spTgt spid="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58"/>
                                        </p:tgtEl>
                                        <p:attrNameLst>
                                          <p:attrName>ppt_x</p:attrName>
                                          <p:attrName>ppt_y</p:attrName>
                                        </p:attrNameLst>
                                      </p:cBhvr>
                                    </p:animMotion>
                                    <p:animEffect transition="in" filter="fade">
                                      <p:cBhvr>
                                        <p:cTn id="31" dur="1000"/>
                                        <p:tgtEl>
                                          <p:spTgt spid="58"/>
                                        </p:tgtEl>
                                      </p:cBhvr>
                                    </p:animEffect>
                                  </p:childTnLst>
                                </p:cTn>
                              </p:par>
                              <p:par>
                                <p:cTn id="32" presetID="52" presetClass="entr" presetSubtype="0" fill="hold" grpId="0" nodeType="withEffect">
                                  <p:stCondLst>
                                    <p:cond delay="200"/>
                                  </p:stCondLst>
                                  <p:childTnLst>
                                    <p:set>
                                      <p:cBhvr>
                                        <p:cTn id="33" dur="1" fill="hold">
                                          <p:stCondLst>
                                            <p:cond delay="0"/>
                                          </p:stCondLst>
                                        </p:cTn>
                                        <p:tgtEl>
                                          <p:spTgt spid="62"/>
                                        </p:tgtEl>
                                        <p:attrNameLst>
                                          <p:attrName>style.visibility</p:attrName>
                                        </p:attrNameLst>
                                      </p:cBhvr>
                                      <p:to>
                                        <p:strVal val="visible"/>
                                      </p:to>
                                    </p:set>
                                    <p:animScale>
                                      <p:cBhvr>
                                        <p:cTn id="34" dur="1000" decel="50000" fill="hold">
                                          <p:stCondLst>
                                            <p:cond delay="0"/>
                                          </p:stCondLst>
                                        </p:cTn>
                                        <p:tgtEl>
                                          <p:spTgt spid="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62"/>
                                        </p:tgtEl>
                                        <p:attrNameLst>
                                          <p:attrName>ppt_x</p:attrName>
                                          <p:attrName>ppt_y</p:attrName>
                                        </p:attrNameLst>
                                      </p:cBhvr>
                                    </p:animMotion>
                                    <p:animEffect transition="in" filter="fade">
                                      <p:cBhvr>
                                        <p:cTn id="3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矩形 3"/>
          <p:cNvSpPr/>
          <p:nvPr/>
        </p:nvSpPr>
        <p:spPr>
          <a:xfrm>
            <a:off x="211138" y="474663"/>
            <a:ext cx="8736012" cy="6221412"/>
          </a:xfrm>
          <a:prstGeom prst="rect">
            <a:avLst/>
          </a:prstGeom>
          <a:solidFill>
            <a:schemeClr val="accent4">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3" name="TextBox 11"/>
          <p:cNvSpPr txBox="1">
            <a:spLocks noChangeArrowheads="1"/>
          </p:cNvSpPr>
          <p:nvPr/>
        </p:nvSpPr>
        <p:spPr bwMode="auto">
          <a:xfrm flipH="1">
            <a:off x="882576" y="6186790"/>
            <a:ext cx="3473400" cy="338554"/>
          </a:xfrm>
          <a:prstGeom prst="rect">
            <a:avLst/>
          </a:prstGeom>
          <a:noFill/>
          <a:ln>
            <a:noFill/>
          </a:ln>
          <a:effectLst/>
          <a:extLst/>
        </p:spPr>
        <p:txBody>
          <a:bodyPr wrap="square">
            <a:spAutoFit/>
          </a:bodyPr>
          <a:lstStyle>
            <a:defPPr>
              <a:defRPr lang="zh-CN"/>
            </a:defPPr>
            <a:lvl1pPr>
              <a:defRPr sz="1600" b="1">
                <a:solidFill>
                  <a:srgbClr val="C00000"/>
                </a:solidFill>
                <a:latin typeface="Arial" charset="0"/>
                <a:ea typeface="宋体"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pPr algn="ctr"/>
            <a:r>
              <a:rPr lang="en-US" altLang="zh-CN" dirty="0" smtClean="0">
                <a:solidFill>
                  <a:schemeClr val="tx1"/>
                </a:solidFill>
              </a:rPr>
              <a:t>2015</a:t>
            </a:r>
            <a:r>
              <a:rPr lang="zh-CN" altLang="en-US" dirty="0" smtClean="0">
                <a:solidFill>
                  <a:schemeClr val="tx1"/>
                </a:solidFill>
              </a:rPr>
              <a:t>年上半年中国分季度</a:t>
            </a:r>
            <a:r>
              <a:rPr lang="en-US" altLang="zh-CN" dirty="0" smtClean="0">
                <a:solidFill>
                  <a:schemeClr val="tx1"/>
                </a:solidFill>
              </a:rPr>
              <a:t>GDP</a:t>
            </a:r>
            <a:r>
              <a:rPr lang="zh-CN" altLang="en-US" dirty="0" smtClean="0">
                <a:solidFill>
                  <a:schemeClr val="tx1"/>
                </a:solidFill>
              </a:rPr>
              <a:t>增速</a:t>
            </a:r>
            <a:endParaRPr lang="en-US" altLang="zh-CN" dirty="0">
              <a:solidFill>
                <a:schemeClr val="tx1"/>
              </a:solidFill>
            </a:endParaRPr>
          </a:p>
        </p:txBody>
      </p:sp>
      <p:sp>
        <p:nvSpPr>
          <p:cNvPr id="14" name="TextBox 11"/>
          <p:cNvSpPr txBox="1">
            <a:spLocks noChangeArrowheads="1"/>
          </p:cNvSpPr>
          <p:nvPr/>
        </p:nvSpPr>
        <p:spPr bwMode="auto">
          <a:xfrm flipH="1">
            <a:off x="5065712" y="6186790"/>
            <a:ext cx="3394720" cy="338554"/>
          </a:xfrm>
          <a:prstGeom prst="rect">
            <a:avLst/>
          </a:prstGeom>
          <a:noFill/>
          <a:ln>
            <a:noFill/>
          </a:ln>
          <a:effectLst/>
          <a:extLst/>
        </p:spPr>
        <p:txBody>
          <a:bodyPr wrap="square">
            <a:spAutoFit/>
          </a:bodyPr>
          <a:lstStyle>
            <a:defPPr>
              <a:defRPr lang="zh-CN"/>
            </a:defPPr>
            <a:lvl1pPr>
              <a:defRPr sz="1600" b="1">
                <a:solidFill>
                  <a:srgbClr val="C00000"/>
                </a:solidFill>
                <a:latin typeface="Arial" charset="0"/>
                <a:ea typeface="宋体"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en-US" altLang="zh-CN" dirty="0" smtClean="0">
                <a:solidFill>
                  <a:schemeClr val="tx1"/>
                </a:solidFill>
              </a:rPr>
              <a:t>2015</a:t>
            </a:r>
            <a:r>
              <a:rPr lang="zh-CN" altLang="en-US" dirty="0" smtClean="0">
                <a:solidFill>
                  <a:schemeClr val="tx1"/>
                </a:solidFill>
              </a:rPr>
              <a:t>年上半年中国分产业</a:t>
            </a:r>
            <a:r>
              <a:rPr lang="en-US" altLang="zh-CN" dirty="0" smtClean="0">
                <a:solidFill>
                  <a:schemeClr val="tx1"/>
                </a:solidFill>
              </a:rPr>
              <a:t>GDP</a:t>
            </a:r>
            <a:r>
              <a:rPr lang="zh-CN" altLang="en-US" dirty="0" smtClean="0">
                <a:solidFill>
                  <a:schemeClr val="tx1"/>
                </a:solidFill>
              </a:rPr>
              <a:t>增速</a:t>
            </a:r>
            <a:endParaRPr lang="en-US" altLang="zh-CN" dirty="0">
              <a:solidFill>
                <a:schemeClr val="tx1"/>
              </a:solidFill>
            </a:endParaRPr>
          </a:p>
        </p:txBody>
      </p:sp>
      <p:pic>
        <p:nvPicPr>
          <p:cNvPr id="15" name="图片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74468" y="1066542"/>
            <a:ext cx="2337161" cy="1713918"/>
          </a:xfrm>
          <a:prstGeom prst="rect">
            <a:avLst/>
          </a:prstGeom>
          <a:ln>
            <a:noFill/>
          </a:ln>
          <a:effectLst>
            <a:softEdge rad="112500"/>
          </a:effectLst>
        </p:spPr>
      </p:pic>
      <p:sp>
        <p:nvSpPr>
          <p:cNvPr id="2" name="矩形 1"/>
          <p:cNvSpPr/>
          <p:nvPr/>
        </p:nvSpPr>
        <p:spPr>
          <a:xfrm>
            <a:off x="3968727" y="949200"/>
            <a:ext cx="4275681" cy="707886"/>
          </a:xfrm>
          <a:prstGeom prst="rect">
            <a:avLst/>
          </a:prstGeom>
        </p:spPr>
        <p:txBody>
          <a:bodyPr wrap="square">
            <a:spAutoFit/>
          </a:bodyPr>
          <a:lstStyle/>
          <a:p>
            <a:r>
              <a:rPr lang="zh-CN" altLang="zh-CN" sz="2000" kern="100" dirty="0">
                <a:solidFill>
                  <a:srgbClr val="000000"/>
                </a:solidFill>
                <a:cs typeface="宋体" panose="02010600030101010101" pitchFamily="2" charset="-122"/>
              </a:rPr>
              <a:t>中国上半年</a:t>
            </a:r>
            <a:r>
              <a:rPr lang="en-US" altLang="zh-CN" sz="2000" kern="100" dirty="0">
                <a:solidFill>
                  <a:srgbClr val="000000"/>
                </a:solidFill>
                <a:cs typeface="宋体" panose="02010600030101010101" pitchFamily="2" charset="-122"/>
              </a:rPr>
              <a:t>7%</a:t>
            </a:r>
            <a:r>
              <a:rPr lang="zh-CN" altLang="zh-CN" sz="2000" kern="100" dirty="0">
                <a:solidFill>
                  <a:srgbClr val="000000"/>
                </a:solidFill>
                <a:cs typeface="宋体" panose="02010600030101010101" pitchFamily="2" charset="-122"/>
              </a:rPr>
              <a:t>的</a:t>
            </a:r>
            <a:r>
              <a:rPr lang="en-US" altLang="zh-CN" sz="2000" kern="100" dirty="0">
                <a:solidFill>
                  <a:srgbClr val="000000"/>
                </a:solidFill>
                <a:cs typeface="宋体" panose="02010600030101010101" pitchFamily="2" charset="-122"/>
              </a:rPr>
              <a:t>GDP</a:t>
            </a:r>
            <a:r>
              <a:rPr lang="zh-CN" altLang="zh-CN" sz="2000" kern="100" dirty="0">
                <a:solidFill>
                  <a:srgbClr val="000000"/>
                </a:solidFill>
                <a:cs typeface="宋体" panose="02010600030101010101" pitchFamily="2" charset="-122"/>
              </a:rPr>
              <a:t>增长</a:t>
            </a:r>
            <a:r>
              <a:rPr lang="zh-CN" altLang="zh-CN" sz="2000" kern="100" dirty="0" smtClean="0">
                <a:solidFill>
                  <a:srgbClr val="000000"/>
                </a:solidFill>
                <a:cs typeface="宋体" panose="02010600030101010101" pitchFamily="2" charset="-122"/>
              </a:rPr>
              <a:t>，</a:t>
            </a:r>
            <a:r>
              <a:rPr lang="en-US" altLang="zh-CN" sz="2000" kern="100" dirty="0" smtClean="0">
                <a:solidFill>
                  <a:srgbClr val="000000"/>
                </a:solidFill>
                <a:cs typeface="宋体" panose="02010600030101010101" pitchFamily="2" charset="-122"/>
              </a:rPr>
              <a:t>GDP</a:t>
            </a:r>
            <a:r>
              <a:rPr lang="zh-CN" altLang="zh-CN" sz="2000" kern="100" dirty="0">
                <a:solidFill>
                  <a:srgbClr val="000000"/>
                </a:solidFill>
                <a:cs typeface="宋体" panose="02010600030101010101" pitchFamily="2" charset="-122"/>
              </a:rPr>
              <a:t>、</a:t>
            </a:r>
            <a:r>
              <a:rPr lang="en-US" altLang="zh-CN" sz="2000" kern="100" dirty="0" smtClean="0">
                <a:solidFill>
                  <a:srgbClr val="000000"/>
                </a:solidFill>
                <a:cs typeface="宋体" panose="02010600030101010101" pitchFamily="2" charset="-122"/>
              </a:rPr>
              <a:t>CPI</a:t>
            </a:r>
            <a:r>
              <a:rPr lang="zh-CN" altLang="zh-CN" sz="2000" kern="100" dirty="0" smtClean="0">
                <a:solidFill>
                  <a:srgbClr val="000000"/>
                </a:solidFill>
                <a:cs typeface="宋体" panose="02010600030101010101" pitchFamily="2" charset="-122"/>
              </a:rPr>
              <a:t>等</a:t>
            </a:r>
            <a:r>
              <a:rPr lang="zh-CN" altLang="zh-CN" sz="2000" kern="100" dirty="0">
                <a:solidFill>
                  <a:srgbClr val="000000"/>
                </a:solidFill>
                <a:cs typeface="宋体" panose="02010600030101010101" pitchFamily="2" charset="-122"/>
              </a:rPr>
              <a:t>数据都共同指向一个字</a:t>
            </a:r>
            <a:r>
              <a:rPr lang="zh-CN" altLang="zh-CN" sz="2000" kern="100" dirty="0" smtClean="0">
                <a:solidFill>
                  <a:srgbClr val="000000"/>
                </a:solidFill>
                <a:cs typeface="宋体" panose="02010600030101010101" pitchFamily="2" charset="-122"/>
              </a:rPr>
              <a:t>：</a:t>
            </a:r>
            <a:endParaRPr lang="zh-CN" altLang="en-US" sz="2000" dirty="0"/>
          </a:p>
        </p:txBody>
      </p:sp>
      <p:sp>
        <p:nvSpPr>
          <p:cNvPr id="16" name="矩形 15"/>
          <p:cNvSpPr/>
          <p:nvPr/>
        </p:nvSpPr>
        <p:spPr>
          <a:xfrm>
            <a:off x="4232508" y="1694620"/>
            <a:ext cx="957313" cy="1015663"/>
          </a:xfrm>
          <a:prstGeom prst="rect">
            <a:avLst/>
          </a:prstGeom>
        </p:spPr>
        <p:txBody>
          <a:bodyPr wrap="none">
            <a:spAutoFit/>
          </a:bodyPr>
          <a:lstStyle/>
          <a:p>
            <a:r>
              <a:rPr lang="zh-CN" altLang="zh-CN"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50" endPos="85000" dir="5400000" sy="-100000" algn="bl" rotWithShape="0"/>
                </a:effectLst>
                <a:latin typeface="微软雅黑" pitchFamily="34" charset="-122"/>
                <a:ea typeface="黑体"/>
              </a:rPr>
              <a:t>稳</a:t>
            </a:r>
            <a:endParaRPr lang="zh-CN" altLang="en-US" sz="3600" dirty="0"/>
          </a:p>
        </p:txBody>
      </p:sp>
      <p:sp>
        <p:nvSpPr>
          <p:cNvPr id="17" name="矩形 16"/>
          <p:cNvSpPr/>
          <p:nvPr/>
        </p:nvSpPr>
        <p:spPr>
          <a:xfrm>
            <a:off x="5619750" y="1790592"/>
            <a:ext cx="1114408"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pPr eaLnBrk="1" hangingPunct="1"/>
            <a:r>
              <a:rPr lang="zh-CN" altLang="zh-CN" b="1" dirty="0" smtClean="0">
                <a:ln w="1905"/>
                <a:solidFill>
                  <a:srgbClr val="042052"/>
                </a:solidFill>
                <a:effectLst>
                  <a:outerShdw blurRad="38100" dist="38100" dir="2700000" algn="tl">
                    <a:srgbClr val="000000">
                      <a:alpha val="43137"/>
                    </a:srgbClr>
                  </a:outerShdw>
                </a:effectLst>
              </a:rPr>
              <a:t>缓</a:t>
            </a:r>
            <a:r>
              <a:rPr lang="zh-CN" altLang="zh-CN" b="1" dirty="0">
                <a:ln w="1905"/>
                <a:solidFill>
                  <a:srgbClr val="042052"/>
                </a:solidFill>
                <a:effectLst>
                  <a:outerShdw blurRad="38100" dist="38100" dir="2700000" algn="tl">
                    <a:srgbClr val="000000">
                      <a:alpha val="43137"/>
                    </a:srgbClr>
                  </a:outerShdw>
                </a:effectLst>
              </a:rPr>
              <a:t>中趋稳</a:t>
            </a:r>
            <a:endParaRPr lang="zh-CN" altLang="en-US" b="1" dirty="0">
              <a:ln w="1905"/>
              <a:solidFill>
                <a:srgbClr val="042052"/>
              </a:solidFill>
              <a:effectLst>
                <a:outerShdw blurRad="38100" dist="38100" dir="2700000" algn="tl">
                  <a:srgbClr val="000000">
                    <a:alpha val="43137"/>
                  </a:srgbClr>
                </a:outerShdw>
              </a:effectLst>
            </a:endParaRPr>
          </a:p>
        </p:txBody>
      </p:sp>
      <p:sp>
        <p:nvSpPr>
          <p:cNvPr id="20" name="矩形 19"/>
          <p:cNvSpPr/>
          <p:nvPr/>
        </p:nvSpPr>
        <p:spPr>
          <a:xfrm>
            <a:off x="7441310" y="2140993"/>
            <a:ext cx="1107996"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pPr eaLnBrk="1" hangingPunct="1"/>
            <a:r>
              <a:rPr lang="zh-CN" altLang="zh-CN" b="1" dirty="0">
                <a:ln w="1905"/>
                <a:solidFill>
                  <a:srgbClr val="042052"/>
                </a:solidFill>
                <a:effectLst>
                  <a:outerShdw blurRad="38100" dist="38100" dir="2700000" algn="tl">
                    <a:srgbClr val="000000">
                      <a:alpha val="43137"/>
                    </a:srgbClr>
                  </a:outerShdw>
                </a:effectLst>
              </a:rPr>
              <a:t>稳中向好</a:t>
            </a:r>
            <a:endParaRPr lang="zh-CN" altLang="en-US" b="1" dirty="0">
              <a:ln w="1905"/>
              <a:solidFill>
                <a:srgbClr val="042052"/>
              </a:solidFill>
              <a:effectLst>
                <a:outerShdw blurRad="38100" dist="38100" dir="2700000" algn="tl">
                  <a:srgbClr val="000000">
                    <a:alpha val="43137"/>
                  </a:srgbClr>
                </a:outerShdw>
              </a:effectLst>
            </a:endParaRPr>
          </a:p>
        </p:txBody>
      </p:sp>
      <p:sp>
        <p:nvSpPr>
          <p:cNvPr id="21" name="矩形 20"/>
          <p:cNvSpPr/>
          <p:nvPr/>
        </p:nvSpPr>
        <p:spPr>
          <a:xfrm>
            <a:off x="5800261" y="2387259"/>
            <a:ext cx="1107996"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pPr eaLnBrk="1" hangingPunct="1"/>
            <a:r>
              <a:rPr lang="zh-CN" altLang="zh-CN" b="1" dirty="0">
                <a:ln w="1905"/>
                <a:solidFill>
                  <a:srgbClr val="042052"/>
                </a:solidFill>
                <a:effectLst>
                  <a:outerShdw blurRad="38100" dist="38100" dir="2700000" algn="tl">
                    <a:srgbClr val="000000">
                      <a:alpha val="43137"/>
                    </a:srgbClr>
                  </a:outerShdw>
                </a:effectLst>
              </a:rPr>
              <a:t>稳中有进</a:t>
            </a:r>
            <a:endParaRPr lang="zh-CN" altLang="en-US" b="1" dirty="0">
              <a:ln w="1905"/>
              <a:solidFill>
                <a:srgbClr val="042052"/>
              </a:solidFill>
              <a:effectLst>
                <a:outerShdw blurRad="38100" dist="38100" dir="2700000" algn="tl">
                  <a:srgbClr val="000000">
                    <a:alpha val="43137"/>
                  </a:srgbClr>
                </a:outerShdw>
              </a:effectLst>
            </a:endParaRPr>
          </a:p>
        </p:txBody>
      </p:sp>
      <p:pic>
        <p:nvPicPr>
          <p:cNvPr id="19" name="Picture 3" descr="\\MAGNUM\Projects\Microsoft\Cloud Power FY12\Design\Icons\PNGs\Scalable_Elastic_4.png"/>
          <p:cNvPicPr>
            <a:picLocks noChangeAspect="1" noChangeArrowheads="1"/>
          </p:cNvPicPr>
          <p:nvPr/>
        </p:nvPicPr>
        <p:blipFill>
          <a:blip r:embed="rId4" cstate="print">
            <a:lum bright="100000"/>
            <a:extLst>
              <a:ext uri="{28A0092B-C50C-407E-A947-70E740481C1C}">
                <a14:useLocalDpi xmlns="" xmlns:a14="http://schemas.microsoft.com/office/drawing/2010/main" val="0"/>
              </a:ext>
            </a:extLst>
          </a:blip>
          <a:srcRect/>
          <a:stretch>
            <a:fillRect/>
          </a:stretch>
        </p:blipFill>
        <p:spPr bwMode="auto">
          <a:xfrm>
            <a:off x="7955037" y="1300521"/>
            <a:ext cx="934664" cy="934664"/>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矩形 8"/>
          <p:cNvSpPr>
            <a:spLocks noChangeArrowheads="1"/>
          </p:cNvSpPr>
          <p:nvPr/>
        </p:nvSpPr>
        <p:spPr bwMode="auto">
          <a:xfrm>
            <a:off x="358775" y="642938"/>
            <a:ext cx="654685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None/>
            </a:pPr>
            <a:r>
              <a:rPr lang="zh-CN" altLang="en-US"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上半年</a:t>
            </a:r>
            <a:r>
              <a:rPr lang="zh-CN" altLang="en-US"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rPr>
              <a:t>经济总体</a:t>
            </a:r>
            <a:r>
              <a:rPr lang="zh-CN" altLang="en-US"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趋势</a:t>
            </a:r>
            <a:endParaRPr lang="zh-CN" altLang="zh-CN"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endParaRPr>
          </a:p>
        </p:txBody>
      </p:sp>
      <p:grpSp>
        <p:nvGrpSpPr>
          <p:cNvPr id="48" name="组合 47"/>
          <p:cNvGrpSpPr/>
          <p:nvPr/>
        </p:nvGrpSpPr>
        <p:grpSpPr>
          <a:xfrm>
            <a:off x="1349747" y="3242072"/>
            <a:ext cx="792162" cy="2419350"/>
            <a:chOff x="2700338" y="3386138"/>
            <a:chExt cx="792162" cy="2419350"/>
          </a:xfrm>
        </p:grpSpPr>
        <p:sp>
          <p:nvSpPr>
            <p:cNvPr id="49" name="AutoShape 1896"/>
            <p:cNvSpPr>
              <a:spLocks noChangeArrowheads="1"/>
            </p:cNvSpPr>
            <p:nvPr/>
          </p:nvSpPr>
          <p:spPr bwMode="auto">
            <a:xfrm>
              <a:off x="2775917" y="3386138"/>
              <a:ext cx="633413" cy="1987550"/>
            </a:xfrm>
            <a:prstGeom prst="roundRect">
              <a:avLst>
                <a:gd name="adj" fmla="val 16667"/>
              </a:avLst>
            </a:prstGeom>
            <a:gradFill rotWithShape="1">
              <a:gsLst>
                <a:gs pos="0">
                  <a:srgbClr val="33CCFF"/>
                </a:gs>
                <a:gs pos="100000">
                  <a:srgbClr val="0099FF"/>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wrap="none" anchor="ct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endParaRPr lang="zh-CN" altLang="en-US"/>
            </a:p>
          </p:txBody>
        </p:sp>
        <p:sp>
          <p:nvSpPr>
            <p:cNvPr id="50" name="Oval 1891"/>
            <p:cNvSpPr>
              <a:spLocks noChangeArrowheads="1"/>
            </p:cNvSpPr>
            <p:nvPr/>
          </p:nvSpPr>
          <p:spPr bwMode="auto">
            <a:xfrm>
              <a:off x="2733055" y="5048250"/>
              <a:ext cx="719137" cy="719138"/>
            </a:xfrm>
            <a:prstGeom prst="ellipse">
              <a:avLst/>
            </a:prstGeom>
            <a:solidFill>
              <a:schemeClr val="bg1"/>
            </a:solidFill>
            <a:ln>
              <a:noFill/>
            </a:ln>
            <a:extLst>
              <a:ext uri="{91240B29-F687-4F45-9708-019B960494DF}">
                <a14:hiddenLine xmlns="" xmlns:a14="http://schemas.microsoft.com/office/drawing/2010/main" w="9525" algn="ctr">
                  <a:solidFill>
                    <a:srgbClr val="000000"/>
                  </a:solidFill>
                  <a:round/>
                  <a:headEnd/>
                  <a:tailEnd/>
                </a14:hiddenLine>
              </a:ext>
            </a:extLst>
          </p:spPr>
          <p:txBody>
            <a:bodyPr wrap="none" anchor="ct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endParaRPr lang="zh-CN" altLang="en-US"/>
            </a:p>
          </p:txBody>
        </p:sp>
        <p:sp>
          <p:nvSpPr>
            <p:cNvPr id="51" name="Freeform 1890"/>
            <p:cNvSpPr>
              <a:spLocks noEditPoints="1"/>
            </p:cNvSpPr>
            <p:nvPr/>
          </p:nvSpPr>
          <p:spPr bwMode="auto">
            <a:xfrm>
              <a:off x="2700338" y="5013325"/>
              <a:ext cx="792162" cy="792163"/>
            </a:xfrm>
            <a:custGeom>
              <a:avLst/>
              <a:gdLst>
                <a:gd name="T0" fmla="*/ 2147483647 w 699"/>
                <a:gd name="T1" fmla="*/ 2147483647 h 699"/>
                <a:gd name="T2" fmla="*/ 2147483647 w 699"/>
                <a:gd name="T3" fmla="*/ 2147483647 h 699"/>
                <a:gd name="T4" fmla="*/ 2147483647 w 699"/>
                <a:gd name="T5" fmla="*/ 2147483647 h 699"/>
                <a:gd name="T6" fmla="*/ 2147483647 w 699"/>
                <a:gd name="T7" fmla="*/ 2147483647 h 699"/>
                <a:gd name="T8" fmla="*/ 2147483647 w 699"/>
                <a:gd name="T9" fmla="*/ 2147483647 h 699"/>
                <a:gd name="T10" fmla="*/ 2147483647 w 699"/>
                <a:gd name="T11" fmla="*/ 2147483647 h 699"/>
                <a:gd name="T12" fmla="*/ 2147483647 w 699"/>
                <a:gd name="T13" fmla="*/ 2147483647 h 699"/>
                <a:gd name="T14" fmla="*/ 2147483647 w 699"/>
                <a:gd name="T15" fmla="*/ 2147483647 h 699"/>
                <a:gd name="T16" fmla="*/ 2147483647 w 699"/>
                <a:gd name="T17" fmla="*/ 2147483647 h 699"/>
                <a:gd name="T18" fmla="*/ 2147483647 w 699"/>
                <a:gd name="T19" fmla="*/ 2147483647 h 699"/>
                <a:gd name="T20" fmla="*/ 2147483647 w 699"/>
                <a:gd name="T21" fmla="*/ 2147483647 h 699"/>
                <a:gd name="T22" fmla="*/ 2147483647 w 699"/>
                <a:gd name="T23" fmla="*/ 2147483647 h 699"/>
                <a:gd name="T24" fmla="*/ 2147483647 w 699"/>
                <a:gd name="T25" fmla="*/ 2147483647 h 699"/>
                <a:gd name="T26" fmla="*/ 2147483647 w 699"/>
                <a:gd name="T27" fmla="*/ 2147483647 h 699"/>
                <a:gd name="T28" fmla="*/ 0 w 699"/>
                <a:gd name="T29" fmla="*/ 2147483647 h 699"/>
                <a:gd name="T30" fmla="*/ 2147483647 w 699"/>
                <a:gd name="T31" fmla="*/ 2147483647 h 699"/>
                <a:gd name="T32" fmla="*/ 2147483647 w 699"/>
                <a:gd name="T33" fmla="*/ 2147483647 h 699"/>
                <a:gd name="T34" fmla="*/ 2147483647 w 699"/>
                <a:gd name="T35" fmla="*/ 2147483647 h 699"/>
                <a:gd name="T36" fmla="*/ 2147483647 w 699"/>
                <a:gd name="T37" fmla="*/ 2147483647 h 699"/>
                <a:gd name="T38" fmla="*/ 2147483647 w 699"/>
                <a:gd name="T39" fmla="*/ 0 h 699"/>
                <a:gd name="T40" fmla="*/ 2147483647 w 699"/>
                <a:gd name="T41" fmla="*/ 2147483647 h 699"/>
                <a:gd name="T42" fmla="*/ 2147483647 w 699"/>
                <a:gd name="T43" fmla="*/ 2147483647 h 699"/>
                <a:gd name="T44" fmla="*/ 2147483647 w 699"/>
                <a:gd name="T45" fmla="*/ 2147483647 h 699"/>
                <a:gd name="T46" fmla="*/ 2147483647 w 699"/>
                <a:gd name="T47" fmla="*/ 2147483647 h 699"/>
                <a:gd name="T48" fmla="*/ 2147483647 w 699"/>
                <a:gd name="T49" fmla="*/ 2147483647 h 699"/>
                <a:gd name="T50" fmla="*/ 2147483647 w 699"/>
                <a:gd name="T51" fmla="*/ 2147483647 h 699"/>
                <a:gd name="T52" fmla="*/ 2147483647 w 699"/>
                <a:gd name="T53" fmla="*/ 2147483647 h 699"/>
                <a:gd name="T54" fmla="*/ 2147483647 w 699"/>
                <a:gd name="T55" fmla="*/ 2147483647 h 699"/>
                <a:gd name="T56" fmla="*/ 2147483647 w 699"/>
                <a:gd name="T57" fmla="*/ 2147483647 h 699"/>
                <a:gd name="T58" fmla="*/ 2147483647 w 699"/>
                <a:gd name="T59" fmla="*/ 2147483647 h 699"/>
                <a:gd name="T60" fmla="*/ 2147483647 w 699"/>
                <a:gd name="T61" fmla="*/ 2147483647 h 699"/>
                <a:gd name="T62" fmla="*/ 2147483647 w 699"/>
                <a:gd name="T63" fmla="*/ 2147483647 h 699"/>
                <a:gd name="T64" fmla="*/ 2147483647 w 699"/>
                <a:gd name="T65" fmla="*/ 2147483647 h 699"/>
                <a:gd name="T66" fmla="*/ 2147483647 w 699"/>
                <a:gd name="T67" fmla="*/ 2147483647 h 699"/>
                <a:gd name="T68" fmla="*/ 2147483647 w 699"/>
                <a:gd name="T69" fmla="*/ 2147483647 h 699"/>
                <a:gd name="T70" fmla="*/ 2147483647 w 699"/>
                <a:gd name="T71" fmla="*/ 2147483647 h 699"/>
                <a:gd name="T72" fmla="*/ 2147483647 w 699"/>
                <a:gd name="T73" fmla="*/ 2147483647 h 699"/>
                <a:gd name="T74" fmla="*/ 2147483647 w 699"/>
                <a:gd name="T75" fmla="*/ 2147483647 h 699"/>
                <a:gd name="T76" fmla="*/ 2147483647 w 699"/>
                <a:gd name="T77" fmla="*/ 2147483647 h 699"/>
                <a:gd name="T78" fmla="*/ 2147483647 w 699"/>
                <a:gd name="T79" fmla="*/ 2147483647 h 699"/>
                <a:gd name="T80" fmla="*/ 2147483647 w 699"/>
                <a:gd name="T81" fmla="*/ 2147483647 h 699"/>
                <a:gd name="T82" fmla="*/ 2147483647 w 699"/>
                <a:gd name="T83" fmla="*/ 2147483647 h 699"/>
                <a:gd name="T84" fmla="*/ 2147483647 w 699"/>
                <a:gd name="T85" fmla="*/ 2147483647 h 699"/>
                <a:gd name="T86" fmla="*/ 2147483647 w 699"/>
                <a:gd name="T87" fmla="*/ 2147483647 h 699"/>
                <a:gd name="T88" fmla="*/ 2147483647 w 699"/>
                <a:gd name="T89" fmla="*/ 2147483647 h 699"/>
                <a:gd name="T90" fmla="*/ 2147483647 w 699"/>
                <a:gd name="T91" fmla="*/ 2147483647 h 699"/>
                <a:gd name="T92" fmla="*/ 2147483647 w 699"/>
                <a:gd name="T93" fmla="*/ 2147483647 h 699"/>
                <a:gd name="T94" fmla="*/ 2147483647 w 699"/>
                <a:gd name="T95" fmla="*/ 2147483647 h 699"/>
                <a:gd name="T96" fmla="*/ 2147483647 w 699"/>
                <a:gd name="T97" fmla="*/ 2147483647 h 699"/>
                <a:gd name="T98" fmla="*/ 2147483647 w 699"/>
                <a:gd name="T99" fmla="*/ 2147483647 h 6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9"/>
                <a:gd name="T151" fmla="*/ 0 h 699"/>
                <a:gd name="T152" fmla="*/ 699 w 699"/>
                <a:gd name="T153" fmla="*/ 699 h 6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9" h="699">
                  <a:moveTo>
                    <a:pt x="501" y="28"/>
                  </a:moveTo>
                  <a:lnTo>
                    <a:pt x="501" y="28"/>
                  </a:lnTo>
                  <a:lnTo>
                    <a:pt x="534" y="44"/>
                  </a:lnTo>
                  <a:lnTo>
                    <a:pt x="561" y="66"/>
                  </a:lnTo>
                  <a:lnTo>
                    <a:pt x="589" y="83"/>
                  </a:lnTo>
                  <a:lnTo>
                    <a:pt x="611" y="110"/>
                  </a:lnTo>
                  <a:lnTo>
                    <a:pt x="649" y="160"/>
                  </a:lnTo>
                  <a:lnTo>
                    <a:pt x="677" y="220"/>
                  </a:lnTo>
                  <a:lnTo>
                    <a:pt x="693" y="286"/>
                  </a:lnTo>
                  <a:lnTo>
                    <a:pt x="699" y="352"/>
                  </a:lnTo>
                  <a:lnTo>
                    <a:pt x="693" y="418"/>
                  </a:lnTo>
                  <a:lnTo>
                    <a:pt x="677" y="479"/>
                  </a:lnTo>
                  <a:lnTo>
                    <a:pt x="649" y="539"/>
                  </a:lnTo>
                  <a:lnTo>
                    <a:pt x="611" y="594"/>
                  </a:lnTo>
                  <a:lnTo>
                    <a:pt x="567" y="633"/>
                  </a:lnTo>
                  <a:lnTo>
                    <a:pt x="545" y="649"/>
                  </a:lnTo>
                  <a:lnTo>
                    <a:pt x="517" y="666"/>
                  </a:lnTo>
                  <a:lnTo>
                    <a:pt x="473" y="682"/>
                  </a:lnTo>
                  <a:lnTo>
                    <a:pt x="435" y="693"/>
                  </a:lnTo>
                  <a:lnTo>
                    <a:pt x="396" y="699"/>
                  </a:lnTo>
                  <a:lnTo>
                    <a:pt x="352" y="699"/>
                  </a:lnTo>
                  <a:lnTo>
                    <a:pt x="314" y="699"/>
                  </a:lnTo>
                  <a:lnTo>
                    <a:pt x="275" y="693"/>
                  </a:lnTo>
                  <a:lnTo>
                    <a:pt x="237" y="682"/>
                  </a:lnTo>
                  <a:lnTo>
                    <a:pt x="204" y="671"/>
                  </a:lnTo>
                  <a:lnTo>
                    <a:pt x="171" y="655"/>
                  </a:lnTo>
                  <a:lnTo>
                    <a:pt x="143" y="638"/>
                  </a:lnTo>
                  <a:lnTo>
                    <a:pt x="116" y="616"/>
                  </a:lnTo>
                  <a:lnTo>
                    <a:pt x="94" y="594"/>
                  </a:lnTo>
                  <a:lnTo>
                    <a:pt x="50" y="539"/>
                  </a:lnTo>
                  <a:lnTo>
                    <a:pt x="22" y="479"/>
                  </a:lnTo>
                  <a:lnTo>
                    <a:pt x="6" y="413"/>
                  </a:lnTo>
                  <a:lnTo>
                    <a:pt x="0" y="352"/>
                  </a:lnTo>
                  <a:lnTo>
                    <a:pt x="6" y="286"/>
                  </a:lnTo>
                  <a:lnTo>
                    <a:pt x="22" y="220"/>
                  </a:lnTo>
                  <a:lnTo>
                    <a:pt x="50" y="160"/>
                  </a:lnTo>
                  <a:lnTo>
                    <a:pt x="88" y="110"/>
                  </a:lnTo>
                  <a:lnTo>
                    <a:pt x="138" y="66"/>
                  </a:lnTo>
                  <a:lnTo>
                    <a:pt x="160" y="50"/>
                  </a:lnTo>
                  <a:lnTo>
                    <a:pt x="187" y="39"/>
                  </a:lnTo>
                  <a:lnTo>
                    <a:pt x="231" y="17"/>
                  </a:lnTo>
                  <a:lnTo>
                    <a:pt x="270" y="6"/>
                  </a:lnTo>
                  <a:lnTo>
                    <a:pt x="308" y="0"/>
                  </a:lnTo>
                  <a:lnTo>
                    <a:pt x="352" y="0"/>
                  </a:lnTo>
                  <a:lnTo>
                    <a:pt x="391" y="0"/>
                  </a:lnTo>
                  <a:lnTo>
                    <a:pt x="429" y="6"/>
                  </a:lnTo>
                  <a:lnTo>
                    <a:pt x="468" y="17"/>
                  </a:lnTo>
                  <a:lnTo>
                    <a:pt x="501" y="28"/>
                  </a:lnTo>
                  <a:close/>
                  <a:moveTo>
                    <a:pt x="220" y="77"/>
                  </a:moveTo>
                  <a:lnTo>
                    <a:pt x="220" y="77"/>
                  </a:lnTo>
                  <a:lnTo>
                    <a:pt x="171" y="105"/>
                  </a:lnTo>
                  <a:lnTo>
                    <a:pt x="127" y="143"/>
                  </a:lnTo>
                  <a:lnTo>
                    <a:pt x="94" y="187"/>
                  </a:lnTo>
                  <a:lnTo>
                    <a:pt x="72" y="242"/>
                  </a:lnTo>
                  <a:lnTo>
                    <a:pt x="55" y="297"/>
                  </a:lnTo>
                  <a:lnTo>
                    <a:pt x="50" y="352"/>
                  </a:lnTo>
                  <a:lnTo>
                    <a:pt x="55" y="407"/>
                  </a:lnTo>
                  <a:lnTo>
                    <a:pt x="72" y="462"/>
                  </a:lnTo>
                  <a:lnTo>
                    <a:pt x="94" y="512"/>
                  </a:lnTo>
                  <a:lnTo>
                    <a:pt x="127" y="556"/>
                  </a:lnTo>
                  <a:lnTo>
                    <a:pt x="165" y="594"/>
                  </a:lnTo>
                  <a:lnTo>
                    <a:pt x="209" y="616"/>
                  </a:lnTo>
                  <a:lnTo>
                    <a:pt x="248" y="633"/>
                  </a:lnTo>
                  <a:lnTo>
                    <a:pt x="281" y="644"/>
                  </a:lnTo>
                  <a:lnTo>
                    <a:pt x="314" y="649"/>
                  </a:lnTo>
                  <a:lnTo>
                    <a:pt x="352" y="649"/>
                  </a:lnTo>
                  <a:lnTo>
                    <a:pt x="418" y="644"/>
                  </a:lnTo>
                  <a:lnTo>
                    <a:pt x="451" y="638"/>
                  </a:lnTo>
                  <a:lnTo>
                    <a:pt x="479" y="627"/>
                  </a:lnTo>
                  <a:lnTo>
                    <a:pt x="528" y="594"/>
                  </a:lnTo>
                  <a:lnTo>
                    <a:pt x="572" y="556"/>
                  </a:lnTo>
                  <a:lnTo>
                    <a:pt x="605" y="512"/>
                  </a:lnTo>
                  <a:lnTo>
                    <a:pt x="627" y="462"/>
                  </a:lnTo>
                  <a:lnTo>
                    <a:pt x="644" y="407"/>
                  </a:lnTo>
                  <a:lnTo>
                    <a:pt x="649" y="352"/>
                  </a:lnTo>
                  <a:lnTo>
                    <a:pt x="644" y="292"/>
                  </a:lnTo>
                  <a:lnTo>
                    <a:pt x="633" y="242"/>
                  </a:lnTo>
                  <a:lnTo>
                    <a:pt x="605" y="193"/>
                  </a:lnTo>
                  <a:lnTo>
                    <a:pt x="572" y="143"/>
                  </a:lnTo>
                  <a:lnTo>
                    <a:pt x="556" y="127"/>
                  </a:lnTo>
                  <a:lnTo>
                    <a:pt x="534" y="105"/>
                  </a:lnTo>
                  <a:lnTo>
                    <a:pt x="479" y="77"/>
                  </a:lnTo>
                  <a:lnTo>
                    <a:pt x="451" y="66"/>
                  </a:lnTo>
                  <a:lnTo>
                    <a:pt x="418" y="61"/>
                  </a:lnTo>
                  <a:lnTo>
                    <a:pt x="352" y="55"/>
                  </a:lnTo>
                  <a:lnTo>
                    <a:pt x="281" y="61"/>
                  </a:lnTo>
                  <a:lnTo>
                    <a:pt x="253" y="66"/>
                  </a:lnTo>
                  <a:lnTo>
                    <a:pt x="220" y="77"/>
                  </a:lnTo>
                  <a:close/>
                  <a:moveTo>
                    <a:pt x="77" y="336"/>
                  </a:moveTo>
                  <a:lnTo>
                    <a:pt x="160" y="336"/>
                  </a:lnTo>
                  <a:lnTo>
                    <a:pt x="160" y="358"/>
                  </a:lnTo>
                  <a:lnTo>
                    <a:pt x="77" y="358"/>
                  </a:lnTo>
                  <a:lnTo>
                    <a:pt x="77" y="336"/>
                  </a:lnTo>
                  <a:close/>
                  <a:moveTo>
                    <a:pt x="341" y="336"/>
                  </a:moveTo>
                  <a:lnTo>
                    <a:pt x="517" y="165"/>
                  </a:lnTo>
                  <a:lnTo>
                    <a:pt x="539" y="165"/>
                  </a:lnTo>
                  <a:lnTo>
                    <a:pt x="534" y="187"/>
                  </a:lnTo>
                  <a:lnTo>
                    <a:pt x="336" y="374"/>
                  </a:lnTo>
                  <a:lnTo>
                    <a:pt x="237" y="264"/>
                  </a:lnTo>
                  <a:lnTo>
                    <a:pt x="226" y="237"/>
                  </a:lnTo>
                  <a:lnTo>
                    <a:pt x="259" y="242"/>
                  </a:lnTo>
                  <a:lnTo>
                    <a:pt x="341" y="336"/>
                  </a:lnTo>
                  <a:close/>
                  <a:moveTo>
                    <a:pt x="363" y="83"/>
                  </a:moveTo>
                  <a:lnTo>
                    <a:pt x="363" y="165"/>
                  </a:lnTo>
                  <a:lnTo>
                    <a:pt x="336" y="165"/>
                  </a:lnTo>
                  <a:lnTo>
                    <a:pt x="336" y="83"/>
                  </a:lnTo>
                  <a:lnTo>
                    <a:pt x="363" y="83"/>
                  </a:lnTo>
                  <a:close/>
                  <a:moveTo>
                    <a:pt x="363" y="534"/>
                  </a:moveTo>
                  <a:lnTo>
                    <a:pt x="363" y="611"/>
                  </a:lnTo>
                  <a:lnTo>
                    <a:pt x="336" y="611"/>
                  </a:lnTo>
                  <a:lnTo>
                    <a:pt x="336" y="534"/>
                  </a:lnTo>
                  <a:lnTo>
                    <a:pt x="363" y="534"/>
                  </a:lnTo>
                  <a:close/>
                  <a:moveTo>
                    <a:pt x="539" y="336"/>
                  </a:moveTo>
                  <a:lnTo>
                    <a:pt x="616" y="336"/>
                  </a:lnTo>
                  <a:lnTo>
                    <a:pt x="616" y="358"/>
                  </a:lnTo>
                  <a:lnTo>
                    <a:pt x="539" y="358"/>
                  </a:lnTo>
                  <a:lnTo>
                    <a:pt x="539" y="336"/>
                  </a:lnTo>
                  <a:close/>
                </a:path>
              </a:pathLst>
            </a:custGeom>
            <a:solidFill>
              <a:srgbClr val="00CC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p>
          </p:txBody>
        </p:sp>
        <p:sp>
          <p:nvSpPr>
            <p:cNvPr id="52" name="Text Box 1910"/>
            <p:cNvSpPr txBox="1">
              <a:spLocks noChangeArrowheads="1"/>
            </p:cNvSpPr>
            <p:nvPr/>
          </p:nvSpPr>
          <p:spPr bwMode="auto">
            <a:xfrm>
              <a:off x="2879212" y="4657725"/>
              <a:ext cx="61266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r>
                <a:rPr lang="en-US" altLang="ko-KR" sz="2000" dirty="0">
                  <a:solidFill>
                    <a:schemeClr val="bg1"/>
                  </a:solidFill>
                  <a:latin typeface="Arial Black" panose="020B0A04020102020204" pitchFamily="34" charset="0"/>
                </a:rPr>
                <a:t>7</a:t>
              </a:r>
              <a:r>
                <a:rPr lang="en-US" altLang="ko-KR" sz="2000" dirty="0" smtClean="0">
                  <a:solidFill>
                    <a:schemeClr val="bg1"/>
                  </a:solidFill>
                  <a:latin typeface="Arial Black" panose="020B0A04020102020204" pitchFamily="34" charset="0"/>
                </a:rPr>
                <a:t>%</a:t>
              </a:r>
              <a:endParaRPr lang="en-US" altLang="ko-KR" sz="2000" dirty="0">
                <a:solidFill>
                  <a:schemeClr val="bg1"/>
                </a:solidFill>
                <a:latin typeface="Arial Black" panose="020B0A04020102020204" pitchFamily="34" charset="0"/>
              </a:endParaRPr>
            </a:p>
          </p:txBody>
        </p:sp>
      </p:grpSp>
      <p:sp>
        <p:nvSpPr>
          <p:cNvPr id="53" name="Line 1923"/>
          <p:cNvSpPr>
            <a:spLocks noChangeShapeType="1"/>
          </p:cNvSpPr>
          <p:nvPr/>
        </p:nvSpPr>
        <p:spPr bwMode="auto">
          <a:xfrm flipH="1" flipV="1">
            <a:off x="834501" y="2838800"/>
            <a:ext cx="10694" cy="3038521"/>
          </a:xfrm>
          <a:prstGeom prst="line">
            <a:avLst/>
          </a:prstGeom>
          <a:noFill/>
          <a:ln w="22225" cap="rnd">
            <a:solidFill>
              <a:schemeClr val="bg2"/>
            </a:solidFill>
            <a:prstDash val="sysDot"/>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4" name="Line 1925"/>
          <p:cNvSpPr>
            <a:spLocks noChangeShapeType="1"/>
          </p:cNvSpPr>
          <p:nvPr/>
        </p:nvSpPr>
        <p:spPr bwMode="auto">
          <a:xfrm>
            <a:off x="845196" y="5877322"/>
            <a:ext cx="3006724" cy="6349"/>
          </a:xfrm>
          <a:prstGeom prst="line">
            <a:avLst/>
          </a:prstGeom>
          <a:noFill/>
          <a:ln w="349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55" name="Text Box 1943"/>
          <p:cNvSpPr txBox="1">
            <a:spLocks noChangeArrowheads="1"/>
          </p:cNvSpPr>
          <p:nvPr/>
        </p:nvSpPr>
        <p:spPr bwMode="auto">
          <a:xfrm>
            <a:off x="823024" y="3933006"/>
            <a:ext cx="4042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r>
              <a:rPr lang="en-US" altLang="ko-KR" sz="1200" b="1" dirty="0" smtClean="0"/>
              <a:t>5</a:t>
            </a:r>
            <a:r>
              <a:rPr lang="en-US" altLang="zh-CN" sz="1200" b="1" dirty="0" smtClean="0"/>
              <a:t>%</a:t>
            </a:r>
            <a:endParaRPr lang="en-US" altLang="ko-KR" sz="1200" b="1" dirty="0"/>
          </a:p>
        </p:txBody>
      </p:sp>
      <p:sp>
        <p:nvSpPr>
          <p:cNvPr id="56" name="Text Box 1944"/>
          <p:cNvSpPr txBox="1">
            <a:spLocks noChangeArrowheads="1"/>
          </p:cNvSpPr>
          <p:nvPr/>
        </p:nvSpPr>
        <p:spPr bwMode="auto">
          <a:xfrm>
            <a:off x="823024" y="2838801"/>
            <a:ext cx="49083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r>
              <a:rPr lang="en-US" altLang="ko-KR" sz="1200" b="1" dirty="0" smtClean="0"/>
              <a:t>10</a:t>
            </a:r>
            <a:r>
              <a:rPr lang="en-US" altLang="zh-CN" sz="1200" b="1" dirty="0" smtClean="0"/>
              <a:t>%</a:t>
            </a:r>
            <a:endParaRPr lang="en-US" altLang="ko-KR" sz="1200" b="1" dirty="0"/>
          </a:p>
        </p:txBody>
      </p:sp>
      <p:sp>
        <p:nvSpPr>
          <p:cNvPr id="57" name="Text Box 1948"/>
          <p:cNvSpPr txBox="1">
            <a:spLocks noChangeArrowheads="1"/>
          </p:cNvSpPr>
          <p:nvPr/>
        </p:nvSpPr>
        <p:spPr bwMode="auto">
          <a:xfrm>
            <a:off x="1261364" y="5867797"/>
            <a:ext cx="80021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r>
              <a:rPr lang="zh-CN" altLang="en-US" sz="1200" dirty="0" smtClean="0">
                <a:latin typeface="+mn-ea"/>
                <a:ea typeface="+mn-ea"/>
              </a:rPr>
              <a:t>第一季度</a:t>
            </a:r>
            <a:endParaRPr lang="en-US" altLang="ko-KR" sz="1200" dirty="0">
              <a:latin typeface="+mn-ea"/>
              <a:ea typeface="+mn-ea"/>
            </a:endParaRPr>
          </a:p>
        </p:txBody>
      </p:sp>
      <p:sp>
        <p:nvSpPr>
          <p:cNvPr id="58" name="Text Box 1949"/>
          <p:cNvSpPr txBox="1">
            <a:spLocks noChangeArrowheads="1"/>
          </p:cNvSpPr>
          <p:nvPr/>
        </p:nvSpPr>
        <p:spPr bwMode="auto">
          <a:xfrm>
            <a:off x="2774250" y="5867797"/>
            <a:ext cx="87716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defPPr>
              <a:defRPr lang="zh-CN"/>
            </a:defPPr>
            <a:lvl1pPr eaLnBrk="1" hangingPunct="1">
              <a:defRPr kumimoji="1" sz="1200">
                <a:latin typeface="+mn-ea"/>
                <a:ea typeface="+mn-ea"/>
              </a:defRPr>
            </a:lvl1pPr>
            <a:lvl2pPr marL="742950" indent="-285750">
              <a:defRPr kumimoji="1" sz="800">
                <a:latin typeface="Gulim" panose="020B0600000101010101" pitchFamily="34" charset="-127"/>
                <a:ea typeface="Gulim" panose="020B0600000101010101" pitchFamily="34" charset="-127"/>
              </a:defRPr>
            </a:lvl2pPr>
            <a:lvl3pPr marL="1143000" indent="-228600">
              <a:defRPr kumimoji="1" sz="800">
                <a:latin typeface="Gulim" panose="020B0600000101010101" pitchFamily="34" charset="-127"/>
                <a:ea typeface="Gulim" panose="020B0600000101010101" pitchFamily="34" charset="-127"/>
              </a:defRPr>
            </a:lvl3pPr>
            <a:lvl4pPr marL="1600200" indent="-228600">
              <a:defRPr kumimoji="1" sz="800">
                <a:latin typeface="Gulim" panose="020B0600000101010101" pitchFamily="34" charset="-127"/>
                <a:ea typeface="Gulim" panose="020B0600000101010101" pitchFamily="34" charset="-127"/>
              </a:defRPr>
            </a:lvl4pPr>
            <a:lvl5pPr marL="2057400" indent="-228600">
              <a:defRPr kumimoji="1" sz="800">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latin typeface="Gulim" panose="020B0600000101010101" pitchFamily="34" charset="-127"/>
                <a:ea typeface="Gulim" panose="020B0600000101010101" pitchFamily="34" charset="-127"/>
              </a:defRPr>
            </a:lvl9pPr>
          </a:lstStyle>
          <a:p>
            <a:r>
              <a:rPr lang="en-US" altLang="ko-KR" dirty="0"/>
              <a:t> </a:t>
            </a:r>
            <a:r>
              <a:rPr lang="zh-CN" altLang="en-US" dirty="0"/>
              <a:t>第二季度</a:t>
            </a:r>
            <a:endParaRPr lang="en-US" altLang="ko-KR" dirty="0"/>
          </a:p>
        </p:txBody>
      </p:sp>
      <p:grpSp>
        <p:nvGrpSpPr>
          <p:cNvPr id="59" name="组合 58"/>
          <p:cNvGrpSpPr/>
          <p:nvPr/>
        </p:nvGrpSpPr>
        <p:grpSpPr>
          <a:xfrm>
            <a:off x="2895598" y="3236541"/>
            <a:ext cx="738660" cy="2419126"/>
            <a:chOff x="2877491" y="3380607"/>
            <a:chExt cx="738660" cy="2419126"/>
          </a:xfrm>
        </p:grpSpPr>
        <p:sp>
          <p:nvSpPr>
            <p:cNvPr id="60" name="AutoShape 1893"/>
            <p:cNvSpPr>
              <a:spLocks noChangeArrowheads="1"/>
            </p:cNvSpPr>
            <p:nvPr/>
          </p:nvSpPr>
          <p:spPr bwMode="auto">
            <a:xfrm>
              <a:off x="2928763" y="3380607"/>
              <a:ext cx="633412" cy="1987550"/>
            </a:xfrm>
            <a:prstGeom prst="roundRect">
              <a:avLst>
                <a:gd name="adj" fmla="val 16667"/>
              </a:avLst>
            </a:prstGeom>
            <a:gradFill rotWithShape="1">
              <a:gsLst>
                <a:gs pos="0">
                  <a:srgbClr val="FFCC00"/>
                </a:gs>
                <a:gs pos="100000">
                  <a:srgbClr val="FF9933"/>
                </a:gs>
              </a:gsLst>
              <a:lin ang="5400000" scaled="1"/>
            </a:gradFill>
            <a:ln>
              <a:noFill/>
            </a:ln>
            <a:extLst>
              <a:ext uri="{91240B29-F687-4F45-9708-019B960494DF}">
                <a14:hiddenLine xmlns="" xmlns:a14="http://schemas.microsoft.com/office/drawing/2010/main" w="9525" algn="ctr">
                  <a:solidFill>
                    <a:srgbClr val="000000"/>
                  </a:solidFill>
                  <a:round/>
                  <a:headEnd/>
                  <a:tailEnd/>
                </a14:hiddenLine>
              </a:ext>
            </a:extLst>
          </p:spPr>
          <p:txBody>
            <a:bodyPr wrap="none" anchor="ct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endParaRPr lang="zh-CN" altLang="en-US"/>
            </a:p>
          </p:txBody>
        </p:sp>
        <p:sp>
          <p:nvSpPr>
            <p:cNvPr id="61" name="Text Box 1909"/>
            <p:cNvSpPr txBox="1">
              <a:spLocks noChangeArrowheads="1"/>
            </p:cNvSpPr>
            <p:nvPr/>
          </p:nvSpPr>
          <p:spPr bwMode="auto">
            <a:xfrm>
              <a:off x="2947921" y="4638970"/>
              <a:ext cx="61266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r>
                <a:rPr lang="en-US" altLang="ko-KR" sz="2000" dirty="0" smtClean="0">
                  <a:solidFill>
                    <a:schemeClr val="bg1"/>
                  </a:solidFill>
                  <a:latin typeface="Arial Black" panose="020B0A04020102020204" pitchFamily="34" charset="0"/>
                </a:rPr>
                <a:t>7%</a:t>
              </a:r>
              <a:endParaRPr lang="en-US" altLang="ko-KR" sz="2000" dirty="0">
                <a:solidFill>
                  <a:schemeClr val="bg1"/>
                </a:solidFill>
                <a:latin typeface="Arial Black" panose="020B0A04020102020204" pitchFamily="34" charset="0"/>
              </a:endParaRPr>
            </a:p>
          </p:txBody>
        </p:sp>
        <p:grpSp>
          <p:nvGrpSpPr>
            <p:cNvPr id="62" name="组合 61"/>
            <p:cNvGrpSpPr/>
            <p:nvPr/>
          </p:nvGrpSpPr>
          <p:grpSpPr>
            <a:xfrm>
              <a:off x="2877491" y="5037957"/>
              <a:ext cx="738660" cy="761776"/>
              <a:chOff x="1318741" y="5043488"/>
              <a:chExt cx="738660" cy="761776"/>
            </a:xfrm>
          </p:grpSpPr>
          <p:sp>
            <p:nvSpPr>
              <p:cNvPr id="63" name="椭圆 62"/>
              <p:cNvSpPr/>
              <p:nvPr/>
            </p:nvSpPr>
            <p:spPr bwMode="auto">
              <a:xfrm>
                <a:off x="1318741" y="5043488"/>
                <a:ext cx="738660" cy="753288"/>
              </a:xfrm>
              <a:prstGeom prst="ellipse">
                <a:avLst/>
              </a:prstGeom>
              <a:solidFill>
                <a:schemeClr val="bg1"/>
              </a:solidFill>
              <a:ln w="57150" cap="flat" cmpd="sng" algn="ctr">
                <a:solidFill>
                  <a:srgbClr val="FFC91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1" hangingPunct="1">
                  <a:lnSpc>
                    <a:spcPct val="100000"/>
                  </a:lnSpc>
                  <a:spcBef>
                    <a:spcPct val="0"/>
                  </a:spcBef>
                  <a:spcAft>
                    <a:spcPct val="0"/>
                  </a:spcAft>
                  <a:buClrTx/>
                  <a:buSzTx/>
                  <a:buFontTx/>
                  <a:buNone/>
                  <a:tabLst/>
                </a:pPr>
                <a:endParaRPr kumimoji="1" lang="zh-CN" altLang="en-US" sz="800" b="0" i="0" u="none" strike="noStrike" cap="none" normalizeH="0" baseline="0" smtClean="0">
                  <a:ln>
                    <a:noFill/>
                  </a:ln>
                  <a:solidFill>
                    <a:schemeClr val="tx1"/>
                  </a:solidFill>
                  <a:effectLst/>
                  <a:latin typeface="굴림" pitchFamily="50" charset="-127"/>
                  <a:ea typeface="굴림" pitchFamily="50" charset="-127"/>
                </a:endParaRPr>
              </a:p>
            </p:txBody>
          </p:sp>
          <p:cxnSp>
            <p:nvCxnSpPr>
              <p:cNvPr id="64" name="直接连接符 63"/>
              <p:cNvCxnSpPr>
                <a:stCxn id="63" idx="0"/>
              </p:cNvCxnSpPr>
              <p:nvPr/>
            </p:nvCxnSpPr>
            <p:spPr bwMode="auto">
              <a:xfrm>
                <a:off x="1688071" y="5043488"/>
                <a:ext cx="3609" cy="229434"/>
              </a:xfrm>
              <a:prstGeom prst="line">
                <a:avLst/>
              </a:prstGeom>
              <a:solidFill>
                <a:schemeClr val="accent1"/>
              </a:solidFill>
              <a:ln w="28575" cap="flat" cmpd="sng" algn="ctr">
                <a:solidFill>
                  <a:srgbClr val="FFC913"/>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cxnSp>
          <p:cxnSp>
            <p:nvCxnSpPr>
              <p:cNvPr id="65" name="直接连接符 64"/>
              <p:cNvCxnSpPr/>
              <p:nvPr/>
            </p:nvCxnSpPr>
            <p:spPr bwMode="auto">
              <a:xfrm>
                <a:off x="1688071" y="5575830"/>
                <a:ext cx="3609" cy="229434"/>
              </a:xfrm>
              <a:prstGeom prst="line">
                <a:avLst/>
              </a:prstGeom>
              <a:solidFill>
                <a:schemeClr val="accent1"/>
              </a:solidFill>
              <a:ln w="28575" cap="flat" cmpd="sng" algn="ctr">
                <a:solidFill>
                  <a:srgbClr val="FFC913"/>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cxnSp>
          <p:cxnSp>
            <p:nvCxnSpPr>
              <p:cNvPr id="66" name="直接连接符 65"/>
              <p:cNvCxnSpPr/>
              <p:nvPr/>
            </p:nvCxnSpPr>
            <p:spPr bwMode="auto">
              <a:xfrm>
                <a:off x="1331914" y="5407819"/>
                <a:ext cx="206750" cy="0"/>
              </a:xfrm>
              <a:prstGeom prst="line">
                <a:avLst/>
              </a:prstGeom>
              <a:solidFill>
                <a:schemeClr val="accent1"/>
              </a:solidFill>
              <a:ln w="28575" cap="flat" cmpd="sng" algn="ctr">
                <a:solidFill>
                  <a:srgbClr val="FFC913"/>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cxnSp>
          <p:cxnSp>
            <p:nvCxnSpPr>
              <p:cNvPr id="67" name="直接连接符 66"/>
              <p:cNvCxnSpPr/>
              <p:nvPr/>
            </p:nvCxnSpPr>
            <p:spPr bwMode="auto">
              <a:xfrm rot="16200000">
                <a:off x="1930184" y="5296075"/>
                <a:ext cx="3609" cy="229434"/>
              </a:xfrm>
              <a:prstGeom prst="line">
                <a:avLst/>
              </a:prstGeom>
              <a:solidFill>
                <a:schemeClr val="accent1"/>
              </a:solidFill>
              <a:ln w="28575" cap="flat" cmpd="sng" algn="ctr">
                <a:solidFill>
                  <a:srgbClr val="FFC913"/>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cxnSp>
          <p:cxnSp>
            <p:nvCxnSpPr>
              <p:cNvPr id="68" name="直接连接符 67"/>
              <p:cNvCxnSpPr/>
              <p:nvPr/>
            </p:nvCxnSpPr>
            <p:spPr bwMode="auto">
              <a:xfrm>
                <a:off x="1588222" y="5316822"/>
                <a:ext cx="91801" cy="90997"/>
              </a:xfrm>
              <a:prstGeom prst="line">
                <a:avLst/>
              </a:prstGeom>
              <a:solidFill>
                <a:schemeClr val="accent1"/>
              </a:solidFill>
              <a:ln w="38100" cap="flat" cmpd="sng" algn="ctr">
                <a:solidFill>
                  <a:srgbClr val="FFC913"/>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cxnSp>
          <p:cxnSp>
            <p:nvCxnSpPr>
              <p:cNvPr id="69" name="直接连接符 68"/>
              <p:cNvCxnSpPr/>
              <p:nvPr/>
            </p:nvCxnSpPr>
            <p:spPr bwMode="auto">
              <a:xfrm flipH="1">
                <a:off x="1557363" y="5407310"/>
                <a:ext cx="130709" cy="251375"/>
              </a:xfrm>
              <a:prstGeom prst="line">
                <a:avLst/>
              </a:prstGeom>
              <a:solidFill>
                <a:schemeClr val="accent1"/>
              </a:solidFill>
              <a:ln w="38100" cap="flat" cmpd="sng" algn="ctr">
                <a:solidFill>
                  <a:srgbClr val="FFC913"/>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cxnSp>
        </p:grpSp>
      </p:grpSp>
      <p:graphicFrame>
        <p:nvGraphicFramePr>
          <p:cNvPr id="25" name="Object 1518"/>
          <p:cNvGraphicFramePr>
            <a:graphicFrameLocks noGrp="1" noChangeAspect="1"/>
          </p:cNvGraphicFramePr>
          <p:nvPr>
            <p:ph/>
            <p:extLst>
              <p:ext uri="{D42A27DB-BD31-4B8C-83A1-F6EECF244321}">
                <p14:modId xmlns="" xmlns:p14="http://schemas.microsoft.com/office/powerpoint/2010/main" val="1744255148"/>
              </p:ext>
            </p:extLst>
          </p:nvPr>
        </p:nvGraphicFramePr>
        <p:xfrm>
          <a:off x="4786314" y="2643182"/>
          <a:ext cx="4225468" cy="3672118"/>
        </p:xfrm>
        <a:graphic>
          <a:graphicData uri="http://schemas.openxmlformats.org/drawingml/2006/chart">
            <c:chart xmlns:c="http://schemas.openxmlformats.org/drawingml/2006/chart" xmlns:r="http://schemas.openxmlformats.org/officeDocument/2006/relationships" r:id="rId5"/>
          </a:graphicData>
        </a:graphic>
      </p:graphicFrame>
      <p:sp>
        <p:nvSpPr>
          <p:cNvPr id="8" name="文本框 27"/>
          <p:cNvSpPr txBox="1">
            <a:spLocks noChangeArrowheads="1"/>
          </p:cNvSpPr>
          <p:nvPr/>
        </p:nvSpPr>
        <p:spPr bwMode="auto">
          <a:xfrm>
            <a:off x="5286386" y="5059376"/>
            <a:ext cx="8572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en-US" altLang="zh-CN" sz="1800" b="1" dirty="0">
                <a:solidFill>
                  <a:srgbClr val="042052"/>
                </a:solidFill>
                <a:latin typeface="Times New Roman" panose="02020603050405020304" pitchFamily="18" charset="0"/>
                <a:cs typeface="Times New Roman" panose="02020603050405020304" pitchFamily="18" charset="0"/>
              </a:rPr>
              <a:t>+3.5%</a:t>
            </a:r>
            <a:endParaRPr lang="zh-CN" altLang="en-US" sz="1800" b="1" dirty="0">
              <a:solidFill>
                <a:srgbClr val="042052"/>
              </a:solidFill>
              <a:latin typeface="Times New Roman" panose="02020603050405020304" pitchFamily="18" charset="0"/>
              <a:cs typeface="Times New Roman" panose="02020603050405020304" pitchFamily="18" charset="0"/>
            </a:endParaRPr>
          </a:p>
        </p:txBody>
      </p:sp>
      <p:sp>
        <p:nvSpPr>
          <p:cNvPr id="9" name="文本框 28"/>
          <p:cNvSpPr txBox="1">
            <a:spLocks noChangeArrowheads="1"/>
          </p:cNvSpPr>
          <p:nvPr/>
        </p:nvSpPr>
        <p:spPr bwMode="auto">
          <a:xfrm>
            <a:off x="6451600" y="3417890"/>
            <a:ext cx="8572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en-US" altLang="zh-CN" sz="1800" b="1" dirty="0">
                <a:solidFill>
                  <a:srgbClr val="042052"/>
                </a:solidFill>
                <a:latin typeface="Times New Roman" panose="02020603050405020304" pitchFamily="18" charset="0"/>
                <a:cs typeface="Times New Roman" panose="02020603050405020304" pitchFamily="18" charset="0"/>
              </a:rPr>
              <a:t>+6.1%</a:t>
            </a:r>
            <a:endParaRPr lang="zh-CN" altLang="en-US" sz="1800" b="1" dirty="0">
              <a:solidFill>
                <a:srgbClr val="042052"/>
              </a:solidFill>
              <a:latin typeface="Times New Roman" panose="02020603050405020304" pitchFamily="18" charset="0"/>
              <a:cs typeface="Times New Roman" panose="02020603050405020304" pitchFamily="18" charset="0"/>
            </a:endParaRPr>
          </a:p>
        </p:txBody>
      </p:sp>
      <p:sp>
        <p:nvSpPr>
          <p:cNvPr id="10" name="文本框 29"/>
          <p:cNvSpPr txBox="1">
            <a:spLocks noChangeArrowheads="1"/>
          </p:cNvSpPr>
          <p:nvPr/>
        </p:nvSpPr>
        <p:spPr bwMode="auto">
          <a:xfrm>
            <a:off x="7699375" y="3201989"/>
            <a:ext cx="8572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en-US" altLang="zh-CN" sz="1800" b="1" dirty="0">
                <a:solidFill>
                  <a:srgbClr val="042052"/>
                </a:solidFill>
                <a:latin typeface="Times New Roman" panose="02020603050405020304" pitchFamily="18" charset="0"/>
                <a:cs typeface="Times New Roman" panose="02020603050405020304" pitchFamily="18" charset="0"/>
              </a:rPr>
              <a:t>+8.4%</a:t>
            </a:r>
            <a:endParaRPr lang="zh-CN" altLang="en-US" sz="1800" b="1" dirty="0">
              <a:solidFill>
                <a:srgbClr val="042052"/>
              </a:solidFill>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31" presetClass="entr" presetSubtype="0" fill="hold" grpId="0" nodeType="afterEffect">
                                  <p:stCondLst>
                                    <p:cond delay="0"/>
                                  </p:stCondLst>
                                  <p:iterate type="lt">
                                    <p:tmPct val="0"/>
                                  </p:iterate>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fltVal val="0"/>
                                          </p:val>
                                        </p:tav>
                                        <p:tav tm="100000">
                                          <p:val>
                                            <p:strVal val="#ppt_w"/>
                                          </p:val>
                                        </p:tav>
                                      </p:tavLst>
                                    </p:anim>
                                    <p:anim calcmode="lin" valueType="num">
                                      <p:cBhvr>
                                        <p:cTn id="21" dur="1000" fill="hold"/>
                                        <p:tgtEl>
                                          <p:spTgt spid="16"/>
                                        </p:tgtEl>
                                        <p:attrNameLst>
                                          <p:attrName>ppt_h</p:attrName>
                                        </p:attrNameLst>
                                      </p:cBhvr>
                                      <p:tavLst>
                                        <p:tav tm="0">
                                          <p:val>
                                            <p:fltVal val="0"/>
                                          </p:val>
                                        </p:tav>
                                        <p:tav tm="100000">
                                          <p:val>
                                            <p:strVal val="#ppt_h"/>
                                          </p:val>
                                        </p:tav>
                                      </p:tavLst>
                                    </p:anim>
                                    <p:anim calcmode="lin" valueType="num">
                                      <p:cBhvr>
                                        <p:cTn id="22" dur="1000" fill="hold"/>
                                        <p:tgtEl>
                                          <p:spTgt spid="16"/>
                                        </p:tgtEl>
                                        <p:attrNameLst>
                                          <p:attrName>style.rotation</p:attrName>
                                        </p:attrNameLst>
                                      </p:cBhvr>
                                      <p:tavLst>
                                        <p:tav tm="0">
                                          <p:val>
                                            <p:fltVal val="90"/>
                                          </p:val>
                                        </p:tav>
                                        <p:tav tm="100000">
                                          <p:val>
                                            <p:fltVal val="0"/>
                                          </p:val>
                                        </p:tav>
                                      </p:tavLst>
                                    </p:anim>
                                    <p:animEffect transition="in" filter="fade">
                                      <p:cBhvr>
                                        <p:cTn id="23" dur="1000"/>
                                        <p:tgtEl>
                                          <p:spTgt spid="16"/>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randombar(horizontal)">
                                      <p:cBhvr>
                                        <p:cTn id="35" dur="500"/>
                                        <p:tgtEl>
                                          <p:spTgt spid="20"/>
                                        </p:tgtEl>
                                      </p:cBhvr>
                                    </p:animEffect>
                                  </p:childTnLst>
                                </p:cTn>
                              </p:par>
                              <p:par>
                                <p:cTn id="36" presetID="14" presetClass="entr" presetSubtype="1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childTnLst>
                          </p:cTn>
                        </p:par>
                        <p:par>
                          <p:cTn id="39" fill="hold">
                            <p:stCondLst>
                              <p:cond delay="4000"/>
                            </p:stCondLst>
                            <p:childTnLst>
                              <p:par>
                                <p:cTn id="40" presetID="12" presetClass="entr" presetSubtype="8"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additive="base">
                                        <p:cTn id="42" dur="500"/>
                                        <p:tgtEl>
                                          <p:spTgt spid="54"/>
                                        </p:tgtEl>
                                        <p:attrNameLst>
                                          <p:attrName>ppt_x</p:attrName>
                                        </p:attrNameLst>
                                      </p:cBhvr>
                                      <p:tavLst>
                                        <p:tav tm="0">
                                          <p:val>
                                            <p:strVal val="#ppt_x-#ppt_w*1.125000"/>
                                          </p:val>
                                        </p:tav>
                                        <p:tav tm="100000">
                                          <p:val>
                                            <p:strVal val="#ppt_x"/>
                                          </p:val>
                                        </p:tav>
                                      </p:tavLst>
                                    </p:anim>
                                    <p:animEffect transition="in" filter="wipe(right)">
                                      <p:cBhvr>
                                        <p:cTn id="43" dur="500"/>
                                        <p:tgtEl>
                                          <p:spTgt spid="54"/>
                                        </p:tgtEl>
                                      </p:cBhvr>
                                    </p:animEffect>
                                  </p:childTnLst>
                                </p:cTn>
                              </p:par>
                            </p:childTnLst>
                          </p:cTn>
                        </p:par>
                        <p:par>
                          <p:cTn id="44" fill="hold">
                            <p:stCondLst>
                              <p:cond delay="4500"/>
                            </p:stCondLst>
                            <p:childTnLst>
                              <p:par>
                                <p:cTn id="45" presetID="12" presetClass="entr" presetSubtype="8" fill="hold" grpId="0"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500"/>
                                        <p:tgtEl>
                                          <p:spTgt spid="57"/>
                                        </p:tgtEl>
                                        <p:attrNameLst>
                                          <p:attrName>ppt_x</p:attrName>
                                        </p:attrNameLst>
                                      </p:cBhvr>
                                      <p:tavLst>
                                        <p:tav tm="0">
                                          <p:val>
                                            <p:strVal val="#ppt_x-#ppt_w*1.125000"/>
                                          </p:val>
                                        </p:tav>
                                        <p:tav tm="100000">
                                          <p:val>
                                            <p:strVal val="#ppt_x"/>
                                          </p:val>
                                        </p:tav>
                                      </p:tavLst>
                                    </p:anim>
                                    <p:animEffect transition="in" filter="wipe(right)">
                                      <p:cBhvr>
                                        <p:cTn id="48" dur="500"/>
                                        <p:tgtEl>
                                          <p:spTgt spid="57"/>
                                        </p:tgtEl>
                                      </p:cBhvr>
                                    </p:animEffect>
                                  </p:childTnLst>
                                </p:cTn>
                              </p:par>
                            </p:childTnLst>
                          </p:cTn>
                        </p:par>
                        <p:par>
                          <p:cTn id="49" fill="hold">
                            <p:stCondLst>
                              <p:cond delay="5000"/>
                            </p:stCondLst>
                            <p:childTnLst>
                              <p:par>
                                <p:cTn id="50" presetID="12" presetClass="entr" presetSubtype="8"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 calcmode="lin" valueType="num">
                                      <p:cBhvr additive="base">
                                        <p:cTn id="52" dur="500"/>
                                        <p:tgtEl>
                                          <p:spTgt spid="58"/>
                                        </p:tgtEl>
                                        <p:attrNameLst>
                                          <p:attrName>ppt_x</p:attrName>
                                        </p:attrNameLst>
                                      </p:cBhvr>
                                      <p:tavLst>
                                        <p:tav tm="0">
                                          <p:val>
                                            <p:strVal val="#ppt_x-#ppt_w*1.125000"/>
                                          </p:val>
                                        </p:tav>
                                        <p:tav tm="100000">
                                          <p:val>
                                            <p:strVal val="#ppt_x"/>
                                          </p:val>
                                        </p:tav>
                                      </p:tavLst>
                                    </p:anim>
                                    <p:animEffect transition="in" filter="wipe(right)">
                                      <p:cBhvr>
                                        <p:cTn id="53" dur="500"/>
                                        <p:tgtEl>
                                          <p:spTgt spid="58"/>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500"/>
                                        <p:tgtEl>
                                          <p:spTgt spid="53"/>
                                        </p:tgtEl>
                                        <p:attrNameLst>
                                          <p:attrName>ppt_y</p:attrName>
                                        </p:attrNameLst>
                                      </p:cBhvr>
                                      <p:tavLst>
                                        <p:tav tm="0">
                                          <p:val>
                                            <p:strVal val="#ppt_y+#ppt_h*1.125000"/>
                                          </p:val>
                                        </p:tav>
                                        <p:tav tm="100000">
                                          <p:val>
                                            <p:strVal val="#ppt_y"/>
                                          </p:val>
                                        </p:tav>
                                      </p:tavLst>
                                    </p:anim>
                                    <p:animEffect transition="in" filter="wipe(up)">
                                      <p:cBhvr>
                                        <p:cTn id="57" dur="500"/>
                                        <p:tgtEl>
                                          <p:spTgt spid="53"/>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 calcmode="lin" valueType="num">
                                      <p:cBhvr additive="base">
                                        <p:cTn id="60" dur="500"/>
                                        <p:tgtEl>
                                          <p:spTgt spid="55"/>
                                        </p:tgtEl>
                                        <p:attrNameLst>
                                          <p:attrName>ppt_y</p:attrName>
                                        </p:attrNameLst>
                                      </p:cBhvr>
                                      <p:tavLst>
                                        <p:tav tm="0">
                                          <p:val>
                                            <p:strVal val="#ppt_y+#ppt_h*1.125000"/>
                                          </p:val>
                                        </p:tav>
                                        <p:tav tm="100000">
                                          <p:val>
                                            <p:strVal val="#ppt_y"/>
                                          </p:val>
                                        </p:tav>
                                      </p:tavLst>
                                    </p:anim>
                                    <p:animEffect transition="in" filter="wipe(up)">
                                      <p:cBhvr>
                                        <p:cTn id="61" dur="500"/>
                                        <p:tgtEl>
                                          <p:spTgt spid="55"/>
                                        </p:tgtEl>
                                      </p:cBhvr>
                                    </p:animEffect>
                                  </p:childTnLst>
                                </p:cTn>
                              </p:par>
                              <p:par>
                                <p:cTn id="62" presetID="12" presetClass="entr" presetSubtype="4" fill="hold" grpId="0" nodeType="withEffect">
                                  <p:stCondLst>
                                    <p:cond delay="0"/>
                                  </p:stCondLst>
                                  <p:childTnLst>
                                    <p:set>
                                      <p:cBhvr>
                                        <p:cTn id="63" dur="1" fill="hold">
                                          <p:stCondLst>
                                            <p:cond delay="0"/>
                                          </p:stCondLst>
                                        </p:cTn>
                                        <p:tgtEl>
                                          <p:spTgt spid="56"/>
                                        </p:tgtEl>
                                        <p:attrNameLst>
                                          <p:attrName>style.visibility</p:attrName>
                                        </p:attrNameLst>
                                      </p:cBhvr>
                                      <p:to>
                                        <p:strVal val="visible"/>
                                      </p:to>
                                    </p:set>
                                    <p:anim calcmode="lin" valueType="num">
                                      <p:cBhvr additive="base">
                                        <p:cTn id="64" dur="500"/>
                                        <p:tgtEl>
                                          <p:spTgt spid="56"/>
                                        </p:tgtEl>
                                        <p:attrNameLst>
                                          <p:attrName>ppt_y</p:attrName>
                                        </p:attrNameLst>
                                      </p:cBhvr>
                                      <p:tavLst>
                                        <p:tav tm="0">
                                          <p:val>
                                            <p:strVal val="#ppt_y+#ppt_h*1.125000"/>
                                          </p:val>
                                        </p:tav>
                                        <p:tav tm="100000">
                                          <p:val>
                                            <p:strVal val="#ppt_y"/>
                                          </p:val>
                                        </p:tav>
                                      </p:tavLst>
                                    </p:anim>
                                    <p:animEffect transition="in" filter="wipe(up)">
                                      <p:cBhvr>
                                        <p:cTn id="65" dur="500"/>
                                        <p:tgtEl>
                                          <p:spTgt spid="56"/>
                                        </p:tgtEl>
                                      </p:cBhvr>
                                    </p:animEffect>
                                  </p:childTnLst>
                                </p:cTn>
                              </p:par>
                            </p:childTnLst>
                          </p:cTn>
                        </p:par>
                        <p:par>
                          <p:cTn id="66" fill="hold">
                            <p:stCondLst>
                              <p:cond delay="5500"/>
                            </p:stCondLst>
                            <p:childTnLst>
                              <p:par>
                                <p:cTn id="67" presetID="22" presetClass="entr" presetSubtype="4" fill="hold" nodeType="after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down)">
                                      <p:cBhvr>
                                        <p:cTn id="69" dur="500"/>
                                        <p:tgtEl>
                                          <p:spTgt spid="48"/>
                                        </p:tgtEl>
                                      </p:cBhvr>
                                    </p:animEffect>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down)">
                                      <p:cBhvr>
                                        <p:cTn id="73" dur="500"/>
                                        <p:tgtEl>
                                          <p:spTgt spid="59"/>
                                        </p:tgtEl>
                                      </p:cBhvr>
                                    </p:animEffect>
                                  </p:childTnLst>
                                </p:cTn>
                              </p:par>
                            </p:childTnLst>
                          </p:cTn>
                        </p:par>
                        <p:par>
                          <p:cTn id="74" fill="hold">
                            <p:stCondLst>
                              <p:cond delay="6500"/>
                            </p:stCondLst>
                            <p:childTnLst>
                              <p:par>
                                <p:cTn id="75" presetID="12" presetClass="entr" presetSubtype="4"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p:tgtEl>
                                          <p:spTgt spid="13"/>
                                        </p:tgtEl>
                                        <p:attrNameLst>
                                          <p:attrName>ppt_y</p:attrName>
                                        </p:attrNameLst>
                                      </p:cBhvr>
                                      <p:tavLst>
                                        <p:tav tm="0">
                                          <p:val>
                                            <p:strVal val="#ppt_y+#ppt_h*1.125000"/>
                                          </p:val>
                                        </p:tav>
                                        <p:tav tm="100000">
                                          <p:val>
                                            <p:strVal val="#ppt_y"/>
                                          </p:val>
                                        </p:tav>
                                      </p:tavLst>
                                    </p:anim>
                                    <p:animEffect transition="in" filter="wipe(up)">
                                      <p:cBhvr>
                                        <p:cTn id="78" dur="500"/>
                                        <p:tgtEl>
                                          <p:spTgt spid="13"/>
                                        </p:tgtEl>
                                      </p:cBhvr>
                                    </p:animEffect>
                                  </p:childTnLst>
                                </p:cTn>
                              </p:par>
                            </p:childTnLst>
                          </p:cTn>
                        </p:par>
                        <p:par>
                          <p:cTn id="79" fill="hold">
                            <p:stCondLst>
                              <p:cond delay="7000"/>
                            </p:stCondLst>
                            <p:childTnLst>
                              <p:par>
                                <p:cTn id="80" presetID="3" presetClass="entr" presetSubtype="10"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blinds(horizontal)">
                                      <p:cBhvr>
                                        <p:cTn id="82" dur="500"/>
                                        <p:tgtEl>
                                          <p:spTgt spid="25"/>
                                        </p:tgtEl>
                                      </p:cBhvr>
                                    </p:animEffect>
                                  </p:childTnLst>
                                </p:cTn>
                              </p:par>
                            </p:childTnLst>
                          </p:cTn>
                        </p:par>
                        <p:par>
                          <p:cTn id="83" fill="hold">
                            <p:stCondLst>
                              <p:cond delay="7500"/>
                            </p:stCondLst>
                            <p:childTnLst>
                              <p:par>
                                <p:cTn id="84" presetID="14" presetClass="entr" presetSubtype="10" fill="hold" grpId="0"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randombar(horizontal)">
                                      <p:cBhvr>
                                        <p:cTn id="86" dur="500"/>
                                        <p:tgtEl>
                                          <p:spTgt spid="8"/>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randombar(horizontal)">
                                      <p:cBhvr>
                                        <p:cTn id="89" dur="500"/>
                                        <p:tgtEl>
                                          <p:spTgt spid="9"/>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randombar(horizontal)">
                                      <p:cBhvr>
                                        <p:cTn id="92" dur="500"/>
                                        <p:tgtEl>
                                          <p:spTgt spid="10"/>
                                        </p:tgtEl>
                                      </p:cBhvr>
                                    </p:animEffect>
                                  </p:childTnLst>
                                </p:cTn>
                              </p:par>
                            </p:childTnLst>
                          </p:cTn>
                        </p:par>
                        <p:par>
                          <p:cTn id="93" fill="hold">
                            <p:stCondLst>
                              <p:cond delay="8000"/>
                            </p:stCondLst>
                            <p:childTnLst>
                              <p:par>
                                <p:cTn id="94" presetID="12" presetClass="entr" presetSubtype="4" fill="hold" grpId="0" nodeType="afterEffect">
                                  <p:stCondLst>
                                    <p:cond delay="0"/>
                                  </p:stCondLst>
                                  <p:childTnLst>
                                    <p:set>
                                      <p:cBhvr>
                                        <p:cTn id="95" dur="1" fill="hold">
                                          <p:stCondLst>
                                            <p:cond delay="0"/>
                                          </p:stCondLst>
                                        </p:cTn>
                                        <p:tgtEl>
                                          <p:spTgt spid="14"/>
                                        </p:tgtEl>
                                        <p:attrNameLst>
                                          <p:attrName>style.visibility</p:attrName>
                                        </p:attrNameLst>
                                      </p:cBhvr>
                                      <p:to>
                                        <p:strVal val="visible"/>
                                      </p:to>
                                    </p:set>
                                    <p:anim calcmode="lin" valueType="num">
                                      <p:cBhvr additive="base">
                                        <p:cTn id="96" dur="500"/>
                                        <p:tgtEl>
                                          <p:spTgt spid="14"/>
                                        </p:tgtEl>
                                        <p:attrNameLst>
                                          <p:attrName>ppt_y</p:attrName>
                                        </p:attrNameLst>
                                      </p:cBhvr>
                                      <p:tavLst>
                                        <p:tav tm="0">
                                          <p:val>
                                            <p:strVal val="#ppt_y+#ppt_h*1.125000"/>
                                          </p:val>
                                        </p:tav>
                                        <p:tav tm="100000">
                                          <p:val>
                                            <p:strVal val="#ppt_y"/>
                                          </p:val>
                                        </p:tav>
                                      </p:tavLst>
                                    </p:anim>
                                    <p:animEffect transition="in" filter="wipe(up)">
                                      <p:cBhvr>
                                        <p:cTn id="9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16" grpId="0"/>
      <p:bldP spid="17" grpId="0"/>
      <p:bldP spid="20" grpId="0"/>
      <p:bldP spid="21" grpId="0"/>
      <p:bldP spid="22" grpId="0"/>
      <p:bldP spid="53" grpId="0" animBg="1"/>
      <p:bldP spid="54" grpId="0" animBg="1"/>
      <p:bldP spid="55" grpId="0"/>
      <p:bldP spid="56" grpId="0"/>
      <p:bldP spid="57" grpId="0"/>
      <p:bldP spid="58" grpId="0"/>
      <p:bldGraphic spid="25" grpId="0">
        <p:bldAsOne/>
      </p:bldGraphic>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74121"/>
          </a:xfrm>
          <a:prstGeom prst="rect">
            <a:avLst/>
          </a:prstGeom>
        </p:spPr>
      </p:pic>
      <p:pic>
        <p:nvPicPr>
          <p:cNvPr id="19458" name="图片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矩形 31"/>
          <p:cNvSpPr/>
          <p:nvPr/>
        </p:nvSpPr>
        <p:spPr>
          <a:xfrm>
            <a:off x="211138" y="474663"/>
            <a:ext cx="8736012" cy="6221412"/>
          </a:xfrm>
          <a:prstGeom prst="rect">
            <a:avLst/>
          </a:prstGeom>
          <a:solidFill>
            <a:schemeClr val="accent4">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矩形 8"/>
          <p:cNvSpPr>
            <a:spLocks noChangeArrowheads="1"/>
          </p:cNvSpPr>
          <p:nvPr/>
        </p:nvSpPr>
        <p:spPr bwMode="auto">
          <a:xfrm>
            <a:off x="358775" y="642938"/>
            <a:ext cx="6546850" cy="4816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15000"/>
              </a:lnSpc>
              <a:spcBef>
                <a:spcPct val="0"/>
              </a:spcBef>
              <a:spcAft>
                <a:spcPts val="1000"/>
              </a:spcAft>
              <a:buFontTx/>
              <a:buNone/>
            </a:pPr>
            <a:r>
              <a:rPr lang="zh-CN" altLang="zh-CN"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农业</a:t>
            </a:r>
            <a:r>
              <a:rPr lang="zh-CN" altLang="zh-CN"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rPr>
              <a:t>生产形势较好</a:t>
            </a:r>
          </a:p>
        </p:txBody>
      </p:sp>
      <p:pic>
        <p:nvPicPr>
          <p:cNvPr id="17" name="图片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31740" y="2502217"/>
            <a:ext cx="1944119" cy="140812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TextBox 11"/>
          <p:cNvSpPr txBox="1">
            <a:spLocks noChangeArrowheads="1"/>
          </p:cNvSpPr>
          <p:nvPr/>
        </p:nvSpPr>
        <p:spPr bwMode="auto">
          <a:xfrm flipH="1">
            <a:off x="1214685" y="1151578"/>
            <a:ext cx="1268049" cy="338554"/>
          </a:xfrm>
          <a:prstGeom prst="rect">
            <a:avLst/>
          </a:prstGeom>
          <a:noFill/>
          <a:ln>
            <a:noFill/>
          </a:ln>
          <a:effectLst/>
          <a:extLst/>
        </p:spPr>
        <p:txBody>
          <a:bodyPr wrap="square">
            <a:spAutoFit/>
          </a:bodyPr>
          <a:lstStyle>
            <a:defPPr>
              <a:defRPr lang="zh-CN"/>
            </a:defPPr>
            <a:lvl1pPr>
              <a:defRPr sz="1600" b="1">
                <a:solidFill>
                  <a:srgbClr val="C00000"/>
                </a:solidFill>
                <a:latin typeface="Arial" charset="0"/>
                <a:ea typeface="宋体"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zh-CN" altLang="en-US" dirty="0" smtClean="0">
                <a:solidFill>
                  <a:srgbClr val="042359"/>
                </a:solidFill>
                <a:effectLst>
                  <a:outerShdw blurRad="38100" dist="38100" dir="2700000" algn="tl">
                    <a:srgbClr val="000000">
                      <a:alpha val="43137"/>
                    </a:srgbClr>
                  </a:outerShdw>
                </a:effectLst>
              </a:rPr>
              <a:t>夏粮总产量</a:t>
            </a:r>
            <a:endParaRPr lang="en-US" altLang="zh-CN" dirty="0">
              <a:solidFill>
                <a:srgbClr val="042359"/>
              </a:solidFill>
              <a:effectLst>
                <a:outerShdw blurRad="38100" dist="38100" dir="2700000" algn="tl">
                  <a:srgbClr val="000000">
                    <a:alpha val="43137"/>
                  </a:srgbClr>
                </a:outerShdw>
              </a:effectLst>
            </a:endParaRPr>
          </a:p>
        </p:txBody>
      </p:sp>
      <p:sp>
        <p:nvSpPr>
          <p:cNvPr id="19" name="矩形 18"/>
          <p:cNvSpPr/>
          <p:nvPr/>
        </p:nvSpPr>
        <p:spPr>
          <a:xfrm>
            <a:off x="672280" y="1486554"/>
            <a:ext cx="2424090" cy="830997"/>
          </a:xfrm>
          <a:prstGeom prst="rect">
            <a:avLst/>
          </a:prstGeom>
        </p:spPr>
        <p:txBody>
          <a:bodyPr wrap="square">
            <a:spAutoFit/>
          </a:bodyPr>
          <a:lstStyle/>
          <a:p>
            <a:r>
              <a:rPr lang="en-US" altLang="zh-CN" sz="1600" kern="100" dirty="0">
                <a:latin typeface="Times New Roman" panose="02020603050405020304" pitchFamily="18" charset="0"/>
                <a:cs typeface="Times New Roman" panose="02020603050405020304" pitchFamily="18" charset="0"/>
              </a:rPr>
              <a:t>2015</a:t>
            </a:r>
            <a:r>
              <a:rPr lang="zh-CN" altLang="zh-CN" sz="1600" kern="100" dirty="0">
                <a:latin typeface="Times New Roman" panose="02020603050405020304" pitchFamily="18" charset="0"/>
                <a:cs typeface="Times New Roman" panose="02020603050405020304" pitchFamily="18" charset="0"/>
              </a:rPr>
              <a:t>年上半年，全国夏粮总产量</a:t>
            </a:r>
            <a:r>
              <a:rPr lang="en-US" altLang="zh-CN" sz="1600" b="1" kern="100" dirty="0">
                <a:latin typeface="Times New Roman" panose="02020603050405020304" pitchFamily="18" charset="0"/>
                <a:cs typeface="Times New Roman" panose="02020603050405020304" pitchFamily="18" charset="0"/>
              </a:rPr>
              <a:t>14107</a:t>
            </a:r>
            <a:r>
              <a:rPr lang="zh-CN" altLang="zh-CN" sz="1600" b="1" kern="100" dirty="0">
                <a:latin typeface="Times New Roman" panose="02020603050405020304" pitchFamily="18" charset="0"/>
                <a:cs typeface="Times New Roman" panose="02020603050405020304" pitchFamily="18" charset="0"/>
              </a:rPr>
              <a:t>万吨</a:t>
            </a:r>
            <a:r>
              <a:rPr lang="zh-CN" altLang="zh-CN" sz="1600" kern="100" dirty="0">
                <a:latin typeface="Times New Roman" panose="02020603050405020304" pitchFamily="18" charset="0"/>
                <a:cs typeface="Times New Roman" panose="02020603050405020304" pitchFamily="18" charset="0"/>
              </a:rPr>
              <a:t>，比上年增加</a:t>
            </a:r>
            <a:r>
              <a:rPr lang="en-US" altLang="zh-CN" sz="1600" b="1" kern="100" dirty="0">
                <a:latin typeface="Times New Roman" panose="02020603050405020304" pitchFamily="18" charset="0"/>
                <a:cs typeface="Times New Roman" panose="02020603050405020304" pitchFamily="18" charset="0"/>
              </a:rPr>
              <a:t>447</a:t>
            </a:r>
            <a:r>
              <a:rPr lang="zh-CN" altLang="zh-CN" sz="1600" b="1" kern="100" dirty="0">
                <a:latin typeface="Times New Roman" panose="02020603050405020304" pitchFamily="18" charset="0"/>
                <a:cs typeface="Times New Roman" panose="02020603050405020304" pitchFamily="18" charset="0"/>
              </a:rPr>
              <a:t>万</a:t>
            </a:r>
            <a:r>
              <a:rPr lang="zh-CN" altLang="zh-CN" sz="1600" b="1" kern="100" dirty="0" smtClean="0">
                <a:latin typeface="Times New Roman" panose="02020603050405020304" pitchFamily="18" charset="0"/>
                <a:cs typeface="Times New Roman" panose="02020603050405020304" pitchFamily="18" charset="0"/>
              </a:rPr>
              <a:t>吨</a:t>
            </a:r>
            <a:r>
              <a:rPr lang="zh-CN" altLang="en-US" sz="1600" kern="100" dirty="0" smtClean="0">
                <a:latin typeface="Times New Roman" panose="02020603050405020304" pitchFamily="18" charset="0"/>
                <a:cs typeface="Times New Roman" panose="02020603050405020304" pitchFamily="18" charset="0"/>
              </a:rPr>
              <a:t>。</a:t>
            </a:r>
            <a:endParaRPr lang="zh-CN" altLang="en-US" sz="1600" b="1" kern="100" dirty="0">
              <a:latin typeface="Times New Roman" panose="02020603050405020304" pitchFamily="18" charset="0"/>
              <a:cs typeface="Times New Roman" panose="02020603050405020304" pitchFamily="18" charset="0"/>
            </a:endParaRPr>
          </a:p>
        </p:txBody>
      </p:sp>
      <p:sp>
        <p:nvSpPr>
          <p:cNvPr id="20" name="TextBox 11"/>
          <p:cNvSpPr txBox="1">
            <a:spLocks noChangeArrowheads="1"/>
          </p:cNvSpPr>
          <p:nvPr/>
        </p:nvSpPr>
        <p:spPr bwMode="auto">
          <a:xfrm flipH="1">
            <a:off x="4000583" y="3068960"/>
            <a:ext cx="1354586" cy="338554"/>
          </a:xfrm>
          <a:prstGeom prst="rect">
            <a:avLst/>
          </a:prstGeom>
          <a:noFill/>
          <a:ln>
            <a:noFill/>
          </a:ln>
          <a:effectLst/>
          <a:extLst/>
        </p:spPr>
        <p:txBody>
          <a:bodyPr wrap="square">
            <a:spAutoFit/>
          </a:bodyPr>
          <a:lstStyle>
            <a:defPPr>
              <a:defRPr lang="zh-CN"/>
            </a:defPPr>
            <a:lvl1pPr>
              <a:defRPr sz="2400" b="1">
                <a:solidFill>
                  <a:srgbClr val="042359"/>
                </a:solidFill>
                <a:effectLst>
                  <a:outerShdw blurRad="38100" dist="38100" dir="2700000" algn="tl">
                    <a:srgbClr val="000000">
                      <a:alpha val="43137"/>
                    </a:srgbClr>
                  </a:outerShdw>
                </a:effectLst>
                <a:latin typeface="Arial" charset="0"/>
                <a:ea typeface="宋体" charset="-122"/>
              </a:defRPr>
            </a:lvl1pPr>
            <a:lvl2pPr marL="742950" indent="-285750">
              <a:defRPr>
                <a:latin typeface="Arial" charset="0"/>
                <a:ea typeface="宋体" charset="-122"/>
              </a:defRPr>
            </a:lvl2pPr>
            <a:lvl3pPr marL="1143000" indent="-228600">
              <a:defRPr>
                <a:latin typeface="Arial" charset="0"/>
                <a:ea typeface="宋体" charset="-122"/>
              </a:defRPr>
            </a:lvl3pPr>
            <a:lvl4pPr marL="1600200" indent="-228600">
              <a:defRPr>
                <a:latin typeface="Arial" charset="0"/>
                <a:ea typeface="宋体" charset="-122"/>
              </a:defRPr>
            </a:lvl4pPr>
            <a:lvl5pPr marL="2057400" indent="-22860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zh-CN" altLang="zh-CN" sz="1600" dirty="0"/>
              <a:t>油菜籽产量</a:t>
            </a:r>
            <a:endParaRPr lang="en-US" altLang="zh-CN" sz="1600" dirty="0"/>
          </a:p>
        </p:txBody>
      </p:sp>
      <p:sp>
        <p:nvSpPr>
          <p:cNvPr id="21" name="矩形 20"/>
          <p:cNvSpPr/>
          <p:nvPr/>
        </p:nvSpPr>
        <p:spPr>
          <a:xfrm>
            <a:off x="3440962" y="3462092"/>
            <a:ext cx="2643206" cy="584775"/>
          </a:xfrm>
          <a:prstGeom prst="rect">
            <a:avLst/>
          </a:prstGeom>
        </p:spPr>
        <p:txBody>
          <a:bodyPr wrap="square">
            <a:spAutoFit/>
          </a:bodyPr>
          <a:lstStyle/>
          <a:p>
            <a:r>
              <a:rPr lang="zh-CN" altLang="zh-CN" sz="1600" dirty="0">
                <a:latin typeface="Times New Roman" panose="02020603050405020304" pitchFamily="18" charset="0"/>
                <a:cs typeface="Times New Roman" panose="02020603050405020304" pitchFamily="18" charset="0"/>
              </a:rPr>
              <a:t>夏收油菜籽</a:t>
            </a:r>
            <a:r>
              <a:rPr lang="zh-CN" altLang="zh-CN" sz="1600" dirty="0" smtClean="0">
                <a:latin typeface="Times New Roman" panose="02020603050405020304" pitchFamily="18" charset="0"/>
                <a:cs typeface="Times New Roman" panose="02020603050405020304" pitchFamily="18" charset="0"/>
              </a:rPr>
              <a:t>产量</a:t>
            </a:r>
            <a:r>
              <a:rPr lang="en-US" altLang="zh-CN" sz="1600" b="1" dirty="0" smtClean="0">
                <a:latin typeface="Times New Roman" panose="02020603050405020304" pitchFamily="18" charset="0"/>
                <a:cs typeface="Times New Roman" panose="02020603050405020304" pitchFamily="18" charset="0"/>
              </a:rPr>
              <a:t>1388</a:t>
            </a:r>
            <a:r>
              <a:rPr lang="zh-CN" altLang="zh-CN" sz="1600" b="1" dirty="0" smtClean="0">
                <a:latin typeface="Times New Roman" panose="02020603050405020304" pitchFamily="18" charset="0"/>
                <a:cs typeface="Times New Roman" panose="02020603050405020304" pitchFamily="18" charset="0"/>
              </a:rPr>
              <a:t>万吨</a:t>
            </a:r>
            <a:r>
              <a:rPr lang="zh-CN" altLang="zh-CN" sz="1600" dirty="0" smtClean="0">
                <a:latin typeface="Times New Roman" panose="02020603050405020304" pitchFamily="18" charset="0"/>
                <a:cs typeface="Times New Roman" panose="02020603050405020304" pitchFamily="18" charset="0"/>
              </a:rPr>
              <a:t>，</a:t>
            </a:r>
            <a:r>
              <a:rPr lang="zh-CN" altLang="zh-CN" sz="1600" dirty="0">
                <a:latin typeface="Times New Roman" panose="02020603050405020304" pitchFamily="18" charset="0"/>
                <a:cs typeface="Times New Roman" panose="02020603050405020304" pitchFamily="18" charset="0"/>
              </a:rPr>
              <a:t>比上年增加</a:t>
            </a:r>
            <a:r>
              <a:rPr lang="en-US" altLang="zh-CN" sz="1600" b="1" dirty="0">
                <a:latin typeface="Times New Roman" panose="02020603050405020304" pitchFamily="18" charset="0"/>
                <a:cs typeface="Times New Roman" panose="02020603050405020304" pitchFamily="18" charset="0"/>
              </a:rPr>
              <a:t>16</a:t>
            </a:r>
            <a:r>
              <a:rPr lang="zh-CN" altLang="zh-CN" sz="1600" b="1" dirty="0">
                <a:latin typeface="Times New Roman" panose="02020603050405020304" pitchFamily="18" charset="0"/>
                <a:cs typeface="Times New Roman" panose="02020603050405020304" pitchFamily="18" charset="0"/>
              </a:rPr>
              <a:t>万</a:t>
            </a:r>
            <a:r>
              <a:rPr lang="zh-CN" altLang="zh-CN" sz="1600" b="1" dirty="0" smtClean="0">
                <a:latin typeface="Times New Roman" panose="02020603050405020304" pitchFamily="18" charset="0"/>
                <a:cs typeface="Times New Roman" panose="02020603050405020304" pitchFamily="18" charset="0"/>
              </a:rPr>
              <a:t>吨</a:t>
            </a:r>
            <a:r>
              <a:rPr lang="zh-CN" altLang="en-US" sz="1600" dirty="0" smtClean="0">
                <a:latin typeface="Times New Roman" panose="02020603050405020304" pitchFamily="18" charset="0"/>
                <a:cs typeface="Times New Roman" panose="02020603050405020304" pitchFamily="18" charset="0"/>
              </a:rPr>
              <a:t>。</a:t>
            </a:r>
            <a:endParaRPr lang="zh-CN" altLang="en-US" sz="1600" b="1" kern="100" dirty="0">
              <a:latin typeface="Times New Roman" panose="02020603050405020304" pitchFamily="18" charset="0"/>
              <a:cs typeface="Times New Roman" panose="02020603050405020304" pitchFamily="18" charset="0"/>
            </a:endParaRPr>
          </a:p>
        </p:txBody>
      </p:sp>
      <p:pic>
        <p:nvPicPr>
          <p:cNvPr id="22" name="图片 2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295489" y="812113"/>
            <a:ext cx="2653685" cy="2229558"/>
          </a:xfrm>
          <a:prstGeom prst="ellipse">
            <a:avLst/>
          </a:prstGeom>
          <a:ln>
            <a:noFill/>
          </a:ln>
          <a:effectLst>
            <a:softEdge rad="254000"/>
          </a:effectLst>
        </p:spPr>
      </p:pic>
      <p:sp>
        <p:nvSpPr>
          <p:cNvPr id="23" name="TextBox 11"/>
          <p:cNvSpPr txBox="1">
            <a:spLocks noChangeArrowheads="1"/>
          </p:cNvSpPr>
          <p:nvPr/>
        </p:nvSpPr>
        <p:spPr bwMode="auto">
          <a:xfrm flipH="1">
            <a:off x="6676233" y="1105693"/>
            <a:ext cx="1688194" cy="338554"/>
          </a:xfrm>
          <a:prstGeom prst="rect">
            <a:avLst/>
          </a:prstGeom>
          <a:noFill/>
          <a:ln>
            <a:noFill/>
          </a:ln>
          <a:effectLst/>
          <a:extLst/>
        </p:spPr>
        <p:txBody>
          <a:bodyPr wrap="square">
            <a:spAutoFit/>
          </a:bodyPr>
          <a:lstStyle>
            <a:defPPr>
              <a:defRPr lang="zh-CN"/>
            </a:defPPr>
            <a:lvl1pPr>
              <a:defRPr sz="2400" b="1">
                <a:solidFill>
                  <a:srgbClr val="042359"/>
                </a:solidFill>
                <a:effectLst>
                  <a:outerShdw blurRad="38100" dist="38100" dir="2700000" algn="tl">
                    <a:srgbClr val="000000">
                      <a:alpha val="43137"/>
                    </a:srgbClr>
                  </a:outerShdw>
                </a:effectLst>
                <a:latin typeface="Arial" charset="0"/>
                <a:ea typeface="宋体" charset="-122"/>
              </a:defRPr>
            </a:lvl1pPr>
            <a:lvl2pPr marL="742950" indent="-285750">
              <a:defRPr>
                <a:latin typeface="Arial" charset="0"/>
                <a:ea typeface="宋体" charset="-122"/>
              </a:defRPr>
            </a:lvl2pPr>
            <a:lvl3pPr marL="1143000" indent="-228600">
              <a:defRPr>
                <a:latin typeface="Arial" charset="0"/>
                <a:ea typeface="宋体" charset="-122"/>
              </a:defRPr>
            </a:lvl3pPr>
            <a:lvl4pPr marL="1600200" indent="-228600">
              <a:defRPr>
                <a:latin typeface="Arial" charset="0"/>
                <a:ea typeface="宋体" charset="-122"/>
              </a:defRPr>
            </a:lvl4pPr>
            <a:lvl5pPr marL="2057400" indent="-22860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zh-CN" altLang="zh-CN" sz="1600" dirty="0"/>
              <a:t>猪牛羊禽肉</a:t>
            </a:r>
            <a:r>
              <a:rPr lang="zh-CN" altLang="en-US" sz="1600" dirty="0"/>
              <a:t>产量</a:t>
            </a:r>
            <a:endParaRPr lang="en-US" altLang="zh-CN" sz="1600" dirty="0"/>
          </a:p>
        </p:txBody>
      </p:sp>
      <p:sp>
        <p:nvSpPr>
          <p:cNvPr id="24" name="矩形 23"/>
          <p:cNvSpPr/>
          <p:nvPr/>
        </p:nvSpPr>
        <p:spPr>
          <a:xfrm>
            <a:off x="6660232" y="1460581"/>
            <a:ext cx="1669606" cy="584775"/>
          </a:xfrm>
          <a:prstGeom prst="rect">
            <a:avLst/>
          </a:prstGeom>
        </p:spPr>
        <p:txBody>
          <a:bodyPr wrap="square">
            <a:spAutoFit/>
          </a:bodyPr>
          <a:lstStyle/>
          <a:p>
            <a:r>
              <a:rPr lang="zh-CN" altLang="zh-CN" sz="1600" dirty="0">
                <a:latin typeface="Times New Roman" panose="02020603050405020304" pitchFamily="18" charset="0"/>
                <a:cs typeface="Times New Roman" panose="02020603050405020304" pitchFamily="18" charset="0"/>
              </a:rPr>
              <a:t>猪牛羊禽肉产量</a:t>
            </a:r>
            <a:r>
              <a:rPr lang="en-US" altLang="zh-CN" sz="1600" b="1" dirty="0">
                <a:latin typeface="Times New Roman" panose="02020603050405020304" pitchFamily="18" charset="0"/>
                <a:cs typeface="Times New Roman" panose="02020603050405020304" pitchFamily="18" charset="0"/>
              </a:rPr>
              <a:t>3906</a:t>
            </a:r>
            <a:r>
              <a:rPr lang="zh-CN" altLang="zh-CN" sz="1600" b="1" dirty="0">
                <a:latin typeface="Times New Roman" panose="02020603050405020304" pitchFamily="18" charset="0"/>
                <a:cs typeface="Times New Roman" panose="02020603050405020304" pitchFamily="18" charset="0"/>
              </a:rPr>
              <a:t>万</a:t>
            </a:r>
            <a:r>
              <a:rPr lang="zh-CN" altLang="zh-CN" sz="1600" b="1" dirty="0" smtClean="0">
                <a:latin typeface="Times New Roman" panose="02020603050405020304" pitchFamily="18" charset="0"/>
                <a:cs typeface="Times New Roman" panose="02020603050405020304" pitchFamily="18" charset="0"/>
              </a:rPr>
              <a:t>吨</a:t>
            </a:r>
            <a:r>
              <a:rPr lang="zh-CN" altLang="en-US" sz="1600" dirty="0" smtClean="0">
                <a:latin typeface="Times New Roman" panose="02020603050405020304" pitchFamily="18" charset="0"/>
                <a:cs typeface="Times New Roman" panose="02020603050405020304" pitchFamily="18" charset="0"/>
              </a:rPr>
              <a:t>。</a:t>
            </a:r>
            <a:endParaRPr lang="zh-CN" altLang="en-US" sz="1600" kern="100" dirty="0">
              <a:latin typeface="Times New Roman" panose="02020603050405020304" pitchFamily="18" charset="0"/>
              <a:cs typeface="Times New Roman" panose="02020603050405020304" pitchFamily="18" charset="0"/>
            </a:endParaRPr>
          </a:p>
        </p:txBody>
      </p:sp>
      <p:pic>
        <p:nvPicPr>
          <p:cNvPr id="25" name="图片 24"/>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470460" y="2387188"/>
            <a:ext cx="1859117" cy="13162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6" name="矩形 8"/>
          <p:cNvSpPr>
            <a:spLocks noChangeArrowheads="1"/>
          </p:cNvSpPr>
          <p:nvPr/>
        </p:nvSpPr>
        <p:spPr bwMode="auto">
          <a:xfrm>
            <a:off x="454765" y="4090872"/>
            <a:ext cx="2707650" cy="4816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15000"/>
              </a:lnSpc>
              <a:spcBef>
                <a:spcPct val="0"/>
              </a:spcBef>
              <a:spcAft>
                <a:spcPts val="1000"/>
              </a:spcAft>
              <a:buFontTx/>
              <a:buNone/>
            </a:pPr>
            <a:r>
              <a:rPr lang="zh-CN" altLang="en-US"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工业生产基本平稳</a:t>
            </a:r>
            <a:endParaRPr lang="zh-CN" altLang="zh-CN"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endParaRPr>
          </a:p>
        </p:txBody>
      </p:sp>
      <p:grpSp>
        <p:nvGrpSpPr>
          <p:cNvPr id="47" name="组合 46"/>
          <p:cNvGrpSpPr/>
          <p:nvPr/>
        </p:nvGrpSpPr>
        <p:grpSpPr>
          <a:xfrm>
            <a:off x="4429124" y="4000504"/>
            <a:ext cx="3835337" cy="2670290"/>
            <a:chOff x="5162581" y="317500"/>
            <a:chExt cx="3835337" cy="2670290"/>
          </a:xfrm>
        </p:grpSpPr>
        <p:grpSp>
          <p:nvGrpSpPr>
            <p:cNvPr id="48" name="组合 47"/>
            <p:cNvGrpSpPr/>
            <p:nvPr/>
          </p:nvGrpSpPr>
          <p:grpSpPr>
            <a:xfrm>
              <a:off x="5162581" y="317500"/>
              <a:ext cx="3835337" cy="2670290"/>
              <a:chOff x="5162581" y="317500"/>
              <a:chExt cx="3835337" cy="2670290"/>
            </a:xfrm>
          </p:grpSpPr>
          <p:graphicFrame>
            <p:nvGraphicFramePr>
              <p:cNvPr id="2" name="图表 17"/>
              <p:cNvGraphicFramePr>
                <a:graphicFrameLocks/>
              </p:cNvGraphicFramePr>
              <p:nvPr>
                <p:extLst>
                  <p:ext uri="{D42A27DB-BD31-4B8C-83A1-F6EECF244321}">
                    <p14:modId xmlns="" xmlns:p14="http://schemas.microsoft.com/office/powerpoint/2010/main" val="1881042718"/>
                  </p:ext>
                </p:extLst>
              </p:nvPr>
            </p:nvGraphicFramePr>
            <p:xfrm>
              <a:off x="5162581" y="317500"/>
              <a:ext cx="3835337" cy="2190749"/>
            </p:xfrm>
            <a:graphic>
              <a:graphicData uri="http://schemas.openxmlformats.org/drawingml/2006/chart">
                <c:chart xmlns:c="http://schemas.openxmlformats.org/drawingml/2006/chart" xmlns:r="http://schemas.openxmlformats.org/officeDocument/2006/relationships" r:id="rId7"/>
              </a:graphicData>
            </a:graphic>
          </p:graphicFrame>
          <p:sp>
            <p:nvSpPr>
              <p:cNvPr id="51" name="矩形 6"/>
              <p:cNvSpPr>
                <a:spLocks noChangeArrowheads="1"/>
              </p:cNvSpPr>
              <p:nvPr/>
            </p:nvSpPr>
            <p:spPr bwMode="auto">
              <a:xfrm>
                <a:off x="5673217" y="2649236"/>
                <a:ext cx="278447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zh-CN" sz="1600" b="1" kern="100" dirty="0" smtClean="0">
                    <a:cs typeface="宋体" panose="02010600030101010101" pitchFamily="2" charset="-122"/>
                  </a:rPr>
                  <a:t>全国</a:t>
                </a:r>
                <a:r>
                  <a:rPr lang="zh-CN" altLang="zh-CN" sz="1600" b="1" kern="100" dirty="0">
                    <a:cs typeface="宋体" panose="02010600030101010101" pitchFamily="2" charset="-122"/>
                  </a:rPr>
                  <a:t>规模以上工业</a:t>
                </a:r>
                <a:r>
                  <a:rPr lang="zh-CN" altLang="zh-CN" sz="1600" b="1" kern="100" dirty="0" smtClean="0">
                    <a:cs typeface="宋体" panose="02010600030101010101" pitchFamily="2" charset="-122"/>
                  </a:rPr>
                  <a:t>增加</a:t>
                </a:r>
                <a:r>
                  <a:rPr lang="zh-CN" altLang="en-US" sz="1600" b="1" kern="100" dirty="0" smtClean="0">
                    <a:cs typeface="宋体" panose="02010600030101010101" pitchFamily="2" charset="-122"/>
                  </a:rPr>
                  <a:t>值</a:t>
                </a:r>
                <a:endParaRPr lang="en-US" altLang="zh-CN" sz="1600" b="1" kern="100" dirty="0" smtClean="0">
                  <a:cs typeface="宋体" panose="02010600030101010101" pitchFamily="2" charset="-122"/>
                </a:endParaRPr>
              </a:p>
            </p:txBody>
          </p:sp>
          <p:sp>
            <p:nvSpPr>
              <p:cNvPr id="52" name="文本框 36"/>
              <p:cNvSpPr txBox="1">
                <a:spLocks noChangeArrowheads="1"/>
              </p:cNvSpPr>
              <p:nvPr/>
            </p:nvSpPr>
            <p:spPr bwMode="auto">
              <a:xfrm>
                <a:off x="6635749" y="588963"/>
                <a:ext cx="8731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en-US" altLang="zh-CN" sz="1800" b="1" dirty="0" smtClean="0">
                    <a:solidFill>
                      <a:srgbClr val="042052"/>
                    </a:solidFill>
                    <a:latin typeface="Times New Roman" panose="02020603050405020304" pitchFamily="18" charset="0"/>
                    <a:cs typeface="Times New Roman" panose="02020603050405020304" pitchFamily="18" charset="0"/>
                  </a:rPr>
                  <a:t>+6.3%</a:t>
                </a:r>
                <a:endParaRPr lang="zh-CN" altLang="en-US" sz="1800" b="1" dirty="0">
                  <a:solidFill>
                    <a:srgbClr val="042052"/>
                  </a:solidFill>
                  <a:latin typeface="Times New Roman" panose="02020603050405020304" pitchFamily="18" charset="0"/>
                  <a:cs typeface="Times New Roman" panose="02020603050405020304" pitchFamily="18" charset="0"/>
                </a:endParaRPr>
              </a:p>
            </p:txBody>
          </p:sp>
        </p:grpSp>
        <p:cxnSp>
          <p:nvCxnSpPr>
            <p:cNvPr id="49" name="直接箭头连接符 48"/>
            <p:cNvCxnSpPr/>
            <p:nvPr/>
          </p:nvCxnSpPr>
          <p:spPr>
            <a:xfrm flipV="1">
              <a:off x="6721475" y="958295"/>
              <a:ext cx="687960" cy="6246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grpSp>
      <p:pic>
        <p:nvPicPr>
          <p:cNvPr id="26" name="图片 25"/>
          <p:cNvPicPr>
            <a:picLocks noChangeAspect="1"/>
          </p:cNvPicPr>
          <p:nvPr/>
        </p:nvPicPr>
        <p:blipFill>
          <a:blip r:embed="rId8">
            <a:extLst>
              <a:ext uri="{28A0092B-C50C-407E-A947-70E740481C1C}">
                <a14:useLocalDpi xmlns="" xmlns:a14="http://schemas.microsoft.com/office/drawing/2010/main" val="0"/>
              </a:ext>
            </a:extLst>
          </a:blip>
          <a:srcRect b="6066"/>
          <a:stretch>
            <a:fillRect/>
          </a:stretch>
        </p:blipFill>
        <p:spPr>
          <a:xfrm>
            <a:off x="1071538" y="4786322"/>
            <a:ext cx="2715029" cy="1571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4151295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par>
                                <p:cTn id="17" presetID="6" presetClass="entr" presetSubtype="1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1000"/>
                                        <p:tgtEl>
                                          <p:spTgt spid="17"/>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p:tgtEl>
                                          <p:spTgt spid="20"/>
                                        </p:tgtEl>
                                        <p:attrNameLst>
                                          <p:attrName>ppt_y</p:attrName>
                                        </p:attrNameLst>
                                      </p:cBhvr>
                                      <p:tavLst>
                                        <p:tav tm="0">
                                          <p:val>
                                            <p:strVal val="#ppt_y+#ppt_h*1.125000"/>
                                          </p:val>
                                        </p:tav>
                                        <p:tav tm="100000">
                                          <p:val>
                                            <p:strVal val="#ppt_y"/>
                                          </p:val>
                                        </p:tav>
                                      </p:tavLst>
                                    </p:anim>
                                    <p:animEffect transition="in" filter="wipe(up)">
                                      <p:cBhvr>
                                        <p:cTn id="24" dur="500"/>
                                        <p:tgtEl>
                                          <p:spTgt spid="20"/>
                                        </p:tgtEl>
                                      </p:cBhvr>
                                    </p:animEffect>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par>
                                <p:cTn id="29" presetID="6" presetClass="entr" presetSubtype="16"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circle(in)">
                                      <p:cBhvr>
                                        <p:cTn id="31" dur="500"/>
                                        <p:tgtEl>
                                          <p:spTgt spid="22"/>
                                        </p:tgtEl>
                                      </p:cBhvr>
                                    </p:animEffect>
                                  </p:childTnLst>
                                </p:cTn>
                              </p:par>
                            </p:childTnLst>
                          </p:cTn>
                        </p:par>
                        <p:par>
                          <p:cTn id="32" fill="hold">
                            <p:stCondLst>
                              <p:cond delay="3000"/>
                            </p:stCondLst>
                            <p:childTnLst>
                              <p:par>
                                <p:cTn id="33" presetID="12" presetClass="entr" presetSubtype="4"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p:tgtEl>
                                          <p:spTgt spid="23"/>
                                        </p:tgtEl>
                                        <p:attrNameLst>
                                          <p:attrName>ppt_y</p:attrName>
                                        </p:attrNameLst>
                                      </p:cBhvr>
                                      <p:tavLst>
                                        <p:tav tm="0">
                                          <p:val>
                                            <p:strVal val="#ppt_y+#ppt_h*1.125000"/>
                                          </p:val>
                                        </p:tav>
                                        <p:tav tm="100000">
                                          <p:val>
                                            <p:strVal val="#ppt_y"/>
                                          </p:val>
                                        </p:tav>
                                      </p:tavLst>
                                    </p:anim>
                                    <p:animEffect transition="in" filter="wipe(up)">
                                      <p:cBhvr>
                                        <p:cTn id="36" dur="500"/>
                                        <p:tgtEl>
                                          <p:spTgt spid="23"/>
                                        </p:tgtEl>
                                      </p:cBhvr>
                                    </p:animEffect>
                                  </p:childTnLst>
                                </p:cTn>
                              </p:par>
                            </p:childTnLst>
                          </p:cTn>
                        </p:par>
                        <p:par>
                          <p:cTn id="37" fill="hold">
                            <p:stCondLst>
                              <p:cond delay="3500"/>
                            </p:stCondLst>
                            <p:childTnLst>
                              <p:par>
                                <p:cTn id="38" presetID="14" presetClass="entr" presetSubtype="1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randombar(horizontal)">
                                      <p:cBhvr>
                                        <p:cTn id="40" dur="500"/>
                                        <p:tgtEl>
                                          <p:spTgt spid="24"/>
                                        </p:tgtEl>
                                      </p:cBhvr>
                                    </p:animEffect>
                                  </p:childTnLst>
                                </p:cTn>
                              </p:par>
                              <p:par>
                                <p:cTn id="41" presetID="16" presetClass="entr" presetSubtype="21"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par>
                          <p:cTn id="44" fill="hold">
                            <p:stCondLst>
                              <p:cond delay="4000"/>
                            </p:stCondLst>
                            <p:childTnLst>
                              <p:par>
                                <p:cTn id="45" presetID="3" presetClass="entr" presetSubtype="10" fill="hold" grpId="0" nodeType="afterEffect">
                                  <p:stCondLst>
                                    <p:cond delay="100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par>
                          <p:cTn id="48" fill="hold">
                            <p:stCondLst>
                              <p:cond delay="5500"/>
                            </p:stCondLst>
                            <p:childTnLst>
                              <p:par>
                                <p:cTn id="49" presetID="16" presetClass="entr" presetSubtype="21"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inVertical)">
                                      <p:cBhvr>
                                        <p:cTn id="51" dur="500"/>
                                        <p:tgtEl>
                                          <p:spTgt spid="26"/>
                                        </p:tgtEl>
                                      </p:cBhvr>
                                    </p:animEffect>
                                  </p:childTnLst>
                                </p:cTn>
                              </p:par>
                            </p:childTnLst>
                          </p:cTn>
                        </p:par>
                        <p:par>
                          <p:cTn id="52" fill="hold">
                            <p:stCondLst>
                              <p:cond delay="6000"/>
                            </p:stCondLst>
                            <p:childTnLst>
                              <p:par>
                                <p:cTn id="53" presetID="37" presetClass="entr" presetSubtype="0"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1000"/>
                                        <p:tgtEl>
                                          <p:spTgt spid="47"/>
                                        </p:tgtEl>
                                      </p:cBhvr>
                                    </p:animEffect>
                                    <p:anim calcmode="lin" valueType="num">
                                      <p:cBhvr>
                                        <p:cTn id="56" dur="1000" fill="hold"/>
                                        <p:tgtEl>
                                          <p:spTgt spid="47"/>
                                        </p:tgtEl>
                                        <p:attrNameLst>
                                          <p:attrName>ppt_x</p:attrName>
                                        </p:attrNameLst>
                                      </p:cBhvr>
                                      <p:tavLst>
                                        <p:tav tm="0">
                                          <p:val>
                                            <p:strVal val="#ppt_x"/>
                                          </p:val>
                                        </p:tav>
                                        <p:tav tm="100000">
                                          <p:val>
                                            <p:strVal val="#ppt_x"/>
                                          </p:val>
                                        </p:tav>
                                      </p:tavLst>
                                    </p:anim>
                                    <p:anim calcmode="lin" valueType="num">
                                      <p:cBhvr>
                                        <p:cTn id="57" dur="900" decel="100000" fill="hold"/>
                                        <p:tgtEl>
                                          <p:spTgt spid="4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p:bldP spid="20" grpId="0"/>
      <p:bldP spid="21" grpId="0"/>
      <p:bldP spid="23" grpId="0"/>
      <p:bldP spid="2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74121"/>
          </a:xfrm>
          <a:prstGeom prst="rect">
            <a:avLst/>
          </a:prstGeom>
        </p:spPr>
      </p:pic>
      <p:pic>
        <p:nvPicPr>
          <p:cNvPr id="19458" name="图片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矩形 31"/>
          <p:cNvSpPr/>
          <p:nvPr/>
        </p:nvSpPr>
        <p:spPr>
          <a:xfrm>
            <a:off x="211138" y="474663"/>
            <a:ext cx="8736012" cy="6221412"/>
          </a:xfrm>
          <a:prstGeom prst="rect">
            <a:avLst/>
          </a:prstGeom>
          <a:solidFill>
            <a:schemeClr val="accent4">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矩形 8"/>
          <p:cNvSpPr>
            <a:spLocks noChangeArrowheads="1"/>
          </p:cNvSpPr>
          <p:nvPr/>
        </p:nvSpPr>
        <p:spPr bwMode="auto">
          <a:xfrm>
            <a:off x="358775" y="642938"/>
            <a:ext cx="6546850" cy="4816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15000"/>
              </a:lnSpc>
              <a:spcBef>
                <a:spcPct val="0"/>
              </a:spcBef>
              <a:spcAft>
                <a:spcPts val="1000"/>
              </a:spcAft>
              <a:buFontTx/>
              <a:buNone/>
            </a:pPr>
            <a:r>
              <a:rPr lang="zh-CN" altLang="zh-CN"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rPr>
              <a:t>固定资产投资增速有所</a:t>
            </a:r>
            <a:r>
              <a:rPr lang="zh-CN" altLang="zh-CN"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回落</a:t>
            </a:r>
            <a:endParaRPr lang="zh-CN" altLang="zh-CN"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图示 6"/>
          <p:cNvGraphicFramePr/>
          <p:nvPr>
            <p:extLst>
              <p:ext uri="{D42A27DB-BD31-4B8C-83A1-F6EECF244321}">
                <p14:modId xmlns="" xmlns:p14="http://schemas.microsoft.com/office/powerpoint/2010/main" val="2293971398"/>
              </p:ext>
            </p:extLst>
          </p:nvPr>
        </p:nvGraphicFramePr>
        <p:xfrm>
          <a:off x="547488" y="1142984"/>
          <a:ext cx="6961861" cy="27146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矩形 8"/>
          <p:cNvSpPr>
            <a:spLocks noChangeArrowheads="1"/>
          </p:cNvSpPr>
          <p:nvPr/>
        </p:nvSpPr>
        <p:spPr bwMode="auto">
          <a:xfrm>
            <a:off x="454765" y="4090872"/>
            <a:ext cx="2707650" cy="4319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15000"/>
              </a:lnSpc>
              <a:spcBef>
                <a:spcPct val="0"/>
              </a:spcBef>
              <a:spcAft>
                <a:spcPts val="1000"/>
              </a:spcAft>
              <a:buFontTx/>
              <a:buNone/>
            </a:pPr>
            <a:r>
              <a:rPr lang="zh-CN" altLang="en-US"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rPr>
              <a:t>商品</a:t>
            </a:r>
            <a:r>
              <a:rPr lang="zh-CN" altLang="zh-CN"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rPr>
              <a:t>消费稳健增长</a:t>
            </a:r>
          </a:p>
        </p:txBody>
      </p:sp>
      <p:sp>
        <p:nvSpPr>
          <p:cNvPr id="17" name="矩形 16"/>
          <p:cNvSpPr/>
          <p:nvPr/>
        </p:nvSpPr>
        <p:spPr>
          <a:xfrm>
            <a:off x="5786447" y="5597950"/>
            <a:ext cx="2704556" cy="938719"/>
          </a:xfrm>
          <a:prstGeom prst="rect">
            <a:avLst/>
          </a:prstGeom>
        </p:spPr>
        <p:txBody>
          <a:bodyPr wrap="square">
            <a:spAutoFit/>
          </a:bodyPr>
          <a:lstStyle/>
          <a:p>
            <a:pPr indent="406400" algn="just">
              <a:lnSpc>
                <a:spcPts val="2200"/>
              </a:lnSpc>
              <a:spcAft>
                <a:spcPts val="0"/>
              </a:spcAft>
            </a:pPr>
            <a:r>
              <a:rPr lang="en-US" altLang="zh-CN" sz="1600" kern="100" dirty="0" smtClean="0">
                <a:solidFill>
                  <a:srgbClr val="042359"/>
                </a:solidFill>
                <a:latin typeface="Times New Roman" panose="02020603050405020304" pitchFamily="18" charset="0"/>
                <a:cs typeface="宋体" panose="02010600030101010101" pitchFamily="2" charset="-122"/>
              </a:rPr>
              <a:t>2015</a:t>
            </a:r>
            <a:r>
              <a:rPr lang="zh-CN" altLang="en-US" sz="1600" kern="100" dirty="0" smtClean="0">
                <a:solidFill>
                  <a:srgbClr val="042359"/>
                </a:solidFill>
                <a:latin typeface="Times New Roman" panose="02020603050405020304" pitchFamily="18" charset="0"/>
                <a:cs typeface="宋体" panose="02010600030101010101" pitchFamily="2" charset="-122"/>
              </a:rPr>
              <a:t>年上半年，</a:t>
            </a:r>
            <a:r>
              <a:rPr lang="zh-CN" altLang="zh-CN" sz="1600" kern="100" dirty="0" smtClean="0">
                <a:solidFill>
                  <a:srgbClr val="042359"/>
                </a:solidFill>
                <a:latin typeface="Times New Roman" panose="02020603050405020304" pitchFamily="18" charset="0"/>
                <a:cs typeface="宋体" panose="02010600030101010101" pitchFamily="2" charset="-122"/>
              </a:rPr>
              <a:t>全国</a:t>
            </a:r>
            <a:r>
              <a:rPr lang="zh-CN" altLang="zh-CN" sz="1600" kern="100" dirty="0">
                <a:solidFill>
                  <a:srgbClr val="042359"/>
                </a:solidFill>
                <a:latin typeface="Times New Roman" panose="02020603050405020304" pitchFamily="18" charset="0"/>
                <a:cs typeface="宋体" panose="02010600030101010101" pitchFamily="2" charset="-122"/>
              </a:rPr>
              <a:t>网上零售额</a:t>
            </a:r>
            <a:r>
              <a:rPr lang="en-US" altLang="zh-CN" sz="2000" b="1" kern="100" dirty="0">
                <a:solidFill>
                  <a:srgbClr val="042359"/>
                </a:solidFill>
                <a:latin typeface="Times New Roman" panose="02020603050405020304" pitchFamily="18" charset="0"/>
                <a:cs typeface="宋体" panose="02010600030101010101" pitchFamily="2" charset="-122"/>
              </a:rPr>
              <a:t>16459</a:t>
            </a:r>
            <a:r>
              <a:rPr lang="zh-CN" altLang="zh-CN" sz="2000" b="1" kern="100" dirty="0">
                <a:solidFill>
                  <a:srgbClr val="042359"/>
                </a:solidFill>
                <a:latin typeface="Times New Roman" panose="02020603050405020304" pitchFamily="18" charset="0"/>
                <a:cs typeface="宋体" panose="02010600030101010101" pitchFamily="2" charset="-122"/>
              </a:rPr>
              <a:t>亿元</a:t>
            </a:r>
            <a:r>
              <a:rPr lang="zh-CN" altLang="zh-CN" sz="1600" kern="100" dirty="0">
                <a:solidFill>
                  <a:srgbClr val="042359"/>
                </a:solidFill>
                <a:latin typeface="Times New Roman" panose="02020603050405020304" pitchFamily="18" charset="0"/>
                <a:cs typeface="宋体" panose="02010600030101010101" pitchFamily="2" charset="-122"/>
              </a:rPr>
              <a:t>，同比增长</a:t>
            </a:r>
            <a:r>
              <a:rPr lang="en-US" altLang="zh-CN" sz="2000" b="1" kern="100" dirty="0">
                <a:solidFill>
                  <a:srgbClr val="042359"/>
                </a:solidFill>
                <a:latin typeface="Times New Roman" panose="02020603050405020304" pitchFamily="18" charset="0"/>
                <a:cs typeface="宋体" panose="02010600030101010101" pitchFamily="2" charset="-122"/>
              </a:rPr>
              <a:t>39.1</a:t>
            </a:r>
            <a:r>
              <a:rPr lang="en-US" altLang="zh-CN" sz="2000" b="1" kern="100" dirty="0" smtClean="0">
                <a:solidFill>
                  <a:srgbClr val="042359"/>
                </a:solidFill>
                <a:latin typeface="Times New Roman" panose="02020603050405020304" pitchFamily="18" charset="0"/>
                <a:cs typeface="宋体" panose="02010600030101010101" pitchFamily="2" charset="-122"/>
              </a:rPr>
              <a:t>%</a:t>
            </a:r>
            <a:endParaRPr lang="zh-CN" altLang="zh-CN" sz="1200" b="1" kern="100" dirty="0">
              <a:solidFill>
                <a:srgbClr val="042359"/>
              </a:solidFill>
              <a:latin typeface="Times New Roman" panose="02020603050405020304" pitchFamily="18" charset="0"/>
            </a:endParaRPr>
          </a:p>
        </p:txBody>
      </p:sp>
      <p:pic>
        <p:nvPicPr>
          <p:cNvPr id="18" name="图片 17"/>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6084168" y="3668614"/>
            <a:ext cx="2406834" cy="18071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图片 18"/>
          <p:cNvPicPr>
            <a:picLocks noChangeAspect="1"/>
          </p:cNvPicPr>
          <p:nvPr/>
        </p:nvPicPr>
        <p:blipFill>
          <a:blip r:embed="rId9" cstate="print"/>
          <a:stretch>
            <a:fillRect/>
          </a:stretch>
        </p:blipFill>
        <p:spPr>
          <a:xfrm>
            <a:off x="7358082" y="500042"/>
            <a:ext cx="1571604" cy="1081633"/>
          </a:xfrm>
          <a:prstGeom prst="ellipse">
            <a:avLst/>
          </a:prstGeom>
          <a:ln>
            <a:noFill/>
          </a:ln>
          <a:effectLst>
            <a:softEdge rad="112500"/>
          </a:effectLst>
        </p:spPr>
      </p:pic>
      <p:pic>
        <p:nvPicPr>
          <p:cNvPr id="13" name="图片 12" descr="90fba609e41410ca418d55.jpg"/>
          <p:cNvPicPr>
            <a:picLocks noChangeAspect="1"/>
          </p:cNvPicPr>
          <p:nvPr/>
        </p:nvPicPr>
        <p:blipFill>
          <a:blip r:embed="rId10"/>
          <a:stretch>
            <a:fillRect/>
          </a:stretch>
        </p:blipFill>
        <p:spPr>
          <a:xfrm>
            <a:off x="279112" y="4643446"/>
            <a:ext cx="3292756" cy="1984779"/>
          </a:xfrm>
          <a:prstGeom prst="rect">
            <a:avLst/>
          </a:prstGeom>
        </p:spPr>
      </p:pic>
      <p:sp>
        <p:nvSpPr>
          <p:cNvPr id="16" name="矩形 15"/>
          <p:cNvSpPr/>
          <p:nvPr/>
        </p:nvSpPr>
        <p:spPr>
          <a:xfrm>
            <a:off x="3615635" y="4941168"/>
            <a:ext cx="2027935" cy="1200329"/>
          </a:xfrm>
          <a:prstGeom prst="rect">
            <a:avLst/>
          </a:prstGeom>
        </p:spPr>
        <p:txBody>
          <a:bodyPr wrap="square">
            <a:spAutoFit/>
          </a:bodyPr>
          <a:lstStyle/>
          <a:p>
            <a:r>
              <a:rPr lang="en-US" altLang="zh-CN" sz="1600" kern="100" dirty="0" smtClean="0">
                <a:solidFill>
                  <a:srgbClr val="042359"/>
                </a:solidFill>
                <a:latin typeface="Times New Roman" panose="02020603050405020304" pitchFamily="18" charset="0"/>
                <a:cs typeface="Times New Roman" panose="02020603050405020304" pitchFamily="18" charset="0"/>
              </a:rPr>
              <a:t>2015</a:t>
            </a:r>
            <a:r>
              <a:rPr lang="zh-CN" altLang="en-US" sz="1600" kern="100" dirty="0" smtClean="0">
                <a:solidFill>
                  <a:srgbClr val="042359"/>
                </a:solidFill>
                <a:latin typeface="Times New Roman" panose="02020603050405020304" pitchFamily="18" charset="0"/>
                <a:cs typeface="Times New Roman" panose="02020603050405020304" pitchFamily="18" charset="0"/>
              </a:rPr>
              <a:t>年</a:t>
            </a:r>
            <a:r>
              <a:rPr lang="zh-CN" altLang="zh-CN" sz="1600" kern="100" dirty="0" smtClean="0">
                <a:solidFill>
                  <a:srgbClr val="042359"/>
                </a:solidFill>
                <a:latin typeface="Times New Roman" panose="02020603050405020304" pitchFamily="18" charset="0"/>
                <a:cs typeface="Times New Roman" panose="02020603050405020304" pitchFamily="18" charset="0"/>
              </a:rPr>
              <a:t>上半年</a:t>
            </a:r>
            <a:r>
              <a:rPr lang="zh-CN" altLang="zh-CN" sz="1600" kern="100" dirty="0">
                <a:solidFill>
                  <a:srgbClr val="042359"/>
                </a:solidFill>
                <a:latin typeface="Times New Roman" panose="02020603050405020304" pitchFamily="18" charset="0"/>
                <a:cs typeface="Times New Roman" panose="02020603050405020304" pitchFamily="18" charset="0"/>
              </a:rPr>
              <a:t>，社会消费品零售总额</a:t>
            </a:r>
            <a:r>
              <a:rPr lang="en-US" altLang="zh-CN" sz="2000" b="1" kern="100" dirty="0">
                <a:solidFill>
                  <a:srgbClr val="042359"/>
                </a:solidFill>
                <a:latin typeface="Times New Roman" panose="02020603050405020304" pitchFamily="18" charset="0"/>
                <a:cs typeface="Times New Roman" panose="02020603050405020304" pitchFamily="18" charset="0"/>
              </a:rPr>
              <a:t>141577</a:t>
            </a:r>
            <a:r>
              <a:rPr lang="zh-CN" altLang="zh-CN" sz="2000" b="1" kern="100" dirty="0">
                <a:solidFill>
                  <a:srgbClr val="042359"/>
                </a:solidFill>
                <a:latin typeface="Times New Roman" panose="02020603050405020304" pitchFamily="18" charset="0"/>
                <a:cs typeface="Times New Roman" panose="02020603050405020304" pitchFamily="18" charset="0"/>
              </a:rPr>
              <a:t>亿元</a:t>
            </a:r>
            <a:r>
              <a:rPr lang="zh-CN" altLang="zh-CN" sz="1600" kern="100" dirty="0">
                <a:solidFill>
                  <a:srgbClr val="042359"/>
                </a:solidFill>
                <a:latin typeface="Times New Roman" panose="02020603050405020304" pitchFamily="18" charset="0"/>
                <a:cs typeface="Times New Roman" panose="02020603050405020304" pitchFamily="18" charset="0"/>
              </a:rPr>
              <a:t>，同比名义增长</a:t>
            </a:r>
            <a:r>
              <a:rPr lang="en-US" altLang="zh-CN" sz="2000" b="1" kern="100" dirty="0">
                <a:solidFill>
                  <a:srgbClr val="042359"/>
                </a:solidFill>
                <a:latin typeface="Times New Roman" panose="02020603050405020304" pitchFamily="18" charset="0"/>
                <a:cs typeface="Times New Roman" panose="02020603050405020304" pitchFamily="18" charset="0"/>
              </a:rPr>
              <a:t>10.4</a:t>
            </a:r>
            <a:r>
              <a:rPr lang="en-US" altLang="zh-CN" sz="2000" b="1" kern="100" dirty="0" smtClean="0">
                <a:solidFill>
                  <a:srgbClr val="042359"/>
                </a:solidFill>
                <a:latin typeface="Times New Roman" panose="02020603050405020304" pitchFamily="18" charset="0"/>
                <a:cs typeface="Times New Roman" panose="02020603050405020304" pitchFamily="18" charset="0"/>
              </a:rPr>
              <a:t>%</a:t>
            </a:r>
            <a:endParaRPr lang="zh-CN" altLang="en-US" sz="1600" dirty="0">
              <a:solidFill>
                <a:srgbClr val="042359"/>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2328498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
                                            <p:graphicEl>
                                              <a:dgm id="{2C6763A2-F89F-4A75-BFC2-5964F602FBB5}"/>
                                            </p:graphicEl>
                                          </p:spTgt>
                                        </p:tgtEl>
                                        <p:attrNameLst>
                                          <p:attrName>style.visibility</p:attrName>
                                        </p:attrNameLst>
                                      </p:cBhvr>
                                      <p:to>
                                        <p:strVal val="visible"/>
                                      </p:to>
                                    </p:set>
                                    <p:animEffect transition="in" filter="fade">
                                      <p:cBhvr>
                                        <p:cTn id="11" dur="500"/>
                                        <p:tgtEl>
                                          <p:spTgt spid="7">
                                            <p:graphicEl>
                                              <a:dgm id="{2C6763A2-F89F-4A75-BFC2-5964F602FBB5}"/>
                                            </p:graphicEl>
                                          </p:spTgt>
                                        </p:tgtEl>
                                      </p:cBhvr>
                                    </p:animEffect>
                                    <p:anim calcmode="lin" valueType="num">
                                      <p:cBhvr>
                                        <p:cTn id="12" dur="500" fill="hold"/>
                                        <p:tgtEl>
                                          <p:spTgt spid="7">
                                            <p:graphicEl>
                                              <a:dgm id="{2C6763A2-F89F-4A75-BFC2-5964F602FBB5}"/>
                                            </p:graphicEl>
                                          </p:spTgt>
                                        </p:tgtEl>
                                        <p:attrNameLst>
                                          <p:attrName>ppt_x</p:attrName>
                                        </p:attrNameLst>
                                      </p:cBhvr>
                                      <p:tavLst>
                                        <p:tav tm="0">
                                          <p:val>
                                            <p:strVal val="#ppt_x"/>
                                          </p:val>
                                        </p:tav>
                                        <p:tav tm="100000">
                                          <p:val>
                                            <p:strVal val="#ppt_x"/>
                                          </p:val>
                                        </p:tav>
                                      </p:tavLst>
                                    </p:anim>
                                    <p:anim calcmode="lin" valueType="num">
                                      <p:cBhvr>
                                        <p:cTn id="13" dur="500" fill="hold"/>
                                        <p:tgtEl>
                                          <p:spTgt spid="7">
                                            <p:graphicEl>
                                              <a:dgm id="{2C6763A2-F89F-4A75-BFC2-5964F602FBB5}"/>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7">
                                            <p:graphicEl>
                                              <a:dgm id="{73FEC4BF-1BB0-403D-9783-28533A5F3EF9}"/>
                                            </p:graphicEl>
                                          </p:spTgt>
                                        </p:tgtEl>
                                        <p:attrNameLst>
                                          <p:attrName>style.visibility</p:attrName>
                                        </p:attrNameLst>
                                      </p:cBhvr>
                                      <p:to>
                                        <p:strVal val="visible"/>
                                      </p:to>
                                    </p:set>
                                    <p:animEffect transition="in" filter="fade">
                                      <p:cBhvr>
                                        <p:cTn id="17" dur="500"/>
                                        <p:tgtEl>
                                          <p:spTgt spid="7">
                                            <p:graphicEl>
                                              <a:dgm id="{73FEC4BF-1BB0-403D-9783-28533A5F3EF9}"/>
                                            </p:graphicEl>
                                          </p:spTgt>
                                        </p:tgtEl>
                                      </p:cBhvr>
                                    </p:animEffect>
                                    <p:anim calcmode="lin" valueType="num">
                                      <p:cBhvr>
                                        <p:cTn id="18" dur="500" fill="hold"/>
                                        <p:tgtEl>
                                          <p:spTgt spid="7">
                                            <p:graphicEl>
                                              <a:dgm id="{73FEC4BF-1BB0-403D-9783-28533A5F3EF9}"/>
                                            </p:graphicEl>
                                          </p:spTgt>
                                        </p:tgtEl>
                                        <p:attrNameLst>
                                          <p:attrName>ppt_x</p:attrName>
                                        </p:attrNameLst>
                                      </p:cBhvr>
                                      <p:tavLst>
                                        <p:tav tm="0">
                                          <p:val>
                                            <p:strVal val="#ppt_x"/>
                                          </p:val>
                                        </p:tav>
                                        <p:tav tm="100000">
                                          <p:val>
                                            <p:strVal val="#ppt_x"/>
                                          </p:val>
                                        </p:tav>
                                      </p:tavLst>
                                    </p:anim>
                                    <p:anim calcmode="lin" valueType="num">
                                      <p:cBhvr>
                                        <p:cTn id="19" dur="500" fill="hold"/>
                                        <p:tgtEl>
                                          <p:spTgt spid="7">
                                            <p:graphicEl>
                                              <a:dgm id="{73FEC4BF-1BB0-403D-9783-28533A5F3EF9}"/>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7" presetClass="entr" presetSubtype="0" fill="hold" grpId="0" nodeType="afterEffect">
                                  <p:stCondLst>
                                    <p:cond delay="0"/>
                                  </p:stCondLst>
                                  <p:childTnLst>
                                    <p:set>
                                      <p:cBhvr>
                                        <p:cTn id="22" dur="1" fill="hold">
                                          <p:stCondLst>
                                            <p:cond delay="0"/>
                                          </p:stCondLst>
                                        </p:cTn>
                                        <p:tgtEl>
                                          <p:spTgt spid="7">
                                            <p:graphicEl>
                                              <a:dgm id="{11359C87-249B-4D15-BEEE-EBF7E40FF3FF}"/>
                                            </p:graphicEl>
                                          </p:spTgt>
                                        </p:tgtEl>
                                        <p:attrNameLst>
                                          <p:attrName>style.visibility</p:attrName>
                                        </p:attrNameLst>
                                      </p:cBhvr>
                                      <p:to>
                                        <p:strVal val="visible"/>
                                      </p:to>
                                    </p:set>
                                    <p:animEffect transition="in" filter="fade">
                                      <p:cBhvr>
                                        <p:cTn id="23" dur="500"/>
                                        <p:tgtEl>
                                          <p:spTgt spid="7">
                                            <p:graphicEl>
                                              <a:dgm id="{11359C87-249B-4D15-BEEE-EBF7E40FF3FF}"/>
                                            </p:graphicEl>
                                          </p:spTgt>
                                        </p:tgtEl>
                                      </p:cBhvr>
                                    </p:animEffect>
                                    <p:anim calcmode="lin" valueType="num">
                                      <p:cBhvr>
                                        <p:cTn id="24" dur="500" fill="hold"/>
                                        <p:tgtEl>
                                          <p:spTgt spid="7">
                                            <p:graphicEl>
                                              <a:dgm id="{11359C87-249B-4D15-BEEE-EBF7E40FF3FF}"/>
                                            </p:graphicEl>
                                          </p:spTgt>
                                        </p:tgtEl>
                                        <p:attrNameLst>
                                          <p:attrName>ppt_x</p:attrName>
                                        </p:attrNameLst>
                                      </p:cBhvr>
                                      <p:tavLst>
                                        <p:tav tm="0">
                                          <p:val>
                                            <p:strVal val="#ppt_x"/>
                                          </p:val>
                                        </p:tav>
                                        <p:tav tm="100000">
                                          <p:val>
                                            <p:strVal val="#ppt_x"/>
                                          </p:val>
                                        </p:tav>
                                      </p:tavLst>
                                    </p:anim>
                                    <p:anim calcmode="lin" valueType="num">
                                      <p:cBhvr>
                                        <p:cTn id="25" dur="500" fill="hold"/>
                                        <p:tgtEl>
                                          <p:spTgt spid="7">
                                            <p:graphicEl>
                                              <a:dgm id="{11359C87-249B-4D15-BEEE-EBF7E40FF3FF}"/>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7" presetClass="entr" presetSubtype="0" fill="hold" grpId="0" nodeType="afterEffect">
                                  <p:stCondLst>
                                    <p:cond delay="0"/>
                                  </p:stCondLst>
                                  <p:childTnLst>
                                    <p:set>
                                      <p:cBhvr>
                                        <p:cTn id="28" dur="1" fill="hold">
                                          <p:stCondLst>
                                            <p:cond delay="0"/>
                                          </p:stCondLst>
                                        </p:cTn>
                                        <p:tgtEl>
                                          <p:spTgt spid="7">
                                            <p:graphicEl>
                                              <a:dgm id="{01319B69-9338-4FEF-B600-110E59A7BB6A}"/>
                                            </p:graphicEl>
                                          </p:spTgt>
                                        </p:tgtEl>
                                        <p:attrNameLst>
                                          <p:attrName>style.visibility</p:attrName>
                                        </p:attrNameLst>
                                      </p:cBhvr>
                                      <p:to>
                                        <p:strVal val="visible"/>
                                      </p:to>
                                    </p:set>
                                    <p:animEffect transition="in" filter="fade">
                                      <p:cBhvr>
                                        <p:cTn id="29" dur="500"/>
                                        <p:tgtEl>
                                          <p:spTgt spid="7">
                                            <p:graphicEl>
                                              <a:dgm id="{01319B69-9338-4FEF-B600-110E59A7BB6A}"/>
                                            </p:graphicEl>
                                          </p:spTgt>
                                        </p:tgtEl>
                                      </p:cBhvr>
                                    </p:animEffect>
                                    <p:anim calcmode="lin" valueType="num">
                                      <p:cBhvr>
                                        <p:cTn id="30" dur="500" fill="hold"/>
                                        <p:tgtEl>
                                          <p:spTgt spid="7">
                                            <p:graphicEl>
                                              <a:dgm id="{01319B69-9338-4FEF-B600-110E59A7BB6A}"/>
                                            </p:graphicEl>
                                          </p:spTgt>
                                        </p:tgtEl>
                                        <p:attrNameLst>
                                          <p:attrName>ppt_x</p:attrName>
                                        </p:attrNameLst>
                                      </p:cBhvr>
                                      <p:tavLst>
                                        <p:tav tm="0">
                                          <p:val>
                                            <p:strVal val="#ppt_x"/>
                                          </p:val>
                                        </p:tav>
                                        <p:tav tm="100000">
                                          <p:val>
                                            <p:strVal val="#ppt_x"/>
                                          </p:val>
                                        </p:tav>
                                      </p:tavLst>
                                    </p:anim>
                                    <p:anim calcmode="lin" valueType="num">
                                      <p:cBhvr>
                                        <p:cTn id="31" dur="500" fill="hold"/>
                                        <p:tgtEl>
                                          <p:spTgt spid="7">
                                            <p:graphicEl>
                                              <a:dgm id="{01319B69-9338-4FEF-B600-110E59A7BB6A}"/>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7" presetClass="entr" presetSubtype="0" fill="hold" grpId="0" nodeType="afterEffect">
                                  <p:stCondLst>
                                    <p:cond delay="0"/>
                                  </p:stCondLst>
                                  <p:childTnLst>
                                    <p:set>
                                      <p:cBhvr>
                                        <p:cTn id="34" dur="1" fill="hold">
                                          <p:stCondLst>
                                            <p:cond delay="0"/>
                                          </p:stCondLst>
                                        </p:cTn>
                                        <p:tgtEl>
                                          <p:spTgt spid="7">
                                            <p:graphicEl>
                                              <a:dgm id="{518C4EBF-E68C-4C31-B6A3-49A68F555ED6}"/>
                                            </p:graphicEl>
                                          </p:spTgt>
                                        </p:tgtEl>
                                        <p:attrNameLst>
                                          <p:attrName>style.visibility</p:attrName>
                                        </p:attrNameLst>
                                      </p:cBhvr>
                                      <p:to>
                                        <p:strVal val="visible"/>
                                      </p:to>
                                    </p:set>
                                    <p:animEffect transition="in" filter="fade">
                                      <p:cBhvr>
                                        <p:cTn id="35" dur="500"/>
                                        <p:tgtEl>
                                          <p:spTgt spid="7">
                                            <p:graphicEl>
                                              <a:dgm id="{518C4EBF-E68C-4C31-B6A3-49A68F555ED6}"/>
                                            </p:graphicEl>
                                          </p:spTgt>
                                        </p:tgtEl>
                                      </p:cBhvr>
                                    </p:animEffect>
                                    <p:anim calcmode="lin" valueType="num">
                                      <p:cBhvr>
                                        <p:cTn id="36" dur="500" fill="hold"/>
                                        <p:tgtEl>
                                          <p:spTgt spid="7">
                                            <p:graphicEl>
                                              <a:dgm id="{518C4EBF-E68C-4C31-B6A3-49A68F555ED6}"/>
                                            </p:graphicEl>
                                          </p:spTgt>
                                        </p:tgtEl>
                                        <p:attrNameLst>
                                          <p:attrName>ppt_x</p:attrName>
                                        </p:attrNameLst>
                                      </p:cBhvr>
                                      <p:tavLst>
                                        <p:tav tm="0">
                                          <p:val>
                                            <p:strVal val="#ppt_x"/>
                                          </p:val>
                                        </p:tav>
                                        <p:tav tm="100000">
                                          <p:val>
                                            <p:strVal val="#ppt_x"/>
                                          </p:val>
                                        </p:tav>
                                      </p:tavLst>
                                    </p:anim>
                                    <p:anim calcmode="lin" valueType="num">
                                      <p:cBhvr>
                                        <p:cTn id="37" dur="500" fill="hold"/>
                                        <p:tgtEl>
                                          <p:spTgt spid="7">
                                            <p:graphicEl>
                                              <a:dgm id="{518C4EBF-E68C-4C31-B6A3-49A68F555ED6}"/>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7" presetClass="entr" presetSubtype="0" fill="hold" grpId="0" nodeType="afterEffect">
                                  <p:stCondLst>
                                    <p:cond delay="0"/>
                                  </p:stCondLst>
                                  <p:childTnLst>
                                    <p:set>
                                      <p:cBhvr>
                                        <p:cTn id="40" dur="1" fill="hold">
                                          <p:stCondLst>
                                            <p:cond delay="0"/>
                                          </p:stCondLst>
                                        </p:cTn>
                                        <p:tgtEl>
                                          <p:spTgt spid="7">
                                            <p:graphicEl>
                                              <a:dgm id="{76B97A26-73CE-4919-BC18-6EB9A14BCB8B}"/>
                                            </p:graphicEl>
                                          </p:spTgt>
                                        </p:tgtEl>
                                        <p:attrNameLst>
                                          <p:attrName>style.visibility</p:attrName>
                                        </p:attrNameLst>
                                      </p:cBhvr>
                                      <p:to>
                                        <p:strVal val="visible"/>
                                      </p:to>
                                    </p:set>
                                    <p:animEffect transition="in" filter="fade">
                                      <p:cBhvr>
                                        <p:cTn id="41" dur="500"/>
                                        <p:tgtEl>
                                          <p:spTgt spid="7">
                                            <p:graphicEl>
                                              <a:dgm id="{76B97A26-73CE-4919-BC18-6EB9A14BCB8B}"/>
                                            </p:graphicEl>
                                          </p:spTgt>
                                        </p:tgtEl>
                                      </p:cBhvr>
                                    </p:animEffect>
                                    <p:anim calcmode="lin" valueType="num">
                                      <p:cBhvr>
                                        <p:cTn id="42" dur="500" fill="hold"/>
                                        <p:tgtEl>
                                          <p:spTgt spid="7">
                                            <p:graphicEl>
                                              <a:dgm id="{76B97A26-73CE-4919-BC18-6EB9A14BCB8B}"/>
                                            </p:graphicEl>
                                          </p:spTgt>
                                        </p:tgtEl>
                                        <p:attrNameLst>
                                          <p:attrName>ppt_x</p:attrName>
                                        </p:attrNameLst>
                                      </p:cBhvr>
                                      <p:tavLst>
                                        <p:tav tm="0">
                                          <p:val>
                                            <p:strVal val="#ppt_x"/>
                                          </p:val>
                                        </p:tav>
                                        <p:tav tm="100000">
                                          <p:val>
                                            <p:strVal val="#ppt_x"/>
                                          </p:val>
                                        </p:tav>
                                      </p:tavLst>
                                    </p:anim>
                                    <p:anim calcmode="lin" valueType="num">
                                      <p:cBhvr>
                                        <p:cTn id="43" dur="500" fill="hold"/>
                                        <p:tgtEl>
                                          <p:spTgt spid="7">
                                            <p:graphicEl>
                                              <a:dgm id="{76B97A26-73CE-4919-BC18-6EB9A14BCB8B}"/>
                                            </p:graphic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7" presetClass="entr" presetSubtype="0" fill="hold" grpId="0" nodeType="afterEffect">
                                  <p:stCondLst>
                                    <p:cond delay="0"/>
                                  </p:stCondLst>
                                  <p:childTnLst>
                                    <p:set>
                                      <p:cBhvr>
                                        <p:cTn id="46" dur="1" fill="hold">
                                          <p:stCondLst>
                                            <p:cond delay="0"/>
                                          </p:stCondLst>
                                        </p:cTn>
                                        <p:tgtEl>
                                          <p:spTgt spid="7">
                                            <p:graphicEl>
                                              <a:dgm id="{119B2C4D-E3DF-46AA-9D41-6EC1D5916B30}"/>
                                            </p:graphicEl>
                                          </p:spTgt>
                                        </p:tgtEl>
                                        <p:attrNameLst>
                                          <p:attrName>style.visibility</p:attrName>
                                        </p:attrNameLst>
                                      </p:cBhvr>
                                      <p:to>
                                        <p:strVal val="visible"/>
                                      </p:to>
                                    </p:set>
                                    <p:animEffect transition="in" filter="fade">
                                      <p:cBhvr>
                                        <p:cTn id="47" dur="500"/>
                                        <p:tgtEl>
                                          <p:spTgt spid="7">
                                            <p:graphicEl>
                                              <a:dgm id="{119B2C4D-E3DF-46AA-9D41-6EC1D5916B30}"/>
                                            </p:graphicEl>
                                          </p:spTgt>
                                        </p:tgtEl>
                                      </p:cBhvr>
                                    </p:animEffect>
                                    <p:anim calcmode="lin" valueType="num">
                                      <p:cBhvr>
                                        <p:cTn id="48" dur="500" fill="hold"/>
                                        <p:tgtEl>
                                          <p:spTgt spid="7">
                                            <p:graphicEl>
                                              <a:dgm id="{119B2C4D-E3DF-46AA-9D41-6EC1D5916B30}"/>
                                            </p:graphicEl>
                                          </p:spTgt>
                                        </p:tgtEl>
                                        <p:attrNameLst>
                                          <p:attrName>ppt_x</p:attrName>
                                        </p:attrNameLst>
                                      </p:cBhvr>
                                      <p:tavLst>
                                        <p:tav tm="0">
                                          <p:val>
                                            <p:strVal val="#ppt_x"/>
                                          </p:val>
                                        </p:tav>
                                        <p:tav tm="100000">
                                          <p:val>
                                            <p:strVal val="#ppt_x"/>
                                          </p:val>
                                        </p:tav>
                                      </p:tavLst>
                                    </p:anim>
                                    <p:anim calcmode="lin" valueType="num">
                                      <p:cBhvr>
                                        <p:cTn id="49" dur="500" fill="hold"/>
                                        <p:tgtEl>
                                          <p:spTgt spid="7">
                                            <p:graphicEl>
                                              <a:dgm id="{119B2C4D-E3DF-46AA-9D41-6EC1D5916B30}"/>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7" presetClass="entr" presetSubtype="0" fill="hold" grpId="0" nodeType="afterEffect">
                                  <p:stCondLst>
                                    <p:cond delay="0"/>
                                  </p:stCondLst>
                                  <p:childTnLst>
                                    <p:set>
                                      <p:cBhvr>
                                        <p:cTn id="52" dur="1" fill="hold">
                                          <p:stCondLst>
                                            <p:cond delay="0"/>
                                          </p:stCondLst>
                                        </p:cTn>
                                        <p:tgtEl>
                                          <p:spTgt spid="7">
                                            <p:graphicEl>
                                              <a:dgm id="{EBAC05A5-03B6-4469-A498-3F8AAB3FAADB}"/>
                                            </p:graphicEl>
                                          </p:spTgt>
                                        </p:tgtEl>
                                        <p:attrNameLst>
                                          <p:attrName>style.visibility</p:attrName>
                                        </p:attrNameLst>
                                      </p:cBhvr>
                                      <p:to>
                                        <p:strVal val="visible"/>
                                      </p:to>
                                    </p:set>
                                    <p:animEffect transition="in" filter="fade">
                                      <p:cBhvr>
                                        <p:cTn id="53" dur="500"/>
                                        <p:tgtEl>
                                          <p:spTgt spid="7">
                                            <p:graphicEl>
                                              <a:dgm id="{EBAC05A5-03B6-4469-A498-3F8AAB3FAADB}"/>
                                            </p:graphicEl>
                                          </p:spTgt>
                                        </p:tgtEl>
                                      </p:cBhvr>
                                    </p:animEffect>
                                    <p:anim calcmode="lin" valueType="num">
                                      <p:cBhvr>
                                        <p:cTn id="54" dur="500" fill="hold"/>
                                        <p:tgtEl>
                                          <p:spTgt spid="7">
                                            <p:graphicEl>
                                              <a:dgm id="{EBAC05A5-03B6-4469-A498-3F8AAB3FAADB}"/>
                                            </p:graphicEl>
                                          </p:spTgt>
                                        </p:tgtEl>
                                        <p:attrNameLst>
                                          <p:attrName>ppt_x</p:attrName>
                                        </p:attrNameLst>
                                      </p:cBhvr>
                                      <p:tavLst>
                                        <p:tav tm="0">
                                          <p:val>
                                            <p:strVal val="#ppt_x"/>
                                          </p:val>
                                        </p:tav>
                                        <p:tav tm="100000">
                                          <p:val>
                                            <p:strVal val="#ppt_x"/>
                                          </p:val>
                                        </p:tav>
                                      </p:tavLst>
                                    </p:anim>
                                    <p:anim calcmode="lin" valueType="num">
                                      <p:cBhvr>
                                        <p:cTn id="55" dur="500" fill="hold"/>
                                        <p:tgtEl>
                                          <p:spTgt spid="7">
                                            <p:graphicEl>
                                              <a:dgm id="{EBAC05A5-03B6-4469-A498-3F8AAB3FAADB}"/>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14" presetClass="entr" presetSubtype="1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randombar(horizontal)">
                                      <p:cBhvr>
                                        <p:cTn id="59" dur="500"/>
                                        <p:tgtEl>
                                          <p:spTgt spid="19"/>
                                        </p:tgtEl>
                                      </p:cBhvr>
                                    </p:animEffect>
                                  </p:childTnLst>
                                </p:cTn>
                              </p:par>
                            </p:childTnLst>
                          </p:cTn>
                        </p:par>
                        <p:par>
                          <p:cTn id="60" fill="hold">
                            <p:stCondLst>
                              <p:cond delay="5000"/>
                            </p:stCondLst>
                            <p:childTnLst>
                              <p:par>
                                <p:cTn id="61" presetID="3" presetClass="entr" presetSubtype="10" fill="hold" grpId="0" nodeType="afterEffect">
                                  <p:stCondLst>
                                    <p:cond delay="1000"/>
                                  </p:stCondLst>
                                  <p:childTnLst>
                                    <p:set>
                                      <p:cBhvr>
                                        <p:cTn id="62" dur="1" fill="hold">
                                          <p:stCondLst>
                                            <p:cond delay="0"/>
                                          </p:stCondLst>
                                        </p:cTn>
                                        <p:tgtEl>
                                          <p:spTgt spid="10"/>
                                        </p:tgtEl>
                                        <p:attrNameLst>
                                          <p:attrName>style.visibility</p:attrName>
                                        </p:attrNameLst>
                                      </p:cBhvr>
                                      <p:to>
                                        <p:strVal val="visible"/>
                                      </p:to>
                                    </p:set>
                                    <p:animEffect transition="in" filter="blinds(horizontal)">
                                      <p:cBhvr>
                                        <p:cTn id="63" dur="500"/>
                                        <p:tgtEl>
                                          <p:spTgt spid="10"/>
                                        </p:tgtEl>
                                      </p:cBhvr>
                                    </p:animEffect>
                                  </p:childTnLst>
                                </p:cTn>
                              </p:par>
                            </p:childTnLst>
                          </p:cTn>
                        </p:par>
                        <p:par>
                          <p:cTn id="64" fill="hold">
                            <p:stCondLst>
                              <p:cond delay="6500"/>
                            </p:stCondLst>
                            <p:childTnLst>
                              <p:par>
                                <p:cTn id="65" presetID="13" presetClass="entr" presetSubtype="32"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plus(out)">
                                      <p:cBhvr>
                                        <p:cTn id="67" dur="500"/>
                                        <p:tgtEl>
                                          <p:spTgt spid="13"/>
                                        </p:tgtEl>
                                      </p:cBhvr>
                                    </p:animEffect>
                                  </p:childTnLst>
                                </p:cTn>
                              </p:par>
                              <p:par>
                                <p:cTn id="68" presetID="41" presetClass="entr" presetSubtype="0" fill="hold" grpId="0" nodeType="withEffect">
                                  <p:stCondLst>
                                    <p:cond delay="0"/>
                                  </p:stCondLst>
                                  <p:iterate type="lt">
                                    <p:tmPct val="10000"/>
                                  </p:iterate>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6"/>
                                        </p:tgtEl>
                                        <p:attrNameLst>
                                          <p:attrName>ppt_y</p:attrName>
                                        </p:attrNameLst>
                                      </p:cBhvr>
                                      <p:tavLst>
                                        <p:tav tm="0">
                                          <p:val>
                                            <p:strVal val="#ppt_y"/>
                                          </p:val>
                                        </p:tav>
                                        <p:tav tm="100000">
                                          <p:val>
                                            <p:strVal val="#ppt_y"/>
                                          </p:val>
                                        </p:tav>
                                      </p:tavLst>
                                    </p:anim>
                                    <p:anim calcmode="lin" valueType="num">
                                      <p:cBhvr>
                                        <p:cTn id="7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6"/>
                                        </p:tgtEl>
                                      </p:cBhvr>
                                    </p:animEffect>
                                  </p:childTnLst>
                                </p:cTn>
                              </p:par>
                            </p:childTnLst>
                          </p:cTn>
                        </p:par>
                        <p:par>
                          <p:cTn id="75" fill="hold">
                            <p:stCondLst>
                              <p:cond delay="8850"/>
                            </p:stCondLst>
                            <p:childTnLst>
                              <p:par>
                                <p:cTn id="76" presetID="14" presetClass="entr" presetSubtype="10" fill="hold"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randombar(horizontal)">
                                      <p:cBhvr>
                                        <p:cTn id="78" dur="500"/>
                                        <p:tgtEl>
                                          <p:spTgt spid="18"/>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randombar(horizontal)">
                                      <p:cBhvr>
                                        <p:cTn id="8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7" grpId="0">
        <p:bldSub>
          <a:bldDgm bld="one"/>
        </p:bldSub>
      </p:bldGraphic>
      <p:bldP spid="10" grpId="0"/>
      <p:bldP spid="17"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1"/>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1113" y="0"/>
            <a:ext cx="91217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1" name="图片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232092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矩形 31"/>
          <p:cNvSpPr/>
          <p:nvPr/>
        </p:nvSpPr>
        <p:spPr>
          <a:xfrm>
            <a:off x="211138" y="474663"/>
            <a:ext cx="8736012" cy="6221412"/>
          </a:xfrm>
          <a:prstGeom prst="rect">
            <a:avLst/>
          </a:prstGeom>
          <a:solidFill>
            <a:schemeClr val="accent4">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矩形 8"/>
          <p:cNvSpPr>
            <a:spLocks noChangeArrowheads="1"/>
          </p:cNvSpPr>
          <p:nvPr/>
        </p:nvSpPr>
        <p:spPr bwMode="auto">
          <a:xfrm>
            <a:off x="358775" y="642938"/>
            <a:ext cx="6546850" cy="4319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15000"/>
              </a:lnSpc>
              <a:spcBef>
                <a:spcPct val="0"/>
              </a:spcBef>
              <a:spcAft>
                <a:spcPts val="1000"/>
              </a:spcAft>
              <a:buFontTx/>
              <a:buNone/>
            </a:pPr>
            <a:r>
              <a:rPr lang="zh-CN" altLang="zh-CN"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rPr>
              <a:t>居民消费价格基本</a:t>
            </a:r>
            <a:r>
              <a:rPr lang="zh-CN" altLang="zh-CN" sz="2200" dirty="0" smtClean="0">
                <a:solidFill>
                  <a:srgbClr val="042052"/>
                </a:solidFill>
                <a:latin typeface="黑体" panose="02010609060101010101" pitchFamily="49" charset="-122"/>
                <a:ea typeface="黑体" panose="02010609060101010101" pitchFamily="49" charset="-122"/>
                <a:cs typeface="Times New Roman" panose="02020603050405020304" pitchFamily="18" charset="0"/>
              </a:rPr>
              <a:t>稳定</a:t>
            </a:r>
            <a:endParaRPr lang="zh-CN" altLang="zh-CN"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6" name="矩形 5"/>
          <p:cNvSpPr/>
          <p:nvPr/>
        </p:nvSpPr>
        <p:spPr>
          <a:xfrm>
            <a:off x="553282" y="3214686"/>
            <a:ext cx="3996939" cy="584775"/>
          </a:xfrm>
          <a:prstGeom prst="rect">
            <a:avLst/>
          </a:prstGeom>
        </p:spPr>
        <p:txBody>
          <a:bodyPr wrap="square">
            <a:spAutoFit/>
          </a:bodyPr>
          <a:lstStyle/>
          <a:p>
            <a:pPr>
              <a:defRPr/>
            </a:pPr>
            <a:r>
              <a:rPr lang="zh-CN" altLang="zh-CN" sz="1600" kern="100" dirty="0" smtClean="0">
                <a:solidFill>
                  <a:srgbClr val="012967"/>
                </a:solidFill>
                <a:cs typeface="宋体" panose="02010600030101010101" pitchFamily="2" charset="-122"/>
              </a:rPr>
              <a:t>居民</a:t>
            </a:r>
            <a:r>
              <a:rPr lang="zh-CN" altLang="zh-CN" sz="1600" kern="100" dirty="0">
                <a:solidFill>
                  <a:srgbClr val="012967"/>
                </a:solidFill>
                <a:cs typeface="宋体" panose="02010600030101010101" pitchFamily="2" charset="-122"/>
              </a:rPr>
              <a:t>消费价格同比上涨</a:t>
            </a:r>
            <a:r>
              <a:rPr lang="en-US" altLang="zh-CN" sz="1600" kern="100" dirty="0">
                <a:solidFill>
                  <a:srgbClr val="012967"/>
                </a:solidFill>
                <a:cs typeface="宋体" panose="02010600030101010101" pitchFamily="2" charset="-122"/>
              </a:rPr>
              <a:t>1.3</a:t>
            </a:r>
            <a:r>
              <a:rPr lang="en-US" altLang="zh-CN" sz="1600" kern="100" dirty="0" smtClean="0">
                <a:solidFill>
                  <a:srgbClr val="012967"/>
                </a:solidFill>
                <a:cs typeface="宋体" panose="02010600030101010101" pitchFamily="2" charset="-122"/>
              </a:rPr>
              <a:t>%</a:t>
            </a:r>
          </a:p>
          <a:p>
            <a:pPr>
              <a:defRPr/>
            </a:pPr>
            <a:r>
              <a:rPr lang="zh-CN" altLang="zh-CN" sz="1600" dirty="0" smtClean="0">
                <a:solidFill>
                  <a:srgbClr val="012967"/>
                </a:solidFill>
              </a:rPr>
              <a:t>其中</a:t>
            </a:r>
            <a:r>
              <a:rPr lang="zh-CN" altLang="en-US" sz="1600" dirty="0" smtClean="0">
                <a:solidFill>
                  <a:srgbClr val="012967"/>
                </a:solidFill>
              </a:rPr>
              <a:t>，</a:t>
            </a:r>
            <a:r>
              <a:rPr lang="zh-CN" altLang="zh-CN" sz="1600" dirty="0" smtClean="0">
                <a:solidFill>
                  <a:srgbClr val="012967"/>
                </a:solidFill>
              </a:rPr>
              <a:t>城市</a:t>
            </a:r>
            <a:r>
              <a:rPr lang="zh-CN" altLang="zh-CN" sz="1600" dirty="0">
                <a:solidFill>
                  <a:srgbClr val="012967"/>
                </a:solidFill>
              </a:rPr>
              <a:t>上涨</a:t>
            </a:r>
            <a:r>
              <a:rPr lang="en-US" altLang="zh-CN" sz="1600" dirty="0">
                <a:solidFill>
                  <a:srgbClr val="012967"/>
                </a:solidFill>
              </a:rPr>
              <a:t>1.3%</a:t>
            </a:r>
            <a:r>
              <a:rPr lang="zh-CN" altLang="zh-CN" sz="1600" dirty="0">
                <a:solidFill>
                  <a:srgbClr val="012967"/>
                </a:solidFill>
              </a:rPr>
              <a:t>，农村上涨</a:t>
            </a:r>
            <a:r>
              <a:rPr lang="en-US" altLang="zh-CN" sz="1600" dirty="0">
                <a:solidFill>
                  <a:srgbClr val="012967"/>
                </a:solidFill>
              </a:rPr>
              <a:t>1.1</a:t>
            </a:r>
            <a:r>
              <a:rPr lang="en-US" altLang="zh-CN" sz="1600" dirty="0" smtClean="0">
                <a:solidFill>
                  <a:srgbClr val="012967"/>
                </a:solidFill>
              </a:rPr>
              <a:t>%</a:t>
            </a:r>
            <a:endParaRPr lang="en-US" altLang="zh-CN" sz="1600" kern="100" dirty="0">
              <a:solidFill>
                <a:srgbClr val="012967"/>
              </a:solidFill>
              <a:cs typeface="宋体" panose="02010600030101010101" pitchFamily="2" charset="-122"/>
            </a:endParaRPr>
          </a:p>
        </p:txBody>
      </p:sp>
      <p:sp>
        <p:nvSpPr>
          <p:cNvPr id="26" name="矩形 8"/>
          <p:cNvSpPr>
            <a:spLocks noChangeArrowheads="1"/>
          </p:cNvSpPr>
          <p:nvPr/>
        </p:nvSpPr>
        <p:spPr bwMode="auto">
          <a:xfrm>
            <a:off x="454764" y="4090872"/>
            <a:ext cx="3145127" cy="4816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15000"/>
              </a:lnSpc>
              <a:spcBef>
                <a:spcPct val="0"/>
              </a:spcBef>
              <a:spcAft>
                <a:spcPts val="1000"/>
              </a:spcAft>
              <a:buFontTx/>
              <a:buNone/>
            </a:pPr>
            <a:r>
              <a:rPr lang="zh-CN" altLang="zh-CN" sz="2200" dirty="0">
                <a:solidFill>
                  <a:srgbClr val="042052"/>
                </a:solidFill>
                <a:latin typeface="黑体" panose="02010609060101010101" pitchFamily="49" charset="-122"/>
                <a:ea typeface="黑体" panose="02010609060101010101" pitchFamily="49" charset="-122"/>
                <a:cs typeface="Times New Roman" panose="02020603050405020304" pitchFamily="18" charset="0"/>
              </a:rPr>
              <a:t>对外贸易顺差继续增加</a:t>
            </a:r>
          </a:p>
        </p:txBody>
      </p:sp>
      <p:grpSp>
        <p:nvGrpSpPr>
          <p:cNvPr id="28" name="Group 3"/>
          <p:cNvGrpSpPr/>
          <p:nvPr/>
        </p:nvGrpSpPr>
        <p:grpSpPr>
          <a:xfrm>
            <a:off x="5550460" y="642938"/>
            <a:ext cx="2897057" cy="3326122"/>
            <a:chOff x="1287293" y="1966814"/>
            <a:chExt cx="6657497" cy="3953668"/>
          </a:xfrm>
          <a:effectLst>
            <a:outerShdw blurRad="266700" dist="215900" dir="2700000">
              <a:srgbClr val="000000">
                <a:alpha val="43000"/>
              </a:srgbClr>
            </a:outerShdw>
          </a:effectLst>
        </p:grpSpPr>
        <p:sp>
          <p:nvSpPr>
            <p:cNvPr id="29" name="Rectangle 4"/>
            <p:cNvSpPr/>
            <p:nvPr/>
          </p:nvSpPr>
          <p:spPr>
            <a:xfrm>
              <a:off x="1287293" y="1966814"/>
              <a:ext cx="6657497" cy="3953668"/>
            </a:xfrm>
            <a:prstGeom prst="rect">
              <a:avLst/>
            </a:prstGeom>
            <a:solidFill>
              <a:srgbClr val="FFFFFF"/>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defTabSz="457200" eaLnBrk="1" fontAlgn="auto" hangingPunct="1">
                <a:spcBef>
                  <a:spcPts val="0"/>
                </a:spcBef>
                <a:spcAft>
                  <a:spcPts val="0"/>
                </a:spcAft>
                <a:buFont typeface="Wingdings" pitchFamily="2" charset="2"/>
                <a:buChar char="u"/>
                <a:defRPr/>
              </a:pPr>
              <a:endParaRPr lang="en-US" altLang="zh-CN" sz="2400" dirty="0">
                <a:solidFill>
                  <a:schemeClr val="tx1"/>
                </a:solidFill>
                <a:latin typeface="黑体" pitchFamily="49" charset="-122"/>
                <a:ea typeface="黑体" pitchFamily="49" charset="-122"/>
              </a:endParaRPr>
            </a:p>
          </p:txBody>
        </p:sp>
        <p:sp>
          <p:nvSpPr>
            <p:cNvPr id="30" name="Half Frame 5"/>
            <p:cNvSpPr/>
            <p:nvPr/>
          </p:nvSpPr>
          <p:spPr>
            <a:xfrm rot="5400000">
              <a:off x="7427822" y="1941040"/>
              <a:ext cx="491194" cy="542742"/>
            </a:xfrm>
            <a:prstGeom prst="halfFrame">
              <a:avLst/>
            </a:prstGeom>
            <a:solidFill>
              <a:srgbClr val="FFFFFF"/>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chemeClr val="tx1"/>
                </a:solidFill>
              </a:endParaRPr>
            </a:p>
          </p:txBody>
        </p:sp>
        <p:sp>
          <p:nvSpPr>
            <p:cNvPr id="31" name="Half Frame 6"/>
            <p:cNvSpPr/>
            <p:nvPr/>
          </p:nvSpPr>
          <p:spPr>
            <a:xfrm rot="16200000">
              <a:off x="1313067" y="5403514"/>
              <a:ext cx="491194" cy="542742"/>
            </a:xfrm>
            <a:prstGeom prst="halfFrame">
              <a:avLst/>
            </a:prstGeom>
            <a:solidFill>
              <a:srgbClr val="FFFFFF"/>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chemeClr val="tx1"/>
                </a:solidFill>
              </a:endParaRPr>
            </a:p>
          </p:txBody>
        </p:sp>
      </p:grpSp>
      <p:sp>
        <p:nvSpPr>
          <p:cNvPr id="34" name="矩形 33"/>
          <p:cNvSpPr/>
          <p:nvPr/>
        </p:nvSpPr>
        <p:spPr>
          <a:xfrm>
            <a:off x="6781435" y="956708"/>
            <a:ext cx="958917" cy="400110"/>
          </a:xfrm>
          <a:prstGeom prst="rect">
            <a:avLst/>
          </a:prstGeom>
        </p:spPr>
        <p:txBody>
          <a:bodyPr wrap="none">
            <a:spAutoFit/>
          </a:bodyPr>
          <a:lstStyle/>
          <a:p>
            <a:r>
              <a:rPr lang="zh-CN" altLang="en-US" sz="2000" b="1" dirty="0" smtClean="0">
                <a:solidFill>
                  <a:srgbClr val="04235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小知识</a:t>
            </a:r>
            <a:endParaRPr lang="zh-CN" altLang="en-US" sz="2000" b="1" dirty="0">
              <a:solidFill>
                <a:srgbClr val="042359"/>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5" name="矩形 34"/>
          <p:cNvSpPr/>
          <p:nvPr/>
        </p:nvSpPr>
        <p:spPr>
          <a:xfrm>
            <a:off x="5730480" y="1703488"/>
            <a:ext cx="2527794" cy="2092881"/>
          </a:xfrm>
          <a:prstGeom prst="rect">
            <a:avLst/>
          </a:prstGeom>
        </p:spPr>
        <p:txBody>
          <a:bodyPr wrap="square">
            <a:spAutoFit/>
          </a:bodyPr>
          <a:lstStyle/>
          <a:p>
            <a:r>
              <a:rPr lang="zh-CN" altLang="en-US" b="1" u="sng" kern="1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居民消费价格（</a:t>
            </a:r>
            <a:r>
              <a:rPr lang="en-US" altLang="zh-CN" b="1" u="sng" kern="1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CPI</a:t>
            </a:r>
            <a:r>
              <a:rPr lang="zh-CN" altLang="en-US" b="1" u="sng" kern="1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altLang="zh-CN" b="1" kern="100" dirty="0">
              <a:latin typeface="Times New Roman" panose="02020603050405020304" pitchFamily="18" charset="0"/>
              <a:cs typeface="Times New Roman" panose="02020603050405020304" pitchFamily="18" charset="0"/>
            </a:endParaRPr>
          </a:p>
          <a:p>
            <a:endParaRPr lang="en-US" altLang="zh-CN" sz="1600" b="1" dirty="0" smtClean="0"/>
          </a:p>
          <a:p>
            <a:r>
              <a:rPr lang="zh-CN" altLang="en-US" sz="1600" dirty="0"/>
              <a:t>是度量一组代表性消费商品及服务项目的价格水平随时间而变动的相对数，是用来反映居民家庭购买消费商品及服务的价格水平的变动情况。</a:t>
            </a:r>
            <a:endParaRPr lang="en-US" altLang="zh-CN" sz="1600" b="1" dirty="0" smtClean="0"/>
          </a:p>
        </p:txBody>
      </p:sp>
      <p:pic>
        <p:nvPicPr>
          <p:cNvPr id="22" name="图片 2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84219" y="4867845"/>
            <a:ext cx="2407307" cy="14198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上箭头 3"/>
          <p:cNvSpPr/>
          <p:nvPr/>
        </p:nvSpPr>
        <p:spPr>
          <a:xfrm>
            <a:off x="3432169" y="4869160"/>
            <a:ext cx="284336" cy="28803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14051" y="5157192"/>
            <a:ext cx="694182" cy="830997"/>
          </a:xfrm>
          <a:prstGeom prst="rect">
            <a:avLst/>
          </a:prstGeom>
        </p:spPr>
        <p:txBody>
          <a:bodyPr wrap="square">
            <a:spAutoFit/>
          </a:bodyPr>
          <a:lstStyle/>
          <a:p>
            <a:r>
              <a:rPr lang="zh-CN" altLang="zh-CN" sz="1600" kern="100" dirty="0" smtClean="0">
                <a:cs typeface="宋体" panose="02010600030101010101" pitchFamily="2" charset="-122"/>
              </a:rPr>
              <a:t>出口增长</a:t>
            </a:r>
            <a:r>
              <a:rPr lang="en-US" altLang="zh-CN" sz="1600" kern="100" dirty="0">
                <a:cs typeface="宋体" panose="02010600030101010101" pitchFamily="2" charset="-122"/>
              </a:rPr>
              <a:t>0.9%</a:t>
            </a:r>
            <a:endParaRPr lang="zh-CN" altLang="en-US" sz="1600" dirty="0"/>
          </a:p>
        </p:txBody>
      </p:sp>
      <p:sp>
        <p:nvSpPr>
          <p:cNvPr id="8" name="下箭头 7"/>
          <p:cNvSpPr/>
          <p:nvPr/>
        </p:nvSpPr>
        <p:spPr>
          <a:xfrm>
            <a:off x="3976128" y="5157192"/>
            <a:ext cx="367438" cy="1152128"/>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3275856" y="5157192"/>
            <a:ext cx="1380449" cy="0"/>
          </a:xfrm>
          <a:prstGeom prst="line">
            <a:avLst/>
          </a:prstGeom>
        </p:spPr>
        <p:style>
          <a:lnRef idx="1">
            <a:schemeClr val="dk1"/>
          </a:lnRef>
          <a:fillRef idx="0">
            <a:schemeClr val="dk1"/>
          </a:fillRef>
          <a:effectRef idx="0">
            <a:schemeClr val="dk1"/>
          </a:effectRef>
          <a:fontRef idx="minor">
            <a:schemeClr val="tx1"/>
          </a:fontRef>
        </p:style>
      </p:cxnSp>
      <p:sp>
        <p:nvSpPr>
          <p:cNvPr id="39" name="矩形 38"/>
          <p:cNvSpPr/>
          <p:nvPr/>
        </p:nvSpPr>
        <p:spPr>
          <a:xfrm>
            <a:off x="3648193" y="4572542"/>
            <a:ext cx="1073222" cy="584775"/>
          </a:xfrm>
          <a:prstGeom prst="rect">
            <a:avLst/>
          </a:prstGeom>
        </p:spPr>
        <p:txBody>
          <a:bodyPr wrap="square">
            <a:spAutoFit/>
          </a:bodyPr>
          <a:lstStyle/>
          <a:p>
            <a:pPr algn="ctr"/>
            <a:r>
              <a:rPr lang="zh-CN" altLang="zh-CN" sz="1600" dirty="0" smtClean="0"/>
              <a:t>进口下降</a:t>
            </a:r>
            <a:r>
              <a:rPr lang="en-US" altLang="zh-CN" sz="1600" dirty="0"/>
              <a:t>15.5%</a:t>
            </a:r>
            <a:endParaRPr lang="zh-CN" altLang="en-US" sz="1600" dirty="0"/>
          </a:p>
        </p:txBody>
      </p:sp>
      <p:sp>
        <p:nvSpPr>
          <p:cNvPr id="11" name="矩形 10"/>
          <p:cNvSpPr/>
          <p:nvPr/>
        </p:nvSpPr>
        <p:spPr>
          <a:xfrm>
            <a:off x="4962850" y="5191075"/>
            <a:ext cx="2509471" cy="1323439"/>
          </a:xfrm>
          <a:prstGeom prst="rect">
            <a:avLst/>
          </a:prstGeom>
        </p:spPr>
        <p:txBody>
          <a:bodyPr wrap="square">
            <a:spAutoFit/>
          </a:bodyPr>
          <a:lstStyle/>
          <a:p>
            <a:r>
              <a:rPr lang="zh-CN" altLang="en-US" sz="1600" b="1" dirty="0">
                <a:solidFill>
                  <a:srgbClr val="012967"/>
                </a:solidFill>
                <a:effectLst>
                  <a:outerShdw blurRad="38100" dist="38100" dir="2700000" algn="tl">
                    <a:srgbClr val="000000">
                      <a:alpha val="43137"/>
                    </a:srgbClr>
                  </a:outerShdw>
                </a:effectLst>
              </a:rPr>
              <a:t>贸易</a:t>
            </a:r>
            <a:r>
              <a:rPr lang="zh-CN" altLang="en-US" sz="1600" b="1" dirty="0" smtClean="0">
                <a:solidFill>
                  <a:srgbClr val="012967"/>
                </a:solidFill>
                <a:effectLst>
                  <a:outerShdw blurRad="38100" dist="38100" dir="2700000" algn="tl">
                    <a:srgbClr val="000000">
                      <a:alpha val="43137"/>
                    </a:srgbClr>
                  </a:outerShdw>
                </a:effectLst>
              </a:rPr>
              <a:t>顺差</a:t>
            </a:r>
            <a:r>
              <a:rPr lang="zh-CN" altLang="en-US" sz="1600" dirty="0">
                <a:solidFill>
                  <a:srgbClr val="333333"/>
                </a:solidFill>
              </a:rPr>
              <a:t>：</a:t>
            </a:r>
            <a:r>
              <a:rPr lang="zh-CN" altLang="en-US" sz="1600" dirty="0" smtClean="0">
                <a:solidFill>
                  <a:srgbClr val="333333"/>
                </a:solidFill>
              </a:rPr>
              <a:t>在</a:t>
            </a:r>
            <a:r>
              <a:rPr lang="zh-CN" altLang="en-US" sz="1600" dirty="0">
                <a:solidFill>
                  <a:srgbClr val="333333"/>
                </a:solidFill>
              </a:rPr>
              <a:t>特定年度一国出口贸易总额大于进口贸易总额，又</a:t>
            </a:r>
            <a:r>
              <a:rPr lang="zh-CN" altLang="en-US" sz="1600" dirty="0" smtClean="0">
                <a:solidFill>
                  <a:srgbClr val="333333"/>
                </a:solidFill>
              </a:rPr>
              <a:t>称</a:t>
            </a:r>
            <a:r>
              <a:rPr lang="zh-CN" altLang="en-US" sz="1600" b="1" dirty="0" smtClean="0">
                <a:solidFill>
                  <a:srgbClr val="012967"/>
                </a:solidFill>
                <a:effectLst>
                  <a:outerShdw blurRad="38100" dist="38100" dir="2700000" algn="tl">
                    <a:srgbClr val="000000">
                      <a:alpha val="43137"/>
                    </a:srgbClr>
                  </a:outerShdw>
                </a:effectLst>
              </a:rPr>
              <a:t>出超</a:t>
            </a:r>
            <a:r>
              <a:rPr lang="zh-CN" altLang="en-US" sz="1600" dirty="0" smtClean="0">
                <a:solidFill>
                  <a:srgbClr val="333333"/>
                </a:solidFill>
              </a:rPr>
              <a:t>。</a:t>
            </a:r>
            <a:endParaRPr lang="en-US" altLang="zh-CN" sz="1600" dirty="0" smtClean="0">
              <a:solidFill>
                <a:srgbClr val="333333"/>
              </a:solidFill>
            </a:endParaRPr>
          </a:p>
          <a:p>
            <a:r>
              <a:rPr lang="zh-CN" altLang="en-US" sz="1600" dirty="0" smtClean="0">
                <a:solidFill>
                  <a:srgbClr val="333333"/>
                </a:solidFill>
              </a:rPr>
              <a:t>表示</a:t>
            </a:r>
            <a:r>
              <a:rPr lang="zh-CN" altLang="en-US" sz="1600" dirty="0">
                <a:solidFill>
                  <a:srgbClr val="333333"/>
                </a:solidFill>
              </a:rPr>
              <a:t>该国当年对外贸易处于</a:t>
            </a:r>
            <a:r>
              <a:rPr lang="zh-CN" altLang="en-US" sz="1600" b="1" dirty="0">
                <a:solidFill>
                  <a:srgbClr val="012967"/>
                </a:solidFill>
                <a:effectLst>
                  <a:outerShdw blurRad="38100" dist="38100" dir="2700000" algn="tl">
                    <a:srgbClr val="000000">
                      <a:alpha val="43137"/>
                    </a:srgbClr>
                  </a:outerShdw>
                </a:effectLst>
              </a:rPr>
              <a:t>有利地位</a:t>
            </a:r>
            <a:r>
              <a:rPr lang="zh-CN" altLang="en-US" sz="1600" dirty="0">
                <a:solidFill>
                  <a:srgbClr val="333333"/>
                </a:solidFill>
              </a:rPr>
              <a:t>。</a:t>
            </a:r>
            <a:endParaRPr lang="zh-CN" altLang="en-US" sz="1600" dirty="0"/>
          </a:p>
        </p:txBody>
      </p:sp>
      <p:pic>
        <p:nvPicPr>
          <p:cNvPr id="40" name="图片 39"/>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7324045" y="4236930"/>
            <a:ext cx="1310142" cy="1419859"/>
          </a:xfrm>
          <a:prstGeom prst="rect">
            <a:avLst/>
          </a:prstGeom>
          <a:ln>
            <a:noFill/>
          </a:ln>
          <a:effectLst>
            <a:softEdge rad="112500"/>
          </a:effectLst>
        </p:spPr>
      </p:pic>
      <p:pic>
        <p:nvPicPr>
          <p:cNvPr id="3" name="图片 2"/>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708319" y="690719"/>
            <a:ext cx="1092900" cy="979142"/>
          </a:xfrm>
          <a:prstGeom prst="rect">
            <a:avLst/>
          </a:prstGeom>
          <a:ln>
            <a:noFill/>
          </a:ln>
          <a:effectLst>
            <a:softEdge rad="112500"/>
          </a:effectLst>
        </p:spPr>
      </p:pic>
      <p:pic>
        <p:nvPicPr>
          <p:cNvPr id="41" name="图片 40"/>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1714480" y="1285860"/>
            <a:ext cx="2639263" cy="1825905"/>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33730202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randombar(horizontal)">
                                      <p:cBhvr>
                                        <p:cTn id="11" dur="1000"/>
                                        <p:tgtEl>
                                          <p:spTgt spid="41"/>
                                        </p:tgtEl>
                                      </p:cBhvr>
                                    </p:animEffect>
                                  </p:childTnLst>
                                </p:cTn>
                              </p:par>
                            </p:childTnLst>
                          </p:cTn>
                        </p:par>
                        <p:par>
                          <p:cTn id="12" fill="hold">
                            <p:stCondLst>
                              <p:cond delay="1500"/>
                            </p:stCondLst>
                            <p:childTnLst>
                              <p:par>
                                <p:cTn id="13" presetID="49" presetClass="entr" presetSubtype="0" de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360"/>
                                          </p:val>
                                        </p:tav>
                                        <p:tav tm="100000">
                                          <p:val>
                                            <p:fltVal val="0"/>
                                          </p:val>
                                        </p:tav>
                                      </p:tavLst>
                                    </p:anim>
                                    <p:animEffect transition="in" filter="fade">
                                      <p:cBhvr>
                                        <p:cTn id="18" dur="1000"/>
                                        <p:tgtEl>
                                          <p:spTgt spid="6"/>
                                        </p:tgtEl>
                                      </p:cBhvr>
                                    </p:animEffect>
                                  </p:childTnLst>
                                </p:cTn>
                              </p:par>
                            </p:childTnLst>
                          </p:cTn>
                        </p:par>
                        <p:par>
                          <p:cTn id="19" fill="hold">
                            <p:stCondLst>
                              <p:cond delay="2500"/>
                            </p:stCondLst>
                            <p:childTnLst>
                              <p:par>
                                <p:cTn id="20" presetID="14" presetClass="entr" presetSubtype="1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par>
                                <p:cTn id="23" presetID="23" presetClass="entr" presetSubtype="16"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1000" fill="hold"/>
                                        <p:tgtEl>
                                          <p:spTgt spid="28"/>
                                        </p:tgtEl>
                                        <p:attrNameLst>
                                          <p:attrName>ppt_w</p:attrName>
                                        </p:attrNameLst>
                                      </p:cBhvr>
                                      <p:tavLst>
                                        <p:tav tm="0">
                                          <p:val>
                                            <p:fltVal val="0"/>
                                          </p:val>
                                        </p:tav>
                                        <p:tav tm="100000">
                                          <p:val>
                                            <p:strVal val="#ppt_w"/>
                                          </p:val>
                                        </p:tav>
                                      </p:tavLst>
                                    </p:anim>
                                    <p:anim calcmode="lin" valueType="num">
                                      <p:cBhvr>
                                        <p:cTn id="26" dur="1000" fill="hold"/>
                                        <p:tgtEl>
                                          <p:spTgt spid="28"/>
                                        </p:tgtEl>
                                        <p:attrNameLst>
                                          <p:attrName>ppt_h</p:attrName>
                                        </p:attrNameLst>
                                      </p:cBhvr>
                                      <p:tavLst>
                                        <p:tav tm="0">
                                          <p:val>
                                            <p:fltVal val="0"/>
                                          </p:val>
                                        </p:tav>
                                        <p:tav tm="100000">
                                          <p:val>
                                            <p:strVal val="#ppt_h"/>
                                          </p:val>
                                        </p:tav>
                                      </p:tavLst>
                                    </p:anim>
                                  </p:childTnLst>
                                </p:cTn>
                              </p:par>
                              <p:par>
                                <p:cTn id="27" presetID="14" presetClass="entr" presetSubtype="1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randombar(horizontal)">
                                      <p:cBhvr>
                                        <p:cTn id="29" dur="1000"/>
                                        <p:tgtEl>
                                          <p:spTgt spid="35"/>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randombar(horizontal)">
                                      <p:cBhvr>
                                        <p:cTn id="32" dur="1000"/>
                                        <p:tgtEl>
                                          <p:spTgt spid="34"/>
                                        </p:tgtEl>
                                      </p:cBhvr>
                                    </p:animEffect>
                                  </p:childTnLst>
                                </p:cTn>
                              </p:par>
                            </p:childTnLst>
                          </p:cTn>
                        </p:par>
                        <p:par>
                          <p:cTn id="33" fill="hold">
                            <p:stCondLst>
                              <p:cond delay="3500"/>
                            </p:stCondLst>
                            <p:childTnLst>
                              <p:par>
                                <p:cTn id="34" presetID="3" presetClass="entr" presetSubtype="10" fill="hold" grpId="0" nodeType="afterEffect">
                                  <p:stCondLst>
                                    <p:cond delay="1000"/>
                                  </p:stCondLst>
                                  <p:childTnLst>
                                    <p:set>
                                      <p:cBhvr>
                                        <p:cTn id="35" dur="1" fill="hold">
                                          <p:stCondLst>
                                            <p:cond delay="0"/>
                                          </p:stCondLst>
                                        </p:cTn>
                                        <p:tgtEl>
                                          <p:spTgt spid="26"/>
                                        </p:tgtEl>
                                        <p:attrNameLst>
                                          <p:attrName>style.visibility</p:attrName>
                                        </p:attrNameLst>
                                      </p:cBhvr>
                                      <p:to>
                                        <p:strVal val="visible"/>
                                      </p:to>
                                    </p:set>
                                    <p:animEffect transition="in" filter="blinds(horizontal)">
                                      <p:cBhvr>
                                        <p:cTn id="36" dur="500"/>
                                        <p:tgtEl>
                                          <p:spTgt spid="26"/>
                                        </p:tgtEl>
                                      </p:cBhvr>
                                    </p:animEffect>
                                  </p:childTnLst>
                                </p:cTn>
                              </p:par>
                            </p:childTnLst>
                          </p:cTn>
                        </p:par>
                        <p:par>
                          <p:cTn id="37" fill="hold">
                            <p:stCondLst>
                              <p:cond delay="5000"/>
                            </p:stCondLst>
                            <p:childTnLst>
                              <p:par>
                                <p:cTn id="38" presetID="14" presetClass="entr" presetSubtype="10"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childTnLst>
                          </p:cTn>
                        </p:par>
                        <p:par>
                          <p:cTn id="41" fill="hold">
                            <p:stCondLst>
                              <p:cond delay="5500"/>
                            </p:stCondLst>
                            <p:childTnLst>
                              <p:par>
                                <p:cTn id="42" presetID="16" presetClass="entr" presetSubtype="37"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outVertical)">
                                      <p:cBhvr>
                                        <p:cTn id="44" dur="500"/>
                                        <p:tgtEl>
                                          <p:spTgt spid="10"/>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p:tgtEl>
                                          <p:spTgt spid="4"/>
                                        </p:tgtEl>
                                        <p:attrNameLst>
                                          <p:attrName>ppt_y</p:attrName>
                                        </p:attrNameLst>
                                      </p:cBhvr>
                                      <p:tavLst>
                                        <p:tav tm="0">
                                          <p:val>
                                            <p:strVal val="#ppt_y+#ppt_h*1.125000"/>
                                          </p:val>
                                        </p:tav>
                                        <p:tav tm="100000">
                                          <p:val>
                                            <p:strVal val="#ppt_y"/>
                                          </p:val>
                                        </p:tav>
                                      </p:tavLst>
                                    </p:anim>
                                    <p:animEffect transition="in" filter="wipe(up)">
                                      <p:cBhvr>
                                        <p:cTn id="48" dur="500"/>
                                        <p:tgtEl>
                                          <p:spTgt spid="4"/>
                                        </p:tgtEl>
                                      </p:cBhvr>
                                    </p:animEffect>
                                  </p:childTnLst>
                                </p:cTn>
                              </p:par>
                            </p:childTnLst>
                          </p:cTn>
                        </p:par>
                        <p:par>
                          <p:cTn id="49" fill="hold">
                            <p:stCondLst>
                              <p:cond delay="6000"/>
                            </p:stCondLst>
                            <p:childTnLst>
                              <p:par>
                                <p:cTn id="50" presetID="14" presetClass="entr" presetSubtype="10"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randombar(horizontal)">
                                      <p:cBhvr>
                                        <p:cTn id="52" dur="500"/>
                                        <p:tgtEl>
                                          <p:spTgt spid="7"/>
                                        </p:tgtEl>
                                      </p:cBhvr>
                                    </p:animEffect>
                                  </p:childTnLst>
                                </p:cTn>
                              </p:par>
                            </p:childTnLst>
                          </p:cTn>
                        </p:par>
                        <p:par>
                          <p:cTn id="53" fill="hold">
                            <p:stCondLst>
                              <p:cond delay="6500"/>
                            </p:stCondLst>
                            <p:childTnLst>
                              <p:par>
                                <p:cTn id="54" presetID="12" presetClass="entr" presetSubtype="1"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p:tgtEl>
                                          <p:spTgt spid="8"/>
                                        </p:tgtEl>
                                        <p:attrNameLst>
                                          <p:attrName>ppt_y</p:attrName>
                                        </p:attrNameLst>
                                      </p:cBhvr>
                                      <p:tavLst>
                                        <p:tav tm="0">
                                          <p:val>
                                            <p:strVal val="#ppt_y-#ppt_h*1.125000"/>
                                          </p:val>
                                        </p:tav>
                                        <p:tav tm="100000">
                                          <p:val>
                                            <p:strVal val="#ppt_y"/>
                                          </p:val>
                                        </p:tav>
                                      </p:tavLst>
                                    </p:anim>
                                    <p:animEffect transition="in" filter="wipe(down)">
                                      <p:cBhvr>
                                        <p:cTn id="57" dur="500"/>
                                        <p:tgtEl>
                                          <p:spTgt spid="8"/>
                                        </p:tgtEl>
                                      </p:cBhvr>
                                    </p:animEffect>
                                  </p:childTnLst>
                                </p:cTn>
                              </p:par>
                            </p:childTnLst>
                          </p:cTn>
                        </p:par>
                        <p:par>
                          <p:cTn id="58" fill="hold">
                            <p:stCondLst>
                              <p:cond delay="7000"/>
                            </p:stCondLst>
                            <p:childTnLst>
                              <p:par>
                                <p:cTn id="59" presetID="14" presetClass="entr" presetSubtype="10"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randombar(horizontal)">
                                      <p:cBhvr>
                                        <p:cTn id="61" dur="500"/>
                                        <p:tgtEl>
                                          <p:spTgt spid="39"/>
                                        </p:tgtEl>
                                      </p:cBhvr>
                                    </p:animEffect>
                                  </p:childTnLst>
                                </p:cTn>
                              </p:par>
                            </p:childTnLst>
                          </p:cTn>
                        </p:par>
                        <p:par>
                          <p:cTn id="62" fill="hold">
                            <p:stCondLst>
                              <p:cond delay="7500"/>
                            </p:stCondLst>
                            <p:childTnLst>
                              <p:par>
                                <p:cTn id="63" presetID="25" presetClass="entr" presetSubtype="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68" dur="1000" fill="hold"/>
                                        <p:tgtEl>
                                          <p:spTgt spid="11"/>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11"/>
                                        </p:tgtEl>
                                      </p:cBhvr>
                                    </p:animEffect>
                                  </p:childTnLst>
                                </p:cTn>
                              </p:par>
                              <p:par>
                                <p:cTn id="73" presetID="14" presetClass="entr" presetSubtype="1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randombar(horizontal)">
                                      <p:cBhvr>
                                        <p:cTn id="7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6" grpId="0"/>
      <p:bldP spid="34" grpId="0"/>
      <p:bldP spid="35" grpId="0"/>
      <p:bldP spid="4" grpId="0" animBg="1"/>
      <p:bldP spid="7" grpId="0"/>
      <p:bldP spid="8" grpId="0" animBg="1"/>
      <p:bldP spid="39" grpId="0"/>
      <p:bldP spid="11" grpId="0"/>
    </p:bldLst>
  </p:timing>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157258311</TotalTime>
  <Pages>0</Pages>
  <Words>2547</Words>
  <Characters>0</Characters>
  <Application>Microsoft Office PowerPoint</Application>
  <DocSecurity>0</DocSecurity>
  <PresentationFormat>全屏显示(4:3)</PresentationFormat>
  <Lines>0</Lines>
  <Paragraphs>382</Paragraphs>
  <Slides>47</Slides>
  <Notes>0</Notes>
  <HiddenSlides>0</HiddenSlides>
  <MMClips>1</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47</vt:i4>
      </vt:variant>
    </vt:vector>
  </HeadingPairs>
  <TitlesOfParts>
    <vt:vector size="49" baseType="lpstr">
      <vt:lpstr>Office 主题​​</vt:lpstr>
      <vt:lpstr>图表</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vector>
  </TitlesOfParts>
  <Manager/>
  <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Reason</dc:creator>
  <cp:keywords/>
  <dc:description/>
  <cp:lastModifiedBy>王志才</cp:lastModifiedBy>
  <cp:revision>344</cp:revision>
  <cp:lastPrinted>1899-12-30T00:00:00Z</cp:lastPrinted>
  <dcterms:created xsi:type="dcterms:W3CDTF">2010-11-20T12:45:00Z</dcterms:created>
  <dcterms:modified xsi:type="dcterms:W3CDTF">2015-10-28T06:31:43Z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2052-6.6.0.2877</vt:lpwstr>
  </property>
</Properties>
</file>