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19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23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Masters/slideMaster2.xml" ContentType="application/vnd.openxmlformats-officedocument.presentationml.slideMaster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7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06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4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Default Extension="gif" ContentType="image/gif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22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68" r:id="rId7"/>
    <p:sldMasterId id="2147483780" r:id="rId8"/>
    <p:sldMasterId id="2147483804" r:id="rId9"/>
    <p:sldMasterId id="2147483816" r:id="rId10"/>
    <p:sldMasterId id="2147483828" r:id="rId11"/>
    <p:sldMasterId id="2147483840" r:id="rId12"/>
    <p:sldMasterId id="2147483852" r:id="rId13"/>
    <p:sldMasterId id="2147483864" r:id="rId14"/>
    <p:sldMasterId id="2147483876" r:id="rId15"/>
    <p:sldMasterId id="2147483888" r:id="rId16"/>
    <p:sldMasterId id="2147483900" r:id="rId17"/>
    <p:sldMasterId id="2147483912" r:id="rId18"/>
    <p:sldMasterId id="2147483924" r:id="rId19"/>
    <p:sldMasterId id="2147483936" r:id="rId20"/>
    <p:sldMasterId id="2147484201" r:id="rId21"/>
    <p:sldMasterId id="2147484213" r:id="rId22"/>
  </p:sldMasterIdLst>
  <p:notesMasterIdLst>
    <p:notesMasterId r:id="rId71"/>
  </p:notesMasterIdLst>
  <p:sldIdLst>
    <p:sldId id="360" r:id="rId23"/>
    <p:sldId id="353" r:id="rId24"/>
    <p:sldId id="377" r:id="rId25"/>
    <p:sldId id="313" r:id="rId26"/>
    <p:sldId id="312" r:id="rId27"/>
    <p:sldId id="314" r:id="rId28"/>
    <p:sldId id="315" r:id="rId29"/>
    <p:sldId id="354" r:id="rId30"/>
    <p:sldId id="321" r:id="rId31"/>
    <p:sldId id="322" r:id="rId32"/>
    <p:sldId id="323" r:id="rId33"/>
    <p:sldId id="324" r:id="rId34"/>
    <p:sldId id="325" r:id="rId35"/>
    <p:sldId id="378" r:id="rId36"/>
    <p:sldId id="327" r:id="rId37"/>
    <p:sldId id="355" r:id="rId38"/>
    <p:sldId id="329" r:id="rId39"/>
    <p:sldId id="330" r:id="rId40"/>
    <p:sldId id="331" r:id="rId41"/>
    <p:sldId id="332" r:id="rId42"/>
    <p:sldId id="358" r:id="rId43"/>
    <p:sldId id="334" r:id="rId44"/>
    <p:sldId id="335" r:id="rId45"/>
    <p:sldId id="336" r:id="rId46"/>
    <p:sldId id="337" r:id="rId47"/>
    <p:sldId id="341" r:id="rId48"/>
    <p:sldId id="339" r:id="rId49"/>
    <p:sldId id="338" r:id="rId50"/>
    <p:sldId id="340" r:id="rId51"/>
    <p:sldId id="342" r:id="rId52"/>
    <p:sldId id="343" r:id="rId53"/>
    <p:sldId id="344" r:id="rId54"/>
    <p:sldId id="345" r:id="rId55"/>
    <p:sldId id="359" r:id="rId56"/>
    <p:sldId id="346" r:id="rId57"/>
    <p:sldId id="347" r:id="rId58"/>
    <p:sldId id="348" r:id="rId59"/>
    <p:sldId id="349" r:id="rId60"/>
    <p:sldId id="350" r:id="rId61"/>
    <p:sldId id="374" r:id="rId62"/>
    <p:sldId id="376" r:id="rId63"/>
    <p:sldId id="365" r:id="rId64"/>
    <p:sldId id="366" r:id="rId65"/>
    <p:sldId id="367" r:id="rId66"/>
    <p:sldId id="368" r:id="rId67"/>
    <p:sldId id="369" r:id="rId68"/>
    <p:sldId id="375" r:id="rId69"/>
    <p:sldId id="371" r:id="rId70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58A030"/>
    <a:srgbClr val="234D31"/>
    <a:srgbClr val="FC1C04"/>
    <a:srgbClr val="008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897" autoAdjust="0"/>
    <p:restoredTop sz="94660"/>
  </p:normalViewPr>
  <p:slideViewPr>
    <p:cSldViewPr>
      <p:cViewPr varScale="1">
        <p:scale>
          <a:sx n="108" d="100"/>
          <a:sy n="108" d="100"/>
        </p:scale>
        <p:origin x="-120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4.xml"/><Relationship Id="rId39" Type="http://schemas.openxmlformats.org/officeDocument/2006/relationships/slide" Target="slides/slide17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2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63" Type="http://schemas.openxmlformats.org/officeDocument/2006/relationships/slide" Target="slides/slide41.xml"/><Relationship Id="rId68" Type="http://schemas.openxmlformats.org/officeDocument/2006/relationships/slide" Target="slides/slide46.xml"/><Relationship Id="rId7" Type="http://schemas.openxmlformats.org/officeDocument/2006/relationships/slideMaster" Target="slideMasters/slideMaster7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66" Type="http://schemas.openxmlformats.org/officeDocument/2006/relationships/slide" Target="slides/slide44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61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slide" Target="slides/slide43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64" Type="http://schemas.openxmlformats.org/officeDocument/2006/relationships/slide" Target="slides/slide42.xml"/><Relationship Id="rId69" Type="http://schemas.openxmlformats.org/officeDocument/2006/relationships/slide" Target="slides/slide4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Relationship Id="rId67" Type="http://schemas.openxmlformats.org/officeDocument/2006/relationships/slide" Target="slides/slide4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slide" Target="slides/slide40.xml"/><Relationship Id="rId70" Type="http://schemas.openxmlformats.org/officeDocument/2006/relationships/slide" Target="slides/slide48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7F26B7B8-4AFD-4D81-8ED3-0834D1683193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6DD313E4-4A31-4992-A635-6CC8CBD9E61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2028095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矩形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itchFamily="18" charset="0"/>
              <a:defRPr sz="3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itchFamily="18" charset="0"/>
              <a:defRPr sz="3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itchFamily="18" charset="0"/>
              <a:defRPr sz="3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itchFamily="18" charset="0"/>
              <a:defRPr sz="3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DD1CF414-9AF4-45EA-9995-43F056FC2C4C}" type="slidenum">
              <a:rPr lang="en-US" altLang="zh-CN" sz="1200">
                <a:solidFill>
                  <a:prstClr val="black"/>
                </a:solidFill>
              </a:rPr>
              <a:pPr/>
              <a:t>1</a:t>
            </a:fld>
            <a:endParaRPr lang="en-US" altLang="zh-CN" sz="1200">
              <a:solidFill>
                <a:prstClr val="black"/>
              </a:solidFill>
            </a:endParaRPr>
          </a:p>
        </p:txBody>
      </p:sp>
      <p:sp>
        <p:nvSpPr>
          <p:cNvPr id="6451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6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zh-CN" smtClean="0">
              <a:latin typeface="Arial" charset="0"/>
              <a:ea typeface="宋体" charset="-122"/>
            </a:endParaRPr>
          </a:p>
        </p:txBody>
      </p:sp>
      <p:sp>
        <p:nvSpPr>
          <p:cNvPr id="15363" name="灯片编号占位符 3"/>
          <p:cNvSpPr txBox="1">
            <a:spLocks noGrp="1"/>
          </p:cNvSpPr>
          <p:nvPr/>
        </p:nvSpPr>
        <p:spPr bwMode="auto">
          <a:xfrm>
            <a:off x="3883852" y="8684826"/>
            <a:ext cx="2972547" cy="45771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eaLnBrk="0" hangingPunct="0">
              <a:buSzPct val="100000"/>
              <a:buFont typeface="Times New Roman" pitchFamily="18" charset="0"/>
              <a:buNone/>
              <a:defRPr/>
            </a:pPr>
            <a:fld id="{E5F14649-6C5A-47F9-8D18-923A04BA12EF}" type="slidenum">
              <a:rPr lang="zh-CN" altLang="en-US" sz="1200">
                <a:solidFill>
                  <a:srgbClr val="000000"/>
                </a:solidFill>
                <a:latin typeface="Calibri"/>
              </a:rPr>
              <a:pPr algn="r" eaLnBrk="0" hangingPunct="0">
                <a:buSzPct val="100000"/>
                <a:buFont typeface="Times New Roman" pitchFamily="18" charset="0"/>
                <a:buNone/>
                <a:defRPr/>
              </a:pPr>
              <a:t>1</a:t>
            </a:fld>
            <a:endParaRPr lang="en-US" altLang="zh-CN" sz="120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1359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655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D2A09D8-9D19-4A93-81FE-AC5E69D1668F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940087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D0DA3-503F-4C7A-8D64-D9C756C1302A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07962-8E8C-4259-B404-0AFE4F963F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0CB87-9D34-4075-B323-C6A1D571C6BD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96C82-936D-4854-8CB1-6FF6317BBF5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B67E1-E516-4231-AF15-8122CF3C3E57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3D031-0C67-410C-AA21-55553E323AE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A17A3-B8EC-4E07-9E2B-030DF259634B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3965A-172D-4162-8EEC-7B8C4C6C34C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0C478-9B36-446A-9D5C-8314D83742F9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A5026-A3EC-4FD7-8264-E7127F3152A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974BB-1A7F-48C3-B917-FED09C15DAB7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F21E7-2FCC-4088-94F8-B0185A7C988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5C48E-C6FC-4FFF-9DB5-7C83091296C2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336F3-E35D-43F5-925F-C76B99E63A7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B7253-3C21-49A7-B791-BC7D9C9D7719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15D5B-92B6-4B31-825C-3B48F209E8A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F4DEB-0F75-45BD-8FAF-CE341E3AE70D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FB8E3-6DEF-429D-8D5A-F9242A6AD8B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86543-1E38-4F62-8DFD-83332B2AD43D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FD8D1-87A7-4183-900F-163A5EE0D3E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4B2D1-9CDE-4FBF-A49D-14404E4EF3F4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E4895-1E65-40D2-86D5-5EFFD03E07F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81AD4-69B0-4847-8BB2-035DE94EF7ED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F27AB-A126-4CCD-9B8D-B30EF71926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414CE-8CE6-4AB0-871C-30CC706E93A5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113F7-8443-476D-8392-58A915B0ADD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FBF5B-6B5A-4B6A-85E5-EC40A11141F2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13239-4E70-4911-AE4F-C78E350EAC0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9FFEF-8F37-4418-A8C9-926A70AC866B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E776D-6F4A-477D-8D57-AAD150250E5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00494-1812-4129-AD0A-83330F9FD39A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F6E43-7D41-44E0-AF7B-5EDA7E1BDCA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D32A1-AC59-4B68-830A-F470A90053B6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7225F-98E4-4CBF-8156-BE960D317EB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93E92-342D-4640-8893-96781D676250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602BF-533E-49BC-B441-73B1EC620AB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90E26-6DD7-4989-9204-8142939F2B33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A46C1-BB1F-40A4-827F-31AE9A729AA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35964-300C-4015-8383-7BCEEB12EB00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79439-D7F1-477C-9393-2CED53D0D68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79F7C-C1F8-4818-A987-D8DC2D86ADC7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B7AA6-C629-471E-A2B8-42AA7A2206F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00CC8-3853-43F8-89B9-B67F8BD02A86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ECFC8-1CAB-4659-A5AC-1CBF262010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F2CE3-70DC-4701-A7F6-CDB512610461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0C056-CCBB-483B-92E3-9D875F5E5E7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B3BEA-2EC4-4CAE-A252-72608C514542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D0191-CED6-431D-9A26-275DA450D99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3ECCC-413B-4A34-AAE9-4498FF42F75F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C239B-6A66-4829-BBC0-F5FEA9D1A8D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E17BA-EB16-4E88-B7DD-BFB1DD369AF5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267A6-D50C-45B4-9046-9BCA13AD747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938C4-78E4-4FD4-8C8C-503D64F01857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B88CE-FA75-4D7F-8E21-7E469D109A9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F5D16-033C-4B66-8710-BDF005913030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54E54-35DF-48C5-8007-E339018DFE8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1188A-95E5-4735-9699-F56DDFFD7E91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17440-3F19-440C-BEE0-BE476FCA761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52DB9-B8CB-4A34-9278-E5043EB2C293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A7834-EAA7-4F86-9546-3D8D967F440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64081-DDFB-46B9-BD3B-2E611F9F2FF2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1475E-CAF7-4CDA-91C2-3541561AAA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C87B07-BDD4-4D94-9664-E95F0907DB8E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26719-B2B4-4328-B43E-B6F921B6B09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A6BFD-B0BA-4AE6-8C81-239E212C752C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0E811-B5A1-48E7-AC7D-6DA0ACFB53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03C6A-6AEF-4C9A-B222-91FA8144040D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C3EFC-2085-4DAD-8470-D2C93D3E9FB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11B2E-73DD-4B5F-BD78-3594281F0685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BFBA2-7B6F-46B9-95F2-7969C2BA72C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7B5B6-151E-4A08-B15F-B1AED8DC4EBC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06D8D-5E9A-4696-89F0-043297A81B8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8F7EF-CCB3-48A5-8BD9-35F1FB7DC4E8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F84EF-0BED-440D-9514-8FF083CD034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1A725-D19C-4E28-9524-24E378939280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B80E8-EF88-4F05-8F66-8AE716D5175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1B0A7-20D2-4708-9FE7-07824F143125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E287B-E9C9-4D0B-8D0D-FD039853F52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8FD33-9EE8-483F-A3F6-1E17F8C89E10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16288-DC67-4013-A8E9-EF976F3A79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869A5-4F68-4AB4-90BC-EA94F3B0D68B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DF031-248A-4865-80B1-B6D09CBA97E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19739-B941-4C60-8BCF-A5248E53CD6D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7D9DF-7FD9-4CE1-87D7-546DC042F77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18663-65DA-4C64-A5C5-D0C1673ECD91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A1ABE-560A-48FA-9BE3-797B21C04E1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F3427-91CC-4443-88E7-C085C9BBC3CD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DB3B3-0DC8-4D2E-BB6C-DD5168C365F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1E460-1918-4B5C-A123-1FCE86BAFE5E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10F1B-D90C-4AF4-947B-35DF1112F58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4704F-B9A4-4F03-B8BD-6817332A1E91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B56A3-FEB1-4CC8-B355-AD871524507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47227-2DA8-4483-AFCF-B317703198F8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DC64F-26CA-485D-819A-BD33CD402F0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1B218-369C-44D2-823C-3604AC015EF6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4E729-C297-4DE1-A0BC-2314DDF6994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0F167-62F9-4958-B559-8FED6C61FBED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6A19B-8061-4128-A6C5-82A64E1862C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CF0A2-66FB-4823-A999-483C07FD78E5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F6E3B-9C1C-4BAA-840D-77F6DBE2CB5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23B90-8BC0-4B99-AED4-C9AB87B5494B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34331-B376-4D94-BE6D-A93E5A7B82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ABD25-BCF4-48B3-9913-8876789A023A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E64AA-280A-4243-9A40-F37723699CC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4FD7B-AE98-4F56-9FCD-5C0D20263697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3C036-CA89-4A5D-B6C3-237A71A1586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AF42C-603B-4386-B2C6-F967DD14156C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54C23-7BF9-4C1B-849C-2CDC5EFACD0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59FE8-6E7A-4FF8-A938-CC09F2FAEB3E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9CB7A-761E-444D-ABD8-599B7426917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57270-DF57-4A3E-87F3-D0A10F2FF1AB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7EA09-0EEB-44FE-A5C0-2D96B6664D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F3809-97C0-4E3C-B4BA-6412BC671B9D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A501E-F704-4B11-9B94-BE0826EDFF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42694-7E51-43F8-876A-1AE940BC0341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6F49F-1FEA-4078-B81F-517841D7E69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51A02-749B-4007-A449-7C6DA2B994A0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1C486-A137-4C9F-8C61-DC7A33C347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E2DA6-43ED-4F32-A798-44F22FE2EF36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0C0BD-15D8-4F94-9FDF-014E93B85DB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B34FE-C27C-4CBD-9BFF-C8EB448D56B1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6430F-60A0-405D-A40A-A9F170DE20E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92ADC-3452-4324-92EA-9927D31D60A0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C694C-2A6E-4CE0-964B-1F53CEA4259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D65BB-9C84-45BB-ACE4-20A12588DF46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FB0EF-EE36-4EEF-9B8E-B9F35DA8C33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FC147-540D-4FE8-AE26-816C2E701ACA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B98AD-2477-468D-AF35-BB90D4B8988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1BCCD-BB81-45AF-8D71-890C6B8CDA32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C044C-A658-4729-9A55-F7BBE58C903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CFBDF-1ADB-41FF-B7B2-535E7724A246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AB195-C3F0-4388-ABBC-010A11F6B3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43984-4EFB-41EF-8B75-4529F4E450A0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E58EC-728B-4AF5-B219-E85C0F9C554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DF3ED1-FCCA-4EA0-B88E-288363878704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3738B-52F2-42DD-949C-56E657C7E31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1EE66-1BDF-49D0-B2ED-82FEADD52C07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F29A2-E34B-4324-9B35-4E441FE67B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3D62F-FD32-424C-BE9A-CCEADC3A5777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CD03C-053F-4D49-B09F-9215D6AF4D9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8EEB1-CFCD-40E8-8D38-699D462E9CCD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1DC1F-D195-483A-8A81-34D0D12A8E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1D7F3-E021-4F92-B553-75345DBDA4B3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86298-D225-4808-92E6-69E5D0B17C7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DD165-B270-4753-B761-CC7783147AF8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2A024-B7AF-427D-8264-9A9C804DAC7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AD657-5E84-4D4B-B904-B7601D297A88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95EB8-2992-4DDC-B011-EC84D4A64A0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BC059-CE58-4168-8238-2640836F4F0E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A6A4C-C225-4CC7-B6C2-54FB3A76817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9C43C-C16E-4C93-B619-E662017C86B3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252B4-0B8E-464F-AAF1-481E6A9195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9EF0C-AC79-4BA9-9BEB-C14D50AE3510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125D1-C568-4392-A896-5F92D37C9A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C9597-2CAB-4F08-ADB5-8D4DD1F6DCB5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05298-B896-4E21-A8A5-7F99DC1D86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043D3-448D-4DD7-87FA-C340803C55CC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83320-2372-49CF-BA4E-C82C0EEF709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5091C-AB3E-4264-A237-BBAD9EAAFA16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C27F1-84F7-4710-843D-F6698A346E1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2B06F-9444-4554-B716-2CC92630B09C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3603A-FCEF-4026-9FDD-CE0B09C3260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25488-9079-4862-91C3-3D1074CE2ADB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52424-2210-428F-8FEF-D13B4F4F864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F7E14-809E-4B67-8BC1-E9735CE6984D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CB72A-BF4B-44F3-8E76-BEDAED79CF8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1B1B6-C48D-4B67-B216-5832DF65ADE2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BC108-F8D3-49CD-86B9-478BDCD83AC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14CF0-912A-45B7-82FD-6B6F23B18BD6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B8834-081F-4154-9531-502A6DF2FEA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E2468-7001-43D1-A449-8382930EEC28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2C5FB-61AD-4D84-A5A3-3974E863CD5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B0576-DB4B-4067-9D54-5954C959CD9A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534B7-9B31-439A-AA9E-692F7DE27D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24047-A9F9-4033-9E53-C4EFD2C1034F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BE787-4745-48BB-B40D-83C67B9B54D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0F360-CB72-439F-80CE-266290E9BBCD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43913-5FDD-416D-AD24-4B1A55E3CDB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64D4B-F3A5-40AE-917B-B2F290D035F9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E49CB7-DE1F-4123-B7C4-20FB45D338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AF99A-FF51-49E7-8F6B-066F125143DA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C9CA2-EB90-4546-87CC-5F15A8AB735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88B29-80AB-4302-A242-794F778CCCB8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D33DD-101A-4351-9360-DE7E051AB1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EBF96-9362-4D9F-8486-45158A101377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4B896-E56C-41DD-A041-8078F809C18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A8488-1BD3-4186-9265-2491E4AD64AE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7EBF7-3234-4E42-AB63-45CF855B0FE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25CAA-51BD-4725-940D-B793FACC9E7B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A0500-8450-4D8B-92EC-B1748F5627C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EBF85-C4E5-4552-932E-A84F7B1FC1EB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3D51B-932B-49CF-8F14-BFB5B3F026F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E33F2-3574-4927-BE08-759F1D837CE2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32C9C-24A1-42AA-AEDA-80D694C94E2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C9221-3BFF-4D1D-9B9A-BE52489BBE1F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B032B-86B9-43C5-AC51-6DA7124C8C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C4BB9-6565-43B9-AA8B-4C21DA3D82C3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17E13-E322-4C92-A564-4FD13919BE7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8AFA2-A0BF-4E49-8725-115BA744531C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9B76C-DAD1-4BBE-A794-154A4DF6F9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D35F3-E10C-4BFF-BE05-27DFA8120219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4015D-2F7F-4E12-9251-ADB3EDE1F0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EC82E-83F9-4A00-B00A-B185207B5276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22421-E476-4558-A70D-C77F8697211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C72F4-5644-4C2A-9EA2-AE3255D05B7D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084B7-43B5-4138-AC0F-16E410EAAE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B414F-3361-4299-8933-18827978B184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BBB29-64EC-4286-A53D-D7BC90D9F43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192B4-AB67-472F-98C8-4379840C90AD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4E5B7-66EE-4CFD-B6F0-002E4EA259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5D93D-C73F-40E2-AD53-1333F865F8AE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461DB-A0A1-4CCF-9D06-633FED75628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4B842-A302-498A-B7EC-52B8E2896581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6791E-E992-4341-8789-F8FE1525EF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25960-8B3B-4F2F-81B6-AA512E488444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140C4-917A-4B60-8500-E495CF512FB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06AA1-1F83-46FE-B543-A465BF0E90A6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337ED-C97C-48F3-8108-1E7BD03073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96F41-14C3-4EB7-898D-18BDFD3B5B57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9FE05-D3D5-47B6-B5AB-63A0B80332C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23AAC-CAC3-4726-B71A-7AB68ADCCA41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2F067-307F-4C17-9862-A7B6F168002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A1B81-9011-40A6-920E-7A421F2EAF4B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DFCF6-9BB8-44D0-8804-772BBFFBB1F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25D46-3791-4A13-ABB6-9818A0580C4C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A71BB-1DC6-4D71-8A7C-75DEA55AF8E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28838-2FF5-4040-83C3-DFE70F53FA62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1465B-BCF4-4A76-A91F-1CC985BD21E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B6C1F-D0F2-4C07-BDE0-10E60B5DE155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D160A-A2FF-4CA6-A412-7495C893D3B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8764F-AF56-4982-87CF-81C5CADBDAD6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947C9-F5D6-42DF-B4FE-3D1F40BCABE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633D3-2C03-4EF3-A9E9-6B8E74FD984F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5485E-27F6-4CC4-B037-13F930CC515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167EB-648A-4AAB-B373-364538AA2E5F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09DAA-BA80-4FBF-919C-A8CCD0716D3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F4818-265B-4741-A6C5-9568CED62EF0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1EAF7-1214-494E-8E0E-0EAD71ED42B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F4910-04C1-4A13-BA13-D2BCD38FE71A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D940D-23E7-4E27-8250-7DF311AE297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8A262-611A-4B40-8753-3EE3B29641DA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A8BC0-137F-46BE-82C2-71BA9D6D1D0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EF6E5-E08E-44EF-8331-C39E467C251D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54A68-DB92-4B58-8829-1186FFAF74F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9CFD0-379E-439B-ACDC-7BBAA658DFCB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B0357-62CD-40F3-9648-C07F24EA25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AFC8C-0711-40C5-AD28-78475D46CB8B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AD2DC-C8BB-4069-ACAC-2D81BDB7A89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2DA4F-667F-4B01-9116-463EDF983469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4AB83-DFAA-40DE-830A-72E26816CD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893891602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283031489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="" xmlns:p14="http://schemas.microsoft.com/office/powerpoint/2010/main" val="3179813792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594041462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858945373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544488947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153437615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="" xmlns:p14="http://schemas.microsoft.com/office/powerpoint/2010/main" val="335543720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="" xmlns:p14="http://schemas.microsoft.com/office/powerpoint/2010/main" val="1929572669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553195195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105292174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 descr="杂志社logo网址   单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050" y="6310313"/>
            <a:ext cx="1955800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42469310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966956142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="" xmlns:p14="http://schemas.microsoft.com/office/powerpoint/2010/main" val="2398361246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649716031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115947046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6227199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098121391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="" xmlns:p14="http://schemas.microsoft.com/office/powerpoint/2010/main" val="3072852552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="" xmlns:p14="http://schemas.microsoft.com/office/powerpoint/2010/main" val="3618825775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15598549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289333073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836145406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FC007-1771-4D94-8AF9-61A719F5AA0F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6B43D-FFBB-4DDD-BA16-D46DAC98427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D088A-FB54-41DE-9B08-E56CEB0BE76E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2B387-C5D1-45F9-9392-D1F6F89F595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A7458-11AE-497F-8042-8F3EEB2CB5C0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39A39-4308-45A6-B9F7-0F0581F83C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31B41-D701-40F1-89FA-B0D886D3FDBB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F6441-4726-4FF7-8280-694FA065019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4701E-D4E6-4499-BB5F-25BCA8AA5696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E80BB-F224-454B-8649-0C8E632AEAD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35170-55D9-44E0-A1E8-453312465823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86DAA-20A6-4B8C-AFFF-6C7F8CA6FF5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C4F1A-F160-49AC-A151-6DE3B9372009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E3AFB-167F-4BE9-B9CE-FAEE9094747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B8407-A626-4577-A16E-C0FCDCD8178F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633B6-29BF-4841-96B8-19CE4FE4426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8ACBD-B15F-4158-9589-95B862056C1D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B0F28-DF98-4A73-8A4E-FDEFF93834A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A19E7-DF48-49BC-AD18-D63899222A82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1292B-D508-4583-8C5A-7F0E9B5C4A7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73FBE-24DC-457F-923F-A76B038065E8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F7473-7957-4937-8915-FB31CCE53C0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1B908-94A2-471B-A0A5-01B49CB405E8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10481-3C9A-4E3B-8E73-6E11B84CAF7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AD4BC-22C3-4ABA-8804-FFD5552721C5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1D8FD-AFF8-46F3-9B32-E675F01BB3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6CFB1-B129-442B-9353-ECAFE7DFC31C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7D933-E90D-455D-A54F-BEC09F188D4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FFB1F-EC19-4DC0-A214-947FBAB18AB6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2025B-1257-42A9-B293-4BE559AEDF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1E044-6154-405E-8F5E-663ECC048630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E0512-E565-4B56-9B26-5F171AC9B60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65411-0E9E-4584-A026-C5792CD5C2C4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14433-775C-4C00-889C-2FCCCE4A782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5EBF1-5B8F-4904-B90C-CF8811285A3F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C2C32-30CA-430B-9242-42D238DC18A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9D5E8-725C-4998-BD5C-24A007F81DE2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38BC7-4A40-4506-8272-911C8997767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A1B36-1975-4CF3-BDDD-A09110CDEA1D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B06BF-FA35-4AB3-8F0A-526D65674D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C2FCB-A56F-41B1-BA02-650FD38E3236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27BA2-84D5-4D2E-A7E1-EAC81E6BD57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E68C6-35B1-4686-9EA2-98A43BC1575F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DE175-6DB6-4B3F-AE2B-592A305CE86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F66FF-B998-4396-80FE-8B951A40EEAA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484C7-82E9-4526-8775-BF852663B0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4DAEA-1B33-4447-8C2D-149A0F0148EA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19C70-D87D-4C29-B469-DC08FE4A3F3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3CF9F-61F2-4997-B5B6-12CB8AD6CC4C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EDD15-525F-4B7B-B31E-20B950FA84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7B096-8DDA-410A-A829-F57DAB84D9AE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71870-1988-4A61-B4C0-A09C3C00AAE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D7614-7497-45C9-84E6-DD89865F7B3B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EF18A-0AD8-46E1-8246-E6C02141AFB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49DD8-5D5F-4F15-8437-B262A854EFCC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D238D-0DDF-4042-9B24-2E06013EB4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E17D1-9DB6-4391-9D35-7AC3E379A7BD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68C18-4752-40A4-8053-6CA418BC306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F4041-AAC9-43F8-A552-8191633A9523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6D176-5487-4BF2-9FB8-44632ABA18D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348FB-E19E-4E9A-B10B-C6E6531C26AB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6AA98-7E98-4968-B8E1-234BA8EB2EA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976F9-A665-43BA-9F7C-7EFE607F427A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29AE3-E1E1-46A7-BD55-CE3BABE8002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C43F6-D11D-4581-A276-E9E3F7AA46CE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F8DEB-C23A-4F59-B434-E1E9EE981DB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B6FA9-C45F-45FF-BBB0-BF25A8DA496A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9A1D4-6954-4FBE-BDD8-3C04AB01096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EB5A5-68FC-4BEB-B22E-281D47F2E87A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ABAF7-D8D4-4A31-929F-DBC4230BD57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3E8F3-15B3-4CF2-A349-38727297D0E0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2BAB0-04A6-4149-B022-C3C2E447D5B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DEB77-8F09-4814-BEEF-0F3B8CB57E87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0F547-7681-49D2-A7B2-B14028A7817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7D8B8-76F7-42C2-B504-41016082365F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596A1-43FE-40C8-A7ED-607E2AD5898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5AA33-4376-4274-A82E-E28288E8BD4B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F36A8-9F10-430D-ACAE-28F6164A5D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D68AC-2D90-4047-9491-558B6E67EEA2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D6AD8-595C-405F-99EC-10964282C13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C025B-8F85-4B3B-92F9-FB614A836468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2CF2F-D1BD-4679-8CA5-50A526512AC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5CB5E-3137-4C98-9536-1635EE0CFF94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B05A1-0892-46F5-8320-C3E524D8437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361B9-B5E8-44A5-91AA-E8FBA9FFEEA1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12B9B-5D51-4271-B986-D543002C58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A64D7-DBE1-4DD0-9E66-871018EFEE31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9BD25-C24A-43AA-A204-0F29A0DDFE0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E195E-ECE0-43CE-9F76-5D9207A62495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0E688-7BB8-4095-8CE0-C25EAADD5EE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C1B4E-CC89-4A7E-B47B-4403603D5573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20D28-3985-4D1F-9802-85B21910E35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B35FA-3F30-4CBE-ADA4-FC556AA58908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30839-7699-41B2-B9D0-28C4ADB45CE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36797-0097-4F2D-8D89-3764A1745D5D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4841B-6292-4EE0-9D46-B1BC258A8F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0C965-360D-4054-87B0-62E650995DE6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DB1EC8-42AC-415D-AC0D-E891942693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B6FC8-E189-4D30-BF62-B9A72AEC0C52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434E2-8AB1-4E00-9C76-1E2CCA2D8EA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62F61-7EB4-4654-859C-35934F4E9F92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78CF7-5D71-4334-AA08-5F1861FD59D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40FE4-B2B4-4486-A678-0AA8BA6124B2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53C4E-7E31-4924-A0D5-7FAAB26D7E1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8EA1B-92E4-46EC-8655-FEDF5ABC04AE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23B0D-EE4A-42A8-8629-C8D63361E5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0091D-702F-4254-A72A-6AC3B70233DD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61A73-9140-4438-A4C9-FB7D27746AB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1963C-9600-462E-91D1-D8E05D42544A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5284D-8B0D-48EE-91C1-C36C281453E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F5B2B-41F8-429C-AFA6-7692E60D88AF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71AB2-DF79-4E03-946D-93B11095A5F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5FBD5-D139-42CB-A87B-BF475C2BC7F6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02F25-9F1C-4897-A199-CDBE4062D58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30CBA-8857-4035-B103-9090F6DA698C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A930B-56E0-4AD0-A1FF-29F1805422F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6AA46-3E98-43CD-851A-621FF000B88B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1B3E6-B4DF-4A88-8864-863251A5BAE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A004F-20A2-4CAC-B0C7-763A76200618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AAB98-5EAA-4289-B11F-DD05B284138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4C7D2-2BA9-4B47-9EA9-026AA54831E8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30BC0-FF4B-418E-B14F-A7B7B9A1FA0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0EA2B-E5B4-4A1B-9A18-154245B611A6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0C512-34AD-4E0F-A3A9-F01BE084763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46B13-4A17-4234-B5FD-A9B757CE2F04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A966A-9BF6-4CC5-8A65-2229141BCAA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D57EF-EBFA-4B59-A473-71F0B84D1CA6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EE0AC-4DA9-4AA9-962F-83AE8ECD1C5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FE5D1D-9384-47B4-80C1-5A3B3B4BA56E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7E88E-D462-4A64-B0E6-FD120F007E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C1557-C8E1-4647-8A94-93B3970FC5ED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678E4-6E0C-47D6-A3DB-194783CA647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62873-90D9-45B5-AEC0-5B14AF15EA3F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7A825-926B-4729-AB79-3FD55BEAA3E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5FD26-B444-447A-BAC1-082BB9395B70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21AEA-81E0-400A-93B2-AB71147D2F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4AD76-1FDA-4DB2-BBEE-837F88C4302E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A6BAA-706A-42B1-B4E4-534AAFED7F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4FFE0-64F8-4B4D-AA6D-7BDD8ED3CFF5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A9C71-5854-4CEF-9CF4-9D8A81260BB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30A61-248A-4822-B14F-E96EB2C96871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C75CD-A9F4-4522-BBA8-A2BBE937FF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875B8-BC00-4AA9-9C58-F285B555B4E1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E774A-7568-4CA3-9FC2-3E60196801D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02EB7-3465-4FA5-88C5-A596BCEC55DA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CB601-D93A-4B35-B1AD-424E50DC38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14" Type="http://schemas.openxmlformats.org/officeDocument/2006/relationships/image" Target="../media/image3.pn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slideLayout" Target="../slideLayouts/slideLayout243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Relationship Id="rId14" Type="http://schemas.openxmlformats.org/officeDocument/2006/relationships/image" Target="../media/image5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654FAA7-A713-4623-8142-748189DE4079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F198ED8-D00A-45B4-9D6E-1DCBF583A7A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4339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75F4341-7239-441D-B595-5FD28E6BCF10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9D48F31-CE42-40FF-8E05-FE379F29879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089" r:id="rId10"/>
    <p:sldLayoutId id="214748409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536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22551A0-2A3D-4E88-BDAA-482D36813AAD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703FD94-9DF5-40A1-AD86-DD67E35A102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638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8A0C04B-B862-4C8E-B013-03A8ED9C9910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55C6E4C-61DE-42B7-BD14-43F39F031EE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741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662ABC2-799F-46F3-B280-FCCAA3823C76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899C538-E859-4D4D-997B-1E053FC8158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  <p:sldLayoutId id="2147484114" r:id="rId2"/>
    <p:sldLayoutId id="2147484115" r:id="rId3"/>
    <p:sldLayoutId id="2147484116" r:id="rId4"/>
    <p:sldLayoutId id="2147484117" r:id="rId5"/>
    <p:sldLayoutId id="2147484118" r:id="rId6"/>
    <p:sldLayoutId id="2147484119" r:id="rId7"/>
    <p:sldLayoutId id="2147484120" r:id="rId8"/>
    <p:sldLayoutId id="2147484121" r:id="rId9"/>
    <p:sldLayoutId id="2147484122" r:id="rId10"/>
    <p:sldLayoutId id="214748412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8435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5003A05-3303-4988-B8E4-8DECD4CA092D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0579F25-60C6-4301-AC64-1D75F7AF1B9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  <p:sldLayoutId id="2147484133" r:id="rId10"/>
    <p:sldLayoutId id="214748413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9459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95B540F-C384-42B4-A5AE-57FF862443DB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91EF17C-7BC1-48A9-ADC7-2FF05F99E45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2048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12985F0-63A7-4EEF-A77C-47D39EC78AD2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F43445C-EFB0-4676-BCF4-D57C4BA3210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6" r:id="rId1"/>
    <p:sldLayoutId id="2147484147" r:id="rId2"/>
    <p:sldLayoutId id="2147484148" r:id="rId3"/>
    <p:sldLayoutId id="2147484149" r:id="rId4"/>
    <p:sldLayoutId id="2147484150" r:id="rId5"/>
    <p:sldLayoutId id="2147484151" r:id="rId6"/>
    <p:sldLayoutId id="2147484152" r:id="rId7"/>
    <p:sldLayoutId id="2147484153" r:id="rId8"/>
    <p:sldLayoutId id="2147484154" r:id="rId9"/>
    <p:sldLayoutId id="2147484155" r:id="rId10"/>
    <p:sldLayoutId id="214748415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2150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E4F3721-6B4C-4E58-A53F-296C77713CA2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4B05B29-59F3-48E6-9658-7EEE43679D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7" r:id="rId1"/>
    <p:sldLayoutId id="2147484158" r:id="rId2"/>
    <p:sldLayoutId id="2147484159" r:id="rId3"/>
    <p:sldLayoutId id="2147484160" r:id="rId4"/>
    <p:sldLayoutId id="2147484161" r:id="rId5"/>
    <p:sldLayoutId id="2147484162" r:id="rId6"/>
    <p:sldLayoutId id="2147484163" r:id="rId7"/>
    <p:sldLayoutId id="2147484164" r:id="rId8"/>
    <p:sldLayoutId id="2147484165" r:id="rId9"/>
    <p:sldLayoutId id="2147484166" r:id="rId10"/>
    <p:sldLayoutId id="214748416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2253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F53D0E0-511A-48C8-96FA-63083F31E7F7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6A7D632-8D23-4560-AE45-60412E643CE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  <p:sldLayoutId id="2147484175" r:id="rId8"/>
    <p:sldLayoutId id="2147484176" r:id="rId9"/>
    <p:sldLayoutId id="2147484177" r:id="rId10"/>
    <p:sldLayoutId id="214748417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23555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113E9BD-B271-4C3E-968E-BDEBB71F8DEC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5F9DA99-3A36-4CB9-8D2C-83E113C695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9" r:id="rId1"/>
    <p:sldLayoutId id="214748418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87" r:id="rId9"/>
    <p:sldLayoutId id="2147484188" r:id="rId10"/>
    <p:sldLayoutId id="214748418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背景模板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 userDrawn="1"/>
        </p:nvSpPr>
        <p:spPr>
          <a:xfrm>
            <a:off x="1692275" y="333375"/>
            <a:ext cx="2736850" cy="3667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b="1" dirty="0">
                <a:solidFill>
                  <a:srgbClr val="FFFFFF"/>
                </a:solidFill>
                <a:latin typeface="方正正大黑简体" pitchFamily="2" charset="-122"/>
                <a:ea typeface="方正正大黑简体" pitchFamily="2" charset="-122"/>
              </a:rPr>
              <a:t>Group Introduction</a:t>
            </a:r>
            <a:endParaRPr lang="zh-CN" altLang="en-US" b="1" dirty="0">
              <a:solidFill>
                <a:srgbClr val="FFFFFF"/>
              </a:solidFill>
              <a:latin typeface="方正正大黑简体" pitchFamily="2" charset="-122"/>
              <a:ea typeface="方正正大黑简体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微软雅黑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微软雅黑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微软雅黑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微软雅黑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微软雅黑" pitchFamily="34" charset="-122"/>
        </a:defRPr>
      </a:lvl9pPr>
    </p:titleStyle>
    <p:bodyStyle>
      <a:lvl1pPr marL="180975" indent="-180975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541338" indent="-180975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</a:defRPr>
      </a:lvl2pPr>
      <a:lvl3pPr marL="895350" indent="-174625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1600">
          <a:solidFill>
            <a:schemeClr val="tx1"/>
          </a:solidFill>
          <a:latin typeface="+mn-lt"/>
          <a:ea typeface="+mn-ea"/>
        </a:defRPr>
      </a:lvl3pPr>
      <a:lvl4pPr marL="1255713" indent="-180975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1400">
          <a:solidFill>
            <a:schemeClr val="tx1"/>
          </a:solidFill>
          <a:latin typeface="+mn-lt"/>
          <a:ea typeface="+mn-ea"/>
        </a:defRPr>
      </a:lvl4pPr>
      <a:lvl5pPr marL="1619250" indent="-184150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1200">
          <a:solidFill>
            <a:schemeClr val="tx1"/>
          </a:solidFill>
          <a:latin typeface="+mn-lt"/>
          <a:ea typeface="+mn-ea"/>
        </a:defRPr>
      </a:lvl5pPr>
      <a:lvl6pPr marL="2076450" indent="-184150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1200">
          <a:solidFill>
            <a:schemeClr val="tx1"/>
          </a:solidFill>
          <a:latin typeface="+mn-lt"/>
          <a:ea typeface="+mn-ea"/>
        </a:defRPr>
      </a:lvl6pPr>
      <a:lvl7pPr marL="2533650" indent="-184150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1200">
          <a:solidFill>
            <a:schemeClr val="tx1"/>
          </a:solidFill>
          <a:latin typeface="+mn-lt"/>
          <a:ea typeface="+mn-ea"/>
        </a:defRPr>
      </a:lvl7pPr>
      <a:lvl8pPr marL="2990850" indent="-184150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1200">
          <a:solidFill>
            <a:schemeClr val="tx1"/>
          </a:solidFill>
          <a:latin typeface="+mn-lt"/>
          <a:ea typeface="+mn-ea"/>
        </a:defRPr>
      </a:lvl8pPr>
      <a:lvl9pPr marL="3448050" indent="-184150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24579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2174ECE-1583-45BA-8142-3173AE99153A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BC5C20A-9A83-4562-9E9E-F1667F6DA3C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0" r:id="rId1"/>
    <p:sldLayoutId id="2147484191" r:id="rId2"/>
    <p:sldLayoutId id="2147484192" r:id="rId3"/>
    <p:sldLayoutId id="2147484193" r:id="rId4"/>
    <p:sldLayoutId id="2147484194" r:id="rId5"/>
    <p:sldLayoutId id="2147484195" r:id="rId6"/>
    <p:sldLayoutId id="2147484196" r:id="rId7"/>
    <p:sldLayoutId id="2147484197" r:id="rId8"/>
    <p:sldLayoutId id="2147484198" r:id="rId9"/>
    <p:sldLayoutId id="2147484199" r:id="rId10"/>
    <p:sldLayoutId id="214748420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5" descr="杂志社logo 新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850" y="6375400"/>
            <a:ext cx="15462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51288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2" r:id="rId1"/>
    <p:sldLayoutId id="2147484203" r:id="rId2"/>
    <p:sldLayoutId id="2147484204" r:id="rId3"/>
    <p:sldLayoutId id="2147484205" r:id="rId4"/>
    <p:sldLayoutId id="2147484206" r:id="rId5"/>
    <p:sldLayoutId id="2147484207" r:id="rId6"/>
    <p:sldLayoutId id="2147484208" r:id="rId7"/>
    <p:sldLayoutId id="2147484209" r:id="rId8"/>
    <p:sldLayoutId id="2147484210" r:id="rId9"/>
    <p:sldLayoutId id="2147484211" r:id="rId10"/>
    <p:sldLayoutId id="2147484212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buSzPct val="100000"/>
        <a:buFont typeface="Times New Roman" pitchFamily="18" charset="0"/>
        <a:defRPr sz="3200" b="1">
          <a:solidFill>
            <a:srgbClr val="093A8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buSzPct val="100000"/>
        <a:buFont typeface="Times New Roman" pitchFamily="18" charset="0"/>
        <a:defRPr sz="3200" b="1">
          <a:solidFill>
            <a:srgbClr val="093A80"/>
          </a:solidFill>
          <a:latin typeface="Arial" charset="0"/>
          <a:ea typeface="楷体" pitchFamily="49" charset="-122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buSzPct val="100000"/>
        <a:buFont typeface="Times New Roman" pitchFamily="18" charset="0"/>
        <a:defRPr sz="3200" b="1">
          <a:solidFill>
            <a:srgbClr val="093A80"/>
          </a:solidFill>
          <a:latin typeface="Arial" charset="0"/>
          <a:ea typeface="楷体" pitchFamily="49" charset="-122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buSzPct val="100000"/>
        <a:buFont typeface="Times New Roman" pitchFamily="18" charset="0"/>
        <a:defRPr sz="3200" b="1">
          <a:solidFill>
            <a:srgbClr val="093A80"/>
          </a:solidFill>
          <a:latin typeface="Arial" charset="0"/>
          <a:ea typeface="楷体" pitchFamily="49" charset="-122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buSzPct val="100000"/>
        <a:buFont typeface="Times New Roman" pitchFamily="18" charset="0"/>
        <a:defRPr sz="3200" b="1">
          <a:solidFill>
            <a:srgbClr val="093A80"/>
          </a:solidFill>
          <a:latin typeface="Arial" charset="0"/>
          <a:ea typeface="楷体" pitchFamily="49" charset="-122"/>
        </a:defRPr>
      </a:lvl5pPr>
      <a:lvl6pPr marL="4572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buSzPct val="100000"/>
        <a:buFont typeface="Times New Roman" pitchFamily="18" charset="0"/>
        <a:defRPr sz="3200" b="1">
          <a:solidFill>
            <a:srgbClr val="093A80"/>
          </a:solidFill>
          <a:latin typeface="Arial" charset="0"/>
          <a:ea typeface="楷体" pitchFamily="49" charset="-122"/>
        </a:defRPr>
      </a:lvl6pPr>
      <a:lvl7pPr marL="9144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buSzPct val="100000"/>
        <a:buFont typeface="Times New Roman" pitchFamily="18" charset="0"/>
        <a:defRPr sz="3200" b="1">
          <a:solidFill>
            <a:srgbClr val="093A80"/>
          </a:solidFill>
          <a:latin typeface="Arial" charset="0"/>
          <a:ea typeface="楷体" pitchFamily="49" charset="-122"/>
        </a:defRPr>
      </a:lvl7pPr>
      <a:lvl8pPr marL="13716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buSzPct val="100000"/>
        <a:buFont typeface="Times New Roman" pitchFamily="18" charset="0"/>
        <a:defRPr sz="3200" b="1">
          <a:solidFill>
            <a:srgbClr val="093A80"/>
          </a:solidFill>
          <a:latin typeface="Arial" charset="0"/>
          <a:ea typeface="楷体" pitchFamily="49" charset="-122"/>
        </a:defRPr>
      </a:lvl8pPr>
      <a:lvl9pPr marL="18288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buSzPct val="100000"/>
        <a:buFont typeface="Times New Roman" pitchFamily="18" charset="0"/>
        <a:defRPr sz="3200" b="1">
          <a:solidFill>
            <a:srgbClr val="093A80"/>
          </a:solidFill>
          <a:latin typeface="Arial" charset="0"/>
          <a:ea typeface="楷体" pitchFamily="49" charset="-122"/>
        </a:defRPr>
      </a:lvl9pPr>
    </p:titleStyle>
    <p:bodyStyle>
      <a:lvl1pPr marL="2286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rgbClr val="093A80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68325" indent="-225425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–"/>
        <a:defRPr>
          <a:solidFill>
            <a:schemeClr val="tx1"/>
          </a:solidFill>
          <a:latin typeface="+mn-lt"/>
          <a:ea typeface="+mn-ea"/>
        </a:defRPr>
      </a:lvl2pPr>
      <a:lvl3pPr marL="796925" indent="-114300" algn="l" rtl="0" eaLnBrk="0" fontAlgn="base" hangingPunct="0">
        <a:spcBef>
          <a:spcPct val="20000"/>
        </a:spcBef>
        <a:spcAft>
          <a:spcPct val="0"/>
        </a:spcAft>
        <a:buClr>
          <a:srgbClr val="093A80"/>
        </a:buClr>
        <a:buSzPct val="75000"/>
        <a:buFont typeface="Wingdings" pitchFamily="2" charset="2"/>
        <a:buChar char=""/>
        <a:defRPr sz="1400">
          <a:solidFill>
            <a:schemeClr val="tx1"/>
          </a:solidFill>
          <a:latin typeface="+mn-lt"/>
          <a:ea typeface="+mn-ea"/>
        </a:defRPr>
      </a:lvl3pPr>
      <a:lvl4pPr marL="1025525" indent="-114300" algn="l" rtl="0" eaLnBrk="0" fontAlgn="base" hangingPunct="0">
        <a:spcBef>
          <a:spcPct val="20000"/>
        </a:spcBef>
        <a:spcAft>
          <a:spcPct val="0"/>
        </a:spcAft>
        <a:buClr>
          <a:srgbClr val="093A80"/>
        </a:buClr>
        <a:buSzPct val="75000"/>
        <a:buFont typeface="Wingdings" pitchFamily="2" charset="2"/>
        <a:buChar char="–"/>
        <a:defRPr sz="1000">
          <a:solidFill>
            <a:schemeClr val="tx1"/>
          </a:solidFill>
          <a:latin typeface="+mn-lt"/>
          <a:ea typeface="+mn-ea"/>
        </a:defRPr>
      </a:lvl4pPr>
      <a:lvl5pPr marL="1254125" indent="-114300" algn="l" rtl="0" eaLnBrk="0" fontAlgn="base" hangingPunct="0">
        <a:spcBef>
          <a:spcPct val="20000"/>
        </a:spcBef>
        <a:spcAft>
          <a:spcPct val="0"/>
        </a:spcAft>
        <a:buClr>
          <a:srgbClr val="093A80"/>
        </a:buClr>
        <a:buSzPct val="75000"/>
        <a:buFont typeface="Wingdings" pitchFamily="2" charset="2"/>
        <a:buChar char="l"/>
        <a:defRPr sz="900">
          <a:solidFill>
            <a:schemeClr val="tx1"/>
          </a:solidFill>
          <a:latin typeface="+mn-lt"/>
          <a:ea typeface="+mn-ea"/>
        </a:defRPr>
      </a:lvl5pPr>
      <a:lvl6pPr marL="1711325" indent="-114300" algn="l" rtl="0" eaLnBrk="0" fontAlgn="base" hangingPunct="0">
        <a:spcBef>
          <a:spcPct val="20000"/>
        </a:spcBef>
        <a:spcAft>
          <a:spcPct val="0"/>
        </a:spcAft>
        <a:buClr>
          <a:srgbClr val="093A80"/>
        </a:buClr>
        <a:buSzPct val="75000"/>
        <a:buFont typeface="Wingdings" pitchFamily="2" charset="2"/>
        <a:buChar char="l"/>
        <a:defRPr sz="900">
          <a:solidFill>
            <a:schemeClr val="tx1"/>
          </a:solidFill>
          <a:latin typeface="+mn-lt"/>
          <a:ea typeface="+mn-ea"/>
        </a:defRPr>
      </a:lvl6pPr>
      <a:lvl7pPr marL="2168525" indent="-114300" algn="l" rtl="0" eaLnBrk="0" fontAlgn="base" hangingPunct="0">
        <a:spcBef>
          <a:spcPct val="20000"/>
        </a:spcBef>
        <a:spcAft>
          <a:spcPct val="0"/>
        </a:spcAft>
        <a:buClr>
          <a:srgbClr val="093A80"/>
        </a:buClr>
        <a:buSzPct val="75000"/>
        <a:buFont typeface="Wingdings" pitchFamily="2" charset="2"/>
        <a:buChar char="l"/>
        <a:defRPr sz="900">
          <a:solidFill>
            <a:schemeClr val="tx1"/>
          </a:solidFill>
          <a:latin typeface="+mn-lt"/>
          <a:ea typeface="+mn-ea"/>
        </a:defRPr>
      </a:lvl7pPr>
      <a:lvl8pPr marL="2625725" indent="-114300" algn="l" rtl="0" eaLnBrk="0" fontAlgn="base" hangingPunct="0">
        <a:spcBef>
          <a:spcPct val="20000"/>
        </a:spcBef>
        <a:spcAft>
          <a:spcPct val="0"/>
        </a:spcAft>
        <a:buClr>
          <a:srgbClr val="093A80"/>
        </a:buClr>
        <a:buSzPct val="75000"/>
        <a:buFont typeface="Wingdings" pitchFamily="2" charset="2"/>
        <a:buChar char="l"/>
        <a:defRPr sz="900">
          <a:solidFill>
            <a:schemeClr val="tx1"/>
          </a:solidFill>
          <a:latin typeface="+mn-lt"/>
          <a:ea typeface="+mn-ea"/>
        </a:defRPr>
      </a:lvl8pPr>
      <a:lvl9pPr marL="3082925" indent="-114300" algn="l" rtl="0" eaLnBrk="0" fontAlgn="base" hangingPunct="0">
        <a:spcBef>
          <a:spcPct val="20000"/>
        </a:spcBef>
        <a:spcAft>
          <a:spcPct val="0"/>
        </a:spcAft>
        <a:buClr>
          <a:srgbClr val="093A80"/>
        </a:buClr>
        <a:buSzPct val="75000"/>
        <a:buFont typeface="Wingdings" pitchFamily="2" charset="2"/>
        <a:buChar char="l"/>
        <a:defRPr sz="9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7" descr="杂志社logo 新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975" y="6308725"/>
            <a:ext cx="18161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55611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4" r:id="rId1"/>
    <p:sldLayoutId id="2147484215" r:id="rId2"/>
    <p:sldLayoutId id="2147484216" r:id="rId3"/>
    <p:sldLayoutId id="2147484217" r:id="rId4"/>
    <p:sldLayoutId id="2147484218" r:id="rId5"/>
    <p:sldLayoutId id="2147484219" r:id="rId6"/>
    <p:sldLayoutId id="2147484220" r:id="rId7"/>
    <p:sldLayoutId id="2147484221" r:id="rId8"/>
    <p:sldLayoutId id="2147484222" r:id="rId9"/>
    <p:sldLayoutId id="2147484223" r:id="rId10"/>
    <p:sldLayoutId id="2147484224" r:id="rId11"/>
    <p:sldLayoutId id="2147484225" r:id="rId12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背景模板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 userDrawn="1"/>
        </p:nvSpPr>
        <p:spPr>
          <a:xfrm>
            <a:off x="1692275" y="333375"/>
            <a:ext cx="2736850" cy="3667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b="1" dirty="0">
                <a:solidFill>
                  <a:srgbClr val="FFFFFF"/>
                </a:solidFill>
                <a:latin typeface="方正正大黑简体" pitchFamily="2" charset="-122"/>
                <a:ea typeface="方正正大黑简体" pitchFamily="2" charset="-122"/>
              </a:rPr>
              <a:t>Group Introduction</a:t>
            </a:r>
            <a:endParaRPr lang="zh-CN" altLang="en-US" b="1" dirty="0">
              <a:solidFill>
                <a:srgbClr val="FFFFFF"/>
              </a:solidFill>
              <a:latin typeface="方正正大黑简体" pitchFamily="2" charset="-122"/>
              <a:ea typeface="方正正大黑简体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微软雅黑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微软雅黑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微软雅黑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微软雅黑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微软雅黑" pitchFamily="34" charset="-122"/>
        </a:defRPr>
      </a:lvl9pPr>
    </p:titleStyle>
    <p:bodyStyle>
      <a:lvl1pPr marL="180975" indent="-180975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541338" indent="-180975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</a:defRPr>
      </a:lvl2pPr>
      <a:lvl3pPr marL="895350" indent="-174625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1600">
          <a:solidFill>
            <a:schemeClr val="tx1"/>
          </a:solidFill>
          <a:latin typeface="+mn-lt"/>
          <a:ea typeface="+mn-ea"/>
        </a:defRPr>
      </a:lvl3pPr>
      <a:lvl4pPr marL="1255713" indent="-180975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1400">
          <a:solidFill>
            <a:schemeClr val="tx1"/>
          </a:solidFill>
          <a:latin typeface="+mn-lt"/>
          <a:ea typeface="+mn-ea"/>
        </a:defRPr>
      </a:lvl4pPr>
      <a:lvl5pPr marL="1619250" indent="-184150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1200">
          <a:solidFill>
            <a:schemeClr val="tx1"/>
          </a:solidFill>
          <a:latin typeface="+mn-lt"/>
          <a:ea typeface="+mn-ea"/>
        </a:defRPr>
      </a:lvl5pPr>
      <a:lvl6pPr marL="2076450" indent="-184150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1200">
          <a:solidFill>
            <a:schemeClr val="tx1"/>
          </a:solidFill>
          <a:latin typeface="+mn-lt"/>
          <a:ea typeface="+mn-ea"/>
        </a:defRPr>
      </a:lvl6pPr>
      <a:lvl7pPr marL="2533650" indent="-184150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1200">
          <a:solidFill>
            <a:schemeClr val="tx1"/>
          </a:solidFill>
          <a:latin typeface="+mn-lt"/>
          <a:ea typeface="+mn-ea"/>
        </a:defRPr>
      </a:lvl7pPr>
      <a:lvl8pPr marL="2990850" indent="-184150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1200">
          <a:solidFill>
            <a:schemeClr val="tx1"/>
          </a:solidFill>
          <a:latin typeface="+mn-lt"/>
          <a:ea typeface="+mn-ea"/>
        </a:defRPr>
      </a:lvl8pPr>
      <a:lvl9pPr marL="3448050" indent="-184150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4099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5C2A7EA-885A-4A4E-BD07-8021468DD38C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B2E225A-A0FE-4C0D-9D0E-9B66E37A592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512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DD70721-0FCD-41C4-A9CC-8F49B0C8269F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12F7A07-FECD-46A6-89A8-9B83A6A4DD2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614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F2F9452-FAF5-43D8-9C3F-85D987B2066A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A3855B7-A898-4F34-B2A8-60E8F11908D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4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33D3582-A4C3-4CBE-A24C-0D48CC18A0B1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12C815A-CA2D-4CE0-86D2-B1B8DB2F4F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126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DE198B0-14B2-4421-B108-5C214EFEF19C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C2C8FB3-55E4-4CA7-A9E6-F0EACC5CDF0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3315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7FE29C6-172E-4DF5-8A1D-C07E8B101742}" type="datetimeFigureOut">
              <a:rPr lang="zh-CN" altLang="en-US"/>
              <a:pPr>
                <a:defRPr/>
              </a:pPr>
              <a:t>2014/6/27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14141DF-FCAD-4C75-9BEA-A1AB933936E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59.gif"/><Relationship Id="rId5" Type="http://schemas.openxmlformats.org/officeDocument/2006/relationships/image" Target="../media/image58.gif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8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2.xml"/><Relationship Id="rId4" Type="http://schemas.openxmlformats.org/officeDocument/2006/relationships/image" Target="../media/image67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4.xml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5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6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1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3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16.xml"/><Relationship Id="rId5" Type="http://schemas.openxmlformats.org/officeDocument/2006/relationships/image" Target="../media/image96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3175"/>
            <a:ext cx="5005388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 descr="1-补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26988"/>
            <a:ext cx="4681538" cy="691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图片 3" descr="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-26988"/>
            <a:ext cx="4568825" cy="691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25388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3183612" y="116632"/>
            <a:ext cx="585288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600" b="1" dirty="0" smtClean="0">
                <a:latin typeface="黑体" pitchFamily="49" charset="-122"/>
                <a:ea typeface="黑体" pitchFamily="49" charset="-122"/>
              </a:rPr>
              <a:t>五、</a:t>
            </a:r>
            <a:r>
              <a:rPr lang="zh-CN" altLang="zh-CN" sz="2600" b="1" dirty="0" smtClean="0">
                <a:latin typeface="黑体" pitchFamily="49" charset="-122"/>
                <a:ea typeface="黑体" pitchFamily="49" charset="-122"/>
              </a:rPr>
              <a:t>认真</a:t>
            </a:r>
            <a:r>
              <a:rPr lang="zh-CN" altLang="zh-CN" sz="2600" b="1" dirty="0">
                <a:latin typeface="黑体" pitchFamily="49" charset="-122"/>
                <a:ea typeface="黑体" pitchFamily="49" charset="-122"/>
              </a:rPr>
              <a:t>解决关系民生的突出环境问题</a:t>
            </a:r>
            <a:endParaRPr lang="zh-CN" altLang="en-US" sz="26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427984" y="3977604"/>
            <a:ext cx="2880000" cy="22015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sp>
        <p:nvSpPr>
          <p:cNvPr id="11" name="矩形 10"/>
          <p:cNvSpPr/>
          <p:nvPr/>
        </p:nvSpPr>
        <p:spPr>
          <a:xfrm>
            <a:off x="3571868" y="1571612"/>
            <a:ext cx="6000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800" kern="100" dirty="0" smtClean="0">
                <a:cs typeface="Times New Roman" panose="02020603050405020304" pitchFamily="18" charset="0"/>
              </a:rPr>
              <a:t>良好</a:t>
            </a:r>
            <a:r>
              <a:rPr lang="zh-CN" altLang="zh-CN" sz="2800" kern="100" dirty="0">
                <a:cs typeface="Times New Roman" panose="02020603050405020304" pitchFamily="18" charset="0"/>
              </a:rPr>
              <a:t>生态环境是最公平的公共产品，是最普惠的民生福祉</a:t>
            </a:r>
            <a:r>
              <a:rPr lang="zh-CN" altLang="zh-CN" sz="2800" kern="100" dirty="0" smtClean="0">
                <a:cs typeface="Times New Roman" panose="02020603050405020304" pitchFamily="18" charset="0"/>
              </a:rPr>
              <a:t>。</a:t>
            </a:r>
            <a:endParaRPr lang="zh-CN" altLang="en-US" sz="2800" dirty="0"/>
          </a:p>
        </p:txBody>
      </p:sp>
      <p:grpSp>
        <p:nvGrpSpPr>
          <p:cNvPr id="17" name="组合 16"/>
          <p:cNvGrpSpPr/>
          <p:nvPr/>
        </p:nvGrpSpPr>
        <p:grpSpPr>
          <a:xfrm>
            <a:off x="603698" y="1268760"/>
            <a:ext cx="2880000" cy="2232248"/>
            <a:chOff x="1071538" y="1571612"/>
            <a:chExt cx="2664296" cy="2221687"/>
          </a:xfrm>
        </p:grpSpPr>
        <p:pic>
          <p:nvPicPr>
            <p:cNvPr id="18" name="Picture 6"/>
            <p:cNvPicPr>
              <a:picLocks noChangeAspect="1" noChangeArrowheads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 bwMode="auto">
            <a:xfrm>
              <a:off x="1071538" y="1571612"/>
              <a:ext cx="2664296" cy="2221687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  <a:extLst/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15817" y="3573016"/>
              <a:ext cx="710940" cy="168401"/>
            </a:xfrm>
            <a:prstGeom prst="rect">
              <a:avLst/>
            </a:prstGeom>
          </p:spPr>
        </p:pic>
      </p:grpSp>
      <p:grpSp>
        <p:nvGrpSpPr>
          <p:cNvPr id="21" name="组合 20"/>
          <p:cNvGrpSpPr/>
          <p:nvPr/>
        </p:nvGrpSpPr>
        <p:grpSpPr>
          <a:xfrm>
            <a:off x="626578" y="3926238"/>
            <a:ext cx="2880000" cy="2304256"/>
            <a:chOff x="500034" y="4071942"/>
            <a:chExt cx="2910669" cy="2237851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6">
              <a:extLst/>
            </a:blip>
            <a:srcRect/>
            <a:stretch>
              <a:fillRect/>
            </a:stretch>
          </p:blipFill>
          <p:spPr bwMode="auto">
            <a:xfrm>
              <a:off x="500034" y="4071942"/>
              <a:ext cx="2910669" cy="2237851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  <a:extLst/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17776" y="6180903"/>
              <a:ext cx="1592927" cy="12889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125653376_11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2924944"/>
            <a:ext cx="2733683" cy="312788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/>
          </a:blip>
          <a:srcRect t="66977"/>
          <a:stretch>
            <a:fillRect/>
          </a:stretch>
        </p:blipFill>
        <p:spPr bwMode="auto">
          <a:xfrm>
            <a:off x="5076056" y="1012208"/>
            <a:ext cx="3339149" cy="2030329"/>
          </a:xfrm>
          <a:prstGeom prst="rect">
            <a:avLst/>
          </a:prstGeom>
          <a:ln>
            <a:noFill/>
          </a:ln>
          <a:effectLst/>
          <a:extLst/>
        </p:spPr>
      </p:pic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3627771" y="116632"/>
            <a:ext cx="533671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/>
            <a:r>
              <a:rPr lang="zh-CN" altLang="en-US" sz="2600" b="1" dirty="0">
                <a:latin typeface="黑体" pitchFamily="49" charset="-122"/>
                <a:ea typeface="黑体" pitchFamily="49" charset="-122"/>
              </a:rPr>
              <a:t>六</a:t>
            </a:r>
            <a:r>
              <a:rPr lang="zh-CN" altLang="en-US" sz="2600" b="1" dirty="0" smtClean="0">
                <a:latin typeface="黑体" pitchFamily="49" charset="-122"/>
                <a:ea typeface="黑体" pitchFamily="49" charset="-122"/>
              </a:rPr>
              <a:t>、完善</a:t>
            </a:r>
            <a:r>
              <a:rPr lang="zh-CN" altLang="en-US" sz="2600" b="1" dirty="0">
                <a:latin typeface="黑体" pitchFamily="49" charset="-122"/>
                <a:ea typeface="黑体" pitchFamily="49" charset="-122"/>
              </a:rPr>
              <a:t>生态文明建设制度体系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00496" y="5429264"/>
            <a:ext cx="2433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生态</a:t>
            </a:r>
            <a:r>
              <a:rPr lang="zh-CN" altLang="en-US" sz="2400" dirty="0" smtClean="0"/>
              <a:t>文明指标</a:t>
            </a:r>
            <a:endParaRPr lang="en-US" altLang="zh-CN" sz="2400" dirty="0" smtClean="0"/>
          </a:p>
          <a:p>
            <a:r>
              <a:rPr lang="zh-CN" altLang="en-US" sz="2400" dirty="0" smtClean="0"/>
              <a:t>纳入政绩考核，一票否决</a:t>
            </a:r>
            <a:endParaRPr lang="zh-CN" alt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13712" y="5445224"/>
            <a:ext cx="4358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环境污染必须追责，</a:t>
            </a:r>
            <a:endParaRPr lang="en-US" altLang="zh-CN" sz="2400" dirty="0" smtClean="0"/>
          </a:p>
          <a:p>
            <a:r>
              <a:rPr lang="zh-CN" altLang="en-US" sz="2400" dirty="0" smtClean="0"/>
              <a:t>甚至终身追责</a:t>
            </a:r>
            <a:endParaRPr lang="zh-CN" altLang="en-US" sz="24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383637"/>
            <a:ext cx="3853736" cy="39895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750"/>
                            </p:stCondLst>
                            <p:childTnLst>
                              <p:par>
                                <p:cTn id="3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875" y="5516563"/>
            <a:ext cx="1490663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642910" y="1071546"/>
            <a:ext cx="8197884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zh-CN" sz="2800" dirty="0">
                <a:solidFill>
                  <a:srgbClr val="000000"/>
                </a:solidFill>
                <a:latin typeface="Calibri" pitchFamily="34" charset="0"/>
              </a:rPr>
              <a:t>认真学习和深入研讨</a:t>
            </a:r>
            <a:r>
              <a:rPr lang="zh-CN" altLang="zh-CN" sz="2800" dirty="0" smtClean="0">
                <a:solidFill>
                  <a:srgbClr val="000000"/>
                </a:solidFill>
                <a:latin typeface="Calibri" pitchFamily="34" charset="0"/>
              </a:rPr>
              <a:t>《关于贯彻落实习近平总书记重要讲话精神的任务分工》</a:t>
            </a:r>
            <a:r>
              <a:rPr lang="zh-CN" altLang="en-US" sz="2800" dirty="0">
                <a:solidFill>
                  <a:srgbClr val="000000"/>
                </a:solidFill>
                <a:latin typeface="Calibri" pitchFamily="34" charset="0"/>
              </a:rPr>
              <a:t>体会</a:t>
            </a:r>
          </a:p>
        </p:txBody>
      </p:sp>
      <p:sp>
        <p:nvSpPr>
          <p:cNvPr id="4" name="折角形 3"/>
          <p:cNvSpPr/>
          <p:nvPr/>
        </p:nvSpPr>
        <p:spPr>
          <a:xfrm>
            <a:off x="1403350" y="2133600"/>
            <a:ext cx="6624638" cy="3600450"/>
          </a:xfrm>
          <a:prstGeom prst="foldedCorner">
            <a:avLst>
              <a:gd name="adj" fmla="val 2395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1547813" y="2636838"/>
            <a:ext cx="64801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zh-CN" sz="2400" b="1">
                <a:solidFill>
                  <a:srgbClr val="000000"/>
                </a:solidFill>
                <a:latin typeface="Calibri" pitchFamily="34" charset="0"/>
              </a:rPr>
              <a:t>一是</a:t>
            </a:r>
            <a:r>
              <a:rPr lang="zh-CN" altLang="zh-CN" sz="2400">
                <a:solidFill>
                  <a:srgbClr val="000000"/>
                </a:solidFill>
                <a:latin typeface="Calibri" pitchFamily="34" charset="0"/>
              </a:rPr>
              <a:t>对生态文明建设重大意义的认识更加清醒</a:t>
            </a:r>
            <a:endParaRPr lang="zh-CN" altLang="en-US" sz="2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1547813" y="3284538"/>
            <a:ext cx="64119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zh-CN" sz="2400" b="1">
                <a:solidFill>
                  <a:srgbClr val="000000"/>
                </a:solidFill>
                <a:latin typeface="Calibri" pitchFamily="34" charset="0"/>
              </a:rPr>
              <a:t>二是</a:t>
            </a:r>
            <a:r>
              <a:rPr lang="zh-CN" altLang="zh-CN" sz="2400">
                <a:solidFill>
                  <a:srgbClr val="000000"/>
                </a:solidFill>
                <a:latin typeface="Calibri" pitchFamily="34" charset="0"/>
              </a:rPr>
              <a:t>对生态文明建设根本要求的领会更加深入</a:t>
            </a:r>
            <a:endParaRPr lang="zh-CN" altLang="en-US" sz="2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1547813" y="3933825"/>
            <a:ext cx="63373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zh-CN" sz="2400" b="1">
                <a:solidFill>
                  <a:srgbClr val="000000"/>
                </a:solidFill>
                <a:latin typeface="Calibri" pitchFamily="34" charset="0"/>
              </a:rPr>
              <a:t>三是</a:t>
            </a:r>
            <a:r>
              <a:rPr lang="zh-CN" altLang="zh-CN" sz="2400">
                <a:solidFill>
                  <a:srgbClr val="000000"/>
                </a:solidFill>
                <a:latin typeface="Calibri" pitchFamily="34" charset="0"/>
              </a:rPr>
              <a:t>对生态文明建设重大任务的把握更加清晰</a:t>
            </a:r>
            <a:endParaRPr lang="zh-CN" altLang="en-US" sz="2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1547813" y="4581525"/>
            <a:ext cx="5727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zh-CN" sz="2400" b="1">
                <a:solidFill>
                  <a:srgbClr val="000000"/>
                </a:solidFill>
                <a:latin typeface="Calibri" pitchFamily="34" charset="0"/>
              </a:rPr>
              <a:t>四是</a:t>
            </a:r>
            <a:r>
              <a:rPr lang="zh-CN" altLang="zh-CN" sz="2400">
                <a:solidFill>
                  <a:srgbClr val="000000"/>
                </a:solidFill>
                <a:latin typeface="Calibri" pitchFamily="34" charset="0"/>
              </a:rPr>
              <a:t>对生态文明建设的责任担当更加坚定</a:t>
            </a:r>
            <a:endParaRPr lang="zh-CN" altLang="en-US" sz="24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-153988" y="2348880"/>
            <a:ext cx="945197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第二章  </a:t>
            </a:r>
            <a:endParaRPr lang="en-US" altLang="zh-CN" sz="3600" b="1" dirty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  <a:p>
            <a:pPr algn="ctr"/>
            <a:r>
              <a:rPr lang="zh-CN" altLang="en-US" sz="3600" b="1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着力构建推进生态文明建设和</a:t>
            </a:r>
            <a:endParaRPr lang="en-US" altLang="zh-CN" sz="3600" b="1" dirty="0" smtClean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  <a:p>
            <a:pPr algn="ctr"/>
            <a:r>
              <a:rPr lang="zh-CN" altLang="en-US" sz="3600" b="1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环境保护的四梁八柱</a:t>
            </a:r>
            <a:endParaRPr lang="zh-CN" altLang="zh-CN" sz="3600" b="1" dirty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62"/>
          <p:cNvSpPr txBox="1">
            <a:spLocks noChangeArrowheads="1"/>
          </p:cNvSpPr>
          <p:nvPr/>
        </p:nvSpPr>
        <p:spPr bwMode="auto">
          <a:xfrm>
            <a:off x="439341" y="2348880"/>
            <a:ext cx="6762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600" b="1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本章概要 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1403350" y="1412776"/>
            <a:ext cx="6848098" cy="1079500"/>
            <a:chOff x="1403350" y="1413396"/>
            <a:chExt cx="6848098" cy="1079500"/>
          </a:xfrm>
        </p:grpSpPr>
        <p:sp>
          <p:nvSpPr>
            <p:cNvPr id="40" name="Rectangle 31"/>
            <p:cNvSpPr>
              <a:spLocks noChangeArrowheads="1"/>
            </p:cNvSpPr>
            <p:nvPr/>
          </p:nvSpPr>
          <p:spPr bwMode="auto">
            <a:xfrm>
              <a:off x="1403350" y="2162695"/>
              <a:ext cx="6840538" cy="330201"/>
            </a:xfrm>
            <a:prstGeom prst="rect">
              <a:avLst/>
            </a:prstGeom>
            <a:gradFill rotWithShape="1">
              <a:gsLst>
                <a:gs pos="0">
                  <a:srgbClr val="000000">
                    <a:alpha val="70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9pPr>
            </a:lstStyle>
            <a:p>
              <a:pPr eaLnBrk="1" hangingPunct="1">
                <a:defRPr/>
              </a:pPr>
              <a:endParaRPr lang="zh-CN" altLang="en-US" sz="2400" b="0" kern="0" smtClean="0">
                <a:solidFill>
                  <a:srgbClr val="000000"/>
                </a:solidFill>
                <a:ea typeface="华文细黑" pitchFamily="2" charset="-122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1613048" y="1413396"/>
              <a:ext cx="6638400" cy="949325"/>
              <a:chOff x="1613048" y="1413396"/>
              <a:chExt cx="6638400" cy="949325"/>
            </a:xfrm>
          </p:grpSpPr>
          <p:sp>
            <p:nvSpPr>
              <p:cNvPr id="22" name="AutoShape 6"/>
              <p:cNvSpPr>
                <a:spLocks noChangeArrowheads="1"/>
              </p:cNvSpPr>
              <p:nvPr/>
            </p:nvSpPr>
            <p:spPr bwMode="auto">
              <a:xfrm>
                <a:off x="1613048" y="1413396"/>
                <a:ext cx="6638400" cy="949325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DDDDD"/>
                  </a:gs>
                </a:gsLst>
                <a:lin ang="5400000" scaled="1"/>
              </a:gradFill>
              <a:ln w="9525">
                <a:solidFill>
                  <a:srgbClr val="B2B2B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9pPr>
              </a:lstStyle>
              <a:p>
                <a:pPr eaLnBrk="1" hangingPunct="1">
                  <a:defRPr/>
                </a:pPr>
                <a:endParaRPr lang="zh-CN" altLang="en-US" sz="2400" b="0" kern="0" smtClean="0">
                  <a:solidFill>
                    <a:srgbClr val="000000"/>
                  </a:solidFill>
                  <a:ea typeface="华文细黑" pitchFamily="2" charset="-122"/>
                </a:endParaRPr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1613049" y="1484784"/>
                <a:ext cx="6199311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:r>
                  <a:rPr lang="zh-CN" altLang="en-US" sz="2400" b="1" dirty="0" smtClean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以</a:t>
                </a:r>
                <a:r>
                  <a:rPr lang="zh-CN" altLang="en-US" sz="2400" b="1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积极探索环境保护新路为实践主体，</a:t>
                </a:r>
                <a:endParaRPr lang="en-US" altLang="zh-CN" sz="2400" b="1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lvl="1"/>
                <a:r>
                  <a:rPr lang="zh-CN" altLang="en-US" sz="2400" b="1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进一步丰富环境保护的理论</a:t>
                </a:r>
                <a:r>
                  <a:rPr lang="zh-CN" altLang="en-US" sz="2400" b="1" dirty="0" smtClean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体系</a:t>
                </a:r>
                <a:endParaRPr lang="en-US" altLang="zh-CN" sz="2400" b="1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1691680" y="1465620"/>
                <a:ext cx="28803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b="1" dirty="0" smtClean="0">
                    <a:latin typeface="黑体" panose="02010609060101010101" pitchFamily="49" charset="-122"/>
                    <a:ea typeface="黑体" panose="02010609060101010101" pitchFamily="49" charset="-122"/>
                  </a:rPr>
                  <a:t>1</a:t>
                </a:r>
                <a:endPara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1555750" y="2554064"/>
            <a:ext cx="6840538" cy="1090340"/>
            <a:chOff x="1555750" y="2698700"/>
            <a:chExt cx="6840538" cy="1090340"/>
          </a:xfrm>
        </p:grpSpPr>
        <p:sp>
          <p:nvSpPr>
            <p:cNvPr id="41" name="Rectangle 31"/>
            <p:cNvSpPr>
              <a:spLocks noChangeArrowheads="1"/>
            </p:cNvSpPr>
            <p:nvPr/>
          </p:nvSpPr>
          <p:spPr bwMode="auto">
            <a:xfrm>
              <a:off x="1555750" y="3458839"/>
              <a:ext cx="6840538" cy="330201"/>
            </a:xfrm>
            <a:prstGeom prst="rect">
              <a:avLst/>
            </a:prstGeom>
            <a:gradFill rotWithShape="1">
              <a:gsLst>
                <a:gs pos="0">
                  <a:srgbClr val="000000">
                    <a:alpha val="70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9pPr>
            </a:lstStyle>
            <a:p>
              <a:pPr eaLnBrk="1" hangingPunct="1">
                <a:defRPr/>
              </a:pPr>
              <a:endParaRPr lang="zh-CN" altLang="en-US" sz="2400" b="0" kern="0" smtClean="0">
                <a:solidFill>
                  <a:srgbClr val="000000"/>
                </a:solidFill>
                <a:ea typeface="华文细黑" pitchFamily="2" charset="-122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1613049" y="2698700"/>
              <a:ext cx="6638400" cy="949324"/>
              <a:chOff x="1613049" y="2698700"/>
              <a:chExt cx="6638400" cy="949324"/>
            </a:xfrm>
          </p:grpSpPr>
          <p:sp>
            <p:nvSpPr>
              <p:cNvPr id="23" name="AutoShape 9"/>
              <p:cNvSpPr>
                <a:spLocks noChangeArrowheads="1"/>
              </p:cNvSpPr>
              <p:nvPr/>
            </p:nvSpPr>
            <p:spPr bwMode="auto">
              <a:xfrm>
                <a:off x="1613049" y="2698700"/>
                <a:ext cx="6638400" cy="949324"/>
              </a:xfrm>
              <a:prstGeom prst="roundRect">
                <a:avLst>
                  <a:gd name="adj" fmla="val 16667"/>
                </a:avLst>
              </a:prstGeom>
              <a:solidFill>
                <a:srgbClr val="58A030"/>
              </a:solidFill>
              <a:ln>
                <a:noFill/>
              </a:ln>
              <a:extLst/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9pPr>
              </a:lstStyle>
              <a:p>
                <a:pPr lvl="1"/>
                <a:r>
                  <a:rPr lang="zh-CN" altLang="en-US" sz="2400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以新修订的</a:t>
                </a:r>
                <a:r>
                  <a:rPr lang="en-US" altLang="zh-CN" sz="2400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《</a:t>
                </a:r>
                <a:r>
                  <a:rPr lang="zh-CN" altLang="en-US" sz="2400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环境保护法</a:t>
                </a:r>
                <a:r>
                  <a:rPr lang="en-US" altLang="zh-CN" sz="2400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》</a:t>
                </a:r>
                <a:r>
                  <a:rPr lang="zh-CN" altLang="en-US" sz="2400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实施为龙头，</a:t>
                </a:r>
                <a:endParaRPr lang="en-US" altLang="zh-CN" sz="2400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lvl="1"/>
                <a:r>
                  <a:rPr lang="zh-CN" altLang="en-US" sz="2400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形成有力保护生态环境的法律法规</a:t>
                </a:r>
                <a:r>
                  <a:rPr lang="zh-CN" altLang="en-US" sz="2400" dirty="0" smtClean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体系</a:t>
                </a:r>
                <a:endParaRPr lang="en-US" altLang="zh-CN" sz="2400" dirty="0">
                  <a:solidFill>
                    <a:srgbClr val="FFFFFF"/>
                  </a:solidFill>
                  <a:latin typeface="微软雅黑" pitchFamily="34" charset="-122"/>
                </a:endParaRP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>
                <a:off x="1691680" y="2761764"/>
                <a:ext cx="28803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b="1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2</a:t>
                </a:r>
                <a:endParaRPr lang="zh-CN" altLang="en-US" sz="28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>
            <a:off x="1555750" y="3716412"/>
            <a:ext cx="6976690" cy="1122289"/>
            <a:chOff x="1555750" y="3861048"/>
            <a:chExt cx="6976690" cy="1122289"/>
          </a:xfrm>
        </p:grpSpPr>
        <p:sp>
          <p:nvSpPr>
            <p:cNvPr id="42" name="Rectangle 31"/>
            <p:cNvSpPr>
              <a:spLocks noChangeArrowheads="1"/>
            </p:cNvSpPr>
            <p:nvPr/>
          </p:nvSpPr>
          <p:spPr bwMode="auto">
            <a:xfrm>
              <a:off x="1555750" y="4653136"/>
              <a:ext cx="6840538" cy="330201"/>
            </a:xfrm>
            <a:prstGeom prst="rect">
              <a:avLst/>
            </a:prstGeom>
            <a:gradFill rotWithShape="1">
              <a:gsLst>
                <a:gs pos="0">
                  <a:srgbClr val="000000">
                    <a:alpha val="70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9pPr>
            </a:lstStyle>
            <a:p>
              <a:pPr eaLnBrk="1" hangingPunct="1">
                <a:defRPr/>
              </a:pPr>
              <a:endParaRPr lang="zh-CN" altLang="en-US" sz="2400" b="0" kern="0" smtClean="0">
                <a:solidFill>
                  <a:srgbClr val="000000"/>
                </a:solidFill>
                <a:ea typeface="华文细黑" pitchFamily="2" charset="-122"/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1613050" y="3861048"/>
              <a:ext cx="6919390" cy="963688"/>
              <a:chOff x="1613050" y="3861048"/>
              <a:chExt cx="6919390" cy="963688"/>
            </a:xfrm>
          </p:grpSpPr>
          <p:sp>
            <p:nvSpPr>
              <p:cNvPr id="24" name="AutoShape 12"/>
              <p:cNvSpPr>
                <a:spLocks noChangeArrowheads="1"/>
              </p:cNvSpPr>
              <p:nvPr/>
            </p:nvSpPr>
            <p:spPr bwMode="auto">
              <a:xfrm>
                <a:off x="1613050" y="3873822"/>
                <a:ext cx="6637982" cy="950914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DDDDD"/>
                  </a:gs>
                </a:gsLst>
                <a:lin ang="5400000" scaled="1"/>
              </a:gradFill>
              <a:ln w="9525">
                <a:solidFill>
                  <a:srgbClr val="B2B2B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9pPr>
              </a:lstStyle>
              <a:p>
                <a:pPr algn="ctr" eaLnBrk="1" hangingPunct="1">
                  <a:defRPr/>
                </a:pPr>
                <a:endParaRPr lang="zh-CN" altLang="en-US" i="1" kern="0" smtClean="0">
                  <a:solidFill>
                    <a:srgbClr val="000000"/>
                  </a:solidFill>
                  <a:latin typeface="微软雅黑" pitchFamily="34" charset="-122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2022797" y="3873822"/>
                <a:ext cx="6509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eaLnBrk="0" hangingPunct="0"/>
                <a:r>
                  <a:rPr lang="zh-CN" altLang="en-US" sz="2400" b="1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以深化生态环保体制改革为契机，建立</a:t>
                </a:r>
                <a:r>
                  <a:rPr lang="zh-CN" altLang="en-US" sz="2400" b="1" dirty="0" smtClean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严格</a:t>
                </a:r>
                <a:endParaRPr lang="en-US" altLang="zh-CN" sz="2400" b="1" dirty="0" smtClean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marL="342900" indent="-342900" eaLnBrk="0" hangingPunct="0"/>
                <a:r>
                  <a:rPr lang="zh-CN" altLang="en-US" sz="2400" b="1" dirty="0" smtClean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监管</a:t>
                </a:r>
                <a:r>
                  <a:rPr lang="zh-CN" altLang="en-US" sz="2400" b="1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所有污染物的环境保护组织制度</a:t>
                </a:r>
                <a:r>
                  <a:rPr lang="zh-CN" altLang="en-US" sz="2400" b="1" dirty="0" smtClean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体系</a:t>
                </a:r>
                <a:endParaRPr lang="zh-CN" altLang="en-US" sz="2400" b="1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691680" y="3861048"/>
                <a:ext cx="28803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b="1" dirty="0" smtClean="0">
                    <a:latin typeface="黑体" panose="02010609060101010101" pitchFamily="49" charset="-122"/>
                    <a:ea typeface="黑体" panose="02010609060101010101" pitchFamily="49" charset="-122"/>
                  </a:rPr>
                  <a:t>3</a:t>
                </a:r>
                <a:endPara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</p:grpSp>
      <p:grpSp>
        <p:nvGrpSpPr>
          <p:cNvPr id="16" name="组合 15"/>
          <p:cNvGrpSpPr/>
          <p:nvPr/>
        </p:nvGrpSpPr>
        <p:grpSpPr>
          <a:xfrm>
            <a:off x="1555750" y="4868540"/>
            <a:ext cx="6840538" cy="1080120"/>
            <a:chOff x="1555750" y="5013176"/>
            <a:chExt cx="6840538" cy="1080120"/>
          </a:xfrm>
        </p:grpSpPr>
        <p:sp>
          <p:nvSpPr>
            <p:cNvPr id="43" name="Rectangle 31"/>
            <p:cNvSpPr>
              <a:spLocks noChangeArrowheads="1"/>
            </p:cNvSpPr>
            <p:nvPr/>
          </p:nvSpPr>
          <p:spPr bwMode="auto">
            <a:xfrm>
              <a:off x="1555750" y="5763095"/>
              <a:ext cx="6840538" cy="330201"/>
            </a:xfrm>
            <a:prstGeom prst="rect">
              <a:avLst/>
            </a:prstGeom>
            <a:gradFill rotWithShape="1">
              <a:gsLst>
                <a:gs pos="0">
                  <a:srgbClr val="000000">
                    <a:alpha val="70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9pPr>
            </a:lstStyle>
            <a:p>
              <a:pPr eaLnBrk="1" hangingPunct="1">
                <a:defRPr/>
              </a:pPr>
              <a:endParaRPr lang="zh-CN" altLang="en-US" sz="2400" b="0" kern="0" smtClean="0">
                <a:solidFill>
                  <a:srgbClr val="000000"/>
                </a:solidFill>
                <a:ea typeface="华文细黑" pitchFamily="2" charset="-122"/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1613049" y="5013176"/>
              <a:ext cx="6637982" cy="949325"/>
              <a:chOff x="1613049" y="5013176"/>
              <a:chExt cx="6637982" cy="949325"/>
            </a:xfrm>
          </p:grpSpPr>
          <p:sp>
            <p:nvSpPr>
              <p:cNvPr id="25" name="AutoShape 9"/>
              <p:cNvSpPr>
                <a:spLocks noChangeArrowheads="1"/>
              </p:cNvSpPr>
              <p:nvPr/>
            </p:nvSpPr>
            <p:spPr bwMode="auto">
              <a:xfrm>
                <a:off x="1613049" y="5013176"/>
                <a:ext cx="6637982" cy="949325"/>
              </a:xfrm>
              <a:prstGeom prst="roundRect">
                <a:avLst>
                  <a:gd name="adj" fmla="val 16667"/>
                </a:avLst>
              </a:prstGeom>
              <a:solidFill>
                <a:srgbClr val="58A030"/>
              </a:solidFill>
              <a:ln>
                <a:noFill/>
              </a:ln>
              <a:extLst/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9pPr>
              </a:lstStyle>
              <a:p>
                <a:pPr lvl="1"/>
                <a:r>
                  <a:rPr lang="zh-CN" altLang="en-US" sz="2400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以打好大气、水、土壤污染防治三大战役</a:t>
                </a:r>
                <a:endParaRPr lang="en-US" altLang="zh-CN" sz="2400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lvl="1"/>
                <a:r>
                  <a:rPr lang="zh-CN" altLang="en-US" sz="2400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为抓手，构建改善环境质量的工作</a:t>
                </a:r>
                <a:r>
                  <a:rPr lang="zh-CN" altLang="en-US" sz="2400" dirty="0" smtClean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体系</a:t>
                </a:r>
                <a:endParaRPr lang="en-US" altLang="zh-CN" sz="2400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1691680" y="5013176"/>
                <a:ext cx="28803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b="1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4</a:t>
                </a:r>
                <a:endParaRPr lang="zh-CN" altLang="en-US" sz="28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427872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>
            <a:spLocks noChangeArrowheads="1"/>
          </p:cNvSpPr>
          <p:nvPr/>
        </p:nvSpPr>
        <p:spPr bwMode="auto">
          <a:xfrm>
            <a:off x="3810000" y="2679713"/>
            <a:ext cx="1282700" cy="1296987"/>
          </a:xfrm>
          <a:prstGeom prst="ellipse">
            <a:avLst/>
          </a:prstGeom>
          <a:gradFill rotWithShape="1">
            <a:gsLst>
              <a:gs pos="0">
                <a:srgbClr val="92D050"/>
              </a:gs>
              <a:gs pos="100000">
                <a:schemeClr val="accent3">
                  <a:lumMod val="50000"/>
                </a:schemeClr>
              </a:gs>
            </a:gsLst>
            <a:lin ang="540000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 smtClean="0">
                <a:solidFill>
                  <a:prstClr val="white"/>
                </a:solidFill>
              </a:rPr>
              <a:t>十二五</a:t>
            </a:r>
            <a:endParaRPr lang="en-US" altLang="zh-CN" sz="2400" dirty="0" smtClean="0">
              <a:solidFill>
                <a:prstClr val="white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 smtClean="0">
                <a:solidFill>
                  <a:prstClr val="white"/>
                </a:solidFill>
              </a:rPr>
              <a:t>期间四件</a:t>
            </a:r>
            <a:endParaRPr lang="en-US" altLang="zh-CN" sz="2400" dirty="0" smtClean="0">
              <a:solidFill>
                <a:prstClr val="white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 smtClean="0">
                <a:solidFill>
                  <a:prstClr val="white"/>
                </a:solidFill>
              </a:rPr>
              <a:t>大事</a:t>
            </a:r>
            <a:endParaRPr lang="zh-CN" altLang="en-US" sz="2400" dirty="0">
              <a:solidFill>
                <a:prstClr val="white"/>
              </a:solidFill>
            </a:endParaRPr>
          </a:p>
        </p:txBody>
      </p:sp>
      <p:sp>
        <p:nvSpPr>
          <p:cNvPr id="5" name="椭圆 4"/>
          <p:cNvSpPr/>
          <p:nvPr/>
        </p:nvSpPr>
        <p:spPr>
          <a:xfrm>
            <a:off x="3529013" y="2447938"/>
            <a:ext cx="1835150" cy="1854200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2627313" y="2501913"/>
            <a:ext cx="7921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3419475" y="2501913"/>
            <a:ext cx="360363" cy="215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2627313" y="4302138"/>
            <a:ext cx="7921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3419475" y="4038613"/>
            <a:ext cx="360363" cy="263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H="1">
            <a:off x="5580063" y="2501913"/>
            <a:ext cx="7921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H="1">
            <a:off x="5219700" y="2501913"/>
            <a:ext cx="376238" cy="311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5514975" y="4297375"/>
            <a:ext cx="7921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5154613" y="4030675"/>
            <a:ext cx="360362" cy="279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3"/>
          <p:cNvGrpSpPr>
            <a:grpSpLocks/>
          </p:cNvGrpSpPr>
          <p:nvPr/>
        </p:nvGrpSpPr>
        <p:grpSpPr bwMode="auto">
          <a:xfrm>
            <a:off x="565150" y="1997088"/>
            <a:ext cx="2135188" cy="1327150"/>
            <a:chOff x="421884" y="1844824"/>
            <a:chExt cx="2133892" cy="1325761"/>
          </a:xfrm>
        </p:grpSpPr>
        <p:sp>
          <p:nvSpPr>
            <p:cNvPr id="15" name="圆角矩形 14"/>
            <p:cNvSpPr/>
            <p:nvPr/>
          </p:nvSpPr>
          <p:spPr>
            <a:xfrm>
              <a:off x="421884" y="1844824"/>
              <a:ext cx="2051392" cy="1224267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39967" name="矩形 15"/>
            <p:cNvSpPr>
              <a:spLocks noChangeArrowheads="1"/>
            </p:cNvSpPr>
            <p:nvPr/>
          </p:nvSpPr>
          <p:spPr bwMode="auto">
            <a:xfrm>
              <a:off x="421884" y="1844824"/>
              <a:ext cx="2133892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>
                  <a:solidFill>
                    <a:srgbClr val="000000"/>
                  </a:solidFill>
                  <a:latin typeface="Calibri" pitchFamily="34" charset="0"/>
                </a:rPr>
                <a:t>以积极探索环境保护新路为实践主体，丰富完善环境保护的理论体系。</a:t>
              </a:r>
            </a:p>
          </p:txBody>
        </p:sp>
        <p:sp>
          <p:nvSpPr>
            <p:cNvPr id="17" name="直角三角形 16"/>
            <p:cNvSpPr/>
            <p:nvPr/>
          </p:nvSpPr>
          <p:spPr>
            <a:xfrm rot="16200000">
              <a:off x="2054526" y="2636062"/>
              <a:ext cx="432934" cy="433124"/>
            </a:xfrm>
            <a:prstGeom prst="rtTriangl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969" name="TextBox 17"/>
            <p:cNvSpPr txBox="1">
              <a:spLocks noChangeArrowheads="1"/>
            </p:cNvSpPr>
            <p:nvPr/>
          </p:nvSpPr>
          <p:spPr bwMode="auto">
            <a:xfrm>
              <a:off x="2195736" y="2708920"/>
              <a:ext cx="28504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2400" b="1">
                  <a:solidFill>
                    <a:srgbClr val="000000"/>
                  </a:solidFill>
                  <a:latin typeface="Calibri" pitchFamily="34" charset="0"/>
                </a:rPr>
                <a:t>1</a:t>
              </a:r>
              <a:endParaRPr lang="zh-CN" altLang="en-US" sz="2400" b="1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grpSp>
        <p:nvGrpSpPr>
          <p:cNvPr id="14" name="组合 18"/>
          <p:cNvGrpSpPr>
            <a:grpSpLocks/>
          </p:cNvGrpSpPr>
          <p:nvPr/>
        </p:nvGrpSpPr>
        <p:grpSpPr bwMode="auto">
          <a:xfrm>
            <a:off x="539750" y="3941775"/>
            <a:ext cx="2051050" cy="1344613"/>
            <a:chOff x="395536" y="3789040"/>
            <a:chExt cx="2052000" cy="1344345"/>
          </a:xfrm>
        </p:grpSpPr>
        <p:sp>
          <p:nvSpPr>
            <p:cNvPr id="20" name="圆角矩形 19"/>
            <p:cNvSpPr/>
            <p:nvPr/>
          </p:nvSpPr>
          <p:spPr>
            <a:xfrm>
              <a:off x="395536" y="3885859"/>
              <a:ext cx="2052000" cy="1223718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963" name="矩形 20"/>
            <p:cNvSpPr>
              <a:spLocks noChangeArrowheads="1"/>
            </p:cNvSpPr>
            <p:nvPr/>
          </p:nvSpPr>
          <p:spPr bwMode="auto">
            <a:xfrm>
              <a:off x="421884" y="3933056"/>
              <a:ext cx="2025652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>
                  <a:solidFill>
                    <a:srgbClr val="000000"/>
                  </a:solidFill>
                  <a:latin typeface="Calibri" pitchFamily="34" charset="0"/>
                </a:rPr>
                <a:t>以修改</a:t>
              </a:r>
              <a:r>
                <a:rPr lang="en-US" altLang="zh-CN">
                  <a:solidFill>
                    <a:srgbClr val="000000"/>
                  </a:solidFill>
                  <a:latin typeface="Calibri" pitchFamily="34" charset="0"/>
                </a:rPr>
                <a:t>《</a:t>
              </a:r>
              <a:r>
                <a:rPr lang="zh-CN" altLang="en-US">
                  <a:solidFill>
                    <a:srgbClr val="000000"/>
                  </a:solidFill>
                  <a:latin typeface="Calibri" pitchFamily="34" charset="0"/>
                </a:rPr>
                <a:t>环境保</a:t>
              </a:r>
              <a:endParaRPr lang="en-US" altLang="zh-CN">
                <a:solidFill>
                  <a:srgbClr val="000000"/>
                </a:solidFill>
                <a:latin typeface="Calibri" pitchFamily="34" charset="0"/>
              </a:endParaRPr>
            </a:p>
            <a:p>
              <a:r>
                <a:rPr lang="zh-CN" altLang="en-US">
                  <a:solidFill>
                    <a:srgbClr val="000000"/>
                  </a:solidFill>
                  <a:latin typeface="Calibri" pitchFamily="34" charset="0"/>
                </a:rPr>
                <a:t>护法</a:t>
              </a:r>
              <a:r>
                <a:rPr lang="en-US" altLang="zh-CN">
                  <a:solidFill>
                    <a:srgbClr val="000000"/>
                  </a:solidFill>
                  <a:latin typeface="Calibri" pitchFamily="34" charset="0"/>
                </a:rPr>
                <a:t>》</a:t>
              </a:r>
              <a:r>
                <a:rPr lang="zh-CN" altLang="en-US">
                  <a:solidFill>
                    <a:srgbClr val="000000"/>
                  </a:solidFill>
                  <a:latin typeface="Calibri" pitchFamily="34" charset="0"/>
                </a:rPr>
                <a:t>为龙头，全面构建环境法律法规框架。</a:t>
              </a:r>
            </a:p>
          </p:txBody>
        </p:sp>
        <p:sp>
          <p:nvSpPr>
            <p:cNvPr id="22" name="直角三角形 21"/>
            <p:cNvSpPr/>
            <p:nvPr/>
          </p:nvSpPr>
          <p:spPr>
            <a:xfrm rot="10800000">
              <a:off x="2015536" y="3885859"/>
              <a:ext cx="432000" cy="431714"/>
            </a:xfrm>
            <a:prstGeom prst="rtTriangl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965" name="TextBox 22"/>
            <p:cNvSpPr txBox="1">
              <a:spLocks noChangeArrowheads="1"/>
            </p:cNvSpPr>
            <p:nvPr/>
          </p:nvSpPr>
          <p:spPr bwMode="auto">
            <a:xfrm>
              <a:off x="2128210" y="3789040"/>
              <a:ext cx="28504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2400" b="1">
                  <a:solidFill>
                    <a:srgbClr val="000000"/>
                  </a:solidFill>
                  <a:latin typeface="Calibri" pitchFamily="34" charset="0"/>
                </a:rPr>
                <a:t>2</a:t>
              </a:r>
              <a:endParaRPr lang="zh-CN" altLang="en-US" sz="2400" b="1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grpSp>
        <p:nvGrpSpPr>
          <p:cNvPr id="19" name="组合 23"/>
          <p:cNvGrpSpPr>
            <a:grpSpLocks/>
          </p:cNvGrpSpPr>
          <p:nvPr/>
        </p:nvGrpSpPr>
        <p:grpSpPr bwMode="auto">
          <a:xfrm>
            <a:off x="6307138" y="3870338"/>
            <a:ext cx="2100262" cy="1330325"/>
            <a:chOff x="6504146" y="3717032"/>
            <a:chExt cx="2100302" cy="1330760"/>
          </a:xfrm>
        </p:grpSpPr>
        <p:sp>
          <p:nvSpPr>
            <p:cNvPr id="25" name="圆角矩形 24"/>
            <p:cNvSpPr/>
            <p:nvPr/>
          </p:nvSpPr>
          <p:spPr>
            <a:xfrm>
              <a:off x="6504146" y="3823429"/>
              <a:ext cx="2052676" cy="1224363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959" name="矩形 25"/>
            <p:cNvSpPr>
              <a:spLocks noChangeArrowheads="1"/>
            </p:cNvSpPr>
            <p:nvPr/>
          </p:nvSpPr>
          <p:spPr bwMode="auto">
            <a:xfrm>
              <a:off x="6534472" y="3933056"/>
              <a:ext cx="2069976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>
                  <a:solidFill>
                    <a:srgbClr val="000000"/>
                  </a:solidFill>
                  <a:latin typeface="Calibri" pitchFamily="34" charset="0"/>
                </a:rPr>
                <a:t>  </a:t>
              </a:r>
              <a:r>
                <a:rPr lang="zh-CN" altLang="zh-CN">
                  <a:solidFill>
                    <a:srgbClr val="000000"/>
                  </a:solidFill>
                  <a:latin typeface="Calibri" pitchFamily="34" charset="0"/>
                </a:rPr>
                <a:t>以完成节能减排为主要任务，着力推进环境质量改善</a:t>
              </a:r>
              <a:r>
                <a:rPr lang="zh-CN" altLang="en-US">
                  <a:solidFill>
                    <a:srgbClr val="000000"/>
                  </a:solidFill>
                  <a:latin typeface="Calibri" pitchFamily="34" charset="0"/>
                </a:rPr>
                <a:t>。</a:t>
              </a:r>
            </a:p>
          </p:txBody>
        </p:sp>
        <p:sp>
          <p:nvSpPr>
            <p:cNvPr id="27" name="直角三角形 26"/>
            <p:cNvSpPr/>
            <p:nvPr/>
          </p:nvSpPr>
          <p:spPr>
            <a:xfrm rot="5400000">
              <a:off x="6516780" y="3825084"/>
              <a:ext cx="431941" cy="431808"/>
            </a:xfrm>
            <a:prstGeom prst="rtTriangl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961" name="TextBox 27"/>
            <p:cNvSpPr txBox="1">
              <a:spLocks noChangeArrowheads="1"/>
            </p:cNvSpPr>
            <p:nvPr/>
          </p:nvSpPr>
          <p:spPr bwMode="auto">
            <a:xfrm>
              <a:off x="6504146" y="3717032"/>
              <a:ext cx="28504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2400" b="1">
                  <a:solidFill>
                    <a:srgbClr val="000000"/>
                  </a:solidFill>
                  <a:latin typeface="Calibri" pitchFamily="34" charset="0"/>
                </a:rPr>
                <a:t>4</a:t>
              </a:r>
              <a:endParaRPr lang="zh-CN" altLang="en-US" sz="2400" b="1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grpSp>
        <p:nvGrpSpPr>
          <p:cNvPr id="24" name="组合 28"/>
          <p:cNvGrpSpPr>
            <a:grpSpLocks/>
          </p:cNvGrpSpPr>
          <p:nvPr/>
        </p:nvGrpSpPr>
        <p:grpSpPr bwMode="auto">
          <a:xfrm>
            <a:off x="6254750" y="2074875"/>
            <a:ext cx="2178050" cy="1320800"/>
            <a:chOff x="6447196" y="1921570"/>
            <a:chExt cx="2178310" cy="1321023"/>
          </a:xfrm>
        </p:grpSpPr>
        <p:sp>
          <p:nvSpPr>
            <p:cNvPr id="30" name="圆角矩形 29"/>
            <p:cNvSpPr/>
            <p:nvPr/>
          </p:nvSpPr>
          <p:spPr>
            <a:xfrm>
              <a:off x="6474187" y="1921570"/>
              <a:ext cx="2051295" cy="122417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955" name="矩形 30"/>
            <p:cNvSpPr>
              <a:spLocks noChangeArrowheads="1"/>
            </p:cNvSpPr>
            <p:nvPr/>
          </p:nvSpPr>
          <p:spPr bwMode="auto">
            <a:xfrm>
              <a:off x="6516216" y="1931105"/>
              <a:ext cx="2109290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zh-CN">
                  <a:solidFill>
                    <a:srgbClr val="000000"/>
                  </a:solidFill>
                  <a:latin typeface="Calibri" pitchFamily="34" charset="0"/>
                </a:rPr>
                <a:t>以大力推进生态文明建设为契机，理顺健全环境保护职</a:t>
              </a:r>
              <a:endParaRPr lang="en-US" altLang="zh-CN">
                <a:solidFill>
                  <a:srgbClr val="000000"/>
                </a:solidFill>
                <a:latin typeface="Calibri" pitchFamily="34" charset="0"/>
              </a:endParaRPr>
            </a:p>
            <a:p>
              <a:r>
                <a:rPr lang="en-US" altLang="zh-CN">
                  <a:solidFill>
                    <a:srgbClr val="000000"/>
                  </a:solidFill>
                  <a:latin typeface="Calibri" pitchFamily="34" charset="0"/>
                </a:rPr>
                <a:t>      </a:t>
              </a:r>
              <a:r>
                <a:rPr lang="zh-CN" altLang="zh-CN">
                  <a:solidFill>
                    <a:srgbClr val="000000"/>
                  </a:solidFill>
                  <a:latin typeface="Calibri" pitchFamily="34" charset="0"/>
                </a:rPr>
                <a:t>能和组织系统</a:t>
              </a:r>
              <a:r>
                <a:rPr lang="zh-CN" altLang="en-US">
                  <a:solidFill>
                    <a:srgbClr val="000000"/>
                  </a:solidFill>
                  <a:latin typeface="Calibri" pitchFamily="34" charset="0"/>
                </a:rPr>
                <a:t>。</a:t>
              </a:r>
            </a:p>
          </p:txBody>
        </p:sp>
        <p:sp>
          <p:nvSpPr>
            <p:cNvPr id="32" name="直角三角形 31"/>
            <p:cNvSpPr/>
            <p:nvPr/>
          </p:nvSpPr>
          <p:spPr>
            <a:xfrm>
              <a:off x="6474187" y="2713867"/>
              <a:ext cx="431852" cy="431873"/>
            </a:xfrm>
            <a:prstGeom prst="rtTriangl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957" name="TextBox 32"/>
            <p:cNvSpPr txBox="1">
              <a:spLocks noChangeArrowheads="1"/>
            </p:cNvSpPr>
            <p:nvPr/>
          </p:nvSpPr>
          <p:spPr bwMode="auto">
            <a:xfrm>
              <a:off x="6447196" y="2780928"/>
              <a:ext cx="28504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2400" b="1">
                  <a:solidFill>
                    <a:srgbClr val="000000"/>
                  </a:solidFill>
                  <a:latin typeface="Calibri" pitchFamily="34" charset="0"/>
                </a:rPr>
                <a:t>3</a:t>
              </a:r>
              <a:endParaRPr lang="zh-CN" altLang="en-US" sz="2400" b="1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圆角矩形 35"/>
          <p:cNvSpPr/>
          <p:nvPr/>
        </p:nvSpPr>
        <p:spPr>
          <a:xfrm>
            <a:off x="683568" y="1268760"/>
            <a:ext cx="1654058" cy="124094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/>
              <a:t>新形势</a:t>
            </a:r>
            <a:endParaRPr lang="en-US" altLang="zh-CN" sz="2800" dirty="0" smtClean="0"/>
          </a:p>
          <a:p>
            <a:pPr algn="ctr"/>
            <a:r>
              <a:rPr lang="zh-CN" altLang="en-US" sz="2800" dirty="0"/>
              <a:t>新任务</a:t>
            </a:r>
          </a:p>
        </p:txBody>
      </p:sp>
      <p:sp>
        <p:nvSpPr>
          <p:cNvPr id="2" name="矩形 1"/>
          <p:cNvSpPr/>
          <p:nvPr/>
        </p:nvSpPr>
        <p:spPr>
          <a:xfrm>
            <a:off x="4714876" y="3861048"/>
            <a:ext cx="4283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kern="100" dirty="0" smtClean="0">
                <a:cs typeface="Times New Roman" panose="02020603050405020304" pitchFamily="18" charset="0"/>
              </a:rPr>
              <a:t>       </a:t>
            </a:r>
            <a:r>
              <a:rPr lang="zh-CN" altLang="zh-CN" sz="2400" kern="100" dirty="0" smtClean="0">
                <a:cs typeface="Times New Roman" panose="02020603050405020304" pitchFamily="18" charset="0"/>
              </a:rPr>
              <a:t>围绕</a:t>
            </a:r>
            <a:r>
              <a:rPr lang="zh-CN" altLang="zh-CN" sz="2400" kern="100" dirty="0">
                <a:cs typeface="Times New Roman" panose="02020603050405020304" pitchFamily="18" charset="0"/>
              </a:rPr>
              <a:t>建设美丽</a:t>
            </a:r>
            <a:r>
              <a:rPr lang="zh-CN" altLang="zh-CN" sz="2400" kern="100" dirty="0" smtClean="0">
                <a:cs typeface="Times New Roman" panose="02020603050405020304" pitchFamily="18" charset="0"/>
              </a:rPr>
              <a:t>中国深化</a:t>
            </a:r>
            <a:endParaRPr lang="en-US" altLang="zh-CN" sz="2400" kern="100" dirty="0" smtClean="0">
              <a:cs typeface="Times New Roman" panose="02020603050405020304" pitchFamily="18" charset="0"/>
            </a:endParaRPr>
          </a:p>
          <a:p>
            <a:r>
              <a:rPr lang="zh-CN" altLang="zh-CN" sz="2400" kern="100" dirty="0" smtClean="0">
                <a:cs typeface="Times New Roman" panose="02020603050405020304" pitchFamily="18" charset="0"/>
              </a:rPr>
              <a:t>生态</a:t>
            </a:r>
            <a:r>
              <a:rPr lang="zh-CN" altLang="zh-CN" sz="2400" kern="100" dirty="0">
                <a:cs typeface="Times New Roman" panose="02020603050405020304" pitchFamily="18" charset="0"/>
              </a:rPr>
              <a:t>文明体制改革，加快生态文明制度</a:t>
            </a:r>
            <a:r>
              <a:rPr lang="zh-CN" altLang="zh-CN" sz="2400" kern="100" dirty="0" smtClean="0">
                <a:cs typeface="Times New Roman" panose="02020603050405020304" pitchFamily="18" charset="0"/>
              </a:rPr>
              <a:t>建设</a:t>
            </a:r>
            <a:r>
              <a:rPr lang="zh-CN" altLang="en-US" sz="2400" kern="100" dirty="0" smtClean="0">
                <a:cs typeface="Times New Roman" panose="02020603050405020304" pitchFamily="18" charset="0"/>
              </a:rPr>
              <a:t>。</a:t>
            </a:r>
            <a:endParaRPr lang="zh-CN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4500562" y="54348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zh-CN" sz="2400" kern="100" dirty="0">
                <a:cs typeface="Times New Roman" panose="02020603050405020304" pitchFamily="18" charset="0"/>
              </a:rPr>
              <a:t>生态文明建设</a:t>
            </a:r>
            <a:r>
              <a:rPr lang="zh-CN" altLang="zh-CN" sz="2400" kern="100" dirty="0" smtClean="0">
                <a:cs typeface="Times New Roman" panose="02020603050405020304" pitchFamily="18" charset="0"/>
              </a:rPr>
              <a:t>纳入</a:t>
            </a:r>
            <a:r>
              <a:rPr lang="zh-CN" altLang="zh-CN" sz="2400" b="1" kern="1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五位一体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55" y="3068960"/>
            <a:ext cx="4363407" cy="314535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39" y="1219188"/>
            <a:ext cx="3770321" cy="25698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3452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3" y="1298574"/>
            <a:ext cx="3419475" cy="3814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5292080" y="5445224"/>
            <a:ext cx="35702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zh-CN" sz="2400" dirty="0">
                <a:solidFill>
                  <a:srgbClr val="000000"/>
                </a:solidFill>
                <a:latin typeface="Calibri" pitchFamily="34" charset="0"/>
              </a:rPr>
              <a:t>经济发展与环境保护割裂</a:t>
            </a:r>
            <a:endParaRPr lang="zh-CN" altLang="en-US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5" name="图片 4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99025" y="1030287"/>
            <a:ext cx="3711575" cy="416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635001" y="5360347"/>
            <a:ext cx="357028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000000"/>
                </a:solidFill>
                <a:latin typeface="Calibri" pitchFamily="34" charset="0"/>
              </a:rPr>
              <a:t>先污染后治理、牺牲环境</a:t>
            </a:r>
            <a:endParaRPr lang="en-US" altLang="zh-CN" sz="2400" dirty="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zh-CN" altLang="en-US" sz="2400" dirty="0">
                <a:solidFill>
                  <a:srgbClr val="000000"/>
                </a:solidFill>
                <a:latin typeface="Calibri" pitchFamily="34" charset="0"/>
              </a:rPr>
              <a:t>换取经济增长</a:t>
            </a:r>
          </a:p>
        </p:txBody>
      </p:sp>
      <p:sp>
        <p:nvSpPr>
          <p:cNvPr id="7" name="禁止符 6"/>
          <p:cNvSpPr/>
          <p:nvPr/>
        </p:nvSpPr>
        <p:spPr>
          <a:xfrm>
            <a:off x="3335338" y="1933575"/>
            <a:ext cx="2547937" cy="2544763"/>
          </a:xfrm>
          <a:prstGeom prst="noSmoking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" name="TextBox 2"/>
          <p:cNvSpPr txBox="1"/>
          <p:nvPr/>
        </p:nvSpPr>
        <p:spPr>
          <a:xfrm>
            <a:off x="2240210" y="-99392"/>
            <a:ext cx="737235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fontAlgn="auto">
              <a:spcBef>
                <a:spcPts val="0"/>
              </a:spcBef>
              <a:spcAft>
                <a:spcPts val="0"/>
              </a:spcAft>
              <a:defRPr sz="3200" b="1">
                <a:ln w="19050">
                  <a:solidFill>
                    <a:schemeClr val="bg1"/>
                  </a:solidFill>
                </a:ln>
                <a:latin typeface="黑体" pitchFamily="2" charset="-122"/>
                <a:ea typeface="黑体" pitchFamily="2" charset="-122"/>
              </a:defRPr>
            </a:lvl1pPr>
          </a:lstStyle>
          <a:p>
            <a:pPr lvl="1"/>
            <a:r>
              <a:rPr lang="zh-CN" altLang="en-US" sz="26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</a:t>
            </a:r>
            <a:r>
              <a:rPr lang="zh-CN" altLang="en-US" sz="2600" b="1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、以</a:t>
            </a:r>
            <a:r>
              <a:rPr lang="zh-CN" altLang="en-US" sz="26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积极探索</a:t>
            </a:r>
            <a:r>
              <a:rPr lang="zh-CN" altLang="en-US" sz="2600" b="1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环境保护</a:t>
            </a:r>
            <a:r>
              <a:rPr lang="zh-CN" altLang="en-US" sz="26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新路为实践</a:t>
            </a:r>
            <a:r>
              <a:rPr lang="zh-CN" altLang="en-US" sz="2600" b="1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主体，</a:t>
            </a:r>
            <a:endParaRPr lang="en-US" altLang="zh-CN" sz="2600" b="1" dirty="0" smtClean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r>
              <a:rPr lang="zh-CN" altLang="en-US" sz="2600" b="1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进一步</a:t>
            </a:r>
            <a:r>
              <a:rPr lang="zh-CN" altLang="en-US" sz="26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丰富环境保护理论</a:t>
            </a:r>
            <a:r>
              <a:rPr lang="zh-CN" altLang="en-US" sz="2600" b="1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体系</a:t>
            </a:r>
            <a:endParaRPr lang="en-US" altLang="zh-CN" sz="2600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547664" y="2852936"/>
            <a:ext cx="5616624" cy="936104"/>
            <a:chOff x="1043608" y="2132856"/>
            <a:chExt cx="5616624" cy="936104"/>
          </a:xfrm>
        </p:grpSpPr>
        <p:sp>
          <p:nvSpPr>
            <p:cNvPr id="15" name="半闭框 14"/>
            <p:cNvSpPr/>
            <p:nvPr/>
          </p:nvSpPr>
          <p:spPr>
            <a:xfrm>
              <a:off x="1043608" y="2132856"/>
              <a:ext cx="720080" cy="792088"/>
            </a:xfrm>
            <a:prstGeom prst="halfFrame">
              <a:avLst>
                <a:gd name="adj1" fmla="val 26854"/>
                <a:gd name="adj2" fmla="val 24263"/>
              </a:avLst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半闭框 15"/>
            <p:cNvSpPr/>
            <p:nvPr/>
          </p:nvSpPr>
          <p:spPr>
            <a:xfrm rot="10800000">
              <a:off x="5940152" y="2276872"/>
              <a:ext cx="720080" cy="792088"/>
            </a:xfrm>
            <a:prstGeom prst="halfFrame">
              <a:avLst>
                <a:gd name="adj1" fmla="val 26854"/>
                <a:gd name="adj2" fmla="val 24263"/>
              </a:avLst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403648" y="2268161"/>
              <a:ext cx="51401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 smtClean="0"/>
                <a:t>推进生态文明建设的</a:t>
              </a:r>
              <a:r>
                <a:rPr lang="zh-CN" altLang="en-US" sz="2800" b="1" dirty="0" smtClean="0">
                  <a:solidFill>
                    <a:srgbClr val="FF0000"/>
                  </a:solidFill>
                </a:rPr>
                <a:t>有效路径</a:t>
              </a:r>
              <a:endParaRPr lang="zh-CN" altLang="en-US" sz="28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" presetClass="exit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750"/>
                            </p:stCondLst>
                            <p:childTnLst>
                              <p:par>
                                <p:cTn id="3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4532313" y="2760663"/>
            <a:ext cx="1784350" cy="1785937"/>
          </a:xfrm>
          <a:custGeom>
            <a:avLst/>
            <a:gdLst>
              <a:gd name="connsiteX0" fmla="*/ 0 w 1784985"/>
              <a:gd name="connsiteY0" fmla="*/ 892493 h 1784985"/>
              <a:gd name="connsiteX1" fmla="*/ 892493 w 1784985"/>
              <a:gd name="connsiteY1" fmla="*/ 0 h 1784985"/>
              <a:gd name="connsiteX2" fmla="*/ 1784986 w 1784985"/>
              <a:gd name="connsiteY2" fmla="*/ 892493 h 1784985"/>
              <a:gd name="connsiteX3" fmla="*/ 892493 w 1784985"/>
              <a:gd name="connsiteY3" fmla="*/ 1784986 h 1784985"/>
              <a:gd name="connsiteX4" fmla="*/ 0 w 1784985"/>
              <a:gd name="connsiteY4" fmla="*/ 892493 h 1784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4985" h="1784985">
                <a:moveTo>
                  <a:pt x="0" y="892493"/>
                </a:moveTo>
                <a:cubicBezTo>
                  <a:pt x="0" y="399583"/>
                  <a:pt x="399583" y="0"/>
                  <a:pt x="892493" y="0"/>
                </a:cubicBezTo>
                <a:cubicBezTo>
                  <a:pt x="1385403" y="0"/>
                  <a:pt x="1784986" y="399583"/>
                  <a:pt x="1784986" y="892493"/>
                </a:cubicBezTo>
                <a:cubicBezTo>
                  <a:pt x="1784986" y="1385403"/>
                  <a:pt x="1385403" y="1784986"/>
                  <a:pt x="892493" y="1784986"/>
                </a:cubicBezTo>
                <a:cubicBezTo>
                  <a:pt x="399583" y="1784986"/>
                  <a:pt x="0" y="1385403"/>
                  <a:pt x="0" y="892493"/>
                </a:cubicBezTo>
                <a:close/>
              </a:path>
            </a:pathLst>
          </a:cu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287440" tIns="287440" rIns="287440" bIns="287440" spcCol="1270" anchor="ctr"/>
          <a:lstStyle/>
          <a:p>
            <a:pPr algn="ctr" defTabSz="18224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4100" b="1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</a:t>
            </a:r>
          </a:p>
        </p:txBody>
      </p:sp>
      <p:sp>
        <p:nvSpPr>
          <p:cNvPr id="4" name="任意多边形 3"/>
          <p:cNvSpPr/>
          <p:nvPr/>
        </p:nvSpPr>
        <p:spPr>
          <a:xfrm>
            <a:off x="2220913" y="2348968"/>
            <a:ext cx="1584000" cy="792000"/>
          </a:xfrm>
          <a:custGeom>
            <a:avLst/>
            <a:gdLst>
              <a:gd name="connsiteX0" fmla="*/ 0 w 1695735"/>
              <a:gd name="connsiteY0" fmla="*/ 135659 h 1356588"/>
              <a:gd name="connsiteX1" fmla="*/ 135659 w 1695735"/>
              <a:gd name="connsiteY1" fmla="*/ 0 h 1356588"/>
              <a:gd name="connsiteX2" fmla="*/ 1560076 w 1695735"/>
              <a:gd name="connsiteY2" fmla="*/ 0 h 1356588"/>
              <a:gd name="connsiteX3" fmla="*/ 1695735 w 1695735"/>
              <a:gd name="connsiteY3" fmla="*/ 135659 h 1356588"/>
              <a:gd name="connsiteX4" fmla="*/ 1695735 w 1695735"/>
              <a:gd name="connsiteY4" fmla="*/ 1220929 h 1356588"/>
              <a:gd name="connsiteX5" fmla="*/ 1560076 w 1695735"/>
              <a:gd name="connsiteY5" fmla="*/ 1356588 h 1356588"/>
              <a:gd name="connsiteX6" fmla="*/ 135659 w 1695735"/>
              <a:gd name="connsiteY6" fmla="*/ 1356588 h 1356588"/>
              <a:gd name="connsiteX7" fmla="*/ 0 w 1695735"/>
              <a:gd name="connsiteY7" fmla="*/ 1220929 h 1356588"/>
              <a:gd name="connsiteX8" fmla="*/ 0 w 1695735"/>
              <a:gd name="connsiteY8" fmla="*/ 135659 h 135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5735" h="1356588">
                <a:moveTo>
                  <a:pt x="0" y="135659"/>
                </a:moveTo>
                <a:cubicBezTo>
                  <a:pt x="0" y="60737"/>
                  <a:pt x="60737" y="0"/>
                  <a:pt x="135659" y="0"/>
                </a:cubicBezTo>
                <a:lnTo>
                  <a:pt x="1560076" y="0"/>
                </a:lnTo>
                <a:cubicBezTo>
                  <a:pt x="1634998" y="0"/>
                  <a:pt x="1695735" y="60737"/>
                  <a:pt x="1695735" y="135659"/>
                </a:cubicBezTo>
                <a:lnTo>
                  <a:pt x="1695735" y="1220929"/>
                </a:lnTo>
                <a:cubicBezTo>
                  <a:pt x="1695735" y="1295851"/>
                  <a:pt x="1634998" y="1356588"/>
                  <a:pt x="1560076" y="1356588"/>
                </a:cubicBezTo>
                <a:lnTo>
                  <a:pt x="135659" y="1356588"/>
                </a:lnTo>
                <a:cubicBezTo>
                  <a:pt x="60737" y="1356588"/>
                  <a:pt x="0" y="1295851"/>
                  <a:pt x="0" y="1220929"/>
                </a:cubicBezTo>
                <a:lnTo>
                  <a:pt x="0" y="135659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31173" tIns="131173" rIns="131173" bIns="131173" spcCol="1270" anchor="ctr"/>
          <a:lstStyle/>
          <a:p>
            <a:pPr algn="ctr" defTabSz="21336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2800" dirty="0">
                <a:solidFill>
                  <a:prstClr val="white"/>
                </a:solidFill>
                <a:latin typeface="+mn-ea"/>
              </a:rPr>
              <a:t>理念</a:t>
            </a:r>
          </a:p>
        </p:txBody>
      </p:sp>
      <p:sp>
        <p:nvSpPr>
          <p:cNvPr id="5" name="左箭头 4"/>
          <p:cNvSpPr/>
          <p:nvPr/>
        </p:nvSpPr>
        <p:spPr>
          <a:xfrm rot="3883980">
            <a:off x="4608890" y="2265586"/>
            <a:ext cx="755650" cy="322692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2232385"/>
              <a:satOff val="13449"/>
              <a:lumOff val="1078"/>
              <a:alphaOff val="0"/>
            </a:schemeClr>
          </a:fillRef>
          <a:effectRef idx="0">
            <a:schemeClr val="accent4">
              <a:hueOff val="-2232385"/>
              <a:satOff val="13449"/>
              <a:lumOff val="1078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任意多边形 5"/>
          <p:cNvSpPr/>
          <p:nvPr/>
        </p:nvSpPr>
        <p:spPr>
          <a:xfrm>
            <a:off x="3563888" y="1268848"/>
            <a:ext cx="1584000" cy="792000"/>
          </a:xfrm>
          <a:custGeom>
            <a:avLst/>
            <a:gdLst>
              <a:gd name="connsiteX0" fmla="*/ 0 w 1695735"/>
              <a:gd name="connsiteY0" fmla="*/ 135659 h 1356588"/>
              <a:gd name="connsiteX1" fmla="*/ 135659 w 1695735"/>
              <a:gd name="connsiteY1" fmla="*/ 0 h 1356588"/>
              <a:gd name="connsiteX2" fmla="*/ 1560076 w 1695735"/>
              <a:gd name="connsiteY2" fmla="*/ 0 h 1356588"/>
              <a:gd name="connsiteX3" fmla="*/ 1695735 w 1695735"/>
              <a:gd name="connsiteY3" fmla="*/ 135659 h 1356588"/>
              <a:gd name="connsiteX4" fmla="*/ 1695735 w 1695735"/>
              <a:gd name="connsiteY4" fmla="*/ 1220929 h 1356588"/>
              <a:gd name="connsiteX5" fmla="*/ 1560076 w 1695735"/>
              <a:gd name="connsiteY5" fmla="*/ 1356588 h 1356588"/>
              <a:gd name="connsiteX6" fmla="*/ 135659 w 1695735"/>
              <a:gd name="connsiteY6" fmla="*/ 1356588 h 1356588"/>
              <a:gd name="connsiteX7" fmla="*/ 0 w 1695735"/>
              <a:gd name="connsiteY7" fmla="*/ 1220929 h 1356588"/>
              <a:gd name="connsiteX8" fmla="*/ 0 w 1695735"/>
              <a:gd name="connsiteY8" fmla="*/ 135659 h 135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5735" h="1356588">
                <a:moveTo>
                  <a:pt x="0" y="135659"/>
                </a:moveTo>
                <a:cubicBezTo>
                  <a:pt x="0" y="60737"/>
                  <a:pt x="60737" y="0"/>
                  <a:pt x="135659" y="0"/>
                </a:cubicBezTo>
                <a:lnTo>
                  <a:pt x="1560076" y="0"/>
                </a:lnTo>
                <a:cubicBezTo>
                  <a:pt x="1634998" y="0"/>
                  <a:pt x="1695735" y="60737"/>
                  <a:pt x="1695735" y="135659"/>
                </a:cubicBezTo>
                <a:lnTo>
                  <a:pt x="1695735" y="1220929"/>
                </a:lnTo>
                <a:cubicBezTo>
                  <a:pt x="1695735" y="1295851"/>
                  <a:pt x="1634998" y="1356588"/>
                  <a:pt x="1560076" y="1356588"/>
                </a:cubicBezTo>
                <a:lnTo>
                  <a:pt x="135659" y="1356588"/>
                </a:lnTo>
                <a:cubicBezTo>
                  <a:pt x="60737" y="1356588"/>
                  <a:pt x="0" y="1295851"/>
                  <a:pt x="0" y="1220929"/>
                </a:cubicBezTo>
                <a:lnTo>
                  <a:pt x="0" y="135659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31173" tIns="131173" rIns="131173" bIns="131173" spcCol="1270" anchor="ctr"/>
          <a:lstStyle/>
          <a:p>
            <a:pPr algn="ctr" defTabSz="2133600" fontAlgn="auto">
              <a:lnSpc>
                <a:spcPct val="90000"/>
              </a:lnSpc>
              <a:spcAft>
                <a:spcPct val="35000"/>
              </a:spcAft>
            </a:pPr>
            <a:r>
              <a:rPr lang="zh-CN" altLang="en-US" sz="2800" dirty="0">
                <a:solidFill>
                  <a:prstClr val="white"/>
                </a:solidFill>
                <a:latin typeface="+mn-ea"/>
              </a:rPr>
              <a:t>视野</a:t>
            </a:r>
          </a:p>
        </p:txBody>
      </p:sp>
      <p:sp>
        <p:nvSpPr>
          <p:cNvPr id="7" name="左箭头 6"/>
          <p:cNvSpPr/>
          <p:nvPr/>
        </p:nvSpPr>
        <p:spPr>
          <a:xfrm rot="7138198">
            <a:off x="5693199" y="2349908"/>
            <a:ext cx="757238" cy="328483"/>
          </a:xfrm>
          <a:prstGeom prst="leftArrow">
            <a:avLst>
              <a:gd name="adj1" fmla="val 60000"/>
              <a:gd name="adj2" fmla="val 50000"/>
            </a:avLst>
          </a:prstGeom>
          <a:solidFill>
            <a:srgbClr val="FFC00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4464770"/>
              <a:satOff val="26899"/>
              <a:lumOff val="2156"/>
              <a:alphaOff val="0"/>
            </a:schemeClr>
          </a:fillRef>
          <a:effectRef idx="0">
            <a:schemeClr val="accent4">
              <a:hueOff val="-4464770"/>
              <a:satOff val="26899"/>
              <a:lumOff val="2156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任意多边形 7"/>
          <p:cNvSpPr/>
          <p:nvPr/>
        </p:nvSpPr>
        <p:spPr>
          <a:xfrm>
            <a:off x="5796136" y="1268848"/>
            <a:ext cx="1584000" cy="792000"/>
          </a:xfrm>
          <a:custGeom>
            <a:avLst/>
            <a:gdLst>
              <a:gd name="connsiteX0" fmla="*/ 0 w 1695735"/>
              <a:gd name="connsiteY0" fmla="*/ 135659 h 1356588"/>
              <a:gd name="connsiteX1" fmla="*/ 135659 w 1695735"/>
              <a:gd name="connsiteY1" fmla="*/ 0 h 1356588"/>
              <a:gd name="connsiteX2" fmla="*/ 1560076 w 1695735"/>
              <a:gd name="connsiteY2" fmla="*/ 0 h 1356588"/>
              <a:gd name="connsiteX3" fmla="*/ 1695735 w 1695735"/>
              <a:gd name="connsiteY3" fmla="*/ 135659 h 1356588"/>
              <a:gd name="connsiteX4" fmla="*/ 1695735 w 1695735"/>
              <a:gd name="connsiteY4" fmla="*/ 1220929 h 1356588"/>
              <a:gd name="connsiteX5" fmla="*/ 1560076 w 1695735"/>
              <a:gd name="connsiteY5" fmla="*/ 1356588 h 1356588"/>
              <a:gd name="connsiteX6" fmla="*/ 135659 w 1695735"/>
              <a:gd name="connsiteY6" fmla="*/ 1356588 h 1356588"/>
              <a:gd name="connsiteX7" fmla="*/ 0 w 1695735"/>
              <a:gd name="connsiteY7" fmla="*/ 1220929 h 1356588"/>
              <a:gd name="connsiteX8" fmla="*/ 0 w 1695735"/>
              <a:gd name="connsiteY8" fmla="*/ 135659 h 135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5735" h="1356588">
                <a:moveTo>
                  <a:pt x="0" y="135659"/>
                </a:moveTo>
                <a:cubicBezTo>
                  <a:pt x="0" y="60737"/>
                  <a:pt x="60737" y="0"/>
                  <a:pt x="135659" y="0"/>
                </a:cubicBezTo>
                <a:lnTo>
                  <a:pt x="1560076" y="0"/>
                </a:lnTo>
                <a:cubicBezTo>
                  <a:pt x="1634998" y="0"/>
                  <a:pt x="1695735" y="60737"/>
                  <a:pt x="1695735" y="135659"/>
                </a:cubicBezTo>
                <a:lnTo>
                  <a:pt x="1695735" y="1220929"/>
                </a:lnTo>
                <a:cubicBezTo>
                  <a:pt x="1695735" y="1295851"/>
                  <a:pt x="1634998" y="1356588"/>
                  <a:pt x="1560076" y="1356588"/>
                </a:cubicBezTo>
                <a:lnTo>
                  <a:pt x="135659" y="1356588"/>
                </a:lnTo>
                <a:cubicBezTo>
                  <a:pt x="60737" y="1356588"/>
                  <a:pt x="0" y="1295851"/>
                  <a:pt x="0" y="1220929"/>
                </a:cubicBezTo>
                <a:lnTo>
                  <a:pt x="0" y="135659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131173" tIns="131173" rIns="131173" bIns="131173" spcCol="1270" anchor="ctr"/>
          <a:lstStyle/>
          <a:p>
            <a:pPr algn="ctr" defTabSz="21336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2800" dirty="0">
                <a:solidFill>
                  <a:prstClr val="white"/>
                </a:solidFill>
                <a:latin typeface="+mn-ea"/>
              </a:rPr>
              <a:t>实践</a:t>
            </a:r>
          </a:p>
        </p:txBody>
      </p:sp>
      <p:sp>
        <p:nvSpPr>
          <p:cNvPr id="9" name="左箭头 8"/>
          <p:cNvSpPr/>
          <p:nvPr/>
        </p:nvSpPr>
        <p:spPr>
          <a:xfrm rot="1401567">
            <a:off x="3835667" y="2874010"/>
            <a:ext cx="755650" cy="345059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左箭头 9"/>
          <p:cNvSpPr/>
          <p:nvPr/>
        </p:nvSpPr>
        <p:spPr>
          <a:xfrm rot="9594826">
            <a:off x="6301723" y="3012842"/>
            <a:ext cx="755650" cy="361636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2232385"/>
              <a:satOff val="13449"/>
              <a:lumOff val="1078"/>
              <a:alphaOff val="0"/>
            </a:schemeClr>
          </a:fillRef>
          <a:effectRef idx="0">
            <a:schemeClr val="accent4">
              <a:hueOff val="-2232385"/>
              <a:satOff val="13449"/>
              <a:lumOff val="1078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任意多边形 10"/>
          <p:cNvSpPr/>
          <p:nvPr/>
        </p:nvSpPr>
        <p:spPr>
          <a:xfrm>
            <a:off x="7127874" y="2564992"/>
            <a:ext cx="1584000" cy="792000"/>
          </a:xfrm>
          <a:custGeom>
            <a:avLst/>
            <a:gdLst>
              <a:gd name="connsiteX0" fmla="*/ 0 w 1695735"/>
              <a:gd name="connsiteY0" fmla="*/ 135659 h 1356588"/>
              <a:gd name="connsiteX1" fmla="*/ 135659 w 1695735"/>
              <a:gd name="connsiteY1" fmla="*/ 0 h 1356588"/>
              <a:gd name="connsiteX2" fmla="*/ 1560076 w 1695735"/>
              <a:gd name="connsiteY2" fmla="*/ 0 h 1356588"/>
              <a:gd name="connsiteX3" fmla="*/ 1695735 w 1695735"/>
              <a:gd name="connsiteY3" fmla="*/ 135659 h 1356588"/>
              <a:gd name="connsiteX4" fmla="*/ 1695735 w 1695735"/>
              <a:gd name="connsiteY4" fmla="*/ 1220929 h 1356588"/>
              <a:gd name="connsiteX5" fmla="*/ 1560076 w 1695735"/>
              <a:gd name="connsiteY5" fmla="*/ 1356588 h 1356588"/>
              <a:gd name="connsiteX6" fmla="*/ 135659 w 1695735"/>
              <a:gd name="connsiteY6" fmla="*/ 1356588 h 1356588"/>
              <a:gd name="connsiteX7" fmla="*/ 0 w 1695735"/>
              <a:gd name="connsiteY7" fmla="*/ 1220929 h 1356588"/>
              <a:gd name="connsiteX8" fmla="*/ 0 w 1695735"/>
              <a:gd name="connsiteY8" fmla="*/ 135659 h 135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5735" h="1356588">
                <a:moveTo>
                  <a:pt x="0" y="135659"/>
                </a:moveTo>
                <a:cubicBezTo>
                  <a:pt x="0" y="60737"/>
                  <a:pt x="60737" y="0"/>
                  <a:pt x="135659" y="0"/>
                </a:cubicBezTo>
                <a:lnTo>
                  <a:pt x="1560076" y="0"/>
                </a:lnTo>
                <a:cubicBezTo>
                  <a:pt x="1634998" y="0"/>
                  <a:pt x="1695735" y="60737"/>
                  <a:pt x="1695735" y="135659"/>
                </a:cubicBezTo>
                <a:lnTo>
                  <a:pt x="1695735" y="1220929"/>
                </a:lnTo>
                <a:cubicBezTo>
                  <a:pt x="1695735" y="1295851"/>
                  <a:pt x="1634998" y="1356588"/>
                  <a:pt x="1560076" y="1356588"/>
                </a:cubicBezTo>
                <a:lnTo>
                  <a:pt x="135659" y="1356588"/>
                </a:lnTo>
                <a:cubicBezTo>
                  <a:pt x="60737" y="1356588"/>
                  <a:pt x="0" y="1295851"/>
                  <a:pt x="0" y="1220929"/>
                </a:cubicBezTo>
                <a:lnTo>
                  <a:pt x="0" y="135659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1173" tIns="131173" rIns="131173" bIns="131173" spcCol="1270" anchor="ctr"/>
          <a:lstStyle/>
          <a:p>
            <a:pPr algn="ctr" defTabSz="21336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2800" dirty="0">
                <a:solidFill>
                  <a:prstClr val="white"/>
                </a:solidFill>
              </a:rPr>
              <a:t>体制</a:t>
            </a:r>
          </a:p>
        </p:txBody>
      </p:sp>
      <p:sp>
        <p:nvSpPr>
          <p:cNvPr id="12" name="任意多边形 11"/>
          <p:cNvSpPr/>
          <p:nvPr/>
        </p:nvSpPr>
        <p:spPr>
          <a:xfrm>
            <a:off x="7092456" y="4005152"/>
            <a:ext cx="1584000" cy="792000"/>
          </a:xfrm>
          <a:custGeom>
            <a:avLst/>
            <a:gdLst>
              <a:gd name="connsiteX0" fmla="*/ 0 w 1695735"/>
              <a:gd name="connsiteY0" fmla="*/ 135659 h 1356588"/>
              <a:gd name="connsiteX1" fmla="*/ 135659 w 1695735"/>
              <a:gd name="connsiteY1" fmla="*/ 0 h 1356588"/>
              <a:gd name="connsiteX2" fmla="*/ 1560076 w 1695735"/>
              <a:gd name="connsiteY2" fmla="*/ 0 h 1356588"/>
              <a:gd name="connsiteX3" fmla="*/ 1695735 w 1695735"/>
              <a:gd name="connsiteY3" fmla="*/ 135659 h 1356588"/>
              <a:gd name="connsiteX4" fmla="*/ 1695735 w 1695735"/>
              <a:gd name="connsiteY4" fmla="*/ 1220929 h 1356588"/>
              <a:gd name="connsiteX5" fmla="*/ 1560076 w 1695735"/>
              <a:gd name="connsiteY5" fmla="*/ 1356588 h 1356588"/>
              <a:gd name="connsiteX6" fmla="*/ 135659 w 1695735"/>
              <a:gd name="connsiteY6" fmla="*/ 1356588 h 1356588"/>
              <a:gd name="connsiteX7" fmla="*/ 0 w 1695735"/>
              <a:gd name="connsiteY7" fmla="*/ 1220929 h 1356588"/>
              <a:gd name="connsiteX8" fmla="*/ 0 w 1695735"/>
              <a:gd name="connsiteY8" fmla="*/ 135659 h 135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5735" h="1356588">
                <a:moveTo>
                  <a:pt x="0" y="135659"/>
                </a:moveTo>
                <a:cubicBezTo>
                  <a:pt x="0" y="60737"/>
                  <a:pt x="60737" y="0"/>
                  <a:pt x="135659" y="0"/>
                </a:cubicBezTo>
                <a:lnTo>
                  <a:pt x="1560076" y="0"/>
                </a:lnTo>
                <a:cubicBezTo>
                  <a:pt x="1634998" y="0"/>
                  <a:pt x="1695735" y="60737"/>
                  <a:pt x="1695735" y="135659"/>
                </a:cubicBezTo>
                <a:lnTo>
                  <a:pt x="1695735" y="1220929"/>
                </a:lnTo>
                <a:cubicBezTo>
                  <a:pt x="1695735" y="1295851"/>
                  <a:pt x="1634998" y="1356588"/>
                  <a:pt x="1560076" y="1356588"/>
                </a:cubicBezTo>
                <a:lnTo>
                  <a:pt x="135659" y="1356588"/>
                </a:lnTo>
                <a:cubicBezTo>
                  <a:pt x="60737" y="1356588"/>
                  <a:pt x="0" y="1295851"/>
                  <a:pt x="0" y="1220929"/>
                </a:cubicBezTo>
                <a:lnTo>
                  <a:pt x="0" y="135659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1173" tIns="131173" rIns="131173" bIns="131173" spcCol="1270" anchor="ctr"/>
          <a:lstStyle/>
          <a:p>
            <a:pPr algn="ctr" defTabSz="2133600" fontAlgn="auto">
              <a:lnSpc>
                <a:spcPct val="90000"/>
              </a:lnSpc>
              <a:spcAft>
                <a:spcPct val="35000"/>
              </a:spcAft>
            </a:pPr>
            <a:r>
              <a:rPr lang="zh-CN" altLang="en-US" sz="2800" dirty="0">
                <a:solidFill>
                  <a:prstClr val="white"/>
                </a:solidFill>
              </a:rPr>
              <a:t>思路</a:t>
            </a:r>
          </a:p>
        </p:txBody>
      </p:sp>
      <p:sp>
        <p:nvSpPr>
          <p:cNvPr id="13" name="左箭头 12"/>
          <p:cNvSpPr/>
          <p:nvPr/>
        </p:nvSpPr>
        <p:spPr>
          <a:xfrm rot="12142037">
            <a:off x="6236364" y="4043824"/>
            <a:ext cx="755650" cy="376884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" name="组合 13"/>
          <p:cNvGrpSpPr>
            <a:grpSpLocks/>
          </p:cNvGrpSpPr>
          <p:nvPr/>
        </p:nvGrpSpPr>
        <p:grpSpPr bwMode="auto">
          <a:xfrm>
            <a:off x="284336" y="4581128"/>
            <a:ext cx="5511800" cy="2311400"/>
            <a:chOff x="5556735" y="1759387"/>
            <a:chExt cx="3191731" cy="2258981"/>
          </a:xfrm>
        </p:grpSpPr>
        <p:sp>
          <p:nvSpPr>
            <p:cNvPr id="15" name="圆角矩形标注 14"/>
            <p:cNvSpPr/>
            <p:nvPr/>
          </p:nvSpPr>
          <p:spPr>
            <a:xfrm>
              <a:off x="5556735" y="1759387"/>
              <a:ext cx="3024423" cy="1695788"/>
            </a:xfrm>
            <a:prstGeom prst="wedgeRoundRectCallout">
              <a:avLst>
                <a:gd name="adj1" fmla="val 34436"/>
                <a:gd name="adj2" fmla="val -72893"/>
                <a:gd name="adj3" fmla="val 16667"/>
              </a:avLst>
            </a:prstGeom>
            <a:solidFill>
              <a:schemeClr val="bg1">
                <a:lumMod val="85000"/>
                <a:alpha val="7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 dirty="0">
                <a:solidFill>
                  <a:prstClr val="white"/>
                </a:solidFill>
              </a:endParaRPr>
            </a:p>
          </p:txBody>
        </p:sp>
        <p:sp>
          <p:nvSpPr>
            <p:cNvPr id="43024" name="矩形 15"/>
            <p:cNvSpPr>
              <a:spLocks noChangeArrowheads="1"/>
            </p:cNvSpPr>
            <p:nvPr/>
          </p:nvSpPr>
          <p:spPr bwMode="auto">
            <a:xfrm>
              <a:off x="5580113" y="1771599"/>
              <a:ext cx="3168353" cy="2246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zh-CN" sz="2800" dirty="0">
                  <a:solidFill>
                    <a:srgbClr val="000000"/>
                  </a:solidFill>
                  <a:latin typeface="Calibri" pitchFamily="34" charset="0"/>
                </a:rPr>
                <a:t>既要借鉴西方发达国家治理污染的经验教训，又要结合我国国情和发展阶段</a:t>
              </a:r>
              <a:r>
                <a:rPr lang="zh-CN" altLang="en-US" sz="2800" dirty="0">
                  <a:solidFill>
                    <a:srgbClr val="000000"/>
                  </a:solidFill>
                  <a:latin typeface="Calibri" pitchFamily="34" charset="0"/>
                </a:rPr>
                <a:t>，探索环境保护新路</a:t>
              </a:r>
              <a:endParaRPr lang="zh-CN" altLang="en-US" sz="2800" dirty="0">
                <a:solidFill>
                  <a:srgbClr val="000000"/>
                </a:solidFill>
                <a:latin typeface="宋体" pitchFamily="2" charset="-122"/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1310283"/>
            <a:ext cx="7037834" cy="4638997"/>
          </a:xfrm>
          <a:prstGeom prst="rect">
            <a:avLst/>
          </a:prstGeom>
        </p:spPr>
      </p:pic>
      <p:sp>
        <p:nvSpPr>
          <p:cNvPr id="20" name="TextBox 2"/>
          <p:cNvSpPr txBox="1"/>
          <p:nvPr/>
        </p:nvSpPr>
        <p:spPr>
          <a:xfrm>
            <a:off x="2240210" y="-99392"/>
            <a:ext cx="737235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fontAlgn="auto">
              <a:spcBef>
                <a:spcPts val="0"/>
              </a:spcBef>
              <a:spcAft>
                <a:spcPts val="0"/>
              </a:spcAft>
              <a:defRPr sz="3200" b="1">
                <a:ln w="19050">
                  <a:solidFill>
                    <a:schemeClr val="bg1"/>
                  </a:solidFill>
                </a:ln>
                <a:latin typeface="黑体" pitchFamily="2" charset="-122"/>
                <a:ea typeface="黑体" pitchFamily="2" charset="-122"/>
              </a:defRPr>
            </a:lvl1pPr>
          </a:lstStyle>
          <a:p>
            <a:pPr lvl="1"/>
            <a:r>
              <a:rPr lang="zh-CN" altLang="en-US" sz="26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</a:t>
            </a:r>
            <a:r>
              <a:rPr lang="zh-CN" altLang="en-US" sz="2600" b="1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、以</a:t>
            </a:r>
            <a:r>
              <a:rPr lang="zh-CN" altLang="en-US" sz="26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积极探索</a:t>
            </a:r>
            <a:r>
              <a:rPr lang="zh-CN" altLang="en-US" sz="2600" b="1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环境保护</a:t>
            </a:r>
            <a:r>
              <a:rPr lang="zh-CN" altLang="en-US" sz="26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新路为实践</a:t>
            </a:r>
            <a:r>
              <a:rPr lang="zh-CN" altLang="en-US" sz="2600" b="1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主体，</a:t>
            </a:r>
            <a:endParaRPr lang="en-US" altLang="zh-CN" sz="2600" b="1" dirty="0" smtClean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r>
              <a:rPr lang="zh-CN" altLang="en-US" sz="2600" b="1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进一步</a:t>
            </a:r>
            <a:r>
              <a:rPr lang="zh-CN" altLang="en-US" sz="26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丰富环境保护理论</a:t>
            </a:r>
            <a:r>
              <a:rPr lang="zh-CN" altLang="en-US" sz="2600" b="1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体系</a:t>
            </a:r>
            <a:endParaRPr lang="en-US" altLang="zh-CN" sz="2600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xit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8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WordArt 3"/>
          <p:cNvSpPr>
            <a:spLocks noChangeArrowheads="1" noChangeShapeType="1" noTextEdit="1"/>
          </p:cNvSpPr>
          <p:nvPr/>
        </p:nvSpPr>
        <p:spPr bwMode="auto">
          <a:xfrm>
            <a:off x="3743325" y="1323975"/>
            <a:ext cx="1660525" cy="231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2400" b="1" kern="1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黑体"/>
                <a:ea typeface="黑体"/>
              </a:rPr>
              <a:t>双击添加标题文字</a:t>
            </a:r>
          </a:p>
        </p:txBody>
      </p:sp>
      <p:sp>
        <p:nvSpPr>
          <p:cNvPr id="21" name="AutoShape 4"/>
          <p:cNvSpPr>
            <a:spLocks noChangeArrowheads="1"/>
          </p:cNvSpPr>
          <p:nvPr/>
        </p:nvSpPr>
        <p:spPr bwMode="auto">
          <a:xfrm rot="10800000">
            <a:off x="990600" y="3106738"/>
            <a:ext cx="2554288" cy="1738312"/>
          </a:xfrm>
          <a:prstGeom prst="roundRect">
            <a:avLst>
              <a:gd name="adj" fmla="val 6171"/>
            </a:avLst>
          </a:prstGeom>
          <a:gradFill rotWithShape="1">
            <a:gsLst>
              <a:gs pos="0">
                <a:srgbClr val="DDDDDD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C0C0C0"/>
            </a:solidFill>
            <a:round/>
            <a:headEnd/>
            <a:tailEnd/>
          </a:ln>
        </p:spPr>
        <p:txBody>
          <a:bodyPr rot="10800000"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zh-CN" altLang="zh-CN" sz="2400" kern="0" dirty="0">
                <a:solidFill>
                  <a:srgbClr val="000000"/>
                </a:solidFill>
              </a:rPr>
              <a:t>正确处理经济</a:t>
            </a:r>
            <a:r>
              <a:rPr lang="zh-CN" altLang="zh-CN" sz="2400" kern="0" dirty="0" smtClean="0">
                <a:solidFill>
                  <a:srgbClr val="000000"/>
                </a:solidFill>
              </a:rPr>
              <a:t>发展</a:t>
            </a:r>
            <a:endParaRPr lang="en-US" altLang="zh-CN" sz="2400" kern="0" dirty="0" smtClean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120000"/>
              </a:lnSpc>
              <a:defRPr/>
            </a:pPr>
            <a:r>
              <a:rPr lang="zh-CN" altLang="zh-CN" sz="2400" kern="0" dirty="0" smtClean="0">
                <a:solidFill>
                  <a:srgbClr val="000000"/>
                </a:solidFill>
              </a:rPr>
              <a:t>与</a:t>
            </a:r>
            <a:r>
              <a:rPr lang="zh-CN" altLang="zh-CN" sz="2400" kern="0" dirty="0">
                <a:solidFill>
                  <a:srgbClr val="000000"/>
                </a:solidFill>
              </a:rPr>
              <a:t>环境保护的</a:t>
            </a:r>
            <a:r>
              <a:rPr lang="zh-CN" altLang="zh-CN" sz="2400" kern="0" dirty="0" smtClean="0">
                <a:solidFill>
                  <a:srgbClr val="000000"/>
                </a:solidFill>
              </a:rPr>
              <a:t>关系</a:t>
            </a:r>
            <a:endParaRPr lang="zh-CN" altLang="en-US" sz="2400" b="0" kern="0" dirty="0" smtClean="0">
              <a:solidFill>
                <a:srgbClr val="000000"/>
              </a:solidFill>
            </a:endParaRPr>
          </a:p>
        </p:txBody>
      </p:sp>
      <p:sp>
        <p:nvSpPr>
          <p:cNvPr id="22" name="AutoShape 6"/>
          <p:cNvSpPr>
            <a:spLocks noChangeArrowheads="1"/>
          </p:cNvSpPr>
          <p:nvPr/>
        </p:nvSpPr>
        <p:spPr bwMode="auto">
          <a:xfrm rot="10800000">
            <a:off x="5795963" y="3130550"/>
            <a:ext cx="2555875" cy="1738313"/>
          </a:xfrm>
          <a:prstGeom prst="roundRect">
            <a:avLst>
              <a:gd name="adj" fmla="val 6171"/>
            </a:avLst>
          </a:prstGeom>
          <a:gradFill rotWithShape="1">
            <a:gsLst>
              <a:gs pos="0">
                <a:srgbClr val="DDDDDD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C0C0C0"/>
            </a:solidFill>
            <a:round/>
            <a:headEnd/>
            <a:tailEnd/>
          </a:ln>
        </p:spPr>
        <p:txBody>
          <a:bodyPr rot="10800000"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zh-CN" altLang="zh-CN" sz="2400" kern="0" dirty="0">
                <a:solidFill>
                  <a:srgbClr val="000000"/>
                </a:solidFill>
              </a:rPr>
              <a:t>加快推进</a:t>
            </a:r>
            <a:r>
              <a:rPr lang="zh-CN" altLang="zh-CN" sz="2400" kern="0" dirty="0" smtClean="0">
                <a:solidFill>
                  <a:srgbClr val="000000"/>
                </a:solidFill>
              </a:rPr>
              <a:t>环境</a:t>
            </a:r>
            <a:endParaRPr lang="en-US" altLang="zh-CN" sz="2400" kern="0" dirty="0" smtClean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120000"/>
              </a:lnSpc>
              <a:defRPr/>
            </a:pPr>
            <a:r>
              <a:rPr lang="zh-CN" altLang="zh-CN" sz="2400" kern="0" dirty="0" smtClean="0">
                <a:solidFill>
                  <a:srgbClr val="000000"/>
                </a:solidFill>
              </a:rPr>
              <a:t>管理</a:t>
            </a:r>
            <a:r>
              <a:rPr lang="zh-CN" altLang="zh-CN" sz="2400" kern="0" dirty="0">
                <a:solidFill>
                  <a:srgbClr val="000000"/>
                </a:solidFill>
              </a:rPr>
              <a:t>战略转型</a:t>
            </a:r>
            <a:endParaRPr lang="zh-CN" altLang="en-US" sz="2400" b="0" kern="0" dirty="0" smtClean="0">
              <a:solidFill>
                <a:srgbClr val="000000"/>
              </a:solidFill>
            </a:endParaRPr>
          </a:p>
        </p:txBody>
      </p:sp>
      <p:sp>
        <p:nvSpPr>
          <p:cNvPr id="24" name="AutoShape 8"/>
          <p:cNvSpPr>
            <a:spLocks noChangeArrowheads="1"/>
          </p:cNvSpPr>
          <p:nvPr/>
        </p:nvSpPr>
        <p:spPr bwMode="auto">
          <a:xfrm>
            <a:off x="2928144" y="1225551"/>
            <a:ext cx="3284538" cy="469900"/>
          </a:xfrm>
          <a:prstGeom prst="roundRect">
            <a:avLst>
              <a:gd name="adj" fmla="val 24375"/>
            </a:avLst>
          </a:prstGeom>
          <a:gradFill rotWithShape="1">
            <a:gsLst>
              <a:gs pos="0">
                <a:srgbClr val="008000"/>
              </a:gs>
              <a:gs pos="100000">
                <a:srgbClr val="038325"/>
              </a:gs>
            </a:gsLst>
            <a:lin ang="540000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2800" kern="0" dirty="0" smtClean="0">
                <a:solidFill>
                  <a:srgbClr val="FFFFFF"/>
                </a:solidFill>
              </a:rPr>
              <a:t>探索环境保护新路</a:t>
            </a:r>
          </a:p>
        </p:txBody>
      </p:sp>
      <p:sp>
        <p:nvSpPr>
          <p:cNvPr id="26" name="AutoShape 12"/>
          <p:cNvSpPr>
            <a:spLocks noChangeArrowheads="1"/>
          </p:cNvSpPr>
          <p:nvPr/>
        </p:nvSpPr>
        <p:spPr bwMode="auto">
          <a:xfrm>
            <a:off x="862013" y="2629512"/>
            <a:ext cx="2814637" cy="415925"/>
          </a:xfrm>
          <a:prstGeom prst="roundRect">
            <a:avLst>
              <a:gd name="adj" fmla="val 22537"/>
            </a:avLst>
          </a:prstGeom>
          <a:gradFill rotWithShape="1">
            <a:gsLst>
              <a:gs pos="0">
                <a:srgbClr val="58A030"/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2800" kern="0" dirty="0" smtClean="0">
                <a:solidFill>
                  <a:srgbClr val="FFFFFF"/>
                </a:solidFill>
              </a:rPr>
              <a:t>根本要求</a:t>
            </a:r>
          </a:p>
        </p:txBody>
      </p:sp>
      <p:sp>
        <p:nvSpPr>
          <p:cNvPr id="28" name="AutoShape 14"/>
          <p:cNvSpPr>
            <a:spLocks noChangeArrowheads="1"/>
          </p:cNvSpPr>
          <p:nvPr/>
        </p:nvSpPr>
        <p:spPr bwMode="auto">
          <a:xfrm>
            <a:off x="5651500" y="2658269"/>
            <a:ext cx="2816225" cy="415925"/>
          </a:xfrm>
          <a:prstGeom prst="roundRect">
            <a:avLst>
              <a:gd name="adj" fmla="val 23944"/>
            </a:avLst>
          </a:prstGeom>
          <a:gradFill rotWithShape="1">
            <a:gsLst>
              <a:gs pos="0">
                <a:srgbClr val="58A030"/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r>
              <a:rPr lang="zh-CN" altLang="en-US" sz="2800" b="1" kern="0" dirty="0">
                <a:solidFill>
                  <a:srgbClr val="FFFFFF"/>
                </a:solidFill>
                <a:ea typeface="微软雅黑" panose="020B0503020204020204" pitchFamily="34" charset="-122"/>
              </a:rPr>
              <a:t>着眼点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339975" y="2128838"/>
            <a:ext cx="4464050" cy="473075"/>
            <a:chOff x="0" y="0"/>
            <a:chExt cx="3492" cy="323"/>
          </a:xfrm>
        </p:grpSpPr>
        <p:sp>
          <p:nvSpPr>
            <p:cNvPr id="30" name="Line 19"/>
            <p:cNvSpPr>
              <a:spLocks noChangeShapeType="1"/>
            </p:cNvSpPr>
            <p:nvPr/>
          </p:nvSpPr>
          <p:spPr bwMode="auto">
            <a:xfrm>
              <a:off x="0" y="0"/>
              <a:ext cx="3492" cy="0"/>
            </a:xfrm>
            <a:prstGeom prst="line">
              <a:avLst/>
            </a:prstGeom>
            <a:noFill/>
            <a:ln w="57150" cap="rnd">
              <a:solidFill>
                <a:srgbClr val="0070C0"/>
              </a:solidFill>
              <a:prstDash val="sysDot"/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 b="1" kern="0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grpSp>
          <p:nvGrpSpPr>
            <p:cNvPr id="44049" name="Group 25"/>
            <p:cNvGrpSpPr>
              <a:grpSpLocks/>
            </p:cNvGrpSpPr>
            <p:nvPr/>
          </p:nvGrpSpPr>
          <p:grpSpPr bwMode="auto">
            <a:xfrm>
              <a:off x="0" y="0"/>
              <a:ext cx="3492" cy="323"/>
              <a:chOff x="0" y="0"/>
              <a:chExt cx="3492" cy="227"/>
            </a:xfrm>
          </p:grpSpPr>
          <p:sp>
            <p:nvSpPr>
              <p:cNvPr id="32" name="Line 21"/>
              <p:cNvSpPr>
                <a:spLocks noChangeShapeType="1"/>
              </p:cNvSpPr>
              <p:nvPr/>
            </p:nvSpPr>
            <p:spPr bwMode="auto">
              <a:xfrm>
                <a:off x="0" y="0"/>
                <a:ext cx="0" cy="227"/>
              </a:xfrm>
              <a:prstGeom prst="line">
                <a:avLst/>
              </a:prstGeom>
              <a:noFill/>
              <a:ln w="57150" cap="rnd">
                <a:solidFill>
                  <a:srgbClr val="0070C0"/>
                </a:solidFill>
                <a:prstDash val="sysDot"/>
                <a:round/>
                <a:headEnd/>
                <a:tailEnd type="triangle" w="med" len="med"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b="1" kern="0">
                  <a:solidFill>
                    <a:srgbClr val="000000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33" name="Line 22"/>
              <p:cNvSpPr>
                <a:spLocks noChangeShapeType="1"/>
              </p:cNvSpPr>
              <p:nvPr/>
            </p:nvSpPr>
            <p:spPr bwMode="auto">
              <a:xfrm>
                <a:off x="3492" y="0"/>
                <a:ext cx="0" cy="227"/>
              </a:xfrm>
              <a:prstGeom prst="line">
                <a:avLst/>
              </a:prstGeom>
              <a:noFill/>
              <a:ln w="57150" cap="rnd">
                <a:solidFill>
                  <a:srgbClr val="0070C0"/>
                </a:solidFill>
                <a:prstDash val="sysDot"/>
                <a:round/>
                <a:headEnd/>
                <a:tailEnd type="triangle" w="med" len="med"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b="1" kern="0">
                  <a:solidFill>
                    <a:srgbClr val="000000"/>
                  </a:solidFill>
                  <a:latin typeface="Arial"/>
                  <a:ea typeface="微软雅黑"/>
                </a:endParaRPr>
              </a:p>
            </p:txBody>
          </p:sp>
        </p:grpSp>
      </p:grpSp>
      <p:sp>
        <p:nvSpPr>
          <p:cNvPr id="34" name="矩形 33"/>
          <p:cNvSpPr>
            <a:spLocks noChangeArrowheads="1"/>
          </p:cNvSpPr>
          <p:nvPr/>
        </p:nvSpPr>
        <p:spPr bwMode="auto">
          <a:xfrm>
            <a:off x="862013" y="5026025"/>
            <a:ext cx="297180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>
                <a:solidFill>
                  <a:srgbClr val="000000"/>
                </a:solidFill>
                <a:latin typeface="宋体" pitchFamily="2" charset="-122"/>
              </a:rPr>
              <a:t>树立保护生态环境就是保护生产力、改善生态环境就是发展生产力的理念</a:t>
            </a:r>
          </a:p>
        </p:txBody>
      </p:sp>
      <p:sp>
        <p:nvSpPr>
          <p:cNvPr id="35" name="矩形 34"/>
          <p:cNvSpPr>
            <a:spLocks noChangeArrowheads="1"/>
          </p:cNvSpPr>
          <p:nvPr/>
        </p:nvSpPr>
        <p:spPr bwMode="auto">
          <a:xfrm>
            <a:off x="5580063" y="5014913"/>
            <a:ext cx="29591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zh-CN" sz="2400">
                <a:solidFill>
                  <a:srgbClr val="000000"/>
                </a:solidFill>
                <a:latin typeface="宋体" pitchFamily="2" charset="-122"/>
              </a:rPr>
              <a:t>迫切需要提高环境治理体系和治理能力现代化水平</a:t>
            </a:r>
            <a:endParaRPr lang="zh-CN" altLang="en-US" sz="2400">
              <a:solidFill>
                <a:srgbClr val="000000"/>
              </a:solidFill>
              <a:latin typeface="宋体" pitchFamily="2" charset="-122"/>
            </a:endParaRPr>
          </a:p>
        </p:txBody>
      </p:sp>
      <p:sp>
        <p:nvSpPr>
          <p:cNvPr id="36" name="Line 2"/>
          <p:cNvSpPr>
            <a:spLocks noChangeShapeType="1"/>
          </p:cNvSpPr>
          <p:nvPr/>
        </p:nvSpPr>
        <p:spPr bwMode="auto">
          <a:xfrm>
            <a:off x="4570413" y="1763713"/>
            <a:ext cx="0" cy="365125"/>
          </a:xfrm>
          <a:prstGeom prst="line">
            <a:avLst/>
          </a:prstGeom>
          <a:noFill/>
          <a:ln w="38100" cap="rnd">
            <a:solidFill>
              <a:schemeClr val="accent4">
                <a:lumMod val="75000"/>
              </a:schemeClr>
            </a:solidFill>
            <a:prstDash val="sysDot"/>
            <a:round/>
            <a:headEnd type="oval" w="med" len="med"/>
            <a:tailEnd type="triangle" w="med" len="med"/>
          </a:ln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rgbClr val="000000"/>
              </a:solidFill>
              <a:latin typeface="Arial"/>
              <a:ea typeface="微软雅黑"/>
            </a:endParaRPr>
          </a:p>
        </p:txBody>
      </p:sp>
      <p:sp>
        <p:nvSpPr>
          <p:cNvPr id="17" name="TextBox 2"/>
          <p:cNvSpPr txBox="1"/>
          <p:nvPr/>
        </p:nvSpPr>
        <p:spPr>
          <a:xfrm>
            <a:off x="2240210" y="-99392"/>
            <a:ext cx="737235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fontAlgn="auto">
              <a:spcBef>
                <a:spcPts val="0"/>
              </a:spcBef>
              <a:spcAft>
                <a:spcPts val="0"/>
              </a:spcAft>
              <a:defRPr sz="3200" b="1">
                <a:ln w="19050">
                  <a:solidFill>
                    <a:schemeClr val="bg1"/>
                  </a:solidFill>
                </a:ln>
                <a:latin typeface="黑体" pitchFamily="2" charset="-122"/>
                <a:ea typeface="黑体" pitchFamily="2" charset="-122"/>
              </a:defRPr>
            </a:lvl1pPr>
          </a:lstStyle>
          <a:p>
            <a:pPr lvl="1"/>
            <a:r>
              <a:rPr lang="zh-CN" altLang="en-US" sz="26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</a:t>
            </a:r>
            <a:r>
              <a:rPr lang="zh-CN" altLang="en-US" sz="2600" b="1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、以</a:t>
            </a:r>
            <a:r>
              <a:rPr lang="zh-CN" altLang="en-US" sz="26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积极探索</a:t>
            </a:r>
            <a:r>
              <a:rPr lang="zh-CN" altLang="en-US" sz="2600" b="1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环境保护</a:t>
            </a:r>
            <a:r>
              <a:rPr lang="zh-CN" altLang="en-US" sz="26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新路为实践</a:t>
            </a:r>
            <a:r>
              <a:rPr lang="zh-CN" altLang="en-US" sz="2600" b="1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主体，</a:t>
            </a:r>
            <a:endParaRPr lang="en-US" altLang="zh-CN" sz="2600" b="1" dirty="0" smtClean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r>
              <a:rPr lang="zh-CN" altLang="en-US" sz="2600" b="1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进一步</a:t>
            </a:r>
            <a:r>
              <a:rPr lang="zh-CN" altLang="en-US" sz="26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丰富环境保护理论</a:t>
            </a:r>
            <a:r>
              <a:rPr lang="zh-CN" altLang="en-US" sz="2600" b="1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体系</a:t>
            </a:r>
            <a:endParaRPr lang="en-US" altLang="zh-CN" sz="2600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4" grpId="0" animBg="1"/>
      <p:bldP spid="26" grpId="0" animBg="1"/>
      <p:bldP spid="28" grpId="0" animBg="1"/>
      <p:bldP spid="34" grpId="0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143000" y="2143125"/>
            <a:ext cx="750093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zh-CN" sz="4000" b="1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着力构建推进生态文明建设和</a:t>
            </a:r>
            <a:endParaRPr lang="en-US" altLang="zh-CN" sz="40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  <a:p>
            <a:pPr algn="ctr"/>
            <a:r>
              <a:rPr lang="zh-CN" altLang="zh-CN" sz="4000" b="1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环境保护的四梁八柱</a:t>
            </a:r>
            <a:endParaRPr lang="zh-CN" altLang="en-US" sz="4000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3" name="图片 2" descr="2-补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27384"/>
            <a:ext cx="4608513" cy="691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 descr="1-补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2"/>
          <a:stretch>
            <a:fillRect/>
          </a:stretch>
        </p:blipFill>
        <p:spPr bwMode="auto">
          <a:xfrm>
            <a:off x="-36512" y="-27384"/>
            <a:ext cx="4648200" cy="691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2491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50" decel="50000" autoRev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50" decel="100000" autoRev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50" decel="100000" autoRev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58082" y="3571876"/>
            <a:ext cx="1474770" cy="2237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714348" y="4182641"/>
            <a:ext cx="6500841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2014</a:t>
            </a:r>
            <a:r>
              <a:rPr lang="zh-CN" altLang="en-US" sz="2800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年</a:t>
            </a:r>
            <a:r>
              <a:rPr lang="en-US" altLang="zh-CN" sz="2800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4</a:t>
            </a:r>
            <a:r>
              <a:rPr lang="zh-CN" altLang="en-US" sz="2800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月</a:t>
            </a:r>
            <a:r>
              <a:rPr lang="en-US" altLang="zh-CN" sz="2800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24</a:t>
            </a:r>
            <a:r>
              <a:rPr lang="zh-CN" altLang="en-US" sz="2800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日</a:t>
            </a:r>
            <a:r>
              <a:rPr lang="zh-CN" altLang="zh-CN" sz="2800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新修订的《环境保护法》</a:t>
            </a:r>
            <a:r>
              <a:rPr lang="zh-CN" altLang="en-US" sz="2800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在四方面有</a:t>
            </a:r>
            <a:r>
              <a:rPr lang="zh-CN" altLang="zh-CN" sz="2800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重大突破和创新</a:t>
            </a:r>
            <a:endParaRPr lang="zh-CN" altLang="en-US" sz="2800" dirty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984375" y="1807741"/>
            <a:ext cx="1731963" cy="647700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dirty="0">
                <a:solidFill>
                  <a:prstClr val="black"/>
                </a:solidFill>
              </a:rPr>
              <a:t>创新理念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4500563" y="1772816"/>
            <a:ext cx="1731962" cy="647700"/>
          </a:xfrm>
          <a:prstGeom prst="roundRect">
            <a:avLst/>
          </a:prstGeom>
          <a:solidFill>
            <a:srgbClr val="A2CF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dirty="0">
                <a:solidFill>
                  <a:prstClr val="black"/>
                </a:solidFill>
              </a:rPr>
              <a:t>完善制度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1255713" y="3103141"/>
            <a:ext cx="1731962" cy="647700"/>
          </a:xfrm>
          <a:prstGeom prst="roundRect">
            <a:avLst/>
          </a:prstGeom>
          <a:solidFill>
            <a:srgbClr val="A591B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dirty="0">
                <a:solidFill>
                  <a:prstClr val="black"/>
                </a:solidFill>
              </a:rPr>
              <a:t>多元共治</a:t>
            </a:r>
          </a:p>
        </p:txBody>
      </p:sp>
      <p:sp>
        <p:nvSpPr>
          <p:cNvPr id="8" name="圆角矩形 7"/>
          <p:cNvSpPr/>
          <p:nvPr/>
        </p:nvSpPr>
        <p:spPr>
          <a:xfrm>
            <a:off x="5435600" y="3103141"/>
            <a:ext cx="1731963" cy="647700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dirty="0">
                <a:solidFill>
                  <a:prstClr val="black"/>
                </a:solidFill>
              </a:rPr>
              <a:t>强化执法</a:t>
            </a:r>
          </a:p>
        </p:txBody>
      </p:sp>
      <p:sp>
        <p:nvSpPr>
          <p:cNvPr id="10" name="矩形 9"/>
          <p:cNvSpPr/>
          <p:nvPr/>
        </p:nvSpPr>
        <p:spPr>
          <a:xfrm>
            <a:off x="2301373" y="-70644"/>
            <a:ext cx="684262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6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二</a:t>
            </a:r>
            <a:r>
              <a:rPr lang="zh-CN" altLang="en-US" sz="2600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zh-CN" altLang="zh-CN" sz="26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以新修订的《环境保护法》实施为龙头</a:t>
            </a:r>
            <a:r>
              <a:rPr lang="zh-CN" altLang="zh-CN" sz="2600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endParaRPr lang="en-US" altLang="zh-CN" sz="2600" b="1" kern="1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2600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形成</a:t>
            </a:r>
            <a:r>
              <a:rPr lang="zh-CN" altLang="zh-CN" sz="26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有力保护生态环境的法律法规</a:t>
            </a:r>
            <a:r>
              <a:rPr lang="zh-CN" altLang="zh-CN" sz="2600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体系</a:t>
            </a:r>
            <a:endParaRPr lang="zh-CN" altLang="en-US" sz="2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475656" y="2780928"/>
            <a:ext cx="5616624" cy="936104"/>
            <a:chOff x="1043608" y="2132856"/>
            <a:chExt cx="5616624" cy="936104"/>
          </a:xfrm>
        </p:grpSpPr>
        <p:sp>
          <p:nvSpPr>
            <p:cNvPr id="13" name="半闭框 12"/>
            <p:cNvSpPr/>
            <p:nvPr/>
          </p:nvSpPr>
          <p:spPr>
            <a:xfrm>
              <a:off x="1043608" y="2132856"/>
              <a:ext cx="720080" cy="792088"/>
            </a:xfrm>
            <a:prstGeom prst="halfFrame">
              <a:avLst>
                <a:gd name="adj1" fmla="val 26854"/>
                <a:gd name="adj2" fmla="val 24263"/>
              </a:avLst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半闭框 13"/>
            <p:cNvSpPr/>
            <p:nvPr/>
          </p:nvSpPr>
          <p:spPr>
            <a:xfrm rot="10800000">
              <a:off x="5940152" y="2276872"/>
              <a:ext cx="720080" cy="792088"/>
            </a:xfrm>
            <a:prstGeom prst="halfFrame">
              <a:avLst>
                <a:gd name="adj1" fmla="val 26854"/>
                <a:gd name="adj2" fmla="val 24263"/>
              </a:avLst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403648" y="2329146"/>
              <a:ext cx="51401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 smtClean="0"/>
                <a:t>推进生态文明建设的</a:t>
              </a:r>
              <a:r>
                <a:rPr lang="zh-CN" altLang="en-US" sz="2800" b="1" dirty="0" smtClean="0">
                  <a:solidFill>
                    <a:srgbClr val="FF0000"/>
                  </a:solidFill>
                </a:rPr>
                <a:t>强大武器</a:t>
              </a:r>
              <a:endParaRPr lang="zh-CN" altLang="en-US" sz="28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" presetClass="exit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75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5206" y="3786190"/>
            <a:ext cx="1544463" cy="2343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组合 5"/>
          <p:cNvGrpSpPr/>
          <p:nvPr/>
        </p:nvGrpSpPr>
        <p:grpSpPr>
          <a:xfrm>
            <a:off x="428596" y="1772816"/>
            <a:ext cx="6552728" cy="3816597"/>
            <a:chOff x="1234079" y="1700634"/>
            <a:chExt cx="6408712" cy="3816597"/>
          </a:xfrm>
        </p:grpSpPr>
        <p:sp>
          <p:nvSpPr>
            <p:cNvPr id="4" name="折角形 3"/>
            <p:cNvSpPr/>
            <p:nvPr/>
          </p:nvSpPr>
          <p:spPr>
            <a:xfrm>
              <a:off x="1234079" y="1700634"/>
              <a:ext cx="6408712" cy="3816597"/>
            </a:xfrm>
            <a:prstGeom prst="foldedCorner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4" name="矩形 15"/>
            <p:cNvSpPr>
              <a:spLocks noChangeArrowheads="1"/>
            </p:cNvSpPr>
            <p:nvPr/>
          </p:nvSpPr>
          <p:spPr bwMode="auto">
            <a:xfrm>
              <a:off x="1234079" y="1700634"/>
              <a:ext cx="2709396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sz="2800" b="1" dirty="0">
                  <a:solidFill>
                    <a:srgbClr val="000000"/>
                  </a:solidFill>
                  <a:latin typeface="Calibri" pitchFamily="34" charset="0"/>
                </a:rPr>
                <a:t>在创新理念方面</a:t>
              </a:r>
            </a:p>
          </p:txBody>
        </p:sp>
        <p:sp>
          <p:nvSpPr>
            <p:cNvPr id="5" name="矩形 4"/>
            <p:cNvSpPr/>
            <p:nvPr/>
          </p:nvSpPr>
          <p:spPr>
            <a:xfrm>
              <a:off x="1368898" y="2239632"/>
              <a:ext cx="586739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推进</a:t>
              </a:r>
              <a:r>
                <a:rPr lang="zh-CN" altLang="en-US" sz="2400" dirty="0">
                  <a:solidFill>
                    <a:srgbClr val="000000"/>
                  </a:solidFill>
                  <a:latin typeface="Calibri" pitchFamily="34" charset="0"/>
                </a:rPr>
                <a:t>生态文明</a:t>
              </a:r>
              <a:r>
                <a:rPr lang="zh-CN" alt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建设的</a:t>
              </a:r>
              <a:r>
                <a:rPr lang="zh-CN" altLang="en-US" sz="2400" dirty="0">
                  <a:solidFill>
                    <a:srgbClr val="000000"/>
                  </a:solidFill>
                  <a:latin typeface="Calibri" pitchFamily="34" charset="0"/>
                </a:rPr>
                <a:t>立法</a:t>
              </a:r>
              <a:r>
                <a:rPr lang="zh-CN" altLang="en-US" sz="2400" b="1" dirty="0">
                  <a:solidFill>
                    <a:srgbClr val="000000"/>
                  </a:solidFill>
                  <a:latin typeface="Calibri" pitchFamily="34" charset="0"/>
                </a:rPr>
                <a:t>目的，</a:t>
              </a:r>
              <a:endParaRPr lang="en-US" altLang="zh-CN" sz="2400" dirty="0">
                <a:solidFill>
                  <a:srgbClr val="000000"/>
                </a:solidFill>
                <a:latin typeface="Calibri" pitchFamily="34" charset="0"/>
              </a:endParaRPr>
            </a:p>
            <a:p>
              <a:r>
                <a:rPr lang="zh-CN" altLang="en-US" sz="2400" dirty="0">
                  <a:solidFill>
                    <a:srgbClr val="000000"/>
                  </a:solidFill>
                  <a:latin typeface="Calibri" pitchFamily="34" charset="0"/>
                </a:rPr>
                <a:t>促进人与自然和谐的</a:t>
              </a:r>
              <a:r>
                <a:rPr lang="zh-CN" altLang="en-US" sz="2400" b="1" dirty="0">
                  <a:solidFill>
                    <a:srgbClr val="000000"/>
                  </a:solidFill>
                  <a:latin typeface="Calibri" pitchFamily="34" charset="0"/>
                </a:rPr>
                <a:t>理念，</a:t>
              </a:r>
              <a:endParaRPr lang="en-US" altLang="zh-CN" sz="2400" dirty="0">
                <a:solidFill>
                  <a:srgbClr val="000000"/>
                </a:solidFill>
                <a:latin typeface="Calibri" pitchFamily="34" charset="0"/>
              </a:endParaRPr>
            </a:p>
            <a:p>
              <a:r>
                <a:rPr lang="zh-CN" altLang="en-US" sz="2400" dirty="0">
                  <a:solidFill>
                    <a:srgbClr val="000000"/>
                  </a:solidFill>
                  <a:latin typeface="Calibri" pitchFamily="34" charset="0"/>
                </a:rPr>
                <a:t>保护优先的基本</a:t>
              </a:r>
              <a:r>
                <a:rPr lang="zh-CN" altLang="en-US" sz="2400" b="1" dirty="0">
                  <a:solidFill>
                    <a:srgbClr val="000000"/>
                  </a:solidFill>
                  <a:latin typeface="Calibri" pitchFamily="34" charset="0"/>
                </a:rPr>
                <a:t>原则</a:t>
              </a:r>
              <a:r>
                <a:rPr lang="zh-CN" altLang="en-US" sz="2400" b="1" dirty="0" smtClean="0">
                  <a:solidFill>
                    <a:srgbClr val="000000"/>
                  </a:solidFill>
                  <a:latin typeface="Calibri" pitchFamily="34" charset="0"/>
                </a:rPr>
                <a:t>，</a:t>
              </a:r>
              <a:endParaRPr lang="zh-CN" altLang="en-US" sz="24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6" name="矩形 10"/>
            <p:cNvSpPr>
              <a:spLocks noChangeArrowheads="1"/>
            </p:cNvSpPr>
            <p:nvPr/>
          </p:nvSpPr>
          <p:spPr bwMode="auto">
            <a:xfrm>
              <a:off x="1234079" y="3645852"/>
              <a:ext cx="2709396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sz="2800" b="1" dirty="0">
                  <a:solidFill>
                    <a:srgbClr val="000000"/>
                  </a:solidFill>
                  <a:latin typeface="Calibri" pitchFamily="34" charset="0"/>
                </a:rPr>
                <a:t>在完善制度方面</a:t>
              </a:r>
            </a:p>
          </p:txBody>
        </p:sp>
        <p:sp>
          <p:nvSpPr>
            <p:cNvPr id="17" name="TextBox 11"/>
            <p:cNvSpPr txBox="1">
              <a:spLocks noChangeArrowheads="1"/>
            </p:cNvSpPr>
            <p:nvPr/>
          </p:nvSpPr>
          <p:spPr bwMode="auto">
            <a:xfrm>
              <a:off x="1302386" y="4257959"/>
              <a:ext cx="5730732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zh-CN" altLang="en-US" sz="2400" dirty="0">
                  <a:solidFill>
                    <a:srgbClr val="000000"/>
                  </a:solidFill>
                  <a:latin typeface="Calibri" pitchFamily="34" charset="0"/>
                </a:rPr>
                <a:t>要求建立资源环境承载能力监测预警机制，</a:t>
              </a:r>
              <a:r>
                <a:rPr lang="zh-CN" altLang="zh-CN" sz="2400" dirty="0">
                  <a:solidFill>
                    <a:srgbClr val="000000"/>
                  </a:solidFill>
                  <a:latin typeface="Calibri" pitchFamily="34" charset="0"/>
                </a:rPr>
                <a:t>注重运用市场手段和经济</a:t>
              </a:r>
              <a:r>
                <a:rPr lang="zh-CN" altLang="zh-CN" sz="2400" dirty="0" smtClean="0">
                  <a:solidFill>
                    <a:srgbClr val="000000"/>
                  </a:solidFill>
                  <a:latin typeface="Calibri" pitchFamily="34" charset="0"/>
                </a:rPr>
                <a:t>政策</a:t>
              </a:r>
              <a:r>
                <a:rPr lang="zh-CN" alt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。</a:t>
              </a:r>
              <a:endParaRPr lang="zh-CN" altLang="en-US" sz="24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-785850" y="1785926"/>
            <a:ext cx="7781664" cy="3816597"/>
            <a:chOff x="32160" y="1700634"/>
            <a:chExt cx="7610631" cy="3816597"/>
          </a:xfrm>
        </p:grpSpPr>
        <p:sp>
          <p:nvSpPr>
            <p:cNvPr id="20" name="折角形 19"/>
            <p:cNvSpPr/>
            <p:nvPr/>
          </p:nvSpPr>
          <p:spPr>
            <a:xfrm>
              <a:off x="1234079" y="1700634"/>
              <a:ext cx="6408712" cy="3816597"/>
            </a:xfrm>
            <a:prstGeom prst="foldedCorner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1" name="矩形 15"/>
            <p:cNvSpPr>
              <a:spLocks noChangeArrowheads="1"/>
            </p:cNvSpPr>
            <p:nvPr/>
          </p:nvSpPr>
          <p:spPr bwMode="auto">
            <a:xfrm>
              <a:off x="1234079" y="2113518"/>
              <a:ext cx="2709396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000000"/>
                  </a:solidFill>
                  <a:latin typeface="Calibri" pitchFamily="34" charset="0"/>
                </a:rPr>
                <a:t>在多元共治方面</a:t>
              </a:r>
              <a:endParaRPr lang="zh-CN" altLang="en-US" sz="2800" b="1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32160" y="2823145"/>
              <a:ext cx="586739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rgbClr val="000000"/>
                  </a:solidFill>
                  <a:latin typeface="Calibri" pitchFamily="34" charset="0"/>
                </a:rPr>
                <a:t>强化政府责任和公众参与</a:t>
              </a:r>
            </a:p>
          </p:txBody>
        </p:sp>
        <p:sp>
          <p:nvSpPr>
            <p:cNvPr id="23" name="矩形 10"/>
            <p:cNvSpPr>
              <a:spLocks noChangeArrowheads="1"/>
            </p:cNvSpPr>
            <p:nvPr/>
          </p:nvSpPr>
          <p:spPr bwMode="auto">
            <a:xfrm>
              <a:off x="1234079" y="3645852"/>
              <a:ext cx="2649846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000000"/>
                  </a:solidFill>
                  <a:latin typeface="Calibri" pitchFamily="34" charset="0"/>
                </a:rPr>
                <a:t>在强化执政方面</a:t>
              </a:r>
              <a:endParaRPr lang="zh-CN" altLang="en-US" sz="2800" b="1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4" name="TextBox 11"/>
            <p:cNvSpPr txBox="1">
              <a:spLocks noChangeArrowheads="1"/>
            </p:cNvSpPr>
            <p:nvPr/>
          </p:nvSpPr>
          <p:spPr bwMode="auto">
            <a:xfrm>
              <a:off x="1302386" y="4257959"/>
              <a:ext cx="5964904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zh-CN" altLang="en-US" sz="2400" dirty="0">
                  <a:solidFill>
                    <a:srgbClr val="000000"/>
                  </a:solidFill>
                  <a:latin typeface="Calibri" pitchFamily="34" charset="0"/>
                </a:rPr>
                <a:t>首次明确了“环境监察机构”的法律地位，授予环保部门许多新的监管</a:t>
              </a:r>
              <a:r>
                <a:rPr lang="zh-CN" alt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权力。</a:t>
              </a:r>
              <a:endParaRPr lang="zh-CN" altLang="en-US" sz="24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sp>
        <p:nvSpPr>
          <p:cNvPr id="18" name="椭圆 17"/>
          <p:cNvSpPr/>
          <p:nvPr/>
        </p:nvSpPr>
        <p:spPr>
          <a:xfrm>
            <a:off x="6143636" y="928670"/>
            <a:ext cx="1943100" cy="19431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法律的生命在于实施</a:t>
            </a:r>
          </a:p>
        </p:txBody>
      </p:sp>
      <p:sp>
        <p:nvSpPr>
          <p:cNvPr id="26" name="矩形 25"/>
          <p:cNvSpPr/>
          <p:nvPr/>
        </p:nvSpPr>
        <p:spPr>
          <a:xfrm>
            <a:off x="2301373" y="-70644"/>
            <a:ext cx="684262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6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二</a:t>
            </a:r>
            <a:r>
              <a:rPr lang="zh-CN" altLang="en-US" sz="2600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zh-CN" altLang="zh-CN" sz="26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以新修订的《环境保护法》实施为龙头</a:t>
            </a:r>
            <a:r>
              <a:rPr lang="zh-CN" altLang="zh-CN" sz="2600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endParaRPr lang="en-US" altLang="zh-CN" sz="2600" b="1" kern="1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2600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形成</a:t>
            </a:r>
            <a:r>
              <a:rPr lang="zh-CN" altLang="zh-CN" sz="26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有力保护生态环境的法律法规</a:t>
            </a:r>
            <a:r>
              <a:rPr lang="zh-CN" altLang="zh-CN" sz="2600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体系</a:t>
            </a:r>
            <a:endParaRPr lang="zh-CN" altLang="en-US" sz="2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951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054100" y="3168650"/>
            <a:ext cx="3240088" cy="46831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>
                <a:solidFill>
                  <a:prstClr val="white"/>
                </a:solidFill>
              </a:rPr>
              <a:t>要广泛宣传</a:t>
            </a:r>
          </a:p>
        </p:txBody>
      </p:sp>
      <p:pic>
        <p:nvPicPr>
          <p:cNvPr id="4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4100" y="1069975"/>
            <a:ext cx="3240088" cy="2087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5188" y="1069975"/>
            <a:ext cx="3240087" cy="2087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7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75188" y="3716338"/>
            <a:ext cx="3240087" cy="2089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8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2988" y="3716338"/>
            <a:ext cx="3240087" cy="2089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1042988" y="5872163"/>
            <a:ext cx="3240087" cy="4683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>
                <a:solidFill>
                  <a:prstClr val="white"/>
                </a:solidFill>
              </a:rPr>
              <a:t>要完善相关法律法规</a:t>
            </a:r>
          </a:p>
        </p:txBody>
      </p:sp>
      <p:sp>
        <p:nvSpPr>
          <p:cNvPr id="9" name="矩形 8"/>
          <p:cNvSpPr/>
          <p:nvPr/>
        </p:nvSpPr>
        <p:spPr>
          <a:xfrm>
            <a:off x="4675188" y="3197225"/>
            <a:ext cx="3240087" cy="46831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>
                <a:solidFill>
                  <a:prstClr val="white"/>
                </a:solidFill>
              </a:rPr>
              <a:t>要组织培训轮训</a:t>
            </a:r>
          </a:p>
        </p:txBody>
      </p:sp>
      <p:sp>
        <p:nvSpPr>
          <p:cNvPr id="10" name="矩形 9"/>
          <p:cNvSpPr/>
          <p:nvPr/>
        </p:nvSpPr>
        <p:spPr>
          <a:xfrm>
            <a:off x="4675187" y="5873750"/>
            <a:ext cx="3240087" cy="46672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2000" dirty="0">
                <a:solidFill>
                  <a:prstClr val="white"/>
                </a:solidFill>
              </a:rPr>
              <a:t>要做好实施基础工作</a:t>
            </a:r>
            <a:endParaRPr lang="zh-CN" altLang="en-US" sz="2000" dirty="0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301373" y="-70644"/>
            <a:ext cx="684262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6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二</a:t>
            </a:r>
            <a:r>
              <a:rPr lang="zh-CN" altLang="en-US" sz="2600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zh-CN" altLang="zh-CN" sz="26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以新修订的《环境保护法》实施为龙头</a:t>
            </a:r>
            <a:r>
              <a:rPr lang="zh-CN" altLang="zh-CN" sz="2600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endParaRPr lang="en-US" altLang="zh-CN" sz="2600" b="1" kern="1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2600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形成</a:t>
            </a:r>
            <a:r>
              <a:rPr lang="zh-CN" altLang="zh-CN" sz="26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有力保护生态环境的法律法规</a:t>
            </a:r>
            <a:r>
              <a:rPr lang="zh-CN" altLang="zh-CN" sz="2600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体系</a:t>
            </a:r>
            <a:endParaRPr lang="zh-CN" altLang="en-US" sz="2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6252670" y="1227260"/>
            <a:ext cx="1943100" cy="19431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法律的生命在于实施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855566" y="1484784"/>
            <a:ext cx="3096000" cy="22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5" name="Picture 3"/>
          <p:cNvPicPr>
            <a:picLocks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4863401" y="1484784"/>
            <a:ext cx="3096000" cy="22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6" name="Picture 4"/>
          <p:cNvPicPr>
            <a:picLocks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855566" y="3933056"/>
            <a:ext cx="3096000" cy="22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7" name="文本框 2"/>
          <p:cNvSpPr txBox="1">
            <a:spLocks noChangeArrowheads="1"/>
          </p:cNvSpPr>
          <p:nvPr/>
        </p:nvSpPr>
        <p:spPr bwMode="auto">
          <a:xfrm>
            <a:off x="4284663" y="4581128"/>
            <a:ext cx="449262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Calibri" pitchFamily="34" charset="0"/>
              </a:rPr>
              <a:t>对所有污染物实行统一监管</a:t>
            </a:r>
          </a:p>
        </p:txBody>
      </p:sp>
      <p:sp>
        <p:nvSpPr>
          <p:cNvPr id="9" name="矩形 8"/>
          <p:cNvSpPr/>
          <p:nvPr/>
        </p:nvSpPr>
        <p:spPr>
          <a:xfrm>
            <a:off x="2166911" y="-99392"/>
            <a:ext cx="701360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600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三、</a:t>
            </a:r>
            <a:r>
              <a:rPr lang="zh-CN" altLang="zh-CN" sz="26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以深化生态环保体制改革为契机，</a:t>
            </a:r>
            <a:r>
              <a:rPr lang="zh-CN" altLang="zh-CN" sz="2600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建立</a:t>
            </a:r>
            <a:endParaRPr lang="en-US" altLang="zh-CN" sz="2600" b="1" kern="100" dirty="0" smtClean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600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严格</a:t>
            </a:r>
            <a:r>
              <a:rPr lang="zh-CN" altLang="zh-CN" sz="2600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监管</a:t>
            </a:r>
            <a:r>
              <a:rPr lang="zh-CN" altLang="zh-CN" sz="26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所有污染物的环境保护组织制度</a:t>
            </a:r>
            <a:r>
              <a:rPr lang="zh-CN" altLang="zh-CN" sz="2600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体系</a:t>
            </a:r>
            <a:endParaRPr lang="zh-CN" altLang="en-US" sz="2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051720" y="2780928"/>
            <a:ext cx="5616624" cy="936104"/>
            <a:chOff x="1043608" y="2132856"/>
            <a:chExt cx="5616624" cy="936104"/>
          </a:xfrm>
        </p:grpSpPr>
        <p:sp>
          <p:nvSpPr>
            <p:cNvPr id="12" name="半闭框 11"/>
            <p:cNvSpPr/>
            <p:nvPr/>
          </p:nvSpPr>
          <p:spPr>
            <a:xfrm>
              <a:off x="1043608" y="2132856"/>
              <a:ext cx="720080" cy="792088"/>
            </a:xfrm>
            <a:prstGeom prst="halfFrame">
              <a:avLst>
                <a:gd name="adj1" fmla="val 26854"/>
                <a:gd name="adj2" fmla="val 24263"/>
              </a:avLst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3" name="半闭框 12"/>
            <p:cNvSpPr/>
            <p:nvPr/>
          </p:nvSpPr>
          <p:spPr>
            <a:xfrm rot="10800000">
              <a:off x="5940152" y="2276872"/>
              <a:ext cx="720080" cy="792088"/>
            </a:xfrm>
            <a:prstGeom prst="halfFrame">
              <a:avLst>
                <a:gd name="adj1" fmla="val 26854"/>
                <a:gd name="adj2" fmla="val 24263"/>
              </a:avLst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495620" y="2400584"/>
              <a:ext cx="51401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 smtClean="0"/>
                <a:t>推进生态文明建设的</a:t>
              </a:r>
              <a:r>
                <a:rPr lang="zh-CN" altLang="en-US" sz="2800" b="1" dirty="0" smtClean="0">
                  <a:solidFill>
                    <a:srgbClr val="FF0000"/>
                  </a:solidFill>
                </a:rPr>
                <a:t>组织保障</a:t>
              </a:r>
              <a:endParaRPr lang="zh-CN" altLang="en-US" sz="28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" presetClass="exit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25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75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485" y="1988840"/>
            <a:ext cx="6300787" cy="374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2143108" y="-99392"/>
            <a:ext cx="79015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600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四、</a:t>
            </a:r>
            <a:r>
              <a:rPr lang="zh-CN" altLang="zh-CN" sz="26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以打好大气、水、土壤污染防治三</a:t>
            </a:r>
            <a:r>
              <a:rPr lang="zh-CN" altLang="zh-CN" sz="2600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大战役</a:t>
            </a:r>
            <a:endParaRPr lang="en-US" altLang="zh-CN" sz="2600" b="1" kern="100" dirty="0" smtClean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2600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为</a:t>
            </a:r>
            <a:r>
              <a:rPr lang="zh-CN" altLang="zh-CN" sz="26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抓手，构建改善环境质量的工作</a:t>
            </a:r>
            <a:r>
              <a:rPr lang="zh-CN" altLang="zh-CN" sz="2600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体系</a:t>
            </a:r>
            <a:endParaRPr lang="zh-CN" altLang="en-US" sz="2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636440" y="3214686"/>
            <a:ext cx="5650204" cy="936104"/>
            <a:chOff x="1043608" y="2132856"/>
            <a:chExt cx="5650204" cy="936104"/>
          </a:xfrm>
        </p:grpSpPr>
        <p:sp>
          <p:nvSpPr>
            <p:cNvPr id="9" name="半闭框 8"/>
            <p:cNvSpPr/>
            <p:nvPr/>
          </p:nvSpPr>
          <p:spPr>
            <a:xfrm>
              <a:off x="1043608" y="2132856"/>
              <a:ext cx="720080" cy="792088"/>
            </a:xfrm>
            <a:prstGeom prst="halfFrame">
              <a:avLst>
                <a:gd name="adj1" fmla="val 26854"/>
                <a:gd name="adj2" fmla="val 24263"/>
              </a:avLst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半闭框 9"/>
            <p:cNvSpPr/>
            <p:nvPr/>
          </p:nvSpPr>
          <p:spPr>
            <a:xfrm rot="10800000">
              <a:off x="5940152" y="2276872"/>
              <a:ext cx="720080" cy="792088"/>
            </a:xfrm>
            <a:prstGeom prst="halfFrame">
              <a:avLst>
                <a:gd name="adj1" fmla="val 26854"/>
                <a:gd name="adj2" fmla="val 24263"/>
              </a:avLst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553710" y="2395454"/>
              <a:ext cx="51401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 smtClean="0"/>
                <a:t>推进生态文明建设的</a:t>
              </a:r>
              <a:r>
                <a:rPr lang="zh-CN" altLang="en-US" sz="2800" b="1" dirty="0" smtClean="0">
                  <a:solidFill>
                    <a:srgbClr val="FF0000"/>
                  </a:solidFill>
                </a:rPr>
                <a:t>主战场</a:t>
              </a:r>
              <a:endParaRPr lang="zh-CN" altLang="en-US" sz="28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xit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7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89275" y="1117600"/>
            <a:ext cx="3240088" cy="2519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4" name="Picture 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51388" y="3636963"/>
            <a:ext cx="3240087" cy="2520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grpSp>
        <p:nvGrpSpPr>
          <p:cNvPr id="2" name="组合 10"/>
          <p:cNvGrpSpPr>
            <a:grpSpLocks/>
          </p:cNvGrpSpPr>
          <p:nvPr/>
        </p:nvGrpSpPr>
        <p:grpSpPr bwMode="auto">
          <a:xfrm>
            <a:off x="233363" y="3468688"/>
            <a:ext cx="3240087" cy="2520950"/>
            <a:chOff x="233544" y="3469122"/>
            <a:chExt cx="3240000" cy="2520000"/>
          </a:xfrm>
        </p:grpSpPr>
        <p:pic>
          <p:nvPicPr>
            <p:cNvPr id="5" name="Picture 4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33544" y="3469122"/>
              <a:ext cx="3240000" cy="252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/>
          </p:spPr>
        </p:pic>
        <p:sp>
          <p:nvSpPr>
            <p:cNvPr id="50186" name="TextBox 5"/>
            <p:cNvSpPr txBox="1">
              <a:spLocks noChangeArrowheads="1"/>
            </p:cNvSpPr>
            <p:nvPr/>
          </p:nvSpPr>
          <p:spPr bwMode="auto">
            <a:xfrm>
              <a:off x="467544" y="3501008"/>
              <a:ext cx="223224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2000" b="1">
                  <a:solidFill>
                    <a:schemeClr val="bg1"/>
                  </a:solidFill>
                  <a:latin typeface="Calibri" pitchFamily="34" charset="0"/>
                </a:rPr>
                <a:t>电器土壤恢复</a:t>
              </a:r>
            </a:p>
          </p:txBody>
        </p:sp>
      </p:grpSp>
      <p:sp>
        <p:nvSpPr>
          <p:cNvPr id="7" name="圆角矩形 6"/>
          <p:cNvSpPr/>
          <p:nvPr/>
        </p:nvSpPr>
        <p:spPr>
          <a:xfrm>
            <a:off x="6372225" y="3421063"/>
            <a:ext cx="2628931" cy="431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2400" b="1" dirty="0">
                <a:solidFill>
                  <a:prstClr val="black"/>
                </a:solidFill>
              </a:rPr>
              <a:t>强化水污染防治</a:t>
            </a:r>
            <a:endParaRPr lang="zh-CN" altLang="en-US" sz="2400" b="1" dirty="0">
              <a:solidFill>
                <a:prstClr val="black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1357290" y="5929330"/>
            <a:ext cx="2771775" cy="431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2400" b="1" dirty="0">
                <a:solidFill>
                  <a:prstClr val="black"/>
                </a:solidFill>
              </a:rPr>
              <a:t>抓好土壤污染治理</a:t>
            </a:r>
            <a:endParaRPr lang="zh-CN" altLang="en-US" sz="2400" b="1" dirty="0">
              <a:solidFill>
                <a:prstClr val="black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214282" y="1500188"/>
            <a:ext cx="3005137" cy="70467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2400" b="1" dirty="0">
                <a:solidFill>
                  <a:prstClr val="black"/>
                </a:solidFill>
              </a:rPr>
              <a:t>继续把大气污染防治作为重中之重</a:t>
            </a:r>
            <a:endParaRPr lang="zh-CN" altLang="en-US" sz="2400" b="1" dirty="0">
              <a:solidFill>
                <a:prstClr val="black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214546" y="-99392"/>
            <a:ext cx="783006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600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四、</a:t>
            </a:r>
            <a:r>
              <a:rPr lang="zh-CN" altLang="zh-CN" sz="26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以打好大气、水、土壤污染防治三</a:t>
            </a:r>
            <a:r>
              <a:rPr lang="zh-CN" altLang="zh-CN" sz="2600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大战役</a:t>
            </a:r>
            <a:endParaRPr lang="en-US" altLang="zh-CN" sz="2600" b="1" kern="100" dirty="0" smtClean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2600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为</a:t>
            </a:r>
            <a:r>
              <a:rPr lang="zh-CN" altLang="zh-CN" sz="26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抓手，构建改善环境质量的工作</a:t>
            </a:r>
            <a:r>
              <a:rPr lang="zh-CN" altLang="zh-CN" sz="2600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体系</a:t>
            </a:r>
            <a:endParaRPr lang="zh-CN" altLang="en-US" sz="2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-153988" y="2636838"/>
            <a:ext cx="945197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第三章  </a:t>
            </a:r>
            <a:endParaRPr lang="en-US" altLang="zh-CN" sz="3600" b="1" dirty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  <a:p>
            <a:pPr algn="ctr"/>
            <a:r>
              <a:rPr lang="zh-CN" altLang="zh-CN" sz="3600" b="1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全力开创环境保护事业发展新局面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295325" y="2420938"/>
            <a:ext cx="6762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600" b="1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本章概要 </a:t>
            </a:r>
          </a:p>
        </p:txBody>
      </p:sp>
      <p:grpSp>
        <p:nvGrpSpPr>
          <p:cNvPr id="2" name="组合 33"/>
          <p:cNvGrpSpPr>
            <a:grpSpLocks/>
          </p:cNvGrpSpPr>
          <p:nvPr/>
        </p:nvGrpSpPr>
        <p:grpSpPr bwMode="auto">
          <a:xfrm>
            <a:off x="1475629" y="1196975"/>
            <a:ext cx="6408739" cy="5184775"/>
            <a:chOff x="1259632" y="1340768"/>
            <a:chExt cx="6408729" cy="5184512"/>
          </a:xfrm>
        </p:grpSpPr>
        <p:grpSp>
          <p:nvGrpSpPr>
            <p:cNvPr id="52228" name="组合 2"/>
            <p:cNvGrpSpPr>
              <a:grpSpLocks/>
            </p:cNvGrpSpPr>
            <p:nvPr/>
          </p:nvGrpSpPr>
          <p:grpSpPr bwMode="auto">
            <a:xfrm>
              <a:off x="1259632" y="1340768"/>
              <a:ext cx="6408000" cy="576000"/>
              <a:chOff x="1403350" y="476672"/>
              <a:chExt cx="6086475" cy="606425"/>
            </a:xfrm>
          </p:grpSpPr>
          <p:sp>
            <p:nvSpPr>
              <p:cNvPr id="4" name="Rectangle 31"/>
              <p:cNvSpPr>
                <a:spLocks noChangeArrowheads="1"/>
              </p:cNvSpPr>
              <p:nvPr/>
            </p:nvSpPr>
            <p:spPr bwMode="auto">
              <a:xfrm>
                <a:off x="1403350" y="897832"/>
                <a:ext cx="6087166" cy="185511"/>
              </a:xfrm>
              <a:prstGeom prst="rect">
                <a:avLst/>
              </a:prstGeom>
              <a:gradFill rotWithShape="1">
                <a:gsLst>
                  <a:gs pos="0">
                    <a:srgbClr val="000000">
                      <a:alpha val="70000"/>
                    </a:srgbClr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/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9pPr>
              </a:lstStyle>
              <a:p>
                <a:pPr eaLnBrk="1" hangingPunct="1">
                  <a:defRPr/>
                </a:pPr>
                <a:endParaRPr lang="zh-CN" altLang="en-US" sz="2400" b="0" kern="0" smtClean="0">
                  <a:solidFill>
                    <a:srgbClr val="000000"/>
                  </a:solidFill>
                  <a:ea typeface="华文细黑" pitchFamily="2" charset="-122"/>
                </a:endParaRPr>
              </a:p>
            </p:txBody>
          </p:sp>
          <p:sp>
            <p:nvSpPr>
              <p:cNvPr id="5" name="AutoShape 6"/>
              <p:cNvSpPr>
                <a:spLocks noChangeArrowheads="1"/>
              </p:cNvSpPr>
              <p:nvPr/>
            </p:nvSpPr>
            <p:spPr bwMode="auto">
              <a:xfrm>
                <a:off x="1441047" y="476672"/>
                <a:ext cx="6049470" cy="533135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DDDDD"/>
                  </a:gs>
                </a:gsLst>
                <a:lin ang="5400000" scaled="1"/>
              </a:gradFill>
              <a:ln w="9525">
                <a:solidFill>
                  <a:srgbClr val="B2B2B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9pPr>
              </a:lstStyle>
              <a:p>
                <a:pPr eaLnBrk="1" hangingPunct="1">
                  <a:defRPr/>
                </a:pPr>
                <a:endParaRPr lang="zh-CN" altLang="en-US" sz="2400" b="0" kern="0" smtClean="0">
                  <a:solidFill>
                    <a:srgbClr val="000000"/>
                  </a:solidFill>
                  <a:ea typeface="华文细黑" pitchFamily="2" charset="-122"/>
                </a:endParaRPr>
              </a:p>
            </p:txBody>
          </p:sp>
          <p:sp>
            <p:nvSpPr>
              <p:cNvPr id="52266" name="WordArt 20"/>
              <p:cNvSpPr>
                <a:spLocks noChangeArrowheads="1" noChangeShapeType="1" noTextEdit="1"/>
              </p:cNvSpPr>
              <p:nvPr/>
            </p:nvSpPr>
            <p:spPr bwMode="auto">
              <a:xfrm>
                <a:off x="1693863" y="619547"/>
                <a:ext cx="120650" cy="282575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altLang="zh-CN" sz="4400" b="1" kern="10">
                    <a:ln w="3175">
                      <a:solidFill>
                        <a:srgbClr val="026E14"/>
                      </a:solidFill>
                      <a:round/>
                      <a:headEnd/>
                      <a:tailEnd/>
                    </a:ln>
                    <a:solidFill>
                      <a:srgbClr val="026E14"/>
                    </a:solidFill>
                    <a:latin typeface="黑体"/>
                    <a:ea typeface="黑体"/>
                  </a:rPr>
                  <a:t>1</a:t>
                </a:r>
                <a:endParaRPr lang="zh-CN" altLang="en-US" sz="4400" b="1" kern="10">
                  <a:ln w="3175">
                    <a:solidFill>
                      <a:srgbClr val="026E14"/>
                    </a:solidFill>
                    <a:round/>
                    <a:headEnd/>
                    <a:tailEnd/>
                  </a:ln>
                  <a:solidFill>
                    <a:srgbClr val="026E14"/>
                  </a:solidFill>
                  <a:latin typeface="黑体"/>
                  <a:ea typeface="黑体"/>
                </a:endParaRPr>
              </a:p>
            </p:txBody>
          </p:sp>
          <p:sp>
            <p:nvSpPr>
              <p:cNvPr id="52267" name="AutoShape 25"/>
              <p:cNvSpPr>
                <a:spLocks noChangeArrowheads="1"/>
              </p:cNvSpPr>
              <p:nvPr/>
            </p:nvSpPr>
            <p:spPr bwMode="auto">
              <a:xfrm>
                <a:off x="1514475" y="476672"/>
                <a:ext cx="5403850" cy="533400"/>
              </a:xfrm>
              <a:prstGeom prst="roundRect">
                <a:avLst>
                  <a:gd name="adj" fmla="val 0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144000" anchor="ctr"/>
              <a:lstStyle/>
              <a:p>
                <a:pPr lvl="1"/>
                <a:r>
                  <a:rPr lang="zh-CN" altLang="en-US" sz="2400" b="1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突出抓好大气、水和土壤污染</a:t>
                </a:r>
                <a:endParaRPr lang="en-US" altLang="zh-CN" sz="2400" b="1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52229" name="组合 7"/>
            <p:cNvGrpSpPr>
              <a:grpSpLocks/>
            </p:cNvGrpSpPr>
            <p:nvPr/>
          </p:nvGrpSpPr>
          <p:grpSpPr bwMode="auto">
            <a:xfrm>
              <a:off x="1259632" y="1988840"/>
              <a:ext cx="6408000" cy="576000"/>
              <a:chOff x="1403350" y="1340768"/>
              <a:chExt cx="6086475" cy="606425"/>
            </a:xfrm>
          </p:grpSpPr>
          <p:sp>
            <p:nvSpPr>
              <p:cNvPr id="9" name="Rectangle 32"/>
              <p:cNvSpPr>
                <a:spLocks noChangeArrowheads="1"/>
              </p:cNvSpPr>
              <p:nvPr/>
            </p:nvSpPr>
            <p:spPr bwMode="auto">
              <a:xfrm>
                <a:off x="1403350" y="1761502"/>
                <a:ext cx="6087166" cy="185511"/>
              </a:xfrm>
              <a:prstGeom prst="rect">
                <a:avLst/>
              </a:prstGeom>
              <a:gradFill rotWithShape="1">
                <a:gsLst>
                  <a:gs pos="0">
                    <a:srgbClr val="000000">
                      <a:alpha val="70000"/>
                    </a:srgbClr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/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9pPr>
              </a:lstStyle>
              <a:p>
                <a:pPr eaLnBrk="1" hangingPunct="1">
                  <a:defRPr/>
                </a:pPr>
                <a:endParaRPr lang="zh-CN" altLang="en-US" sz="2400" b="0" kern="0" smtClean="0">
                  <a:solidFill>
                    <a:srgbClr val="000000"/>
                  </a:solidFill>
                  <a:ea typeface="华文细黑" pitchFamily="2" charset="-122"/>
                </a:endParaRPr>
              </a:p>
            </p:txBody>
          </p:sp>
          <p:sp>
            <p:nvSpPr>
              <p:cNvPr id="10" name="AutoShape 9"/>
              <p:cNvSpPr>
                <a:spLocks noChangeArrowheads="1"/>
              </p:cNvSpPr>
              <p:nvPr/>
            </p:nvSpPr>
            <p:spPr bwMode="auto">
              <a:xfrm>
                <a:off x="1441047" y="1340342"/>
                <a:ext cx="6049470" cy="533135"/>
              </a:xfrm>
              <a:prstGeom prst="roundRect">
                <a:avLst>
                  <a:gd name="adj" fmla="val 16667"/>
                </a:avLst>
              </a:prstGeom>
              <a:solidFill>
                <a:srgbClr val="58A030"/>
              </a:solidFill>
              <a:ln>
                <a:noFill/>
              </a:ln>
              <a:extLst/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9pPr>
              </a:lstStyle>
              <a:p>
                <a:pPr eaLnBrk="1" hangingPunct="1">
                  <a:defRPr/>
                </a:pPr>
                <a:endParaRPr lang="zh-CN" altLang="en-US" sz="2400" b="0" kern="0" smtClean="0">
                  <a:solidFill>
                    <a:srgbClr val="000000"/>
                  </a:solidFill>
                  <a:ea typeface="华文细黑" pitchFamily="2" charset="-122"/>
                </a:endParaRPr>
              </a:p>
            </p:txBody>
          </p:sp>
          <p:sp>
            <p:nvSpPr>
              <p:cNvPr id="52262" name="WordArt 21"/>
              <p:cNvSpPr>
                <a:spLocks noChangeArrowheads="1" noChangeShapeType="1" noTextEdit="1"/>
              </p:cNvSpPr>
              <p:nvPr/>
            </p:nvSpPr>
            <p:spPr bwMode="auto">
              <a:xfrm>
                <a:off x="1690688" y="1456655"/>
                <a:ext cx="184150" cy="282575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altLang="zh-CN" sz="4400" b="1" kern="10">
                    <a:ln w="3175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黑体"/>
                    <a:ea typeface="黑体"/>
                  </a:rPr>
                  <a:t>2</a:t>
                </a:r>
                <a:endParaRPr lang="zh-CN" altLang="en-US" sz="4400" b="1" kern="10">
                  <a:ln w="317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黑体"/>
                  <a:ea typeface="黑体"/>
                </a:endParaRPr>
              </a:p>
            </p:txBody>
          </p:sp>
          <p:sp>
            <p:nvSpPr>
              <p:cNvPr id="52263" name="AutoShape 26"/>
              <p:cNvSpPr>
                <a:spLocks noChangeArrowheads="1"/>
              </p:cNvSpPr>
              <p:nvPr/>
            </p:nvSpPr>
            <p:spPr bwMode="auto">
              <a:xfrm>
                <a:off x="1514475" y="1340768"/>
                <a:ext cx="5403850" cy="533400"/>
              </a:xfrm>
              <a:prstGeom prst="roundRect">
                <a:avLst>
                  <a:gd name="adj" fmla="val 0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144000" anchor="ctr"/>
              <a:lstStyle/>
              <a:p>
                <a:pPr lvl="1"/>
                <a:r>
                  <a:rPr lang="zh-CN" altLang="en-US" sz="2400" b="1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继续强化主要污染物减排</a:t>
                </a:r>
                <a:endParaRPr lang="en-US" altLang="zh-CN" sz="24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52230" name="组合 12"/>
            <p:cNvGrpSpPr>
              <a:grpSpLocks/>
            </p:cNvGrpSpPr>
            <p:nvPr/>
          </p:nvGrpSpPr>
          <p:grpSpPr bwMode="auto">
            <a:xfrm>
              <a:off x="1259632" y="2636912"/>
              <a:ext cx="6408000" cy="576000"/>
              <a:chOff x="1403350" y="2637061"/>
              <a:chExt cx="6086475" cy="606425"/>
            </a:xfrm>
          </p:grpSpPr>
          <p:sp>
            <p:nvSpPr>
              <p:cNvPr id="14" name="Rectangle 33"/>
              <p:cNvSpPr>
                <a:spLocks noChangeArrowheads="1"/>
              </p:cNvSpPr>
              <p:nvPr/>
            </p:nvSpPr>
            <p:spPr bwMode="auto">
              <a:xfrm>
                <a:off x="1403350" y="3057368"/>
                <a:ext cx="6087166" cy="185511"/>
              </a:xfrm>
              <a:prstGeom prst="rect">
                <a:avLst/>
              </a:prstGeom>
              <a:gradFill rotWithShape="1">
                <a:gsLst>
                  <a:gs pos="0">
                    <a:srgbClr val="000000">
                      <a:alpha val="70000"/>
                    </a:srgbClr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/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9pPr>
              </a:lstStyle>
              <a:p>
                <a:pPr eaLnBrk="1" hangingPunct="1">
                  <a:defRPr/>
                </a:pPr>
                <a:endParaRPr lang="zh-CN" altLang="en-US" sz="2400" b="0" kern="0" smtClean="0">
                  <a:solidFill>
                    <a:srgbClr val="000000"/>
                  </a:solidFill>
                  <a:ea typeface="华文细黑" pitchFamily="2" charset="-122"/>
                </a:endParaRPr>
              </a:p>
            </p:txBody>
          </p:sp>
          <p:sp>
            <p:nvSpPr>
              <p:cNvPr id="15" name="AutoShape 12"/>
              <p:cNvSpPr>
                <a:spLocks noChangeArrowheads="1"/>
              </p:cNvSpPr>
              <p:nvPr/>
            </p:nvSpPr>
            <p:spPr bwMode="auto">
              <a:xfrm>
                <a:off x="1441047" y="2637880"/>
                <a:ext cx="6049470" cy="531464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DDDDD"/>
                  </a:gs>
                </a:gsLst>
                <a:lin ang="5400000" scaled="1"/>
              </a:gradFill>
              <a:ln w="9525">
                <a:solidFill>
                  <a:srgbClr val="B2B2B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9pPr>
              </a:lstStyle>
              <a:p>
                <a:pPr algn="ctr" eaLnBrk="1" hangingPunct="1">
                  <a:defRPr/>
                </a:pPr>
                <a:endParaRPr lang="zh-CN" altLang="en-US" sz="2400" i="1" kern="0" smtClean="0">
                  <a:solidFill>
                    <a:srgbClr val="000000"/>
                  </a:solidFill>
                  <a:latin typeface="微软雅黑" pitchFamily="34" charset="-122"/>
                </a:endParaRPr>
              </a:p>
            </p:txBody>
          </p:sp>
          <p:sp>
            <p:nvSpPr>
              <p:cNvPr id="52258" name="WordArt 22"/>
              <p:cNvSpPr>
                <a:spLocks noChangeArrowheads="1" noChangeShapeType="1" noTextEdit="1"/>
              </p:cNvSpPr>
              <p:nvPr/>
            </p:nvSpPr>
            <p:spPr bwMode="auto">
              <a:xfrm>
                <a:off x="1668463" y="2770411"/>
                <a:ext cx="184150" cy="282575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altLang="zh-CN" sz="4400" b="1" kern="10">
                    <a:ln w="3175">
                      <a:solidFill>
                        <a:srgbClr val="026E14"/>
                      </a:solidFill>
                      <a:round/>
                      <a:headEnd/>
                      <a:tailEnd/>
                    </a:ln>
                    <a:solidFill>
                      <a:srgbClr val="026E14"/>
                    </a:solidFill>
                    <a:latin typeface="黑体"/>
                    <a:ea typeface="黑体"/>
                  </a:rPr>
                  <a:t>3</a:t>
                </a:r>
                <a:endParaRPr lang="zh-CN" altLang="en-US" sz="4400" b="1" kern="10">
                  <a:ln w="3175">
                    <a:solidFill>
                      <a:srgbClr val="026E14"/>
                    </a:solidFill>
                    <a:round/>
                    <a:headEnd/>
                    <a:tailEnd/>
                  </a:ln>
                  <a:solidFill>
                    <a:srgbClr val="026E14"/>
                  </a:solidFill>
                  <a:latin typeface="黑体"/>
                  <a:ea typeface="黑体"/>
                </a:endParaRPr>
              </a:p>
            </p:txBody>
          </p:sp>
          <p:sp>
            <p:nvSpPr>
              <p:cNvPr id="52259" name="AutoShape 27"/>
              <p:cNvSpPr>
                <a:spLocks noChangeArrowheads="1"/>
              </p:cNvSpPr>
              <p:nvPr/>
            </p:nvSpPr>
            <p:spPr bwMode="auto">
              <a:xfrm>
                <a:off x="1514475" y="2637061"/>
                <a:ext cx="5403850" cy="533400"/>
              </a:xfrm>
              <a:prstGeom prst="roundRect">
                <a:avLst>
                  <a:gd name="adj" fmla="val 0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342900" indent="-342900" eaLnBrk="0" hangingPunct="0"/>
                <a:r>
                  <a:rPr lang="en-US" altLang="zh-CN" sz="2400" b="1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   </a:t>
                </a:r>
                <a:r>
                  <a:rPr lang="zh-CN" altLang="en-US" sz="2400" b="1" dirty="0" smtClean="0">
                    <a:latin typeface="黑体" panose="02010609060101010101" pitchFamily="49" charset="-122"/>
                    <a:ea typeface="黑体" panose="02010609060101010101" pitchFamily="49" charset="-122"/>
                  </a:rPr>
                  <a:t>加快</a:t>
                </a:r>
                <a:r>
                  <a:rPr lang="zh-CN" altLang="en-US" sz="2400" b="1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推进生态保护领域改革</a:t>
                </a:r>
              </a:p>
            </p:txBody>
          </p:sp>
        </p:grpSp>
        <p:grpSp>
          <p:nvGrpSpPr>
            <p:cNvPr id="52231" name="组合 17"/>
            <p:cNvGrpSpPr>
              <a:grpSpLocks/>
            </p:cNvGrpSpPr>
            <p:nvPr/>
          </p:nvGrpSpPr>
          <p:grpSpPr bwMode="auto">
            <a:xfrm>
              <a:off x="1259632" y="3899520"/>
              <a:ext cx="6408000" cy="576000"/>
              <a:chOff x="1403350" y="3971528"/>
              <a:chExt cx="6086475" cy="609600"/>
            </a:xfrm>
          </p:grpSpPr>
          <p:sp>
            <p:nvSpPr>
              <p:cNvPr id="19" name="Rectangle 30"/>
              <p:cNvSpPr>
                <a:spLocks noChangeArrowheads="1"/>
              </p:cNvSpPr>
              <p:nvPr/>
            </p:nvSpPr>
            <p:spPr bwMode="auto">
              <a:xfrm>
                <a:off x="1403350" y="4395071"/>
                <a:ext cx="6087166" cy="186483"/>
              </a:xfrm>
              <a:prstGeom prst="rect">
                <a:avLst/>
              </a:prstGeom>
              <a:gradFill rotWithShape="1">
                <a:gsLst>
                  <a:gs pos="0">
                    <a:srgbClr val="000000">
                      <a:alpha val="70000"/>
                    </a:srgbClr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/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9pPr>
              </a:lstStyle>
              <a:p>
                <a:pPr eaLnBrk="1" hangingPunct="1">
                  <a:defRPr/>
                </a:pPr>
                <a:endParaRPr lang="zh-CN" altLang="en-US" sz="2400" b="0" kern="0" smtClean="0">
                  <a:solidFill>
                    <a:srgbClr val="000000"/>
                  </a:solidFill>
                  <a:ea typeface="华文细黑" pitchFamily="2" charset="-122"/>
                </a:endParaRPr>
              </a:p>
            </p:txBody>
          </p:sp>
          <p:sp>
            <p:nvSpPr>
              <p:cNvPr id="20" name="AutoShape 18"/>
              <p:cNvSpPr>
                <a:spLocks noChangeArrowheads="1"/>
              </p:cNvSpPr>
              <p:nvPr/>
            </p:nvSpPr>
            <p:spPr bwMode="auto">
              <a:xfrm>
                <a:off x="1441047" y="3973386"/>
                <a:ext cx="6049470" cy="534246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DDDDD"/>
                  </a:gs>
                </a:gsLst>
                <a:lin ang="5400000" scaled="1"/>
              </a:gradFill>
              <a:ln w="9525">
                <a:solidFill>
                  <a:srgbClr val="B2B2B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9pPr>
              </a:lstStyle>
              <a:p>
                <a:pPr eaLnBrk="1" hangingPunct="1">
                  <a:defRPr/>
                </a:pPr>
                <a:endParaRPr lang="zh-CN" altLang="en-US" sz="2400" b="0" kern="0" smtClean="0">
                  <a:solidFill>
                    <a:srgbClr val="000000"/>
                  </a:solidFill>
                  <a:ea typeface="华文细黑" pitchFamily="2" charset="-122"/>
                </a:endParaRPr>
              </a:p>
            </p:txBody>
          </p:sp>
          <p:sp>
            <p:nvSpPr>
              <p:cNvPr id="52254" name="WordArt 24"/>
              <p:cNvSpPr>
                <a:spLocks noChangeArrowheads="1" noChangeShapeType="1" noTextEdit="1"/>
              </p:cNvSpPr>
              <p:nvPr/>
            </p:nvSpPr>
            <p:spPr bwMode="auto">
              <a:xfrm>
                <a:off x="1649413" y="4122340"/>
                <a:ext cx="184150" cy="282575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altLang="zh-CN" sz="4400" b="1" kern="10">
                    <a:ln w="3175">
                      <a:solidFill>
                        <a:srgbClr val="026E14"/>
                      </a:solidFill>
                      <a:round/>
                      <a:headEnd/>
                      <a:tailEnd/>
                    </a:ln>
                    <a:solidFill>
                      <a:srgbClr val="026E14"/>
                    </a:solidFill>
                    <a:latin typeface="黑体"/>
                    <a:ea typeface="黑体"/>
                  </a:rPr>
                  <a:t>5</a:t>
                </a:r>
                <a:endParaRPr lang="zh-CN" altLang="en-US" sz="4400" b="1" kern="10">
                  <a:ln w="3175">
                    <a:solidFill>
                      <a:srgbClr val="026E14"/>
                    </a:solidFill>
                    <a:round/>
                    <a:headEnd/>
                    <a:tailEnd/>
                  </a:ln>
                  <a:solidFill>
                    <a:srgbClr val="026E14"/>
                  </a:solidFill>
                  <a:latin typeface="黑体"/>
                  <a:ea typeface="黑体"/>
                </a:endParaRPr>
              </a:p>
            </p:txBody>
          </p:sp>
          <p:sp>
            <p:nvSpPr>
              <p:cNvPr id="52255" name="AutoShape 29"/>
              <p:cNvSpPr>
                <a:spLocks noChangeArrowheads="1"/>
              </p:cNvSpPr>
              <p:nvPr/>
            </p:nvSpPr>
            <p:spPr bwMode="auto">
              <a:xfrm>
                <a:off x="1514475" y="3971528"/>
                <a:ext cx="5403850" cy="533400"/>
              </a:xfrm>
              <a:prstGeom prst="roundRect">
                <a:avLst>
                  <a:gd name="adj" fmla="val 0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144000" anchor="ctr"/>
              <a:lstStyle/>
              <a:p>
                <a:pPr lvl="1"/>
                <a:r>
                  <a:rPr lang="zh-CN" altLang="en-US" sz="2400" b="1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着力深化生态保护</a:t>
                </a:r>
                <a:endParaRPr lang="en-US" altLang="zh-CN" sz="2400" b="1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52232" name="组合 22"/>
            <p:cNvGrpSpPr>
              <a:grpSpLocks/>
            </p:cNvGrpSpPr>
            <p:nvPr/>
          </p:nvGrpSpPr>
          <p:grpSpPr bwMode="auto">
            <a:xfrm>
              <a:off x="1259632" y="3284984"/>
              <a:ext cx="6408000" cy="576000"/>
              <a:chOff x="1403648" y="3326631"/>
              <a:chExt cx="6086475" cy="606425"/>
            </a:xfrm>
          </p:grpSpPr>
          <p:sp>
            <p:nvSpPr>
              <p:cNvPr id="24" name="Rectangle 32"/>
              <p:cNvSpPr>
                <a:spLocks noChangeArrowheads="1"/>
              </p:cNvSpPr>
              <p:nvPr/>
            </p:nvSpPr>
            <p:spPr bwMode="auto">
              <a:xfrm>
                <a:off x="1403648" y="3748184"/>
                <a:ext cx="6087166" cy="185510"/>
              </a:xfrm>
              <a:prstGeom prst="rect">
                <a:avLst/>
              </a:prstGeom>
              <a:gradFill rotWithShape="1">
                <a:gsLst>
                  <a:gs pos="0">
                    <a:srgbClr val="000000">
                      <a:alpha val="70000"/>
                    </a:srgbClr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/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9pPr>
              </a:lstStyle>
              <a:p>
                <a:pPr eaLnBrk="1" hangingPunct="1">
                  <a:defRPr/>
                </a:pPr>
                <a:endParaRPr lang="zh-CN" altLang="en-US" sz="2400" b="0" kern="0" smtClean="0">
                  <a:solidFill>
                    <a:srgbClr val="000000"/>
                  </a:solidFill>
                  <a:ea typeface="华文细黑" pitchFamily="2" charset="-122"/>
                </a:endParaRPr>
              </a:p>
            </p:txBody>
          </p:sp>
          <p:sp>
            <p:nvSpPr>
              <p:cNvPr id="25" name="AutoShape 9"/>
              <p:cNvSpPr>
                <a:spLocks noChangeArrowheads="1"/>
              </p:cNvSpPr>
              <p:nvPr/>
            </p:nvSpPr>
            <p:spPr bwMode="auto">
              <a:xfrm>
                <a:off x="1441345" y="3327024"/>
                <a:ext cx="6049470" cy="533134"/>
              </a:xfrm>
              <a:prstGeom prst="roundRect">
                <a:avLst>
                  <a:gd name="adj" fmla="val 16667"/>
                </a:avLst>
              </a:prstGeom>
              <a:solidFill>
                <a:srgbClr val="58A030"/>
              </a:solidFill>
              <a:ln>
                <a:noFill/>
              </a:ln>
              <a:extLst/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9pPr>
              </a:lstStyle>
              <a:p>
                <a:pPr eaLnBrk="1" hangingPunct="1">
                  <a:defRPr/>
                </a:pPr>
                <a:endParaRPr lang="zh-CN" altLang="en-US" sz="2400" b="0" kern="0" smtClean="0">
                  <a:solidFill>
                    <a:srgbClr val="000000"/>
                  </a:solidFill>
                  <a:ea typeface="华文细黑" pitchFamily="2" charset="-122"/>
                </a:endParaRPr>
              </a:p>
            </p:txBody>
          </p:sp>
          <p:sp>
            <p:nvSpPr>
              <p:cNvPr id="52250" name="WordArt 21"/>
              <p:cNvSpPr>
                <a:spLocks noChangeArrowheads="1" noChangeShapeType="1" noTextEdit="1"/>
              </p:cNvSpPr>
              <p:nvPr/>
            </p:nvSpPr>
            <p:spPr bwMode="auto">
              <a:xfrm>
                <a:off x="1690986" y="3442518"/>
                <a:ext cx="184150" cy="282575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altLang="zh-CN" sz="4400" b="1" kern="10">
                    <a:ln w="3175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黑体"/>
                    <a:ea typeface="黑体"/>
                  </a:rPr>
                  <a:t>4</a:t>
                </a:r>
                <a:endParaRPr lang="zh-CN" altLang="en-US" sz="4400" b="1" kern="10">
                  <a:ln w="317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黑体"/>
                  <a:ea typeface="黑体"/>
                </a:endParaRPr>
              </a:p>
            </p:txBody>
          </p:sp>
          <p:sp>
            <p:nvSpPr>
              <p:cNvPr id="52251" name="AutoShape 26"/>
              <p:cNvSpPr>
                <a:spLocks noChangeArrowheads="1"/>
              </p:cNvSpPr>
              <p:nvPr/>
            </p:nvSpPr>
            <p:spPr bwMode="auto">
              <a:xfrm>
                <a:off x="1514773" y="3326631"/>
                <a:ext cx="5403850" cy="533400"/>
              </a:xfrm>
              <a:prstGeom prst="roundRect">
                <a:avLst>
                  <a:gd name="adj" fmla="val 0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144000" anchor="ctr"/>
              <a:lstStyle/>
              <a:p>
                <a:pPr lvl="1"/>
                <a:r>
                  <a:rPr lang="zh-CN" altLang="en-US" sz="2400" b="1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采取综合设施推动经济转型升级</a:t>
                </a:r>
                <a:endParaRPr lang="en-US" altLang="zh-CN" sz="2400" b="1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52233" name="组合 27"/>
            <p:cNvGrpSpPr>
              <a:grpSpLocks/>
            </p:cNvGrpSpPr>
            <p:nvPr/>
          </p:nvGrpSpPr>
          <p:grpSpPr bwMode="auto">
            <a:xfrm>
              <a:off x="1259632" y="5301211"/>
              <a:ext cx="6408729" cy="576405"/>
              <a:chOff x="1475656" y="5126831"/>
              <a:chExt cx="6087167" cy="606851"/>
            </a:xfrm>
          </p:grpSpPr>
          <p:sp>
            <p:nvSpPr>
              <p:cNvPr id="29" name="Rectangle 32"/>
              <p:cNvSpPr>
                <a:spLocks noChangeArrowheads="1"/>
              </p:cNvSpPr>
              <p:nvPr/>
            </p:nvSpPr>
            <p:spPr bwMode="auto">
              <a:xfrm>
                <a:off x="1475656" y="5548172"/>
                <a:ext cx="6087166" cy="185510"/>
              </a:xfrm>
              <a:prstGeom prst="rect">
                <a:avLst/>
              </a:prstGeom>
              <a:gradFill rotWithShape="1">
                <a:gsLst>
                  <a:gs pos="0">
                    <a:srgbClr val="000000">
                      <a:alpha val="70000"/>
                    </a:srgbClr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/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9pPr>
              </a:lstStyle>
              <a:p>
                <a:pPr eaLnBrk="1" hangingPunct="1">
                  <a:defRPr/>
                </a:pPr>
                <a:endParaRPr lang="zh-CN" altLang="en-US" sz="2400" b="0" kern="0" smtClean="0">
                  <a:solidFill>
                    <a:srgbClr val="000000"/>
                  </a:solidFill>
                  <a:ea typeface="华文细黑" pitchFamily="2" charset="-122"/>
                </a:endParaRPr>
              </a:p>
            </p:txBody>
          </p:sp>
          <p:sp>
            <p:nvSpPr>
              <p:cNvPr id="30" name="AutoShape 9"/>
              <p:cNvSpPr>
                <a:spLocks noChangeArrowheads="1"/>
              </p:cNvSpPr>
              <p:nvPr/>
            </p:nvSpPr>
            <p:spPr bwMode="auto">
              <a:xfrm>
                <a:off x="1513353" y="5127012"/>
                <a:ext cx="6049470" cy="533134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FFFFFF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solidFill>
                  <a:schemeClr val="bg1">
                    <a:lumMod val="75000"/>
                  </a:schemeClr>
                </a:solidFill>
              </a:ln>
              <a:extLst/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9pPr>
              </a:lstStyle>
              <a:p>
                <a:pPr eaLnBrk="1" hangingPunct="1">
                  <a:defRPr/>
                </a:pPr>
                <a:endParaRPr lang="zh-CN" altLang="en-US" sz="2400" b="0" kern="0" smtClean="0">
                  <a:solidFill>
                    <a:srgbClr val="000000"/>
                  </a:solidFill>
                  <a:ea typeface="华文细黑" pitchFamily="2" charset="-122"/>
                </a:endParaRPr>
              </a:p>
            </p:txBody>
          </p:sp>
          <p:sp>
            <p:nvSpPr>
              <p:cNvPr id="52246" name="AutoShape 26"/>
              <p:cNvSpPr>
                <a:spLocks noChangeArrowheads="1"/>
              </p:cNvSpPr>
              <p:nvPr/>
            </p:nvSpPr>
            <p:spPr bwMode="auto">
              <a:xfrm>
                <a:off x="1586781" y="5126831"/>
                <a:ext cx="5403850" cy="533400"/>
              </a:xfrm>
              <a:prstGeom prst="roundRect">
                <a:avLst>
                  <a:gd name="adj" fmla="val 0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144000" anchor="ctr"/>
              <a:lstStyle/>
              <a:p>
                <a:pPr lvl="1"/>
                <a:r>
                  <a:rPr lang="zh-CN" altLang="en-US" sz="2400" b="1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全面推进环境信息公开</a:t>
                </a:r>
                <a:endParaRPr lang="en-US" altLang="zh-CN" sz="2400" b="1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52247" name="WordArt 21"/>
              <p:cNvSpPr>
                <a:spLocks noChangeArrowheads="1" noChangeShapeType="1" noTextEdit="1"/>
              </p:cNvSpPr>
              <p:nvPr/>
            </p:nvSpPr>
            <p:spPr bwMode="auto">
              <a:xfrm>
                <a:off x="1753634" y="5282951"/>
                <a:ext cx="184150" cy="282575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altLang="zh-CN" sz="4800" b="1" kern="10" dirty="0">
                    <a:ln w="3175">
                      <a:solidFill>
                        <a:srgbClr val="008000"/>
                      </a:solidFill>
                      <a:round/>
                      <a:headEnd/>
                      <a:tailEnd/>
                    </a:ln>
                    <a:solidFill>
                      <a:srgbClr val="77933C"/>
                    </a:solidFill>
                    <a:latin typeface="黑体"/>
                    <a:ea typeface="黑体"/>
                  </a:rPr>
                  <a:t>7</a:t>
                </a:r>
                <a:endParaRPr lang="zh-CN" altLang="en-US" sz="4800" b="1" kern="10" dirty="0">
                  <a:ln w="3175">
                    <a:solidFill>
                      <a:srgbClr val="008000"/>
                    </a:solidFill>
                    <a:round/>
                    <a:headEnd/>
                    <a:tailEnd/>
                  </a:ln>
                  <a:solidFill>
                    <a:srgbClr val="77933C"/>
                  </a:solidFill>
                  <a:latin typeface="黑体"/>
                  <a:ea typeface="黑体"/>
                </a:endParaRPr>
              </a:p>
            </p:txBody>
          </p:sp>
        </p:grpSp>
        <p:grpSp>
          <p:nvGrpSpPr>
            <p:cNvPr id="52234" name="组合 44"/>
            <p:cNvGrpSpPr>
              <a:grpSpLocks/>
            </p:cNvGrpSpPr>
            <p:nvPr/>
          </p:nvGrpSpPr>
          <p:grpSpPr bwMode="auto">
            <a:xfrm>
              <a:off x="1260360" y="5949280"/>
              <a:ext cx="6408000" cy="576000"/>
              <a:chOff x="1475656" y="5126831"/>
              <a:chExt cx="6086475" cy="606425"/>
            </a:xfrm>
          </p:grpSpPr>
          <p:sp>
            <p:nvSpPr>
              <p:cNvPr id="46" name="Rectangle 32"/>
              <p:cNvSpPr>
                <a:spLocks noChangeArrowheads="1"/>
              </p:cNvSpPr>
              <p:nvPr/>
            </p:nvSpPr>
            <p:spPr bwMode="auto">
              <a:xfrm>
                <a:off x="1474965" y="5547746"/>
                <a:ext cx="6087166" cy="185510"/>
              </a:xfrm>
              <a:prstGeom prst="rect">
                <a:avLst/>
              </a:prstGeom>
              <a:gradFill rotWithShape="1">
                <a:gsLst>
                  <a:gs pos="0">
                    <a:srgbClr val="000000">
                      <a:alpha val="70000"/>
                    </a:srgbClr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/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9pPr>
              </a:lstStyle>
              <a:p>
                <a:pPr eaLnBrk="1" hangingPunct="1">
                  <a:defRPr/>
                </a:pPr>
                <a:endParaRPr lang="zh-CN" altLang="en-US" sz="2400" b="0" kern="0" smtClean="0">
                  <a:solidFill>
                    <a:srgbClr val="000000"/>
                  </a:solidFill>
                  <a:ea typeface="华文细黑" pitchFamily="2" charset="-122"/>
                </a:endParaRPr>
              </a:p>
            </p:txBody>
          </p:sp>
          <p:sp>
            <p:nvSpPr>
              <p:cNvPr id="47" name="AutoShape 9"/>
              <p:cNvSpPr>
                <a:spLocks noChangeArrowheads="1"/>
              </p:cNvSpPr>
              <p:nvPr/>
            </p:nvSpPr>
            <p:spPr bwMode="auto">
              <a:xfrm>
                <a:off x="1512661" y="5126586"/>
                <a:ext cx="6049470" cy="533134"/>
              </a:xfrm>
              <a:prstGeom prst="roundRect">
                <a:avLst>
                  <a:gd name="adj" fmla="val 16667"/>
                </a:avLst>
              </a:prstGeom>
              <a:solidFill>
                <a:srgbClr val="58A030"/>
              </a:solidFill>
              <a:ln>
                <a:noFill/>
              </a:ln>
              <a:extLst/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9pPr>
              </a:lstStyle>
              <a:p>
                <a:pPr eaLnBrk="1" hangingPunct="1">
                  <a:defRPr/>
                </a:pPr>
                <a:endParaRPr lang="zh-CN" altLang="en-US" sz="2400" b="0" kern="0" smtClean="0">
                  <a:solidFill>
                    <a:srgbClr val="000000"/>
                  </a:solidFill>
                  <a:ea typeface="华文细黑" pitchFamily="2" charset="-122"/>
                </a:endParaRPr>
              </a:p>
            </p:txBody>
          </p:sp>
          <p:sp>
            <p:nvSpPr>
              <p:cNvPr id="52242" name="AutoShape 26"/>
              <p:cNvSpPr>
                <a:spLocks noChangeArrowheads="1"/>
              </p:cNvSpPr>
              <p:nvPr/>
            </p:nvSpPr>
            <p:spPr bwMode="auto">
              <a:xfrm>
                <a:off x="1586781" y="5126831"/>
                <a:ext cx="5403850" cy="533400"/>
              </a:xfrm>
              <a:prstGeom prst="roundRect">
                <a:avLst>
                  <a:gd name="adj" fmla="val 0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144000" anchor="ctr"/>
              <a:lstStyle/>
              <a:p>
                <a:pPr lvl="1"/>
                <a:r>
                  <a:rPr lang="zh-CN" altLang="en-US" sz="2400" b="1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切实抓好教育实践活动整改</a:t>
                </a:r>
                <a:r>
                  <a:rPr lang="zh-CN" altLang="en-US" sz="2400" b="1" dirty="0" smtClean="0">
                    <a:latin typeface="黑体" panose="02010609060101010101" pitchFamily="49" charset="-122"/>
                    <a:ea typeface="黑体" panose="02010609060101010101" pitchFamily="49" charset="-122"/>
                  </a:rPr>
                  <a:t>落实</a:t>
                </a:r>
                <a:endParaRPr lang="en-US" altLang="zh-CN" sz="2400" b="1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52243" name="WordArt 21"/>
              <p:cNvSpPr>
                <a:spLocks noChangeArrowheads="1" noChangeShapeType="1" noTextEdit="1"/>
              </p:cNvSpPr>
              <p:nvPr/>
            </p:nvSpPr>
            <p:spPr bwMode="auto">
              <a:xfrm>
                <a:off x="1763688" y="5234657"/>
                <a:ext cx="184150" cy="282575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altLang="zh-CN" sz="4400" b="1" kern="10">
                    <a:ln w="3175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黑体"/>
                    <a:ea typeface="黑体"/>
                  </a:rPr>
                  <a:t>8</a:t>
                </a:r>
                <a:endParaRPr lang="zh-CN" altLang="en-US" sz="4400" b="1" kern="10">
                  <a:ln w="317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黑体"/>
                  <a:ea typeface="黑体"/>
                </a:endParaRPr>
              </a:p>
            </p:txBody>
          </p:sp>
        </p:grpSp>
        <p:grpSp>
          <p:nvGrpSpPr>
            <p:cNvPr id="52235" name="组合 49"/>
            <p:cNvGrpSpPr>
              <a:grpSpLocks/>
            </p:cNvGrpSpPr>
            <p:nvPr/>
          </p:nvGrpSpPr>
          <p:grpSpPr bwMode="auto">
            <a:xfrm>
              <a:off x="1260360" y="4581128"/>
              <a:ext cx="6408000" cy="576000"/>
              <a:chOff x="1475656" y="5126831"/>
              <a:chExt cx="6086475" cy="606425"/>
            </a:xfrm>
          </p:grpSpPr>
          <p:sp>
            <p:nvSpPr>
              <p:cNvPr id="51" name="Rectangle 32"/>
              <p:cNvSpPr>
                <a:spLocks noChangeArrowheads="1"/>
              </p:cNvSpPr>
              <p:nvPr/>
            </p:nvSpPr>
            <p:spPr bwMode="auto">
              <a:xfrm>
                <a:off x="1474965" y="5547532"/>
                <a:ext cx="6087166" cy="185510"/>
              </a:xfrm>
              <a:prstGeom prst="rect">
                <a:avLst/>
              </a:prstGeom>
              <a:gradFill rotWithShape="1">
                <a:gsLst>
                  <a:gs pos="0">
                    <a:srgbClr val="000000">
                      <a:alpha val="70000"/>
                    </a:srgbClr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/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9pPr>
              </a:lstStyle>
              <a:p>
                <a:pPr eaLnBrk="1" hangingPunct="1">
                  <a:defRPr/>
                </a:pPr>
                <a:endParaRPr lang="zh-CN" altLang="en-US" sz="2400" b="0" kern="0" smtClean="0">
                  <a:solidFill>
                    <a:srgbClr val="000000"/>
                  </a:solidFill>
                  <a:ea typeface="华文细黑" pitchFamily="2" charset="-122"/>
                </a:endParaRPr>
              </a:p>
            </p:txBody>
          </p:sp>
          <p:sp>
            <p:nvSpPr>
              <p:cNvPr id="52" name="AutoShape 9"/>
              <p:cNvSpPr>
                <a:spLocks noChangeArrowheads="1"/>
              </p:cNvSpPr>
              <p:nvPr/>
            </p:nvSpPr>
            <p:spPr bwMode="auto">
              <a:xfrm>
                <a:off x="1512661" y="5126372"/>
                <a:ext cx="6049470" cy="533134"/>
              </a:xfrm>
              <a:prstGeom prst="roundRect">
                <a:avLst>
                  <a:gd name="adj" fmla="val 16667"/>
                </a:avLst>
              </a:prstGeom>
              <a:solidFill>
                <a:srgbClr val="58A030"/>
              </a:solidFill>
              <a:ln>
                <a:noFill/>
              </a:ln>
              <a:extLst/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9pPr>
              </a:lstStyle>
              <a:p>
                <a:pPr eaLnBrk="1" hangingPunct="1">
                  <a:defRPr/>
                </a:pPr>
                <a:endParaRPr lang="zh-CN" altLang="en-US" sz="2400" b="0" kern="0" smtClean="0">
                  <a:solidFill>
                    <a:srgbClr val="000000"/>
                  </a:solidFill>
                  <a:ea typeface="华文细黑" pitchFamily="2" charset="-122"/>
                </a:endParaRPr>
              </a:p>
            </p:txBody>
          </p:sp>
          <p:sp>
            <p:nvSpPr>
              <p:cNvPr id="52238" name="AutoShape 26"/>
              <p:cNvSpPr>
                <a:spLocks noChangeArrowheads="1"/>
              </p:cNvSpPr>
              <p:nvPr/>
            </p:nvSpPr>
            <p:spPr bwMode="auto">
              <a:xfrm>
                <a:off x="1586781" y="5126831"/>
                <a:ext cx="5403850" cy="533400"/>
              </a:xfrm>
              <a:prstGeom prst="roundRect">
                <a:avLst>
                  <a:gd name="adj" fmla="val 0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144000" anchor="ctr"/>
              <a:lstStyle/>
              <a:p>
                <a:pPr lvl="1"/>
                <a:r>
                  <a:rPr lang="zh-CN" altLang="en-US" sz="2400" b="1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严格执法监督和应急管理</a:t>
                </a:r>
                <a:endParaRPr lang="en-US" altLang="zh-CN" sz="2400" b="1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52239" name="WordArt 21"/>
              <p:cNvSpPr>
                <a:spLocks noChangeArrowheads="1" noChangeShapeType="1" noTextEdit="1"/>
              </p:cNvSpPr>
              <p:nvPr/>
            </p:nvSpPr>
            <p:spPr bwMode="auto">
              <a:xfrm>
                <a:off x="1763688" y="5234657"/>
                <a:ext cx="184150" cy="282575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altLang="zh-CN" sz="4400" b="1" kern="10">
                    <a:ln w="3175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黑体"/>
                    <a:ea typeface="黑体"/>
                  </a:rPr>
                  <a:t>6</a:t>
                </a:r>
                <a:endParaRPr lang="zh-CN" altLang="en-US" sz="4400" b="1" kern="10">
                  <a:ln w="317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黑体"/>
                  <a:ea typeface="黑体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0338" y="1341438"/>
            <a:ext cx="3159125" cy="419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2771775" y="5630863"/>
            <a:ext cx="26132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solidFill>
                  <a:srgbClr val="000000"/>
                </a:solidFill>
                <a:latin typeface="Calibri" pitchFamily="34" charset="0"/>
              </a:rPr>
              <a:t>1.</a:t>
            </a:r>
            <a:r>
              <a:rPr lang="zh-CN" altLang="en-US" sz="2800" dirty="0" smtClean="0">
                <a:solidFill>
                  <a:srgbClr val="000000"/>
                </a:solidFill>
                <a:latin typeface="Calibri" pitchFamily="34" charset="0"/>
              </a:rPr>
              <a:t>分解</a:t>
            </a:r>
            <a:r>
              <a:rPr lang="zh-CN" altLang="en-US" sz="2800" dirty="0">
                <a:solidFill>
                  <a:srgbClr val="000000"/>
                </a:solidFill>
                <a:latin typeface="Calibri" pitchFamily="34" charset="0"/>
              </a:rPr>
              <a:t>落实责任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8104" y="836712"/>
            <a:ext cx="3071812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4933950" y="3284984"/>
            <a:ext cx="26132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solidFill>
                  <a:srgbClr val="000000"/>
                </a:solidFill>
                <a:latin typeface="Calibri" pitchFamily="34" charset="0"/>
              </a:rPr>
              <a:t>2.</a:t>
            </a:r>
            <a:r>
              <a:rPr lang="zh-CN" altLang="en-US" sz="2800" dirty="0" smtClean="0">
                <a:solidFill>
                  <a:srgbClr val="000000"/>
                </a:solidFill>
                <a:latin typeface="Calibri" pitchFamily="34" charset="0"/>
              </a:rPr>
              <a:t>细化</a:t>
            </a:r>
            <a:r>
              <a:rPr lang="zh-CN" altLang="en-US" sz="2800" dirty="0">
                <a:solidFill>
                  <a:srgbClr val="000000"/>
                </a:solidFill>
                <a:latin typeface="Calibri" pitchFamily="34" charset="0"/>
              </a:rPr>
              <a:t>配套政策</a:t>
            </a: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3851920" y="5857892"/>
            <a:ext cx="404950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solidFill>
                  <a:srgbClr val="000000"/>
                </a:solidFill>
                <a:latin typeface="Calibri" pitchFamily="34" charset="0"/>
              </a:rPr>
              <a:t>3.</a:t>
            </a:r>
            <a:r>
              <a:rPr lang="zh-CN" altLang="en-US" sz="2800" dirty="0" smtClean="0">
                <a:solidFill>
                  <a:srgbClr val="000000"/>
                </a:solidFill>
                <a:latin typeface="Calibri" pitchFamily="34" charset="0"/>
              </a:rPr>
              <a:t>完善</a:t>
            </a:r>
            <a:r>
              <a:rPr lang="zh-CN" altLang="en-US" sz="2800" dirty="0">
                <a:solidFill>
                  <a:srgbClr val="000000"/>
                </a:solidFill>
                <a:latin typeface="Calibri" pitchFamily="34" charset="0"/>
              </a:rPr>
              <a:t>监测预警应急体系</a:t>
            </a:r>
          </a:p>
        </p:txBody>
      </p:sp>
      <p:sp>
        <p:nvSpPr>
          <p:cNvPr id="2" name="矩形 1"/>
          <p:cNvSpPr/>
          <p:nvPr/>
        </p:nvSpPr>
        <p:spPr>
          <a:xfrm>
            <a:off x="3228368" y="153628"/>
            <a:ext cx="588013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600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一、</a:t>
            </a:r>
            <a:r>
              <a:rPr lang="zh-CN" altLang="zh-CN" sz="26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突出抓好大气、水和土壤污染防治</a:t>
            </a:r>
            <a:endParaRPr lang="zh-CN" altLang="en-US" sz="2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5455476" y="4000504"/>
            <a:ext cx="2428892" cy="1736175"/>
            <a:chOff x="5929322" y="3990983"/>
            <a:chExt cx="2428892" cy="1736175"/>
          </a:xfrm>
        </p:grpSpPr>
        <p:grpSp>
          <p:nvGrpSpPr>
            <p:cNvPr id="12" name="组合 11"/>
            <p:cNvGrpSpPr/>
            <p:nvPr/>
          </p:nvGrpSpPr>
          <p:grpSpPr>
            <a:xfrm>
              <a:off x="6072198" y="3990983"/>
              <a:ext cx="2000264" cy="1304926"/>
              <a:chOff x="6072198" y="3990983"/>
              <a:chExt cx="2000264" cy="1304926"/>
            </a:xfrm>
          </p:grpSpPr>
          <p:pic>
            <p:nvPicPr>
              <p:cNvPr id="10" name="图片 9" descr="zd001.gif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72198" y="3990983"/>
                <a:ext cx="1952625" cy="581025"/>
              </a:xfrm>
              <a:prstGeom prst="rect">
                <a:avLst/>
              </a:prstGeom>
            </p:spPr>
          </p:pic>
          <p:pic>
            <p:nvPicPr>
              <p:cNvPr id="11" name="图片 10" descr="zd3.gif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19837" y="4714884"/>
                <a:ext cx="1952625" cy="581025"/>
              </a:xfrm>
              <a:prstGeom prst="rect">
                <a:avLst/>
              </a:prstGeom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5929322" y="5357826"/>
              <a:ext cx="24288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环保部网站监测数据</a:t>
              </a:r>
              <a:endParaRPr lang="zh-CN" altLang="en-US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9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30163" y="6002338"/>
            <a:ext cx="39957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dirty="0" smtClean="0">
                <a:solidFill>
                  <a:srgbClr val="000000"/>
                </a:solidFill>
                <a:latin typeface="Calibri" pitchFamily="34" charset="0"/>
              </a:rPr>
              <a:t>4.</a:t>
            </a:r>
            <a:r>
              <a:rPr lang="zh-CN" altLang="en-US" sz="2800" dirty="0" smtClean="0">
                <a:solidFill>
                  <a:srgbClr val="000000"/>
                </a:solidFill>
                <a:latin typeface="Calibri" pitchFamily="34" charset="0"/>
              </a:rPr>
              <a:t>加强</a:t>
            </a:r>
            <a:r>
              <a:rPr lang="zh-CN" altLang="en-US" sz="2800" dirty="0">
                <a:solidFill>
                  <a:srgbClr val="000000"/>
                </a:solidFill>
                <a:latin typeface="Calibri" pitchFamily="34" charset="0"/>
              </a:rPr>
              <a:t>大气综合治理</a:t>
            </a: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1403350" y="1200150"/>
            <a:ext cx="3997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dirty="0" smtClean="0">
                <a:solidFill>
                  <a:srgbClr val="000000"/>
                </a:solidFill>
                <a:latin typeface="Calibri" pitchFamily="34" charset="0"/>
              </a:rPr>
              <a:t>5.</a:t>
            </a:r>
            <a:r>
              <a:rPr lang="zh-CN" altLang="en-US" sz="2800" dirty="0" smtClean="0">
                <a:solidFill>
                  <a:srgbClr val="000000"/>
                </a:solidFill>
                <a:latin typeface="Calibri" pitchFamily="34" charset="0"/>
              </a:rPr>
              <a:t>推进</a:t>
            </a:r>
            <a:r>
              <a:rPr lang="zh-CN" altLang="en-US" sz="2800" dirty="0">
                <a:solidFill>
                  <a:srgbClr val="000000"/>
                </a:solidFill>
                <a:latin typeface="Calibri" pitchFamily="34" charset="0"/>
              </a:rPr>
              <a:t>区域协作机制</a:t>
            </a:r>
          </a:p>
        </p:txBody>
      </p:sp>
      <p:grpSp>
        <p:nvGrpSpPr>
          <p:cNvPr id="2" name="组合 6"/>
          <p:cNvGrpSpPr>
            <a:grpSpLocks/>
          </p:cNvGrpSpPr>
          <p:nvPr/>
        </p:nvGrpSpPr>
        <p:grpSpPr bwMode="auto">
          <a:xfrm>
            <a:off x="179388" y="1933575"/>
            <a:ext cx="4105275" cy="3998913"/>
            <a:chOff x="4435225" y="-9525"/>
            <a:chExt cx="9020175" cy="6877050"/>
          </a:xfrm>
        </p:grpSpPr>
        <p:pic>
          <p:nvPicPr>
            <p:cNvPr id="54281" name="图片 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435225" y="-9525"/>
              <a:ext cx="9020175" cy="6877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矩形 8"/>
            <p:cNvSpPr/>
            <p:nvPr/>
          </p:nvSpPr>
          <p:spPr>
            <a:xfrm>
              <a:off x="4480569" y="6236878"/>
              <a:ext cx="3676436" cy="335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800" b="1" dirty="0">
                  <a:solidFill>
                    <a:schemeClr val="tx1"/>
                  </a:solidFill>
                </a:rPr>
                <a:t>还我蓝天</a:t>
              </a:r>
            </a:p>
          </p:txBody>
        </p:sp>
      </p:grp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5103813" y="5785445"/>
            <a:ext cx="3571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dirty="0" smtClean="0">
                <a:solidFill>
                  <a:srgbClr val="000000"/>
                </a:solidFill>
                <a:latin typeface="Calibri" pitchFamily="34" charset="0"/>
              </a:rPr>
              <a:t>6.</a:t>
            </a:r>
            <a:r>
              <a:rPr lang="zh-CN" altLang="en-US" sz="2800" dirty="0" smtClean="0">
                <a:solidFill>
                  <a:srgbClr val="000000"/>
                </a:solidFill>
                <a:latin typeface="Calibri" pitchFamily="34" charset="0"/>
              </a:rPr>
              <a:t>强化</a:t>
            </a:r>
            <a:r>
              <a:rPr lang="zh-CN" altLang="en-US" sz="2800" dirty="0">
                <a:solidFill>
                  <a:srgbClr val="000000"/>
                </a:solidFill>
                <a:latin typeface="Calibri" pitchFamily="34" charset="0"/>
              </a:rPr>
              <a:t>各项保障措施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5400675" y="1124550"/>
            <a:ext cx="3080083" cy="2414282"/>
            <a:chOff x="42872" y="167055"/>
            <a:chExt cx="5541867" cy="5593983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72" y="167055"/>
              <a:ext cx="5541867" cy="5593983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32932" y="5395913"/>
              <a:ext cx="2451807" cy="365125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3949" y="3538832"/>
            <a:ext cx="2863997" cy="2297013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2937872" y="153628"/>
            <a:ext cx="588013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600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一、</a:t>
            </a:r>
            <a:r>
              <a:rPr lang="zh-CN" altLang="zh-CN" sz="26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突出抓好大气、水和土壤污染防治</a:t>
            </a:r>
            <a:endParaRPr lang="zh-CN" altLang="en-US" sz="2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2"/>
          <p:cNvSpPr txBox="1">
            <a:spLocks noChangeArrowheads="1"/>
          </p:cNvSpPr>
          <p:nvPr/>
        </p:nvSpPr>
        <p:spPr bwMode="auto">
          <a:xfrm>
            <a:off x="3382963" y="992783"/>
            <a:ext cx="17684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3600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目  录</a:t>
            </a:r>
          </a:p>
        </p:txBody>
      </p:sp>
      <p:grpSp>
        <p:nvGrpSpPr>
          <p:cNvPr id="53" name="组合 52"/>
          <p:cNvGrpSpPr/>
          <p:nvPr/>
        </p:nvGrpSpPr>
        <p:grpSpPr>
          <a:xfrm>
            <a:off x="971600" y="2140160"/>
            <a:ext cx="7416824" cy="1063061"/>
            <a:chOff x="971600" y="2140160"/>
            <a:chExt cx="7416824" cy="1063061"/>
          </a:xfrm>
        </p:grpSpPr>
        <p:sp>
          <p:nvSpPr>
            <p:cNvPr id="50" name="Rectangle 31"/>
            <p:cNvSpPr>
              <a:spLocks noChangeArrowheads="1"/>
            </p:cNvSpPr>
            <p:nvPr/>
          </p:nvSpPr>
          <p:spPr bwMode="auto">
            <a:xfrm>
              <a:off x="1226429" y="2873020"/>
              <a:ext cx="6840538" cy="330201"/>
            </a:xfrm>
            <a:prstGeom prst="rect">
              <a:avLst/>
            </a:prstGeom>
            <a:gradFill rotWithShape="1">
              <a:gsLst>
                <a:gs pos="0">
                  <a:srgbClr val="000000">
                    <a:alpha val="70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9pPr>
            </a:lstStyle>
            <a:p>
              <a:pPr eaLnBrk="1" hangingPunct="1">
                <a:defRPr/>
              </a:pPr>
              <a:endParaRPr lang="zh-CN" altLang="en-US" sz="2400" b="0" kern="0" smtClean="0">
                <a:solidFill>
                  <a:srgbClr val="000000"/>
                </a:solidFill>
                <a:ea typeface="华文细黑" pitchFamily="2" charset="-122"/>
              </a:endParaRPr>
            </a:p>
          </p:txBody>
        </p:sp>
        <p:grpSp>
          <p:nvGrpSpPr>
            <p:cNvPr id="47" name="组合 46"/>
            <p:cNvGrpSpPr/>
            <p:nvPr/>
          </p:nvGrpSpPr>
          <p:grpSpPr>
            <a:xfrm>
              <a:off x="971600" y="2140160"/>
              <a:ext cx="7416824" cy="936000"/>
              <a:chOff x="899593" y="2175940"/>
              <a:chExt cx="7704856" cy="936000"/>
            </a:xfrm>
          </p:grpSpPr>
          <p:sp>
            <p:nvSpPr>
              <p:cNvPr id="40" name="AutoShape 6"/>
              <p:cNvSpPr>
                <a:spLocks noChangeArrowheads="1"/>
              </p:cNvSpPr>
              <p:nvPr/>
            </p:nvSpPr>
            <p:spPr bwMode="auto">
              <a:xfrm>
                <a:off x="899593" y="2175940"/>
                <a:ext cx="7560839" cy="936000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DDDDD"/>
                  </a:gs>
                </a:gsLst>
                <a:lin ang="5400000" scaled="1"/>
              </a:gradFill>
              <a:ln w="9525">
                <a:solidFill>
                  <a:srgbClr val="B2B2B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9pPr>
              </a:lstStyle>
              <a:p>
                <a:pPr eaLnBrk="1" hangingPunct="1">
                  <a:defRPr/>
                </a:pPr>
                <a:endParaRPr lang="zh-CN" altLang="en-US" sz="2400" b="0" kern="0" smtClean="0">
                  <a:solidFill>
                    <a:srgbClr val="000000"/>
                  </a:solidFill>
                  <a:ea typeface="华文细黑" pitchFamily="2" charset="-122"/>
                </a:endParaRPr>
              </a:p>
            </p:txBody>
          </p:sp>
          <p:sp>
            <p:nvSpPr>
              <p:cNvPr id="43" name="矩形 42"/>
              <p:cNvSpPr/>
              <p:nvPr/>
            </p:nvSpPr>
            <p:spPr>
              <a:xfrm>
                <a:off x="971601" y="2204864"/>
                <a:ext cx="7632848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zh-CN" altLang="en-US" sz="2400" b="1" dirty="0">
                    <a:latin typeface="黑体" pitchFamily="49" charset="-122"/>
                    <a:ea typeface="黑体" pitchFamily="49" charset="-122"/>
                  </a:rPr>
                  <a:t>第一章  </a:t>
                </a:r>
                <a:r>
                  <a:rPr lang="zh-CN" altLang="zh-CN" sz="2400" b="1" dirty="0">
                    <a:latin typeface="黑体" pitchFamily="49" charset="-122"/>
                    <a:ea typeface="黑体" pitchFamily="49" charset="-122"/>
                  </a:rPr>
                  <a:t>深入贯彻落实党中央、国务院关于生态文明建设和环境保护的新思想新论断新要求</a:t>
                </a:r>
                <a:endParaRPr lang="zh-CN" altLang="en-US" sz="2400" b="1" dirty="0">
                  <a:latin typeface="黑体" pitchFamily="49" charset="-122"/>
                  <a:ea typeface="黑体" pitchFamily="49" charset="-122"/>
                </a:endParaRPr>
              </a:p>
            </p:txBody>
          </p:sp>
        </p:grpSp>
      </p:grpSp>
      <p:grpSp>
        <p:nvGrpSpPr>
          <p:cNvPr id="54" name="组合 53"/>
          <p:cNvGrpSpPr/>
          <p:nvPr/>
        </p:nvGrpSpPr>
        <p:grpSpPr>
          <a:xfrm>
            <a:off x="1043606" y="3483109"/>
            <a:ext cx="7206185" cy="1098019"/>
            <a:chOff x="1043606" y="3483109"/>
            <a:chExt cx="7206185" cy="1098019"/>
          </a:xfrm>
        </p:grpSpPr>
        <p:sp>
          <p:nvSpPr>
            <p:cNvPr id="51" name="Rectangle 31"/>
            <p:cNvSpPr>
              <a:spLocks noChangeArrowheads="1"/>
            </p:cNvSpPr>
            <p:nvPr/>
          </p:nvSpPr>
          <p:spPr bwMode="auto">
            <a:xfrm>
              <a:off x="1187624" y="4250927"/>
              <a:ext cx="6840538" cy="330201"/>
            </a:xfrm>
            <a:prstGeom prst="rect">
              <a:avLst/>
            </a:prstGeom>
            <a:gradFill rotWithShape="1">
              <a:gsLst>
                <a:gs pos="0">
                  <a:srgbClr val="000000">
                    <a:alpha val="70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9pPr>
            </a:lstStyle>
            <a:p>
              <a:pPr eaLnBrk="1" hangingPunct="1">
                <a:defRPr/>
              </a:pPr>
              <a:endParaRPr lang="zh-CN" altLang="en-US" sz="2400" b="0" kern="0" smtClean="0">
                <a:solidFill>
                  <a:srgbClr val="000000"/>
                </a:solidFill>
                <a:ea typeface="华文细黑" pitchFamily="2" charset="-122"/>
              </a:endParaRPr>
            </a:p>
          </p:txBody>
        </p:sp>
        <p:grpSp>
          <p:nvGrpSpPr>
            <p:cNvPr id="48" name="组合 47"/>
            <p:cNvGrpSpPr/>
            <p:nvPr/>
          </p:nvGrpSpPr>
          <p:grpSpPr>
            <a:xfrm>
              <a:off x="1043606" y="3483109"/>
              <a:ext cx="7206185" cy="936000"/>
              <a:chOff x="971599" y="3627021"/>
              <a:chExt cx="7560000" cy="954002"/>
            </a:xfrm>
          </p:grpSpPr>
          <p:sp>
            <p:nvSpPr>
              <p:cNvPr id="41" name="AutoShape 9"/>
              <p:cNvSpPr>
                <a:spLocks noChangeArrowheads="1"/>
              </p:cNvSpPr>
              <p:nvPr/>
            </p:nvSpPr>
            <p:spPr bwMode="auto">
              <a:xfrm>
                <a:off x="971599" y="3645023"/>
                <a:ext cx="7560000" cy="936000"/>
              </a:xfrm>
              <a:prstGeom prst="roundRect">
                <a:avLst>
                  <a:gd name="adj" fmla="val 16667"/>
                </a:avLst>
              </a:prstGeom>
              <a:solidFill>
                <a:srgbClr val="58A030"/>
              </a:solidFill>
              <a:ln>
                <a:noFill/>
              </a:ln>
              <a:extLst/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9pPr>
              </a:lstStyle>
              <a:p>
                <a:pPr eaLnBrk="1" hangingPunct="1">
                  <a:defRPr/>
                </a:pPr>
                <a:endParaRPr lang="zh-CN" altLang="en-US" sz="2400" kern="0" dirty="0" smtClean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45" name="矩形 44"/>
              <p:cNvSpPr/>
              <p:nvPr/>
            </p:nvSpPr>
            <p:spPr>
              <a:xfrm>
                <a:off x="1043608" y="3627021"/>
                <a:ext cx="712879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zh-CN" altLang="en-US" sz="2400" b="1" dirty="0">
                    <a:solidFill>
                      <a:schemeClr val="bg1"/>
                    </a:solidFill>
                    <a:latin typeface="黑体" pitchFamily="49" charset="-122"/>
                    <a:ea typeface="黑体" pitchFamily="49" charset="-122"/>
                  </a:rPr>
                  <a:t>第二章  </a:t>
                </a:r>
                <a:r>
                  <a:rPr lang="zh-CN" altLang="zh-CN" sz="2400" b="1" dirty="0">
                    <a:solidFill>
                      <a:schemeClr val="bg1"/>
                    </a:solidFill>
                    <a:latin typeface="黑体" pitchFamily="49" charset="-122"/>
                    <a:ea typeface="黑体" pitchFamily="49" charset="-122"/>
                  </a:rPr>
                  <a:t>着力构建推进生态文明建设和环境保护的四梁八柱</a:t>
                </a:r>
                <a:endParaRPr lang="zh-CN" altLang="en-US" sz="2400" b="1" dirty="0">
                  <a:solidFill>
                    <a:schemeClr val="bg1"/>
                  </a:solidFill>
                  <a:latin typeface="黑体" pitchFamily="49" charset="-122"/>
                  <a:ea typeface="黑体" pitchFamily="49" charset="-122"/>
                </a:endParaRPr>
              </a:p>
            </p:txBody>
          </p:sp>
        </p:grpSp>
      </p:grpSp>
      <p:grpSp>
        <p:nvGrpSpPr>
          <p:cNvPr id="55" name="组合 54"/>
          <p:cNvGrpSpPr/>
          <p:nvPr/>
        </p:nvGrpSpPr>
        <p:grpSpPr>
          <a:xfrm>
            <a:off x="1044448" y="4797152"/>
            <a:ext cx="7205343" cy="1080016"/>
            <a:chOff x="1044448" y="4869264"/>
            <a:chExt cx="7205343" cy="1080016"/>
          </a:xfrm>
        </p:grpSpPr>
        <p:sp>
          <p:nvSpPr>
            <p:cNvPr id="52" name="Rectangle 31"/>
            <p:cNvSpPr>
              <a:spLocks noChangeArrowheads="1"/>
            </p:cNvSpPr>
            <p:nvPr/>
          </p:nvSpPr>
          <p:spPr bwMode="auto">
            <a:xfrm>
              <a:off x="1259632" y="5619079"/>
              <a:ext cx="6840538" cy="330201"/>
            </a:xfrm>
            <a:prstGeom prst="rect">
              <a:avLst/>
            </a:prstGeom>
            <a:gradFill rotWithShape="1">
              <a:gsLst>
                <a:gs pos="0">
                  <a:srgbClr val="000000">
                    <a:alpha val="70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9pPr>
            </a:lstStyle>
            <a:p>
              <a:pPr eaLnBrk="1" hangingPunct="1">
                <a:defRPr/>
              </a:pPr>
              <a:endParaRPr lang="zh-CN" altLang="en-US" sz="2400" b="0" kern="0" smtClean="0">
                <a:solidFill>
                  <a:srgbClr val="000000"/>
                </a:solidFill>
                <a:ea typeface="华文细黑" pitchFamily="2" charset="-122"/>
              </a:endParaRPr>
            </a:p>
          </p:txBody>
        </p:sp>
        <p:grpSp>
          <p:nvGrpSpPr>
            <p:cNvPr id="49" name="组合 48"/>
            <p:cNvGrpSpPr/>
            <p:nvPr/>
          </p:nvGrpSpPr>
          <p:grpSpPr>
            <a:xfrm>
              <a:off x="1044448" y="4869264"/>
              <a:ext cx="7205343" cy="936000"/>
              <a:chOff x="1043608" y="4941168"/>
              <a:chExt cx="7560000" cy="943200"/>
            </a:xfrm>
          </p:grpSpPr>
          <p:sp>
            <p:nvSpPr>
              <p:cNvPr id="42" name="AutoShape 12"/>
              <p:cNvSpPr>
                <a:spLocks noChangeArrowheads="1"/>
              </p:cNvSpPr>
              <p:nvPr/>
            </p:nvSpPr>
            <p:spPr bwMode="auto">
              <a:xfrm>
                <a:off x="1043608" y="4941168"/>
                <a:ext cx="7560000" cy="943200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DDDDD"/>
                  </a:gs>
                </a:gsLst>
                <a:lin ang="5400000" scaled="1"/>
              </a:gradFill>
              <a:ln w="9525">
                <a:solidFill>
                  <a:srgbClr val="B2B2B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9pPr>
              </a:lstStyle>
              <a:p>
                <a:pPr algn="ctr" eaLnBrk="1" hangingPunct="1">
                  <a:defRPr/>
                </a:pPr>
                <a:endParaRPr lang="zh-CN" altLang="en-US" sz="2400" i="1" kern="0" smtClean="0">
                  <a:solidFill>
                    <a:srgbClr val="000000"/>
                  </a:solidFill>
                  <a:latin typeface="微软雅黑" pitchFamily="34" charset="-122"/>
                </a:endParaRPr>
              </a:p>
            </p:txBody>
          </p:sp>
          <p:sp>
            <p:nvSpPr>
              <p:cNvPr id="46" name="矩形 45"/>
              <p:cNvSpPr/>
              <p:nvPr/>
            </p:nvSpPr>
            <p:spPr>
              <a:xfrm>
                <a:off x="1187624" y="5092280"/>
                <a:ext cx="606448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zh-CN" altLang="en-US" sz="2400" b="1" dirty="0">
                    <a:latin typeface="黑体" pitchFamily="49" charset="-122"/>
                    <a:ea typeface="黑体" pitchFamily="49" charset="-122"/>
                  </a:rPr>
                  <a:t>第三章  </a:t>
                </a:r>
                <a:r>
                  <a:rPr lang="zh-CN" altLang="zh-CN" sz="2400" b="1" dirty="0">
                    <a:latin typeface="黑体" pitchFamily="49" charset="-122"/>
                    <a:ea typeface="黑体" pitchFamily="49" charset="-122"/>
                  </a:rPr>
                  <a:t>全力开创环境保护事业发展新局面</a:t>
                </a:r>
                <a:endParaRPr lang="zh-CN" altLang="en-US" sz="2400" b="1" dirty="0">
                  <a:latin typeface="黑体" pitchFamily="49" charset="-122"/>
                  <a:ea typeface="黑体" pitchFamily="49" charset="-122"/>
                </a:endParaRPr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308521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2495210" y="1124744"/>
            <a:ext cx="603723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latin typeface="Calibri" pitchFamily="34" charset="0"/>
              </a:rPr>
              <a:t>         继续</a:t>
            </a:r>
            <a:r>
              <a:rPr lang="zh-CN" altLang="en-US" sz="2400" dirty="0">
                <a:latin typeface="Calibri" pitchFamily="34" charset="0"/>
              </a:rPr>
              <a:t>狠抓</a:t>
            </a:r>
            <a:r>
              <a:rPr lang="en-US" altLang="zh-CN" sz="2400" dirty="0">
                <a:latin typeface="Calibri" pitchFamily="34" charset="0"/>
              </a:rPr>
              <a:t>《</a:t>
            </a:r>
            <a:r>
              <a:rPr lang="zh-CN" altLang="en-US" sz="2400" dirty="0">
                <a:latin typeface="Calibri" pitchFamily="34" charset="0"/>
              </a:rPr>
              <a:t>大气十条</a:t>
            </a:r>
            <a:r>
              <a:rPr lang="en-US" altLang="zh-CN" sz="2400" dirty="0">
                <a:latin typeface="Calibri" pitchFamily="34" charset="0"/>
              </a:rPr>
              <a:t>》</a:t>
            </a:r>
            <a:r>
              <a:rPr lang="zh-CN" altLang="en-US" sz="2400" dirty="0">
                <a:latin typeface="Calibri" pitchFamily="34" charset="0"/>
              </a:rPr>
              <a:t>治理任务</a:t>
            </a:r>
            <a:r>
              <a:rPr lang="zh-CN" altLang="en-US" sz="2400" dirty="0" smtClean="0">
                <a:latin typeface="Calibri" pitchFamily="34" charset="0"/>
              </a:rPr>
              <a:t>落实，</a:t>
            </a:r>
            <a:endParaRPr lang="en-US" altLang="zh-CN" sz="2400" dirty="0" smtClean="0">
              <a:latin typeface="Calibri" pitchFamily="34" charset="0"/>
            </a:endParaRPr>
          </a:p>
          <a:p>
            <a:r>
              <a:rPr lang="zh-CN" altLang="en-US" sz="2400" dirty="0" smtClean="0">
                <a:latin typeface="Calibri" pitchFamily="34" charset="0"/>
              </a:rPr>
              <a:t>抓好重点行业综合整治。</a:t>
            </a:r>
            <a:endParaRPr lang="zh-CN" altLang="en-US" sz="2400" dirty="0">
              <a:latin typeface="Calibri" pitchFamily="34" charset="0"/>
            </a:endParaRPr>
          </a:p>
        </p:txBody>
      </p:sp>
      <p:grpSp>
        <p:nvGrpSpPr>
          <p:cNvPr id="3" name="组合 9"/>
          <p:cNvGrpSpPr>
            <a:grpSpLocks/>
          </p:cNvGrpSpPr>
          <p:nvPr/>
        </p:nvGrpSpPr>
        <p:grpSpPr bwMode="auto">
          <a:xfrm>
            <a:off x="468313" y="889000"/>
            <a:ext cx="1655762" cy="523875"/>
            <a:chOff x="467544" y="395953"/>
            <a:chExt cx="2016224" cy="523220"/>
          </a:xfrm>
        </p:grpSpPr>
        <p:sp>
          <p:nvSpPr>
            <p:cNvPr id="11" name="矩形 10"/>
            <p:cNvSpPr/>
            <p:nvPr/>
          </p:nvSpPr>
          <p:spPr>
            <a:xfrm>
              <a:off x="467544" y="445104"/>
              <a:ext cx="2016224" cy="46297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80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4720" y="395953"/>
              <a:ext cx="1819048" cy="5232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下一步</a:t>
              </a: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53" y="3047685"/>
            <a:ext cx="2923795" cy="327361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937872" y="153628"/>
            <a:ext cx="588013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600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一、</a:t>
            </a:r>
            <a:r>
              <a:rPr lang="zh-CN" altLang="zh-CN" sz="26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突出抓好大气、水和土壤污染防治</a:t>
            </a:r>
            <a:endParaRPr lang="zh-CN" altLang="en-US" sz="2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1823" y="3013012"/>
            <a:ext cx="2736302" cy="3178284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3203848" y="2051903"/>
            <a:ext cx="2847975" cy="2817257"/>
            <a:chOff x="6084168" y="2110532"/>
            <a:chExt cx="2847975" cy="2817257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84168" y="2110532"/>
              <a:ext cx="2847975" cy="2447925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6603830" y="4558457"/>
              <a:ext cx="15792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 smtClean="0">
                  <a:solidFill>
                    <a:srgbClr val="2B2B2B"/>
                  </a:solidFill>
                  <a:latin typeface="宋体" panose="02010600030101010101" pitchFamily="2" charset="-122"/>
                </a:rPr>
                <a:t>燃油</a:t>
              </a:r>
              <a:r>
                <a:rPr lang="zh-CN" altLang="en-US" b="1" dirty="0">
                  <a:solidFill>
                    <a:srgbClr val="2B2B2B"/>
                  </a:solidFill>
                  <a:latin typeface="宋体" panose="02010600030101010101" pitchFamily="2" charset="-122"/>
                </a:rPr>
                <a:t>品质升级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6000760" y="3141663"/>
            <a:ext cx="35083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dirty="0" smtClean="0">
                <a:latin typeface="Calibri" pitchFamily="34" charset="0"/>
              </a:rPr>
              <a:t>2.</a:t>
            </a:r>
            <a:r>
              <a:rPr lang="zh-CN" altLang="en-US" sz="2400" dirty="0" smtClean="0">
                <a:latin typeface="Calibri" pitchFamily="34" charset="0"/>
              </a:rPr>
              <a:t>氮</a:t>
            </a:r>
            <a:r>
              <a:rPr lang="zh-CN" altLang="en-US" sz="2400" dirty="0">
                <a:latin typeface="Calibri" pitchFamily="34" charset="0"/>
              </a:rPr>
              <a:t>氧化物</a:t>
            </a:r>
            <a:r>
              <a:rPr lang="zh-CN" altLang="en-US" sz="2400" dirty="0" smtClean="0">
                <a:latin typeface="Calibri" pitchFamily="34" charset="0"/>
              </a:rPr>
              <a:t>排放量</a:t>
            </a:r>
            <a:endParaRPr lang="en-US" altLang="zh-CN" sz="2400" dirty="0" smtClean="0">
              <a:latin typeface="Calibri" pitchFamily="34" charset="0"/>
            </a:endParaRPr>
          </a:p>
          <a:p>
            <a:r>
              <a:rPr lang="zh-CN" altLang="en-US" sz="2400" dirty="0" smtClean="0">
                <a:latin typeface="Calibri" pitchFamily="34" charset="0"/>
              </a:rPr>
              <a:t>首次降</a:t>
            </a:r>
            <a:r>
              <a:rPr lang="zh-CN" altLang="en-US" sz="2400" dirty="0">
                <a:latin typeface="Calibri" pitchFamily="34" charset="0"/>
              </a:rPr>
              <a:t>至</a:t>
            </a:r>
            <a:r>
              <a:rPr lang="en-US" altLang="zh-CN" sz="2400" dirty="0">
                <a:latin typeface="Calibri" pitchFamily="34" charset="0"/>
              </a:rPr>
              <a:t> 2010</a:t>
            </a:r>
            <a:r>
              <a:rPr lang="zh-CN" altLang="en-US" sz="2400" dirty="0">
                <a:latin typeface="Calibri" pitchFamily="34" charset="0"/>
              </a:rPr>
              <a:t>年减</a:t>
            </a:r>
            <a:r>
              <a:rPr lang="zh-CN" altLang="en-US" sz="2400" dirty="0" smtClean="0">
                <a:latin typeface="Calibri" pitchFamily="34" charset="0"/>
              </a:rPr>
              <a:t>排</a:t>
            </a:r>
            <a:endParaRPr lang="en-US" altLang="zh-CN" sz="2400" dirty="0" smtClean="0">
              <a:latin typeface="Calibri" pitchFamily="34" charset="0"/>
            </a:endParaRPr>
          </a:p>
          <a:p>
            <a:r>
              <a:rPr lang="zh-CN" altLang="en-US" sz="2400" dirty="0" smtClean="0">
                <a:latin typeface="Calibri" pitchFamily="34" charset="0"/>
              </a:rPr>
              <a:t>基数</a:t>
            </a:r>
            <a:r>
              <a:rPr lang="zh-CN" altLang="en-US" sz="2400" dirty="0">
                <a:latin typeface="Calibri" pitchFamily="34" charset="0"/>
              </a:rPr>
              <a:t>以下</a:t>
            </a: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756543" y="3356992"/>
            <a:ext cx="81359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dirty="0">
                <a:latin typeface="Calibri" pitchFamily="34" charset="0"/>
              </a:rPr>
              <a:t>主要污染物总量减排是环保工作的</a:t>
            </a:r>
            <a:r>
              <a:rPr lang="zh-CN" altLang="en-US" sz="2400" b="1" dirty="0">
                <a:solidFill>
                  <a:srgbClr val="FF0000"/>
                </a:solidFill>
                <a:latin typeface="Calibri" pitchFamily="34" charset="0"/>
              </a:rPr>
              <a:t>硬抓手</a:t>
            </a:r>
            <a:r>
              <a:rPr lang="zh-CN" altLang="en-US" sz="2400" dirty="0">
                <a:latin typeface="Calibri" pitchFamily="34" charset="0"/>
              </a:rPr>
              <a:t>和</a:t>
            </a:r>
            <a:r>
              <a:rPr lang="zh-CN" altLang="en-US" sz="2400" b="1" dirty="0">
                <a:solidFill>
                  <a:srgbClr val="FF0000"/>
                </a:solidFill>
                <a:latin typeface="Calibri" pitchFamily="34" charset="0"/>
              </a:rPr>
              <a:t>重要平台</a:t>
            </a:r>
          </a:p>
        </p:txBody>
      </p:sp>
      <p:sp>
        <p:nvSpPr>
          <p:cNvPr id="6" name="矩形 5"/>
          <p:cNvSpPr/>
          <p:nvPr/>
        </p:nvSpPr>
        <p:spPr>
          <a:xfrm>
            <a:off x="5951538" y="2133600"/>
            <a:ext cx="2949575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dirty="0" smtClean="0">
                <a:latin typeface="+mn-ea"/>
                <a:ea typeface="+mn-ea"/>
              </a:rPr>
              <a:t>1.</a:t>
            </a:r>
            <a:r>
              <a:rPr lang="zh-CN" altLang="en-US" sz="2400" dirty="0" smtClean="0">
                <a:latin typeface="+mn-ea"/>
                <a:ea typeface="+mn-ea"/>
              </a:rPr>
              <a:t>前</a:t>
            </a:r>
            <a:r>
              <a:rPr lang="zh-CN" altLang="en-US" sz="2400" dirty="0">
                <a:latin typeface="+mn-ea"/>
                <a:ea typeface="+mn-ea"/>
              </a:rPr>
              <a:t>三项指标减排</a:t>
            </a:r>
            <a:r>
              <a:rPr lang="zh-CN" altLang="en-US" sz="2400" dirty="0" smtClean="0">
                <a:latin typeface="+mn-ea"/>
                <a:ea typeface="+mn-ea"/>
              </a:rPr>
              <a:t>进展超过时间</a:t>
            </a:r>
            <a:r>
              <a:rPr lang="zh-CN" altLang="en-US" sz="2400" dirty="0">
                <a:latin typeface="+mn-ea"/>
                <a:ea typeface="+mn-ea"/>
              </a:rPr>
              <a:t>进度</a:t>
            </a:r>
          </a:p>
        </p:txBody>
      </p:sp>
      <p:sp>
        <p:nvSpPr>
          <p:cNvPr id="7" name="圆角矩形标注 6"/>
          <p:cNvSpPr/>
          <p:nvPr/>
        </p:nvSpPr>
        <p:spPr>
          <a:xfrm>
            <a:off x="5951052" y="4551583"/>
            <a:ext cx="2621476" cy="1325689"/>
          </a:xfrm>
          <a:prstGeom prst="wedgeRoundRectCallout">
            <a:avLst>
              <a:gd name="adj1" fmla="val -54193"/>
              <a:gd name="adj2" fmla="val -77553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dirty="0">
                <a:solidFill>
                  <a:schemeClr val="tx1"/>
                </a:solidFill>
              </a:rPr>
              <a:t>只</a:t>
            </a:r>
            <a:r>
              <a:rPr lang="zh-CN" altLang="en-US" sz="2800" dirty="0" smtClean="0">
                <a:solidFill>
                  <a:schemeClr val="tx1"/>
                </a:solidFill>
              </a:rPr>
              <a:t>完成总任务</a:t>
            </a:r>
            <a:r>
              <a:rPr lang="zh-CN" altLang="en-US" sz="2800" dirty="0">
                <a:solidFill>
                  <a:schemeClr val="tx1"/>
                </a:solidFill>
              </a:rPr>
              <a:t>的</a:t>
            </a:r>
            <a:r>
              <a:rPr lang="en-US" altLang="zh-CN" sz="2800" b="1" dirty="0">
                <a:solidFill>
                  <a:srgbClr val="FF0000"/>
                </a:solidFill>
              </a:rPr>
              <a:t>20%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grpSp>
        <p:nvGrpSpPr>
          <p:cNvPr id="3" name="组合 7"/>
          <p:cNvGrpSpPr>
            <a:grpSpLocks/>
          </p:cNvGrpSpPr>
          <p:nvPr/>
        </p:nvGrpSpPr>
        <p:grpSpPr bwMode="auto">
          <a:xfrm>
            <a:off x="107950" y="1624013"/>
            <a:ext cx="5654675" cy="5045075"/>
            <a:chOff x="168612" y="1335697"/>
            <a:chExt cx="5655464" cy="5045631"/>
          </a:xfrm>
        </p:grpSpPr>
        <p:grpSp>
          <p:nvGrpSpPr>
            <p:cNvPr id="56334" name="组合 8"/>
            <p:cNvGrpSpPr>
              <a:grpSpLocks/>
            </p:cNvGrpSpPr>
            <p:nvPr/>
          </p:nvGrpSpPr>
          <p:grpSpPr bwMode="auto">
            <a:xfrm>
              <a:off x="179512" y="1837437"/>
              <a:ext cx="5644564" cy="4543891"/>
              <a:chOff x="179512" y="1837437"/>
              <a:chExt cx="5644564" cy="4543891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179727" y="1837402"/>
                <a:ext cx="5644349" cy="454392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AutoShape 678"/>
              <p:cNvSpPr>
                <a:spLocks noChangeArrowheads="1"/>
              </p:cNvSpPr>
              <p:nvPr/>
            </p:nvSpPr>
            <p:spPr bwMode="auto">
              <a:xfrm>
                <a:off x="832280" y="2807471"/>
                <a:ext cx="288965" cy="1339998"/>
              </a:xfrm>
              <a:prstGeom prst="can">
                <a:avLst>
                  <a:gd name="adj" fmla="val 24230"/>
                </a:avLst>
              </a:prstGeom>
              <a:gradFill rotWithShape="1">
                <a:gsLst>
                  <a:gs pos="0">
                    <a:schemeClr val="accent4">
                      <a:lumMod val="50000"/>
                    </a:schemeClr>
                  </a:gs>
                  <a:gs pos="50000">
                    <a:schemeClr val="accent4">
                      <a:lumMod val="60000"/>
                      <a:lumOff val="40000"/>
                    </a:schemeClr>
                  </a:gs>
                  <a:gs pos="100000">
                    <a:schemeClr val="accent4">
                      <a:lumMod val="50000"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black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3" name="AutoShape 678"/>
              <p:cNvSpPr>
                <a:spLocks noChangeArrowheads="1"/>
              </p:cNvSpPr>
              <p:nvPr/>
            </p:nvSpPr>
            <p:spPr bwMode="auto">
              <a:xfrm>
                <a:off x="533788" y="2669344"/>
                <a:ext cx="288965" cy="1478125"/>
              </a:xfrm>
              <a:prstGeom prst="can">
                <a:avLst>
                  <a:gd name="adj" fmla="val 20884"/>
                </a:avLst>
              </a:prstGeom>
              <a:gradFill rotWithShape="1">
                <a:gsLst>
                  <a:gs pos="0">
                    <a:schemeClr val="accent3">
                      <a:lumMod val="50000"/>
                    </a:schemeClr>
                  </a:gs>
                  <a:gs pos="50000">
                    <a:schemeClr val="accent3">
                      <a:lumMod val="60000"/>
                      <a:lumOff val="40000"/>
                    </a:schemeClr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black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4" name="AutoShape 678"/>
              <p:cNvSpPr>
                <a:spLocks noChangeArrowheads="1"/>
              </p:cNvSpPr>
              <p:nvPr/>
            </p:nvSpPr>
            <p:spPr bwMode="auto">
              <a:xfrm>
                <a:off x="3117012" y="2226382"/>
                <a:ext cx="288965" cy="1921087"/>
              </a:xfrm>
              <a:prstGeom prst="can">
                <a:avLst>
                  <a:gd name="adj" fmla="val 17538"/>
                </a:avLst>
              </a:prstGeom>
              <a:gradFill rotWithShape="1">
                <a:gsLst>
                  <a:gs pos="0">
                    <a:schemeClr val="accent3">
                      <a:lumMod val="50000"/>
                    </a:schemeClr>
                  </a:gs>
                  <a:gs pos="50000">
                    <a:schemeClr val="accent3">
                      <a:lumMod val="60000"/>
                      <a:lumOff val="40000"/>
                    </a:schemeClr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black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5" name="AutoShape 678"/>
              <p:cNvSpPr>
                <a:spLocks noChangeArrowheads="1"/>
              </p:cNvSpPr>
              <p:nvPr/>
            </p:nvSpPr>
            <p:spPr bwMode="auto">
              <a:xfrm>
                <a:off x="3428205" y="2304178"/>
                <a:ext cx="288965" cy="1836940"/>
              </a:xfrm>
              <a:prstGeom prst="can">
                <a:avLst>
                  <a:gd name="adj" fmla="val 17538"/>
                </a:avLst>
              </a:prstGeom>
              <a:gradFill rotWithShape="1">
                <a:gsLst>
                  <a:gs pos="0">
                    <a:schemeClr val="accent4">
                      <a:lumMod val="50000"/>
                    </a:schemeClr>
                  </a:gs>
                  <a:gs pos="50000">
                    <a:schemeClr val="accent4">
                      <a:lumMod val="60000"/>
                      <a:lumOff val="40000"/>
                    </a:schemeClr>
                  </a:gs>
                  <a:gs pos="100000">
                    <a:schemeClr val="accent4">
                      <a:lumMod val="50000"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black"/>
                  </a:solidFill>
                  <a:latin typeface="+mn-lt"/>
                  <a:ea typeface="+mn-ea"/>
                </a:endParaRPr>
              </a:p>
            </p:txBody>
          </p:sp>
          <p:cxnSp>
            <p:nvCxnSpPr>
              <p:cNvPr id="16" name="直接连接符 15"/>
              <p:cNvCxnSpPr/>
              <p:nvPr/>
            </p:nvCxnSpPr>
            <p:spPr>
              <a:xfrm>
                <a:off x="324209" y="4147469"/>
                <a:ext cx="5220428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56342" name="TextBox 16"/>
              <p:cNvSpPr txBox="1">
                <a:spLocks noChangeArrowheads="1"/>
              </p:cNvSpPr>
              <p:nvPr/>
            </p:nvSpPr>
            <p:spPr bwMode="auto">
              <a:xfrm>
                <a:off x="1798635" y="2362086"/>
                <a:ext cx="785081" cy="3156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zh-CN" sz="1400">
                    <a:solidFill>
                      <a:srgbClr val="000000"/>
                    </a:solidFill>
                    <a:latin typeface="Calibri" pitchFamily="34" charset="0"/>
                  </a:rPr>
                  <a:t>8%</a:t>
                </a:r>
                <a:endParaRPr lang="zh-CN" altLang="en-US" sz="140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56343" name="TextBox 17"/>
              <p:cNvSpPr txBox="1">
                <a:spLocks noChangeArrowheads="1"/>
              </p:cNvSpPr>
              <p:nvPr/>
            </p:nvSpPr>
            <p:spPr bwMode="auto">
              <a:xfrm>
                <a:off x="2079660" y="2722126"/>
                <a:ext cx="785081" cy="3156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zh-CN" sz="1400">
                    <a:solidFill>
                      <a:srgbClr val="000000"/>
                    </a:solidFill>
                    <a:latin typeface="Calibri" pitchFamily="34" charset="0"/>
                  </a:rPr>
                  <a:t>7.1%</a:t>
                </a:r>
                <a:endParaRPr lang="zh-CN" altLang="en-US" sz="140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56344" name="TextBox 18"/>
              <p:cNvSpPr txBox="1">
                <a:spLocks noChangeArrowheads="1"/>
              </p:cNvSpPr>
              <p:nvPr/>
            </p:nvSpPr>
            <p:spPr bwMode="auto">
              <a:xfrm>
                <a:off x="502491" y="2374605"/>
                <a:ext cx="785081" cy="3156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zh-CN" sz="1400">
                    <a:solidFill>
                      <a:srgbClr val="000000"/>
                    </a:solidFill>
                    <a:latin typeface="Calibri" pitchFamily="34" charset="0"/>
                  </a:rPr>
                  <a:t>8%</a:t>
                </a:r>
                <a:endParaRPr lang="zh-CN" altLang="en-US" sz="140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56345" name="TextBox 19"/>
              <p:cNvSpPr txBox="1">
                <a:spLocks noChangeArrowheads="1"/>
              </p:cNvSpPr>
              <p:nvPr/>
            </p:nvSpPr>
            <p:spPr bwMode="auto">
              <a:xfrm>
                <a:off x="790523" y="2550511"/>
                <a:ext cx="785081" cy="3156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zh-CN" sz="1400">
                    <a:solidFill>
                      <a:srgbClr val="000000"/>
                    </a:solidFill>
                    <a:latin typeface="Calibri" pitchFamily="34" charset="0"/>
                  </a:rPr>
                  <a:t>7.8%</a:t>
                </a:r>
                <a:endParaRPr lang="zh-CN" altLang="en-US" sz="140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56346" name="TextBox 20"/>
              <p:cNvSpPr txBox="1">
                <a:spLocks noChangeArrowheads="1"/>
              </p:cNvSpPr>
              <p:nvPr/>
            </p:nvSpPr>
            <p:spPr bwMode="auto">
              <a:xfrm>
                <a:off x="2995326" y="1911282"/>
                <a:ext cx="785081" cy="3156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zh-CN" sz="1400">
                    <a:solidFill>
                      <a:srgbClr val="000000"/>
                    </a:solidFill>
                    <a:latin typeface="Calibri" pitchFamily="34" charset="0"/>
                  </a:rPr>
                  <a:t>10%</a:t>
                </a:r>
                <a:endParaRPr lang="zh-CN" altLang="en-US" sz="140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56347" name="TextBox 21"/>
              <p:cNvSpPr txBox="1">
                <a:spLocks noChangeArrowheads="1"/>
              </p:cNvSpPr>
              <p:nvPr/>
            </p:nvSpPr>
            <p:spPr bwMode="auto">
              <a:xfrm>
                <a:off x="3356328" y="2046455"/>
                <a:ext cx="785081" cy="3156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zh-CN" sz="1400">
                    <a:solidFill>
                      <a:srgbClr val="000000"/>
                    </a:solidFill>
                    <a:latin typeface="Calibri" pitchFamily="34" charset="0"/>
                  </a:rPr>
                  <a:t>9.9%</a:t>
                </a:r>
                <a:endParaRPr lang="zh-CN" altLang="en-US" sz="140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23" name="AutoShape 678"/>
              <p:cNvSpPr>
                <a:spLocks noChangeArrowheads="1"/>
              </p:cNvSpPr>
              <p:nvPr/>
            </p:nvSpPr>
            <p:spPr bwMode="auto">
              <a:xfrm rot="5400000">
                <a:off x="719792" y="5342943"/>
                <a:ext cx="110756" cy="433154"/>
              </a:xfrm>
              <a:prstGeom prst="can">
                <a:avLst>
                  <a:gd name="adj" fmla="val 20884"/>
                </a:avLst>
              </a:prstGeom>
              <a:gradFill rotWithShape="1">
                <a:gsLst>
                  <a:gs pos="0">
                    <a:schemeClr val="accent3">
                      <a:lumMod val="50000"/>
                    </a:schemeClr>
                  </a:gs>
                  <a:gs pos="50000">
                    <a:schemeClr val="accent3">
                      <a:lumMod val="60000"/>
                      <a:lumOff val="40000"/>
                    </a:schemeClr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1"/>
              </a:gradFill>
              <a:ln>
                <a:noFill/>
              </a:ln>
              <a:scene3d>
                <a:camera prst="orthographicFront">
                  <a:rot lat="0" lon="0" rev="0"/>
                </a:camera>
                <a:lightRig rig="threePt" dir="t"/>
              </a:scene3d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black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24" name="AutoShape 678"/>
              <p:cNvSpPr>
                <a:spLocks noChangeArrowheads="1"/>
              </p:cNvSpPr>
              <p:nvPr/>
            </p:nvSpPr>
            <p:spPr bwMode="auto">
              <a:xfrm rot="5400000">
                <a:off x="736224" y="5774036"/>
                <a:ext cx="111137" cy="433448"/>
              </a:xfrm>
              <a:prstGeom prst="can">
                <a:avLst>
                  <a:gd name="adj" fmla="val 24230"/>
                </a:avLst>
              </a:prstGeom>
              <a:gradFill rotWithShape="1">
                <a:gsLst>
                  <a:gs pos="0">
                    <a:schemeClr val="accent4">
                      <a:lumMod val="50000"/>
                    </a:schemeClr>
                  </a:gs>
                  <a:gs pos="50000">
                    <a:schemeClr val="accent4">
                      <a:lumMod val="60000"/>
                      <a:lumOff val="40000"/>
                    </a:schemeClr>
                  </a:gs>
                  <a:gs pos="100000">
                    <a:schemeClr val="accent4">
                      <a:lumMod val="50000"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black"/>
                  </a:solidFill>
                  <a:latin typeface="+mn-lt"/>
                  <a:ea typeface="+mn-ea"/>
                </a:endParaRPr>
              </a:p>
            </p:txBody>
          </p:sp>
          <p:cxnSp>
            <p:nvCxnSpPr>
              <p:cNvPr id="25" name="直接连接符 24"/>
              <p:cNvCxnSpPr/>
              <p:nvPr/>
            </p:nvCxnSpPr>
            <p:spPr>
              <a:xfrm>
                <a:off x="1575334" y="4147469"/>
                <a:ext cx="0" cy="147654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923310" y="4147469"/>
                <a:ext cx="0" cy="147654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/>
            </p:nvCxnSpPr>
            <p:spPr>
              <a:xfrm>
                <a:off x="4239530" y="4147469"/>
                <a:ext cx="0" cy="147654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24209" y="4147469"/>
                <a:ext cx="0" cy="147654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56354" name="矩形 28"/>
              <p:cNvSpPr>
                <a:spLocks noChangeArrowheads="1"/>
              </p:cNvSpPr>
              <p:nvPr/>
            </p:nvSpPr>
            <p:spPr bwMode="auto">
              <a:xfrm>
                <a:off x="323913" y="4220735"/>
                <a:ext cx="1425574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zh-CN" altLang="zh-CN" sz="1600">
                    <a:latin typeface="Calibri" pitchFamily="34" charset="0"/>
                  </a:rPr>
                  <a:t>化学需氧量</a:t>
                </a:r>
                <a:endParaRPr lang="zh-CN" altLang="en-US" sz="1600">
                  <a:latin typeface="Calibri" pitchFamily="34" charset="0"/>
                </a:endParaRPr>
              </a:p>
            </p:txBody>
          </p:sp>
          <p:sp>
            <p:nvSpPr>
              <p:cNvPr id="56355" name="矩形 29"/>
              <p:cNvSpPr>
                <a:spLocks noChangeArrowheads="1"/>
              </p:cNvSpPr>
              <p:nvPr/>
            </p:nvSpPr>
            <p:spPr bwMode="auto">
              <a:xfrm>
                <a:off x="1222581" y="5791527"/>
                <a:ext cx="272382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zh-CN" altLang="en-US">
                    <a:latin typeface="Calibri" pitchFamily="34" charset="0"/>
                  </a:rPr>
                  <a:t>过去三年实际排放量降幅</a:t>
                </a:r>
              </a:p>
            </p:txBody>
          </p:sp>
          <p:sp>
            <p:nvSpPr>
              <p:cNvPr id="56356" name="矩形 30"/>
              <p:cNvSpPr>
                <a:spLocks noChangeArrowheads="1"/>
              </p:cNvSpPr>
              <p:nvPr/>
            </p:nvSpPr>
            <p:spPr bwMode="auto">
              <a:xfrm>
                <a:off x="855524" y="5365300"/>
                <a:ext cx="342273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zh-CN" altLang="en-US">
                    <a:latin typeface="Calibri" pitchFamily="34" charset="0"/>
                  </a:rPr>
                  <a:t>“十二五”规划</a:t>
                </a:r>
                <a:r>
                  <a:rPr lang="en-US" altLang="zh-CN">
                    <a:latin typeface="Calibri" pitchFamily="34" charset="0"/>
                  </a:rPr>
                  <a:t>2015</a:t>
                </a:r>
                <a:r>
                  <a:rPr lang="zh-CN" altLang="en-US">
                    <a:latin typeface="Calibri" pitchFamily="34" charset="0"/>
                  </a:rPr>
                  <a:t>年减排目标</a:t>
                </a:r>
              </a:p>
            </p:txBody>
          </p:sp>
          <p:sp>
            <p:nvSpPr>
              <p:cNvPr id="32" name="AutoShape 678"/>
              <p:cNvSpPr>
                <a:spLocks noChangeArrowheads="1"/>
              </p:cNvSpPr>
              <p:nvPr/>
            </p:nvSpPr>
            <p:spPr bwMode="auto">
              <a:xfrm>
                <a:off x="2140562" y="3039272"/>
                <a:ext cx="287378" cy="1124074"/>
              </a:xfrm>
              <a:prstGeom prst="can">
                <a:avLst>
                  <a:gd name="adj" fmla="val 17538"/>
                </a:avLst>
              </a:prstGeom>
              <a:gradFill rotWithShape="1">
                <a:gsLst>
                  <a:gs pos="0">
                    <a:schemeClr val="accent4">
                      <a:lumMod val="50000"/>
                    </a:schemeClr>
                  </a:gs>
                  <a:gs pos="50000">
                    <a:schemeClr val="accent4">
                      <a:lumMod val="60000"/>
                      <a:lumOff val="40000"/>
                    </a:schemeClr>
                  </a:gs>
                  <a:gs pos="100000">
                    <a:schemeClr val="accent4">
                      <a:lumMod val="50000"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black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56358" name="矩形 32"/>
              <p:cNvSpPr>
                <a:spLocks noChangeArrowheads="1"/>
              </p:cNvSpPr>
              <p:nvPr/>
            </p:nvSpPr>
            <p:spPr bwMode="auto">
              <a:xfrm>
                <a:off x="1502336" y="4214549"/>
                <a:ext cx="1441420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zh-CN" altLang="en-US" sz="1400">
                    <a:latin typeface="Calibri" pitchFamily="34" charset="0"/>
                  </a:rPr>
                  <a:t>二氧化硫</a:t>
                </a:r>
                <a:r>
                  <a:rPr lang="zh-CN" altLang="zh-CN" sz="1400">
                    <a:latin typeface="Calibri" pitchFamily="34" charset="0"/>
                  </a:rPr>
                  <a:t>排放量</a:t>
                </a:r>
                <a:endParaRPr lang="zh-CN" altLang="en-US" sz="1400">
                  <a:latin typeface="Calibri" pitchFamily="34" charset="0"/>
                </a:endParaRPr>
              </a:p>
            </p:txBody>
          </p:sp>
          <p:sp>
            <p:nvSpPr>
              <p:cNvPr id="56359" name="矩形 33"/>
              <p:cNvSpPr>
                <a:spLocks noChangeArrowheads="1"/>
              </p:cNvSpPr>
              <p:nvPr/>
            </p:nvSpPr>
            <p:spPr bwMode="auto">
              <a:xfrm>
                <a:off x="2896890" y="4206810"/>
                <a:ext cx="154244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zh-CN" altLang="zh-CN" sz="1400">
                    <a:latin typeface="Calibri" pitchFamily="34" charset="0"/>
                  </a:rPr>
                  <a:t>氨氮化物排放量</a:t>
                </a:r>
                <a:endParaRPr lang="zh-CN" altLang="en-US" sz="1400">
                  <a:latin typeface="Calibri" pitchFamily="34" charset="0"/>
                </a:endParaRPr>
              </a:p>
            </p:txBody>
          </p:sp>
          <p:sp>
            <p:nvSpPr>
              <p:cNvPr id="35" name="AutoShape 678"/>
              <p:cNvSpPr>
                <a:spLocks noChangeArrowheads="1"/>
              </p:cNvSpPr>
              <p:nvPr/>
            </p:nvSpPr>
            <p:spPr bwMode="auto">
              <a:xfrm>
                <a:off x="1823018" y="2667756"/>
                <a:ext cx="288965" cy="1476538"/>
              </a:xfrm>
              <a:prstGeom prst="can">
                <a:avLst>
                  <a:gd name="adj" fmla="val 20884"/>
                </a:avLst>
              </a:prstGeom>
              <a:gradFill rotWithShape="1">
                <a:gsLst>
                  <a:gs pos="0">
                    <a:schemeClr val="accent3">
                      <a:lumMod val="50000"/>
                    </a:schemeClr>
                  </a:gs>
                  <a:gs pos="50000">
                    <a:schemeClr val="accent3">
                      <a:lumMod val="60000"/>
                      <a:lumOff val="40000"/>
                    </a:schemeClr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black"/>
                  </a:solidFill>
                  <a:latin typeface="+mn-lt"/>
                  <a:ea typeface="+mn-ea"/>
                </a:endParaRPr>
              </a:p>
            </p:txBody>
          </p:sp>
          <p:cxnSp>
            <p:nvCxnSpPr>
              <p:cNvPr id="36" name="直接连接符 35"/>
              <p:cNvCxnSpPr/>
              <p:nvPr/>
            </p:nvCxnSpPr>
            <p:spPr>
              <a:xfrm>
                <a:off x="5536699" y="4161758"/>
                <a:ext cx="0" cy="147653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56362" name="矩形 36"/>
              <p:cNvSpPr>
                <a:spLocks noChangeArrowheads="1"/>
              </p:cNvSpPr>
              <p:nvPr/>
            </p:nvSpPr>
            <p:spPr bwMode="auto">
              <a:xfrm>
                <a:off x="4167892" y="4214549"/>
                <a:ext cx="154244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zh-CN" altLang="zh-CN" sz="1400">
                    <a:latin typeface="Calibri" pitchFamily="34" charset="0"/>
                  </a:rPr>
                  <a:t>氮氧化物排放量</a:t>
                </a:r>
                <a:endParaRPr lang="zh-CN" altLang="en-US" sz="1400">
                  <a:latin typeface="Calibri" pitchFamily="34" charset="0"/>
                </a:endParaRPr>
              </a:p>
            </p:txBody>
          </p:sp>
          <p:sp>
            <p:nvSpPr>
              <p:cNvPr id="38" name="AutoShape 678"/>
              <p:cNvSpPr>
                <a:spLocks noChangeArrowheads="1"/>
              </p:cNvSpPr>
              <p:nvPr/>
            </p:nvSpPr>
            <p:spPr bwMode="auto">
              <a:xfrm>
                <a:off x="4588829" y="2223207"/>
                <a:ext cx="288965" cy="1921087"/>
              </a:xfrm>
              <a:prstGeom prst="can">
                <a:avLst>
                  <a:gd name="adj" fmla="val 17538"/>
                </a:avLst>
              </a:prstGeom>
              <a:gradFill rotWithShape="1">
                <a:gsLst>
                  <a:gs pos="0">
                    <a:schemeClr val="accent3">
                      <a:lumMod val="50000"/>
                    </a:schemeClr>
                  </a:gs>
                  <a:gs pos="50000">
                    <a:schemeClr val="accent3">
                      <a:lumMod val="60000"/>
                      <a:lumOff val="40000"/>
                    </a:schemeClr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black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39" name="AutoShape 678"/>
              <p:cNvSpPr>
                <a:spLocks noChangeArrowheads="1"/>
              </p:cNvSpPr>
              <p:nvPr/>
            </p:nvSpPr>
            <p:spPr bwMode="auto">
              <a:xfrm>
                <a:off x="4877794" y="3780716"/>
                <a:ext cx="287378" cy="360402"/>
              </a:xfrm>
              <a:prstGeom prst="can">
                <a:avLst>
                  <a:gd name="adj" fmla="val 17538"/>
                </a:avLst>
              </a:prstGeom>
              <a:gradFill rotWithShape="1">
                <a:gsLst>
                  <a:gs pos="0">
                    <a:schemeClr val="accent4">
                      <a:lumMod val="50000"/>
                    </a:schemeClr>
                  </a:gs>
                  <a:gs pos="50000">
                    <a:schemeClr val="accent4">
                      <a:lumMod val="60000"/>
                      <a:lumOff val="40000"/>
                    </a:schemeClr>
                  </a:gs>
                  <a:gs pos="100000">
                    <a:schemeClr val="accent4">
                      <a:lumMod val="50000"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black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56365" name="TextBox 39"/>
              <p:cNvSpPr txBox="1">
                <a:spLocks noChangeArrowheads="1"/>
              </p:cNvSpPr>
              <p:nvPr/>
            </p:nvSpPr>
            <p:spPr bwMode="auto">
              <a:xfrm>
                <a:off x="4455924" y="1974447"/>
                <a:ext cx="785081" cy="3156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zh-CN" sz="1400">
                    <a:solidFill>
                      <a:srgbClr val="000000"/>
                    </a:solidFill>
                    <a:latin typeface="Calibri" pitchFamily="34" charset="0"/>
                  </a:rPr>
                  <a:t>10%</a:t>
                </a:r>
                <a:endParaRPr lang="zh-CN" altLang="en-US" sz="140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56366" name="TextBox 40"/>
              <p:cNvSpPr txBox="1">
                <a:spLocks noChangeArrowheads="1"/>
              </p:cNvSpPr>
              <p:nvPr/>
            </p:nvSpPr>
            <p:spPr bwMode="auto">
              <a:xfrm>
                <a:off x="4894979" y="3514214"/>
                <a:ext cx="785081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zh-CN" sz="1400">
                    <a:solidFill>
                      <a:srgbClr val="000000"/>
                    </a:solidFill>
                    <a:latin typeface="Calibri" pitchFamily="34" charset="0"/>
                  </a:rPr>
                  <a:t>2%</a:t>
                </a:r>
                <a:endParaRPr lang="zh-CN" altLang="en-US" sz="140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10" name="AutoShape 40"/>
            <p:cNvSpPr>
              <a:spLocks noChangeArrowheads="1"/>
            </p:cNvSpPr>
            <p:nvPr/>
          </p:nvSpPr>
          <p:spPr bwMode="auto">
            <a:xfrm>
              <a:off x="168612" y="1335697"/>
              <a:ext cx="5655464" cy="495355"/>
            </a:xfrm>
            <a:prstGeom prst="roundRect">
              <a:avLst>
                <a:gd name="adj" fmla="val 5630"/>
              </a:avLst>
            </a:prstGeom>
            <a:gradFill rotWithShape="1">
              <a:gsLst>
                <a:gs pos="0">
                  <a:srgbClr val="008000"/>
                </a:gs>
                <a:gs pos="100000">
                  <a:srgbClr val="026E14"/>
                </a:gs>
              </a:gsLst>
              <a:lin ang="2700000" scaled="1"/>
            </a:gra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sz="2000" kern="0" dirty="0">
                  <a:solidFill>
                    <a:srgbClr val="FFFFFF"/>
                  </a:solidFill>
                </a:rPr>
                <a:t>主要污染物减排</a:t>
              </a:r>
              <a:endParaRPr lang="zh-CN" altLang="en-US" sz="2000" kern="0" dirty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43" name="矩形 42"/>
          <p:cNvSpPr/>
          <p:nvPr/>
        </p:nvSpPr>
        <p:spPr>
          <a:xfrm>
            <a:off x="263525" y="2262188"/>
            <a:ext cx="3914775" cy="2751137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>
            <a:off x="4214810" y="2262188"/>
            <a:ext cx="1187453" cy="2751137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4496471" y="188640"/>
            <a:ext cx="454002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600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二、</a:t>
            </a:r>
            <a:r>
              <a:rPr lang="zh-CN" altLang="zh-CN" sz="26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继续强化主要污染物减排</a:t>
            </a:r>
            <a:endParaRPr lang="zh-CN" altLang="en-US" sz="2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9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50"/>
                            </p:stCondLst>
                            <p:childTnLst>
                              <p:par>
                                <p:cTn id="2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75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875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0"/>
                            </p:stCondLst>
                            <p:childTnLst>
                              <p:par>
                                <p:cTn id="3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750"/>
                            </p:stCondLst>
                            <p:childTnLst>
                              <p:par>
                                <p:cTn id="4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75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875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4" grpId="1"/>
      <p:bldP spid="6" grpId="0"/>
      <p:bldP spid="43" grpId="0" animBg="1"/>
      <p:bldP spid="43" grpId="1" animBg="1"/>
      <p:bldP spid="43" grpId="2" animBg="1"/>
      <p:bldP spid="44" grpId="0" animBg="1"/>
      <p:bldP spid="44" grpId="1" animBg="1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>
            <a:grpSpLocks/>
          </p:cNvGrpSpPr>
          <p:nvPr/>
        </p:nvGrpSpPr>
        <p:grpSpPr bwMode="auto">
          <a:xfrm>
            <a:off x="0" y="980728"/>
            <a:ext cx="9144000" cy="5212110"/>
            <a:chOff x="0" y="214313"/>
            <a:chExt cx="9144000" cy="5500687"/>
          </a:xfrm>
        </p:grpSpPr>
        <p:sp>
          <p:nvSpPr>
            <p:cNvPr id="5" name="Rectangle 3"/>
            <p:cNvSpPr/>
            <p:nvPr/>
          </p:nvSpPr>
          <p:spPr>
            <a:xfrm>
              <a:off x="0" y="214313"/>
              <a:ext cx="9144000" cy="357187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0">
                  <a:schemeClr val="bg1">
                    <a:lumMod val="75000"/>
                  </a:schemeClr>
                </a:gs>
                <a:gs pos="80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6" name="Rectangle 4"/>
            <p:cNvSpPr/>
            <p:nvPr/>
          </p:nvSpPr>
          <p:spPr>
            <a:xfrm flipV="1">
              <a:off x="0" y="3786187"/>
              <a:ext cx="9144000" cy="15716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SG">
                <a:solidFill>
                  <a:prstClr val="white"/>
                </a:solidFill>
              </a:endParaRPr>
            </a:p>
          </p:txBody>
        </p:sp>
        <p:grpSp>
          <p:nvGrpSpPr>
            <p:cNvPr id="57352" name="Group 31"/>
            <p:cNvGrpSpPr>
              <a:grpSpLocks/>
            </p:cNvGrpSpPr>
            <p:nvPr/>
          </p:nvGrpSpPr>
          <p:grpSpPr bwMode="auto">
            <a:xfrm>
              <a:off x="857250" y="2000250"/>
              <a:ext cx="7099300" cy="3714750"/>
              <a:chOff x="857224" y="1857364"/>
              <a:chExt cx="6143668" cy="3214710"/>
            </a:xfrm>
          </p:grpSpPr>
          <p:sp>
            <p:nvSpPr>
              <p:cNvPr id="8" name="Rectangle 29"/>
              <p:cNvSpPr/>
              <p:nvPr/>
            </p:nvSpPr>
            <p:spPr>
              <a:xfrm>
                <a:off x="857224" y="4214818"/>
                <a:ext cx="3000396" cy="857256"/>
              </a:xfrm>
              <a:prstGeom prst="rect">
                <a:avLst/>
              </a:prstGeom>
              <a:gradFill>
                <a:gsLst>
                  <a:gs pos="0">
                    <a:srgbClr val="0070C0">
                      <a:alpha val="47000"/>
                    </a:srgbClr>
                  </a:gs>
                  <a:gs pos="100000">
                    <a:srgbClr val="0070C0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SG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Rectangle 30"/>
              <p:cNvSpPr/>
              <p:nvPr/>
            </p:nvSpPr>
            <p:spPr>
              <a:xfrm>
                <a:off x="3857620" y="4214818"/>
                <a:ext cx="2286016" cy="571504"/>
              </a:xfrm>
              <a:prstGeom prst="rect">
                <a:avLst/>
              </a:prstGeom>
              <a:gradFill>
                <a:gsLst>
                  <a:gs pos="0">
                    <a:srgbClr val="0070C0">
                      <a:alpha val="47000"/>
                    </a:srgbClr>
                  </a:gs>
                  <a:gs pos="100000">
                    <a:srgbClr val="0070C0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SG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4" name="Group 26"/>
              <p:cNvGrpSpPr/>
              <p:nvPr/>
            </p:nvGrpSpPr>
            <p:grpSpPr>
              <a:xfrm>
                <a:off x="1000100" y="1857364"/>
                <a:ext cx="6000792" cy="2571768"/>
                <a:chOff x="1357290" y="1643050"/>
                <a:chExt cx="6000792" cy="2571768"/>
              </a:xfrm>
              <a:gradFill>
                <a:gsLst>
                  <a:gs pos="0">
                    <a:srgbClr val="00B0F0"/>
                  </a:gs>
                  <a:gs pos="100000">
                    <a:srgbClr val="0070C0"/>
                  </a:gs>
                </a:gsLst>
                <a:lin ang="5400000" scaled="1"/>
              </a:gradFill>
              <a:effectLst>
                <a:outerShdw blurRad="203200" dist="1155700" dir="11400000" sx="93000" sy="93000" algn="r" rotWithShape="0">
                  <a:prstClr val="black">
                    <a:alpha val="12000"/>
                  </a:prstClr>
                </a:outerShdw>
              </a:effectLst>
              <a:scene3d>
                <a:camera prst="perspectiveRight" fov="3300000">
                  <a:rot lat="0" lon="19799998" rev="0"/>
                </a:camera>
                <a:lightRig rig="soft" dir="t">
                  <a:rot lat="0" lon="0" rev="0"/>
                </a:lightRig>
              </a:scene3d>
            </p:grpSpPr>
            <p:sp>
              <p:nvSpPr>
                <p:cNvPr id="11" name="Rounded Rectangle 19"/>
                <p:cNvSpPr/>
                <p:nvPr/>
              </p:nvSpPr>
              <p:spPr>
                <a:xfrm>
                  <a:off x="1357290" y="1643050"/>
                  <a:ext cx="2857520" cy="714380"/>
                </a:xfrm>
                <a:prstGeom prst="roundRect">
                  <a:avLst/>
                </a:prstGeom>
                <a:grpFill/>
                <a:ln>
                  <a:noFill/>
                </a:ln>
                <a:sp3d extrusionH="762000" prstMaterial="plastic">
                  <a:bevelT w="50800" h="38100"/>
                  <a:bevelB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sp3d extrusionH="63500" prstMaterial="plastic"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zh-CN" sz="2300" b="1" dirty="0">
                      <a:solidFill>
                        <a:prstClr val="white"/>
                      </a:solidFill>
                    </a:rPr>
                    <a:t>一是</a:t>
                  </a:r>
                  <a:r>
                    <a:rPr lang="zh-CN" altLang="en-US" sz="2300" dirty="0">
                      <a:solidFill>
                        <a:prstClr val="white"/>
                      </a:solidFill>
                    </a:rPr>
                    <a:t>严格减排责任考核</a:t>
                  </a:r>
                  <a:endParaRPr lang="en-SG" sz="2300" dirty="0">
                    <a:ln w="12700" cmpd="sng">
                      <a:noFill/>
                      <a:prstDash val="solid"/>
                    </a:ln>
                    <a:solidFill>
                      <a:prstClr val="white"/>
                    </a:solidFill>
                    <a:effectLst>
                      <a:outerShdw blurRad="50800" dist="38100" dir="8100000" algn="tr" rotWithShape="0">
                        <a:prstClr val="black">
                          <a:alpha val="70000"/>
                        </a:prstClr>
                      </a:outerShdw>
                    </a:effectLst>
                    <a:latin typeface="Aharoni" pitchFamily="2" charset="-79"/>
                    <a:cs typeface="Aharoni" pitchFamily="2" charset="-79"/>
                  </a:endParaRPr>
                </a:p>
              </p:txBody>
            </p:sp>
            <p:sp>
              <p:nvSpPr>
                <p:cNvPr id="12" name="Rounded Rectangle 21"/>
                <p:cNvSpPr/>
                <p:nvPr/>
              </p:nvSpPr>
              <p:spPr>
                <a:xfrm>
                  <a:off x="4500562" y="1643050"/>
                  <a:ext cx="2857520" cy="714380"/>
                </a:xfrm>
                <a:prstGeom prst="roundRect">
                  <a:avLst/>
                </a:prstGeom>
                <a:grpFill/>
                <a:ln>
                  <a:noFill/>
                </a:ln>
                <a:sp3d extrusionH="762000" prstMaterial="plastic">
                  <a:bevelT w="50800" h="38100"/>
                  <a:bevelB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sp3d extrusionH="63500" prstMaterial="plastic"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en-US" sz="2400" dirty="0">
                      <a:ln w="12700" cmpd="sng">
                        <a:noFill/>
                        <a:prstDash val="solid"/>
                      </a:ln>
                      <a:solidFill>
                        <a:prstClr val="white"/>
                      </a:solidFill>
                      <a:effectLst>
                        <a:outerShdw blurRad="50800" dist="38100" dir="8100000" algn="tr" rotWithShape="0">
                          <a:prstClr val="black">
                            <a:alpha val="70000"/>
                          </a:prstClr>
                        </a:outerShdw>
                      </a:effectLst>
                      <a:latin typeface="Aharoni" pitchFamily="2" charset="-79"/>
                      <a:cs typeface="Aharoni" pitchFamily="2" charset="-79"/>
                    </a:rPr>
                    <a:t>二重点督办进度滞后的地区和项目</a:t>
                  </a:r>
                  <a:endParaRPr lang="en-SG" sz="2400" dirty="0">
                    <a:ln w="12700" cmpd="sng">
                      <a:noFill/>
                      <a:prstDash val="solid"/>
                    </a:ln>
                    <a:solidFill>
                      <a:prstClr val="white"/>
                    </a:solidFill>
                    <a:effectLst>
                      <a:outerShdw blurRad="50800" dist="38100" dir="8100000" algn="tr" rotWithShape="0">
                        <a:prstClr val="black">
                          <a:alpha val="70000"/>
                        </a:prstClr>
                      </a:outerShdw>
                    </a:effectLst>
                    <a:latin typeface="Aharoni" pitchFamily="2" charset="-79"/>
                    <a:cs typeface="Aharoni" pitchFamily="2" charset="-79"/>
                  </a:endParaRPr>
                </a:p>
              </p:txBody>
            </p:sp>
            <p:sp>
              <p:nvSpPr>
                <p:cNvPr id="13" name="Rounded Rectangle 22"/>
                <p:cNvSpPr/>
                <p:nvPr/>
              </p:nvSpPr>
              <p:spPr>
                <a:xfrm>
                  <a:off x="1357290" y="2571744"/>
                  <a:ext cx="2857520" cy="714380"/>
                </a:xfrm>
                <a:prstGeom prst="roundRect">
                  <a:avLst/>
                </a:prstGeom>
                <a:grpFill/>
                <a:ln>
                  <a:noFill/>
                </a:ln>
                <a:sp3d extrusionH="762000" prstMaterial="plastic">
                  <a:bevelT w="50800" h="38100"/>
                  <a:bevelB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sp3d extrusionH="63500" prstMaterial="plastic"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zh-CN" sz="2300" b="1" dirty="0">
                      <a:solidFill>
                        <a:prstClr val="white"/>
                      </a:solidFill>
                    </a:rPr>
                    <a:t>三是</a:t>
                  </a:r>
                  <a:r>
                    <a:rPr lang="zh-CN" altLang="en-US" sz="2300" dirty="0">
                      <a:solidFill>
                        <a:prstClr val="white"/>
                      </a:solidFill>
                    </a:rPr>
                    <a:t>着力推进结构调整</a:t>
                  </a:r>
                  <a:endParaRPr lang="en-SG" sz="2300" dirty="0">
                    <a:ln w="12700" cmpd="sng">
                      <a:noFill/>
                      <a:prstDash val="solid"/>
                    </a:ln>
                    <a:solidFill>
                      <a:prstClr val="white"/>
                    </a:solidFill>
                    <a:effectLst>
                      <a:outerShdw blurRad="50800" dist="38100" dir="8100000" algn="tr" rotWithShape="0">
                        <a:prstClr val="black">
                          <a:alpha val="70000"/>
                        </a:prstClr>
                      </a:outerShdw>
                    </a:effectLst>
                    <a:latin typeface="Aharoni" pitchFamily="2" charset="-79"/>
                    <a:cs typeface="Aharoni" pitchFamily="2" charset="-79"/>
                  </a:endParaRPr>
                </a:p>
              </p:txBody>
            </p:sp>
            <p:sp>
              <p:nvSpPr>
                <p:cNvPr id="14" name="Rounded Rectangle 23"/>
                <p:cNvSpPr/>
                <p:nvPr/>
              </p:nvSpPr>
              <p:spPr>
                <a:xfrm>
                  <a:off x="1357290" y="3500438"/>
                  <a:ext cx="2857520" cy="714380"/>
                </a:xfrm>
                <a:prstGeom prst="roundRect">
                  <a:avLst/>
                </a:prstGeom>
                <a:grpFill/>
                <a:ln>
                  <a:noFill/>
                </a:ln>
                <a:effectLst/>
                <a:sp3d extrusionH="762000" prstMaterial="plastic">
                  <a:bevelT w="50800" h="38100"/>
                  <a:bevelB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sp3d extrusionH="63500" prstMaterial="plastic"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zh-CN" sz="2300" b="1" dirty="0">
                      <a:solidFill>
                        <a:prstClr val="white"/>
                      </a:solidFill>
                    </a:rPr>
                    <a:t>五是</a:t>
                  </a:r>
                  <a:r>
                    <a:rPr lang="zh-CN" altLang="en-US" sz="2300" b="1" dirty="0">
                      <a:solidFill>
                        <a:prstClr val="white"/>
                      </a:solidFill>
                    </a:rPr>
                    <a:t>强化环境管理</a:t>
                  </a:r>
                  <a:endParaRPr lang="en-SG" sz="2300" dirty="0">
                    <a:ln w="12700" cmpd="sng">
                      <a:noFill/>
                      <a:prstDash val="solid"/>
                    </a:ln>
                    <a:solidFill>
                      <a:prstClr val="white"/>
                    </a:solidFill>
                    <a:effectLst>
                      <a:outerShdw blurRad="50800" dist="38100" dir="8100000" algn="tr" rotWithShape="0">
                        <a:prstClr val="black">
                          <a:alpha val="70000"/>
                        </a:prstClr>
                      </a:outerShdw>
                    </a:effectLst>
                    <a:latin typeface="Aharoni" pitchFamily="2" charset="-79"/>
                    <a:cs typeface="Aharoni" pitchFamily="2" charset="-79"/>
                  </a:endParaRPr>
                </a:p>
              </p:txBody>
            </p:sp>
            <p:sp>
              <p:nvSpPr>
                <p:cNvPr id="15" name="Rounded Rectangle 24"/>
                <p:cNvSpPr/>
                <p:nvPr/>
              </p:nvSpPr>
              <p:spPr>
                <a:xfrm>
                  <a:off x="4500562" y="2571744"/>
                  <a:ext cx="2857520" cy="714380"/>
                </a:xfrm>
                <a:prstGeom prst="roundRect">
                  <a:avLst/>
                </a:prstGeom>
                <a:grpFill/>
                <a:ln>
                  <a:noFill/>
                </a:ln>
                <a:sp3d extrusionH="762000" prstMaterial="plastic">
                  <a:bevelT w="50800" h="38100"/>
                  <a:bevelB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sp3d extrusionH="63500" prstMaterial="plastic"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zh-CN" sz="2000" b="1" dirty="0">
                      <a:solidFill>
                        <a:prstClr val="white"/>
                      </a:solidFill>
                    </a:rPr>
                    <a:t>四是</a:t>
                  </a:r>
                  <a:r>
                    <a:rPr lang="zh-CN" altLang="en-US" sz="2000" dirty="0">
                      <a:solidFill>
                        <a:prstClr val="white"/>
                      </a:solidFill>
                    </a:rPr>
                    <a:t>持之以恒抓好“六厂（场）一车”重点工程</a:t>
                  </a:r>
                  <a:endParaRPr lang="en-SG" sz="2000" dirty="0">
                    <a:ln w="12700" cmpd="sng">
                      <a:noFill/>
                      <a:prstDash val="solid"/>
                    </a:ln>
                    <a:solidFill>
                      <a:prstClr val="white"/>
                    </a:solidFill>
                    <a:effectLst>
                      <a:outerShdw blurRad="50800" dist="38100" dir="8100000" algn="tr" rotWithShape="0">
                        <a:prstClr val="black">
                          <a:alpha val="70000"/>
                        </a:prstClr>
                      </a:outerShdw>
                    </a:effectLst>
                    <a:latin typeface="Aharoni" pitchFamily="2" charset="-79"/>
                    <a:cs typeface="Aharoni" pitchFamily="2" charset="-79"/>
                  </a:endParaRPr>
                </a:p>
              </p:txBody>
            </p:sp>
            <p:sp>
              <p:nvSpPr>
                <p:cNvPr id="16" name="Rounded Rectangle 25"/>
                <p:cNvSpPr/>
                <p:nvPr/>
              </p:nvSpPr>
              <p:spPr>
                <a:xfrm>
                  <a:off x="4500562" y="3500438"/>
                  <a:ext cx="2857520" cy="714380"/>
                </a:xfrm>
                <a:prstGeom prst="roundRect">
                  <a:avLst/>
                </a:prstGeom>
                <a:grpFill/>
                <a:ln>
                  <a:noFill/>
                </a:ln>
                <a:sp3d extrusionH="762000" prstMaterial="plastic">
                  <a:bevelT w="50800" h="38100"/>
                  <a:bevelB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sp3d extrusionH="63500" prstMaterial="plastic"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zh-CN" sz="2400" b="1" dirty="0">
                      <a:solidFill>
                        <a:prstClr val="white"/>
                      </a:solidFill>
                    </a:rPr>
                    <a:t>六是</a:t>
                  </a:r>
                  <a:r>
                    <a:rPr lang="zh-CN" altLang="en-US" sz="2400" b="1" dirty="0">
                      <a:solidFill>
                        <a:prstClr val="white"/>
                      </a:solidFill>
                    </a:rPr>
                    <a:t>完善相关制度</a:t>
                  </a:r>
                  <a:endParaRPr lang="en-SG" sz="2400" dirty="0">
                    <a:ln w="12700" cmpd="sng">
                      <a:noFill/>
                      <a:prstDash val="solid"/>
                    </a:ln>
                    <a:solidFill>
                      <a:prstClr val="white"/>
                    </a:solidFill>
                    <a:effectLst>
                      <a:outerShdw blurRad="50800" dist="38100" dir="8100000" algn="tr" rotWithShape="0">
                        <a:prstClr val="black">
                          <a:alpha val="70000"/>
                        </a:prstClr>
                      </a:outerShdw>
                    </a:effectLst>
                    <a:latin typeface="Aharoni" pitchFamily="2" charset="-79"/>
                    <a:cs typeface="Aharoni" pitchFamily="2" charset="-79"/>
                  </a:endParaRPr>
                </a:p>
              </p:txBody>
            </p:sp>
          </p:grpSp>
        </p:grpSp>
      </p:grp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680325" y="2611438"/>
            <a:ext cx="563563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>
                <a:latin typeface="Calibri" pitchFamily="34" charset="0"/>
              </a:rPr>
              <a:t>抓好六项工作</a:t>
            </a:r>
          </a:p>
        </p:txBody>
      </p:sp>
      <p:sp>
        <p:nvSpPr>
          <p:cNvPr id="18" name="矩形 17"/>
          <p:cNvSpPr/>
          <p:nvPr/>
        </p:nvSpPr>
        <p:spPr>
          <a:xfrm>
            <a:off x="4496471" y="188640"/>
            <a:ext cx="454002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600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二、</a:t>
            </a:r>
            <a:r>
              <a:rPr lang="zh-CN" altLang="zh-CN" sz="26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继续强化主要污染物减排</a:t>
            </a:r>
            <a:endParaRPr lang="zh-CN" altLang="en-US" sz="2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6"/>
          <p:cNvGrpSpPr>
            <a:grpSpLocks/>
          </p:cNvGrpSpPr>
          <p:nvPr/>
        </p:nvGrpSpPr>
        <p:grpSpPr bwMode="auto">
          <a:xfrm>
            <a:off x="3787775" y="2463800"/>
            <a:ext cx="1720850" cy="1660525"/>
            <a:chOff x="0" y="0"/>
            <a:chExt cx="1084" cy="1046"/>
          </a:xfrm>
        </p:grpSpPr>
        <p:sp>
          <p:nvSpPr>
            <p:cNvPr id="5" name="Oval 40"/>
            <p:cNvSpPr>
              <a:spLocks noChangeArrowheads="1"/>
            </p:cNvSpPr>
            <p:nvPr/>
          </p:nvSpPr>
          <p:spPr bwMode="auto">
            <a:xfrm>
              <a:off x="0" y="589"/>
              <a:ext cx="1084" cy="45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45E7A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Clr>
                  <a:srgbClr val="E1B40C"/>
                </a:buClr>
                <a:buFont typeface="微软雅黑" pitchFamily="34" charset="-122"/>
                <a:buNone/>
                <a:defRPr/>
              </a:pPr>
              <a:endParaRPr lang="zh-CN" altLang="en-US" sz="1400" b="0" kern="0" smtClean="0">
                <a:solidFill>
                  <a:srgbClr val="000000"/>
                </a:solidFill>
                <a:latin typeface="微软雅黑" pitchFamily="34" charset="-122"/>
              </a:endParaRPr>
            </a:p>
          </p:txBody>
        </p:sp>
        <p:sp>
          <p:nvSpPr>
            <p:cNvPr id="6" name="Oval 44"/>
            <p:cNvSpPr>
              <a:spLocks noChangeArrowheads="1"/>
            </p:cNvSpPr>
            <p:nvPr/>
          </p:nvSpPr>
          <p:spPr bwMode="auto">
            <a:xfrm>
              <a:off x="82" y="0"/>
              <a:ext cx="920" cy="909"/>
            </a:xfrm>
            <a:prstGeom prst="ellipse">
              <a:avLst/>
            </a:prstGeom>
            <a:gradFill rotWithShape="1">
              <a:gsLst>
                <a:gs pos="0">
                  <a:srgbClr val="008000"/>
                </a:gs>
                <a:gs pos="100000">
                  <a:srgbClr val="038325"/>
                </a:gs>
              </a:gsLst>
              <a:lin ang="2700000" scaled="1"/>
            </a:gradFill>
            <a:ln w="9525">
              <a:solidFill>
                <a:srgbClr val="026E14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CN" sz="2000" kern="0" dirty="0" smtClean="0">
                  <a:solidFill>
                    <a:srgbClr val="FFFFFF"/>
                  </a:solidFill>
                </a:rPr>
                <a:t>2014</a:t>
              </a:r>
              <a:r>
                <a:rPr lang="zh-CN" altLang="en-US" sz="2000" kern="0" dirty="0" smtClean="0">
                  <a:solidFill>
                    <a:srgbClr val="FFFFFF"/>
                  </a:solidFill>
                </a:rPr>
                <a:t>年</a:t>
              </a:r>
              <a:endParaRPr lang="en-US" altLang="zh-CN" sz="2000" kern="0" dirty="0" smtClean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zh-CN" altLang="en-US" sz="2000" kern="0" dirty="0" smtClean="0">
                  <a:solidFill>
                    <a:srgbClr val="FFFFFF"/>
                  </a:solidFill>
                </a:rPr>
                <a:t>十项改革</a:t>
              </a:r>
              <a:endParaRPr lang="en-US" altLang="zh-CN" sz="2000" kern="0" dirty="0" smtClean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zh-CN" altLang="en-US" sz="2000" kern="0" dirty="0" smtClean="0">
                  <a:solidFill>
                    <a:srgbClr val="FFFFFF"/>
                  </a:solidFill>
                </a:rPr>
                <a:t>重点任务</a:t>
              </a:r>
            </a:p>
          </p:txBody>
        </p:sp>
        <p:pic>
          <p:nvPicPr>
            <p:cNvPr id="58400" name="Picture 45" descr="Picture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3" y="14"/>
              <a:ext cx="732" cy="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8401" name="Group 60"/>
            <p:cNvGrpSpPr>
              <a:grpSpLocks/>
            </p:cNvGrpSpPr>
            <p:nvPr/>
          </p:nvGrpSpPr>
          <p:grpSpPr bwMode="auto">
            <a:xfrm rot="-1297425" flipH="1" flipV="1">
              <a:off x="148" y="679"/>
              <a:ext cx="793" cy="190"/>
              <a:chOff x="0" y="0"/>
              <a:chExt cx="893" cy="246"/>
            </a:xfrm>
          </p:grpSpPr>
          <p:grpSp>
            <p:nvGrpSpPr>
              <p:cNvPr id="58402" name="Group 61"/>
              <p:cNvGrpSpPr>
                <a:grpSpLocks/>
              </p:cNvGrpSpPr>
              <p:nvPr/>
            </p:nvGrpSpPr>
            <p:grpSpPr bwMode="auto">
              <a:xfrm>
                <a:off x="0" y="0"/>
                <a:ext cx="743" cy="185"/>
                <a:chOff x="0" y="0"/>
                <a:chExt cx="1118" cy="279"/>
              </a:xfrm>
            </p:grpSpPr>
            <p:sp>
              <p:nvSpPr>
                <p:cNvPr id="15" name="AutoShape 48"/>
                <p:cNvSpPr>
                  <a:spLocks noChangeArrowheads="1"/>
                </p:cNvSpPr>
                <p:nvPr/>
              </p:nvSpPr>
              <p:spPr bwMode="auto">
                <a:xfrm rot="5263130">
                  <a:off x="290" y="-293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/>
              </p:spPr>
              <p:txBody>
                <a:bodyPr wrap="none" anchor="ctr"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b="0" kern="0" smtClean="0">
                    <a:solidFill>
                      <a:srgbClr val="000000"/>
                    </a:solidFill>
                    <a:ea typeface="华文细黑" pitchFamily="2" charset="-122"/>
                  </a:endParaRPr>
                </a:p>
              </p:txBody>
            </p:sp>
            <p:sp>
              <p:nvSpPr>
                <p:cNvPr id="16" name="AutoShape 49"/>
                <p:cNvSpPr>
                  <a:spLocks noChangeArrowheads="1"/>
                </p:cNvSpPr>
                <p:nvPr/>
              </p:nvSpPr>
              <p:spPr bwMode="auto">
                <a:xfrm rot="6078281">
                  <a:off x="426" y="-292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/>
              </p:spPr>
              <p:txBody>
                <a:bodyPr wrap="none" anchor="ctr"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b="0" kern="0" smtClean="0">
                    <a:solidFill>
                      <a:srgbClr val="000000"/>
                    </a:solidFill>
                    <a:ea typeface="华文细黑" pitchFamily="2" charset="-122"/>
                  </a:endParaRPr>
                </a:p>
              </p:txBody>
            </p:sp>
            <p:sp>
              <p:nvSpPr>
                <p:cNvPr id="17" name="AutoShape 50"/>
                <p:cNvSpPr>
                  <a:spLocks noChangeArrowheads="1"/>
                </p:cNvSpPr>
                <p:nvPr/>
              </p:nvSpPr>
              <p:spPr bwMode="auto">
                <a:xfrm rot="6373927">
                  <a:off x="500" y="-271"/>
                  <a:ext cx="228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/>
              </p:spPr>
              <p:txBody>
                <a:bodyPr wrap="none" anchor="ctr"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b="0" kern="0" smtClean="0">
                    <a:solidFill>
                      <a:srgbClr val="000000"/>
                    </a:solidFill>
                    <a:ea typeface="华文细黑" pitchFamily="2" charset="-122"/>
                  </a:endParaRPr>
                </a:p>
              </p:txBody>
            </p:sp>
            <p:sp>
              <p:nvSpPr>
                <p:cNvPr id="18" name="AutoShape 51"/>
                <p:cNvSpPr>
                  <a:spLocks noChangeArrowheads="1"/>
                </p:cNvSpPr>
                <p:nvPr/>
              </p:nvSpPr>
              <p:spPr bwMode="auto">
                <a:xfrm rot="6906312">
                  <a:off x="592" y="-239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/>
              </p:spPr>
              <p:txBody>
                <a:bodyPr wrap="none" anchor="ctr"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b="0" kern="0" smtClean="0">
                    <a:solidFill>
                      <a:srgbClr val="000000"/>
                    </a:solidFill>
                    <a:ea typeface="华文细黑" pitchFamily="2" charset="-122"/>
                  </a:endParaRPr>
                </a:p>
              </p:txBody>
            </p:sp>
          </p:grpSp>
          <p:grpSp>
            <p:nvGrpSpPr>
              <p:cNvPr id="58403" name="Group 66"/>
              <p:cNvGrpSpPr>
                <a:grpSpLocks/>
              </p:cNvGrpSpPr>
              <p:nvPr/>
            </p:nvGrpSpPr>
            <p:grpSpPr bwMode="auto">
              <a:xfrm rot="1353540">
                <a:off x="150" y="60"/>
                <a:ext cx="743" cy="186"/>
                <a:chOff x="0" y="0"/>
                <a:chExt cx="1118" cy="279"/>
              </a:xfrm>
            </p:grpSpPr>
            <p:sp>
              <p:nvSpPr>
                <p:cNvPr id="11" name="AutoShape 53"/>
                <p:cNvSpPr>
                  <a:spLocks noChangeArrowheads="1"/>
                </p:cNvSpPr>
                <p:nvPr/>
              </p:nvSpPr>
              <p:spPr bwMode="auto">
                <a:xfrm rot="5263130">
                  <a:off x="291" y="-294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/>
              </p:spPr>
              <p:txBody>
                <a:bodyPr wrap="none" anchor="ctr"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b="0" kern="0" smtClean="0">
                    <a:solidFill>
                      <a:srgbClr val="000000"/>
                    </a:solidFill>
                    <a:ea typeface="华文细黑" pitchFamily="2" charset="-122"/>
                  </a:endParaRPr>
                </a:p>
              </p:txBody>
            </p:sp>
            <p:sp>
              <p:nvSpPr>
                <p:cNvPr id="12" name="AutoShape 54"/>
                <p:cNvSpPr>
                  <a:spLocks noChangeArrowheads="1"/>
                </p:cNvSpPr>
                <p:nvPr/>
              </p:nvSpPr>
              <p:spPr bwMode="auto">
                <a:xfrm rot="6078281">
                  <a:off x="426" y="-295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/>
              </p:spPr>
              <p:txBody>
                <a:bodyPr wrap="none" anchor="ctr"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b="0" kern="0" smtClean="0">
                    <a:solidFill>
                      <a:srgbClr val="000000"/>
                    </a:solidFill>
                    <a:ea typeface="华文细黑" pitchFamily="2" charset="-122"/>
                  </a:endParaRPr>
                </a:p>
              </p:txBody>
            </p:sp>
            <p:sp>
              <p:nvSpPr>
                <p:cNvPr id="13" name="AutoShape 55"/>
                <p:cNvSpPr>
                  <a:spLocks noChangeArrowheads="1"/>
                </p:cNvSpPr>
                <p:nvPr/>
              </p:nvSpPr>
              <p:spPr bwMode="auto">
                <a:xfrm rot="6373927">
                  <a:off x="502" y="-272"/>
                  <a:ext cx="229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/>
              </p:spPr>
              <p:txBody>
                <a:bodyPr wrap="none" anchor="ctr"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b="0" kern="0" smtClean="0">
                    <a:solidFill>
                      <a:srgbClr val="000000"/>
                    </a:solidFill>
                    <a:ea typeface="华文细黑" pitchFamily="2" charset="-122"/>
                  </a:endParaRPr>
                </a:p>
              </p:txBody>
            </p:sp>
            <p:sp>
              <p:nvSpPr>
                <p:cNvPr id="14" name="AutoShape 56"/>
                <p:cNvSpPr>
                  <a:spLocks noChangeArrowheads="1"/>
                </p:cNvSpPr>
                <p:nvPr/>
              </p:nvSpPr>
              <p:spPr bwMode="auto">
                <a:xfrm rot="6906312">
                  <a:off x="592" y="-241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/>
              </p:spPr>
              <p:txBody>
                <a:bodyPr wrap="none" anchor="ctr"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b="0" kern="0" smtClean="0">
                    <a:solidFill>
                      <a:srgbClr val="000000"/>
                    </a:solidFill>
                    <a:ea typeface="华文细黑" pitchFamily="2" charset="-122"/>
                  </a:endParaRPr>
                </a:p>
              </p:txBody>
            </p:sp>
          </p:grpSp>
        </p:grpSp>
      </p:grpSp>
      <p:sp>
        <p:nvSpPr>
          <p:cNvPr id="19" name="AutoShape 4"/>
          <p:cNvSpPr>
            <a:spLocks noChangeArrowheads="1"/>
          </p:cNvSpPr>
          <p:nvPr/>
        </p:nvSpPr>
        <p:spPr bwMode="auto">
          <a:xfrm rot="10800000">
            <a:off x="395288" y="1384300"/>
            <a:ext cx="2376487" cy="684213"/>
          </a:xfrm>
          <a:prstGeom prst="roundRect">
            <a:avLst>
              <a:gd name="adj" fmla="val 6171"/>
            </a:avLst>
          </a:prstGeom>
          <a:gradFill rotWithShape="1">
            <a:gsLst>
              <a:gs pos="0">
                <a:srgbClr val="DDDDDD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C0C0C0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algn="ctr">
              <a:lnSpc>
                <a:spcPct val="120000"/>
              </a:lnSpc>
              <a:spcBef>
                <a:spcPct val="20000"/>
              </a:spcBef>
              <a:buClr>
                <a:srgbClr val="E1B40C"/>
              </a:buClr>
            </a:pPr>
            <a:r>
              <a:rPr lang="zh-CN" altLang="en-US" sz="1400" dirty="0">
                <a:solidFill>
                  <a:srgbClr val="000000"/>
                </a:solidFill>
                <a:latin typeface="+mn-ea"/>
                <a:ea typeface="+mn-ea"/>
              </a:rPr>
              <a:t>严格监管所有污染物排放</a:t>
            </a:r>
            <a:endParaRPr lang="en-US" altLang="zh-CN" sz="1400" dirty="0">
              <a:solidFill>
                <a:srgbClr val="000000"/>
              </a:solidFill>
              <a:latin typeface="+mn-ea"/>
              <a:ea typeface="+mn-ea"/>
            </a:endParaRPr>
          </a:p>
          <a:p>
            <a:pPr algn="ctr">
              <a:lnSpc>
                <a:spcPct val="120000"/>
              </a:lnSpc>
              <a:spcBef>
                <a:spcPct val="20000"/>
              </a:spcBef>
              <a:buClr>
                <a:srgbClr val="E1B40C"/>
              </a:buClr>
            </a:pPr>
            <a:r>
              <a:rPr lang="zh-CN" altLang="en-US" sz="1400" dirty="0">
                <a:solidFill>
                  <a:srgbClr val="000000"/>
                </a:solidFill>
                <a:latin typeface="+mn-ea"/>
                <a:ea typeface="+mn-ea"/>
              </a:rPr>
              <a:t>的环境保护管理制度</a:t>
            </a:r>
          </a:p>
        </p:txBody>
      </p:sp>
      <p:cxnSp>
        <p:nvCxnSpPr>
          <p:cNvPr id="20" name="直接连接符 19"/>
          <p:cNvCxnSpPr/>
          <p:nvPr/>
        </p:nvCxnSpPr>
        <p:spPr>
          <a:xfrm>
            <a:off x="3563938" y="1816100"/>
            <a:ext cx="0" cy="360045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H="1">
            <a:off x="2808288" y="1816100"/>
            <a:ext cx="75565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flipH="1">
            <a:off x="2808288" y="2752725"/>
            <a:ext cx="75565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 flipH="1">
            <a:off x="2808288" y="3689350"/>
            <a:ext cx="75565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H="1">
            <a:off x="2808288" y="5416550"/>
            <a:ext cx="75565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H="1">
            <a:off x="2808288" y="4552950"/>
            <a:ext cx="75565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AutoShape 4"/>
          <p:cNvSpPr>
            <a:spLocks noChangeArrowheads="1"/>
          </p:cNvSpPr>
          <p:nvPr/>
        </p:nvSpPr>
        <p:spPr bwMode="auto">
          <a:xfrm rot="10800000">
            <a:off x="395288" y="2320925"/>
            <a:ext cx="2376487" cy="684213"/>
          </a:xfrm>
          <a:prstGeom prst="roundRect">
            <a:avLst>
              <a:gd name="adj" fmla="val 6171"/>
            </a:avLst>
          </a:prstGeom>
          <a:gradFill rotWithShape="1">
            <a:gsLst>
              <a:gs pos="0">
                <a:srgbClr val="DDDDDD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C0C0C0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algn="ctr">
              <a:lnSpc>
                <a:spcPct val="120000"/>
              </a:lnSpc>
              <a:spcBef>
                <a:spcPct val="20000"/>
              </a:spcBef>
              <a:buClr>
                <a:srgbClr val="E1B40C"/>
              </a:buClr>
            </a:pPr>
            <a:r>
              <a:rPr lang="zh-CN" altLang="en-US" sz="1400" dirty="0">
                <a:solidFill>
                  <a:srgbClr val="000000"/>
                </a:solidFill>
                <a:latin typeface="+mn-ea"/>
                <a:ea typeface="+mn-ea"/>
              </a:rPr>
              <a:t>及时公布环境信息，</a:t>
            </a:r>
            <a:endParaRPr lang="en-US" altLang="zh-CN" sz="1400" dirty="0">
              <a:solidFill>
                <a:srgbClr val="000000"/>
              </a:solidFill>
              <a:latin typeface="+mn-ea"/>
              <a:ea typeface="+mn-ea"/>
            </a:endParaRPr>
          </a:p>
          <a:p>
            <a:pPr algn="ctr">
              <a:lnSpc>
                <a:spcPct val="120000"/>
              </a:lnSpc>
              <a:spcBef>
                <a:spcPct val="20000"/>
              </a:spcBef>
              <a:buClr>
                <a:srgbClr val="E1B40C"/>
              </a:buClr>
            </a:pPr>
            <a:r>
              <a:rPr lang="zh-CN" altLang="en-US" sz="1400" dirty="0">
                <a:solidFill>
                  <a:srgbClr val="000000"/>
                </a:solidFill>
                <a:latin typeface="+mn-ea"/>
                <a:ea typeface="+mn-ea"/>
              </a:rPr>
              <a:t>健全举报制度</a:t>
            </a:r>
          </a:p>
        </p:txBody>
      </p:sp>
      <p:sp>
        <p:nvSpPr>
          <p:cNvPr id="27" name="AutoShape 4"/>
          <p:cNvSpPr>
            <a:spLocks noChangeArrowheads="1"/>
          </p:cNvSpPr>
          <p:nvPr/>
        </p:nvSpPr>
        <p:spPr bwMode="auto">
          <a:xfrm rot="10800000">
            <a:off x="365125" y="3221038"/>
            <a:ext cx="2374900" cy="684212"/>
          </a:xfrm>
          <a:prstGeom prst="roundRect">
            <a:avLst>
              <a:gd name="adj" fmla="val 6171"/>
            </a:avLst>
          </a:prstGeom>
          <a:gradFill rotWithShape="1">
            <a:gsLst>
              <a:gs pos="0">
                <a:srgbClr val="DDDDDD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C0C0C0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algn="ctr">
              <a:lnSpc>
                <a:spcPct val="120000"/>
              </a:lnSpc>
              <a:spcBef>
                <a:spcPct val="20000"/>
              </a:spcBef>
              <a:buClr>
                <a:srgbClr val="E1B40C"/>
              </a:buClr>
              <a:buFont typeface="微软雅黑" pitchFamily="34" charset="-122"/>
              <a:buNone/>
            </a:pPr>
            <a:r>
              <a:rPr lang="zh-CN" altLang="en-US" sz="1400" dirty="0">
                <a:solidFill>
                  <a:srgbClr val="000000"/>
                </a:solidFill>
                <a:latin typeface="+mn-ea"/>
                <a:ea typeface="+mn-ea"/>
              </a:rPr>
              <a:t>完善污染物排放许可</a:t>
            </a:r>
            <a:r>
              <a:rPr lang="zh-CN" altLang="en-US" sz="1400" dirty="0" smtClean="0">
                <a:solidFill>
                  <a:srgbClr val="000000"/>
                </a:solidFill>
                <a:latin typeface="+mn-ea"/>
                <a:ea typeface="+mn-ea"/>
              </a:rPr>
              <a:t>制</a:t>
            </a:r>
            <a:endParaRPr lang="en-US" altLang="zh-CN" sz="14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28" name="AutoShape 4"/>
          <p:cNvSpPr>
            <a:spLocks noChangeArrowheads="1"/>
          </p:cNvSpPr>
          <p:nvPr/>
        </p:nvSpPr>
        <p:spPr bwMode="auto">
          <a:xfrm rot="10800000">
            <a:off x="365125" y="4156075"/>
            <a:ext cx="2374900" cy="684213"/>
          </a:xfrm>
          <a:prstGeom prst="roundRect">
            <a:avLst>
              <a:gd name="adj" fmla="val 6171"/>
            </a:avLst>
          </a:prstGeom>
          <a:gradFill rotWithShape="1">
            <a:gsLst>
              <a:gs pos="0">
                <a:srgbClr val="DDDDDD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C0C0C0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algn="ctr">
              <a:lnSpc>
                <a:spcPct val="120000"/>
              </a:lnSpc>
              <a:spcBef>
                <a:spcPct val="20000"/>
              </a:spcBef>
              <a:buClr>
                <a:srgbClr val="E1B40C"/>
              </a:buClr>
              <a:buFont typeface="微软雅黑" pitchFamily="34" charset="-122"/>
              <a:buNone/>
            </a:pPr>
            <a:r>
              <a:rPr lang="zh-CN" altLang="en-US" sz="1400" dirty="0">
                <a:solidFill>
                  <a:srgbClr val="000000"/>
                </a:solidFill>
                <a:latin typeface="+mn-ea"/>
                <a:ea typeface="+mn-ea"/>
              </a:rPr>
              <a:t>对损害生态环境的责任</a:t>
            </a:r>
            <a:r>
              <a:rPr lang="zh-CN" altLang="en-US" sz="1400" dirty="0" smtClean="0">
                <a:solidFill>
                  <a:srgbClr val="000000"/>
                </a:solidFill>
                <a:latin typeface="+mn-ea"/>
                <a:ea typeface="+mn-ea"/>
              </a:rPr>
              <a:t>者</a:t>
            </a:r>
            <a:endParaRPr lang="en-US" altLang="zh-CN" sz="1400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algn="ctr">
              <a:lnSpc>
                <a:spcPct val="120000"/>
              </a:lnSpc>
              <a:spcBef>
                <a:spcPct val="20000"/>
              </a:spcBef>
              <a:buClr>
                <a:srgbClr val="E1B40C"/>
              </a:buClr>
              <a:buFont typeface="微软雅黑" pitchFamily="34" charset="-122"/>
              <a:buNone/>
            </a:pPr>
            <a:r>
              <a:rPr lang="zh-CN" altLang="en-US" sz="1400" dirty="0" smtClean="0">
                <a:solidFill>
                  <a:srgbClr val="000000"/>
                </a:solidFill>
                <a:latin typeface="+mn-ea"/>
                <a:ea typeface="+mn-ea"/>
              </a:rPr>
              <a:t>实行赔偿制度</a:t>
            </a:r>
            <a:endParaRPr lang="en-US" altLang="zh-CN" sz="14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29" name="AutoShape 4"/>
          <p:cNvSpPr>
            <a:spLocks noChangeArrowheads="1"/>
          </p:cNvSpPr>
          <p:nvPr/>
        </p:nvSpPr>
        <p:spPr bwMode="auto">
          <a:xfrm rot="10800000">
            <a:off x="395288" y="5092700"/>
            <a:ext cx="2376487" cy="684213"/>
          </a:xfrm>
          <a:prstGeom prst="roundRect">
            <a:avLst>
              <a:gd name="adj" fmla="val 6171"/>
            </a:avLst>
          </a:prstGeom>
          <a:gradFill rotWithShape="1">
            <a:gsLst>
              <a:gs pos="0">
                <a:srgbClr val="DDDDDD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C0C0C0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algn="ctr">
              <a:lnSpc>
                <a:spcPct val="120000"/>
              </a:lnSpc>
              <a:spcBef>
                <a:spcPct val="20000"/>
              </a:spcBef>
              <a:buClr>
                <a:srgbClr val="E1B40C"/>
              </a:buClr>
            </a:pPr>
            <a:r>
              <a:rPr lang="zh-CN" altLang="en-US" sz="1400" dirty="0">
                <a:solidFill>
                  <a:srgbClr val="000000"/>
                </a:solidFill>
                <a:latin typeface="+mn-ea"/>
                <a:ea typeface="+mn-ea"/>
              </a:rPr>
              <a:t>建立陆</a:t>
            </a:r>
            <a:r>
              <a:rPr lang="zh-CN" altLang="en-US" sz="1400" dirty="0" smtClean="0">
                <a:solidFill>
                  <a:srgbClr val="000000"/>
                </a:solidFill>
                <a:latin typeface="+mn-ea"/>
                <a:ea typeface="+mn-ea"/>
              </a:rPr>
              <a:t>海生态系统保护</a:t>
            </a:r>
          </a:p>
          <a:p>
            <a:pPr algn="ctr">
              <a:lnSpc>
                <a:spcPct val="120000"/>
              </a:lnSpc>
              <a:spcBef>
                <a:spcPct val="20000"/>
              </a:spcBef>
              <a:buClr>
                <a:srgbClr val="E1B40C"/>
              </a:buClr>
            </a:pPr>
            <a:r>
              <a:rPr lang="zh-CN" altLang="en-US" sz="1400" dirty="0" smtClean="0">
                <a:solidFill>
                  <a:srgbClr val="000000"/>
                </a:solidFill>
                <a:latin typeface="+mn-ea"/>
                <a:ea typeface="+mn-ea"/>
              </a:rPr>
              <a:t>修复和污染防治机制</a:t>
            </a:r>
            <a:endParaRPr lang="zh-CN" altLang="en-US" sz="14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30" name="AutoShape 4"/>
          <p:cNvSpPr>
            <a:spLocks noChangeArrowheads="1"/>
          </p:cNvSpPr>
          <p:nvPr/>
        </p:nvSpPr>
        <p:spPr bwMode="auto">
          <a:xfrm rot="10800000">
            <a:off x="6372225" y="1420813"/>
            <a:ext cx="2376488" cy="684212"/>
          </a:xfrm>
          <a:prstGeom prst="roundRect">
            <a:avLst>
              <a:gd name="adj" fmla="val 6171"/>
            </a:avLst>
          </a:prstGeom>
          <a:gradFill rotWithShape="1">
            <a:gsLst>
              <a:gs pos="0">
                <a:srgbClr val="DDDDDD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C0C0C0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algn="ctr">
              <a:lnSpc>
                <a:spcPct val="120000"/>
              </a:lnSpc>
              <a:spcBef>
                <a:spcPct val="20000"/>
              </a:spcBef>
              <a:buClr>
                <a:srgbClr val="E1B40C"/>
              </a:buClr>
            </a:pPr>
            <a:r>
              <a:rPr lang="zh-CN" altLang="zh-CN" sz="1400" dirty="0">
                <a:solidFill>
                  <a:srgbClr val="000000"/>
                </a:solidFill>
                <a:latin typeface="+mn-ea"/>
                <a:ea typeface="+mn-ea"/>
              </a:rPr>
              <a:t>完善</a:t>
            </a:r>
            <a:r>
              <a:rPr lang="zh-CN" altLang="zh-CN" sz="1400" dirty="0" smtClean="0">
                <a:solidFill>
                  <a:srgbClr val="000000"/>
                </a:solidFill>
                <a:latin typeface="+mn-ea"/>
                <a:ea typeface="+mn-ea"/>
              </a:rPr>
              <a:t>发展评价</a:t>
            </a:r>
            <a:r>
              <a:rPr lang="zh-CN" altLang="zh-CN" sz="1400" dirty="0">
                <a:solidFill>
                  <a:srgbClr val="000000"/>
                </a:solidFill>
                <a:latin typeface="+mn-ea"/>
                <a:ea typeface="+mn-ea"/>
              </a:rPr>
              <a:t>体系，</a:t>
            </a:r>
            <a:endParaRPr lang="en-US" altLang="zh-CN" sz="1400" dirty="0">
              <a:solidFill>
                <a:srgbClr val="000000"/>
              </a:solidFill>
              <a:latin typeface="+mn-ea"/>
              <a:ea typeface="+mn-ea"/>
            </a:endParaRPr>
          </a:p>
          <a:p>
            <a:pPr algn="ctr">
              <a:lnSpc>
                <a:spcPct val="120000"/>
              </a:lnSpc>
              <a:spcBef>
                <a:spcPct val="20000"/>
              </a:spcBef>
              <a:buClr>
                <a:srgbClr val="E1B40C"/>
              </a:buClr>
            </a:pPr>
            <a:r>
              <a:rPr lang="zh-CN" altLang="zh-CN" sz="1400" dirty="0">
                <a:solidFill>
                  <a:srgbClr val="000000"/>
                </a:solidFill>
                <a:latin typeface="+mn-ea"/>
                <a:ea typeface="+mn-ea"/>
              </a:rPr>
              <a:t>建立</a:t>
            </a:r>
            <a:r>
              <a:rPr lang="zh-CN" altLang="zh-CN" sz="1400" dirty="0" smtClean="0">
                <a:solidFill>
                  <a:srgbClr val="000000"/>
                </a:solidFill>
                <a:latin typeface="+mn-ea"/>
                <a:ea typeface="+mn-ea"/>
              </a:rPr>
              <a:t>生态建设</a:t>
            </a:r>
            <a:r>
              <a:rPr lang="zh-CN" altLang="zh-CN" sz="1400" dirty="0">
                <a:solidFill>
                  <a:srgbClr val="000000"/>
                </a:solidFill>
                <a:latin typeface="+mn-ea"/>
                <a:ea typeface="+mn-ea"/>
              </a:rPr>
              <a:t>目标体系</a:t>
            </a:r>
            <a:endParaRPr lang="zh-CN" altLang="en-US" sz="14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cxnSp>
        <p:nvCxnSpPr>
          <p:cNvPr id="31" name="直接连接符 30"/>
          <p:cNvCxnSpPr/>
          <p:nvPr/>
        </p:nvCxnSpPr>
        <p:spPr>
          <a:xfrm rot="10800000">
            <a:off x="5651500" y="1816100"/>
            <a:ext cx="0" cy="360045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 rot="10800000" flipH="1">
            <a:off x="5651500" y="5416550"/>
            <a:ext cx="757238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 rot="10800000" flipH="1">
            <a:off x="5651500" y="4552950"/>
            <a:ext cx="757238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 rot="10800000" flipH="1">
            <a:off x="5653088" y="3689350"/>
            <a:ext cx="75565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 rot="10800000" flipH="1">
            <a:off x="5651500" y="1816100"/>
            <a:ext cx="757238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 rot="10800000" flipH="1">
            <a:off x="5653088" y="2752725"/>
            <a:ext cx="75565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AutoShape 4"/>
          <p:cNvSpPr>
            <a:spLocks noChangeArrowheads="1"/>
          </p:cNvSpPr>
          <p:nvPr/>
        </p:nvSpPr>
        <p:spPr bwMode="auto">
          <a:xfrm rot="10800000">
            <a:off x="6372225" y="2320925"/>
            <a:ext cx="2376488" cy="684213"/>
          </a:xfrm>
          <a:prstGeom prst="roundRect">
            <a:avLst>
              <a:gd name="adj" fmla="val 6171"/>
            </a:avLst>
          </a:prstGeom>
          <a:gradFill rotWithShape="1">
            <a:gsLst>
              <a:gs pos="0">
                <a:srgbClr val="DDDDDD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C0C0C0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algn="ctr">
              <a:lnSpc>
                <a:spcPct val="120000"/>
              </a:lnSpc>
              <a:spcBef>
                <a:spcPct val="20000"/>
              </a:spcBef>
              <a:buClr>
                <a:srgbClr val="E1B40C"/>
              </a:buClr>
            </a:pPr>
            <a:r>
              <a:rPr lang="zh-CN" altLang="zh-CN" sz="1400" dirty="0">
                <a:solidFill>
                  <a:srgbClr val="000000"/>
                </a:solidFill>
                <a:latin typeface="+mn-ea"/>
                <a:ea typeface="+mn-ea"/>
              </a:rPr>
              <a:t>建立空间规划体系，</a:t>
            </a:r>
            <a:endParaRPr lang="en-US" altLang="zh-CN" sz="1400" dirty="0">
              <a:solidFill>
                <a:srgbClr val="000000"/>
              </a:solidFill>
              <a:latin typeface="+mn-ea"/>
              <a:ea typeface="+mn-ea"/>
            </a:endParaRPr>
          </a:p>
          <a:p>
            <a:pPr algn="ctr">
              <a:lnSpc>
                <a:spcPct val="120000"/>
              </a:lnSpc>
              <a:spcBef>
                <a:spcPct val="20000"/>
              </a:spcBef>
              <a:buClr>
                <a:srgbClr val="E1B40C"/>
              </a:buClr>
            </a:pPr>
            <a:r>
              <a:rPr lang="zh-CN" altLang="zh-CN" sz="1400" dirty="0">
                <a:solidFill>
                  <a:srgbClr val="000000"/>
                </a:solidFill>
                <a:latin typeface="+mn-ea"/>
                <a:ea typeface="+mn-ea"/>
              </a:rPr>
              <a:t>划定生态保护红线</a:t>
            </a:r>
            <a:endParaRPr lang="zh-CN" altLang="en-US" sz="14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38" name="AutoShape 4"/>
          <p:cNvSpPr>
            <a:spLocks noChangeArrowheads="1"/>
          </p:cNvSpPr>
          <p:nvPr/>
        </p:nvSpPr>
        <p:spPr bwMode="auto">
          <a:xfrm rot="10800000">
            <a:off x="6372225" y="3255963"/>
            <a:ext cx="2376488" cy="684212"/>
          </a:xfrm>
          <a:prstGeom prst="roundRect">
            <a:avLst>
              <a:gd name="adj" fmla="val 6171"/>
            </a:avLst>
          </a:prstGeom>
          <a:gradFill rotWithShape="1">
            <a:gsLst>
              <a:gs pos="0">
                <a:srgbClr val="DDDDDD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C0C0C0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algn="ctr">
              <a:lnSpc>
                <a:spcPct val="120000"/>
              </a:lnSpc>
              <a:spcBef>
                <a:spcPct val="20000"/>
              </a:spcBef>
              <a:buClr>
                <a:srgbClr val="E1B40C"/>
              </a:buClr>
            </a:pPr>
            <a:r>
              <a:rPr lang="zh-CN" altLang="zh-CN" sz="1400" dirty="0">
                <a:solidFill>
                  <a:srgbClr val="000000"/>
                </a:solidFill>
                <a:latin typeface="+mn-ea"/>
                <a:ea typeface="+mn-ea"/>
              </a:rPr>
              <a:t>实施主体功能区制度，</a:t>
            </a:r>
            <a:endParaRPr lang="en-US" altLang="zh-CN" sz="1400" dirty="0">
              <a:solidFill>
                <a:srgbClr val="000000"/>
              </a:solidFill>
              <a:latin typeface="+mn-ea"/>
              <a:ea typeface="+mn-ea"/>
            </a:endParaRPr>
          </a:p>
          <a:p>
            <a:pPr algn="ctr">
              <a:lnSpc>
                <a:spcPct val="120000"/>
              </a:lnSpc>
              <a:spcBef>
                <a:spcPct val="20000"/>
              </a:spcBef>
              <a:buClr>
                <a:srgbClr val="E1B40C"/>
              </a:buClr>
            </a:pPr>
            <a:r>
              <a:rPr lang="zh-CN" altLang="zh-CN" sz="1400" dirty="0">
                <a:solidFill>
                  <a:srgbClr val="000000"/>
                </a:solidFill>
                <a:latin typeface="+mn-ea"/>
                <a:ea typeface="+mn-ea"/>
              </a:rPr>
              <a:t>建立国家公园体制</a:t>
            </a:r>
            <a:endParaRPr lang="zh-CN" altLang="en-US" sz="14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39" name="AutoShape 4"/>
          <p:cNvSpPr>
            <a:spLocks noChangeArrowheads="1"/>
          </p:cNvSpPr>
          <p:nvPr/>
        </p:nvSpPr>
        <p:spPr bwMode="auto">
          <a:xfrm rot="10800000">
            <a:off x="6372225" y="4156075"/>
            <a:ext cx="2376488" cy="684213"/>
          </a:xfrm>
          <a:prstGeom prst="roundRect">
            <a:avLst>
              <a:gd name="adj" fmla="val 6171"/>
            </a:avLst>
          </a:prstGeom>
          <a:gradFill rotWithShape="1">
            <a:gsLst>
              <a:gs pos="0">
                <a:srgbClr val="DDDDDD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C0C0C0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algn="ctr">
              <a:lnSpc>
                <a:spcPts val="1400"/>
              </a:lnSpc>
              <a:spcBef>
                <a:spcPct val="20000"/>
              </a:spcBef>
              <a:buClr>
                <a:srgbClr val="E1B40C"/>
              </a:buClr>
              <a:buFont typeface="微软雅黑" pitchFamily="34" charset="-122"/>
              <a:buNone/>
            </a:pPr>
            <a:endParaRPr lang="en-US" altLang="zh-CN" sz="1400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20000"/>
              </a:lnSpc>
              <a:spcBef>
                <a:spcPct val="20000"/>
              </a:spcBef>
              <a:buClr>
                <a:srgbClr val="E1B40C"/>
              </a:buClr>
              <a:buFont typeface="微软雅黑" pitchFamily="34" charset="-122"/>
              <a:buNone/>
            </a:pPr>
            <a:r>
              <a:rPr lang="zh-CN" altLang="zh-CN" sz="1400" dirty="0" smtClean="0">
                <a:solidFill>
                  <a:srgbClr val="000000"/>
                </a:solidFill>
                <a:latin typeface="+mn-ea"/>
                <a:ea typeface="+mn-ea"/>
              </a:rPr>
              <a:t>编制</a:t>
            </a:r>
            <a:r>
              <a:rPr lang="zh-CN" altLang="zh-CN" sz="1400" dirty="0">
                <a:solidFill>
                  <a:srgbClr val="000000"/>
                </a:solidFill>
                <a:latin typeface="+mn-ea"/>
                <a:ea typeface="+mn-ea"/>
              </a:rPr>
              <a:t>自然资源资产负债表，</a:t>
            </a:r>
            <a:endParaRPr lang="en-US" altLang="zh-CN" sz="1400" dirty="0">
              <a:solidFill>
                <a:srgbClr val="000000"/>
              </a:solidFill>
              <a:latin typeface="+mn-ea"/>
              <a:ea typeface="+mn-ea"/>
            </a:endParaRPr>
          </a:p>
          <a:p>
            <a:pPr algn="ctr">
              <a:lnSpc>
                <a:spcPct val="120000"/>
              </a:lnSpc>
              <a:spcBef>
                <a:spcPct val="20000"/>
              </a:spcBef>
              <a:buClr>
                <a:srgbClr val="E1B40C"/>
              </a:buClr>
            </a:pPr>
            <a:r>
              <a:rPr lang="zh-CN" altLang="en-US" sz="1400" dirty="0" smtClean="0">
                <a:solidFill>
                  <a:srgbClr val="000000"/>
                </a:solidFill>
                <a:latin typeface="+mn-ea"/>
                <a:ea typeface="+mn-ea"/>
              </a:rPr>
              <a:t>研究</a:t>
            </a:r>
            <a:r>
              <a:rPr lang="zh-CN" altLang="zh-CN" sz="1400" dirty="0" smtClean="0">
                <a:solidFill>
                  <a:srgbClr val="000000"/>
                </a:solidFill>
                <a:latin typeface="+mn-ea"/>
                <a:ea typeface="+mn-ea"/>
              </a:rPr>
              <a:t>环境</a:t>
            </a:r>
            <a:r>
              <a:rPr lang="zh-CN" altLang="zh-CN" sz="1400" dirty="0">
                <a:solidFill>
                  <a:srgbClr val="000000"/>
                </a:solidFill>
                <a:latin typeface="+mn-ea"/>
                <a:ea typeface="+mn-ea"/>
              </a:rPr>
              <a:t>资产核算方法</a:t>
            </a:r>
            <a:endParaRPr lang="en-US" altLang="zh-CN" sz="1400" dirty="0">
              <a:solidFill>
                <a:srgbClr val="000000"/>
              </a:solidFill>
              <a:latin typeface="+mn-ea"/>
              <a:ea typeface="+mn-ea"/>
            </a:endParaRPr>
          </a:p>
          <a:p>
            <a:pPr algn="ctr">
              <a:lnSpc>
                <a:spcPts val="1400"/>
              </a:lnSpc>
              <a:spcBef>
                <a:spcPct val="20000"/>
              </a:spcBef>
              <a:buClr>
                <a:srgbClr val="E1B40C"/>
              </a:buClr>
            </a:pPr>
            <a:endParaRPr lang="zh-CN" altLang="en-US" sz="140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0" name="AutoShape 4"/>
          <p:cNvSpPr>
            <a:spLocks noChangeArrowheads="1"/>
          </p:cNvSpPr>
          <p:nvPr/>
        </p:nvSpPr>
        <p:spPr bwMode="auto">
          <a:xfrm rot="10800000">
            <a:off x="6372225" y="5092700"/>
            <a:ext cx="2376488" cy="684213"/>
          </a:xfrm>
          <a:prstGeom prst="roundRect">
            <a:avLst>
              <a:gd name="adj" fmla="val 6171"/>
            </a:avLst>
          </a:prstGeom>
          <a:gradFill rotWithShape="1">
            <a:gsLst>
              <a:gs pos="0">
                <a:srgbClr val="DDDDDD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C0C0C0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algn="ctr">
              <a:lnSpc>
                <a:spcPct val="120000"/>
              </a:lnSpc>
              <a:spcBef>
                <a:spcPct val="20000"/>
              </a:spcBef>
              <a:buClr>
                <a:srgbClr val="E1B40C"/>
              </a:buClr>
            </a:pPr>
            <a:r>
              <a:rPr lang="zh-CN" altLang="en-US" sz="1400" dirty="0">
                <a:solidFill>
                  <a:srgbClr val="000000"/>
                </a:solidFill>
                <a:latin typeface="+mn-ea"/>
                <a:ea typeface="+mn-ea"/>
              </a:rPr>
              <a:t>发</a:t>
            </a:r>
            <a:r>
              <a:rPr lang="zh-CN" altLang="zh-CN" sz="1400" dirty="0">
                <a:solidFill>
                  <a:srgbClr val="000000"/>
                </a:solidFill>
                <a:latin typeface="+mn-ea"/>
                <a:ea typeface="+mn-ea"/>
              </a:rPr>
              <a:t>展环保市场</a:t>
            </a:r>
            <a:r>
              <a:rPr lang="zh-CN" altLang="zh-CN" sz="1400" dirty="0" smtClean="0">
                <a:solidFill>
                  <a:srgbClr val="000000"/>
                </a:solidFill>
                <a:latin typeface="+mn-ea"/>
                <a:ea typeface="+mn-ea"/>
              </a:rPr>
              <a:t>，</a:t>
            </a:r>
            <a:endParaRPr lang="en-US" altLang="zh-CN" sz="1400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algn="ctr">
              <a:lnSpc>
                <a:spcPct val="120000"/>
              </a:lnSpc>
              <a:spcBef>
                <a:spcPct val="20000"/>
              </a:spcBef>
              <a:buClr>
                <a:srgbClr val="E1B40C"/>
              </a:buClr>
            </a:pPr>
            <a:r>
              <a:rPr lang="zh-CN" altLang="zh-CN" sz="1400" dirty="0" smtClean="0">
                <a:solidFill>
                  <a:srgbClr val="000000"/>
                </a:solidFill>
                <a:latin typeface="+mn-ea"/>
                <a:ea typeface="+mn-ea"/>
              </a:rPr>
              <a:t>推行排污</a:t>
            </a:r>
            <a:r>
              <a:rPr lang="zh-CN" altLang="zh-CN" sz="1400" dirty="0">
                <a:solidFill>
                  <a:srgbClr val="000000"/>
                </a:solidFill>
                <a:latin typeface="+mn-ea"/>
                <a:ea typeface="+mn-ea"/>
              </a:rPr>
              <a:t>权交易制度</a:t>
            </a:r>
            <a:endParaRPr lang="zh-CN" altLang="en-US" sz="14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3491388" y="169476"/>
            <a:ext cx="554510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600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三、</a:t>
            </a:r>
            <a:r>
              <a:rPr lang="zh-CN" altLang="en-US" sz="26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加快推进生态环境保护领域改革</a:t>
            </a:r>
          </a:p>
        </p:txBody>
      </p:sp>
      <p:grpSp>
        <p:nvGrpSpPr>
          <p:cNvPr id="9" name="组合 41"/>
          <p:cNvGrpSpPr>
            <a:grpSpLocks/>
          </p:cNvGrpSpPr>
          <p:nvPr/>
        </p:nvGrpSpPr>
        <p:grpSpPr bwMode="auto">
          <a:xfrm>
            <a:off x="107504" y="5884151"/>
            <a:ext cx="6589396" cy="830997"/>
            <a:chOff x="3165376" y="5901031"/>
            <a:chExt cx="4721565" cy="829871"/>
          </a:xfrm>
        </p:grpSpPr>
        <p:sp>
          <p:nvSpPr>
            <p:cNvPr id="43" name="TextBox 42"/>
            <p:cNvSpPr txBox="1"/>
            <p:nvPr/>
          </p:nvSpPr>
          <p:spPr>
            <a:xfrm>
              <a:off x="3165376" y="5948591"/>
              <a:ext cx="4721565" cy="756212"/>
            </a:xfrm>
            <a:prstGeom prst="rect">
              <a:avLst/>
            </a:prstGeom>
            <a:ln>
              <a:prstDash val="lgDashDot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600" dirty="0">
                  <a:solidFill>
                    <a:prstClr val="black"/>
                  </a:solidFill>
                </a:rPr>
                <a:t>   </a:t>
              </a:r>
            </a:p>
          </p:txBody>
        </p:sp>
        <p:sp>
          <p:nvSpPr>
            <p:cNvPr id="58397" name="矩形 43"/>
            <p:cNvSpPr>
              <a:spLocks noChangeArrowheads="1"/>
            </p:cNvSpPr>
            <p:nvPr/>
          </p:nvSpPr>
          <p:spPr bwMode="auto">
            <a:xfrm>
              <a:off x="3220128" y="5901031"/>
              <a:ext cx="4666813" cy="8298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zh-CN" altLang="zh-CN" sz="2400" dirty="0">
                  <a:solidFill>
                    <a:srgbClr val="000000"/>
                  </a:solidFill>
                  <a:latin typeface="Calibri" pitchFamily="34" charset="0"/>
                </a:rPr>
                <a:t>生态文明体制改革和生态环境保护</a:t>
              </a:r>
              <a:r>
                <a:rPr lang="zh-CN" altLang="zh-CN" sz="2400" dirty="0" smtClean="0">
                  <a:solidFill>
                    <a:srgbClr val="000000"/>
                  </a:solidFill>
                  <a:latin typeface="Calibri" pitchFamily="34" charset="0"/>
                </a:rPr>
                <a:t>管理体制</a:t>
              </a:r>
              <a:endParaRPr lang="en-US" altLang="zh-CN" sz="2400" dirty="0" smtClean="0">
                <a:solidFill>
                  <a:srgbClr val="000000"/>
                </a:solidFill>
                <a:latin typeface="Calibri" pitchFamily="34" charset="0"/>
              </a:endParaRPr>
            </a:p>
            <a:p>
              <a:r>
                <a:rPr lang="zh-CN" altLang="zh-CN" sz="2400" dirty="0" smtClean="0">
                  <a:solidFill>
                    <a:srgbClr val="000000"/>
                  </a:solidFill>
                  <a:latin typeface="Calibri" pitchFamily="34" charset="0"/>
                </a:rPr>
                <a:t>改革</a:t>
              </a:r>
              <a:r>
                <a:rPr lang="zh-CN" altLang="zh-CN" sz="2400" dirty="0">
                  <a:solidFill>
                    <a:srgbClr val="000000"/>
                  </a:solidFill>
                  <a:latin typeface="Calibri" pitchFamily="34" charset="0"/>
                </a:rPr>
                <a:t>的顶层</a:t>
              </a:r>
              <a:r>
                <a:rPr lang="zh-CN" altLang="zh-CN" sz="2400" dirty="0" smtClean="0">
                  <a:solidFill>
                    <a:srgbClr val="000000"/>
                  </a:solidFill>
                  <a:latin typeface="Calibri" pitchFamily="34" charset="0"/>
                </a:rPr>
                <a:t>设计是</a:t>
              </a:r>
              <a:r>
                <a:rPr lang="zh-CN" altLang="zh-CN" sz="2400" b="1" dirty="0" smtClean="0">
                  <a:solidFill>
                    <a:srgbClr val="FF0000"/>
                  </a:solidFill>
                  <a:latin typeface="Calibri" pitchFamily="34" charset="0"/>
                </a:rPr>
                <a:t>硬骨头</a:t>
              </a:r>
              <a:endParaRPr lang="zh-CN" altLang="en-US" sz="2400" b="1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750"/>
                            </p:stCondLst>
                            <p:childTnLst>
                              <p:par>
                                <p:cTn id="6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250"/>
                            </p:stCondLst>
                            <p:childTnLst>
                              <p:par>
                                <p:cTn id="8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750"/>
                            </p:stCondLst>
                            <p:childTnLst>
                              <p:par>
                                <p:cTn id="9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500"/>
                            </p:stCondLst>
                            <p:childTnLst>
                              <p:par>
                                <p:cTn id="1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7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7" grpId="0" animBg="1"/>
      <p:bldP spid="38" grpId="0" animBg="1"/>
      <p:bldP spid="39" grpId="0" animBg="1"/>
      <p:bldP spid="40" grpId="0" animBg="1"/>
      <p:bldP spid="4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u=1507864901,451476436&amp;fm=23&amp;gp=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3500434"/>
            <a:ext cx="5506408" cy="3357566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232986"/>
            <a:ext cx="4310536" cy="3166560"/>
          </a:xfrm>
          <a:prstGeom prst="rect">
            <a:avLst/>
          </a:prstGeom>
        </p:spPr>
      </p:pic>
      <p:pic>
        <p:nvPicPr>
          <p:cNvPr id="6" name="图片 5" descr="Img39206755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10" y="928670"/>
            <a:ext cx="3009904" cy="291960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491388" y="169476"/>
            <a:ext cx="554510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600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三、</a:t>
            </a:r>
            <a:r>
              <a:rPr lang="zh-CN" altLang="en-US" sz="26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加快推进生态环境保护领域改革</a:t>
            </a:r>
          </a:p>
        </p:txBody>
      </p:sp>
    </p:spTree>
    <p:extLst>
      <p:ext uri="{BB962C8B-B14F-4D97-AF65-F5344CB8AC3E}">
        <p14:creationId xmlns="" xmlns:p14="http://schemas.microsoft.com/office/powerpoint/2010/main" val="32673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图片 70" descr="huxx_1202127_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89086"/>
            <a:ext cx="4643438" cy="2600325"/>
          </a:xfrm>
          <a:prstGeom prst="rect">
            <a:avLst/>
          </a:prstGeom>
        </p:spPr>
      </p:pic>
      <p:grpSp>
        <p:nvGrpSpPr>
          <p:cNvPr id="2" name="Group 56"/>
          <p:cNvGrpSpPr>
            <a:grpSpLocks/>
          </p:cNvGrpSpPr>
          <p:nvPr/>
        </p:nvGrpSpPr>
        <p:grpSpPr bwMode="auto">
          <a:xfrm>
            <a:off x="2289153" y="1766871"/>
            <a:ext cx="1720850" cy="1660525"/>
            <a:chOff x="0" y="0"/>
            <a:chExt cx="1084" cy="1046"/>
          </a:xfrm>
        </p:grpSpPr>
        <p:sp>
          <p:nvSpPr>
            <p:cNvPr id="5" name="Oval 40"/>
            <p:cNvSpPr>
              <a:spLocks noChangeArrowheads="1"/>
            </p:cNvSpPr>
            <p:nvPr/>
          </p:nvSpPr>
          <p:spPr bwMode="auto">
            <a:xfrm>
              <a:off x="0" y="589"/>
              <a:ext cx="1084" cy="45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45E7A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Clr>
                  <a:srgbClr val="E1B40C"/>
                </a:buClr>
                <a:buFont typeface="微软雅黑" pitchFamily="34" charset="-122"/>
                <a:buNone/>
                <a:defRPr/>
              </a:pPr>
              <a:endParaRPr lang="zh-CN" altLang="en-US" sz="1400" b="0" kern="0" smtClean="0">
                <a:solidFill>
                  <a:srgbClr val="000000"/>
                </a:solidFill>
                <a:latin typeface="微软雅黑" pitchFamily="34" charset="-122"/>
              </a:endParaRPr>
            </a:p>
          </p:txBody>
        </p:sp>
        <p:sp>
          <p:nvSpPr>
            <p:cNvPr id="6" name="Oval 44"/>
            <p:cNvSpPr>
              <a:spLocks noChangeArrowheads="1"/>
            </p:cNvSpPr>
            <p:nvPr/>
          </p:nvSpPr>
          <p:spPr bwMode="auto">
            <a:xfrm>
              <a:off x="82" y="0"/>
              <a:ext cx="920" cy="909"/>
            </a:xfrm>
            <a:prstGeom prst="ellipse">
              <a:avLst/>
            </a:prstGeom>
            <a:gradFill rotWithShape="1">
              <a:gsLst>
                <a:gs pos="0">
                  <a:srgbClr val="008000"/>
                </a:gs>
                <a:gs pos="100000">
                  <a:srgbClr val="038325"/>
                </a:gs>
              </a:gsLst>
              <a:lin ang="2700000" scaled="1"/>
            </a:gradFill>
            <a:ln w="9525">
              <a:solidFill>
                <a:srgbClr val="026E14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kern="0" dirty="0" smtClean="0">
                  <a:solidFill>
                    <a:srgbClr val="FFFFFF"/>
                  </a:solidFill>
                </a:rPr>
                <a:t>先导</a:t>
              </a:r>
            </a:p>
          </p:txBody>
        </p:sp>
        <p:pic>
          <p:nvPicPr>
            <p:cNvPr id="59451" name="Picture 45" descr="Picture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3" y="14"/>
              <a:ext cx="732" cy="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9452" name="Group 60"/>
            <p:cNvGrpSpPr>
              <a:grpSpLocks/>
            </p:cNvGrpSpPr>
            <p:nvPr/>
          </p:nvGrpSpPr>
          <p:grpSpPr bwMode="auto">
            <a:xfrm rot="-1297425" flipH="1" flipV="1">
              <a:off x="148" y="679"/>
              <a:ext cx="793" cy="190"/>
              <a:chOff x="0" y="0"/>
              <a:chExt cx="893" cy="246"/>
            </a:xfrm>
          </p:grpSpPr>
          <p:grpSp>
            <p:nvGrpSpPr>
              <p:cNvPr id="59453" name="Group 61"/>
              <p:cNvGrpSpPr>
                <a:grpSpLocks/>
              </p:cNvGrpSpPr>
              <p:nvPr/>
            </p:nvGrpSpPr>
            <p:grpSpPr bwMode="auto">
              <a:xfrm>
                <a:off x="0" y="0"/>
                <a:ext cx="743" cy="185"/>
                <a:chOff x="0" y="0"/>
                <a:chExt cx="1118" cy="279"/>
              </a:xfrm>
            </p:grpSpPr>
            <p:sp>
              <p:nvSpPr>
                <p:cNvPr id="15" name="AutoShape 48"/>
                <p:cNvSpPr>
                  <a:spLocks noChangeArrowheads="1"/>
                </p:cNvSpPr>
                <p:nvPr/>
              </p:nvSpPr>
              <p:spPr bwMode="auto">
                <a:xfrm rot="5263130">
                  <a:off x="290" y="-293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/>
              </p:spPr>
              <p:txBody>
                <a:bodyPr wrap="none" anchor="ctr"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b="0" kern="0" smtClean="0">
                    <a:solidFill>
                      <a:srgbClr val="000000"/>
                    </a:solidFill>
                    <a:ea typeface="华文细黑" pitchFamily="2" charset="-122"/>
                  </a:endParaRPr>
                </a:p>
              </p:txBody>
            </p:sp>
            <p:sp>
              <p:nvSpPr>
                <p:cNvPr id="16" name="AutoShape 49"/>
                <p:cNvSpPr>
                  <a:spLocks noChangeArrowheads="1"/>
                </p:cNvSpPr>
                <p:nvPr/>
              </p:nvSpPr>
              <p:spPr bwMode="auto">
                <a:xfrm rot="6078281">
                  <a:off x="426" y="-292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/>
              </p:spPr>
              <p:txBody>
                <a:bodyPr wrap="none" anchor="ctr"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b="0" kern="0" smtClean="0">
                    <a:solidFill>
                      <a:srgbClr val="000000"/>
                    </a:solidFill>
                    <a:ea typeface="华文细黑" pitchFamily="2" charset="-122"/>
                  </a:endParaRPr>
                </a:p>
              </p:txBody>
            </p:sp>
            <p:sp>
              <p:nvSpPr>
                <p:cNvPr id="17" name="AutoShape 50"/>
                <p:cNvSpPr>
                  <a:spLocks noChangeArrowheads="1"/>
                </p:cNvSpPr>
                <p:nvPr/>
              </p:nvSpPr>
              <p:spPr bwMode="auto">
                <a:xfrm rot="6373927">
                  <a:off x="500" y="-271"/>
                  <a:ext cx="228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/>
              </p:spPr>
              <p:txBody>
                <a:bodyPr wrap="none" anchor="ctr"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b="0" kern="0" smtClean="0">
                    <a:solidFill>
                      <a:srgbClr val="000000"/>
                    </a:solidFill>
                    <a:ea typeface="华文细黑" pitchFamily="2" charset="-122"/>
                  </a:endParaRPr>
                </a:p>
              </p:txBody>
            </p:sp>
            <p:sp>
              <p:nvSpPr>
                <p:cNvPr id="18" name="AutoShape 51"/>
                <p:cNvSpPr>
                  <a:spLocks noChangeArrowheads="1"/>
                </p:cNvSpPr>
                <p:nvPr/>
              </p:nvSpPr>
              <p:spPr bwMode="auto">
                <a:xfrm rot="6906312">
                  <a:off x="592" y="-239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/>
              </p:spPr>
              <p:txBody>
                <a:bodyPr wrap="none" anchor="ctr"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b="0" kern="0" smtClean="0">
                    <a:solidFill>
                      <a:srgbClr val="000000"/>
                    </a:solidFill>
                    <a:ea typeface="华文细黑" pitchFamily="2" charset="-122"/>
                  </a:endParaRPr>
                </a:p>
              </p:txBody>
            </p:sp>
          </p:grpSp>
          <p:grpSp>
            <p:nvGrpSpPr>
              <p:cNvPr id="59454" name="Group 66"/>
              <p:cNvGrpSpPr>
                <a:grpSpLocks/>
              </p:cNvGrpSpPr>
              <p:nvPr/>
            </p:nvGrpSpPr>
            <p:grpSpPr bwMode="auto">
              <a:xfrm rot="1353540">
                <a:off x="150" y="60"/>
                <a:ext cx="743" cy="186"/>
                <a:chOff x="0" y="0"/>
                <a:chExt cx="1118" cy="279"/>
              </a:xfrm>
            </p:grpSpPr>
            <p:sp>
              <p:nvSpPr>
                <p:cNvPr id="11" name="AutoShape 53"/>
                <p:cNvSpPr>
                  <a:spLocks noChangeArrowheads="1"/>
                </p:cNvSpPr>
                <p:nvPr/>
              </p:nvSpPr>
              <p:spPr bwMode="auto">
                <a:xfrm rot="5263130">
                  <a:off x="291" y="-294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/>
              </p:spPr>
              <p:txBody>
                <a:bodyPr wrap="none" anchor="ctr"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b="0" kern="0" smtClean="0">
                    <a:solidFill>
                      <a:srgbClr val="000000"/>
                    </a:solidFill>
                    <a:ea typeface="华文细黑" pitchFamily="2" charset="-122"/>
                  </a:endParaRPr>
                </a:p>
              </p:txBody>
            </p:sp>
            <p:sp>
              <p:nvSpPr>
                <p:cNvPr id="12" name="AutoShape 54"/>
                <p:cNvSpPr>
                  <a:spLocks noChangeArrowheads="1"/>
                </p:cNvSpPr>
                <p:nvPr/>
              </p:nvSpPr>
              <p:spPr bwMode="auto">
                <a:xfrm rot="6078281">
                  <a:off x="426" y="-295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/>
              </p:spPr>
              <p:txBody>
                <a:bodyPr wrap="none" anchor="ctr"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b="0" kern="0" smtClean="0">
                    <a:solidFill>
                      <a:srgbClr val="000000"/>
                    </a:solidFill>
                    <a:ea typeface="华文细黑" pitchFamily="2" charset="-122"/>
                  </a:endParaRPr>
                </a:p>
              </p:txBody>
            </p:sp>
            <p:sp>
              <p:nvSpPr>
                <p:cNvPr id="13" name="AutoShape 55"/>
                <p:cNvSpPr>
                  <a:spLocks noChangeArrowheads="1"/>
                </p:cNvSpPr>
                <p:nvPr/>
              </p:nvSpPr>
              <p:spPr bwMode="auto">
                <a:xfrm rot="6373927">
                  <a:off x="502" y="-272"/>
                  <a:ext cx="229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/>
              </p:spPr>
              <p:txBody>
                <a:bodyPr wrap="none" anchor="ctr"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b="0" kern="0" smtClean="0">
                    <a:solidFill>
                      <a:srgbClr val="000000"/>
                    </a:solidFill>
                    <a:ea typeface="华文细黑" pitchFamily="2" charset="-122"/>
                  </a:endParaRPr>
                </a:p>
              </p:txBody>
            </p:sp>
            <p:sp>
              <p:nvSpPr>
                <p:cNvPr id="14" name="AutoShape 56"/>
                <p:cNvSpPr>
                  <a:spLocks noChangeArrowheads="1"/>
                </p:cNvSpPr>
                <p:nvPr/>
              </p:nvSpPr>
              <p:spPr bwMode="auto">
                <a:xfrm rot="6906312">
                  <a:off x="592" y="-241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/>
              </p:spPr>
              <p:txBody>
                <a:bodyPr wrap="none" anchor="ctr"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b="0" kern="0" smtClean="0">
                    <a:solidFill>
                      <a:srgbClr val="000000"/>
                    </a:solidFill>
                    <a:ea typeface="华文细黑" pitchFamily="2" charset="-122"/>
                  </a:endParaRPr>
                </a:p>
              </p:txBody>
            </p:sp>
          </p:grpSp>
        </p:grpSp>
      </p:grpSp>
      <p:grpSp>
        <p:nvGrpSpPr>
          <p:cNvPr id="9" name="Group 56"/>
          <p:cNvGrpSpPr>
            <a:grpSpLocks/>
          </p:cNvGrpSpPr>
          <p:nvPr/>
        </p:nvGrpSpPr>
        <p:grpSpPr bwMode="auto">
          <a:xfrm>
            <a:off x="3916341" y="3024171"/>
            <a:ext cx="1720850" cy="1660525"/>
            <a:chOff x="0" y="0"/>
            <a:chExt cx="1084" cy="1046"/>
          </a:xfrm>
        </p:grpSpPr>
        <p:sp>
          <p:nvSpPr>
            <p:cNvPr id="20" name="Oval 40"/>
            <p:cNvSpPr>
              <a:spLocks noChangeArrowheads="1"/>
            </p:cNvSpPr>
            <p:nvPr/>
          </p:nvSpPr>
          <p:spPr bwMode="auto">
            <a:xfrm>
              <a:off x="0" y="589"/>
              <a:ext cx="1084" cy="45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45E7A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Clr>
                  <a:srgbClr val="E1B40C"/>
                </a:buClr>
                <a:buFont typeface="微软雅黑" pitchFamily="34" charset="-122"/>
                <a:buNone/>
                <a:defRPr/>
              </a:pPr>
              <a:endParaRPr lang="zh-CN" altLang="en-US" sz="1400" b="0" kern="0" smtClean="0">
                <a:solidFill>
                  <a:srgbClr val="000000"/>
                </a:solidFill>
                <a:latin typeface="微软雅黑" pitchFamily="34" charset="-122"/>
              </a:endParaRPr>
            </a:p>
          </p:txBody>
        </p:sp>
        <p:sp>
          <p:nvSpPr>
            <p:cNvPr id="21" name="Oval 44"/>
            <p:cNvSpPr>
              <a:spLocks noChangeArrowheads="1"/>
            </p:cNvSpPr>
            <p:nvPr/>
          </p:nvSpPr>
          <p:spPr bwMode="auto">
            <a:xfrm>
              <a:off x="82" y="0"/>
              <a:ext cx="920" cy="909"/>
            </a:xfrm>
            <a:prstGeom prst="ellipse">
              <a:avLst/>
            </a:prstGeom>
            <a:gradFill rotWithShape="1">
              <a:gsLst>
                <a:gs pos="0">
                  <a:srgbClr val="008000"/>
                </a:gs>
                <a:gs pos="100000">
                  <a:srgbClr val="038325"/>
                </a:gs>
              </a:gsLst>
              <a:lin ang="2700000" scaled="1"/>
            </a:gradFill>
            <a:ln w="9525">
              <a:solidFill>
                <a:srgbClr val="026E14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kern="0" dirty="0" smtClean="0">
                  <a:solidFill>
                    <a:srgbClr val="FFFFFF"/>
                  </a:solidFill>
                </a:rPr>
                <a:t>倒逼</a:t>
              </a:r>
            </a:p>
          </p:txBody>
        </p:sp>
        <p:pic>
          <p:nvPicPr>
            <p:cNvPr id="59437" name="Picture 45" descr="Picture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3" y="14"/>
              <a:ext cx="732" cy="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9438" name="Group 60"/>
            <p:cNvGrpSpPr>
              <a:grpSpLocks/>
            </p:cNvGrpSpPr>
            <p:nvPr/>
          </p:nvGrpSpPr>
          <p:grpSpPr bwMode="auto">
            <a:xfrm rot="-1297425" flipH="1" flipV="1">
              <a:off x="148" y="679"/>
              <a:ext cx="793" cy="190"/>
              <a:chOff x="0" y="0"/>
              <a:chExt cx="893" cy="246"/>
            </a:xfrm>
          </p:grpSpPr>
          <p:grpSp>
            <p:nvGrpSpPr>
              <p:cNvPr id="59439" name="Group 61"/>
              <p:cNvGrpSpPr>
                <a:grpSpLocks/>
              </p:cNvGrpSpPr>
              <p:nvPr/>
            </p:nvGrpSpPr>
            <p:grpSpPr bwMode="auto">
              <a:xfrm>
                <a:off x="0" y="0"/>
                <a:ext cx="743" cy="185"/>
                <a:chOff x="0" y="0"/>
                <a:chExt cx="1118" cy="279"/>
              </a:xfrm>
            </p:grpSpPr>
            <p:sp>
              <p:nvSpPr>
                <p:cNvPr id="30" name="AutoShape 48"/>
                <p:cNvSpPr>
                  <a:spLocks noChangeArrowheads="1"/>
                </p:cNvSpPr>
                <p:nvPr/>
              </p:nvSpPr>
              <p:spPr bwMode="auto">
                <a:xfrm rot="5263130">
                  <a:off x="290" y="-293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/>
              </p:spPr>
              <p:txBody>
                <a:bodyPr wrap="none" anchor="ctr"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b="0" kern="0" smtClean="0">
                    <a:solidFill>
                      <a:srgbClr val="000000"/>
                    </a:solidFill>
                    <a:ea typeface="华文细黑" pitchFamily="2" charset="-122"/>
                  </a:endParaRPr>
                </a:p>
              </p:txBody>
            </p:sp>
            <p:sp>
              <p:nvSpPr>
                <p:cNvPr id="31" name="AutoShape 49"/>
                <p:cNvSpPr>
                  <a:spLocks noChangeArrowheads="1"/>
                </p:cNvSpPr>
                <p:nvPr/>
              </p:nvSpPr>
              <p:spPr bwMode="auto">
                <a:xfrm rot="6078281">
                  <a:off x="426" y="-292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/>
              </p:spPr>
              <p:txBody>
                <a:bodyPr wrap="none" anchor="ctr"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b="0" kern="0" smtClean="0">
                    <a:solidFill>
                      <a:srgbClr val="000000"/>
                    </a:solidFill>
                    <a:ea typeface="华文细黑" pitchFamily="2" charset="-122"/>
                  </a:endParaRPr>
                </a:p>
              </p:txBody>
            </p:sp>
            <p:sp>
              <p:nvSpPr>
                <p:cNvPr id="32" name="AutoShape 50"/>
                <p:cNvSpPr>
                  <a:spLocks noChangeArrowheads="1"/>
                </p:cNvSpPr>
                <p:nvPr/>
              </p:nvSpPr>
              <p:spPr bwMode="auto">
                <a:xfrm rot="6373927">
                  <a:off x="500" y="-271"/>
                  <a:ext cx="228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/>
              </p:spPr>
              <p:txBody>
                <a:bodyPr wrap="none" anchor="ctr"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b="0" kern="0" smtClean="0">
                    <a:solidFill>
                      <a:srgbClr val="000000"/>
                    </a:solidFill>
                    <a:ea typeface="华文细黑" pitchFamily="2" charset="-122"/>
                  </a:endParaRPr>
                </a:p>
              </p:txBody>
            </p:sp>
            <p:sp>
              <p:nvSpPr>
                <p:cNvPr id="33" name="AutoShape 51"/>
                <p:cNvSpPr>
                  <a:spLocks noChangeArrowheads="1"/>
                </p:cNvSpPr>
                <p:nvPr/>
              </p:nvSpPr>
              <p:spPr bwMode="auto">
                <a:xfrm rot="6906312">
                  <a:off x="592" y="-239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/>
              </p:spPr>
              <p:txBody>
                <a:bodyPr wrap="none" anchor="ctr"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b="0" kern="0" smtClean="0">
                    <a:solidFill>
                      <a:srgbClr val="000000"/>
                    </a:solidFill>
                    <a:ea typeface="华文细黑" pitchFamily="2" charset="-122"/>
                  </a:endParaRPr>
                </a:p>
              </p:txBody>
            </p:sp>
          </p:grpSp>
          <p:grpSp>
            <p:nvGrpSpPr>
              <p:cNvPr id="59440" name="Group 66"/>
              <p:cNvGrpSpPr>
                <a:grpSpLocks/>
              </p:cNvGrpSpPr>
              <p:nvPr/>
            </p:nvGrpSpPr>
            <p:grpSpPr bwMode="auto">
              <a:xfrm rot="1353540">
                <a:off x="150" y="60"/>
                <a:ext cx="743" cy="186"/>
                <a:chOff x="0" y="0"/>
                <a:chExt cx="1118" cy="279"/>
              </a:xfrm>
            </p:grpSpPr>
            <p:sp>
              <p:nvSpPr>
                <p:cNvPr id="26" name="AutoShape 53"/>
                <p:cNvSpPr>
                  <a:spLocks noChangeArrowheads="1"/>
                </p:cNvSpPr>
                <p:nvPr/>
              </p:nvSpPr>
              <p:spPr bwMode="auto">
                <a:xfrm rot="5263130">
                  <a:off x="291" y="-294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/>
              </p:spPr>
              <p:txBody>
                <a:bodyPr wrap="none" anchor="ctr"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b="0" kern="0" smtClean="0">
                    <a:solidFill>
                      <a:srgbClr val="000000"/>
                    </a:solidFill>
                    <a:ea typeface="华文细黑" pitchFamily="2" charset="-122"/>
                  </a:endParaRPr>
                </a:p>
              </p:txBody>
            </p:sp>
            <p:sp>
              <p:nvSpPr>
                <p:cNvPr id="27" name="AutoShape 54"/>
                <p:cNvSpPr>
                  <a:spLocks noChangeArrowheads="1"/>
                </p:cNvSpPr>
                <p:nvPr/>
              </p:nvSpPr>
              <p:spPr bwMode="auto">
                <a:xfrm rot="6078281">
                  <a:off x="426" y="-295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/>
              </p:spPr>
              <p:txBody>
                <a:bodyPr wrap="none" anchor="ctr"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b="0" kern="0" smtClean="0">
                    <a:solidFill>
                      <a:srgbClr val="000000"/>
                    </a:solidFill>
                    <a:ea typeface="华文细黑" pitchFamily="2" charset="-122"/>
                  </a:endParaRPr>
                </a:p>
              </p:txBody>
            </p:sp>
            <p:sp>
              <p:nvSpPr>
                <p:cNvPr id="28" name="AutoShape 55"/>
                <p:cNvSpPr>
                  <a:spLocks noChangeArrowheads="1"/>
                </p:cNvSpPr>
                <p:nvPr/>
              </p:nvSpPr>
              <p:spPr bwMode="auto">
                <a:xfrm rot="6373927">
                  <a:off x="502" y="-272"/>
                  <a:ext cx="229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/>
              </p:spPr>
              <p:txBody>
                <a:bodyPr wrap="none" anchor="ctr"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b="0" kern="0" smtClean="0">
                    <a:solidFill>
                      <a:srgbClr val="000000"/>
                    </a:solidFill>
                    <a:ea typeface="华文细黑" pitchFamily="2" charset="-122"/>
                  </a:endParaRPr>
                </a:p>
              </p:txBody>
            </p:sp>
            <p:sp>
              <p:nvSpPr>
                <p:cNvPr id="29" name="AutoShape 56"/>
                <p:cNvSpPr>
                  <a:spLocks noChangeArrowheads="1"/>
                </p:cNvSpPr>
                <p:nvPr/>
              </p:nvSpPr>
              <p:spPr bwMode="auto">
                <a:xfrm rot="6906312">
                  <a:off x="592" y="-241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/>
              </p:spPr>
              <p:txBody>
                <a:bodyPr wrap="none" anchor="ctr"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b="0" kern="0" smtClean="0">
                    <a:solidFill>
                      <a:srgbClr val="000000"/>
                    </a:solidFill>
                    <a:ea typeface="华文细黑" pitchFamily="2" charset="-122"/>
                  </a:endParaRPr>
                </a:p>
              </p:txBody>
            </p:sp>
          </p:grpSp>
        </p:grpSp>
      </p:grpSp>
      <p:grpSp>
        <p:nvGrpSpPr>
          <p:cNvPr id="24" name="Group 56"/>
          <p:cNvGrpSpPr>
            <a:grpSpLocks/>
          </p:cNvGrpSpPr>
          <p:nvPr/>
        </p:nvGrpSpPr>
        <p:grpSpPr bwMode="auto">
          <a:xfrm>
            <a:off x="6194403" y="2295508"/>
            <a:ext cx="1720850" cy="1660525"/>
            <a:chOff x="0" y="0"/>
            <a:chExt cx="1084" cy="1046"/>
          </a:xfrm>
        </p:grpSpPr>
        <p:sp>
          <p:nvSpPr>
            <p:cNvPr id="35" name="Oval 40"/>
            <p:cNvSpPr>
              <a:spLocks noChangeArrowheads="1"/>
            </p:cNvSpPr>
            <p:nvPr/>
          </p:nvSpPr>
          <p:spPr bwMode="auto">
            <a:xfrm>
              <a:off x="0" y="589"/>
              <a:ext cx="1084" cy="45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45E7A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Clr>
                  <a:srgbClr val="E1B40C"/>
                </a:buClr>
                <a:buFont typeface="微软雅黑" pitchFamily="34" charset="-122"/>
                <a:buNone/>
                <a:defRPr/>
              </a:pPr>
              <a:endParaRPr lang="zh-CN" altLang="en-US" sz="1400" b="0" kern="0" smtClean="0">
                <a:solidFill>
                  <a:srgbClr val="000000"/>
                </a:solidFill>
                <a:latin typeface="微软雅黑" pitchFamily="34" charset="-122"/>
              </a:endParaRPr>
            </a:p>
          </p:txBody>
        </p:sp>
        <p:sp>
          <p:nvSpPr>
            <p:cNvPr id="36" name="Oval 44"/>
            <p:cNvSpPr>
              <a:spLocks noChangeArrowheads="1"/>
            </p:cNvSpPr>
            <p:nvPr/>
          </p:nvSpPr>
          <p:spPr bwMode="auto">
            <a:xfrm>
              <a:off x="82" y="0"/>
              <a:ext cx="920" cy="909"/>
            </a:xfrm>
            <a:prstGeom prst="ellipse">
              <a:avLst/>
            </a:prstGeom>
            <a:gradFill rotWithShape="1">
              <a:gsLst>
                <a:gs pos="0">
                  <a:srgbClr val="008000"/>
                </a:gs>
                <a:gs pos="100000">
                  <a:srgbClr val="038325"/>
                </a:gs>
              </a:gsLst>
              <a:lin ang="2700000" scaled="1"/>
            </a:gradFill>
            <a:ln w="9525">
              <a:solidFill>
                <a:srgbClr val="026E14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kern="0" dirty="0" smtClean="0">
                  <a:solidFill>
                    <a:srgbClr val="FFFFFF"/>
                  </a:solidFill>
                </a:rPr>
                <a:t>增值</a:t>
              </a:r>
            </a:p>
          </p:txBody>
        </p:sp>
        <p:pic>
          <p:nvPicPr>
            <p:cNvPr id="59423" name="Picture 45" descr="Picture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3" y="14"/>
              <a:ext cx="732" cy="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9424" name="Group 60"/>
            <p:cNvGrpSpPr>
              <a:grpSpLocks/>
            </p:cNvGrpSpPr>
            <p:nvPr/>
          </p:nvGrpSpPr>
          <p:grpSpPr bwMode="auto">
            <a:xfrm rot="-1297425" flipH="1" flipV="1">
              <a:off x="148" y="679"/>
              <a:ext cx="793" cy="190"/>
              <a:chOff x="0" y="0"/>
              <a:chExt cx="893" cy="246"/>
            </a:xfrm>
          </p:grpSpPr>
          <p:grpSp>
            <p:nvGrpSpPr>
              <p:cNvPr id="59425" name="Group 61"/>
              <p:cNvGrpSpPr>
                <a:grpSpLocks/>
              </p:cNvGrpSpPr>
              <p:nvPr/>
            </p:nvGrpSpPr>
            <p:grpSpPr bwMode="auto">
              <a:xfrm>
                <a:off x="0" y="0"/>
                <a:ext cx="743" cy="185"/>
                <a:chOff x="0" y="0"/>
                <a:chExt cx="1118" cy="279"/>
              </a:xfrm>
            </p:grpSpPr>
            <p:sp>
              <p:nvSpPr>
                <p:cNvPr id="45" name="AutoShape 48"/>
                <p:cNvSpPr>
                  <a:spLocks noChangeArrowheads="1"/>
                </p:cNvSpPr>
                <p:nvPr/>
              </p:nvSpPr>
              <p:spPr bwMode="auto">
                <a:xfrm rot="5263130">
                  <a:off x="290" y="-293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/>
              </p:spPr>
              <p:txBody>
                <a:bodyPr wrap="none" anchor="ctr"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b="0" kern="0" smtClean="0">
                    <a:solidFill>
                      <a:srgbClr val="000000"/>
                    </a:solidFill>
                    <a:ea typeface="华文细黑" pitchFamily="2" charset="-122"/>
                  </a:endParaRPr>
                </a:p>
              </p:txBody>
            </p:sp>
            <p:sp>
              <p:nvSpPr>
                <p:cNvPr id="46" name="AutoShape 49"/>
                <p:cNvSpPr>
                  <a:spLocks noChangeArrowheads="1"/>
                </p:cNvSpPr>
                <p:nvPr/>
              </p:nvSpPr>
              <p:spPr bwMode="auto">
                <a:xfrm rot="6078281">
                  <a:off x="426" y="-292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/>
              </p:spPr>
              <p:txBody>
                <a:bodyPr wrap="none" anchor="ctr"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b="0" kern="0" smtClean="0">
                    <a:solidFill>
                      <a:srgbClr val="000000"/>
                    </a:solidFill>
                    <a:ea typeface="华文细黑" pitchFamily="2" charset="-122"/>
                  </a:endParaRPr>
                </a:p>
              </p:txBody>
            </p:sp>
            <p:sp>
              <p:nvSpPr>
                <p:cNvPr id="47" name="AutoShape 50"/>
                <p:cNvSpPr>
                  <a:spLocks noChangeArrowheads="1"/>
                </p:cNvSpPr>
                <p:nvPr/>
              </p:nvSpPr>
              <p:spPr bwMode="auto">
                <a:xfrm rot="6373927">
                  <a:off x="500" y="-271"/>
                  <a:ext cx="228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/>
              </p:spPr>
              <p:txBody>
                <a:bodyPr wrap="none" anchor="ctr"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b="0" kern="0" smtClean="0">
                    <a:solidFill>
                      <a:srgbClr val="000000"/>
                    </a:solidFill>
                    <a:ea typeface="华文细黑" pitchFamily="2" charset="-122"/>
                  </a:endParaRPr>
                </a:p>
              </p:txBody>
            </p:sp>
            <p:sp>
              <p:nvSpPr>
                <p:cNvPr id="48" name="AutoShape 51"/>
                <p:cNvSpPr>
                  <a:spLocks noChangeArrowheads="1"/>
                </p:cNvSpPr>
                <p:nvPr/>
              </p:nvSpPr>
              <p:spPr bwMode="auto">
                <a:xfrm rot="6906312">
                  <a:off x="592" y="-239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/>
              </p:spPr>
              <p:txBody>
                <a:bodyPr wrap="none" anchor="ctr"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b="0" kern="0" smtClean="0">
                    <a:solidFill>
                      <a:srgbClr val="000000"/>
                    </a:solidFill>
                    <a:ea typeface="华文细黑" pitchFamily="2" charset="-122"/>
                  </a:endParaRPr>
                </a:p>
              </p:txBody>
            </p:sp>
          </p:grpSp>
          <p:grpSp>
            <p:nvGrpSpPr>
              <p:cNvPr id="59426" name="Group 66"/>
              <p:cNvGrpSpPr>
                <a:grpSpLocks/>
              </p:cNvGrpSpPr>
              <p:nvPr/>
            </p:nvGrpSpPr>
            <p:grpSpPr bwMode="auto">
              <a:xfrm rot="1353540">
                <a:off x="150" y="60"/>
                <a:ext cx="743" cy="186"/>
                <a:chOff x="0" y="0"/>
                <a:chExt cx="1118" cy="279"/>
              </a:xfrm>
            </p:grpSpPr>
            <p:sp>
              <p:nvSpPr>
                <p:cNvPr id="41" name="AutoShape 53"/>
                <p:cNvSpPr>
                  <a:spLocks noChangeArrowheads="1"/>
                </p:cNvSpPr>
                <p:nvPr/>
              </p:nvSpPr>
              <p:spPr bwMode="auto">
                <a:xfrm rot="5263130">
                  <a:off x="291" y="-294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/>
              </p:spPr>
              <p:txBody>
                <a:bodyPr wrap="none" anchor="ctr"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b="0" kern="0" smtClean="0">
                    <a:solidFill>
                      <a:srgbClr val="000000"/>
                    </a:solidFill>
                    <a:ea typeface="华文细黑" pitchFamily="2" charset="-122"/>
                  </a:endParaRPr>
                </a:p>
              </p:txBody>
            </p:sp>
            <p:sp>
              <p:nvSpPr>
                <p:cNvPr id="42" name="AutoShape 54"/>
                <p:cNvSpPr>
                  <a:spLocks noChangeArrowheads="1"/>
                </p:cNvSpPr>
                <p:nvPr/>
              </p:nvSpPr>
              <p:spPr bwMode="auto">
                <a:xfrm rot="6078281">
                  <a:off x="426" y="-295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/>
              </p:spPr>
              <p:txBody>
                <a:bodyPr wrap="none" anchor="ctr"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b="0" kern="0" smtClean="0">
                    <a:solidFill>
                      <a:srgbClr val="000000"/>
                    </a:solidFill>
                    <a:ea typeface="华文细黑" pitchFamily="2" charset="-122"/>
                  </a:endParaRPr>
                </a:p>
              </p:txBody>
            </p:sp>
            <p:sp>
              <p:nvSpPr>
                <p:cNvPr id="43" name="AutoShape 55"/>
                <p:cNvSpPr>
                  <a:spLocks noChangeArrowheads="1"/>
                </p:cNvSpPr>
                <p:nvPr/>
              </p:nvSpPr>
              <p:spPr bwMode="auto">
                <a:xfrm rot="6373927">
                  <a:off x="502" y="-272"/>
                  <a:ext cx="229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/>
              </p:spPr>
              <p:txBody>
                <a:bodyPr wrap="none" anchor="ctr"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b="0" kern="0" smtClean="0">
                    <a:solidFill>
                      <a:srgbClr val="000000"/>
                    </a:solidFill>
                    <a:ea typeface="华文细黑" pitchFamily="2" charset="-122"/>
                  </a:endParaRPr>
                </a:p>
              </p:txBody>
            </p:sp>
            <p:sp>
              <p:nvSpPr>
                <p:cNvPr id="44" name="AutoShape 56"/>
                <p:cNvSpPr>
                  <a:spLocks noChangeArrowheads="1"/>
                </p:cNvSpPr>
                <p:nvPr/>
              </p:nvSpPr>
              <p:spPr bwMode="auto">
                <a:xfrm rot="6906312">
                  <a:off x="592" y="-241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/>
              </p:spPr>
              <p:txBody>
                <a:bodyPr wrap="none" anchor="ctr"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b="0" kern="0" smtClean="0">
                    <a:solidFill>
                      <a:srgbClr val="000000"/>
                    </a:solidFill>
                    <a:ea typeface="华文细黑" pitchFamily="2" charset="-122"/>
                  </a:endParaRPr>
                </a:p>
              </p:txBody>
            </p:sp>
          </p:grpSp>
        </p:grpSp>
      </p:grpSp>
      <p:grpSp>
        <p:nvGrpSpPr>
          <p:cNvPr id="39" name="Group 56"/>
          <p:cNvGrpSpPr>
            <a:grpSpLocks/>
          </p:cNvGrpSpPr>
          <p:nvPr/>
        </p:nvGrpSpPr>
        <p:grpSpPr bwMode="auto">
          <a:xfrm>
            <a:off x="4554516" y="1071546"/>
            <a:ext cx="1720850" cy="1660525"/>
            <a:chOff x="0" y="0"/>
            <a:chExt cx="1084" cy="1046"/>
          </a:xfrm>
        </p:grpSpPr>
        <p:sp>
          <p:nvSpPr>
            <p:cNvPr id="50" name="Oval 40"/>
            <p:cNvSpPr>
              <a:spLocks noChangeArrowheads="1"/>
            </p:cNvSpPr>
            <p:nvPr/>
          </p:nvSpPr>
          <p:spPr bwMode="auto">
            <a:xfrm>
              <a:off x="0" y="589"/>
              <a:ext cx="1084" cy="45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45E7A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Clr>
                  <a:srgbClr val="E1B40C"/>
                </a:buClr>
                <a:buFont typeface="微软雅黑" pitchFamily="34" charset="-122"/>
                <a:buNone/>
                <a:defRPr/>
              </a:pPr>
              <a:endParaRPr lang="zh-CN" altLang="en-US" sz="1400" b="0" kern="0" smtClean="0">
                <a:solidFill>
                  <a:srgbClr val="000000"/>
                </a:solidFill>
                <a:latin typeface="微软雅黑" pitchFamily="34" charset="-122"/>
              </a:endParaRPr>
            </a:p>
          </p:txBody>
        </p:sp>
        <p:sp>
          <p:nvSpPr>
            <p:cNvPr id="51" name="Oval 44"/>
            <p:cNvSpPr>
              <a:spLocks noChangeArrowheads="1"/>
            </p:cNvSpPr>
            <p:nvPr/>
          </p:nvSpPr>
          <p:spPr bwMode="auto">
            <a:xfrm>
              <a:off x="82" y="0"/>
              <a:ext cx="920" cy="909"/>
            </a:xfrm>
            <a:prstGeom prst="ellipse">
              <a:avLst/>
            </a:prstGeom>
            <a:gradFill rotWithShape="1">
              <a:gsLst>
                <a:gs pos="0">
                  <a:srgbClr val="008000"/>
                </a:gs>
                <a:gs pos="100000">
                  <a:srgbClr val="038325"/>
                </a:gs>
              </a:gsLst>
              <a:lin ang="2700000" scaled="1"/>
            </a:gradFill>
            <a:ln w="9525">
              <a:solidFill>
                <a:srgbClr val="026E14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kern="0" dirty="0">
                  <a:solidFill>
                    <a:srgbClr val="FFFFFF"/>
                  </a:solidFill>
                </a:rPr>
                <a:t>提质</a:t>
              </a:r>
              <a:endParaRPr lang="zh-CN" altLang="en-US" kern="0" dirty="0" smtClean="0">
                <a:solidFill>
                  <a:srgbClr val="FFFFFF"/>
                </a:solidFill>
              </a:endParaRPr>
            </a:p>
          </p:txBody>
        </p:sp>
        <p:pic>
          <p:nvPicPr>
            <p:cNvPr id="59409" name="Picture 45" descr="Picture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3" y="14"/>
              <a:ext cx="732" cy="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9410" name="Group 60"/>
            <p:cNvGrpSpPr>
              <a:grpSpLocks/>
            </p:cNvGrpSpPr>
            <p:nvPr/>
          </p:nvGrpSpPr>
          <p:grpSpPr bwMode="auto">
            <a:xfrm rot="-1297425" flipH="1" flipV="1">
              <a:off x="148" y="679"/>
              <a:ext cx="793" cy="190"/>
              <a:chOff x="0" y="0"/>
              <a:chExt cx="893" cy="246"/>
            </a:xfrm>
          </p:grpSpPr>
          <p:grpSp>
            <p:nvGrpSpPr>
              <p:cNvPr id="59411" name="Group 61"/>
              <p:cNvGrpSpPr>
                <a:grpSpLocks/>
              </p:cNvGrpSpPr>
              <p:nvPr/>
            </p:nvGrpSpPr>
            <p:grpSpPr bwMode="auto">
              <a:xfrm>
                <a:off x="0" y="0"/>
                <a:ext cx="743" cy="185"/>
                <a:chOff x="0" y="0"/>
                <a:chExt cx="1118" cy="279"/>
              </a:xfrm>
            </p:grpSpPr>
            <p:sp>
              <p:nvSpPr>
                <p:cNvPr id="60" name="AutoShape 48"/>
                <p:cNvSpPr>
                  <a:spLocks noChangeArrowheads="1"/>
                </p:cNvSpPr>
                <p:nvPr/>
              </p:nvSpPr>
              <p:spPr bwMode="auto">
                <a:xfrm rot="5263130">
                  <a:off x="290" y="-293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/>
              </p:spPr>
              <p:txBody>
                <a:bodyPr wrap="none" anchor="ctr"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b="0" kern="0" smtClean="0">
                    <a:solidFill>
                      <a:srgbClr val="000000"/>
                    </a:solidFill>
                    <a:ea typeface="华文细黑" pitchFamily="2" charset="-122"/>
                  </a:endParaRPr>
                </a:p>
              </p:txBody>
            </p:sp>
            <p:sp>
              <p:nvSpPr>
                <p:cNvPr id="61" name="AutoShape 49"/>
                <p:cNvSpPr>
                  <a:spLocks noChangeArrowheads="1"/>
                </p:cNvSpPr>
                <p:nvPr/>
              </p:nvSpPr>
              <p:spPr bwMode="auto">
                <a:xfrm rot="6078281">
                  <a:off x="426" y="-292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/>
              </p:spPr>
              <p:txBody>
                <a:bodyPr wrap="none" anchor="ctr"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b="0" kern="0" smtClean="0">
                    <a:solidFill>
                      <a:srgbClr val="000000"/>
                    </a:solidFill>
                    <a:ea typeface="华文细黑" pitchFamily="2" charset="-122"/>
                  </a:endParaRPr>
                </a:p>
              </p:txBody>
            </p:sp>
            <p:sp>
              <p:nvSpPr>
                <p:cNvPr id="62" name="AutoShape 50"/>
                <p:cNvSpPr>
                  <a:spLocks noChangeArrowheads="1"/>
                </p:cNvSpPr>
                <p:nvPr/>
              </p:nvSpPr>
              <p:spPr bwMode="auto">
                <a:xfrm rot="6373927">
                  <a:off x="500" y="-271"/>
                  <a:ext cx="228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/>
              </p:spPr>
              <p:txBody>
                <a:bodyPr wrap="none" anchor="ctr"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b="0" kern="0" smtClean="0">
                    <a:solidFill>
                      <a:srgbClr val="000000"/>
                    </a:solidFill>
                    <a:ea typeface="华文细黑" pitchFamily="2" charset="-122"/>
                  </a:endParaRPr>
                </a:p>
              </p:txBody>
            </p:sp>
            <p:sp>
              <p:nvSpPr>
                <p:cNvPr id="63" name="AutoShape 51"/>
                <p:cNvSpPr>
                  <a:spLocks noChangeArrowheads="1"/>
                </p:cNvSpPr>
                <p:nvPr/>
              </p:nvSpPr>
              <p:spPr bwMode="auto">
                <a:xfrm rot="6906312">
                  <a:off x="592" y="-239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/>
              </p:spPr>
              <p:txBody>
                <a:bodyPr wrap="none" anchor="ctr"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b="0" kern="0" smtClean="0">
                    <a:solidFill>
                      <a:srgbClr val="000000"/>
                    </a:solidFill>
                    <a:ea typeface="华文细黑" pitchFamily="2" charset="-122"/>
                  </a:endParaRPr>
                </a:p>
              </p:txBody>
            </p:sp>
          </p:grpSp>
          <p:grpSp>
            <p:nvGrpSpPr>
              <p:cNvPr id="59412" name="Group 66"/>
              <p:cNvGrpSpPr>
                <a:grpSpLocks/>
              </p:cNvGrpSpPr>
              <p:nvPr/>
            </p:nvGrpSpPr>
            <p:grpSpPr bwMode="auto">
              <a:xfrm rot="1353540">
                <a:off x="150" y="60"/>
                <a:ext cx="743" cy="186"/>
                <a:chOff x="0" y="0"/>
                <a:chExt cx="1118" cy="279"/>
              </a:xfrm>
            </p:grpSpPr>
            <p:sp>
              <p:nvSpPr>
                <p:cNvPr id="56" name="AutoShape 53"/>
                <p:cNvSpPr>
                  <a:spLocks noChangeArrowheads="1"/>
                </p:cNvSpPr>
                <p:nvPr/>
              </p:nvSpPr>
              <p:spPr bwMode="auto">
                <a:xfrm rot="5263130">
                  <a:off x="291" y="-294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/>
              </p:spPr>
              <p:txBody>
                <a:bodyPr wrap="none" anchor="ctr"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b="0" kern="0" smtClean="0">
                    <a:solidFill>
                      <a:srgbClr val="000000"/>
                    </a:solidFill>
                    <a:ea typeface="华文细黑" pitchFamily="2" charset="-122"/>
                  </a:endParaRPr>
                </a:p>
              </p:txBody>
            </p:sp>
            <p:sp>
              <p:nvSpPr>
                <p:cNvPr id="57" name="AutoShape 54"/>
                <p:cNvSpPr>
                  <a:spLocks noChangeArrowheads="1"/>
                </p:cNvSpPr>
                <p:nvPr/>
              </p:nvSpPr>
              <p:spPr bwMode="auto">
                <a:xfrm rot="6078281">
                  <a:off x="426" y="-295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/>
              </p:spPr>
              <p:txBody>
                <a:bodyPr wrap="none" anchor="ctr"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b="0" kern="0" smtClean="0">
                    <a:solidFill>
                      <a:srgbClr val="000000"/>
                    </a:solidFill>
                    <a:ea typeface="华文细黑" pitchFamily="2" charset="-122"/>
                  </a:endParaRPr>
                </a:p>
              </p:txBody>
            </p:sp>
            <p:sp>
              <p:nvSpPr>
                <p:cNvPr id="58" name="AutoShape 55"/>
                <p:cNvSpPr>
                  <a:spLocks noChangeArrowheads="1"/>
                </p:cNvSpPr>
                <p:nvPr/>
              </p:nvSpPr>
              <p:spPr bwMode="auto">
                <a:xfrm rot="6373927">
                  <a:off x="502" y="-272"/>
                  <a:ext cx="229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/>
              </p:spPr>
              <p:txBody>
                <a:bodyPr wrap="none" anchor="ctr"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b="0" kern="0" smtClean="0">
                    <a:solidFill>
                      <a:srgbClr val="000000"/>
                    </a:solidFill>
                    <a:ea typeface="华文细黑" pitchFamily="2" charset="-122"/>
                  </a:endParaRPr>
                </a:p>
              </p:txBody>
            </p:sp>
            <p:sp>
              <p:nvSpPr>
                <p:cNvPr id="59" name="AutoShape 56"/>
                <p:cNvSpPr>
                  <a:spLocks noChangeArrowheads="1"/>
                </p:cNvSpPr>
                <p:nvPr/>
              </p:nvSpPr>
              <p:spPr bwMode="auto">
                <a:xfrm rot="6906312">
                  <a:off x="592" y="-241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/>
              </p:spPr>
              <p:txBody>
                <a:bodyPr wrap="none" anchor="ctr"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微软雅黑" pitchFamily="34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b="0" kern="0" smtClean="0">
                    <a:solidFill>
                      <a:srgbClr val="000000"/>
                    </a:solidFill>
                    <a:ea typeface="华文细黑" pitchFamily="2" charset="-122"/>
                  </a:endParaRPr>
                </a:p>
              </p:txBody>
            </p:sp>
          </p:grpSp>
        </p:grpSp>
      </p:grpSp>
      <p:sp>
        <p:nvSpPr>
          <p:cNvPr id="64" name="矩形 63"/>
          <p:cNvSpPr>
            <a:spLocks noChangeArrowheads="1"/>
          </p:cNvSpPr>
          <p:nvPr/>
        </p:nvSpPr>
        <p:spPr bwMode="auto">
          <a:xfrm>
            <a:off x="3491388" y="145119"/>
            <a:ext cx="554510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600" b="1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</a:t>
            </a:r>
            <a:r>
              <a:rPr lang="zh-CN" altLang="en-US" sz="26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采取综合措施推动经济转型升级</a:t>
            </a:r>
          </a:p>
        </p:txBody>
      </p:sp>
      <p:sp>
        <p:nvSpPr>
          <p:cNvPr id="65" name="矩形 64"/>
          <p:cNvSpPr>
            <a:spLocks noChangeArrowheads="1"/>
          </p:cNvSpPr>
          <p:nvPr/>
        </p:nvSpPr>
        <p:spPr bwMode="auto">
          <a:xfrm>
            <a:off x="1571604" y="1071546"/>
            <a:ext cx="17891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dirty="0">
                <a:solidFill>
                  <a:srgbClr val="000000"/>
                </a:solidFill>
                <a:latin typeface="Calibri" pitchFamily="34" charset="0"/>
              </a:rPr>
              <a:t>引导地区和企业搞好经济发展</a:t>
            </a:r>
          </a:p>
        </p:txBody>
      </p:sp>
      <p:sp>
        <p:nvSpPr>
          <p:cNvPr id="66" name="矩形 65"/>
          <p:cNvSpPr>
            <a:spLocks noChangeArrowheads="1"/>
          </p:cNvSpPr>
          <p:nvPr/>
        </p:nvSpPr>
        <p:spPr bwMode="auto">
          <a:xfrm>
            <a:off x="4716016" y="4500570"/>
            <a:ext cx="20304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000000"/>
                </a:solidFill>
                <a:latin typeface="Calibri" pitchFamily="34" charset="0"/>
              </a:rPr>
              <a:t>推动发展方式转变</a:t>
            </a:r>
          </a:p>
        </p:txBody>
      </p:sp>
      <p:sp>
        <p:nvSpPr>
          <p:cNvPr id="67" name="矩形 66"/>
          <p:cNvSpPr>
            <a:spLocks noChangeArrowheads="1"/>
          </p:cNvSpPr>
          <p:nvPr/>
        </p:nvSpPr>
        <p:spPr bwMode="auto">
          <a:xfrm>
            <a:off x="6982767" y="3786190"/>
            <a:ext cx="29178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dirty="0">
                <a:solidFill>
                  <a:srgbClr val="000000"/>
                </a:solidFill>
                <a:latin typeface="Calibri" pitchFamily="34" charset="0"/>
              </a:rPr>
              <a:t>形成现实生产力</a:t>
            </a:r>
            <a:r>
              <a:rPr lang="zh-CN" altLang="en-US" dirty="0" smtClean="0">
                <a:solidFill>
                  <a:srgbClr val="000000"/>
                </a:solidFill>
                <a:latin typeface="Calibri" pitchFamily="34" charset="0"/>
              </a:rPr>
              <a:t>和</a:t>
            </a:r>
            <a:endParaRPr lang="en-US" altLang="zh-CN" dirty="0" smtClean="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zh-CN" altLang="en-US" dirty="0" smtClean="0">
                <a:solidFill>
                  <a:srgbClr val="000000"/>
                </a:solidFill>
                <a:latin typeface="Calibri" pitchFamily="34" charset="0"/>
              </a:rPr>
              <a:t>创造</a:t>
            </a:r>
            <a:r>
              <a:rPr lang="zh-CN" altLang="en-US" dirty="0">
                <a:solidFill>
                  <a:srgbClr val="000000"/>
                </a:solidFill>
                <a:latin typeface="Calibri" pitchFamily="34" charset="0"/>
              </a:rPr>
              <a:t>绿色物质财富</a:t>
            </a:r>
          </a:p>
        </p:txBody>
      </p:sp>
      <p:sp>
        <p:nvSpPr>
          <p:cNvPr id="68" name="矩形 67"/>
          <p:cNvSpPr>
            <a:spLocks noChangeArrowheads="1"/>
          </p:cNvSpPr>
          <p:nvPr/>
        </p:nvSpPr>
        <p:spPr bwMode="auto">
          <a:xfrm>
            <a:off x="6194403" y="1285860"/>
            <a:ext cx="237807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dirty="0">
                <a:solidFill>
                  <a:srgbClr val="000000"/>
                </a:solidFill>
                <a:latin typeface="Calibri" pitchFamily="34" charset="0"/>
              </a:rPr>
              <a:t>对发展方式</a:t>
            </a:r>
            <a:r>
              <a:rPr lang="zh-CN" altLang="en-US" dirty="0" smtClean="0">
                <a:solidFill>
                  <a:srgbClr val="000000"/>
                </a:solidFill>
                <a:latin typeface="Calibri" pitchFamily="34" charset="0"/>
              </a:rPr>
              <a:t>、</a:t>
            </a:r>
            <a:endParaRPr lang="en-US" altLang="zh-CN" dirty="0" smtClean="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zh-CN" altLang="en-US" dirty="0" smtClean="0">
                <a:solidFill>
                  <a:srgbClr val="000000"/>
                </a:solidFill>
                <a:latin typeface="Calibri" pitchFamily="34" charset="0"/>
              </a:rPr>
              <a:t>产业结构</a:t>
            </a:r>
            <a:r>
              <a:rPr lang="zh-CN" altLang="en-US" dirty="0">
                <a:solidFill>
                  <a:srgbClr val="000000"/>
                </a:solidFill>
                <a:latin typeface="Calibri" pitchFamily="34" charset="0"/>
              </a:rPr>
              <a:t>及</a:t>
            </a:r>
            <a:r>
              <a:rPr lang="zh-CN" altLang="en-US" dirty="0" smtClean="0">
                <a:solidFill>
                  <a:srgbClr val="000000"/>
                </a:solidFill>
                <a:latin typeface="Calibri" pitchFamily="34" charset="0"/>
              </a:rPr>
              <a:t>布局</a:t>
            </a:r>
            <a:endParaRPr lang="en-US" altLang="zh-CN" dirty="0" smtClean="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zh-CN" altLang="en-US" dirty="0" smtClean="0">
                <a:solidFill>
                  <a:srgbClr val="000000"/>
                </a:solidFill>
                <a:latin typeface="Calibri" pitchFamily="34" charset="0"/>
              </a:rPr>
              <a:t>进行</a:t>
            </a:r>
            <a:r>
              <a:rPr lang="zh-CN" altLang="en-US" dirty="0">
                <a:solidFill>
                  <a:srgbClr val="000000"/>
                </a:solidFill>
                <a:latin typeface="Calibri" pitchFamily="34" charset="0"/>
              </a:rPr>
              <a:t>优化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50"/>
                            </p:stCondLst>
                            <p:childTnLst>
                              <p:par>
                                <p:cTn id="4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7" grpId="0"/>
      <p:bldP spid="6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9" name="组合 4"/>
          <p:cNvGrpSpPr>
            <a:grpSpLocks/>
          </p:cNvGrpSpPr>
          <p:nvPr/>
        </p:nvGrpSpPr>
        <p:grpSpPr bwMode="auto">
          <a:xfrm>
            <a:off x="334963" y="3403600"/>
            <a:ext cx="8413750" cy="2689225"/>
            <a:chOff x="335379" y="3043429"/>
            <a:chExt cx="8413085" cy="2689827"/>
          </a:xfrm>
        </p:grpSpPr>
        <p:grpSp>
          <p:nvGrpSpPr>
            <p:cNvPr id="60423" name="组合 5"/>
            <p:cNvGrpSpPr>
              <a:grpSpLocks/>
            </p:cNvGrpSpPr>
            <p:nvPr/>
          </p:nvGrpSpPr>
          <p:grpSpPr bwMode="auto">
            <a:xfrm>
              <a:off x="335379" y="3043429"/>
              <a:ext cx="8413085" cy="2689827"/>
              <a:chOff x="216488" y="1268760"/>
              <a:chExt cx="8772661" cy="4238983"/>
            </a:xfrm>
          </p:grpSpPr>
          <p:grpSp>
            <p:nvGrpSpPr>
              <p:cNvPr id="60427" name="组合 9"/>
              <p:cNvGrpSpPr>
                <a:grpSpLocks/>
              </p:cNvGrpSpPr>
              <p:nvPr/>
            </p:nvGrpSpPr>
            <p:grpSpPr bwMode="auto">
              <a:xfrm>
                <a:off x="241150" y="1268760"/>
                <a:ext cx="8723338" cy="4212136"/>
                <a:chOff x="13563" y="2276872"/>
                <a:chExt cx="8734901" cy="3505880"/>
              </a:xfrm>
            </p:grpSpPr>
            <p:pic>
              <p:nvPicPr>
                <p:cNvPr id="60430" name="图片 12"/>
                <p:cNvPicPr>
                  <a:picLocks noChangeAspect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13563" y="2276872"/>
                  <a:ext cx="8734901" cy="35058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14" name="直接连接符 13"/>
                <p:cNvCxnSpPr/>
                <p:nvPr/>
              </p:nvCxnSpPr>
              <p:spPr>
                <a:xfrm>
                  <a:off x="133063" y="5453109"/>
                  <a:ext cx="8567169" cy="0"/>
                </a:xfrm>
                <a:prstGeom prst="line">
                  <a:avLst/>
                </a:prstGeom>
                <a:ln w="5715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接连接符 14"/>
                <p:cNvCxnSpPr/>
                <p:nvPr/>
              </p:nvCxnSpPr>
              <p:spPr>
                <a:xfrm>
                  <a:off x="2987128" y="2637193"/>
                  <a:ext cx="0" cy="2772177"/>
                </a:xfrm>
                <a:prstGeom prst="line">
                  <a:avLst/>
                </a:prstGeom>
                <a:ln w="8890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接连接符 15"/>
                <p:cNvCxnSpPr/>
                <p:nvPr/>
              </p:nvCxnSpPr>
              <p:spPr>
                <a:xfrm>
                  <a:off x="5867712" y="2637193"/>
                  <a:ext cx="0" cy="2807585"/>
                </a:xfrm>
                <a:prstGeom prst="line">
                  <a:avLst/>
                </a:prstGeom>
                <a:ln w="8890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接连接符 16"/>
                <p:cNvCxnSpPr/>
                <p:nvPr/>
              </p:nvCxnSpPr>
              <p:spPr>
                <a:xfrm>
                  <a:off x="179470" y="2576792"/>
                  <a:ext cx="8495899" cy="0"/>
                </a:xfrm>
                <a:prstGeom prst="line">
                  <a:avLst/>
                </a:prstGeom>
                <a:ln w="5715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60428" name="Picture 2"/>
              <p:cNvPicPr>
                <a:picLocks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41149" y="5363743"/>
                <a:ext cx="8748000" cy="144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0429" name="Picture 2"/>
              <p:cNvPicPr>
                <a:picLocks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16488" y="1268760"/>
                <a:ext cx="8748000" cy="144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7" name="Picture 4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65796" y="3335594"/>
              <a:ext cx="2679488" cy="212137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</p:pic>
        <p:pic>
          <p:nvPicPr>
            <p:cNvPr id="8" name="Picture 2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68718" y="3297486"/>
              <a:ext cx="2677900" cy="211978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</p:pic>
        <p:pic>
          <p:nvPicPr>
            <p:cNvPr id="9" name="Picture 5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206939" y="3338770"/>
              <a:ext cx="2700125" cy="211978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</p:pic>
      </p:grpSp>
      <p:sp>
        <p:nvSpPr>
          <p:cNvPr id="18" name="圆角矩形标注 17"/>
          <p:cNvSpPr/>
          <p:nvPr/>
        </p:nvSpPr>
        <p:spPr>
          <a:xfrm>
            <a:off x="2285984" y="1071546"/>
            <a:ext cx="6048375" cy="1800225"/>
          </a:xfrm>
          <a:prstGeom prst="wedgeRoundRectCallout">
            <a:avLst>
              <a:gd name="adj1" fmla="val -1677"/>
              <a:gd name="adj2" fmla="val 87595"/>
              <a:gd name="adj3" fmla="val 16667"/>
            </a:avLst>
          </a:prstGeom>
          <a:ln w="28575">
            <a:solidFill>
              <a:srgbClr val="000000"/>
            </a:solidFill>
            <a:prstDash val="dash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600" dirty="0">
                <a:solidFill>
                  <a:prstClr val="black"/>
                </a:solidFill>
              </a:rPr>
              <a:t>   </a:t>
            </a:r>
            <a:r>
              <a:rPr lang="zh-CN" altLang="en-US" sz="2600" dirty="0" smtClean="0">
                <a:solidFill>
                  <a:prstClr val="black"/>
                </a:solidFill>
              </a:rPr>
              <a:t>“生态建设示范区”</a:t>
            </a:r>
            <a:r>
              <a:rPr lang="zh-CN" altLang="en-US" sz="2600" dirty="0">
                <a:solidFill>
                  <a:prstClr val="black"/>
                </a:solidFill>
              </a:rPr>
              <a:t>正式更名</a:t>
            </a:r>
            <a:r>
              <a:rPr lang="zh-CN" altLang="en-US" sz="2600" dirty="0" smtClean="0">
                <a:solidFill>
                  <a:prstClr val="black"/>
                </a:solidFill>
              </a:rPr>
              <a:t>为</a:t>
            </a:r>
            <a:endParaRPr lang="en-US" altLang="zh-CN" sz="2600" dirty="0" smtClean="0">
              <a:solidFill>
                <a:prstClr val="black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600" dirty="0" smtClean="0">
                <a:solidFill>
                  <a:srgbClr val="FF0000"/>
                </a:solidFill>
              </a:rPr>
              <a:t>“</a:t>
            </a:r>
            <a:r>
              <a:rPr lang="zh-CN" altLang="en-US" sz="2600" dirty="0">
                <a:solidFill>
                  <a:srgbClr val="FF0000"/>
                </a:solidFill>
              </a:rPr>
              <a:t>生态文明建设示范区</a:t>
            </a:r>
            <a:r>
              <a:rPr lang="zh-CN" altLang="en-US" sz="2600" dirty="0" smtClean="0">
                <a:solidFill>
                  <a:srgbClr val="FF0000"/>
                </a:solidFill>
              </a:rPr>
              <a:t>”</a:t>
            </a:r>
            <a:endParaRPr lang="zh-CN" altLang="en-US" sz="2600" dirty="0">
              <a:solidFill>
                <a:srgbClr val="FF0000"/>
              </a:solidFill>
            </a:endParaRPr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auto">
          <a:xfrm>
            <a:off x="5429546" y="128245"/>
            <a:ext cx="353494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600" b="1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</a:t>
            </a:r>
            <a:r>
              <a:rPr lang="zh-CN" altLang="zh-CN" sz="2600" b="1" dirty="0">
                <a:latin typeface="黑体" panose="02010609060101010101" pitchFamily="49" charset="-122"/>
                <a:ea typeface="黑体" panose="02010609060101010101" pitchFamily="49" charset="-122"/>
              </a:rPr>
              <a:t>着力深化生态保护</a:t>
            </a:r>
            <a:endParaRPr lang="zh-CN" altLang="en-US" sz="2600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AutoShape 40"/>
          <p:cNvSpPr>
            <a:spLocks noChangeArrowheads="1"/>
          </p:cNvSpPr>
          <p:nvPr/>
        </p:nvSpPr>
        <p:spPr bwMode="auto">
          <a:xfrm>
            <a:off x="900113" y="2565400"/>
            <a:ext cx="7127875" cy="2087563"/>
          </a:xfrm>
          <a:prstGeom prst="roundRect">
            <a:avLst>
              <a:gd name="adj" fmla="val 5630"/>
            </a:avLst>
          </a:prstGeom>
          <a:noFill/>
          <a:ln>
            <a:noFill/>
          </a:ln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9pPr>
          </a:lstStyle>
          <a:p>
            <a:pPr eaLnBrk="1" hangingPunct="1">
              <a:defRPr/>
            </a:pPr>
            <a:r>
              <a:rPr lang="en-US" altLang="zh-CN" sz="2400" b="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en-US" altLang="zh-CN" sz="2400" b="0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zh-CN" sz="2400" b="0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良好</a:t>
            </a:r>
            <a:r>
              <a:rPr lang="zh-CN" altLang="zh-CN" sz="2400" b="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的自然生态系统是生态文明的</a:t>
            </a:r>
            <a:r>
              <a:rPr lang="zh-CN" altLang="zh-CN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重要</a:t>
            </a:r>
            <a:r>
              <a:rPr lang="zh-CN" altLang="zh-CN" sz="24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标志</a:t>
            </a:r>
            <a:r>
              <a:rPr lang="zh-CN" altLang="en-US" sz="2400" b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endParaRPr lang="en-US" altLang="zh-CN" sz="2400" b="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defRPr/>
            </a:pPr>
            <a:r>
              <a:rPr lang="zh-CN" altLang="en-US" sz="2400" b="0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生态</a:t>
            </a:r>
            <a:r>
              <a:rPr lang="zh-CN" altLang="en-US" sz="2400" b="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文明建设示范区是大力推进生态文明</a:t>
            </a:r>
            <a:r>
              <a:rPr lang="zh-CN" altLang="en-US" sz="2400" b="0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建设</a:t>
            </a:r>
            <a:endParaRPr lang="en-US" altLang="zh-CN" sz="2400" b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defRPr/>
            </a:pPr>
            <a:r>
              <a:rPr lang="en-US" altLang="zh-CN" sz="2400" b="0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zh-CN" altLang="en-US" sz="2400" b="0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</a:t>
            </a:r>
            <a:r>
              <a:rPr lang="zh-CN" altLang="en-US" sz="24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重要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载体</a:t>
            </a:r>
            <a:r>
              <a:rPr lang="zh-CN" altLang="en-US" sz="2400" b="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和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有力抓手</a:t>
            </a:r>
          </a:p>
          <a:p>
            <a:pPr algn="ctr" eaLnBrk="1" hangingPunct="1">
              <a:defRPr/>
            </a:pPr>
            <a:endParaRPr lang="zh-CN" altLang="en-US" sz="2400" kern="0" dirty="0" smtClean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9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750"/>
                            </p:stCondLst>
                            <p:childTnLst>
                              <p:par>
                                <p:cTn id="2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25" accel="50000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25" accel="50000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4" grpId="0"/>
      <p:bldP spid="4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>
            <a:grpSpLocks/>
          </p:cNvGrpSpPr>
          <p:nvPr/>
        </p:nvGrpSpPr>
        <p:grpSpPr bwMode="auto">
          <a:xfrm>
            <a:off x="4038248" y="5004614"/>
            <a:ext cx="4819650" cy="723900"/>
            <a:chOff x="4267193" y="5445224"/>
            <a:chExt cx="4818090" cy="724188"/>
          </a:xfrm>
        </p:grpSpPr>
        <p:sp>
          <p:nvSpPr>
            <p:cNvPr id="5" name="流程图: 可选过程 4"/>
            <p:cNvSpPr/>
            <p:nvPr/>
          </p:nvSpPr>
          <p:spPr>
            <a:xfrm>
              <a:off x="4267193" y="5449989"/>
              <a:ext cx="4818090" cy="719423"/>
            </a:xfrm>
            <a:prstGeom prst="flowChartAlternateProcess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452" name="矩形 5"/>
            <p:cNvSpPr>
              <a:spLocks noChangeArrowheads="1"/>
            </p:cNvSpPr>
            <p:nvPr/>
          </p:nvSpPr>
          <p:spPr bwMode="auto">
            <a:xfrm>
              <a:off x="4283968" y="5445224"/>
              <a:ext cx="480131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sz="2400" dirty="0">
                  <a:solidFill>
                    <a:srgbClr val="000000"/>
                  </a:solidFill>
                  <a:latin typeface="Calibri" pitchFamily="34" charset="0"/>
                </a:rPr>
                <a:t>环保执法能否</a:t>
              </a:r>
              <a:r>
                <a:rPr lang="zh-CN" altLang="en-US" sz="3200" dirty="0">
                  <a:solidFill>
                    <a:srgbClr val="000000"/>
                  </a:solidFill>
                  <a:latin typeface="Calibri" pitchFamily="34" charset="0"/>
                </a:rPr>
                <a:t>“硬”</a:t>
              </a:r>
              <a:r>
                <a:rPr lang="zh-CN" altLang="en-US" sz="2400" dirty="0">
                  <a:solidFill>
                    <a:srgbClr val="000000"/>
                  </a:solidFill>
                  <a:latin typeface="Calibri" pitchFamily="34" charset="0"/>
                </a:rPr>
                <a:t>起来很关键</a:t>
              </a:r>
            </a:p>
          </p:txBody>
        </p:sp>
      </p:grp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683568" y="4564285"/>
            <a:ext cx="150019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三不</a:t>
            </a:r>
            <a:endParaRPr lang="en-US" altLang="zh-CN" sz="2400" b="1" dirty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2000" dirty="0" smtClean="0">
                <a:solidFill>
                  <a:srgbClr val="000000"/>
                </a:solidFill>
                <a:latin typeface="Calibri" pitchFamily="34" charset="0"/>
              </a:rPr>
              <a:t>不定时间</a:t>
            </a:r>
            <a:endParaRPr lang="en-US" altLang="zh-CN" sz="2000" dirty="0" smtClean="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zh-CN" altLang="en-US" sz="2000" dirty="0" smtClean="0">
                <a:solidFill>
                  <a:srgbClr val="000000"/>
                </a:solidFill>
                <a:latin typeface="Calibri" pitchFamily="34" charset="0"/>
              </a:rPr>
              <a:t>不打招呼</a:t>
            </a:r>
            <a:endParaRPr lang="en-US" altLang="zh-CN" sz="2000" dirty="0" smtClean="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zh-CN" altLang="en-US" sz="2000" dirty="0" smtClean="0">
                <a:solidFill>
                  <a:srgbClr val="000000"/>
                </a:solidFill>
                <a:latin typeface="Calibri" pitchFamily="34" charset="0"/>
              </a:rPr>
              <a:t>不</a:t>
            </a:r>
            <a:r>
              <a:rPr lang="zh-CN" altLang="en-US" sz="2000" dirty="0">
                <a:solidFill>
                  <a:srgbClr val="000000"/>
                </a:solidFill>
                <a:latin typeface="Calibri" pitchFamily="34" charset="0"/>
              </a:rPr>
              <a:t>听</a:t>
            </a:r>
            <a:r>
              <a:rPr lang="zh-CN" altLang="en-US" sz="2000" dirty="0" smtClean="0">
                <a:solidFill>
                  <a:srgbClr val="000000"/>
                </a:solidFill>
                <a:latin typeface="Calibri" pitchFamily="34" charset="0"/>
              </a:rPr>
              <a:t>汇报</a:t>
            </a:r>
            <a:endParaRPr lang="zh-CN" altLang="en-US" sz="20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4352455" y="124961"/>
            <a:ext cx="454002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600" b="1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</a:t>
            </a:r>
            <a:r>
              <a:rPr lang="zh-CN" altLang="zh-CN" sz="2600" b="1" dirty="0">
                <a:latin typeface="黑体" panose="02010609060101010101" pitchFamily="49" charset="-122"/>
                <a:ea typeface="黑体" panose="02010609060101010101" pitchFamily="49" charset="-122"/>
              </a:rPr>
              <a:t>严格执法监督和应急管理</a:t>
            </a:r>
            <a:endParaRPr lang="zh-CN" altLang="en-US" sz="2600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536" y="1353241"/>
            <a:ext cx="4080924" cy="2545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255203" y="4635723"/>
            <a:ext cx="157163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三直</a:t>
            </a:r>
            <a:endParaRPr lang="en-US" altLang="zh-CN" sz="2400" b="1" dirty="0" smtClean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zh-CN" altLang="en-US" dirty="0" smtClean="0">
                <a:solidFill>
                  <a:srgbClr val="000000"/>
                </a:solidFill>
                <a:latin typeface="Calibri" pitchFamily="34" charset="0"/>
              </a:rPr>
              <a:t>直奔现场</a:t>
            </a:r>
            <a:endParaRPr lang="en-US" altLang="zh-CN" dirty="0" smtClean="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zh-CN" altLang="en-US" dirty="0" smtClean="0">
                <a:solidFill>
                  <a:srgbClr val="000000"/>
                </a:solidFill>
                <a:latin typeface="Calibri" pitchFamily="34" charset="0"/>
              </a:rPr>
              <a:t>直接查处</a:t>
            </a:r>
            <a:endParaRPr lang="en-US" altLang="zh-CN" dirty="0" smtClean="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zh-CN" altLang="en-US" dirty="0" smtClean="0">
                <a:solidFill>
                  <a:srgbClr val="000000"/>
                </a:solidFill>
                <a:latin typeface="Calibri" pitchFamily="34" charset="0"/>
              </a:rPr>
              <a:t>直接曝光</a:t>
            </a:r>
            <a:endParaRPr lang="zh-CN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979712" y="2889685"/>
            <a:ext cx="5952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环境安全是国家安全的重要组成部分</a:t>
            </a:r>
            <a:endParaRPr lang="zh-CN" altLang="en-US" sz="2800" dirty="0"/>
          </a:p>
        </p:txBody>
      </p:sp>
      <p:grpSp>
        <p:nvGrpSpPr>
          <p:cNvPr id="18" name="组合 17"/>
          <p:cNvGrpSpPr/>
          <p:nvPr/>
        </p:nvGrpSpPr>
        <p:grpSpPr>
          <a:xfrm>
            <a:off x="4643438" y="1616032"/>
            <a:ext cx="4243386" cy="3025094"/>
            <a:chOff x="251519" y="1188451"/>
            <a:chExt cx="5534026" cy="3686175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188451"/>
              <a:ext cx="5534025" cy="3686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矩形 19"/>
            <p:cNvSpPr/>
            <p:nvPr/>
          </p:nvSpPr>
          <p:spPr>
            <a:xfrm>
              <a:off x="251519" y="4084006"/>
              <a:ext cx="553402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</a:rPr>
                <a:t>石家庄市环保局环境应急</a:t>
              </a:r>
              <a:r>
                <a:rPr lang="zh-CN" altLang="en-US" sz="2000" b="1" dirty="0" smtClean="0">
                  <a:solidFill>
                    <a:schemeClr val="bg1"/>
                  </a:solidFill>
                </a:rPr>
                <a:t>中心</a:t>
              </a:r>
              <a:endParaRPr lang="en-US" altLang="zh-CN" sz="2000" b="1" dirty="0" smtClean="0">
                <a:solidFill>
                  <a:schemeClr val="bg1"/>
                </a:solidFill>
              </a:endParaRPr>
            </a:p>
            <a:p>
              <a:r>
                <a:rPr lang="zh-CN" altLang="en-US" sz="2000" b="1" dirty="0" smtClean="0">
                  <a:solidFill>
                    <a:schemeClr val="bg1"/>
                  </a:solidFill>
                </a:rPr>
                <a:t>“</a:t>
              </a:r>
              <a:r>
                <a:rPr lang="en-US" altLang="zh-CN" sz="2000" b="1" dirty="0" smtClean="0">
                  <a:solidFill>
                    <a:schemeClr val="bg1"/>
                  </a:solidFill>
                </a:rPr>
                <a:t>12369”</a:t>
              </a:r>
              <a:r>
                <a:rPr lang="zh-CN" altLang="en-US" sz="2000" b="1" dirty="0">
                  <a:solidFill>
                    <a:schemeClr val="bg1"/>
                  </a:solidFill>
                </a:rPr>
                <a:t>环保举报</a:t>
              </a:r>
              <a:r>
                <a:rPr lang="zh-CN" altLang="en-US" sz="2000" b="1" dirty="0" smtClean="0">
                  <a:solidFill>
                    <a:schemeClr val="bg1"/>
                  </a:solidFill>
                </a:rPr>
                <a:t>热线</a:t>
              </a:r>
              <a:endParaRPr lang="zh-CN" altLang="en-US" sz="20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9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5" grpId="0"/>
      <p:bldP spid="17" grpId="0"/>
      <p:bldP spid="17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4759491" y="116632"/>
            <a:ext cx="420499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600" b="1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七、</a:t>
            </a:r>
            <a:r>
              <a:rPr lang="zh-CN" altLang="en-US" sz="26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全面推进环境信息公开</a:t>
            </a:r>
          </a:p>
        </p:txBody>
      </p:sp>
      <p:pic>
        <p:nvPicPr>
          <p:cNvPr id="9" name="图片 8" descr="D5508D3B17A4AB62745574BB420637C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632" y="2928934"/>
            <a:ext cx="3943368" cy="3141550"/>
          </a:xfrm>
          <a:prstGeom prst="rect">
            <a:avLst/>
          </a:prstGeom>
        </p:spPr>
      </p:pic>
      <p:pic>
        <p:nvPicPr>
          <p:cNvPr id="10" name="图片 9" descr="W020111018616712654355副本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1071546"/>
            <a:ext cx="4787273" cy="3071834"/>
          </a:xfrm>
          <a:prstGeom prst="rect">
            <a:avLst/>
          </a:prstGeom>
        </p:spPr>
      </p:pic>
      <p:pic>
        <p:nvPicPr>
          <p:cNvPr id="13" name="图片 12" descr="6545805_113751020000_2.jpg"/>
          <p:cNvPicPr>
            <a:picLocks noChangeAspect="1"/>
          </p:cNvPicPr>
          <p:nvPr/>
        </p:nvPicPr>
        <p:blipFill>
          <a:blip r:embed="rId5"/>
          <a:srcRect l="11848" t="25495" r="19674" b="7673"/>
          <a:stretch>
            <a:fillRect/>
          </a:stretch>
        </p:blipFill>
        <p:spPr>
          <a:xfrm>
            <a:off x="1285852" y="4357694"/>
            <a:ext cx="2786114" cy="23880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3286116" y="5732463"/>
            <a:ext cx="3416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Calibri" pitchFamily="34" charset="0"/>
              </a:rPr>
              <a:t>自觉传承焦裕禄精神</a:t>
            </a: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755576" y="1844675"/>
            <a:ext cx="41037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Calibri" pitchFamily="34" charset="0"/>
              </a:rPr>
              <a:t>自觉抓好整改任务的落实</a:t>
            </a: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5368925" y="4976827"/>
            <a:ext cx="3775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Calibri" pitchFamily="34" charset="0"/>
              </a:rPr>
              <a:t>自觉履行“一岗双责”</a:t>
            </a: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3491388" y="119757"/>
            <a:ext cx="554510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600" b="1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八、</a:t>
            </a:r>
            <a:r>
              <a:rPr lang="zh-CN" altLang="en-US" sz="26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切实抓好教育实践活动整改</a:t>
            </a:r>
            <a:r>
              <a:rPr lang="zh-CN" altLang="en-US" sz="2600" b="1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落实</a:t>
            </a:r>
            <a:endParaRPr lang="zh-CN" altLang="en-US" sz="2600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2" name="图片 11" descr="xin_06304050116401401714016.jpg"/>
          <p:cNvPicPr>
            <a:picLocks noChangeAspect="1"/>
          </p:cNvPicPr>
          <p:nvPr/>
        </p:nvPicPr>
        <p:blipFill>
          <a:blip r:embed="rId3"/>
          <a:srcRect r="28125"/>
          <a:stretch>
            <a:fillRect/>
          </a:stretch>
        </p:blipFill>
        <p:spPr>
          <a:xfrm>
            <a:off x="3357554" y="3232460"/>
            <a:ext cx="5429288" cy="162530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图片 12" descr="201405230559205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314" y="857232"/>
            <a:ext cx="4071934" cy="2262186"/>
          </a:xfrm>
          <a:prstGeom prst="rect">
            <a:avLst/>
          </a:prstGeom>
        </p:spPr>
      </p:pic>
      <p:pic>
        <p:nvPicPr>
          <p:cNvPr id="14" name="图片 13" descr="201432635679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20" y="3000372"/>
            <a:ext cx="2626794" cy="32190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42844" y="6357958"/>
            <a:ext cx="321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人民的好公仆</a:t>
            </a:r>
            <a:r>
              <a:rPr lang="en-US" altLang="zh-CN" dirty="0" smtClean="0"/>
              <a:t>——</a:t>
            </a:r>
            <a:r>
              <a:rPr lang="zh-CN" altLang="en-US" dirty="0" smtClean="0"/>
              <a:t>焦裕禄同志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7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0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71406" y="2057400"/>
            <a:ext cx="896461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第一章</a:t>
            </a:r>
            <a:endParaRPr lang="en-US" altLang="zh-CN" sz="3600" b="1" dirty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  <a:p>
            <a:pPr algn="ctr"/>
            <a:r>
              <a:rPr lang="zh-CN" altLang="zh-CN" sz="3600" b="1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深入贯彻落实党中央、国务院关于生态文明建设和环境保护的新思想新论断新要求</a:t>
            </a:r>
            <a:endParaRPr lang="en-US" altLang="zh-CN" sz="3600" b="1" dirty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  <a:p>
            <a:pPr algn="ctr"/>
            <a:endParaRPr lang="zh-CN" altLang="en-US" sz="3600" b="1" dirty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郑重声明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2492896"/>
            <a:ext cx="5553905" cy="25572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458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86735" y="2397945"/>
            <a:ext cx="5364000" cy="37856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　　</a:t>
            </a:r>
            <a:r>
              <a:rPr lang="zh-CN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《时事报告》杂志是中央宣传部主管的时政月刊，是广大党员干部以及宣传、教育工作者认识、把握国内外形势政策、做好宣传教育工作的必备学习资料。</a:t>
            </a:r>
            <a:endParaRPr lang="en-US" altLang="zh-CN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黑体" pitchFamily="49" charset="-122"/>
              <a:ea typeface="黑体" pitchFamily="49" charset="-122"/>
            </a:endParaRPr>
          </a:p>
          <a:p>
            <a:pPr algn="just">
              <a:defRPr/>
            </a:pPr>
            <a:r>
              <a:rPr lang="en-US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    </a:t>
            </a:r>
            <a:r>
              <a:rPr lang="zh-CN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供各级领导干部讲形势、作报告和公开选拔、竞争上岗，大中专院校和中学思想政治课教师讲授形势与政策课和时事课，参加公务员考试以及关心国内外形势的读者使用。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图片 2" descr="党委中心组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矩形 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528888"/>
            <a:ext cx="5278438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477810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图片 2" descr="大学生版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4600" y="2590800"/>
            <a:ext cx="5257800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itchFamily="18" charset="0"/>
              <a:buNone/>
              <a:defRPr/>
            </a:pPr>
            <a:r>
              <a: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　　</a:t>
            </a:r>
            <a:r>
              <a:rPr lang="en-US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时事报告大学生版</a:t>
            </a:r>
            <a:r>
              <a:rPr lang="en-US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是受教育部社科司和思政司委托，中宣部</a:t>
            </a:r>
            <a:r>
              <a:rPr lang="en-US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时事报告</a:t>
            </a:r>
            <a:r>
              <a:rPr lang="en-US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杂志社编辑出版，专供高校形势与政策课使用的权威教材。</a:t>
            </a:r>
            <a:endParaRPr lang="en-US" altLang="zh-CN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黑体" pitchFamily="49" charset="-122"/>
              <a:ea typeface="黑体" pitchFamily="49" charset="-122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itchFamily="18" charset="0"/>
              <a:buNone/>
              <a:defRPr/>
            </a:pPr>
            <a:r>
              <a: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　　每学年两期，分别于每学期开学前出版。</a:t>
            </a:r>
          </a:p>
        </p:txBody>
      </p:sp>
    </p:spTree>
    <p:extLst>
      <p:ext uri="{BB962C8B-B14F-4D97-AF65-F5344CB8AC3E}">
        <p14:creationId xmlns="" xmlns:p14="http://schemas.microsoft.com/office/powerpoint/2010/main" val="180263378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图片 2" descr="职教版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4600" y="2590800"/>
            <a:ext cx="5194431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itchFamily="18" charset="0"/>
              <a:buNone/>
              <a:defRPr/>
            </a:pPr>
            <a:r>
              <a: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　　教育部职业与成人教育司委托，中宣部</a:t>
            </a:r>
            <a:r>
              <a:rPr lang="en-US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时事报告</a:t>
            </a:r>
            <a:r>
              <a:rPr lang="en-US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杂志社编辑出版的全国中职院校形势与政策教育唯一指定教材。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itchFamily="18" charset="0"/>
              <a:buNone/>
              <a:defRPr/>
            </a:pPr>
            <a:r>
              <a: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　　紧密结合中职院校德育课特点，</a:t>
            </a:r>
            <a:r>
              <a:rPr lang="zh-CN" altLang="en-US" sz="2400" spc="-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解读政策、分析形势，传达就业信息，</a:t>
            </a:r>
            <a:r>
              <a: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介绍行业发展与动态，帮助学生开拓眼界、提升素质。被誉为“填补空白的权威教材”。 </a:t>
            </a:r>
          </a:p>
        </p:txBody>
      </p:sp>
    </p:spTree>
    <p:extLst>
      <p:ext uri="{BB962C8B-B14F-4D97-AF65-F5344CB8AC3E}">
        <p14:creationId xmlns="" xmlns:p14="http://schemas.microsoft.com/office/powerpoint/2010/main" val="181612192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图片 3" descr="高中版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55776" y="2497247"/>
            <a:ext cx="5194431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0" hangingPunct="0">
              <a:buSzPct val="100000"/>
              <a:buFont typeface="Times New Roman" pitchFamily="18" charset="0"/>
              <a:buNone/>
              <a:defRPr/>
            </a:pPr>
            <a:r>
              <a: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　　</a:t>
            </a:r>
            <a:r>
              <a:rPr lang="en-US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时事</a:t>
            </a:r>
            <a:r>
              <a:rPr lang="en-US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高中版是教育部基础教育司委托，中宣部</a:t>
            </a:r>
            <a:r>
              <a:rPr lang="en-US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时事报告</a:t>
            </a:r>
            <a:r>
              <a:rPr lang="en-US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杂志社编辑出版的中学时事教育教学的专用教材。</a:t>
            </a:r>
          </a:p>
          <a:p>
            <a:pPr algn="just" eaLnBrk="0" hangingPunct="0">
              <a:buSzPct val="100000"/>
              <a:buFont typeface="Times New Roman" pitchFamily="18" charset="0"/>
              <a:buNone/>
              <a:defRPr/>
            </a:pPr>
            <a:r>
              <a: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　　紧密配合高中思想政治课教学，针对经济社会发展中的热点难点问题，为高中生答疑解惑，提供系统的高考时事复习资料。</a:t>
            </a:r>
          </a:p>
        </p:txBody>
      </p:sp>
    </p:spTree>
    <p:extLst>
      <p:ext uri="{BB962C8B-B14F-4D97-AF65-F5344CB8AC3E}">
        <p14:creationId xmlns="" xmlns:p14="http://schemas.microsoft.com/office/powerpoint/2010/main" val="26031637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图片 3" descr="初中版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17929" y="2528900"/>
            <a:ext cx="5194431" cy="267765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0" hangingPunct="0">
              <a:buSzPct val="100000"/>
              <a:buFont typeface="Times New Roman" pitchFamily="18" charset="0"/>
              <a:buNone/>
              <a:defRPr/>
            </a:pPr>
            <a:r>
              <a: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　　教育部基础教育司委托，中宣部</a:t>
            </a:r>
            <a:r>
              <a:rPr lang="en-US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时事报告</a:t>
            </a:r>
            <a:r>
              <a:rPr lang="en-US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杂志社编辑出版的中学时事教育教学的专用教材。</a:t>
            </a:r>
          </a:p>
          <a:p>
            <a:pPr algn="just" eaLnBrk="0" hangingPunct="0">
              <a:buSzPct val="100000"/>
              <a:buFont typeface="Times New Roman" pitchFamily="18" charset="0"/>
              <a:buNone/>
              <a:defRPr/>
            </a:pPr>
            <a:r>
              <a: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　　根据教育部</a:t>
            </a:r>
            <a:r>
              <a:rPr lang="en-US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思想品德</a:t>
            </a:r>
            <a:r>
              <a:rPr lang="en-US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课新课标要求，深入浅出地宣传解读党和政府方针政策的新思路、新举措、新亮点；被政治教师誉为“动态教材”。</a:t>
            </a:r>
          </a:p>
        </p:txBody>
      </p:sp>
    </p:spTree>
    <p:extLst>
      <p:ext uri="{BB962C8B-B14F-4D97-AF65-F5344CB8AC3E}">
        <p14:creationId xmlns="" xmlns:p14="http://schemas.microsoft.com/office/powerpoint/2010/main" val="27783353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6805" y="2483895"/>
            <a:ext cx="4635516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buSzPct val="100000"/>
              <a:buFont typeface="Times New Roman" pitchFamily="18" charset="0"/>
              <a:buNone/>
              <a:defRPr/>
            </a:pPr>
            <a:r>
              <a: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　　</a:t>
            </a:r>
            <a:r>
              <a:rPr lang="zh-CN" altLang="zh-CN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以介绍时事为主线，贴近小学生的认知特点，以图文并茂的形式，通俗易懂的文笔，向广大小学生介绍国家改革开放的成就和国内外热点，集时政性、知识性、趣味性为一身，为小学生了解时事、开阔眼界、增长知识提供了专门的动态教材。</a:t>
            </a:r>
            <a:endParaRPr lang="zh-CN" altLang="en-US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77535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7" descr="封底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28575"/>
            <a:ext cx="9167813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8" descr="谢谢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203450"/>
            <a:ext cx="12192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图片 3" descr="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-26988"/>
            <a:ext cx="4568825" cy="691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 descr="1-补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4648200" cy="691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522477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>
            <a:grpSpLocks/>
          </p:cNvGrpSpPr>
          <p:nvPr/>
        </p:nvGrpSpPr>
        <p:grpSpPr bwMode="auto">
          <a:xfrm>
            <a:off x="1475184" y="1412776"/>
            <a:ext cx="6553200" cy="4638675"/>
            <a:chOff x="1259632" y="1526431"/>
            <a:chExt cx="6552000" cy="4638873"/>
          </a:xfrm>
        </p:grpSpPr>
        <p:grpSp>
          <p:nvGrpSpPr>
            <p:cNvPr id="28677" name="组合 1"/>
            <p:cNvGrpSpPr>
              <a:grpSpLocks/>
            </p:cNvGrpSpPr>
            <p:nvPr/>
          </p:nvGrpSpPr>
          <p:grpSpPr bwMode="auto">
            <a:xfrm>
              <a:off x="1259632" y="1526431"/>
              <a:ext cx="6552000" cy="606451"/>
              <a:chOff x="1403350" y="476672"/>
              <a:chExt cx="6086475" cy="606451"/>
            </a:xfrm>
          </p:grpSpPr>
          <p:sp>
            <p:nvSpPr>
              <p:cNvPr id="3" name="Rectangle 31"/>
              <p:cNvSpPr>
                <a:spLocks noChangeArrowheads="1"/>
              </p:cNvSpPr>
              <p:nvPr/>
            </p:nvSpPr>
            <p:spPr bwMode="auto">
              <a:xfrm>
                <a:off x="1403350" y="897378"/>
                <a:ext cx="6086475" cy="185745"/>
              </a:xfrm>
              <a:prstGeom prst="rect">
                <a:avLst/>
              </a:prstGeom>
              <a:gradFill rotWithShape="1">
                <a:gsLst>
                  <a:gs pos="0">
                    <a:srgbClr val="000000">
                      <a:alpha val="70000"/>
                    </a:srgbClr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/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9pPr>
              </a:lstStyle>
              <a:p>
                <a:pPr eaLnBrk="1" hangingPunct="1">
                  <a:defRPr/>
                </a:pPr>
                <a:endParaRPr lang="zh-CN" altLang="en-US" sz="2400" b="0" kern="0" smtClean="0">
                  <a:solidFill>
                    <a:srgbClr val="000000"/>
                  </a:solidFill>
                  <a:ea typeface="华文细黑" pitchFamily="2" charset="-122"/>
                </a:endParaRPr>
              </a:p>
            </p:txBody>
          </p:sp>
          <p:sp>
            <p:nvSpPr>
              <p:cNvPr id="4" name="AutoShape 6"/>
              <p:cNvSpPr>
                <a:spLocks noChangeArrowheads="1"/>
              </p:cNvSpPr>
              <p:nvPr/>
            </p:nvSpPr>
            <p:spPr bwMode="auto">
              <a:xfrm>
                <a:off x="1441685" y="476672"/>
                <a:ext cx="6048140" cy="533423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DDDDD"/>
                  </a:gs>
                </a:gsLst>
                <a:lin ang="5400000" scaled="1"/>
              </a:gradFill>
              <a:ln w="9525">
                <a:solidFill>
                  <a:srgbClr val="B2B2B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9pPr>
              </a:lstStyle>
              <a:p>
                <a:pPr eaLnBrk="1" hangingPunct="1">
                  <a:defRPr/>
                </a:pPr>
                <a:endParaRPr lang="zh-CN" altLang="en-US" sz="2400" b="0" kern="0" smtClean="0">
                  <a:solidFill>
                    <a:srgbClr val="000000"/>
                  </a:solidFill>
                  <a:ea typeface="华文细黑" pitchFamily="2" charset="-122"/>
                </a:endParaRPr>
              </a:p>
            </p:txBody>
          </p:sp>
          <p:sp>
            <p:nvSpPr>
              <p:cNvPr id="28705" name="WordArt 20"/>
              <p:cNvSpPr>
                <a:spLocks noChangeArrowheads="1" noChangeShapeType="1" noTextEdit="1"/>
              </p:cNvSpPr>
              <p:nvPr/>
            </p:nvSpPr>
            <p:spPr bwMode="auto">
              <a:xfrm>
                <a:off x="1693863" y="619547"/>
                <a:ext cx="120650" cy="282575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altLang="zh-CN" sz="4400" b="1" kern="10">
                    <a:ln w="3175">
                      <a:solidFill>
                        <a:srgbClr val="026E14"/>
                      </a:solidFill>
                      <a:round/>
                      <a:headEnd/>
                      <a:tailEnd/>
                    </a:ln>
                    <a:solidFill>
                      <a:srgbClr val="026E14"/>
                    </a:solidFill>
                    <a:latin typeface="黑体"/>
                    <a:ea typeface="黑体"/>
                  </a:rPr>
                  <a:t>1</a:t>
                </a:r>
                <a:endParaRPr lang="zh-CN" altLang="en-US" sz="4400" b="1" kern="10">
                  <a:ln w="3175">
                    <a:solidFill>
                      <a:srgbClr val="026E14"/>
                    </a:solidFill>
                    <a:round/>
                    <a:headEnd/>
                    <a:tailEnd/>
                  </a:ln>
                  <a:solidFill>
                    <a:srgbClr val="026E14"/>
                  </a:solidFill>
                  <a:latin typeface="黑体"/>
                  <a:ea typeface="黑体"/>
                </a:endParaRPr>
              </a:p>
            </p:txBody>
          </p:sp>
          <p:sp>
            <p:nvSpPr>
              <p:cNvPr id="28706" name="AutoShape 25"/>
              <p:cNvSpPr>
                <a:spLocks noChangeArrowheads="1"/>
              </p:cNvSpPr>
              <p:nvPr/>
            </p:nvSpPr>
            <p:spPr bwMode="auto">
              <a:xfrm>
                <a:off x="1514475" y="476672"/>
                <a:ext cx="5403850" cy="533400"/>
              </a:xfrm>
              <a:prstGeom prst="roundRect">
                <a:avLst>
                  <a:gd name="adj" fmla="val 0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144000" anchor="ctr"/>
              <a:lstStyle/>
              <a:p>
                <a:pPr lvl="1"/>
                <a:r>
                  <a:rPr lang="zh-CN" altLang="zh-CN" sz="2400" b="1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深刻认识生态文明建设和环境保护重大意义</a:t>
                </a:r>
                <a:endParaRPr lang="en-US" altLang="zh-CN" sz="2400" b="1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28678" name="组合 6"/>
            <p:cNvGrpSpPr>
              <a:grpSpLocks/>
            </p:cNvGrpSpPr>
            <p:nvPr/>
          </p:nvGrpSpPr>
          <p:grpSpPr bwMode="auto">
            <a:xfrm>
              <a:off x="1259632" y="2390527"/>
              <a:ext cx="6552000" cy="606425"/>
              <a:chOff x="1403350" y="1340768"/>
              <a:chExt cx="6086475" cy="606425"/>
            </a:xfrm>
          </p:grpSpPr>
          <p:sp>
            <p:nvSpPr>
              <p:cNvPr id="8" name="Rectangle 32"/>
              <p:cNvSpPr>
                <a:spLocks noChangeArrowheads="1"/>
              </p:cNvSpPr>
              <p:nvPr/>
            </p:nvSpPr>
            <p:spPr bwMode="auto">
              <a:xfrm>
                <a:off x="1403350" y="1761015"/>
                <a:ext cx="6086475" cy="185745"/>
              </a:xfrm>
              <a:prstGeom prst="rect">
                <a:avLst/>
              </a:prstGeom>
              <a:gradFill rotWithShape="1">
                <a:gsLst>
                  <a:gs pos="0">
                    <a:srgbClr val="000000">
                      <a:alpha val="70000"/>
                    </a:srgbClr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/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9pPr>
              </a:lstStyle>
              <a:p>
                <a:pPr eaLnBrk="1" hangingPunct="1">
                  <a:defRPr/>
                </a:pPr>
                <a:endParaRPr lang="zh-CN" altLang="en-US" sz="2400" b="0" kern="0" smtClean="0">
                  <a:solidFill>
                    <a:srgbClr val="000000"/>
                  </a:solidFill>
                  <a:ea typeface="华文细黑" pitchFamily="2" charset="-122"/>
                </a:endParaRPr>
              </a:p>
            </p:txBody>
          </p:sp>
          <p:sp>
            <p:nvSpPr>
              <p:cNvPr id="9" name="AutoShape 9"/>
              <p:cNvSpPr>
                <a:spLocks noChangeArrowheads="1"/>
              </p:cNvSpPr>
              <p:nvPr/>
            </p:nvSpPr>
            <p:spPr bwMode="auto">
              <a:xfrm>
                <a:off x="1441685" y="1340309"/>
                <a:ext cx="6048140" cy="533423"/>
              </a:xfrm>
              <a:prstGeom prst="roundRect">
                <a:avLst>
                  <a:gd name="adj" fmla="val 16667"/>
                </a:avLst>
              </a:prstGeom>
              <a:solidFill>
                <a:srgbClr val="58A030"/>
              </a:solidFill>
              <a:ln>
                <a:noFill/>
              </a:ln>
              <a:extLst/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9pPr>
              </a:lstStyle>
              <a:p>
                <a:pPr eaLnBrk="1" hangingPunct="1">
                  <a:defRPr/>
                </a:pPr>
                <a:endParaRPr lang="zh-CN" altLang="en-US" sz="2400" b="0" kern="0" dirty="0" smtClean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28701" name="WordArt 21"/>
              <p:cNvSpPr>
                <a:spLocks noChangeArrowheads="1" noChangeShapeType="1" noTextEdit="1"/>
              </p:cNvSpPr>
              <p:nvPr/>
            </p:nvSpPr>
            <p:spPr bwMode="auto">
              <a:xfrm>
                <a:off x="1690688" y="1456655"/>
                <a:ext cx="184150" cy="282575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altLang="zh-CN" sz="4400" b="1" kern="10">
                    <a:ln w="3175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黑体"/>
                    <a:ea typeface="黑体"/>
                  </a:rPr>
                  <a:t>2</a:t>
                </a:r>
                <a:endParaRPr lang="zh-CN" altLang="en-US" sz="4400" b="1" kern="10">
                  <a:ln w="317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黑体"/>
                  <a:ea typeface="黑体"/>
                </a:endParaRPr>
              </a:p>
            </p:txBody>
          </p:sp>
          <p:sp>
            <p:nvSpPr>
              <p:cNvPr id="28702" name="AutoShape 26"/>
              <p:cNvSpPr>
                <a:spLocks noChangeArrowheads="1"/>
              </p:cNvSpPr>
              <p:nvPr/>
            </p:nvSpPr>
            <p:spPr bwMode="auto">
              <a:xfrm>
                <a:off x="1514475" y="1340768"/>
                <a:ext cx="5403850" cy="533400"/>
              </a:xfrm>
              <a:prstGeom prst="roundRect">
                <a:avLst>
                  <a:gd name="adj" fmla="val 0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144000" anchor="ctr"/>
              <a:lstStyle/>
              <a:p>
                <a:pPr lvl="1"/>
                <a:r>
                  <a:rPr lang="zh-CN" altLang="zh-CN" sz="2400" b="1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作出生态文明建设总体</a:t>
                </a:r>
                <a:r>
                  <a:rPr lang="zh-CN" altLang="en-US" sz="2400" b="1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部署</a:t>
                </a:r>
                <a:endParaRPr lang="en-US" altLang="zh-CN" sz="24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28679" name="组合 11"/>
            <p:cNvGrpSpPr>
              <a:grpSpLocks/>
            </p:cNvGrpSpPr>
            <p:nvPr/>
          </p:nvGrpSpPr>
          <p:grpSpPr bwMode="auto">
            <a:xfrm>
              <a:off x="1259632" y="3182615"/>
              <a:ext cx="6552000" cy="606425"/>
              <a:chOff x="1403350" y="2637061"/>
              <a:chExt cx="6086475" cy="606425"/>
            </a:xfrm>
          </p:grpSpPr>
          <p:sp>
            <p:nvSpPr>
              <p:cNvPr id="13" name="Rectangle 33"/>
              <p:cNvSpPr>
                <a:spLocks noChangeArrowheads="1"/>
              </p:cNvSpPr>
              <p:nvPr/>
            </p:nvSpPr>
            <p:spPr bwMode="auto">
              <a:xfrm>
                <a:off x="1403350" y="3057416"/>
                <a:ext cx="6086475" cy="185746"/>
              </a:xfrm>
              <a:prstGeom prst="rect">
                <a:avLst/>
              </a:prstGeom>
              <a:gradFill rotWithShape="1">
                <a:gsLst>
                  <a:gs pos="0">
                    <a:srgbClr val="000000">
                      <a:alpha val="70000"/>
                    </a:srgbClr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/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9pPr>
              </a:lstStyle>
              <a:p>
                <a:pPr eaLnBrk="1" hangingPunct="1">
                  <a:defRPr/>
                </a:pPr>
                <a:endParaRPr lang="zh-CN" altLang="en-US" sz="2400" b="0" kern="0" smtClean="0">
                  <a:solidFill>
                    <a:srgbClr val="000000"/>
                  </a:solidFill>
                  <a:ea typeface="华文细黑" pitchFamily="2" charset="-122"/>
                </a:endParaRPr>
              </a:p>
            </p:txBody>
          </p:sp>
          <p:sp>
            <p:nvSpPr>
              <p:cNvPr id="14" name="AutoShape 12"/>
              <p:cNvSpPr>
                <a:spLocks noChangeArrowheads="1"/>
              </p:cNvSpPr>
              <p:nvPr/>
            </p:nvSpPr>
            <p:spPr bwMode="auto">
              <a:xfrm>
                <a:off x="1441685" y="2636711"/>
                <a:ext cx="6048140" cy="533423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DDDDD"/>
                  </a:gs>
                </a:gsLst>
                <a:lin ang="5400000" scaled="1"/>
              </a:gradFill>
              <a:ln w="9525">
                <a:solidFill>
                  <a:srgbClr val="B2B2B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9pPr>
              </a:lstStyle>
              <a:p>
                <a:pPr algn="ctr" eaLnBrk="1" hangingPunct="1">
                  <a:defRPr/>
                </a:pPr>
                <a:endParaRPr lang="zh-CN" altLang="en-US" sz="2400" i="1" kern="0" smtClean="0">
                  <a:solidFill>
                    <a:srgbClr val="000000"/>
                  </a:solidFill>
                  <a:latin typeface="微软雅黑" pitchFamily="34" charset="-122"/>
                </a:endParaRPr>
              </a:p>
            </p:txBody>
          </p:sp>
          <p:sp>
            <p:nvSpPr>
              <p:cNvPr id="28697" name="WordArt 22"/>
              <p:cNvSpPr>
                <a:spLocks noChangeArrowheads="1" noChangeShapeType="1" noTextEdit="1"/>
              </p:cNvSpPr>
              <p:nvPr/>
            </p:nvSpPr>
            <p:spPr bwMode="auto">
              <a:xfrm>
                <a:off x="1668463" y="2770411"/>
                <a:ext cx="184150" cy="282575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altLang="zh-CN" sz="4400" b="1" kern="10">
                    <a:ln w="3175">
                      <a:solidFill>
                        <a:srgbClr val="026E14"/>
                      </a:solidFill>
                      <a:round/>
                      <a:headEnd/>
                      <a:tailEnd/>
                    </a:ln>
                    <a:solidFill>
                      <a:srgbClr val="026E14"/>
                    </a:solidFill>
                    <a:latin typeface="黑体"/>
                    <a:ea typeface="黑体"/>
                  </a:rPr>
                  <a:t>3</a:t>
                </a:r>
                <a:endParaRPr lang="zh-CN" altLang="en-US" sz="4400" b="1" kern="10">
                  <a:ln w="3175">
                    <a:solidFill>
                      <a:srgbClr val="026E14"/>
                    </a:solidFill>
                    <a:round/>
                    <a:headEnd/>
                    <a:tailEnd/>
                  </a:ln>
                  <a:solidFill>
                    <a:srgbClr val="026E14"/>
                  </a:solidFill>
                  <a:latin typeface="黑体"/>
                  <a:ea typeface="黑体"/>
                </a:endParaRPr>
              </a:p>
            </p:txBody>
          </p:sp>
          <p:sp>
            <p:nvSpPr>
              <p:cNvPr id="28698" name="AutoShape 27"/>
              <p:cNvSpPr>
                <a:spLocks noChangeArrowheads="1"/>
              </p:cNvSpPr>
              <p:nvPr/>
            </p:nvSpPr>
            <p:spPr bwMode="auto">
              <a:xfrm>
                <a:off x="1514475" y="2637061"/>
                <a:ext cx="5403850" cy="533400"/>
              </a:xfrm>
              <a:prstGeom prst="roundRect">
                <a:avLst>
                  <a:gd name="adj" fmla="val 0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lvl="1" indent="-342900" eaLnBrk="0" hangingPunct="0"/>
                <a:r>
                  <a:rPr lang="en-US" altLang="zh-CN" sz="2400" b="1" dirty="0">
                    <a:ea typeface="微软雅黑" pitchFamily="34" charset="-122"/>
                  </a:rPr>
                  <a:t>     </a:t>
                </a:r>
                <a:r>
                  <a:rPr lang="zh-CN" altLang="zh-CN" sz="2400" b="1" dirty="0" smtClean="0">
                    <a:latin typeface="黑体" panose="02010609060101010101" pitchFamily="49" charset="-122"/>
                    <a:ea typeface="黑体" panose="02010609060101010101" pitchFamily="49" charset="-122"/>
                  </a:rPr>
                  <a:t>积极</a:t>
                </a:r>
                <a:r>
                  <a:rPr lang="zh-CN" altLang="zh-CN" sz="2400" b="1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探索环境保护新路</a:t>
                </a:r>
                <a:endParaRPr lang="zh-CN" altLang="en-US" sz="2400" b="1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28680" name="组合 16"/>
            <p:cNvGrpSpPr>
              <a:grpSpLocks/>
            </p:cNvGrpSpPr>
            <p:nvPr/>
          </p:nvGrpSpPr>
          <p:grpSpPr bwMode="auto">
            <a:xfrm>
              <a:off x="1259632" y="4763616"/>
              <a:ext cx="6552000" cy="609600"/>
              <a:chOff x="1403350" y="3971528"/>
              <a:chExt cx="6086475" cy="609600"/>
            </a:xfrm>
          </p:grpSpPr>
          <p:sp>
            <p:nvSpPr>
              <p:cNvPr id="18" name="Rectangle 30"/>
              <p:cNvSpPr>
                <a:spLocks noChangeArrowheads="1"/>
              </p:cNvSpPr>
              <p:nvPr/>
            </p:nvSpPr>
            <p:spPr bwMode="auto">
              <a:xfrm>
                <a:off x="1403350" y="4395274"/>
                <a:ext cx="6086475" cy="185746"/>
              </a:xfrm>
              <a:prstGeom prst="rect">
                <a:avLst/>
              </a:prstGeom>
              <a:gradFill rotWithShape="1">
                <a:gsLst>
                  <a:gs pos="0">
                    <a:srgbClr val="000000">
                      <a:alpha val="70000"/>
                    </a:srgbClr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/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9pPr>
              </a:lstStyle>
              <a:p>
                <a:pPr eaLnBrk="1" hangingPunct="1">
                  <a:defRPr/>
                </a:pPr>
                <a:endParaRPr lang="zh-CN" altLang="en-US" sz="2400" b="0" kern="0" smtClean="0">
                  <a:solidFill>
                    <a:srgbClr val="000000"/>
                  </a:solidFill>
                  <a:ea typeface="华文细黑" pitchFamily="2" charset="-122"/>
                </a:endParaRPr>
              </a:p>
            </p:txBody>
          </p:sp>
          <p:sp>
            <p:nvSpPr>
              <p:cNvPr id="19" name="AutoShape 18"/>
              <p:cNvSpPr>
                <a:spLocks noChangeArrowheads="1"/>
              </p:cNvSpPr>
              <p:nvPr/>
            </p:nvSpPr>
            <p:spPr bwMode="auto">
              <a:xfrm>
                <a:off x="1441685" y="3972981"/>
                <a:ext cx="6048140" cy="533423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DDDDD"/>
                  </a:gs>
                </a:gsLst>
                <a:lin ang="5400000" scaled="1"/>
              </a:gradFill>
              <a:ln w="9525">
                <a:solidFill>
                  <a:srgbClr val="B2B2B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9pPr>
              </a:lstStyle>
              <a:p>
                <a:pPr eaLnBrk="1" hangingPunct="1">
                  <a:defRPr/>
                </a:pPr>
                <a:endParaRPr lang="zh-CN" altLang="en-US" sz="2400" b="0" kern="0" smtClean="0">
                  <a:solidFill>
                    <a:srgbClr val="000000"/>
                  </a:solidFill>
                  <a:ea typeface="华文细黑" pitchFamily="2" charset="-122"/>
                </a:endParaRPr>
              </a:p>
            </p:txBody>
          </p:sp>
          <p:sp>
            <p:nvSpPr>
              <p:cNvPr id="28693" name="WordArt 24"/>
              <p:cNvSpPr>
                <a:spLocks noChangeArrowheads="1" noChangeShapeType="1" noTextEdit="1"/>
              </p:cNvSpPr>
              <p:nvPr/>
            </p:nvSpPr>
            <p:spPr bwMode="auto">
              <a:xfrm>
                <a:off x="1649413" y="4122340"/>
                <a:ext cx="184150" cy="282575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altLang="zh-CN" sz="4400" b="1" kern="10">
                    <a:ln w="3175">
                      <a:solidFill>
                        <a:srgbClr val="026E14"/>
                      </a:solidFill>
                      <a:round/>
                      <a:headEnd/>
                      <a:tailEnd/>
                    </a:ln>
                    <a:solidFill>
                      <a:srgbClr val="026E14"/>
                    </a:solidFill>
                    <a:latin typeface="黑体"/>
                    <a:ea typeface="黑体"/>
                  </a:rPr>
                  <a:t>5</a:t>
                </a:r>
                <a:endParaRPr lang="zh-CN" altLang="en-US" sz="4400" b="1" kern="10">
                  <a:ln w="3175">
                    <a:solidFill>
                      <a:srgbClr val="026E14"/>
                    </a:solidFill>
                    <a:round/>
                    <a:headEnd/>
                    <a:tailEnd/>
                  </a:ln>
                  <a:solidFill>
                    <a:srgbClr val="026E14"/>
                  </a:solidFill>
                  <a:latin typeface="黑体"/>
                  <a:ea typeface="黑体"/>
                </a:endParaRPr>
              </a:p>
            </p:txBody>
          </p:sp>
          <p:sp>
            <p:nvSpPr>
              <p:cNvPr id="28694" name="AutoShape 29"/>
              <p:cNvSpPr>
                <a:spLocks noChangeArrowheads="1"/>
              </p:cNvSpPr>
              <p:nvPr/>
            </p:nvSpPr>
            <p:spPr bwMode="auto">
              <a:xfrm>
                <a:off x="1514475" y="3971528"/>
                <a:ext cx="5403850" cy="533400"/>
              </a:xfrm>
              <a:prstGeom prst="roundRect">
                <a:avLst>
                  <a:gd name="adj" fmla="val 0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144000" anchor="ctr"/>
              <a:lstStyle/>
              <a:p>
                <a:pPr lvl="1"/>
                <a:r>
                  <a:rPr lang="zh-CN" altLang="zh-CN" sz="2400" b="1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认真解决关系民生的突出环境问题</a:t>
                </a:r>
                <a:endParaRPr lang="en-US" altLang="zh-CN" sz="2400" b="1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28681" name="组合 21"/>
            <p:cNvGrpSpPr>
              <a:grpSpLocks/>
            </p:cNvGrpSpPr>
            <p:nvPr/>
          </p:nvGrpSpPr>
          <p:grpSpPr bwMode="auto">
            <a:xfrm>
              <a:off x="1259632" y="4046711"/>
              <a:ext cx="6552000" cy="606425"/>
              <a:chOff x="1403648" y="3326631"/>
              <a:chExt cx="6086475" cy="606425"/>
            </a:xfrm>
          </p:grpSpPr>
          <p:sp>
            <p:nvSpPr>
              <p:cNvPr id="23" name="Rectangle 32"/>
              <p:cNvSpPr>
                <a:spLocks noChangeArrowheads="1"/>
              </p:cNvSpPr>
              <p:nvPr/>
            </p:nvSpPr>
            <p:spPr bwMode="auto">
              <a:xfrm>
                <a:off x="1403648" y="3746527"/>
                <a:ext cx="6086475" cy="185746"/>
              </a:xfrm>
              <a:prstGeom prst="rect">
                <a:avLst/>
              </a:prstGeom>
              <a:gradFill rotWithShape="1">
                <a:gsLst>
                  <a:gs pos="0">
                    <a:srgbClr val="000000">
                      <a:alpha val="70000"/>
                    </a:srgbClr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/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9pPr>
              </a:lstStyle>
              <a:p>
                <a:pPr eaLnBrk="1" hangingPunct="1">
                  <a:defRPr/>
                </a:pPr>
                <a:endParaRPr lang="zh-CN" altLang="en-US" sz="2400" b="0" kern="0" smtClean="0">
                  <a:solidFill>
                    <a:srgbClr val="000000"/>
                  </a:solidFill>
                  <a:ea typeface="华文细黑" pitchFamily="2" charset="-122"/>
                </a:endParaRPr>
              </a:p>
            </p:txBody>
          </p:sp>
          <p:sp>
            <p:nvSpPr>
              <p:cNvPr id="24" name="AutoShape 9"/>
              <p:cNvSpPr>
                <a:spLocks noChangeArrowheads="1"/>
              </p:cNvSpPr>
              <p:nvPr/>
            </p:nvSpPr>
            <p:spPr bwMode="auto">
              <a:xfrm>
                <a:off x="1441983" y="3327409"/>
                <a:ext cx="6048140" cy="531836"/>
              </a:xfrm>
              <a:prstGeom prst="roundRect">
                <a:avLst>
                  <a:gd name="adj" fmla="val 16667"/>
                </a:avLst>
              </a:prstGeom>
              <a:solidFill>
                <a:srgbClr val="58A030"/>
              </a:solidFill>
              <a:ln>
                <a:noFill/>
              </a:ln>
              <a:extLst/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9pPr>
              </a:lstStyle>
              <a:p>
                <a:pPr eaLnBrk="1" hangingPunct="1">
                  <a:defRPr/>
                </a:pPr>
                <a:endParaRPr lang="zh-CN" altLang="en-US" sz="2400" b="0" kern="0" smtClean="0">
                  <a:solidFill>
                    <a:srgbClr val="000000"/>
                  </a:solidFill>
                  <a:ea typeface="华文细黑" pitchFamily="2" charset="-122"/>
                </a:endParaRPr>
              </a:p>
            </p:txBody>
          </p:sp>
          <p:sp>
            <p:nvSpPr>
              <p:cNvPr id="28689" name="WordArt 21"/>
              <p:cNvSpPr>
                <a:spLocks noChangeArrowheads="1" noChangeShapeType="1" noTextEdit="1"/>
              </p:cNvSpPr>
              <p:nvPr/>
            </p:nvSpPr>
            <p:spPr bwMode="auto">
              <a:xfrm>
                <a:off x="1690986" y="3442518"/>
                <a:ext cx="184150" cy="282575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altLang="zh-CN" sz="4400" b="1" kern="10">
                    <a:ln w="3175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黑体"/>
                    <a:ea typeface="黑体"/>
                  </a:rPr>
                  <a:t>4</a:t>
                </a:r>
                <a:endParaRPr lang="zh-CN" altLang="en-US" sz="4400" b="1" kern="10">
                  <a:ln w="317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黑体"/>
                  <a:ea typeface="黑体"/>
                </a:endParaRPr>
              </a:p>
            </p:txBody>
          </p:sp>
          <p:sp>
            <p:nvSpPr>
              <p:cNvPr id="28690" name="AutoShape 26"/>
              <p:cNvSpPr>
                <a:spLocks noChangeArrowheads="1"/>
              </p:cNvSpPr>
              <p:nvPr/>
            </p:nvSpPr>
            <p:spPr bwMode="auto">
              <a:xfrm>
                <a:off x="1514773" y="3326631"/>
                <a:ext cx="5403850" cy="533400"/>
              </a:xfrm>
              <a:prstGeom prst="roundRect">
                <a:avLst>
                  <a:gd name="adj" fmla="val 0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144000" anchor="ctr"/>
              <a:lstStyle/>
              <a:p>
                <a:pPr lvl="1"/>
                <a:r>
                  <a:rPr lang="zh-CN" altLang="zh-CN" sz="2400" b="1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让生态系统休养生息</a:t>
                </a:r>
                <a:endParaRPr lang="en-US" altLang="zh-CN" sz="2400" b="1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28682" name="组合 26"/>
            <p:cNvGrpSpPr>
              <a:grpSpLocks/>
            </p:cNvGrpSpPr>
            <p:nvPr/>
          </p:nvGrpSpPr>
          <p:grpSpPr bwMode="auto">
            <a:xfrm>
              <a:off x="1259632" y="5558853"/>
              <a:ext cx="6552000" cy="606451"/>
              <a:chOff x="1475656" y="5126805"/>
              <a:chExt cx="6086475" cy="606451"/>
            </a:xfrm>
          </p:grpSpPr>
          <p:sp>
            <p:nvSpPr>
              <p:cNvPr id="28" name="Rectangle 32"/>
              <p:cNvSpPr>
                <a:spLocks noChangeArrowheads="1"/>
              </p:cNvSpPr>
              <p:nvPr/>
            </p:nvSpPr>
            <p:spPr bwMode="auto">
              <a:xfrm>
                <a:off x="1475656" y="5547511"/>
                <a:ext cx="6086475" cy="185745"/>
              </a:xfrm>
              <a:prstGeom prst="rect">
                <a:avLst/>
              </a:prstGeom>
              <a:gradFill rotWithShape="1">
                <a:gsLst>
                  <a:gs pos="0">
                    <a:srgbClr val="000000">
                      <a:alpha val="70000"/>
                    </a:srgbClr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/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9pPr>
              </a:lstStyle>
              <a:p>
                <a:pPr eaLnBrk="1" hangingPunct="1">
                  <a:defRPr/>
                </a:pPr>
                <a:endParaRPr lang="zh-CN" altLang="en-US" sz="2400" b="0" kern="0" dirty="0" smtClean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29" name="AutoShape 9"/>
              <p:cNvSpPr>
                <a:spLocks noChangeArrowheads="1"/>
              </p:cNvSpPr>
              <p:nvPr/>
            </p:nvSpPr>
            <p:spPr bwMode="auto">
              <a:xfrm>
                <a:off x="1513991" y="5126805"/>
                <a:ext cx="6048140" cy="533423"/>
              </a:xfrm>
              <a:prstGeom prst="roundRect">
                <a:avLst>
                  <a:gd name="adj" fmla="val 16667"/>
                </a:avLst>
              </a:prstGeom>
              <a:solidFill>
                <a:srgbClr val="58A030"/>
              </a:solidFill>
              <a:ln>
                <a:noFill/>
              </a:ln>
              <a:extLst/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微软雅黑" pitchFamily="34" charset="-122"/>
                  </a:defRPr>
                </a:lvl9pPr>
              </a:lstStyle>
              <a:p>
                <a:pPr eaLnBrk="1" hangingPunct="1">
                  <a:defRPr/>
                </a:pPr>
                <a:endParaRPr lang="zh-CN" altLang="en-US" sz="2400" b="0" kern="0" smtClean="0">
                  <a:solidFill>
                    <a:srgbClr val="000000"/>
                  </a:solidFill>
                  <a:ea typeface="华文细黑" pitchFamily="2" charset="-122"/>
                </a:endParaRPr>
              </a:p>
            </p:txBody>
          </p:sp>
          <p:sp>
            <p:nvSpPr>
              <p:cNvPr id="28685" name="AutoShape 26"/>
              <p:cNvSpPr>
                <a:spLocks noChangeArrowheads="1"/>
              </p:cNvSpPr>
              <p:nvPr/>
            </p:nvSpPr>
            <p:spPr bwMode="auto">
              <a:xfrm>
                <a:off x="1586781" y="5126831"/>
                <a:ext cx="5403850" cy="533400"/>
              </a:xfrm>
              <a:prstGeom prst="roundRect">
                <a:avLst>
                  <a:gd name="adj" fmla="val 0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144000" anchor="ctr"/>
              <a:lstStyle/>
              <a:p>
                <a:pPr lvl="1"/>
                <a:r>
                  <a:rPr lang="zh-CN" altLang="zh-CN" sz="2400" b="1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完善生态文明建设制度体系</a:t>
                </a:r>
                <a:endParaRPr lang="en-US" altLang="zh-CN" sz="2400" b="1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28686" name="WordArt 21"/>
              <p:cNvSpPr>
                <a:spLocks noChangeArrowheads="1" noChangeShapeType="1" noTextEdit="1"/>
              </p:cNvSpPr>
              <p:nvPr/>
            </p:nvSpPr>
            <p:spPr bwMode="auto">
              <a:xfrm>
                <a:off x="1763688" y="5234657"/>
                <a:ext cx="184150" cy="282575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altLang="zh-CN" sz="4400" b="1" kern="10" dirty="0">
                    <a:ln w="3175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黑体"/>
                    <a:ea typeface="黑体"/>
                  </a:rPr>
                  <a:t>6</a:t>
                </a:r>
                <a:endParaRPr lang="zh-CN" altLang="en-US" sz="4400" b="1" kern="10" dirty="0">
                  <a:ln w="317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黑体"/>
                  <a:ea typeface="黑体"/>
                </a:endParaRPr>
              </a:p>
            </p:txBody>
          </p:sp>
        </p:grpSp>
      </p:grp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39341" y="2420938"/>
            <a:ext cx="6762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600" b="1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本章概要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5"/>
          <p:cNvGrpSpPr>
            <a:grpSpLocks/>
          </p:cNvGrpSpPr>
          <p:nvPr/>
        </p:nvGrpSpPr>
        <p:grpSpPr bwMode="auto">
          <a:xfrm>
            <a:off x="2285983" y="5099070"/>
            <a:ext cx="4572000" cy="1187450"/>
            <a:chOff x="3059832" y="5085184"/>
            <a:chExt cx="4500000" cy="1188000"/>
          </a:xfrm>
        </p:grpSpPr>
        <p:sp>
          <p:nvSpPr>
            <p:cNvPr id="17" name="立方体 16"/>
            <p:cNvSpPr/>
            <p:nvPr/>
          </p:nvSpPr>
          <p:spPr>
            <a:xfrm>
              <a:off x="3059832" y="5085184"/>
              <a:ext cx="4500000" cy="1188000"/>
            </a:xfrm>
            <a:prstGeom prst="cube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1" dirty="0">
                <a:solidFill>
                  <a:prstClr val="white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29722" name="TextBox 17"/>
            <p:cNvSpPr txBox="1">
              <a:spLocks noChangeArrowheads="1"/>
            </p:cNvSpPr>
            <p:nvPr/>
          </p:nvSpPr>
          <p:spPr bwMode="auto">
            <a:xfrm>
              <a:off x="3059832" y="5429717"/>
              <a:ext cx="4384155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2400" dirty="0">
                  <a:solidFill>
                    <a:srgbClr val="FFFFFF"/>
                  </a:solidFill>
                  <a:latin typeface="Calibri" pitchFamily="34" charset="0"/>
                </a:rPr>
                <a:t>实现中华民族伟大</a:t>
              </a:r>
              <a:r>
                <a:rPr lang="zh-CN" altLang="en-US" sz="2400" dirty="0" smtClean="0">
                  <a:solidFill>
                    <a:srgbClr val="FFFFFF"/>
                  </a:solidFill>
                  <a:latin typeface="Calibri" pitchFamily="34" charset="0"/>
                </a:rPr>
                <a:t>复兴中国梦</a:t>
              </a:r>
              <a:endParaRPr lang="en-US" altLang="zh-CN" sz="2400" dirty="0" smtClean="0">
                <a:solidFill>
                  <a:srgbClr val="FFFFFF"/>
                </a:solidFill>
                <a:latin typeface="Calibri" pitchFamily="34" charset="0"/>
              </a:endParaRPr>
            </a:p>
            <a:p>
              <a:r>
                <a:rPr lang="zh-CN" altLang="en-US" sz="2400" dirty="0" smtClean="0">
                  <a:solidFill>
                    <a:srgbClr val="FFFFFF"/>
                  </a:solidFill>
                  <a:latin typeface="Calibri" pitchFamily="34" charset="0"/>
                </a:rPr>
                <a:t>的</a:t>
              </a:r>
              <a:r>
                <a:rPr lang="zh-CN" altLang="en-US" sz="2400" dirty="0">
                  <a:solidFill>
                    <a:srgbClr val="FFFFFF"/>
                  </a:solidFill>
                  <a:latin typeface="Calibri" pitchFamily="34" charset="0"/>
                </a:rPr>
                <a:t>重要内容</a:t>
              </a:r>
            </a:p>
          </p:txBody>
        </p:sp>
      </p:grpSp>
      <p:grpSp>
        <p:nvGrpSpPr>
          <p:cNvPr id="4" name="组合 18"/>
          <p:cNvGrpSpPr>
            <a:grpSpLocks/>
          </p:cNvGrpSpPr>
          <p:nvPr/>
        </p:nvGrpSpPr>
        <p:grpSpPr bwMode="auto">
          <a:xfrm>
            <a:off x="2987824" y="4235469"/>
            <a:ext cx="4798885" cy="1188000"/>
            <a:chOff x="4216877" y="4221216"/>
            <a:chExt cx="4952988" cy="1152000"/>
          </a:xfrm>
        </p:grpSpPr>
        <p:sp>
          <p:nvSpPr>
            <p:cNvPr id="20" name="立方体 19"/>
            <p:cNvSpPr/>
            <p:nvPr/>
          </p:nvSpPr>
          <p:spPr>
            <a:xfrm>
              <a:off x="4247464" y="4221216"/>
              <a:ext cx="4922401" cy="1152000"/>
            </a:xfrm>
            <a:prstGeom prst="cube">
              <a:avLst/>
            </a:prstGeom>
            <a:solidFill>
              <a:srgbClr val="AC0000">
                <a:alpha val="9764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1" dirty="0">
                <a:solidFill>
                  <a:prstClr val="white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29720" name="矩形 20"/>
            <p:cNvSpPr>
              <a:spLocks noChangeArrowheads="1"/>
            </p:cNvSpPr>
            <p:nvPr/>
          </p:nvSpPr>
          <p:spPr bwMode="auto">
            <a:xfrm>
              <a:off x="4216877" y="4711083"/>
              <a:ext cx="4128363" cy="462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sz="2400" dirty="0">
                  <a:solidFill>
                    <a:srgbClr val="FFFFFF"/>
                  </a:solidFill>
                  <a:latin typeface="Calibri" pitchFamily="34" charset="0"/>
                </a:rPr>
                <a:t>关系人民</a:t>
              </a:r>
              <a:r>
                <a:rPr lang="zh-CN" altLang="en-US" sz="2400" dirty="0" smtClean="0">
                  <a:solidFill>
                    <a:srgbClr val="FFFFFF"/>
                  </a:solidFill>
                  <a:latin typeface="Calibri" pitchFamily="34" charset="0"/>
                </a:rPr>
                <a:t>福祉、民族</a:t>
              </a:r>
              <a:r>
                <a:rPr lang="zh-CN" altLang="en-US" sz="2400" dirty="0">
                  <a:solidFill>
                    <a:srgbClr val="FFFFFF"/>
                  </a:solidFill>
                  <a:latin typeface="Calibri" pitchFamily="34" charset="0"/>
                </a:rPr>
                <a:t>未来的大计</a:t>
              </a:r>
            </a:p>
          </p:txBody>
        </p:sp>
      </p:grpSp>
      <p:grpSp>
        <p:nvGrpSpPr>
          <p:cNvPr id="5" name="组合 21"/>
          <p:cNvGrpSpPr>
            <a:grpSpLocks/>
          </p:cNvGrpSpPr>
          <p:nvPr/>
        </p:nvGrpSpPr>
        <p:grpSpPr bwMode="auto">
          <a:xfrm>
            <a:off x="2609833" y="3335357"/>
            <a:ext cx="4572001" cy="1187450"/>
            <a:chOff x="3167343" y="3321120"/>
            <a:chExt cx="4571429" cy="1188000"/>
          </a:xfrm>
        </p:grpSpPr>
        <p:sp>
          <p:nvSpPr>
            <p:cNvPr id="23" name="立方体 22"/>
            <p:cNvSpPr/>
            <p:nvPr/>
          </p:nvSpPr>
          <p:spPr>
            <a:xfrm>
              <a:off x="3167343" y="3321120"/>
              <a:ext cx="4571429" cy="1188000"/>
            </a:xfrm>
            <a:prstGeom prst="cub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1" dirty="0">
                <a:solidFill>
                  <a:prstClr val="white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29718" name="TextBox 23"/>
            <p:cNvSpPr txBox="1">
              <a:spLocks noChangeArrowheads="1"/>
            </p:cNvSpPr>
            <p:nvPr/>
          </p:nvSpPr>
          <p:spPr bwMode="auto">
            <a:xfrm>
              <a:off x="3312504" y="3606115"/>
              <a:ext cx="3959296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2400">
                  <a:solidFill>
                    <a:srgbClr val="FFFFFF"/>
                  </a:solidFill>
                  <a:latin typeface="Calibri" pitchFamily="34" charset="0"/>
                </a:rPr>
                <a:t>保护改善生态环境就是保护和发展生产力</a:t>
              </a:r>
            </a:p>
          </p:txBody>
        </p:sp>
      </p:grpSp>
      <p:grpSp>
        <p:nvGrpSpPr>
          <p:cNvPr id="6" name="组合 24"/>
          <p:cNvGrpSpPr>
            <a:grpSpLocks/>
          </p:cNvGrpSpPr>
          <p:nvPr/>
        </p:nvGrpSpPr>
        <p:grpSpPr bwMode="auto">
          <a:xfrm>
            <a:off x="3041634" y="2425720"/>
            <a:ext cx="4737098" cy="1187450"/>
            <a:chOff x="3815416" y="2411356"/>
            <a:chExt cx="4736824" cy="1188000"/>
          </a:xfrm>
        </p:grpSpPr>
        <p:sp>
          <p:nvSpPr>
            <p:cNvPr id="26" name="立方体 25"/>
            <p:cNvSpPr/>
            <p:nvPr/>
          </p:nvSpPr>
          <p:spPr>
            <a:xfrm>
              <a:off x="3980505" y="2411356"/>
              <a:ext cx="4571735" cy="1188000"/>
            </a:xfrm>
            <a:prstGeom prst="cube">
              <a:avLst/>
            </a:prstGeom>
            <a:solidFill>
              <a:srgbClr val="6666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1" dirty="0">
                <a:solidFill>
                  <a:prstClr val="white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29716" name="TextBox 26"/>
            <p:cNvSpPr txBox="1">
              <a:spLocks noChangeArrowheads="1"/>
            </p:cNvSpPr>
            <p:nvPr/>
          </p:nvSpPr>
          <p:spPr bwMode="auto">
            <a:xfrm>
              <a:off x="3815416" y="2823319"/>
              <a:ext cx="425131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rgbClr val="FFFFFF"/>
                  </a:solidFill>
                  <a:latin typeface="Calibri" pitchFamily="34" charset="0"/>
                </a:rPr>
                <a:t>绿水青山就是金山银山</a:t>
              </a:r>
            </a:p>
          </p:txBody>
        </p:sp>
      </p:grpSp>
      <p:pic>
        <p:nvPicPr>
          <p:cNvPr id="29" name="Picture 2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3595" y="2401663"/>
            <a:ext cx="1944688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3595" y="2381917"/>
            <a:ext cx="1944688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5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63595" y="2408713"/>
            <a:ext cx="1944688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矩形 36"/>
          <p:cNvSpPr>
            <a:spLocks noChangeArrowheads="1"/>
          </p:cNvSpPr>
          <p:nvPr/>
        </p:nvSpPr>
        <p:spPr bwMode="auto">
          <a:xfrm>
            <a:off x="1402580" y="116632"/>
            <a:ext cx="828198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/>
            <a:r>
              <a:rPr lang="zh-CN" altLang="en-US" sz="2600" b="1" dirty="0" smtClean="0">
                <a:latin typeface="黑体" pitchFamily="49" charset="-122"/>
                <a:ea typeface="黑体" pitchFamily="49" charset="-122"/>
              </a:rPr>
              <a:t>一、</a:t>
            </a:r>
            <a:r>
              <a:rPr lang="zh-CN" altLang="zh-CN" sz="2600" b="1" dirty="0" smtClean="0">
                <a:latin typeface="黑体" pitchFamily="49" charset="-122"/>
                <a:ea typeface="黑体" pitchFamily="49" charset="-122"/>
              </a:rPr>
              <a:t>深刻</a:t>
            </a:r>
            <a:r>
              <a:rPr lang="zh-CN" altLang="zh-CN" sz="2600" b="1" dirty="0">
                <a:latin typeface="黑体" pitchFamily="49" charset="-122"/>
                <a:ea typeface="黑体" pitchFamily="49" charset="-122"/>
              </a:rPr>
              <a:t>认识生态文明建设和环境保护重大意义</a:t>
            </a:r>
            <a:endParaRPr lang="en-US" altLang="zh-CN" sz="2600" b="1" dirty="0">
              <a:latin typeface="黑体" pitchFamily="49" charset="-122"/>
              <a:ea typeface="黑体" pitchFamily="49" charset="-122"/>
            </a:endParaRPr>
          </a:p>
        </p:txBody>
      </p:sp>
      <p:grpSp>
        <p:nvGrpSpPr>
          <p:cNvPr id="27" name="组合 24"/>
          <p:cNvGrpSpPr>
            <a:grpSpLocks/>
          </p:cNvGrpSpPr>
          <p:nvPr/>
        </p:nvGrpSpPr>
        <p:grpSpPr bwMode="auto">
          <a:xfrm>
            <a:off x="2736304" y="1524436"/>
            <a:ext cx="4572000" cy="1187450"/>
            <a:chOff x="3980506" y="2411356"/>
            <a:chExt cx="4500303" cy="1188000"/>
          </a:xfrm>
          <a:solidFill>
            <a:schemeClr val="accent4">
              <a:lumMod val="75000"/>
            </a:schemeClr>
          </a:solidFill>
        </p:grpSpPr>
        <p:sp>
          <p:nvSpPr>
            <p:cNvPr id="31" name="立方体 30"/>
            <p:cNvSpPr/>
            <p:nvPr/>
          </p:nvSpPr>
          <p:spPr>
            <a:xfrm>
              <a:off x="3980506" y="2411356"/>
              <a:ext cx="4500303" cy="1188000"/>
            </a:xfrm>
            <a:prstGeom prst="cub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1" dirty="0">
                <a:solidFill>
                  <a:prstClr val="white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32" name="TextBox 26"/>
            <p:cNvSpPr txBox="1">
              <a:spLocks noChangeArrowheads="1"/>
            </p:cNvSpPr>
            <p:nvPr/>
          </p:nvSpPr>
          <p:spPr bwMode="auto">
            <a:xfrm>
              <a:off x="3980506" y="2823319"/>
              <a:ext cx="4186781" cy="46166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 smtClean="0">
                  <a:solidFill>
                    <a:srgbClr val="FFFFFF"/>
                  </a:solidFill>
                  <a:latin typeface="Calibri" pitchFamily="34" charset="0"/>
                </a:rPr>
                <a:t>功在当代、利在千秋的事业</a:t>
              </a:r>
              <a:endParaRPr lang="zh-CN" altLang="en-US" sz="2400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pic>
        <p:nvPicPr>
          <p:cNvPr id="35" name="图片 3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9316" y="1142984"/>
            <a:ext cx="7994650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图片 37" descr="224210L60-0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552" y="4227729"/>
            <a:ext cx="3286148" cy="2441631"/>
          </a:xfrm>
          <a:prstGeom prst="rect">
            <a:avLst/>
          </a:prstGeom>
        </p:spPr>
      </p:pic>
      <p:sp>
        <p:nvSpPr>
          <p:cNvPr id="36" name="矩形 35"/>
          <p:cNvSpPr>
            <a:spLocks noChangeArrowheads="1"/>
          </p:cNvSpPr>
          <p:nvPr/>
        </p:nvSpPr>
        <p:spPr bwMode="auto">
          <a:xfrm>
            <a:off x="1548896" y="5272692"/>
            <a:ext cx="187501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rgbClr val="000000"/>
                </a:solidFill>
                <a:latin typeface="Calibri" pitchFamily="34" charset="0"/>
              </a:rPr>
              <a:t>紧迫性 </a:t>
            </a:r>
            <a:r>
              <a:rPr lang="en-US" altLang="zh-CN" sz="20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zh-CN" altLang="en-US" sz="2000" dirty="0" smtClean="0">
                <a:solidFill>
                  <a:srgbClr val="000000"/>
                </a:solidFill>
                <a:latin typeface="Calibri" pitchFamily="34" charset="0"/>
              </a:rPr>
              <a:t>艰巨性</a:t>
            </a:r>
            <a:endParaRPr lang="en-US" altLang="zh-CN" sz="2000" dirty="0" smtClean="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zh-CN" altLang="en-US" sz="2000" dirty="0" smtClean="0">
                <a:solidFill>
                  <a:srgbClr val="000000"/>
                </a:solidFill>
                <a:latin typeface="Calibri" pitchFamily="34" charset="0"/>
              </a:rPr>
              <a:t>重要性</a:t>
            </a:r>
            <a:r>
              <a:rPr lang="en-US" altLang="zh-CN" sz="2000" dirty="0" smtClean="0">
                <a:solidFill>
                  <a:srgbClr val="000000"/>
                </a:solidFill>
                <a:latin typeface="Calibri" pitchFamily="34" charset="0"/>
              </a:rPr>
              <a:t>  </a:t>
            </a:r>
            <a:r>
              <a:rPr lang="zh-CN" altLang="en-US" sz="2000" dirty="0" smtClean="0">
                <a:solidFill>
                  <a:srgbClr val="000000"/>
                </a:solidFill>
                <a:latin typeface="Calibri" pitchFamily="34" charset="0"/>
              </a:rPr>
              <a:t>必要性</a:t>
            </a:r>
            <a:endParaRPr lang="zh-CN" altLang="en-US" sz="20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75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"/>
                            </p:stCondLst>
                            <p:childTnLst>
                              <p:par>
                                <p:cTn id="60" presetID="14" presetClass="exit" presetSubtype="1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4" presetClass="exit" presetSubtype="1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750"/>
                            </p:stCondLst>
                            <p:childTnLst>
                              <p:par>
                                <p:cTn id="7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25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250"/>
                            </p:stCondLst>
                            <p:childTnLst>
                              <p:par>
                                <p:cTn id="8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75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3650213" y="116632"/>
            <a:ext cx="531427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/>
            <a:r>
              <a:rPr lang="zh-CN" altLang="en-US" sz="2600" b="1" dirty="0">
                <a:latin typeface="黑体" pitchFamily="49" charset="-122"/>
                <a:ea typeface="黑体" pitchFamily="49" charset="-122"/>
              </a:rPr>
              <a:t>二</a:t>
            </a:r>
            <a:r>
              <a:rPr lang="zh-CN" altLang="en-US" sz="2600" b="1" dirty="0" smtClean="0">
                <a:latin typeface="黑体" pitchFamily="49" charset="-122"/>
                <a:ea typeface="黑体" pitchFamily="49" charset="-122"/>
              </a:rPr>
              <a:t>、作出</a:t>
            </a:r>
            <a:r>
              <a:rPr lang="zh-CN" altLang="en-US" sz="2600" b="1" dirty="0">
                <a:latin typeface="黑体" pitchFamily="49" charset="-122"/>
                <a:ea typeface="黑体" pitchFamily="49" charset="-122"/>
              </a:rPr>
              <a:t>生态文明建设总体部署</a:t>
            </a:r>
          </a:p>
        </p:txBody>
      </p:sp>
      <p:sp>
        <p:nvSpPr>
          <p:cNvPr id="4" name="圆角矩形标注 3"/>
          <p:cNvSpPr/>
          <p:nvPr/>
        </p:nvSpPr>
        <p:spPr>
          <a:xfrm>
            <a:off x="2571736" y="4143380"/>
            <a:ext cx="6356351" cy="2090735"/>
          </a:xfrm>
          <a:prstGeom prst="wedgeRoundRectCallout">
            <a:avLst>
              <a:gd name="adj1" fmla="val -36443"/>
              <a:gd name="adj2" fmla="val -72630"/>
              <a:gd name="adj3" fmla="val 16667"/>
            </a:avLst>
          </a:prstGeom>
          <a:ln w="28575">
            <a:solidFill>
              <a:srgbClr val="000000"/>
            </a:solidFill>
            <a:prstDash val="dash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800" dirty="0">
              <a:solidFill>
                <a:prstClr val="black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dirty="0">
                <a:solidFill>
                  <a:prstClr val="black"/>
                </a:solidFill>
              </a:rPr>
              <a:t>     </a:t>
            </a:r>
            <a:r>
              <a:rPr lang="en-US" altLang="zh-CN" sz="2800" dirty="0" smtClean="0">
                <a:solidFill>
                  <a:prstClr val="black"/>
                </a:solidFill>
              </a:rPr>
              <a:t>   </a:t>
            </a:r>
            <a:r>
              <a:rPr lang="zh-CN" altLang="zh-CN" sz="2600" dirty="0" smtClean="0">
                <a:solidFill>
                  <a:prstClr val="black"/>
                </a:solidFill>
              </a:rPr>
              <a:t>树立</a:t>
            </a:r>
            <a:r>
              <a:rPr lang="zh-CN" altLang="zh-CN" sz="2600" dirty="0">
                <a:solidFill>
                  <a:prstClr val="black"/>
                </a:solidFill>
              </a:rPr>
              <a:t>尊重自然、顺应自然、保护自然的生态文明</a:t>
            </a:r>
            <a:r>
              <a:rPr lang="zh-CN" altLang="zh-CN" sz="2600" b="1" dirty="0">
                <a:solidFill>
                  <a:srgbClr val="C00000"/>
                </a:solidFill>
              </a:rPr>
              <a:t>理念</a:t>
            </a:r>
            <a:endParaRPr lang="en-US" altLang="zh-CN" sz="2600" b="1" dirty="0">
              <a:solidFill>
                <a:srgbClr val="C0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600" dirty="0">
                <a:solidFill>
                  <a:prstClr val="black"/>
                </a:solidFill>
              </a:rPr>
              <a:t>     </a:t>
            </a:r>
            <a:r>
              <a:rPr lang="en-US" altLang="zh-CN" sz="2600" dirty="0" smtClean="0">
                <a:solidFill>
                  <a:prstClr val="black"/>
                </a:solidFill>
              </a:rPr>
              <a:t>    </a:t>
            </a:r>
            <a:r>
              <a:rPr lang="zh-CN" altLang="zh-CN" sz="2600" dirty="0" smtClean="0">
                <a:solidFill>
                  <a:prstClr val="black"/>
                </a:solidFill>
              </a:rPr>
              <a:t>坚持</a:t>
            </a:r>
            <a:r>
              <a:rPr lang="zh-CN" altLang="zh-CN" sz="2600" dirty="0">
                <a:solidFill>
                  <a:prstClr val="black"/>
                </a:solidFill>
              </a:rPr>
              <a:t>节约资源和保护环境的</a:t>
            </a:r>
            <a:r>
              <a:rPr lang="zh-CN" altLang="zh-CN" sz="2600" b="1" dirty="0">
                <a:solidFill>
                  <a:srgbClr val="C00000"/>
                </a:solidFill>
              </a:rPr>
              <a:t>基本国策</a:t>
            </a:r>
            <a:endParaRPr lang="en-US" altLang="zh-CN" sz="2600" b="1" dirty="0">
              <a:solidFill>
                <a:srgbClr val="C0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600" dirty="0">
                <a:solidFill>
                  <a:prstClr val="black"/>
                </a:solidFill>
              </a:rPr>
              <a:t>     </a:t>
            </a:r>
            <a:r>
              <a:rPr lang="en-US" altLang="zh-CN" sz="2600" dirty="0" smtClean="0">
                <a:solidFill>
                  <a:prstClr val="black"/>
                </a:solidFill>
              </a:rPr>
              <a:t>    </a:t>
            </a:r>
            <a:r>
              <a:rPr lang="zh-CN" altLang="zh-CN" sz="2600" dirty="0" smtClean="0">
                <a:solidFill>
                  <a:prstClr val="black"/>
                </a:solidFill>
              </a:rPr>
              <a:t>坚持</a:t>
            </a:r>
            <a:r>
              <a:rPr lang="zh-CN" altLang="zh-CN" sz="2600" dirty="0">
                <a:solidFill>
                  <a:prstClr val="black"/>
                </a:solidFill>
              </a:rPr>
              <a:t>节约优先、保护优先、自然恢复为主的</a:t>
            </a:r>
            <a:r>
              <a:rPr lang="zh-CN" altLang="zh-CN" sz="2600" b="1" dirty="0">
                <a:solidFill>
                  <a:srgbClr val="C00000"/>
                </a:solidFill>
              </a:rPr>
              <a:t>方针</a:t>
            </a:r>
            <a:endParaRPr lang="en-US" altLang="zh-CN" sz="2600" b="1" dirty="0">
              <a:solidFill>
                <a:srgbClr val="C0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600" dirty="0">
              <a:solidFill>
                <a:prstClr val="black"/>
              </a:solidFill>
            </a:endParaRPr>
          </a:p>
        </p:txBody>
      </p:sp>
      <p:pic>
        <p:nvPicPr>
          <p:cNvPr id="5" name="图片 4" descr="A37AF601E9076FDE19F5373EDA0D266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00" y="1000108"/>
            <a:ext cx="3767542" cy="2705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25" accel="50000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25" accel="50000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2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4389070" y="116632"/>
            <a:ext cx="4647426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/>
            <a:r>
              <a:rPr lang="zh-CN" altLang="en-US" sz="2600" b="1" dirty="0" smtClean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三、积极</a:t>
            </a:r>
            <a:r>
              <a:rPr lang="zh-CN" altLang="en-US" sz="2600" b="1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探索环境保护新路</a:t>
            </a:r>
          </a:p>
        </p:txBody>
      </p:sp>
      <p:sp>
        <p:nvSpPr>
          <p:cNvPr id="3" name="직사각형 11"/>
          <p:cNvSpPr/>
          <p:nvPr/>
        </p:nvSpPr>
        <p:spPr>
          <a:xfrm>
            <a:off x="1403648" y="4189892"/>
            <a:ext cx="6228000" cy="1476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perspectiveBelow"/>
            <a:lightRig rig="threePt" dir="t"/>
          </a:scene3d>
          <a:sp3d extrusionH="3048000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" name="직사각형 3"/>
          <p:cNvSpPr>
            <a:spLocks noChangeArrowheads="1"/>
          </p:cNvSpPr>
          <p:nvPr/>
        </p:nvSpPr>
        <p:spPr bwMode="auto">
          <a:xfrm>
            <a:off x="1497013" y="4437063"/>
            <a:ext cx="25701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2075" lvl="1" indent="-92075">
              <a:buFont typeface="Arial" pitchFamily="34" charset="0"/>
              <a:buChar char="•"/>
            </a:pPr>
            <a:r>
              <a:rPr lang="zh-CN" altLang="en-US" sz="2400" dirty="0">
                <a:solidFill>
                  <a:srgbClr val="FFFFFF"/>
                </a:solidFill>
                <a:latin typeface="Calibri" pitchFamily="34" charset="0"/>
              </a:rPr>
              <a:t> 牺牲结构和环境    换速度</a:t>
            </a:r>
            <a:endParaRPr lang="en-US" sz="24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" name="직사각형 4"/>
          <p:cNvSpPr>
            <a:spLocks noChangeArrowheads="1"/>
          </p:cNvSpPr>
          <p:nvPr/>
        </p:nvSpPr>
        <p:spPr bwMode="auto">
          <a:xfrm>
            <a:off x="5441950" y="4437063"/>
            <a:ext cx="36671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CN" altLang="en-US" sz="2400" dirty="0">
                <a:solidFill>
                  <a:srgbClr val="FFFFFF"/>
                </a:solidFill>
                <a:latin typeface="Calibri" pitchFamily="34" charset="0"/>
              </a:rPr>
              <a:t>耗能排放减法</a:t>
            </a:r>
            <a:endParaRPr lang="en-US" altLang="zh-CN" sz="2400" dirty="0">
              <a:solidFill>
                <a:srgbClr val="FFFFFF"/>
              </a:solidFill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zh-CN" altLang="en-US" sz="2400" dirty="0">
                <a:solidFill>
                  <a:srgbClr val="FFFFFF"/>
                </a:solidFill>
                <a:latin typeface="Calibri" pitchFamily="34" charset="0"/>
              </a:rPr>
              <a:t>经济发展加法</a:t>
            </a:r>
            <a:endParaRPr lang="en-US" altLang="ko-KR" sz="2400" dirty="0">
              <a:solidFill>
                <a:srgbClr val="FFFFFF"/>
              </a:solidFill>
              <a:latin typeface="Calibri" pitchFamily="34" charset="0"/>
              <a:ea typeface="Malgun Gothic" pitchFamily="34" charset="-127"/>
            </a:endParaRPr>
          </a:p>
        </p:txBody>
      </p:sp>
      <p:sp>
        <p:nvSpPr>
          <p:cNvPr id="10" name="AutoShape 17"/>
          <p:cNvSpPr>
            <a:spLocks noChangeArrowheads="1"/>
          </p:cNvSpPr>
          <p:nvPr/>
        </p:nvSpPr>
        <p:spPr bwMode="gray">
          <a:xfrm flipH="1">
            <a:off x="3851275" y="2308225"/>
            <a:ext cx="1081088" cy="498475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1" name="组合 10"/>
          <p:cNvGrpSpPr>
            <a:grpSpLocks/>
          </p:cNvGrpSpPr>
          <p:nvPr/>
        </p:nvGrpSpPr>
        <p:grpSpPr bwMode="auto">
          <a:xfrm>
            <a:off x="1886780" y="2118758"/>
            <a:ext cx="526220" cy="1999218"/>
            <a:chOff x="1887535" y="2348881"/>
            <a:chExt cx="525360" cy="1768500"/>
          </a:xfrm>
        </p:grpSpPr>
        <p:sp>
          <p:nvSpPr>
            <p:cNvPr id="31764" name="AutoShape 679"/>
            <p:cNvSpPr>
              <a:spLocks noChangeArrowheads="1"/>
            </p:cNvSpPr>
            <p:nvPr/>
          </p:nvSpPr>
          <p:spPr bwMode="auto">
            <a:xfrm>
              <a:off x="1908895" y="2348881"/>
              <a:ext cx="504000" cy="1768500"/>
            </a:xfrm>
            <a:prstGeom prst="can">
              <a:avLst>
                <a:gd name="adj" fmla="val 41116"/>
              </a:avLst>
            </a:prstGeom>
            <a:gradFill rotWithShape="1">
              <a:gsLst>
                <a:gs pos="0">
                  <a:srgbClr val="762F00"/>
                </a:gs>
                <a:gs pos="50000">
                  <a:srgbClr val="FF6600"/>
                </a:gs>
                <a:gs pos="100000">
                  <a:srgbClr val="762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31765" name="TextBox 12"/>
            <p:cNvSpPr txBox="1">
              <a:spLocks noChangeArrowheads="1"/>
            </p:cNvSpPr>
            <p:nvPr/>
          </p:nvSpPr>
          <p:spPr bwMode="auto">
            <a:xfrm>
              <a:off x="1887535" y="2734690"/>
              <a:ext cx="460911" cy="102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r>
                <a:rPr lang="zh-CN" altLang="en-US" dirty="0">
                  <a:latin typeface="Calibri" pitchFamily="34" charset="0"/>
                </a:rPr>
                <a:t>污染速度</a:t>
              </a:r>
            </a:p>
          </p:txBody>
        </p:sp>
      </p:grpSp>
      <p:grpSp>
        <p:nvGrpSpPr>
          <p:cNvPr id="14" name="组合 13"/>
          <p:cNvGrpSpPr>
            <a:grpSpLocks/>
          </p:cNvGrpSpPr>
          <p:nvPr/>
        </p:nvGrpSpPr>
        <p:grpSpPr bwMode="auto">
          <a:xfrm>
            <a:off x="2436813" y="1988839"/>
            <a:ext cx="503237" cy="2118024"/>
            <a:chOff x="2436735" y="2055544"/>
            <a:chExt cx="504000" cy="2052000"/>
          </a:xfrm>
        </p:grpSpPr>
        <p:sp>
          <p:nvSpPr>
            <p:cNvPr id="15" name="AutoShape 680"/>
            <p:cNvSpPr>
              <a:spLocks noChangeArrowheads="1"/>
            </p:cNvSpPr>
            <p:nvPr/>
          </p:nvSpPr>
          <p:spPr bwMode="auto">
            <a:xfrm>
              <a:off x="2436735" y="2055544"/>
              <a:ext cx="504000" cy="2052000"/>
            </a:xfrm>
            <a:prstGeom prst="can">
              <a:avLst>
                <a:gd name="adj" fmla="val 30232"/>
              </a:avLst>
            </a:prstGeom>
            <a:gradFill rotWithShape="1">
              <a:gsLst>
                <a:gs pos="0">
                  <a:srgbClr val="7030A0"/>
                </a:gs>
                <a:gs pos="50000">
                  <a:schemeClr val="accent4"/>
                </a:gs>
                <a:gs pos="100000">
                  <a:srgbClr val="7030A0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763" name="TextBox 15"/>
            <p:cNvSpPr txBox="1">
              <a:spLocks noChangeArrowheads="1"/>
            </p:cNvSpPr>
            <p:nvPr/>
          </p:nvSpPr>
          <p:spPr bwMode="auto">
            <a:xfrm>
              <a:off x="2457902" y="2494023"/>
              <a:ext cx="461665" cy="102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r>
                <a:rPr lang="zh-CN" altLang="en-US" dirty="0">
                  <a:solidFill>
                    <a:srgbClr val="FFFFFF"/>
                  </a:solidFill>
                  <a:latin typeface="Calibri" pitchFamily="34" charset="0"/>
                </a:rPr>
                <a:t>经济速度</a:t>
              </a:r>
            </a:p>
          </p:txBody>
        </p:sp>
      </p:grpSp>
      <p:grpSp>
        <p:nvGrpSpPr>
          <p:cNvPr id="17" name="组合 19"/>
          <p:cNvGrpSpPr>
            <a:grpSpLocks/>
          </p:cNvGrpSpPr>
          <p:nvPr/>
        </p:nvGrpSpPr>
        <p:grpSpPr bwMode="auto">
          <a:xfrm>
            <a:off x="6457962" y="1988839"/>
            <a:ext cx="503238" cy="2067223"/>
            <a:chOff x="6458504" y="1525435"/>
            <a:chExt cx="503327" cy="2531152"/>
          </a:xfrm>
        </p:grpSpPr>
        <p:sp>
          <p:nvSpPr>
            <p:cNvPr id="9" name="AutoShape 680"/>
            <p:cNvSpPr>
              <a:spLocks noChangeArrowheads="1"/>
            </p:cNvSpPr>
            <p:nvPr/>
          </p:nvSpPr>
          <p:spPr bwMode="auto">
            <a:xfrm>
              <a:off x="6458504" y="1525435"/>
              <a:ext cx="503327" cy="2531152"/>
            </a:xfrm>
            <a:prstGeom prst="can">
              <a:avLst>
                <a:gd name="adj" fmla="val 30232"/>
              </a:avLst>
            </a:prstGeom>
            <a:gradFill rotWithShape="1">
              <a:gsLst>
                <a:gs pos="0">
                  <a:srgbClr val="7030A0"/>
                </a:gs>
                <a:gs pos="50000">
                  <a:schemeClr val="accent4"/>
                </a:gs>
                <a:gs pos="100000">
                  <a:srgbClr val="7030A0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761" name="TextBox 15"/>
            <p:cNvSpPr txBox="1">
              <a:spLocks noChangeArrowheads="1"/>
            </p:cNvSpPr>
            <p:nvPr/>
          </p:nvSpPr>
          <p:spPr bwMode="auto">
            <a:xfrm>
              <a:off x="6489222" y="2121721"/>
              <a:ext cx="461747" cy="1254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square">
              <a:spAutoFit/>
            </a:bodyPr>
            <a:lstStyle/>
            <a:p>
              <a:r>
                <a:rPr lang="zh-CN" altLang="en-US" dirty="0">
                  <a:solidFill>
                    <a:srgbClr val="FFFFFF"/>
                  </a:solidFill>
                  <a:latin typeface="Calibri" pitchFamily="34" charset="0"/>
                </a:rPr>
                <a:t>经济速度</a:t>
              </a: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278" y="3446456"/>
            <a:ext cx="1185292" cy="84637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0124" y="3446456"/>
            <a:ext cx="471203" cy="54494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17264" y="3711274"/>
            <a:ext cx="474063" cy="424884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0111" y="3411354"/>
            <a:ext cx="501083" cy="759942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052905" y="1563373"/>
            <a:ext cx="6929486" cy="4071966"/>
            <a:chOff x="-3404367" y="1518214"/>
            <a:chExt cx="7154758" cy="4650593"/>
          </a:xfrm>
        </p:grpSpPr>
        <p:pic>
          <p:nvPicPr>
            <p:cNvPr id="24" name="图片 23" descr="9126-11100911353353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404367" y="1518214"/>
              <a:ext cx="7154758" cy="4650593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044624" y="5303942"/>
              <a:ext cx="1973286" cy="467662"/>
            </a:xfrm>
            <a:prstGeom prst="rect">
              <a:avLst/>
            </a:prstGeom>
          </p:spPr>
        </p:pic>
      </p:grpSp>
      <p:grpSp>
        <p:nvGrpSpPr>
          <p:cNvPr id="18" name="组合 17"/>
          <p:cNvGrpSpPr/>
          <p:nvPr/>
        </p:nvGrpSpPr>
        <p:grpSpPr>
          <a:xfrm>
            <a:off x="5920124" y="2118757"/>
            <a:ext cx="473928" cy="1526267"/>
            <a:chOff x="5920124" y="2118757"/>
            <a:chExt cx="473928" cy="1526267"/>
          </a:xfrm>
        </p:grpSpPr>
        <p:sp>
          <p:nvSpPr>
            <p:cNvPr id="7" name="AutoShape 679"/>
            <p:cNvSpPr>
              <a:spLocks noChangeArrowheads="1"/>
            </p:cNvSpPr>
            <p:nvPr/>
          </p:nvSpPr>
          <p:spPr bwMode="auto">
            <a:xfrm>
              <a:off x="5920124" y="2118757"/>
              <a:ext cx="473928" cy="1526267"/>
            </a:xfrm>
            <a:prstGeom prst="can">
              <a:avLst>
                <a:gd name="adj" fmla="val 41178"/>
              </a:avLst>
            </a:prstGeom>
            <a:gradFill rotWithShape="1">
              <a:gsLst>
                <a:gs pos="0">
                  <a:srgbClr val="762F00"/>
                </a:gs>
                <a:gs pos="50000">
                  <a:srgbClr val="FF6600"/>
                </a:gs>
                <a:gs pos="100000">
                  <a:srgbClr val="762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9" name="TextBox 12"/>
            <p:cNvSpPr txBox="1">
              <a:spLocks noChangeArrowheads="1"/>
            </p:cNvSpPr>
            <p:nvPr/>
          </p:nvSpPr>
          <p:spPr bwMode="auto">
            <a:xfrm>
              <a:off x="5929323" y="2428868"/>
              <a:ext cx="461665" cy="1140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square">
              <a:spAutoFit/>
            </a:bodyPr>
            <a:lstStyle/>
            <a:p>
              <a:r>
                <a:rPr lang="zh-CN" altLang="en-US" dirty="0">
                  <a:latin typeface="Calibri" pitchFamily="34" charset="0"/>
                </a:rPr>
                <a:t>污染速度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109092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xit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2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75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11111E-6 L -3.88889E-6 0.0784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12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59259E-6 L 0.00122 -0.0553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75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4632853" y="128245"/>
            <a:ext cx="433163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/>
            <a:r>
              <a:rPr lang="zh-CN" altLang="en-US" sz="2600" b="1" dirty="0" smtClean="0">
                <a:latin typeface="黑体" pitchFamily="49" charset="-122"/>
                <a:ea typeface="黑体" pitchFamily="49" charset="-122"/>
              </a:rPr>
              <a:t>四、让</a:t>
            </a:r>
            <a:r>
              <a:rPr lang="zh-CN" altLang="en-US" sz="2600" b="1" dirty="0">
                <a:latin typeface="黑体" pitchFamily="49" charset="-122"/>
                <a:ea typeface="黑体" pitchFamily="49" charset="-122"/>
              </a:rPr>
              <a:t>生态系统休养生息</a:t>
            </a:r>
          </a:p>
        </p:txBody>
      </p:sp>
      <p:sp>
        <p:nvSpPr>
          <p:cNvPr id="9" name="折角形 8"/>
          <p:cNvSpPr/>
          <p:nvPr/>
        </p:nvSpPr>
        <p:spPr>
          <a:xfrm>
            <a:off x="1403648" y="1628800"/>
            <a:ext cx="6480720" cy="3600400"/>
          </a:xfrm>
          <a:prstGeom prst="foldedCorner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altLang="zh-CN" sz="2800" dirty="0" smtClean="0"/>
          </a:p>
          <a:p>
            <a:endParaRPr lang="en-US" altLang="zh-CN" sz="2800" dirty="0" smtClean="0"/>
          </a:p>
          <a:p>
            <a:endParaRPr lang="en-US" altLang="zh-CN" sz="2800" dirty="0" smtClean="0"/>
          </a:p>
          <a:p>
            <a:endParaRPr lang="en-US" altLang="zh-CN" sz="2800" dirty="0" smtClean="0"/>
          </a:p>
          <a:p>
            <a:r>
              <a:rPr lang="zh-CN" altLang="en-US" sz="2800" dirty="0" smtClean="0"/>
              <a:t>第一条</a:t>
            </a:r>
            <a:r>
              <a:rPr lang="en-US" altLang="zh-CN" sz="2800" dirty="0"/>
              <a:t> </a:t>
            </a:r>
            <a:r>
              <a:rPr lang="en-US" altLang="zh-CN" sz="2800" dirty="0" smtClean="0"/>
              <a:t>  </a:t>
            </a:r>
            <a:r>
              <a:rPr lang="zh-CN" altLang="en-US" sz="2800" dirty="0" smtClean="0"/>
              <a:t>重要</a:t>
            </a:r>
            <a:r>
              <a:rPr lang="zh-CN" altLang="en-US" sz="2800" dirty="0"/>
              <a:t>生态功能区的保护红</a:t>
            </a:r>
            <a:r>
              <a:rPr lang="zh-CN" altLang="en-US" sz="2800" dirty="0" smtClean="0"/>
              <a:t>线</a:t>
            </a:r>
            <a:endParaRPr lang="en-US" altLang="zh-CN" sz="2800" dirty="0" smtClean="0"/>
          </a:p>
          <a:p>
            <a:r>
              <a:rPr lang="zh-CN" altLang="en-US" sz="2800" dirty="0"/>
              <a:t>第二</a:t>
            </a:r>
            <a:r>
              <a:rPr lang="zh-CN" altLang="en-US" sz="2800" dirty="0" smtClean="0"/>
              <a:t>条   生态</a:t>
            </a:r>
            <a:r>
              <a:rPr lang="zh-CN" altLang="en-US" sz="2800" dirty="0"/>
              <a:t>脆弱区或敏感区保护红</a:t>
            </a:r>
            <a:r>
              <a:rPr lang="zh-CN" altLang="en-US" sz="2800" dirty="0" smtClean="0"/>
              <a:t>线</a:t>
            </a:r>
            <a:endParaRPr lang="en-US" altLang="zh-CN" sz="2800" dirty="0" smtClean="0"/>
          </a:p>
          <a:p>
            <a:r>
              <a:rPr lang="zh-CN" altLang="en-US" sz="2800" dirty="0"/>
              <a:t>第三</a:t>
            </a:r>
            <a:r>
              <a:rPr lang="zh-CN" altLang="en-US" sz="2800" dirty="0" smtClean="0"/>
              <a:t>条   生物多样性</a:t>
            </a:r>
            <a:r>
              <a:rPr lang="zh-CN" altLang="en-US" sz="2800" dirty="0"/>
              <a:t>保育区红</a:t>
            </a:r>
            <a:r>
              <a:rPr lang="zh-CN" altLang="en-US" sz="2800" dirty="0" smtClean="0"/>
              <a:t>线</a:t>
            </a:r>
            <a:endParaRPr lang="en-US" altLang="zh-CN" sz="2800" dirty="0" smtClean="0"/>
          </a:p>
          <a:p>
            <a:r>
              <a:rPr lang="zh-CN" altLang="en-US" sz="2800" dirty="0" smtClean="0"/>
              <a:t>第四条   </a:t>
            </a:r>
            <a:r>
              <a:rPr lang="en-US" altLang="zh-CN" sz="2800" dirty="0" smtClean="0">
                <a:latin typeface="+mn-ea"/>
              </a:rPr>
              <a:t>18</a:t>
            </a:r>
            <a:r>
              <a:rPr lang="zh-CN" altLang="en-US" sz="2800" dirty="0" smtClean="0">
                <a:latin typeface="+mn-ea"/>
              </a:rPr>
              <a:t>亿亩耕地红线</a:t>
            </a:r>
            <a:endParaRPr lang="en-US" altLang="zh-CN" sz="2800" dirty="0" smtClean="0">
              <a:latin typeface="+mn-ea"/>
            </a:endParaRPr>
          </a:p>
          <a:p>
            <a:endParaRPr lang="en-US" altLang="zh-CN" sz="2800" dirty="0" smtClean="0"/>
          </a:p>
          <a:p>
            <a:endParaRPr lang="zh-CN" altLang="en-US" sz="2800" dirty="0"/>
          </a:p>
        </p:txBody>
      </p:sp>
      <p:sp>
        <p:nvSpPr>
          <p:cNvPr id="12" name="文本框 11"/>
          <p:cNvSpPr txBox="1"/>
          <p:nvPr/>
        </p:nvSpPr>
        <p:spPr>
          <a:xfrm>
            <a:off x="3419872" y="1844824"/>
            <a:ext cx="33843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生态红线</a:t>
            </a:r>
            <a:endParaRPr lang="zh-CN" altLang="en-US" sz="3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428" y="1643050"/>
            <a:ext cx="6480720" cy="36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75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75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8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1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uiExpand="1" build="p" animBg="1"/>
      <p:bldP spid="9" grpId="1" uiExpand="1" build="allAtOnce" animBg="1"/>
      <p:bldP spid="12" grpId="0"/>
      <p:bldP spid="12" grpId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5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6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7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8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9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20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2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opyright(c)2007-2011 NordriDesign™ 小A">
  <a:themeElements>
    <a:clrScheme name="Copyright(c)2007-2011 NordriDesign™ 小A 5">
      <a:dk1>
        <a:srgbClr val="000000"/>
      </a:dk1>
      <a:lt1>
        <a:srgbClr val="FFFFFF"/>
      </a:lt1>
      <a:dk2>
        <a:srgbClr val="FFFFFF"/>
      </a:dk2>
      <a:lt2>
        <a:srgbClr val="B2B2B2"/>
      </a:lt2>
      <a:accent1>
        <a:srgbClr val="008000"/>
      </a:accent1>
      <a:accent2>
        <a:srgbClr val="026E14"/>
      </a:accent2>
      <a:accent3>
        <a:srgbClr val="FFFFFF"/>
      </a:accent3>
      <a:accent4>
        <a:srgbClr val="000000"/>
      </a:accent4>
      <a:accent5>
        <a:srgbClr val="AAC0AA"/>
      </a:accent5>
      <a:accent6>
        <a:srgbClr val="026311"/>
      </a:accent6>
      <a:hlink>
        <a:srgbClr val="038325"/>
      </a:hlink>
      <a:folHlink>
        <a:srgbClr val="B2B2B2"/>
      </a:folHlink>
    </a:clrScheme>
    <a:fontScheme name="Copyright(c)2007-2011 NordriDesign™ 小A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27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微软雅黑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27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微软雅黑" pitchFamily="34" charset="-122"/>
          </a:defRPr>
        </a:defPPr>
      </a:lstStyle>
    </a:lnDef>
  </a:objectDefaults>
  <a:extraClrSchemeLst>
    <a:extraClrScheme>
      <a:clrScheme name="Copyright(c)2007-2011 NordriDesign™ 小A 1">
        <a:dk1>
          <a:srgbClr val="000000"/>
        </a:dk1>
        <a:lt1>
          <a:srgbClr val="FFFFFF"/>
        </a:lt1>
        <a:dk2>
          <a:srgbClr val="FFFFFF"/>
        </a:dk2>
        <a:lt2>
          <a:srgbClr val="B2B2B2"/>
        </a:lt2>
        <a:accent1>
          <a:srgbClr val="E20000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EEAAAA"/>
        </a:accent5>
        <a:accent6>
          <a:srgbClr val="B90000"/>
        </a:accent6>
        <a:hlink>
          <a:srgbClr val="8000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pyright(c)2007-2011 NordriDesign™ 小A 2">
        <a:dk1>
          <a:srgbClr val="000000"/>
        </a:dk1>
        <a:lt1>
          <a:srgbClr val="FFFFFF"/>
        </a:lt1>
        <a:dk2>
          <a:srgbClr val="FFFFFF"/>
        </a:dk2>
        <a:lt2>
          <a:srgbClr val="B2B2B2"/>
        </a:lt2>
        <a:accent1>
          <a:srgbClr val="E20000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EEAAAA"/>
        </a:accent5>
        <a:accent6>
          <a:srgbClr val="B90000"/>
        </a:accent6>
        <a:hlink>
          <a:srgbClr val="8000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pyright(c)2007-2011 NordriDesign™ 小A 3">
        <a:dk1>
          <a:srgbClr val="000000"/>
        </a:dk1>
        <a:lt1>
          <a:srgbClr val="FFFFFF"/>
        </a:lt1>
        <a:dk2>
          <a:srgbClr val="FFFFFF"/>
        </a:dk2>
        <a:lt2>
          <a:srgbClr val="B2B2B2"/>
        </a:lt2>
        <a:accent1>
          <a:srgbClr val="3399FF"/>
        </a:accent1>
        <a:accent2>
          <a:srgbClr val="0875F8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0669E1"/>
        </a:accent6>
        <a:hlink>
          <a:srgbClr val="B2B2B2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pyright(c)2007-2011 NordriDesign™ 小A 4">
        <a:dk1>
          <a:srgbClr val="000000"/>
        </a:dk1>
        <a:lt1>
          <a:srgbClr val="FFFFFF"/>
        </a:lt1>
        <a:dk2>
          <a:srgbClr val="FFFFFF"/>
        </a:dk2>
        <a:lt2>
          <a:srgbClr val="B2B2B2"/>
        </a:lt2>
        <a:accent1>
          <a:srgbClr val="3399FF"/>
        </a:accent1>
        <a:accent2>
          <a:srgbClr val="0875F8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0669E1"/>
        </a:accent6>
        <a:hlink>
          <a:srgbClr val="0E58C4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pyright(c)2007-2011 NordriDesign™ 小A 1">
        <a:dk1>
          <a:srgbClr val="000000"/>
        </a:dk1>
        <a:lt1>
          <a:srgbClr val="FFFFFF"/>
        </a:lt1>
        <a:dk2>
          <a:srgbClr val="FFFFFF"/>
        </a:dk2>
        <a:lt2>
          <a:srgbClr val="B2B2B2"/>
        </a:lt2>
        <a:accent1>
          <a:srgbClr val="E20000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EEAAAA"/>
        </a:accent5>
        <a:accent6>
          <a:srgbClr val="B90000"/>
        </a:accent6>
        <a:hlink>
          <a:srgbClr val="8000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pyright(c)2007-2011 NordriDesign™ 小A 2">
        <a:dk1>
          <a:srgbClr val="000000"/>
        </a:dk1>
        <a:lt1>
          <a:srgbClr val="FFFFFF"/>
        </a:lt1>
        <a:dk2>
          <a:srgbClr val="FFFFFF"/>
        </a:dk2>
        <a:lt2>
          <a:srgbClr val="B2B2B2"/>
        </a:lt2>
        <a:accent1>
          <a:srgbClr val="E20000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EEAAAA"/>
        </a:accent5>
        <a:accent6>
          <a:srgbClr val="B90000"/>
        </a:accent6>
        <a:hlink>
          <a:srgbClr val="8000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pyright(c)2007-2011 NordriDesign™ 小A 3">
        <a:dk1>
          <a:srgbClr val="000000"/>
        </a:dk1>
        <a:lt1>
          <a:srgbClr val="FFFFFF"/>
        </a:lt1>
        <a:dk2>
          <a:srgbClr val="FFFFFF"/>
        </a:dk2>
        <a:lt2>
          <a:srgbClr val="B2B2B2"/>
        </a:lt2>
        <a:accent1>
          <a:srgbClr val="3399FF"/>
        </a:accent1>
        <a:accent2>
          <a:srgbClr val="0875F8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0669E1"/>
        </a:accent6>
        <a:hlink>
          <a:srgbClr val="B2B2B2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pyright(c)2007-2011 NordriDesign™ 小A 4">
        <a:dk1>
          <a:srgbClr val="000000"/>
        </a:dk1>
        <a:lt1>
          <a:srgbClr val="FFFFFF"/>
        </a:lt1>
        <a:dk2>
          <a:srgbClr val="FFFFFF"/>
        </a:dk2>
        <a:lt2>
          <a:srgbClr val="B2B2B2"/>
        </a:lt2>
        <a:accent1>
          <a:srgbClr val="3399FF"/>
        </a:accent1>
        <a:accent2>
          <a:srgbClr val="0875F8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0669E1"/>
        </a:accent6>
        <a:hlink>
          <a:srgbClr val="0E58C4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pyright(c)2007-2011 NordriDesign™ 小A 5">
        <a:dk1>
          <a:srgbClr val="000000"/>
        </a:dk1>
        <a:lt1>
          <a:srgbClr val="FFFFFF"/>
        </a:lt1>
        <a:dk2>
          <a:srgbClr val="FFFFFF"/>
        </a:dk2>
        <a:lt2>
          <a:srgbClr val="B2B2B2"/>
        </a:lt2>
        <a:accent1>
          <a:srgbClr val="008000"/>
        </a:accent1>
        <a:accent2>
          <a:srgbClr val="026E14"/>
        </a:accent2>
        <a:accent3>
          <a:srgbClr val="FFFFFF"/>
        </a:accent3>
        <a:accent4>
          <a:srgbClr val="000000"/>
        </a:accent4>
        <a:accent5>
          <a:srgbClr val="AAC0AA"/>
        </a:accent5>
        <a:accent6>
          <a:srgbClr val="026311"/>
        </a:accent6>
        <a:hlink>
          <a:srgbClr val="03832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_蓝色地球">
  <a:themeElements>
    <a:clrScheme name="">
      <a:dk1>
        <a:srgbClr val="000000"/>
      </a:dk1>
      <a:lt1>
        <a:srgbClr val="FFFFFF"/>
      </a:lt1>
      <a:dk2>
        <a:srgbClr val="000099"/>
      </a:dk2>
      <a:lt2>
        <a:srgbClr val="FF9900"/>
      </a:lt2>
      <a:accent1>
        <a:srgbClr val="339933"/>
      </a:accent1>
      <a:accent2>
        <a:srgbClr val="800000"/>
      </a:accent2>
      <a:accent3>
        <a:srgbClr val="FFFFFF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1_蓝色地球">
      <a:majorFont>
        <a:latin typeface="Arial"/>
        <a:ea typeface="楷体"/>
        <a:cs typeface=""/>
      </a:majorFont>
      <a:minorFont>
        <a:latin typeface="Arial"/>
        <a:ea typeface="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Pct val="100000"/>
          <a:buFont typeface="Times New Roman" pitchFamily="18" charset="0"/>
          <a:buNone/>
          <a:tabLst/>
          <a:defRPr kumimoji="0" lang="zh-CN" altLang="en-US" sz="1600" b="0" i="0" u="none" strike="noStrike" cap="none" normalizeH="0" baseline="0" smtClean="0">
            <a:ln>
              <a:noFill/>
            </a:ln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Pct val="100000"/>
          <a:buFont typeface="Times New Roman" pitchFamily="18" charset="0"/>
          <a:buNone/>
          <a:tabLst/>
          <a:defRPr kumimoji="0" lang="zh-CN" altLang="en-US" sz="1600" b="0" i="0" u="none" strike="noStrike" cap="none" normalizeH="0" baseline="0" smtClean="0">
            <a:ln>
              <a:noFill/>
            </a:ln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1_蓝色地球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蓝色地球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蓝色地球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蓝色地球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蓝色地球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蓝色地球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蓝色地球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golden_globe">
  <a:themeElements>
    <a:clrScheme name="golden_glob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olden_globe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Pct val="100000"/>
          <a:buFont typeface="Times New Roman" pitchFamily="18" charset="0"/>
          <a:buNone/>
          <a:tabLst/>
          <a:defRPr kumimoji="0" lang="zh-CN" altLang="en-US" sz="1600" b="0" i="0" u="none" strike="noStrike" cap="none" normalizeH="0" baseline="0" smtClean="0">
            <a:ln>
              <a:noFill/>
            </a:ln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Pct val="100000"/>
          <a:buFont typeface="Times New Roman" pitchFamily="18" charset="0"/>
          <a:buNone/>
          <a:tabLst/>
          <a:defRPr kumimoji="0" lang="zh-CN" altLang="en-US" sz="1600" b="0" i="0" u="none" strike="noStrike" cap="none" normalizeH="0" baseline="0" smtClean="0">
            <a:ln>
              <a:noFill/>
            </a:ln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golden_glob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olden_glob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olden_glob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olden_glob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olden_glob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olden_glob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olden_glob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olden_glob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olden_glob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olden_glob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olden_glob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olden_glob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pyright(c)2007-2011 NordriDesign™ 小A">
  <a:themeElements>
    <a:clrScheme name="Copyright(c)2007-2011 NordriDesign™ 小A 5">
      <a:dk1>
        <a:srgbClr val="000000"/>
      </a:dk1>
      <a:lt1>
        <a:srgbClr val="FFFFFF"/>
      </a:lt1>
      <a:dk2>
        <a:srgbClr val="FFFFFF"/>
      </a:dk2>
      <a:lt2>
        <a:srgbClr val="B2B2B2"/>
      </a:lt2>
      <a:accent1>
        <a:srgbClr val="008000"/>
      </a:accent1>
      <a:accent2>
        <a:srgbClr val="026E14"/>
      </a:accent2>
      <a:accent3>
        <a:srgbClr val="FFFFFF"/>
      </a:accent3>
      <a:accent4>
        <a:srgbClr val="000000"/>
      </a:accent4>
      <a:accent5>
        <a:srgbClr val="AAC0AA"/>
      </a:accent5>
      <a:accent6>
        <a:srgbClr val="026311"/>
      </a:accent6>
      <a:hlink>
        <a:srgbClr val="038325"/>
      </a:hlink>
      <a:folHlink>
        <a:srgbClr val="B2B2B2"/>
      </a:folHlink>
    </a:clrScheme>
    <a:fontScheme name="Copyright(c)2007-2011 NordriDesign™ 小A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27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微软雅黑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27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微软雅黑" pitchFamily="34" charset="-122"/>
          </a:defRPr>
        </a:defPPr>
      </a:lstStyle>
    </a:lnDef>
  </a:objectDefaults>
  <a:extraClrSchemeLst>
    <a:extraClrScheme>
      <a:clrScheme name="Copyright(c)2007-2011 NordriDesign™ 小A 1">
        <a:dk1>
          <a:srgbClr val="000000"/>
        </a:dk1>
        <a:lt1>
          <a:srgbClr val="FFFFFF"/>
        </a:lt1>
        <a:dk2>
          <a:srgbClr val="FFFFFF"/>
        </a:dk2>
        <a:lt2>
          <a:srgbClr val="B2B2B2"/>
        </a:lt2>
        <a:accent1>
          <a:srgbClr val="E20000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EEAAAA"/>
        </a:accent5>
        <a:accent6>
          <a:srgbClr val="B90000"/>
        </a:accent6>
        <a:hlink>
          <a:srgbClr val="8000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pyright(c)2007-2011 NordriDesign™ 小A 2">
        <a:dk1>
          <a:srgbClr val="000000"/>
        </a:dk1>
        <a:lt1>
          <a:srgbClr val="FFFFFF"/>
        </a:lt1>
        <a:dk2>
          <a:srgbClr val="FFFFFF"/>
        </a:dk2>
        <a:lt2>
          <a:srgbClr val="B2B2B2"/>
        </a:lt2>
        <a:accent1>
          <a:srgbClr val="E20000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EEAAAA"/>
        </a:accent5>
        <a:accent6>
          <a:srgbClr val="B90000"/>
        </a:accent6>
        <a:hlink>
          <a:srgbClr val="8000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pyright(c)2007-2011 NordriDesign™ 小A 3">
        <a:dk1>
          <a:srgbClr val="000000"/>
        </a:dk1>
        <a:lt1>
          <a:srgbClr val="FFFFFF"/>
        </a:lt1>
        <a:dk2>
          <a:srgbClr val="FFFFFF"/>
        </a:dk2>
        <a:lt2>
          <a:srgbClr val="B2B2B2"/>
        </a:lt2>
        <a:accent1>
          <a:srgbClr val="3399FF"/>
        </a:accent1>
        <a:accent2>
          <a:srgbClr val="0875F8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0669E1"/>
        </a:accent6>
        <a:hlink>
          <a:srgbClr val="B2B2B2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pyright(c)2007-2011 NordriDesign™ 小A 4">
        <a:dk1>
          <a:srgbClr val="000000"/>
        </a:dk1>
        <a:lt1>
          <a:srgbClr val="FFFFFF"/>
        </a:lt1>
        <a:dk2>
          <a:srgbClr val="FFFFFF"/>
        </a:dk2>
        <a:lt2>
          <a:srgbClr val="B2B2B2"/>
        </a:lt2>
        <a:accent1>
          <a:srgbClr val="3399FF"/>
        </a:accent1>
        <a:accent2>
          <a:srgbClr val="0875F8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0669E1"/>
        </a:accent6>
        <a:hlink>
          <a:srgbClr val="0E58C4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pyright(c)2007-2011 NordriDesign™ 小A 1">
        <a:dk1>
          <a:srgbClr val="000000"/>
        </a:dk1>
        <a:lt1>
          <a:srgbClr val="FFFFFF"/>
        </a:lt1>
        <a:dk2>
          <a:srgbClr val="FFFFFF"/>
        </a:dk2>
        <a:lt2>
          <a:srgbClr val="B2B2B2"/>
        </a:lt2>
        <a:accent1>
          <a:srgbClr val="E20000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EEAAAA"/>
        </a:accent5>
        <a:accent6>
          <a:srgbClr val="B90000"/>
        </a:accent6>
        <a:hlink>
          <a:srgbClr val="8000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pyright(c)2007-2011 NordriDesign™ 小A 2">
        <a:dk1>
          <a:srgbClr val="000000"/>
        </a:dk1>
        <a:lt1>
          <a:srgbClr val="FFFFFF"/>
        </a:lt1>
        <a:dk2>
          <a:srgbClr val="FFFFFF"/>
        </a:dk2>
        <a:lt2>
          <a:srgbClr val="B2B2B2"/>
        </a:lt2>
        <a:accent1>
          <a:srgbClr val="E20000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EEAAAA"/>
        </a:accent5>
        <a:accent6>
          <a:srgbClr val="B90000"/>
        </a:accent6>
        <a:hlink>
          <a:srgbClr val="8000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pyright(c)2007-2011 NordriDesign™ 小A 3">
        <a:dk1>
          <a:srgbClr val="000000"/>
        </a:dk1>
        <a:lt1>
          <a:srgbClr val="FFFFFF"/>
        </a:lt1>
        <a:dk2>
          <a:srgbClr val="FFFFFF"/>
        </a:dk2>
        <a:lt2>
          <a:srgbClr val="B2B2B2"/>
        </a:lt2>
        <a:accent1>
          <a:srgbClr val="3399FF"/>
        </a:accent1>
        <a:accent2>
          <a:srgbClr val="0875F8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0669E1"/>
        </a:accent6>
        <a:hlink>
          <a:srgbClr val="B2B2B2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pyright(c)2007-2011 NordriDesign™ 小A 4">
        <a:dk1>
          <a:srgbClr val="000000"/>
        </a:dk1>
        <a:lt1>
          <a:srgbClr val="FFFFFF"/>
        </a:lt1>
        <a:dk2>
          <a:srgbClr val="FFFFFF"/>
        </a:dk2>
        <a:lt2>
          <a:srgbClr val="B2B2B2"/>
        </a:lt2>
        <a:accent1>
          <a:srgbClr val="3399FF"/>
        </a:accent1>
        <a:accent2>
          <a:srgbClr val="0875F8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0669E1"/>
        </a:accent6>
        <a:hlink>
          <a:srgbClr val="0E58C4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pyright(c)2007-2011 NordriDesign™ 小A 5">
        <a:dk1>
          <a:srgbClr val="000000"/>
        </a:dk1>
        <a:lt1>
          <a:srgbClr val="FFFFFF"/>
        </a:lt1>
        <a:dk2>
          <a:srgbClr val="FFFFFF"/>
        </a:dk2>
        <a:lt2>
          <a:srgbClr val="B2B2B2"/>
        </a:lt2>
        <a:accent1>
          <a:srgbClr val="008000"/>
        </a:accent1>
        <a:accent2>
          <a:srgbClr val="026E14"/>
        </a:accent2>
        <a:accent3>
          <a:srgbClr val="FFFFFF"/>
        </a:accent3>
        <a:accent4>
          <a:srgbClr val="000000"/>
        </a:accent4>
        <a:accent5>
          <a:srgbClr val="AAC0AA"/>
        </a:accent5>
        <a:accent6>
          <a:srgbClr val="026311"/>
        </a:accent6>
        <a:hlink>
          <a:srgbClr val="03832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1254</TotalTime>
  <Words>1667</Words>
  <Application>Microsoft Office PowerPoint</Application>
  <PresentationFormat>全屏显示(4:3)</PresentationFormat>
  <Paragraphs>310</Paragraphs>
  <Slides>48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22</vt:i4>
      </vt:variant>
      <vt:variant>
        <vt:lpstr>幻灯片标题</vt:lpstr>
      </vt:variant>
      <vt:variant>
        <vt:i4>48</vt:i4>
      </vt:variant>
    </vt:vector>
  </HeadingPairs>
  <TitlesOfParts>
    <vt:vector size="70" baseType="lpstr">
      <vt:lpstr>Office 主题</vt:lpstr>
      <vt:lpstr>1_Copyright(c)2007-2011 NordriDesign™ 小A</vt:lpstr>
      <vt:lpstr>Copyright(c)2007-2011 NordriDesign™ 小A</vt:lpstr>
      <vt:lpstr>2_Office 主题</vt:lpstr>
      <vt:lpstr>3_Office 主题</vt:lpstr>
      <vt:lpstr>4_Office 主题</vt:lpstr>
      <vt:lpstr>8_Office 主题</vt:lpstr>
      <vt:lpstr>9_Office 主题</vt:lpstr>
      <vt:lpstr>11_Office 主题</vt:lpstr>
      <vt:lpstr>12_Office 主题</vt:lpstr>
      <vt:lpstr>13_Office 主题</vt:lpstr>
      <vt:lpstr>14_Office 主题</vt:lpstr>
      <vt:lpstr>15_Office 主题</vt:lpstr>
      <vt:lpstr>16_Office 主题</vt:lpstr>
      <vt:lpstr>17_Office 主题</vt:lpstr>
      <vt:lpstr>18_Office 主题</vt:lpstr>
      <vt:lpstr>19_Office 主题</vt:lpstr>
      <vt:lpstr>20_Office 主题</vt:lpstr>
      <vt:lpstr>21_Office 主题</vt:lpstr>
      <vt:lpstr>22_Office 主题</vt:lpstr>
      <vt:lpstr>1_蓝色地球</vt:lpstr>
      <vt:lpstr>golden_globe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幻灯片 46</vt:lpstr>
      <vt:lpstr>幻灯片 47</vt:lpstr>
      <vt:lpstr>幻灯片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lenovo1</dc:creator>
  <cp:lastModifiedBy>王志才</cp:lastModifiedBy>
  <cp:revision>122</cp:revision>
  <dcterms:created xsi:type="dcterms:W3CDTF">2014-06-21T06:17:50Z</dcterms:created>
  <dcterms:modified xsi:type="dcterms:W3CDTF">2014-06-27T01:46:59Z</dcterms:modified>
</cp:coreProperties>
</file>