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57" r:id="rId1"/>
    <p:sldMasterId id="2147483705" r:id="rId2"/>
    <p:sldMasterId id="2147483741" r:id="rId3"/>
    <p:sldMasterId id="2147483753" r:id="rId4"/>
  </p:sldMasterIdLst>
  <p:notesMasterIdLst>
    <p:notesMasterId r:id="rId58"/>
  </p:notesMasterIdLst>
  <p:sldIdLst>
    <p:sldId id="373" r:id="rId5"/>
    <p:sldId id="337" r:id="rId6"/>
    <p:sldId id="338" r:id="rId7"/>
    <p:sldId id="339" r:id="rId8"/>
    <p:sldId id="340" r:id="rId9"/>
    <p:sldId id="284" r:id="rId10"/>
    <p:sldId id="314" r:id="rId11"/>
    <p:sldId id="289" r:id="rId12"/>
    <p:sldId id="341" r:id="rId13"/>
    <p:sldId id="342" r:id="rId14"/>
    <p:sldId id="343" r:id="rId15"/>
    <p:sldId id="344" r:id="rId16"/>
    <p:sldId id="345" r:id="rId17"/>
    <p:sldId id="335" r:id="rId18"/>
    <p:sldId id="346" r:id="rId19"/>
    <p:sldId id="347" r:id="rId20"/>
    <p:sldId id="348" r:id="rId21"/>
    <p:sldId id="276" r:id="rId22"/>
    <p:sldId id="349" r:id="rId23"/>
    <p:sldId id="286" r:id="rId24"/>
    <p:sldId id="350" r:id="rId25"/>
    <p:sldId id="327" r:id="rId26"/>
    <p:sldId id="351" r:id="rId27"/>
    <p:sldId id="352" r:id="rId28"/>
    <p:sldId id="353" r:id="rId29"/>
    <p:sldId id="354" r:id="rId30"/>
    <p:sldId id="355" r:id="rId31"/>
    <p:sldId id="356" r:id="rId32"/>
    <p:sldId id="357" r:id="rId33"/>
    <p:sldId id="359" r:id="rId34"/>
    <p:sldId id="358" r:id="rId35"/>
    <p:sldId id="361" r:id="rId36"/>
    <p:sldId id="362" r:id="rId37"/>
    <p:sldId id="360" r:id="rId38"/>
    <p:sldId id="363" r:id="rId39"/>
    <p:sldId id="364" r:id="rId40"/>
    <p:sldId id="365" r:id="rId41"/>
    <p:sldId id="366" r:id="rId42"/>
    <p:sldId id="367" r:id="rId43"/>
    <p:sldId id="368" r:id="rId44"/>
    <p:sldId id="369" r:id="rId45"/>
    <p:sldId id="370" r:id="rId46"/>
    <p:sldId id="371" r:id="rId47"/>
    <p:sldId id="372" r:id="rId48"/>
    <p:sldId id="374" r:id="rId49"/>
    <p:sldId id="375" r:id="rId50"/>
    <p:sldId id="376" r:id="rId51"/>
    <p:sldId id="377" r:id="rId52"/>
    <p:sldId id="378" r:id="rId53"/>
    <p:sldId id="379" r:id="rId54"/>
    <p:sldId id="380" r:id="rId55"/>
    <p:sldId id="381" r:id="rId56"/>
    <p:sldId id="382" r:id="rId57"/>
  </p:sldIdLst>
  <p:sldSz cx="11522075" cy="7200900"/>
  <p:notesSz cx="6858000" cy="9144000"/>
  <p:custDataLst>
    <p:tags r:id="rId59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1pPr>
    <a:lvl2pPr marL="533400" indent="-76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2pPr>
    <a:lvl3pPr marL="1068388" indent="-153988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3pPr>
    <a:lvl4pPr marL="1603375" indent="-231775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4pPr>
    <a:lvl5pPr marL="2136775" indent="-307975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CA8"/>
    <a:srgbClr val="1954D7"/>
    <a:srgbClr val="FF9900"/>
    <a:srgbClr val="DDDDDD"/>
    <a:srgbClr val="FF0000"/>
    <a:srgbClr val="F8F8F8"/>
    <a:srgbClr val="B2B2B2"/>
    <a:srgbClr val="4D4D4D"/>
    <a:srgbClr val="777777"/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234" autoAdjust="0"/>
    <p:restoredTop sz="94255" autoAdjust="0"/>
  </p:normalViewPr>
  <p:slideViewPr>
    <p:cSldViewPr>
      <p:cViewPr>
        <p:scale>
          <a:sx n="50" d="100"/>
          <a:sy n="50" d="100"/>
        </p:scale>
        <p:origin x="-2292" y="-1284"/>
      </p:cViewPr>
      <p:guideLst>
        <p:guide orient="horz" pos="1982"/>
        <p:guide orient="horz" pos="458"/>
        <p:guide orient="horz" pos="3363"/>
        <p:guide orient="horz" pos="3744"/>
        <p:guide orient="horz" pos="4316"/>
        <p:guide pos="372"/>
        <p:guide pos="3629"/>
        <p:guide pos="688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2148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ea typeface="华文细黑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a typeface="华文细黑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93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a typeface="华文细黑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ea typeface="华文细黑" pitchFamily="2" charset="-122"/>
                <a:cs typeface="+mn-cs"/>
              </a:defRPr>
            </a:lvl1pPr>
          </a:lstStyle>
          <a:p>
            <a:pPr>
              <a:defRPr/>
            </a:pPr>
            <a:fld id="{24A34269-A27E-4837-AE69-0CDB4A06C0D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7611690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5334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1068388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603375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2136775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672411" algn="l" defTabSz="10689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06895" algn="l" defTabSz="10689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41377" algn="l" defTabSz="10689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75859" algn="l" defTabSz="10689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2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ea typeface="宋体" charset="-122"/>
            </a:endParaRPr>
          </a:p>
        </p:txBody>
      </p:sp>
      <p:sp>
        <p:nvSpPr>
          <p:cNvPr id="117763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DFEAFBC-C8A4-4DEA-BD97-D461565F6339}" type="slidenum">
              <a:rPr lang="en-US" altLang="zh-CN" smtClean="0"/>
              <a:pPr/>
              <a:t>21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2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ea typeface="宋体" charset="-122"/>
            </a:endParaRPr>
          </a:p>
        </p:txBody>
      </p:sp>
      <p:sp>
        <p:nvSpPr>
          <p:cNvPr id="117763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DFEAFBC-C8A4-4DEA-BD97-D461565F6339}" type="slidenum">
              <a:rPr lang="en-US" altLang="zh-CN" smtClean="0"/>
              <a:pPr/>
              <a:t>27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2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ea typeface="宋体" charset="-122"/>
            </a:endParaRPr>
          </a:p>
        </p:txBody>
      </p:sp>
      <p:sp>
        <p:nvSpPr>
          <p:cNvPr id="117763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DFEAFBC-C8A4-4DEA-BD97-D461565F6339}" type="slidenum">
              <a:rPr lang="en-US" altLang="zh-CN" smtClean="0"/>
              <a:pPr/>
              <a:t>31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2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ea typeface="宋体" charset="-122"/>
            </a:endParaRPr>
          </a:p>
        </p:txBody>
      </p:sp>
      <p:sp>
        <p:nvSpPr>
          <p:cNvPr id="117763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DFEAFBC-C8A4-4DEA-BD97-D461565F6339}" type="slidenum">
              <a:rPr lang="en-US" altLang="zh-CN" smtClean="0"/>
              <a:pPr/>
              <a:t>37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2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ea typeface="宋体" charset="-122"/>
            </a:endParaRPr>
          </a:p>
        </p:txBody>
      </p:sp>
      <p:sp>
        <p:nvSpPr>
          <p:cNvPr id="117763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DFEAFBC-C8A4-4DEA-BD97-D461565F6339}" type="slidenum">
              <a:rPr lang="en-US" altLang="zh-CN" smtClean="0"/>
              <a:pPr/>
              <a:t>41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2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ea typeface="宋体" charset="-122"/>
            </a:endParaRPr>
          </a:p>
        </p:txBody>
      </p:sp>
      <p:sp>
        <p:nvSpPr>
          <p:cNvPr id="107523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91273D-CF9F-403A-A7AF-C117AB163651}" type="slidenum">
              <a:rPr lang="en-US" altLang="zh-CN" smtClean="0"/>
              <a:pPr/>
              <a:t>6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2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ea typeface="宋体" charset="-122"/>
            </a:endParaRPr>
          </a:p>
        </p:txBody>
      </p:sp>
      <p:sp>
        <p:nvSpPr>
          <p:cNvPr id="107523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91273D-CF9F-403A-A7AF-C117AB163651}" type="slidenum">
              <a:rPr lang="en-US" altLang="zh-CN" smtClean="0"/>
              <a:pPr/>
              <a:t>10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2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ea typeface="宋体" charset="-122"/>
            </a:endParaRPr>
          </a:p>
        </p:txBody>
      </p:sp>
      <p:sp>
        <p:nvSpPr>
          <p:cNvPr id="117763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DFEAFBC-C8A4-4DEA-BD97-D461565F6339}" type="slidenum">
              <a:rPr lang="en-US" altLang="zh-CN" smtClean="0"/>
              <a:pPr/>
              <a:t>15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ea typeface="宋体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74625" y="-28575"/>
            <a:ext cx="11696700" cy="697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5" name="图片 4" descr="杂志社logo带新网址（一点红）单独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347504" y="121690"/>
            <a:ext cx="2584465" cy="655081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90109" y="121690"/>
            <a:ext cx="7565362" cy="655081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5" name="图片 4" descr="杂志社logo带新网址（一点红）单独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64156" y="2236947"/>
            <a:ext cx="9793764" cy="1543526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28311" y="4080510"/>
            <a:ext cx="8065453" cy="18402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3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4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74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09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44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79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76104" y="6674168"/>
            <a:ext cx="2688484" cy="383381"/>
          </a:xfrm>
          <a:prstGeom prst="rect">
            <a:avLst/>
          </a:prstGeom>
        </p:spPr>
        <p:txBody>
          <a:bodyPr lIns="106985" tIns="53492" rIns="106985" bIns="53492"/>
          <a:lstStyle/>
          <a:p>
            <a:fld id="{530820CF-B880-4189-942D-D702A7CBA730}" type="datetimeFigureOut">
              <a:rPr lang="zh-CN" altLang="en-US" smtClean="0"/>
              <a:pPr/>
              <a:t>2015-7-8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36709" y="6674168"/>
            <a:ext cx="3648657" cy="383381"/>
          </a:xfrm>
          <a:prstGeom prst="rect">
            <a:avLst/>
          </a:prstGeom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257487" y="6674168"/>
            <a:ext cx="2688484" cy="383381"/>
          </a:xfrm>
          <a:prstGeom prst="rect">
            <a:avLst/>
          </a:prstGeom>
        </p:spPr>
        <p:txBody>
          <a:bodyPr lIns="106985" tIns="53492" rIns="106985" bIns="53492"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 descr="杂志社logo带新网址（一点红）单独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64156" y="2236950"/>
            <a:ext cx="9793764" cy="1543526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28311" y="4080510"/>
            <a:ext cx="8065453" cy="1840230"/>
          </a:xfrm>
        </p:spPr>
        <p:txBody>
          <a:bodyPr/>
          <a:lstStyle>
            <a:lvl1pPr marL="0" indent="0" algn="ctr">
              <a:buNone/>
              <a:defRPr/>
            </a:lvl1pPr>
            <a:lvl2pPr marL="534545" indent="0" algn="ctr">
              <a:buNone/>
              <a:defRPr/>
            </a:lvl2pPr>
            <a:lvl3pPr marL="1069091" indent="0" algn="ctr">
              <a:buNone/>
              <a:defRPr/>
            </a:lvl3pPr>
            <a:lvl4pPr marL="1603635" indent="0" algn="ctr">
              <a:buNone/>
              <a:defRPr/>
            </a:lvl4pPr>
            <a:lvl5pPr marL="2138182" indent="0" algn="ctr">
              <a:buNone/>
              <a:defRPr/>
            </a:lvl5pPr>
            <a:lvl6pPr marL="2672726" indent="0" algn="ctr">
              <a:buNone/>
              <a:defRPr/>
            </a:lvl6pPr>
            <a:lvl7pPr marL="3207273" indent="0" algn="ctr">
              <a:buNone/>
              <a:defRPr/>
            </a:lvl7pPr>
            <a:lvl8pPr marL="3741818" indent="0" algn="ctr">
              <a:buNone/>
              <a:defRPr/>
            </a:lvl8pPr>
            <a:lvl9pPr marL="4276363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30D2B-03EE-4CD9-BD2A-0136B332BB54}" type="datetimeFigureOut">
              <a:rPr lang="zh-CN" altLang="en-US"/>
              <a:pPr>
                <a:defRPr/>
              </a:pPr>
              <a:t>2015-7-8</a:t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BBFD2-97A2-4E39-9A78-05FB5D53F7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8" name="图片 7" descr="杂志社logo带新网址（一点红）单独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EE961-F5FC-4D33-814A-09F894F04A5D}" type="datetimeFigureOut">
              <a:rPr lang="zh-CN" altLang="en-US"/>
              <a:pPr>
                <a:defRPr/>
              </a:pPr>
              <a:t>2015-7-8</a:t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74A06-24B9-4BC9-8810-C17B6287B5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8" name="图片 7" descr="杂志社logo带新网址（一点红）单独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0164" y="4627252"/>
            <a:ext cx="9793764" cy="1430179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0164" y="3052049"/>
            <a:ext cx="9793764" cy="1575196"/>
          </a:xfrm>
        </p:spPr>
        <p:txBody>
          <a:bodyPr anchor="b"/>
          <a:lstStyle>
            <a:lvl1pPr marL="0" indent="0">
              <a:buNone/>
              <a:defRPr sz="2300"/>
            </a:lvl1pPr>
            <a:lvl2pPr marL="534545" indent="0">
              <a:buNone/>
              <a:defRPr sz="2100"/>
            </a:lvl2pPr>
            <a:lvl3pPr marL="1069091" indent="0">
              <a:buNone/>
              <a:defRPr sz="1900"/>
            </a:lvl3pPr>
            <a:lvl4pPr marL="1603635" indent="0">
              <a:buNone/>
              <a:defRPr sz="1600"/>
            </a:lvl4pPr>
            <a:lvl5pPr marL="2138182" indent="0">
              <a:buNone/>
              <a:defRPr sz="1600"/>
            </a:lvl5pPr>
            <a:lvl6pPr marL="2672726" indent="0">
              <a:buNone/>
              <a:defRPr sz="1600"/>
            </a:lvl6pPr>
            <a:lvl7pPr marL="3207273" indent="0">
              <a:buNone/>
              <a:defRPr sz="1600"/>
            </a:lvl7pPr>
            <a:lvl8pPr marL="3741818" indent="0">
              <a:buNone/>
              <a:defRPr sz="1600"/>
            </a:lvl8pPr>
            <a:lvl9pPr marL="4276363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2196F-ADC0-4A84-ACD5-83B60A9557BF}" type="datetimeFigureOut">
              <a:rPr lang="zh-CN" altLang="en-US"/>
              <a:pPr>
                <a:defRPr/>
              </a:pPr>
              <a:t>2015-7-8</a:t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53CA2-460B-45C2-A937-4B8294C23A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8" name="图片 7" descr="杂志社logo带新网址（一点红）单独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76104" y="1680217"/>
            <a:ext cx="5088916" cy="4752261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57055" y="1680217"/>
            <a:ext cx="5088916" cy="4752261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8AE7F-5903-4231-AAE8-FD0E21B209E0}" type="datetimeFigureOut">
              <a:rPr lang="zh-CN" altLang="en-US"/>
              <a:pPr>
                <a:defRPr/>
              </a:pPr>
              <a:t>2015-7-8</a:t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D6367-FB83-453F-A380-18A4B8F85B2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9" name="图片 8" descr="杂志社logo带新网址（一点红）单独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76104" y="1611869"/>
            <a:ext cx="5090917" cy="671750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4545" indent="0">
              <a:buNone/>
              <a:defRPr sz="2300" b="1"/>
            </a:lvl2pPr>
            <a:lvl3pPr marL="1069091" indent="0">
              <a:buNone/>
              <a:defRPr sz="2100" b="1"/>
            </a:lvl3pPr>
            <a:lvl4pPr marL="1603635" indent="0">
              <a:buNone/>
              <a:defRPr sz="1900" b="1"/>
            </a:lvl4pPr>
            <a:lvl5pPr marL="2138182" indent="0">
              <a:buNone/>
              <a:defRPr sz="1900" b="1"/>
            </a:lvl5pPr>
            <a:lvl6pPr marL="2672726" indent="0">
              <a:buNone/>
              <a:defRPr sz="1900" b="1"/>
            </a:lvl6pPr>
            <a:lvl7pPr marL="3207273" indent="0">
              <a:buNone/>
              <a:defRPr sz="1900" b="1"/>
            </a:lvl7pPr>
            <a:lvl8pPr marL="3741818" indent="0">
              <a:buNone/>
              <a:defRPr sz="1900" b="1"/>
            </a:lvl8pPr>
            <a:lvl9pPr marL="4276363" indent="0">
              <a:buNone/>
              <a:defRPr sz="19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76104" y="2283619"/>
            <a:ext cx="5090917" cy="4148852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53062" y="1611869"/>
            <a:ext cx="5092917" cy="671750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4545" indent="0">
              <a:buNone/>
              <a:defRPr sz="2300" b="1"/>
            </a:lvl2pPr>
            <a:lvl3pPr marL="1069091" indent="0">
              <a:buNone/>
              <a:defRPr sz="2100" b="1"/>
            </a:lvl3pPr>
            <a:lvl4pPr marL="1603635" indent="0">
              <a:buNone/>
              <a:defRPr sz="1900" b="1"/>
            </a:lvl4pPr>
            <a:lvl5pPr marL="2138182" indent="0">
              <a:buNone/>
              <a:defRPr sz="1900" b="1"/>
            </a:lvl5pPr>
            <a:lvl6pPr marL="2672726" indent="0">
              <a:buNone/>
              <a:defRPr sz="1900" b="1"/>
            </a:lvl6pPr>
            <a:lvl7pPr marL="3207273" indent="0">
              <a:buNone/>
              <a:defRPr sz="1900" b="1"/>
            </a:lvl7pPr>
            <a:lvl8pPr marL="3741818" indent="0">
              <a:buNone/>
              <a:defRPr sz="1900" b="1"/>
            </a:lvl8pPr>
            <a:lvl9pPr marL="4276363" indent="0">
              <a:buNone/>
              <a:defRPr sz="19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53062" y="2283619"/>
            <a:ext cx="5092917" cy="4148852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A282F-7C05-4CC3-AC3A-56CA18C9CE42}" type="datetimeFigureOut">
              <a:rPr lang="zh-CN" altLang="en-US"/>
              <a:pPr>
                <a:defRPr/>
              </a:pPr>
              <a:t>2015-7-8</a:t>
            </a:fld>
            <a:endParaRPr lang="zh-CN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23C15-2C4D-4645-BE00-E58F98AA25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11" name="图片 10" descr="杂志社logo带新网址（一点红）单独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89AFD-5C71-4618-BBB1-E911C4F5335A}" type="datetimeFigureOut">
              <a:rPr lang="zh-CN" altLang="en-US"/>
              <a:pPr>
                <a:defRPr/>
              </a:pPr>
              <a:t>2015-7-8</a:t>
            </a:fld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EB77B-EA1B-467C-8B7A-3722FB38D97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7" name="图片 6" descr="杂志社logo带新网址（一点红）单独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093EF-BA93-4FAE-AAE8-3A99E311CB60}" type="datetimeFigureOut">
              <a:rPr lang="zh-CN" altLang="en-US"/>
              <a:pPr>
                <a:defRPr/>
              </a:pPr>
              <a:t>2015-7-8</a:t>
            </a:fld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7BAA7-3671-47CA-A6A7-8F5C7B943E4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6" name="图片 5" descr="杂志社logo带新网址（一点红）单独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5" name="图片 4" descr="杂志社logo带新网址（一点红）单独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112" y="286702"/>
            <a:ext cx="3790683" cy="122015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04811" y="286709"/>
            <a:ext cx="6441160" cy="6145769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76112" y="1506862"/>
            <a:ext cx="3790683" cy="4925616"/>
          </a:xfrm>
        </p:spPr>
        <p:txBody>
          <a:bodyPr/>
          <a:lstStyle>
            <a:lvl1pPr marL="0" indent="0">
              <a:buNone/>
              <a:defRPr sz="1600"/>
            </a:lvl1pPr>
            <a:lvl2pPr marL="534545" indent="0">
              <a:buNone/>
              <a:defRPr sz="1400"/>
            </a:lvl2pPr>
            <a:lvl3pPr marL="1069091" indent="0">
              <a:buNone/>
              <a:defRPr sz="1200"/>
            </a:lvl3pPr>
            <a:lvl4pPr marL="1603635" indent="0">
              <a:buNone/>
              <a:defRPr sz="1100"/>
            </a:lvl4pPr>
            <a:lvl5pPr marL="2138182" indent="0">
              <a:buNone/>
              <a:defRPr sz="1100"/>
            </a:lvl5pPr>
            <a:lvl6pPr marL="2672726" indent="0">
              <a:buNone/>
              <a:defRPr sz="1100"/>
            </a:lvl6pPr>
            <a:lvl7pPr marL="3207273" indent="0">
              <a:buNone/>
              <a:defRPr sz="1100"/>
            </a:lvl7pPr>
            <a:lvl8pPr marL="3741818" indent="0">
              <a:buNone/>
              <a:defRPr sz="1100"/>
            </a:lvl8pPr>
            <a:lvl9pPr marL="4276363" indent="0">
              <a:buNone/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38DCF-4B96-41CC-8118-75C236EFD896}" type="datetimeFigureOut">
              <a:rPr lang="zh-CN" altLang="en-US"/>
              <a:pPr>
                <a:defRPr/>
              </a:pPr>
              <a:t>2015-7-8</a:t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B8417-4B8C-4A0D-AC58-0EE85387B94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8" name="图片 7" descr="杂志社logo带新网址（一点红）单独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58407" y="5040631"/>
            <a:ext cx="6913245" cy="59507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258407" y="643414"/>
            <a:ext cx="6913245" cy="4320540"/>
          </a:xfrm>
        </p:spPr>
        <p:txBody>
          <a:bodyPr/>
          <a:lstStyle>
            <a:lvl1pPr marL="0" indent="0">
              <a:buNone/>
              <a:defRPr sz="3700"/>
            </a:lvl1pPr>
            <a:lvl2pPr marL="534545" indent="0">
              <a:buNone/>
              <a:defRPr sz="3300"/>
            </a:lvl2pPr>
            <a:lvl3pPr marL="1069091" indent="0">
              <a:buNone/>
              <a:defRPr sz="2800"/>
            </a:lvl3pPr>
            <a:lvl4pPr marL="1603635" indent="0">
              <a:buNone/>
              <a:defRPr sz="2300"/>
            </a:lvl4pPr>
            <a:lvl5pPr marL="2138182" indent="0">
              <a:buNone/>
              <a:defRPr sz="2300"/>
            </a:lvl5pPr>
            <a:lvl6pPr marL="2672726" indent="0">
              <a:buNone/>
              <a:defRPr sz="2300"/>
            </a:lvl6pPr>
            <a:lvl7pPr marL="3207273" indent="0">
              <a:buNone/>
              <a:defRPr sz="2300"/>
            </a:lvl7pPr>
            <a:lvl8pPr marL="3741818" indent="0">
              <a:buNone/>
              <a:defRPr sz="2300"/>
            </a:lvl8pPr>
            <a:lvl9pPr marL="4276363" indent="0">
              <a:buNone/>
              <a:defRPr sz="23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258407" y="5635706"/>
            <a:ext cx="6913245" cy="845105"/>
          </a:xfrm>
        </p:spPr>
        <p:txBody>
          <a:bodyPr/>
          <a:lstStyle>
            <a:lvl1pPr marL="0" indent="0">
              <a:buNone/>
              <a:defRPr sz="1600"/>
            </a:lvl1pPr>
            <a:lvl2pPr marL="534545" indent="0">
              <a:buNone/>
              <a:defRPr sz="1400"/>
            </a:lvl2pPr>
            <a:lvl3pPr marL="1069091" indent="0">
              <a:buNone/>
              <a:defRPr sz="1200"/>
            </a:lvl3pPr>
            <a:lvl4pPr marL="1603635" indent="0">
              <a:buNone/>
              <a:defRPr sz="1100"/>
            </a:lvl4pPr>
            <a:lvl5pPr marL="2138182" indent="0">
              <a:buNone/>
              <a:defRPr sz="1100"/>
            </a:lvl5pPr>
            <a:lvl6pPr marL="2672726" indent="0">
              <a:buNone/>
              <a:defRPr sz="1100"/>
            </a:lvl6pPr>
            <a:lvl7pPr marL="3207273" indent="0">
              <a:buNone/>
              <a:defRPr sz="1100"/>
            </a:lvl7pPr>
            <a:lvl8pPr marL="3741818" indent="0">
              <a:buNone/>
              <a:defRPr sz="1100"/>
            </a:lvl8pPr>
            <a:lvl9pPr marL="4276363" indent="0">
              <a:buNone/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6EF84-FCD1-4CF6-9A9B-23C1061391B2}" type="datetimeFigureOut">
              <a:rPr lang="zh-CN" altLang="en-US"/>
              <a:pPr>
                <a:defRPr/>
              </a:pPr>
              <a:t>2015-7-8</a:t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5D49A-5376-4D1E-BE74-D3A1F61A92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8" name="图片 7" descr="杂志社logo带新网址（一点红）单独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3A5BE-AC77-463A-98D6-E38D200DBCEE}" type="datetimeFigureOut">
              <a:rPr lang="zh-CN" altLang="en-US"/>
              <a:pPr>
                <a:defRPr/>
              </a:pPr>
              <a:t>2015-7-8</a:t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55BA7-FC1A-48BE-B899-7170FEFB71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7" name="图片 6" descr="杂志社logo带新网址（一点红）单独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353504" y="288377"/>
            <a:ext cx="2592467" cy="614410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76104" y="288377"/>
            <a:ext cx="7585366" cy="614410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C494E-DA10-4C7E-B016-011FC4E37B39}" type="datetimeFigureOut">
              <a:rPr lang="zh-CN" altLang="en-US"/>
              <a:pPr>
                <a:defRPr/>
              </a:pPr>
              <a:t>2015-7-8</a:t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E2407-5E38-4B09-A576-271C9998645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7" name="图片 6" descr="杂志社logo带新网址（一点红）单独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01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522075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2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1522075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90109" y="2892035"/>
            <a:ext cx="10341862" cy="708421"/>
          </a:xfrm>
        </p:spPr>
        <p:txBody>
          <a:bodyPr/>
          <a:lstStyle>
            <a:lvl1pPr algn="r">
              <a:defRPr/>
            </a:lvl1pPr>
          </a:lstStyle>
          <a:p>
            <a:r>
              <a:rPr lang="zh-CN" altLang="en-US"/>
              <a:t>主标题文本样式：黑体</a:t>
            </a:r>
            <a:r>
              <a:rPr lang="en-US" altLang="zh-CN"/>
              <a:t>/34</a:t>
            </a:r>
            <a:r>
              <a:rPr lang="zh-CN" altLang="en-US"/>
              <a:t>号  </a:t>
            </a:r>
            <a:r>
              <a:rPr lang="en-US" altLang="zh-CN"/>
              <a:t>Arial/34pt</a:t>
            </a:r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90109" y="3603784"/>
            <a:ext cx="10341862" cy="45339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600" b="0"/>
            </a:lvl1pPr>
          </a:lstStyle>
          <a:p>
            <a:r>
              <a:rPr lang="zh-CN" altLang="en-US"/>
              <a:t>副标题文本样式：华文细黑</a:t>
            </a:r>
            <a:r>
              <a:rPr lang="en-US" altLang="zh-CN"/>
              <a:t>/18</a:t>
            </a:r>
            <a:r>
              <a:rPr lang="zh-CN" altLang="en-US"/>
              <a:t>号  </a:t>
            </a:r>
            <a:r>
              <a:rPr lang="en-US" altLang="zh-CN"/>
              <a:t>Arial/18pt</a:t>
            </a:r>
          </a:p>
        </p:txBody>
      </p:sp>
      <p:pic>
        <p:nvPicPr>
          <p:cNvPr id="6" name="图片 5" descr="杂志社logo带新网址（一点红）单独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4" name="图片 3" descr="杂志社logo带新网址（一点红）单独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0164" y="4627251"/>
            <a:ext cx="9793764" cy="1430179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0164" y="3052049"/>
            <a:ext cx="9793764" cy="1575196"/>
          </a:xfrm>
        </p:spPr>
        <p:txBody>
          <a:bodyPr anchor="b"/>
          <a:lstStyle>
            <a:lvl1pPr marL="0" indent="0">
              <a:buNone/>
              <a:defRPr sz="2300"/>
            </a:lvl1pPr>
            <a:lvl2pPr marL="534608" indent="0">
              <a:buNone/>
              <a:defRPr sz="2100"/>
            </a:lvl2pPr>
            <a:lvl3pPr marL="1069217" indent="0">
              <a:buNone/>
              <a:defRPr sz="1900"/>
            </a:lvl3pPr>
            <a:lvl4pPr marL="1603824" indent="0">
              <a:buNone/>
              <a:defRPr sz="1600"/>
            </a:lvl4pPr>
            <a:lvl5pPr marL="2138434" indent="0">
              <a:buNone/>
              <a:defRPr sz="1600"/>
            </a:lvl5pPr>
            <a:lvl6pPr marL="2673041" indent="0">
              <a:buNone/>
              <a:defRPr sz="1600"/>
            </a:lvl6pPr>
            <a:lvl7pPr marL="3207651" indent="0">
              <a:buNone/>
              <a:defRPr sz="1600"/>
            </a:lvl7pPr>
            <a:lvl8pPr marL="3742260" indent="0">
              <a:buNone/>
              <a:defRPr sz="1600"/>
            </a:lvl8pPr>
            <a:lvl9pPr marL="4276868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pic>
        <p:nvPicPr>
          <p:cNvPr id="4" name="图片 3" descr="杂志社logo带新网址（一点红）单独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90114" y="1030129"/>
            <a:ext cx="5074913" cy="5642372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57057" y="1030129"/>
            <a:ext cx="5074915" cy="5642372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>
          <a:xfrm>
            <a:off x="8243888" y="6824663"/>
            <a:ext cx="2687637" cy="222250"/>
          </a:xfrm>
          <a:prstGeom prst="rect">
            <a:avLst/>
          </a:prstGeom>
        </p:spPr>
        <p:txBody>
          <a:bodyPr lIns="106920" tIns="53457" rIns="106920" bIns="53457"/>
          <a:lstStyle>
            <a:lvl1pPr>
              <a:defRPr>
                <a:ea typeface="华文细黑" pitchFamily="2" charset="-122"/>
                <a:cs typeface="+mn-cs"/>
              </a:defRPr>
            </a:lvl1pPr>
          </a:lstStyle>
          <a:p>
            <a:pPr>
              <a:defRPr/>
            </a:pPr>
            <a:fld id="{485E6112-E121-407B-B4F0-A9F59746A51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6" name="图片 5" descr="杂志社logo带新网址（一点红）单独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104" y="288370"/>
            <a:ext cx="10369868" cy="12001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76104" y="1611869"/>
            <a:ext cx="5090917" cy="671750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4608" indent="0">
              <a:buNone/>
              <a:defRPr sz="2300" b="1"/>
            </a:lvl2pPr>
            <a:lvl3pPr marL="1069217" indent="0">
              <a:buNone/>
              <a:defRPr sz="2100" b="1"/>
            </a:lvl3pPr>
            <a:lvl4pPr marL="1603824" indent="0">
              <a:buNone/>
              <a:defRPr sz="1900" b="1"/>
            </a:lvl4pPr>
            <a:lvl5pPr marL="2138434" indent="0">
              <a:buNone/>
              <a:defRPr sz="1900" b="1"/>
            </a:lvl5pPr>
            <a:lvl6pPr marL="2673041" indent="0">
              <a:buNone/>
              <a:defRPr sz="1900" b="1"/>
            </a:lvl6pPr>
            <a:lvl7pPr marL="3207651" indent="0">
              <a:buNone/>
              <a:defRPr sz="1900" b="1"/>
            </a:lvl7pPr>
            <a:lvl8pPr marL="3742260" indent="0">
              <a:buNone/>
              <a:defRPr sz="1900" b="1"/>
            </a:lvl8pPr>
            <a:lvl9pPr marL="4276868" indent="0">
              <a:buNone/>
              <a:defRPr sz="19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76104" y="2283619"/>
            <a:ext cx="5090917" cy="4148852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53061" y="1611869"/>
            <a:ext cx="5092917" cy="671750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4608" indent="0">
              <a:buNone/>
              <a:defRPr sz="2300" b="1"/>
            </a:lvl2pPr>
            <a:lvl3pPr marL="1069217" indent="0">
              <a:buNone/>
              <a:defRPr sz="2100" b="1"/>
            </a:lvl3pPr>
            <a:lvl4pPr marL="1603824" indent="0">
              <a:buNone/>
              <a:defRPr sz="1900" b="1"/>
            </a:lvl4pPr>
            <a:lvl5pPr marL="2138434" indent="0">
              <a:buNone/>
              <a:defRPr sz="1900" b="1"/>
            </a:lvl5pPr>
            <a:lvl6pPr marL="2673041" indent="0">
              <a:buNone/>
              <a:defRPr sz="1900" b="1"/>
            </a:lvl6pPr>
            <a:lvl7pPr marL="3207651" indent="0">
              <a:buNone/>
              <a:defRPr sz="1900" b="1"/>
            </a:lvl7pPr>
            <a:lvl8pPr marL="3742260" indent="0">
              <a:buNone/>
              <a:defRPr sz="1900" b="1"/>
            </a:lvl8pPr>
            <a:lvl9pPr marL="4276868" indent="0">
              <a:buNone/>
              <a:defRPr sz="19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53061" y="2283619"/>
            <a:ext cx="5092917" cy="4148852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0"/>
          </p:nvPr>
        </p:nvSpPr>
        <p:spPr>
          <a:xfrm>
            <a:off x="8243888" y="6824663"/>
            <a:ext cx="2687637" cy="222250"/>
          </a:xfrm>
          <a:prstGeom prst="rect">
            <a:avLst/>
          </a:prstGeom>
        </p:spPr>
        <p:txBody>
          <a:bodyPr lIns="106920" tIns="53457" rIns="106920" bIns="53457"/>
          <a:lstStyle>
            <a:lvl1pPr>
              <a:defRPr>
                <a:ea typeface="华文细黑" pitchFamily="2" charset="-122"/>
                <a:cs typeface="+mn-cs"/>
              </a:defRPr>
            </a:lvl1pPr>
          </a:lstStyle>
          <a:p>
            <a:pPr>
              <a:defRPr/>
            </a:pPr>
            <a:fld id="{281318EA-2F33-4519-A4D4-FC426E6F81E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8" name="图片 7" descr="杂志社logo带新网址（一点红）单独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8243888" y="6824663"/>
            <a:ext cx="2687637" cy="222250"/>
          </a:xfrm>
          <a:prstGeom prst="rect">
            <a:avLst/>
          </a:prstGeom>
        </p:spPr>
        <p:txBody>
          <a:bodyPr lIns="106920" tIns="53457" rIns="106920" bIns="53457"/>
          <a:lstStyle>
            <a:lvl1pPr>
              <a:defRPr>
                <a:ea typeface="华文细黑" pitchFamily="2" charset="-122"/>
                <a:cs typeface="+mn-cs"/>
              </a:defRPr>
            </a:lvl1pPr>
          </a:lstStyle>
          <a:p>
            <a:pPr>
              <a:defRPr/>
            </a:pPr>
            <a:fld id="{353A4617-4EDA-4814-81CB-566DF22A2F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4" name="图片 3" descr="杂志社logo带新网址（一点红）单独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0164" y="4627253"/>
            <a:ext cx="9793764" cy="1430179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0164" y="3052049"/>
            <a:ext cx="9793764" cy="1575196"/>
          </a:xfrm>
        </p:spPr>
        <p:txBody>
          <a:bodyPr anchor="b"/>
          <a:lstStyle>
            <a:lvl1pPr marL="0" indent="0">
              <a:buNone/>
              <a:defRPr sz="2300"/>
            </a:lvl1pPr>
            <a:lvl2pPr marL="534482" indent="0">
              <a:buNone/>
              <a:defRPr sz="2100"/>
            </a:lvl2pPr>
            <a:lvl3pPr marL="1068965" indent="0">
              <a:buNone/>
              <a:defRPr sz="1900"/>
            </a:lvl3pPr>
            <a:lvl4pPr marL="1603445" indent="0">
              <a:buNone/>
              <a:defRPr sz="1600"/>
            </a:lvl4pPr>
            <a:lvl5pPr marL="2137929" indent="0">
              <a:buNone/>
              <a:defRPr sz="1600"/>
            </a:lvl5pPr>
            <a:lvl6pPr marL="2672411" indent="0">
              <a:buNone/>
              <a:defRPr sz="1600"/>
            </a:lvl6pPr>
            <a:lvl7pPr marL="3206895" indent="0">
              <a:buNone/>
              <a:defRPr sz="1600"/>
            </a:lvl7pPr>
            <a:lvl8pPr marL="3741377" indent="0">
              <a:buNone/>
              <a:defRPr sz="1600"/>
            </a:lvl8pPr>
            <a:lvl9pPr marL="4275859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pic>
        <p:nvPicPr>
          <p:cNvPr id="5" name="图片 4" descr="杂志社logo带新网址（一点红）单独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>
          <a:xfrm>
            <a:off x="8243888" y="6824663"/>
            <a:ext cx="2687637" cy="222250"/>
          </a:xfrm>
          <a:prstGeom prst="rect">
            <a:avLst/>
          </a:prstGeom>
        </p:spPr>
        <p:txBody>
          <a:bodyPr lIns="106920" tIns="53457" rIns="106920" bIns="53457"/>
          <a:lstStyle>
            <a:lvl1pPr>
              <a:defRPr>
                <a:ea typeface="华文细黑" pitchFamily="2" charset="-122"/>
                <a:cs typeface="+mn-cs"/>
              </a:defRPr>
            </a:lvl1pPr>
          </a:lstStyle>
          <a:p>
            <a:pPr>
              <a:defRPr/>
            </a:pPr>
            <a:fld id="{620AC08A-31D1-459F-A0E1-F35C3A2539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3" name="图片 2" descr="杂志社logo带新网址（一点红）单独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111" y="286702"/>
            <a:ext cx="3790683" cy="122015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04811" y="286708"/>
            <a:ext cx="6441160" cy="6145769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76111" y="1506861"/>
            <a:ext cx="3790683" cy="4925616"/>
          </a:xfrm>
        </p:spPr>
        <p:txBody>
          <a:bodyPr/>
          <a:lstStyle>
            <a:lvl1pPr marL="0" indent="0">
              <a:buNone/>
              <a:defRPr sz="1600"/>
            </a:lvl1pPr>
            <a:lvl2pPr marL="534608" indent="0">
              <a:buNone/>
              <a:defRPr sz="1400"/>
            </a:lvl2pPr>
            <a:lvl3pPr marL="1069217" indent="0">
              <a:buNone/>
              <a:defRPr sz="1200"/>
            </a:lvl3pPr>
            <a:lvl4pPr marL="1603824" indent="0">
              <a:buNone/>
              <a:defRPr sz="1100"/>
            </a:lvl4pPr>
            <a:lvl5pPr marL="2138434" indent="0">
              <a:buNone/>
              <a:defRPr sz="1100"/>
            </a:lvl5pPr>
            <a:lvl6pPr marL="2673041" indent="0">
              <a:buNone/>
              <a:defRPr sz="1100"/>
            </a:lvl6pPr>
            <a:lvl7pPr marL="3207651" indent="0">
              <a:buNone/>
              <a:defRPr sz="1100"/>
            </a:lvl7pPr>
            <a:lvl8pPr marL="3742260" indent="0">
              <a:buNone/>
              <a:defRPr sz="1100"/>
            </a:lvl8pPr>
            <a:lvl9pPr marL="4276868" indent="0">
              <a:buNone/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>
          <a:xfrm>
            <a:off x="8243888" y="6824663"/>
            <a:ext cx="2687637" cy="222250"/>
          </a:xfrm>
          <a:prstGeom prst="rect">
            <a:avLst/>
          </a:prstGeom>
        </p:spPr>
        <p:txBody>
          <a:bodyPr lIns="106920" tIns="53457" rIns="106920" bIns="53457"/>
          <a:lstStyle>
            <a:lvl1pPr>
              <a:defRPr>
                <a:ea typeface="华文细黑" pitchFamily="2" charset="-122"/>
                <a:cs typeface="+mn-cs"/>
              </a:defRPr>
            </a:lvl1pPr>
          </a:lstStyle>
          <a:p>
            <a:pPr>
              <a:defRPr/>
            </a:pPr>
            <a:fld id="{5F1527D1-1AA0-47CB-902B-6F91BB7514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6" name="图片 5" descr="杂志社logo带新网址（一点红）单独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58407" y="5040631"/>
            <a:ext cx="6913245" cy="59507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258407" y="643414"/>
            <a:ext cx="6913245" cy="4320540"/>
          </a:xfrm>
        </p:spPr>
        <p:txBody>
          <a:bodyPr/>
          <a:lstStyle>
            <a:lvl1pPr marL="0" indent="0">
              <a:buNone/>
              <a:defRPr sz="3700"/>
            </a:lvl1pPr>
            <a:lvl2pPr marL="534608" indent="0">
              <a:buNone/>
              <a:defRPr sz="3300"/>
            </a:lvl2pPr>
            <a:lvl3pPr marL="1069217" indent="0">
              <a:buNone/>
              <a:defRPr sz="2800"/>
            </a:lvl3pPr>
            <a:lvl4pPr marL="1603824" indent="0">
              <a:buNone/>
              <a:defRPr sz="2300"/>
            </a:lvl4pPr>
            <a:lvl5pPr marL="2138434" indent="0">
              <a:buNone/>
              <a:defRPr sz="2300"/>
            </a:lvl5pPr>
            <a:lvl6pPr marL="2673041" indent="0">
              <a:buNone/>
              <a:defRPr sz="2300"/>
            </a:lvl6pPr>
            <a:lvl7pPr marL="3207651" indent="0">
              <a:buNone/>
              <a:defRPr sz="2300"/>
            </a:lvl7pPr>
            <a:lvl8pPr marL="3742260" indent="0">
              <a:buNone/>
              <a:defRPr sz="2300"/>
            </a:lvl8pPr>
            <a:lvl9pPr marL="4276868" indent="0">
              <a:buNone/>
              <a:defRPr sz="23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258407" y="5635706"/>
            <a:ext cx="6913245" cy="845105"/>
          </a:xfrm>
        </p:spPr>
        <p:txBody>
          <a:bodyPr/>
          <a:lstStyle>
            <a:lvl1pPr marL="0" indent="0">
              <a:buNone/>
              <a:defRPr sz="1600"/>
            </a:lvl1pPr>
            <a:lvl2pPr marL="534608" indent="0">
              <a:buNone/>
              <a:defRPr sz="1400"/>
            </a:lvl2pPr>
            <a:lvl3pPr marL="1069217" indent="0">
              <a:buNone/>
              <a:defRPr sz="1200"/>
            </a:lvl3pPr>
            <a:lvl4pPr marL="1603824" indent="0">
              <a:buNone/>
              <a:defRPr sz="1100"/>
            </a:lvl4pPr>
            <a:lvl5pPr marL="2138434" indent="0">
              <a:buNone/>
              <a:defRPr sz="1100"/>
            </a:lvl5pPr>
            <a:lvl6pPr marL="2673041" indent="0">
              <a:buNone/>
              <a:defRPr sz="1100"/>
            </a:lvl6pPr>
            <a:lvl7pPr marL="3207651" indent="0">
              <a:buNone/>
              <a:defRPr sz="1100"/>
            </a:lvl7pPr>
            <a:lvl8pPr marL="3742260" indent="0">
              <a:buNone/>
              <a:defRPr sz="1100"/>
            </a:lvl8pPr>
            <a:lvl9pPr marL="4276868" indent="0">
              <a:buNone/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>
          <a:xfrm>
            <a:off x="8243888" y="6824663"/>
            <a:ext cx="2687637" cy="222250"/>
          </a:xfrm>
          <a:prstGeom prst="rect">
            <a:avLst/>
          </a:prstGeom>
        </p:spPr>
        <p:txBody>
          <a:bodyPr lIns="106920" tIns="53457" rIns="106920" bIns="53457"/>
          <a:lstStyle>
            <a:lvl1pPr>
              <a:defRPr>
                <a:ea typeface="华文细黑" pitchFamily="2" charset="-122"/>
                <a:cs typeface="+mn-cs"/>
              </a:defRPr>
            </a:lvl1pPr>
          </a:lstStyle>
          <a:p>
            <a:pPr>
              <a:defRPr/>
            </a:pPr>
            <a:fld id="{4048D36E-A4BF-4BB4-A268-3AAEF5E63EF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6" name="图片 5" descr="杂志社logo带新网址（一点红）单独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8243888" y="6824663"/>
            <a:ext cx="2687637" cy="222250"/>
          </a:xfrm>
          <a:prstGeom prst="rect">
            <a:avLst/>
          </a:prstGeom>
        </p:spPr>
        <p:txBody>
          <a:bodyPr lIns="106920" tIns="53457" rIns="106920" bIns="53457"/>
          <a:lstStyle>
            <a:lvl1pPr>
              <a:defRPr>
                <a:ea typeface="华文细黑" pitchFamily="2" charset="-122"/>
                <a:cs typeface="+mn-cs"/>
              </a:defRPr>
            </a:lvl1pPr>
          </a:lstStyle>
          <a:p>
            <a:pPr>
              <a:defRPr/>
            </a:pPr>
            <a:fld id="{927EF4F9-171E-4F62-9E9E-6FE95D43491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5" name="图片 4" descr="杂志社logo带新网址（一点红）单独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323499" y="121688"/>
            <a:ext cx="2608470" cy="655081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98090" y="121688"/>
            <a:ext cx="7633375" cy="655081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8243888" y="6824663"/>
            <a:ext cx="2687637" cy="222250"/>
          </a:xfrm>
          <a:prstGeom prst="rect">
            <a:avLst/>
          </a:prstGeom>
        </p:spPr>
        <p:txBody>
          <a:bodyPr lIns="106920" tIns="53457" rIns="106920" bIns="53457"/>
          <a:lstStyle>
            <a:lvl1pPr>
              <a:defRPr>
                <a:ea typeface="华文细黑" pitchFamily="2" charset="-122"/>
                <a:cs typeface="+mn-cs"/>
              </a:defRPr>
            </a:lvl1pPr>
          </a:lstStyle>
          <a:p>
            <a:pPr>
              <a:defRPr/>
            </a:pPr>
            <a:fld id="{66599ABD-C8B2-496D-B568-D21085F0B9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5" name="图片 4" descr="杂志社logo带新网址（一点红）单独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64156" y="2236950"/>
            <a:ext cx="9793764" cy="1543526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28311" y="4080510"/>
            <a:ext cx="8065453" cy="1840230"/>
          </a:xfrm>
        </p:spPr>
        <p:txBody>
          <a:bodyPr/>
          <a:lstStyle>
            <a:lvl1pPr marL="0" indent="0" algn="ctr">
              <a:buNone/>
              <a:defRPr/>
            </a:lvl1pPr>
            <a:lvl2pPr marL="534608" indent="0" algn="ctr">
              <a:buNone/>
              <a:defRPr/>
            </a:lvl2pPr>
            <a:lvl3pPr marL="1069217" indent="0" algn="ctr">
              <a:buNone/>
              <a:defRPr/>
            </a:lvl3pPr>
            <a:lvl4pPr marL="1603824" indent="0" algn="ctr">
              <a:buNone/>
              <a:defRPr/>
            </a:lvl4pPr>
            <a:lvl5pPr marL="2138434" indent="0" algn="ctr">
              <a:buNone/>
              <a:defRPr/>
            </a:lvl5pPr>
            <a:lvl6pPr marL="2673041" indent="0" algn="ctr">
              <a:buNone/>
              <a:defRPr/>
            </a:lvl6pPr>
            <a:lvl7pPr marL="3207651" indent="0" algn="ctr">
              <a:buNone/>
              <a:defRPr/>
            </a:lvl7pPr>
            <a:lvl8pPr marL="3742260" indent="0" algn="ctr">
              <a:buNone/>
              <a:defRPr/>
            </a:lvl8pPr>
            <a:lvl9pPr marL="4276868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pic>
        <p:nvPicPr>
          <p:cNvPr id="5" name="图片 4" descr="杂志社logo带新网址（一点红）单独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pic>
        <p:nvPicPr>
          <p:cNvPr id="5" name="图片 4" descr="杂志社logo带新网址（一点红）单独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0164" y="4627251"/>
            <a:ext cx="9793764" cy="1430179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0164" y="3052049"/>
            <a:ext cx="9793764" cy="1575196"/>
          </a:xfrm>
        </p:spPr>
        <p:txBody>
          <a:bodyPr anchor="b"/>
          <a:lstStyle>
            <a:lvl1pPr marL="0" indent="0">
              <a:buNone/>
              <a:defRPr sz="2300"/>
            </a:lvl1pPr>
            <a:lvl2pPr marL="534608" indent="0">
              <a:buNone/>
              <a:defRPr sz="2100"/>
            </a:lvl2pPr>
            <a:lvl3pPr marL="1069217" indent="0">
              <a:buNone/>
              <a:defRPr sz="1900"/>
            </a:lvl3pPr>
            <a:lvl4pPr marL="1603824" indent="0">
              <a:buNone/>
              <a:defRPr sz="1600"/>
            </a:lvl4pPr>
            <a:lvl5pPr marL="2138434" indent="0">
              <a:buNone/>
              <a:defRPr sz="1600"/>
            </a:lvl5pPr>
            <a:lvl6pPr marL="2673041" indent="0">
              <a:buNone/>
              <a:defRPr sz="1600"/>
            </a:lvl6pPr>
            <a:lvl7pPr marL="3207651" indent="0">
              <a:buNone/>
              <a:defRPr sz="1600"/>
            </a:lvl7pPr>
            <a:lvl8pPr marL="3742260" indent="0">
              <a:buNone/>
              <a:defRPr sz="1600"/>
            </a:lvl8pPr>
            <a:lvl9pPr marL="4276868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pic>
        <p:nvPicPr>
          <p:cNvPr id="5" name="图片 4" descr="杂志社logo带新网址（一点红）单独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96071" y="1695213"/>
            <a:ext cx="5274951" cy="4610576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63064" y="1695213"/>
            <a:ext cx="5274949" cy="4610576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pic>
        <p:nvPicPr>
          <p:cNvPr id="6" name="图片 5" descr="杂志社logo带新网址（一点红）单独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104" y="288370"/>
            <a:ext cx="10369868" cy="12001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76104" y="1611869"/>
            <a:ext cx="5090917" cy="671750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4608" indent="0">
              <a:buNone/>
              <a:defRPr sz="2300" b="1"/>
            </a:lvl2pPr>
            <a:lvl3pPr marL="1069217" indent="0">
              <a:buNone/>
              <a:defRPr sz="2100" b="1"/>
            </a:lvl3pPr>
            <a:lvl4pPr marL="1603824" indent="0">
              <a:buNone/>
              <a:defRPr sz="1900" b="1"/>
            </a:lvl4pPr>
            <a:lvl5pPr marL="2138434" indent="0">
              <a:buNone/>
              <a:defRPr sz="1900" b="1"/>
            </a:lvl5pPr>
            <a:lvl6pPr marL="2673041" indent="0">
              <a:buNone/>
              <a:defRPr sz="1900" b="1"/>
            </a:lvl6pPr>
            <a:lvl7pPr marL="3207651" indent="0">
              <a:buNone/>
              <a:defRPr sz="1900" b="1"/>
            </a:lvl7pPr>
            <a:lvl8pPr marL="3742260" indent="0">
              <a:buNone/>
              <a:defRPr sz="1900" b="1"/>
            </a:lvl8pPr>
            <a:lvl9pPr marL="4276868" indent="0">
              <a:buNone/>
              <a:defRPr sz="19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76104" y="2283619"/>
            <a:ext cx="5090917" cy="4148852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53061" y="1611869"/>
            <a:ext cx="5092917" cy="671750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4608" indent="0">
              <a:buNone/>
              <a:defRPr sz="2300" b="1"/>
            </a:lvl2pPr>
            <a:lvl3pPr marL="1069217" indent="0">
              <a:buNone/>
              <a:defRPr sz="2100" b="1"/>
            </a:lvl3pPr>
            <a:lvl4pPr marL="1603824" indent="0">
              <a:buNone/>
              <a:defRPr sz="1900" b="1"/>
            </a:lvl4pPr>
            <a:lvl5pPr marL="2138434" indent="0">
              <a:buNone/>
              <a:defRPr sz="1900" b="1"/>
            </a:lvl5pPr>
            <a:lvl6pPr marL="2673041" indent="0">
              <a:buNone/>
              <a:defRPr sz="1900" b="1"/>
            </a:lvl6pPr>
            <a:lvl7pPr marL="3207651" indent="0">
              <a:buNone/>
              <a:defRPr sz="1900" b="1"/>
            </a:lvl7pPr>
            <a:lvl8pPr marL="3742260" indent="0">
              <a:buNone/>
              <a:defRPr sz="1900" b="1"/>
            </a:lvl8pPr>
            <a:lvl9pPr marL="4276868" indent="0">
              <a:buNone/>
              <a:defRPr sz="19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53061" y="2283619"/>
            <a:ext cx="5092917" cy="4148852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pic>
        <p:nvPicPr>
          <p:cNvPr id="8" name="图片 7" descr="杂志社logo带新网址（一点红）单独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90117" y="1030129"/>
            <a:ext cx="5074913" cy="5642372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57057" y="1030129"/>
            <a:ext cx="5074915" cy="5642372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6" name="图片 5" descr="杂志社logo带新网址（一点红）单独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pic>
        <p:nvPicPr>
          <p:cNvPr id="4" name="图片 3" descr="杂志社logo带新网址（一点红）单独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pic>
        <p:nvPicPr>
          <p:cNvPr id="3" name="图片 2" descr="杂志社logo带新网址（一点红）单独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111" y="286702"/>
            <a:ext cx="3790683" cy="122015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04811" y="286708"/>
            <a:ext cx="6441160" cy="6145769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76111" y="1506861"/>
            <a:ext cx="3790683" cy="4925616"/>
          </a:xfrm>
        </p:spPr>
        <p:txBody>
          <a:bodyPr/>
          <a:lstStyle>
            <a:lvl1pPr marL="0" indent="0">
              <a:buNone/>
              <a:defRPr sz="1600"/>
            </a:lvl1pPr>
            <a:lvl2pPr marL="534608" indent="0">
              <a:buNone/>
              <a:defRPr sz="1400"/>
            </a:lvl2pPr>
            <a:lvl3pPr marL="1069217" indent="0">
              <a:buNone/>
              <a:defRPr sz="1200"/>
            </a:lvl3pPr>
            <a:lvl4pPr marL="1603824" indent="0">
              <a:buNone/>
              <a:defRPr sz="1100"/>
            </a:lvl4pPr>
            <a:lvl5pPr marL="2138434" indent="0">
              <a:buNone/>
              <a:defRPr sz="1100"/>
            </a:lvl5pPr>
            <a:lvl6pPr marL="2673041" indent="0">
              <a:buNone/>
              <a:defRPr sz="1100"/>
            </a:lvl6pPr>
            <a:lvl7pPr marL="3207651" indent="0">
              <a:buNone/>
              <a:defRPr sz="1100"/>
            </a:lvl7pPr>
            <a:lvl8pPr marL="3742260" indent="0">
              <a:buNone/>
              <a:defRPr sz="1100"/>
            </a:lvl8pPr>
            <a:lvl9pPr marL="4276868" indent="0">
              <a:buNone/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pic>
        <p:nvPicPr>
          <p:cNvPr id="6" name="图片 5" descr="杂志社logo带新网址（一点红）单独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58407" y="5040631"/>
            <a:ext cx="6913245" cy="59507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258407" y="643414"/>
            <a:ext cx="6913245" cy="4320540"/>
          </a:xfrm>
        </p:spPr>
        <p:txBody>
          <a:bodyPr/>
          <a:lstStyle>
            <a:lvl1pPr marL="0" indent="0">
              <a:buNone/>
              <a:defRPr sz="3700"/>
            </a:lvl1pPr>
            <a:lvl2pPr marL="534608" indent="0">
              <a:buNone/>
              <a:defRPr sz="3300"/>
            </a:lvl2pPr>
            <a:lvl3pPr marL="1069217" indent="0">
              <a:buNone/>
              <a:defRPr sz="2800"/>
            </a:lvl3pPr>
            <a:lvl4pPr marL="1603824" indent="0">
              <a:buNone/>
              <a:defRPr sz="2300"/>
            </a:lvl4pPr>
            <a:lvl5pPr marL="2138434" indent="0">
              <a:buNone/>
              <a:defRPr sz="2300"/>
            </a:lvl5pPr>
            <a:lvl6pPr marL="2673041" indent="0">
              <a:buNone/>
              <a:defRPr sz="2300"/>
            </a:lvl6pPr>
            <a:lvl7pPr marL="3207651" indent="0">
              <a:buNone/>
              <a:defRPr sz="2300"/>
            </a:lvl7pPr>
            <a:lvl8pPr marL="3742260" indent="0">
              <a:buNone/>
              <a:defRPr sz="2300"/>
            </a:lvl8pPr>
            <a:lvl9pPr marL="4276868" indent="0">
              <a:buNone/>
              <a:defRPr sz="23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258407" y="5635706"/>
            <a:ext cx="6913245" cy="845105"/>
          </a:xfrm>
        </p:spPr>
        <p:txBody>
          <a:bodyPr/>
          <a:lstStyle>
            <a:lvl1pPr marL="0" indent="0">
              <a:buNone/>
              <a:defRPr sz="1600"/>
            </a:lvl1pPr>
            <a:lvl2pPr marL="534608" indent="0">
              <a:buNone/>
              <a:defRPr sz="1400"/>
            </a:lvl2pPr>
            <a:lvl3pPr marL="1069217" indent="0">
              <a:buNone/>
              <a:defRPr sz="1200"/>
            </a:lvl3pPr>
            <a:lvl4pPr marL="1603824" indent="0">
              <a:buNone/>
              <a:defRPr sz="1100"/>
            </a:lvl4pPr>
            <a:lvl5pPr marL="2138434" indent="0">
              <a:buNone/>
              <a:defRPr sz="1100"/>
            </a:lvl5pPr>
            <a:lvl6pPr marL="2673041" indent="0">
              <a:buNone/>
              <a:defRPr sz="1100"/>
            </a:lvl6pPr>
            <a:lvl7pPr marL="3207651" indent="0">
              <a:buNone/>
              <a:defRPr sz="1100"/>
            </a:lvl7pPr>
            <a:lvl8pPr marL="3742260" indent="0">
              <a:buNone/>
              <a:defRPr sz="1100"/>
            </a:lvl8pPr>
            <a:lvl9pPr marL="4276868" indent="0">
              <a:buNone/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pic>
        <p:nvPicPr>
          <p:cNvPr id="6" name="图片 5" descr="杂志社logo带新网址（一点红）单独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pic>
        <p:nvPicPr>
          <p:cNvPr id="5" name="图片 4" descr="杂志社logo带新网址（一点红）单独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453530" y="125018"/>
            <a:ext cx="2684483" cy="618077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96072" y="125018"/>
            <a:ext cx="7865416" cy="618077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pic>
        <p:nvPicPr>
          <p:cNvPr id="5" name="图片 4" descr="杂志社logo带新网址（一点红）单独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104" y="288370"/>
            <a:ext cx="10369868" cy="12001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76104" y="1611869"/>
            <a:ext cx="5090917" cy="671750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4482" indent="0">
              <a:buNone/>
              <a:defRPr sz="2300" b="1"/>
            </a:lvl2pPr>
            <a:lvl3pPr marL="1068965" indent="0">
              <a:buNone/>
              <a:defRPr sz="2100" b="1"/>
            </a:lvl3pPr>
            <a:lvl4pPr marL="1603445" indent="0">
              <a:buNone/>
              <a:defRPr sz="1900" b="1"/>
            </a:lvl4pPr>
            <a:lvl5pPr marL="2137929" indent="0">
              <a:buNone/>
              <a:defRPr sz="1900" b="1"/>
            </a:lvl5pPr>
            <a:lvl6pPr marL="2672411" indent="0">
              <a:buNone/>
              <a:defRPr sz="1900" b="1"/>
            </a:lvl6pPr>
            <a:lvl7pPr marL="3206895" indent="0">
              <a:buNone/>
              <a:defRPr sz="1900" b="1"/>
            </a:lvl7pPr>
            <a:lvl8pPr marL="3741377" indent="0">
              <a:buNone/>
              <a:defRPr sz="1900" b="1"/>
            </a:lvl8pPr>
            <a:lvl9pPr marL="4275859" indent="0">
              <a:buNone/>
              <a:defRPr sz="19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76104" y="2283619"/>
            <a:ext cx="5090917" cy="4148852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53064" y="1611869"/>
            <a:ext cx="5092917" cy="671750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4482" indent="0">
              <a:buNone/>
              <a:defRPr sz="2300" b="1"/>
            </a:lvl2pPr>
            <a:lvl3pPr marL="1068965" indent="0">
              <a:buNone/>
              <a:defRPr sz="2100" b="1"/>
            </a:lvl3pPr>
            <a:lvl4pPr marL="1603445" indent="0">
              <a:buNone/>
              <a:defRPr sz="1900" b="1"/>
            </a:lvl4pPr>
            <a:lvl5pPr marL="2137929" indent="0">
              <a:buNone/>
              <a:defRPr sz="1900" b="1"/>
            </a:lvl5pPr>
            <a:lvl6pPr marL="2672411" indent="0">
              <a:buNone/>
              <a:defRPr sz="1900" b="1"/>
            </a:lvl6pPr>
            <a:lvl7pPr marL="3206895" indent="0">
              <a:buNone/>
              <a:defRPr sz="1900" b="1"/>
            </a:lvl7pPr>
            <a:lvl8pPr marL="3741377" indent="0">
              <a:buNone/>
              <a:defRPr sz="1900" b="1"/>
            </a:lvl8pPr>
            <a:lvl9pPr marL="4275859" indent="0">
              <a:buNone/>
              <a:defRPr sz="19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53064" y="2283619"/>
            <a:ext cx="5092917" cy="4148852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8" name="图片 7" descr="杂志社logo带新网址（一点红）单独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pic>
        <p:nvPicPr>
          <p:cNvPr id="4" name="图片 3" descr="杂志社logo带新网址（一点红）单独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杂志社logo带新网址（一点红）单独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113" y="286702"/>
            <a:ext cx="3790683" cy="122015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04811" y="286710"/>
            <a:ext cx="6441160" cy="6145769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76113" y="1506863"/>
            <a:ext cx="3790683" cy="4925616"/>
          </a:xfrm>
        </p:spPr>
        <p:txBody>
          <a:bodyPr/>
          <a:lstStyle>
            <a:lvl1pPr marL="0" indent="0">
              <a:buNone/>
              <a:defRPr sz="1600"/>
            </a:lvl1pPr>
            <a:lvl2pPr marL="534482" indent="0">
              <a:buNone/>
              <a:defRPr sz="1400"/>
            </a:lvl2pPr>
            <a:lvl3pPr marL="1068965" indent="0">
              <a:buNone/>
              <a:defRPr sz="1200"/>
            </a:lvl3pPr>
            <a:lvl4pPr marL="1603445" indent="0">
              <a:buNone/>
              <a:defRPr sz="1100"/>
            </a:lvl4pPr>
            <a:lvl5pPr marL="2137929" indent="0">
              <a:buNone/>
              <a:defRPr sz="1100"/>
            </a:lvl5pPr>
            <a:lvl6pPr marL="2672411" indent="0">
              <a:buNone/>
              <a:defRPr sz="1100"/>
            </a:lvl6pPr>
            <a:lvl7pPr marL="3206895" indent="0">
              <a:buNone/>
              <a:defRPr sz="1100"/>
            </a:lvl7pPr>
            <a:lvl8pPr marL="3741377" indent="0">
              <a:buNone/>
              <a:defRPr sz="1100"/>
            </a:lvl8pPr>
            <a:lvl9pPr marL="4275859" indent="0">
              <a:buNone/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pic>
        <p:nvPicPr>
          <p:cNvPr id="6" name="图片 5" descr="杂志社logo带新网址（一点红）单独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58407" y="5040631"/>
            <a:ext cx="6913245" cy="59507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258407" y="643414"/>
            <a:ext cx="6913245" cy="4320540"/>
          </a:xfrm>
        </p:spPr>
        <p:txBody>
          <a:bodyPr/>
          <a:lstStyle>
            <a:lvl1pPr marL="0" indent="0">
              <a:buNone/>
              <a:defRPr sz="3700"/>
            </a:lvl1pPr>
            <a:lvl2pPr marL="534482" indent="0">
              <a:buNone/>
              <a:defRPr sz="3300"/>
            </a:lvl2pPr>
            <a:lvl3pPr marL="1068965" indent="0">
              <a:buNone/>
              <a:defRPr sz="2800"/>
            </a:lvl3pPr>
            <a:lvl4pPr marL="1603445" indent="0">
              <a:buNone/>
              <a:defRPr sz="2300"/>
            </a:lvl4pPr>
            <a:lvl5pPr marL="2137929" indent="0">
              <a:buNone/>
              <a:defRPr sz="2300"/>
            </a:lvl5pPr>
            <a:lvl6pPr marL="2672411" indent="0">
              <a:buNone/>
              <a:defRPr sz="2300"/>
            </a:lvl6pPr>
            <a:lvl7pPr marL="3206895" indent="0">
              <a:buNone/>
              <a:defRPr sz="2300"/>
            </a:lvl7pPr>
            <a:lvl8pPr marL="3741377" indent="0">
              <a:buNone/>
              <a:defRPr sz="2300"/>
            </a:lvl8pPr>
            <a:lvl9pPr marL="4275859" indent="0">
              <a:buNone/>
              <a:defRPr sz="23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258407" y="5635706"/>
            <a:ext cx="6913245" cy="845105"/>
          </a:xfrm>
        </p:spPr>
        <p:txBody>
          <a:bodyPr/>
          <a:lstStyle>
            <a:lvl1pPr marL="0" indent="0">
              <a:buNone/>
              <a:defRPr sz="1600"/>
            </a:lvl1pPr>
            <a:lvl2pPr marL="534482" indent="0">
              <a:buNone/>
              <a:defRPr sz="1400"/>
            </a:lvl2pPr>
            <a:lvl3pPr marL="1068965" indent="0">
              <a:buNone/>
              <a:defRPr sz="1200"/>
            </a:lvl3pPr>
            <a:lvl4pPr marL="1603445" indent="0">
              <a:buNone/>
              <a:defRPr sz="1100"/>
            </a:lvl4pPr>
            <a:lvl5pPr marL="2137929" indent="0">
              <a:buNone/>
              <a:defRPr sz="1100"/>
            </a:lvl5pPr>
            <a:lvl6pPr marL="2672411" indent="0">
              <a:buNone/>
              <a:defRPr sz="1100"/>
            </a:lvl6pPr>
            <a:lvl7pPr marL="3206895" indent="0">
              <a:buNone/>
              <a:defRPr sz="1100"/>
            </a:lvl7pPr>
            <a:lvl8pPr marL="3741377" indent="0">
              <a:buNone/>
              <a:defRPr sz="1100"/>
            </a:lvl8pPr>
            <a:lvl9pPr marL="4275859" indent="0">
              <a:buNone/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pic>
        <p:nvPicPr>
          <p:cNvPr id="6" name="图片 5" descr="杂志社logo带新网址（一点红）单独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-2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11522075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90550" y="122238"/>
            <a:ext cx="10340975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6896" tIns="53443" rIns="106896" bIns="5344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标题文本样式：微软雅黑</a:t>
            </a:r>
            <a:r>
              <a:rPr lang="en-US" altLang="zh-CN" smtClean="0"/>
              <a:t>/28</a:t>
            </a:r>
            <a:r>
              <a:rPr lang="zh-CN" altLang="en-US" smtClean="0"/>
              <a:t>号  </a:t>
            </a:r>
            <a:r>
              <a:rPr lang="en-US" altLang="zh-CN" smtClean="0"/>
              <a:t>Arial/28pt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0550" y="1030288"/>
            <a:ext cx="10340975" cy="564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6896" tIns="53443" rIns="106896" bIns="534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第一级内容文本样式：微软雅黑</a:t>
            </a:r>
            <a:r>
              <a:rPr lang="en-US" altLang="zh-CN" smtClean="0"/>
              <a:t>/20</a:t>
            </a:r>
            <a:r>
              <a:rPr lang="zh-CN" altLang="en-US" smtClean="0"/>
              <a:t>号  </a:t>
            </a:r>
            <a:r>
              <a:rPr lang="en-US" altLang="zh-CN" smtClean="0"/>
              <a:t>Arial/20pt</a:t>
            </a:r>
          </a:p>
          <a:p>
            <a:pPr lvl="1"/>
            <a:r>
              <a:rPr lang="zh-CN" altLang="en-US" smtClean="0"/>
              <a:t>第二级内容文本样式：微软雅黑</a:t>
            </a:r>
            <a:r>
              <a:rPr lang="en-US" altLang="zh-CN" smtClean="0"/>
              <a:t>/18</a:t>
            </a:r>
            <a:r>
              <a:rPr lang="zh-CN" altLang="en-US" smtClean="0"/>
              <a:t>号  </a:t>
            </a:r>
            <a:r>
              <a:rPr lang="en-US" altLang="zh-CN" smtClean="0"/>
              <a:t>Arial/18pt</a:t>
            </a:r>
          </a:p>
          <a:p>
            <a:pPr lvl="2"/>
            <a:r>
              <a:rPr lang="zh-CN" altLang="en-US" smtClean="0"/>
              <a:t>第三级内容文本样式：微软雅黑</a:t>
            </a:r>
            <a:r>
              <a:rPr lang="en-US" altLang="zh-CN" smtClean="0"/>
              <a:t>/16</a:t>
            </a:r>
            <a:r>
              <a:rPr lang="zh-CN" altLang="en-US" smtClean="0"/>
              <a:t>号  </a:t>
            </a:r>
            <a:r>
              <a:rPr lang="en-US" altLang="zh-CN" smtClean="0"/>
              <a:t>Arial/16pt</a:t>
            </a:r>
          </a:p>
          <a:p>
            <a:pPr lvl="3"/>
            <a:r>
              <a:rPr lang="zh-CN" altLang="en-US" smtClean="0"/>
              <a:t>第四级内容文本样式：微软雅黑</a:t>
            </a:r>
            <a:r>
              <a:rPr lang="en-US" altLang="zh-CN" smtClean="0"/>
              <a:t>/14</a:t>
            </a:r>
            <a:r>
              <a:rPr lang="zh-CN" altLang="en-US" smtClean="0"/>
              <a:t>号  </a:t>
            </a:r>
            <a:r>
              <a:rPr lang="en-US" altLang="zh-CN" smtClean="0"/>
              <a:t>Arial/14pt</a:t>
            </a:r>
          </a:p>
          <a:p>
            <a:pPr lvl="4"/>
            <a:r>
              <a:rPr lang="zh-CN" altLang="en-US" smtClean="0"/>
              <a:t>第五级内容文本样式：微软雅黑</a:t>
            </a:r>
            <a:r>
              <a:rPr lang="en-US" altLang="zh-CN" smtClean="0"/>
              <a:t>/12</a:t>
            </a:r>
            <a:r>
              <a:rPr lang="zh-CN" altLang="en-US" smtClean="0"/>
              <a:t>号  </a:t>
            </a:r>
            <a:r>
              <a:rPr lang="en-US" altLang="zh-CN" smtClean="0"/>
              <a:t>Arial/12pt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930" r:id="rId12"/>
  </p:sldLayoutIdLst>
  <p:transition spd="slow" advClick="0" advTm="2000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Arial" charset="0"/>
          <a:ea typeface="微软雅黑" pitchFamily="34" charset="-122"/>
          <a:cs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Arial" charset="0"/>
          <a:ea typeface="微软雅黑" pitchFamily="34" charset="-122"/>
          <a:cs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Arial" charset="0"/>
          <a:ea typeface="微软雅黑" pitchFamily="34" charset="-122"/>
          <a:cs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Arial" charset="0"/>
          <a:ea typeface="微软雅黑" pitchFamily="34" charset="-122"/>
          <a:cs typeface="宋体" pitchFamily="2" charset="-122"/>
        </a:defRPr>
      </a:lvl5pPr>
      <a:lvl6pPr marL="534482" algn="l" rtl="0" fontAlgn="base"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Arial" charset="0"/>
          <a:ea typeface="微软雅黑" pitchFamily="34" charset="-122"/>
          <a:cs typeface="宋体" pitchFamily="2" charset="-122"/>
        </a:defRPr>
      </a:lvl6pPr>
      <a:lvl7pPr marL="1068965" algn="l" rtl="0" fontAlgn="base"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Arial" charset="0"/>
          <a:ea typeface="微软雅黑" pitchFamily="34" charset="-122"/>
          <a:cs typeface="宋体" pitchFamily="2" charset="-122"/>
        </a:defRPr>
      </a:lvl7pPr>
      <a:lvl8pPr marL="1603445" algn="l" rtl="0" fontAlgn="base"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Arial" charset="0"/>
          <a:ea typeface="微软雅黑" pitchFamily="34" charset="-122"/>
          <a:cs typeface="宋体" pitchFamily="2" charset="-122"/>
        </a:defRPr>
      </a:lvl8pPr>
      <a:lvl9pPr marL="2137929" algn="l" rtl="0" fontAlgn="base"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Arial" charset="0"/>
          <a:ea typeface="微软雅黑" pitchFamily="34" charset="-122"/>
          <a:cs typeface="宋体" pitchFamily="2" charset="-122"/>
        </a:defRPr>
      </a:lvl9pPr>
    </p:titleStyle>
    <p:bodyStyle>
      <a:lvl1pPr marL="211138" indent="-211138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300" b="1">
          <a:solidFill>
            <a:schemeClr val="tx1"/>
          </a:solidFill>
          <a:latin typeface="+mn-lt"/>
          <a:ea typeface="+mn-ea"/>
          <a:cs typeface="+mn-cs"/>
        </a:defRPr>
      </a:lvl1pPr>
      <a:lvl2pPr marL="631825" indent="-211138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046163" indent="-203200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900">
          <a:solidFill>
            <a:schemeClr val="tx1"/>
          </a:solidFill>
          <a:latin typeface="+mn-lt"/>
          <a:ea typeface="+mn-ea"/>
          <a:cs typeface="+mn-cs"/>
        </a:defRPr>
      </a:lvl3pPr>
      <a:lvl4pPr marL="1466850" indent="-211138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600">
          <a:solidFill>
            <a:schemeClr val="tx1"/>
          </a:solidFill>
          <a:latin typeface="+mn-lt"/>
          <a:ea typeface="+mn-ea"/>
          <a:cs typeface="+mn-cs"/>
        </a:defRPr>
      </a:lvl4pPr>
      <a:lvl5pPr marL="1892300" indent="-214313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400">
          <a:solidFill>
            <a:schemeClr val="tx1"/>
          </a:solidFill>
          <a:latin typeface="+mn-lt"/>
          <a:ea typeface="+mn-ea"/>
          <a:cs typeface="+mn-cs"/>
        </a:defRPr>
      </a:lvl5pPr>
      <a:lvl6pPr marL="2427440" indent="-215278" algn="l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400">
          <a:solidFill>
            <a:schemeClr val="tx1"/>
          </a:solidFill>
          <a:latin typeface="+mn-lt"/>
          <a:ea typeface="+mn-ea"/>
          <a:cs typeface="+mn-cs"/>
        </a:defRPr>
      </a:lvl6pPr>
      <a:lvl7pPr marL="2961923" indent="-215278" algn="l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400">
          <a:solidFill>
            <a:schemeClr val="tx1"/>
          </a:solidFill>
          <a:latin typeface="+mn-lt"/>
          <a:ea typeface="+mn-ea"/>
          <a:cs typeface="+mn-cs"/>
        </a:defRPr>
      </a:lvl7pPr>
      <a:lvl8pPr marL="3496407" indent="-215278" algn="l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400">
          <a:solidFill>
            <a:schemeClr val="tx1"/>
          </a:solidFill>
          <a:latin typeface="+mn-lt"/>
          <a:ea typeface="+mn-ea"/>
          <a:cs typeface="+mn-cs"/>
        </a:defRPr>
      </a:lvl8pPr>
      <a:lvl9pPr marL="4030889" indent="-215278" algn="l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68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4482" algn="l" defTabSz="1068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68965" algn="l" defTabSz="1068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3445" algn="l" defTabSz="1068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37929" algn="l" defTabSz="1068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72411" algn="l" defTabSz="1068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06895" algn="l" defTabSz="1068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41377" algn="l" defTabSz="1068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75859" algn="l" defTabSz="1068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6263" y="288925"/>
            <a:ext cx="103695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6908" tIns="53450" rIns="106908" bIns="53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6263" y="1679575"/>
            <a:ext cx="1036955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6908" tIns="53450" rIns="106908" bIns="53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6263" y="6557963"/>
            <a:ext cx="2687637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6908" tIns="53450" rIns="106908" bIns="53450" numCol="1" anchor="t" anchorCtr="0" compatLnSpc="1">
            <a:prstTxWarp prst="textNoShape">
              <a:avLst/>
            </a:prstTxWarp>
          </a:bodyPr>
          <a:lstStyle>
            <a:lvl1pPr>
              <a:defRPr sz="1600">
                <a:ea typeface="华文细黑" pitchFamily="2" charset="-122"/>
                <a:cs typeface="+mn-cs"/>
              </a:defRPr>
            </a:lvl1pPr>
          </a:lstStyle>
          <a:p>
            <a:pPr>
              <a:defRPr/>
            </a:pPr>
            <a:fld id="{8E48ABD8-6DFF-4FDF-8693-F2F862FD0A17}" type="datetimeFigureOut">
              <a:rPr lang="zh-CN" altLang="en-US"/>
              <a:pPr>
                <a:defRPr/>
              </a:pPr>
              <a:t>2015-7-8</a:t>
            </a:fld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37000" y="6557963"/>
            <a:ext cx="3648075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6908" tIns="53450" rIns="106908" bIns="53450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ea typeface="华文细黑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8175" y="6557963"/>
            <a:ext cx="268763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6908" tIns="53450" rIns="106908" bIns="5345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ea typeface="华文细黑" pitchFamily="2" charset="-122"/>
                <a:cs typeface="+mn-cs"/>
              </a:defRPr>
            </a:lvl1pPr>
          </a:lstStyle>
          <a:p>
            <a:pPr>
              <a:defRPr/>
            </a:pPr>
            <a:fld id="{6719BC53-6A16-4FE6-B82E-CCCA3472743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37895" name="Picture 2" descr="2-2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1522075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 descr="杂志社logo带新网址（一点红）单独.pn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transition spd="slow" advClick="0" advTm="2000"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534545" algn="ctr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1069091" algn="ctr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603635" algn="ctr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2138182" algn="ctr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400050" indent="-400050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333375" algn="l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  <a:ea typeface="+mn-ea"/>
        </a:defRPr>
      </a:lvl2pPr>
      <a:lvl3pPr marL="1335088" indent="-2667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</a:defRPr>
      </a:lvl3pPr>
      <a:lvl4pPr marL="1870075" indent="-266700" algn="l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  <a:ea typeface="+mn-ea"/>
        </a:defRPr>
      </a:lvl4pPr>
      <a:lvl5pPr marL="2405063" indent="-266700" algn="l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ea typeface="+mn-ea"/>
        </a:defRPr>
      </a:lvl5pPr>
      <a:lvl6pPr marL="2940001" indent="-267272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ea typeface="+mn-ea"/>
        </a:defRPr>
      </a:lvl6pPr>
      <a:lvl7pPr marL="3474544" indent="-267272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ea typeface="+mn-ea"/>
        </a:defRPr>
      </a:lvl7pPr>
      <a:lvl8pPr marL="4009089" indent="-267272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ea typeface="+mn-ea"/>
        </a:defRPr>
      </a:lvl8pPr>
      <a:lvl9pPr marL="4543635" indent="-267272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690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4545" algn="l" defTabSz="10690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69091" algn="l" defTabSz="10690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3635" algn="l" defTabSz="10690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38182" algn="l" defTabSz="10690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72726" algn="l" defTabSz="10690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07273" algn="l" defTabSz="10690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41818" algn="l" defTabSz="10690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76363" algn="l" defTabSz="10690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9" descr="2-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1522075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98475" y="122238"/>
            <a:ext cx="10433050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6920" tIns="53457" rIns="106920" bIns="5345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标题文本样式：微软雅黑</a:t>
            </a:r>
            <a:r>
              <a:rPr lang="en-US" altLang="zh-CN" smtClean="0"/>
              <a:t>/26</a:t>
            </a:r>
            <a:r>
              <a:rPr lang="zh-CN" altLang="en-US" smtClean="0"/>
              <a:t>号  </a:t>
            </a:r>
            <a:r>
              <a:rPr lang="en-US" altLang="zh-CN" smtClean="0"/>
              <a:t>Arial/26pt</a:t>
            </a: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0550" y="1030288"/>
            <a:ext cx="10340975" cy="564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6920" tIns="53457" rIns="106920" bIns="534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第一级内容文本样式：微软雅黑</a:t>
            </a:r>
            <a:r>
              <a:rPr lang="en-US" altLang="zh-CN" smtClean="0"/>
              <a:t>/20</a:t>
            </a:r>
            <a:r>
              <a:rPr lang="zh-CN" altLang="en-US" smtClean="0"/>
              <a:t>号  </a:t>
            </a:r>
            <a:r>
              <a:rPr lang="en-US" altLang="zh-CN" smtClean="0"/>
              <a:t>Arial/20pt</a:t>
            </a:r>
          </a:p>
          <a:p>
            <a:pPr lvl="1"/>
            <a:r>
              <a:rPr lang="zh-CN" altLang="en-US" smtClean="0"/>
              <a:t>第二级内容文本样式：微软雅黑</a:t>
            </a:r>
            <a:r>
              <a:rPr lang="en-US" altLang="zh-CN" smtClean="0"/>
              <a:t>/18</a:t>
            </a:r>
            <a:r>
              <a:rPr lang="zh-CN" altLang="en-US" smtClean="0"/>
              <a:t>号  </a:t>
            </a:r>
            <a:r>
              <a:rPr lang="en-US" altLang="zh-CN" smtClean="0"/>
              <a:t>Arial/18pt</a:t>
            </a:r>
          </a:p>
          <a:p>
            <a:pPr lvl="2"/>
            <a:r>
              <a:rPr lang="zh-CN" altLang="en-US" smtClean="0"/>
              <a:t>第三级内容文本样式：微软雅黑</a:t>
            </a:r>
            <a:r>
              <a:rPr lang="en-US" altLang="zh-CN" smtClean="0"/>
              <a:t>/16</a:t>
            </a:r>
            <a:r>
              <a:rPr lang="zh-CN" altLang="en-US" smtClean="0"/>
              <a:t>号  </a:t>
            </a:r>
            <a:r>
              <a:rPr lang="en-US" altLang="zh-CN" smtClean="0"/>
              <a:t>Arial/16pt</a:t>
            </a:r>
          </a:p>
          <a:p>
            <a:pPr lvl="3"/>
            <a:r>
              <a:rPr lang="zh-CN" altLang="en-US" smtClean="0"/>
              <a:t>第四级内容文本样式：微软雅黑</a:t>
            </a:r>
            <a:r>
              <a:rPr lang="en-US" altLang="zh-CN" smtClean="0"/>
              <a:t>/14</a:t>
            </a:r>
            <a:r>
              <a:rPr lang="zh-CN" altLang="en-US" smtClean="0"/>
              <a:t>号  </a:t>
            </a:r>
            <a:r>
              <a:rPr lang="en-US" altLang="zh-CN" smtClean="0"/>
              <a:t>Arial/14pt</a:t>
            </a:r>
          </a:p>
          <a:p>
            <a:pPr lvl="4"/>
            <a:r>
              <a:rPr lang="zh-CN" altLang="en-US" smtClean="0"/>
              <a:t>第五级内容文本样式：微软雅黑</a:t>
            </a:r>
            <a:r>
              <a:rPr lang="en-US" altLang="zh-CN" smtClean="0"/>
              <a:t>/12</a:t>
            </a:r>
            <a:r>
              <a:rPr lang="zh-CN" altLang="en-US" smtClean="0"/>
              <a:t>号  </a:t>
            </a:r>
            <a:r>
              <a:rPr lang="en-US" altLang="zh-CN" smtClean="0"/>
              <a:t>Arial/12pt</a:t>
            </a:r>
          </a:p>
        </p:txBody>
      </p:sp>
      <p:sp>
        <p:nvSpPr>
          <p:cNvPr id="7173" name="Rectangle 7"/>
          <p:cNvSpPr>
            <a:spLocks noChangeArrowheads="1"/>
          </p:cNvSpPr>
          <p:nvPr/>
        </p:nvSpPr>
        <p:spPr bwMode="auto">
          <a:xfrm>
            <a:off x="3913188" y="6850063"/>
            <a:ext cx="3695700" cy="27781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106920" tIns="53457" rIns="106920" bIns="53457">
            <a:spAutoFit/>
          </a:bodyPr>
          <a:lstStyle/>
          <a:p>
            <a:pPr algn="ctr">
              <a:defRPr/>
            </a:pPr>
            <a:r>
              <a:rPr kumimoji="1" lang="zh-CN" altLang="en-US" sz="1100">
                <a:solidFill>
                  <a:srgbClr val="808080"/>
                </a:solidFill>
                <a:ea typeface="微软雅黑" pitchFamily="34" charset="-122"/>
              </a:rPr>
              <a:t>微笑</a:t>
            </a:r>
            <a:r>
              <a:rPr kumimoji="1" lang="en-US" altLang="zh-CN" sz="1100">
                <a:solidFill>
                  <a:srgbClr val="808080"/>
                </a:solidFill>
                <a:ea typeface="微软雅黑" pitchFamily="34" charset="-122"/>
              </a:rPr>
              <a:t>PPT   </a:t>
            </a:r>
            <a:r>
              <a:rPr kumimoji="1" lang="zh-CN" altLang="en-US" sz="1100">
                <a:solidFill>
                  <a:srgbClr val="808080"/>
                </a:solidFill>
                <a:ea typeface="微软雅黑" pitchFamily="34" charset="-122"/>
              </a:rPr>
              <a:t>小</a:t>
            </a:r>
            <a:r>
              <a:rPr kumimoji="1" lang="en-US" altLang="zh-CN" sz="1100">
                <a:solidFill>
                  <a:srgbClr val="808080"/>
                </a:solidFill>
                <a:ea typeface="微软雅黑" pitchFamily="34" charset="-122"/>
              </a:rPr>
              <a:t>A</a:t>
            </a:r>
            <a:r>
              <a:rPr kumimoji="1" lang="zh-CN" altLang="en-US" sz="1100">
                <a:solidFill>
                  <a:srgbClr val="808080"/>
                </a:solidFill>
                <a:ea typeface="微软雅黑" pitchFamily="34" charset="-122"/>
              </a:rPr>
              <a:t>的博客</a:t>
            </a:r>
            <a:r>
              <a:rPr kumimoji="1" lang="en-US" altLang="zh-CN" sz="1100">
                <a:solidFill>
                  <a:srgbClr val="808080"/>
                </a:solidFill>
                <a:ea typeface="微软雅黑" pitchFamily="34" charset="-122"/>
              </a:rPr>
              <a:t>    http://blog.sina.com.cn/wxppt</a:t>
            </a:r>
          </a:p>
        </p:txBody>
      </p:sp>
      <p:pic>
        <p:nvPicPr>
          <p:cNvPr id="74758" name="Picture 12" descr="图片1副本"/>
          <p:cNvPicPr>
            <a:picLocks noChangeAspect="1" noChangeArrowheads="1"/>
          </p:cNvPicPr>
          <p:nvPr/>
        </p:nvPicPr>
        <p:blipFill>
          <a:blip r:embed="rId15">
            <a:lum contrast="-100000"/>
          </a:blip>
          <a:srcRect b="48979"/>
          <a:stretch>
            <a:fillRect/>
          </a:stretch>
        </p:blipFill>
        <p:spPr bwMode="auto">
          <a:xfrm>
            <a:off x="-182563" y="679450"/>
            <a:ext cx="11884026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9" name="Picture 2" descr="2-2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1522075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 descr="杂志社logo带新网址（一点红）单独.png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ransition spd="slow" advClick="0" advTm="2000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Arial" charset="0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Arial" charset="0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Arial" charset="0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Arial" charset="0"/>
          <a:ea typeface="微软雅黑" pitchFamily="34" charset="-122"/>
        </a:defRPr>
      </a:lvl5pPr>
      <a:lvl6pPr marL="534608" algn="l" rtl="0" fontAlgn="base"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Arial" charset="0"/>
          <a:ea typeface="微软雅黑" pitchFamily="34" charset="-122"/>
        </a:defRPr>
      </a:lvl6pPr>
      <a:lvl7pPr marL="1069217" algn="l" rtl="0" fontAlgn="base"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Arial" charset="0"/>
          <a:ea typeface="微软雅黑" pitchFamily="34" charset="-122"/>
        </a:defRPr>
      </a:lvl7pPr>
      <a:lvl8pPr marL="1603824" algn="l" rtl="0" fontAlgn="base"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Arial" charset="0"/>
          <a:ea typeface="微软雅黑" pitchFamily="34" charset="-122"/>
        </a:defRPr>
      </a:lvl8pPr>
      <a:lvl9pPr marL="2138434" algn="l" rtl="0" fontAlgn="base"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Arial" charset="0"/>
          <a:ea typeface="微软雅黑" pitchFamily="34" charset="-122"/>
        </a:defRPr>
      </a:lvl9pPr>
    </p:titleStyle>
    <p:bodyStyle>
      <a:lvl1pPr marL="211138" indent="-211138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300" b="1">
          <a:solidFill>
            <a:schemeClr val="tx1"/>
          </a:solidFill>
          <a:latin typeface="+mn-lt"/>
          <a:ea typeface="+mn-ea"/>
          <a:cs typeface="+mn-cs"/>
        </a:defRPr>
      </a:lvl1pPr>
      <a:lvl2pPr marL="631825" indent="-211138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3300">
          <a:solidFill>
            <a:schemeClr val="tx1"/>
          </a:solidFill>
          <a:latin typeface="+mn-lt"/>
          <a:ea typeface="+mn-ea"/>
        </a:defRPr>
      </a:lvl2pPr>
      <a:lvl3pPr marL="1046163" indent="-203200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900">
          <a:solidFill>
            <a:schemeClr val="tx1"/>
          </a:solidFill>
          <a:latin typeface="+mn-lt"/>
          <a:ea typeface="+mn-ea"/>
        </a:defRPr>
      </a:lvl3pPr>
      <a:lvl4pPr marL="1466850" indent="-211138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600">
          <a:solidFill>
            <a:schemeClr val="tx1"/>
          </a:solidFill>
          <a:latin typeface="+mn-lt"/>
          <a:ea typeface="+mn-ea"/>
        </a:defRPr>
      </a:lvl4pPr>
      <a:lvl5pPr marL="1892300" indent="-214313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400">
          <a:solidFill>
            <a:schemeClr val="tx1"/>
          </a:solidFill>
          <a:latin typeface="+mn-lt"/>
          <a:ea typeface="+mn-ea"/>
        </a:defRPr>
      </a:lvl5pPr>
      <a:lvl6pPr marL="2428013" indent="-215329" algn="l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400">
          <a:solidFill>
            <a:schemeClr val="tx1"/>
          </a:solidFill>
          <a:latin typeface="+mn-lt"/>
          <a:ea typeface="+mn-ea"/>
        </a:defRPr>
      </a:lvl6pPr>
      <a:lvl7pPr marL="2962621" indent="-215329" algn="l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400">
          <a:solidFill>
            <a:schemeClr val="tx1"/>
          </a:solidFill>
          <a:latin typeface="+mn-lt"/>
          <a:ea typeface="+mn-ea"/>
        </a:defRPr>
      </a:lvl7pPr>
      <a:lvl8pPr marL="3497232" indent="-215329" algn="l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400">
          <a:solidFill>
            <a:schemeClr val="tx1"/>
          </a:solidFill>
          <a:latin typeface="+mn-lt"/>
          <a:ea typeface="+mn-ea"/>
        </a:defRPr>
      </a:lvl8pPr>
      <a:lvl9pPr marL="4031839" indent="-215329" algn="l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692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4608" algn="l" defTabSz="10692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69217" algn="l" defTabSz="10692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3824" algn="l" defTabSz="10692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38434" algn="l" defTabSz="10692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73041" algn="l" defTabSz="10692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07651" algn="l" defTabSz="10692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42260" algn="l" defTabSz="10692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76868" algn="l" defTabSz="10692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13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95288" y="125413"/>
            <a:ext cx="10736262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53457" rIns="0" bIns="5345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smtClean="0"/>
              <a:t>Klicken Sie, um das Titelformat zu bearbeiten</a:t>
            </a:r>
          </a:p>
        </p:txBody>
      </p:sp>
      <p:sp>
        <p:nvSpPr>
          <p:cNvPr id="1029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76225" y="6729413"/>
            <a:ext cx="1692275" cy="2603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106920" tIns="53457" rIns="106920" bIns="53457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a typeface="宋体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7044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95288" y="1695450"/>
            <a:ext cx="10742612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53457" rIns="0" bIns="534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smtClean="0"/>
              <a:t>Klicken Sie, um die Formate des Vorlagentextes zu bearbeiten</a:t>
            </a:r>
          </a:p>
          <a:p>
            <a:pPr lvl="1"/>
            <a:r>
              <a:rPr lang="de-DE" altLang="zh-CN" smtClean="0"/>
              <a:t>Zweite Ebene</a:t>
            </a:r>
          </a:p>
          <a:p>
            <a:pPr lvl="2"/>
            <a:r>
              <a:rPr lang="de-DE" altLang="zh-CN" smtClean="0"/>
              <a:t>Dritte Ebene</a:t>
            </a:r>
          </a:p>
          <a:p>
            <a:pPr lvl="3"/>
            <a:r>
              <a:rPr lang="de-DE" altLang="zh-CN" smtClean="0"/>
              <a:t>Vierte Ebene</a:t>
            </a:r>
          </a:p>
        </p:txBody>
      </p:sp>
      <p:sp>
        <p:nvSpPr>
          <p:cNvPr id="8197" name="Rectangle 10"/>
          <p:cNvSpPr>
            <a:spLocks noChangeArrowheads="1"/>
          </p:cNvSpPr>
          <p:nvPr/>
        </p:nvSpPr>
        <p:spPr bwMode="gray">
          <a:xfrm>
            <a:off x="9063038" y="6645275"/>
            <a:ext cx="2074862" cy="39687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DDDDD"/>
              </a:gs>
            </a:gsLst>
            <a:lin ang="0" scaled="1"/>
          </a:gra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wrap="none" lIns="106920" tIns="53457" rIns="106920" bIns="53457" anchor="ctr"/>
          <a:lstStyle/>
          <a:p>
            <a:pPr>
              <a:defRPr/>
            </a:pPr>
            <a:r>
              <a:rPr lang="de-DE" altLang="zh-CN" sz="1900">
                <a:ea typeface="宋体" pitchFamily="2" charset="-122"/>
              </a:rPr>
              <a:t>YOUR LOGO</a:t>
            </a:r>
          </a:p>
        </p:txBody>
      </p:sp>
      <p:pic>
        <p:nvPicPr>
          <p:cNvPr id="87046" name="Picture 2" descr="2-2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1522075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 descr="杂志社logo带新网址（一点红）单独.pn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9475813" y="242864"/>
            <a:ext cx="1809201" cy="415826"/>
          </a:xfrm>
          <a:prstGeom prst="rect">
            <a:avLst/>
          </a:prstGeom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ransition spd="slow" advClick="0" advTm="2000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5pPr>
      <a:lvl6pPr marL="534608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6pPr>
      <a:lvl7pPr marL="1069217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7pPr>
      <a:lvl8pPr marL="1603824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8pPr>
      <a:lvl9pPr marL="2138434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9pPr>
    </p:titleStyle>
    <p:bodyStyle>
      <a:lvl1pPr marL="222250" indent="-222250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900" b="1">
          <a:solidFill>
            <a:schemeClr val="tx1"/>
          </a:solidFill>
          <a:latin typeface="+mn-lt"/>
          <a:ea typeface="+mn-ea"/>
          <a:cs typeface="+mn-cs"/>
        </a:defRPr>
      </a:lvl1pPr>
      <a:lvl2pPr marL="444500" indent="-220663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1900">
          <a:solidFill>
            <a:schemeClr val="tx1"/>
          </a:solidFill>
          <a:latin typeface="+mn-lt"/>
        </a:defRPr>
      </a:lvl2pPr>
      <a:lvl3pPr marL="655638" indent="-209550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1900">
          <a:solidFill>
            <a:schemeClr val="tx1"/>
          </a:solidFill>
          <a:latin typeface="+mn-lt"/>
        </a:defRPr>
      </a:lvl3pPr>
      <a:lvl4pPr marL="896938" indent="-238125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1900">
          <a:solidFill>
            <a:schemeClr val="tx1"/>
          </a:solidFill>
          <a:latin typeface="+mn-lt"/>
        </a:defRPr>
      </a:lvl4pPr>
      <a:lvl5pPr marL="1228725" indent="-195263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300">
          <a:solidFill>
            <a:schemeClr val="tx1"/>
          </a:solidFill>
          <a:latin typeface="+mn-lt"/>
        </a:defRPr>
      </a:lvl5pPr>
      <a:lvl6pPr marL="1763465" indent="-196766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300">
          <a:solidFill>
            <a:schemeClr val="tx1"/>
          </a:solidFill>
          <a:latin typeface="+mn-lt"/>
        </a:defRPr>
      </a:lvl6pPr>
      <a:lvl7pPr marL="2298073" indent="-196766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300">
          <a:solidFill>
            <a:schemeClr val="tx1"/>
          </a:solidFill>
          <a:latin typeface="+mn-lt"/>
        </a:defRPr>
      </a:lvl7pPr>
      <a:lvl8pPr marL="2832681" indent="-196766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300">
          <a:solidFill>
            <a:schemeClr val="tx1"/>
          </a:solidFill>
          <a:latin typeface="+mn-lt"/>
        </a:defRPr>
      </a:lvl8pPr>
      <a:lvl9pPr marL="3367290" indent="-196766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3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10692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4608" algn="l" defTabSz="10692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69217" algn="l" defTabSz="10692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3824" algn="l" defTabSz="10692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38434" algn="l" defTabSz="10692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73041" algn="l" defTabSz="10692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07651" algn="l" defTabSz="10692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42260" algn="l" defTabSz="10692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76868" algn="l" defTabSz="10692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0"/>
          <p:cNvSpPr txBox="1">
            <a:spLocks noChangeArrowheads="1"/>
          </p:cNvSpPr>
          <p:nvPr/>
        </p:nvSpPr>
        <p:spPr bwMode="white">
          <a:xfrm>
            <a:off x="2222404" y="2163604"/>
            <a:ext cx="6261128" cy="143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985" tIns="53492" rIns="106985" bIns="53492" anchor="ctr"/>
          <a:lstStyle/>
          <a:p>
            <a:pPr>
              <a:lnSpc>
                <a:spcPct val="70000"/>
              </a:lnSpc>
            </a:pPr>
            <a:r>
              <a:rPr kumimoji="1" lang="en-US" altLang="zh-CN" sz="47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kumimoji="1" lang="zh-CN" altLang="en-US" sz="47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时事报告</a:t>
            </a:r>
            <a:r>
              <a:rPr kumimoji="1" lang="en-US" altLang="zh-CN" sz="47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kumimoji="1" lang="zh-CN" altLang="en-US" sz="47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杂志社</a:t>
            </a:r>
            <a:endParaRPr kumimoji="1" lang="ko-KR" altLang="en-US" sz="4700" dirty="0">
              <a:solidFill>
                <a:srgbClr val="FF0000"/>
              </a:solidFill>
              <a:latin typeface="微软雅黑" pitchFamily="34" charset="-122"/>
              <a:ea typeface="冬青黑体简体中文 W6" charset="-122"/>
            </a:endParaRPr>
          </a:p>
        </p:txBody>
      </p:sp>
      <p:sp>
        <p:nvSpPr>
          <p:cNvPr id="16" name="Rectangle 41"/>
          <p:cNvSpPr txBox="1">
            <a:spLocks noChangeArrowheads="1"/>
          </p:cNvSpPr>
          <p:nvPr/>
        </p:nvSpPr>
        <p:spPr bwMode="white">
          <a:xfrm>
            <a:off x="2584465" y="3147060"/>
            <a:ext cx="6897242" cy="453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985" tIns="53492" rIns="106985" bIns="53492"/>
          <a:lstStyle/>
          <a:p>
            <a:pPr latinLnBrk="1">
              <a:spcBef>
                <a:spcPct val="20000"/>
              </a:spcBef>
            </a:pPr>
            <a:r>
              <a:rPr kumimoji="1" lang="zh-CN" altLang="en-US" sz="3300" dirty="0" smtClean="0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党委中心组学习</a:t>
            </a:r>
            <a:endParaRPr kumimoji="1" lang="ko-KR" altLang="en-US" sz="3300" dirty="0">
              <a:solidFill>
                <a:srgbClr val="C00000"/>
              </a:solidFill>
              <a:latin typeface="华文楷体" pitchFamily="2" charset="-122"/>
              <a:ea typeface="楷体-简" charset="-122"/>
            </a:endParaRPr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gray">
          <a:xfrm>
            <a:off x="2282412" y="1528524"/>
            <a:ext cx="0" cy="3285411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20" name="Freeform 20"/>
          <p:cNvSpPr>
            <a:spLocks/>
          </p:cNvSpPr>
          <p:nvPr/>
        </p:nvSpPr>
        <p:spPr bwMode="gray">
          <a:xfrm>
            <a:off x="2282452" y="1"/>
            <a:ext cx="9239663" cy="7294245"/>
          </a:xfrm>
          <a:custGeom>
            <a:avLst/>
            <a:gdLst>
              <a:gd name="T0" fmla="*/ 2147483647 w 4579"/>
              <a:gd name="T1" fmla="*/ 0 h 4338"/>
              <a:gd name="T2" fmla="*/ 2147483647 w 4579"/>
              <a:gd name="T3" fmla="*/ 2147483647 h 4338"/>
              <a:gd name="T4" fmla="*/ 0 w 4579"/>
              <a:gd name="T5" fmla="*/ 2147483647 h 4338"/>
              <a:gd name="T6" fmla="*/ 2147483647 w 4579"/>
              <a:gd name="T7" fmla="*/ 2147483647 h 4338"/>
              <a:gd name="T8" fmla="*/ 2147483647 w 4579"/>
              <a:gd name="T9" fmla="*/ 2147483647 h 4338"/>
              <a:gd name="T10" fmla="*/ 2147483647 w 4579"/>
              <a:gd name="T11" fmla="*/ 0 h 4338"/>
              <a:gd name="T12" fmla="*/ 2147483647 w 4579"/>
              <a:gd name="T13" fmla="*/ 0 h 43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9"/>
              <a:gd name="T22" fmla="*/ 0 h 4338"/>
              <a:gd name="T23" fmla="*/ 4579 w 4579"/>
              <a:gd name="T24" fmla="*/ 4338 h 43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9" h="4338">
                <a:moveTo>
                  <a:pt x="1471" y="0"/>
                </a:moveTo>
                <a:lnTo>
                  <a:pt x="1" y="1020"/>
                </a:lnTo>
                <a:lnTo>
                  <a:pt x="0" y="2805"/>
                </a:lnTo>
                <a:lnTo>
                  <a:pt x="2221" y="4338"/>
                </a:lnTo>
                <a:lnTo>
                  <a:pt x="4579" y="4332"/>
                </a:lnTo>
                <a:lnTo>
                  <a:pt x="4573" y="0"/>
                </a:lnTo>
                <a:lnTo>
                  <a:pt x="1471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42066" y="-5000"/>
            <a:ext cx="1956352" cy="1665209"/>
            <a:chOff x="171" y="-3"/>
            <a:chExt cx="978" cy="999"/>
          </a:xfrm>
        </p:grpSpPr>
        <p:sp>
          <p:nvSpPr>
            <p:cNvPr id="6" name="Freeform 4"/>
            <p:cNvSpPr>
              <a:spLocks/>
            </p:cNvSpPr>
            <p:nvPr/>
          </p:nvSpPr>
          <p:spPr bwMode="gray">
            <a:xfrm>
              <a:off x="653" y="-3"/>
              <a:ext cx="496" cy="999"/>
            </a:xfrm>
            <a:custGeom>
              <a:avLst/>
              <a:gdLst>
                <a:gd name="T0" fmla="*/ 84 w 496"/>
                <a:gd name="T1" fmla="*/ 0 h 999"/>
                <a:gd name="T2" fmla="*/ 496 w 496"/>
                <a:gd name="T3" fmla="*/ 854 h 999"/>
                <a:gd name="T4" fmla="*/ 496 w 496"/>
                <a:gd name="T5" fmla="*/ 999 h 999"/>
                <a:gd name="T6" fmla="*/ 0 w 496"/>
                <a:gd name="T7" fmla="*/ 188 h 999"/>
                <a:gd name="T8" fmla="*/ 84 w 496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6"/>
                <a:gd name="T16" fmla="*/ 0 h 999"/>
                <a:gd name="T17" fmla="*/ 496 w 496"/>
                <a:gd name="T18" fmla="*/ 999 h 9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6" h="999">
                  <a:moveTo>
                    <a:pt x="84" y="0"/>
                  </a:moveTo>
                  <a:lnTo>
                    <a:pt x="496" y="854"/>
                  </a:lnTo>
                  <a:lnTo>
                    <a:pt x="496" y="999"/>
                  </a:lnTo>
                  <a:lnTo>
                    <a:pt x="0" y="18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gray">
            <a:xfrm>
              <a:off x="171" y="0"/>
              <a:ext cx="564" cy="187"/>
            </a:xfrm>
            <a:custGeom>
              <a:avLst/>
              <a:gdLst>
                <a:gd name="T0" fmla="*/ 564 w 564"/>
                <a:gd name="T1" fmla="*/ 0 h 187"/>
                <a:gd name="T2" fmla="*/ 482 w 564"/>
                <a:gd name="T3" fmla="*/ 187 h 187"/>
                <a:gd name="T4" fmla="*/ 0 w 564"/>
                <a:gd name="T5" fmla="*/ 0 h 187"/>
                <a:gd name="T6" fmla="*/ 564 w 564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4"/>
                <a:gd name="T13" fmla="*/ 0 h 187"/>
                <a:gd name="T14" fmla="*/ 564 w 564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4" h="187">
                  <a:moveTo>
                    <a:pt x="564" y="0"/>
                  </a:moveTo>
                  <a:lnTo>
                    <a:pt x="482" y="187"/>
                  </a:lnTo>
                  <a:lnTo>
                    <a:pt x="0" y="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" name="Freeform 7"/>
          <p:cNvSpPr>
            <a:spLocks/>
          </p:cNvSpPr>
          <p:nvPr/>
        </p:nvSpPr>
        <p:spPr bwMode="gray">
          <a:xfrm>
            <a:off x="2358429" y="-10001"/>
            <a:ext cx="2388430" cy="1595201"/>
          </a:xfrm>
          <a:custGeom>
            <a:avLst/>
            <a:gdLst>
              <a:gd name="T0" fmla="*/ 2147483647 w 1194"/>
              <a:gd name="T1" fmla="*/ 0 h 957"/>
              <a:gd name="T2" fmla="*/ 0 w 1194"/>
              <a:gd name="T3" fmla="*/ 2147483647 h 957"/>
              <a:gd name="T4" fmla="*/ 0 w 1194"/>
              <a:gd name="T5" fmla="*/ 2147483647 h 957"/>
              <a:gd name="T6" fmla="*/ 2147483647 w 1194"/>
              <a:gd name="T7" fmla="*/ 0 h 957"/>
              <a:gd name="T8" fmla="*/ 2147483647 w 1194"/>
              <a:gd name="T9" fmla="*/ 0 h 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957"/>
              <a:gd name="T17" fmla="*/ 1194 w 1194"/>
              <a:gd name="T18" fmla="*/ 957 h 9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957">
                <a:moveTo>
                  <a:pt x="843" y="0"/>
                </a:moveTo>
                <a:lnTo>
                  <a:pt x="0" y="885"/>
                </a:lnTo>
                <a:lnTo>
                  <a:pt x="0" y="957"/>
                </a:lnTo>
                <a:lnTo>
                  <a:pt x="1194" y="0"/>
                </a:lnTo>
                <a:lnTo>
                  <a:pt x="843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9" name="Freeform 8"/>
          <p:cNvSpPr>
            <a:spLocks/>
          </p:cNvSpPr>
          <p:nvPr/>
        </p:nvSpPr>
        <p:spPr bwMode="gray">
          <a:xfrm>
            <a:off x="2358425" y="-15002"/>
            <a:ext cx="2694485" cy="1660209"/>
          </a:xfrm>
          <a:custGeom>
            <a:avLst/>
            <a:gdLst>
              <a:gd name="T0" fmla="*/ 2147483647 w 1347"/>
              <a:gd name="T1" fmla="*/ 0 h 996"/>
              <a:gd name="T2" fmla="*/ 0 w 1347"/>
              <a:gd name="T3" fmla="*/ 2147483647 h 996"/>
              <a:gd name="T4" fmla="*/ 0 w 1347"/>
              <a:gd name="T5" fmla="*/ 2147483647 h 996"/>
              <a:gd name="T6" fmla="*/ 2147483647 w 1347"/>
              <a:gd name="T7" fmla="*/ 0 h 996"/>
              <a:gd name="T8" fmla="*/ 2147483647 w 1347"/>
              <a:gd name="T9" fmla="*/ 0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"/>
              <a:gd name="T16" fmla="*/ 0 h 996"/>
              <a:gd name="T17" fmla="*/ 1347 w 1347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" h="996">
                <a:moveTo>
                  <a:pt x="1347" y="0"/>
                </a:moveTo>
                <a:lnTo>
                  <a:pt x="0" y="996"/>
                </a:lnTo>
                <a:lnTo>
                  <a:pt x="0" y="957"/>
                </a:lnTo>
                <a:lnTo>
                  <a:pt x="1191" y="0"/>
                </a:lnTo>
                <a:lnTo>
                  <a:pt x="1347" y="0"/>
                </a:lnTo>
                <a:close/>
              </a:path>
            </a:pathLst>
          </a:custGeom>
          <a:solidFill>
            <a:srgbClr val="1954D7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0" name="Freeform 9"/>
          <p:cNvSpPr>
            <a:spLocks/>
          </p:cNvSpPr>
          <p:nvPr/>
        </p:nvSpPr>
        <p:spPr bwMode="gray">
          <a:xfrm>
            <a:off x="2358429" y="-15001"/>
            <a:ext cx="2946530" cy="1708547"/>
          </a:xfrm>
          <a:custGeom>
            <a:avLst/>
            <a:gdLst>
              <a:gd name="T0" fmla="*/ 2147483647 w 1473"/>
              <a:gd name="T1" fmla="*/ 2147483647 h 1025"/>
              <a:gd name="T2" fmla="*/ 2147483647 w 1473"/>
              <a:gd name="T3" fmla="*/ 2147483647 h 1025"/>
              <a:gd name="T4" fmla="*/ 0 w 1473"/>
              <a:gd name="T5" fmla="*/ 2147483647 h 1025"/>
              <a:gd name="T6" fmla="*/ 2147483647 w 1473"/>
              <a:gd name="T7" fmla="*/ 0 h 1025"/>
              <a:gd name="T8" fmla="*/ 2147483647 w 1473"/>
              <a:gd name="T9" fmla="*/ 2147483647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3"/>
              <a:gd name="T16" fmla="*/ 0 h 1025"/>
              <a:gd name="T17" fmla="*/ 1473 w 1473"/>
              <a:gd name="T18" fmla="*/ 1025 h 1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3" h="1025">
                <a:moveTo>
                  <a:pt x="1473" y="6"/>
                </a:moveTo>
                <a:lnTo>
                  <a:pt x="2" y="1025"/>
                </a:lnTo>
                <a:lnTo>
                  <a:pt x="0" y="995"/>
                </a:lnTo>
                <a:lnTo>
                  <a:pt x="1344" y="0"/>
                </a:lnTo>
                <a:lnTo>
                  <a:pt x="1473" y="6"/>
                </a:lnTo>
                <a:close/>
              </a:path>
            </a:pathLst>
          </a:custGeom>
          <a:solidFill>
            <a:srgbClr val="007CA8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gray">
          <a:xfrm>
            <a:off x="2362429" y="4658919"/>
            <a:ext cx="4442799" cy="2556986"/>
          </a:xfrm>
          <a:custGeom>
            <a:avLst/>
            <a:gdLst>
              <a:gd name="T0" fmla="*/ 2147483647 w 2221"/>
              <a:gd name="T1" fmla="*/ 2147483647 h 1534"/>
              <a:gd name="T2" fmla="*/ 0 w 2221"/>
              <a:gd name="T3" fmla="*/ 0 h 1534"/>
              <a:gd name="T4" fmla="*/ 2147483647 w 2221"/>
              <a:gd name="T5" fmla="*/ 2147483647 h 1534"/>
              <a:gd name="T6" fmla="*/ 2147483647 w 2221"/>
              <a:gd name="T7" fmla="*/ 2147483647 h 1534"/>
              <a:gd name="T8" fmla="*/ 2147483647 w 2221"/>
              <a:gd name="T9" fmla="*/ 2147483647 h 1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1"/>
              <a:gd name="T16" fmla="*/ 0 h 1534"/>
              <a:gd name="T17" fmla="*/ 2221 w 2221"/>
              <a:gd name="T18" fmla="*/ 1534 h 15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1" h="1534">
                <a:moveTo>
                  <a:pt x="2221" y="1533"/>
                </a:moveTo>
                <a:lnTo>
                  <a:pt x="0" y="0"/>
                </a:lnTo>
                <a:lnTo>
                  <a:pt x="1" y="25"/>
                </a:lnTo>
                <a:lnTo>
                  <a:pt x="2059" y="1534"/>
                </a:lnTo>
                <a:lnTo>
                  <a:pt x="2221" y="1533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gray">
          <a:xfrm>
            <a:off x="2364426" y="4698921"/>
            <a:ext cx="4212000" cy="2556000"/>
          </a:xfrm>
          <a:custGeom>
            <a:avLst/>
            <a:gdLst>
              <a:gd name="T0" fmla="*/ 2147483647 w 2057"/>
              <a:gd name="T1" fmla="*/ 2147483647 h 1507"/>
              <a:gd name="T2" fmla="*/ 0 w 2057"/>
              <a:gd name="T3" fmla="*/ 0 h 1507"/>
              <a:gd name="T4" fmla="*/ 0 w 2057"/>
              <a:gd name="T5" fmla="*/ 2147483647 h 1507"/>
              <a:gd name="T6" fmla="*/ 2147483647 w 2057"/>
              <a:gd name="T7" fmla="*/ 2147483647 h 1507"/>
              <a:gd name="T8" fmla="*/ 2147483647 w 2057"/>
              <a:gd name="T9" fmla="*/ 2147483647 h 15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7"/>
              <a:gd name="T16" fmla="*/ 0 h 1507"/>
              <a:gd name="T17" fmla="*/ 2057 w 2057"/>
              <a:gd name="T18" fmla="*/ 1507 h 15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7" h="1507">
                <a:moveTo>
                  <a:pt x="2057" y="1507"/>
                </a:moveTo>
                <a:lnTo>
                  <a:pt x="0" y="0"/>
                </a:lnTo>
                <a:lnTo>
                  <a:pt x="0" y="30"/>
                </a:lnTo>
                <a:lnTo>
                  <a:pt x="1857" y="1507"/>
                </a:lnTo>
                <a:lnTo>
                  <a:pt x="2057" y="1507"/>
                </a:lnTo>
                <a:close/>
              </a:path>
            </a:pathLst>
          </a:custGeom>
          <a:solidFill>
            <a:srgbClr val="007CA8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gray">
          <a:xfrm>
            <a:off x="2358425" y="4743927"/>
            <a:ext cx="3712669" cy="2461976"/>
          </a:xfrm>
          <a:custGeom>
            <a:avLst/>
            <a:gdLst>
              <a:gd name="T0" fmla="*/ 2147483647 w 1856"/>
              <a:gd name="T1" fmla="*/ 2147483647 h 1477"/>
              <a:gd name="T2" fmla="*/ 0 w 1856"/>
              <a:gd name="T3" fmla="*/ 2147483647 h 1477"/>
              <a:gd name="T4" fmla="*/ 0 w 1856"/>
              <a:gd name="T5" fmla="*/ 0 h 1477"/>
              <a:gd name="T6" fmla="*/ 2147483647 w 1856"/>
              <a:gd name="T7" fmla="*/ 2147483647 h 1477"/>
              <a:gd name="T8" fmla="*/ 2147483647 w 1856"/>
              <a:gd name="T9" fmla="*/ 2147483647 h 1477"/>
              <a:gd name="T10" fmla="*/ 2147483647 w 1856"/>
              <a:gd name="T11" fmla="*/ 2147483647 h 1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1477"/>
              <a:gd name="T20" fmla="*/ 1856 w 1856"/>
              <a:gd name="T21" fmla="*/ 1477 h 1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1477">
                <a:moveTo>
                  <a:pt x="1344" y="1474"/>
                </a:moveTo>
                <a:lnTo>
                  <a:pt x="0" y="97"/>
                </a:lnTo>
                <a:lnTo>
                  <a:pt x="0" y="0"/>
                </a:lnTo>
                <a:lnTo>
                  <a:pt x="1856" y="1474"/>
                </a:lnTo>
                <a:lnTo>
                  <a:pt x="1848" y="1477"/>
                </a:lnTo>
                <a:lnTo>
                  <a:pt x="1344" y="1474"/>
                </a:lnTo>
                <a:close/>
              </a:path>
            </a:pathLst>
          </a:custGeom>
          <a:solidFill>
            <a:srgbClr val="1954D7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gray">
          <a:xfrm>
            <a:off x="2364426" y="1630206"/>
            <a:ext cx="0" cy="3105389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gray">
          <a:xfrm>
            <a:off x="82018" y="4680586"/>
            <a:ext cx="2220400" cy="22669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lIns="106985" tIns="53492" rIns="106985" bIns="53492" anchor="ctr"/>
          <a:lstStyle/>
          <a:p>
            <a:endParaRPr lang="zh-CN" altLang="en-US"/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gray">
          <a:xfrm>
            <a:off x="136028" y="4603909"/>
            <a:ext cx="2630474" cy="33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985" tIns="53492" rIns="106985" bIns="53492">
            <a:spAutoFit/>
          </a:bodyPr>
          <a:lstStyle/>
          <a:p>
            <a:r>
              <a:rPr lang="en-US" altLang="zh-CN" sz="1500" dirty="0">
                <a:solidFill>
                  <a:srgbClr val="A6A6A6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www.ssbgzzs.com</a:t>
            </a:r>
            <a:endParaRPr lang="zh-CN" altLang="en-US" sz="1500" dirty="0">
              <a:solidFill>
                <a:srgbClr val="A6A6A6"/>
              </a:solidFill>
              <a:latin typeface="Arial" pitchFamily="34" charset="0"/>
              <a:ea typeface="黑体" pitchFamily="2" charset="-122"/>
            </a:endParaRPr>
          </a:p>
        </p:txBody>
      </p:sp>
      <p:pic>
        <p:nvPicPr>
          <p:cNvPr id="19" name="图片 2" descr="章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105" y="2536986"/>
            <a:ext cx="1452262" cy="1213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3" presetClass="exit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8873" y="122238"/>
            <a:ext cx="10340975" cy="681037"/>
          </a:xfrm>
        </p:spPr>
        <p:txBody>
          <a:bodyPr/>
          <a:lstStyle/>
          <a:p>
            <a:pPr>
              <a:lnSpc>
                <a:spcPct val="130000"/>
              </a:lnSpc>
              <a:defRPr/>
            </a:pPr>
            <a:r>
              <a:rPr lang="zh-CN" altLang="en-US" sz="3600" dirty="0" smtClean="0">
                <a:latin typeface="微软雅黑" pitchFamily="34" charset="-122"/>
                <a:ea typeface="微软雅黑" pitchFamily="34" charset="-122"/>
              </a:rPr>
              <a:t>干事创业的行为准则</a:t>
            </a:r>
            <a:endParaRPr lang="zh-CN" altLang="en-US" sz="36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图片 3" descr="12H58PICbM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01" y="1100120"/>
            <a:ext cx="3571875" cy="5210175"/>
          </a:xfrm>
          <a:prstGeom prst="rect">
            <a:avLst/>
          </a:prstGeom>
        </p:spPr>
      </p:pic>
      <p:grpSp>
        <p:nvGrpSpPr>
          <p:cNvPr id="87" name="组合 86"/>
          <p:cNvGrpSpPr/>
          <p:nvPr/>
        </p:nvGrpSpPr>
        <p:grpSpPr>
          <a:xfrm>
            <a:off x="4689467" y="2243128"/>
            <a:ext cx="5029200" cy="3071834"/>
            <a:chOff x="4689467" y="2243128"/>
            <a:chExt cx="5029200" cy="3071834"/>
          </a:xfrm>
        </p:grpSpPr>
        <p:sp>
          <p:nvSpPr>
            <p:cNvPr id="6" name="AutoShape 46"/>
            <p:cNvSpPr>
              <a:spLocks noChangeArrowheads="1"/>
            </p:cNvSpPr>
            <p:nvPr/>
          </p:nvSpPr>
          <p:spPr bwMode="gray">
            <a:xfrm>
              <a:off x="4689467" y="2243128"/>
              <a:ext cx="5029200" cy="307183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B9C2C7"/>
                </a:gs>
                <a:gs pos="50000">
                  <a:srgbClr val="D5DADD"/>
                </a:gs>
                <a:gs pos="100000">
                  <a:srgbClr val="B9C2C7"/>
                </a:gs>
              </a:gsLst>
              <a:lin ang="5400000" scaled="1"/>
            </a:gradFill>
            <a:ln w="9525">
              <a:round/>
              <a:headEnd/>
              <a:tailEnd/>
            </a:ln>
            <a:scene3d>
              <a:camera prst="legacyPerspectiveBottom"/>
              <a:lightRig rig="legacyFlat3" dir="t"/>
            </a:scene3d>
            <a:sp3d extrusionH="163500" prstMaterial="legacyMatte">
              <a:bevelT w="13500" h="13500" prst="angle"/>
              <a:bevelB w="13500" h="13500" prst="angle"/>
              <a:extrusionClr>
                <a:srgbClr val="1C1C1C"/>
              </a:extrusionClr>
            </a:sp3d>
          </p:spPr>
          <p:txBody>
            <a:bodyPr wrap="none" anchor="ctr">
              <a:flatTx/>
            </a:bodyPr>
            <a:lstStyle/>
            <a:p>
              <a:endParaRPr lang="zh-CN" altLang="zh-CN"/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4884730" y="3522662"/>
              <a:ext cx="4762500" cy="461665"/>
              <a:chOff x="4884730" y="2308216"/>
              <a:chExt cx="4762500" cy="461665"/>
            </a:xfrm>
          </p:grpSpPr>
          <p:grpSp>
            <p:nvGrpSpPr>
              <p:cNvPr id="7" name="Group 47"/>
              <p:cNvGrpSpPr>
                <a:grpSpLocks/>
              </p:cNvGrpSpPr>
              <p:nvPr/>
            </p:nvGrpSpPr>
            <p:grpSpPr bwMode="auto">
              <a:xfrm>
                <a:off x="9591667" y="2370128"/>
                <a:ext cx="55563" cy="347663"/>
                <a:chOff x="5311" y="1135"/>
                <a:chExt cx="73" cy="346"/>
              </a:xfrm>
            </p:grpSpPr>
            <p:sp>
              <p:nvSpPr>
                <p:cNvPr id="40" name="Oval 48"/>
                <p:cNvSpPr>
                  <a:spLocks noChangeArrowheads="1"/>
                </p:cNvSpPr>
                <p:nvPr/>
              </p:nvSpPr>
              <p:spPr bwMode="gray">
                <a:xfrm flipH="1" flipV="1">
                  <a:off x="5357" y="1454"/>
                  <a:ext cx="27" cy="27"/>
                </a:xfrm>
                <a:prstGeom prst="ellipse">
                  <a:avLst/>
                </a:prstGeom>
                <a:solidFill>
                  <a:srgbClr val="F8F8F8"/>
                </a:solidFill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1C1C1C">
                      <a:alpha val="50000"/>
                    </a:srgbClr>
                  </a:prstShdw>
                </a:effectLst>
              </p:spPr>
              <p:txBody>
                <a:bodyPr wrap="none" anchor="ctr"/>
                <a:lstStyle/>
                <a:p>
                  <a:endParaRPr lang="zh-CN" altLang="zh-CN"/>
                </a:p>
              </p:txBody>
            </p:sp>
            <p:sp>
              <p:nvSpPr>
                <p:cNvPr id="41" name="Oval 49"/>
                <p:cNvSpPr>
                  <a:spLocks noChangeArrowheads="1"/>
                </p:cNvSpPr>
                <p:nvPr/>
              </p:nvSpPr>
              <p:spPr bwMode="gray">
                <a:xfrm flipH="1" flipV="1">
                  <a:off x="5311" y="1454"/>
                  <a:ext cx="27" cy="27"/>
                </a:xfrm>
                <a:prstGeom prst="ellipse">
                  <a:avLst/>
                </a:prstGeom>
                <a:solidFill>
                  <a:srgbClr val="F8F8F8"/>
                </a:solidFill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1C1C1C">
                      <a:alpha val="50000"/>
                    </a:srgbClr>
                  </a:prstShdw>
                </a:effectLst>
              </p:spPr>
              <p:txBody>
                <a:bodyPr wrap="none" anchor="ctr"/>
                <a:lstStyle/>
                <a:p>
                  <a:endParaRPr lang="zh-CN" altLang="zh-CN"/>
                </a:p>
              </p:txBody>
            </p:sp>
            <p:sp>
              <p:nvSpPr>
                <p:cNvPr id="42" name="Oval 50"/>
                <p:cNvSpPr>
                  <a:spLocks noChangeArrowheads="1"/>
                </p:cNvSpPr>
                <p:nvPr/>
              </p:nvSpPr>
              <p:spPr bwMode="gray">
                <a:xfrm flipH="1" flipV="1">
                  <a:off x="5357" y="1405"/>
                  <a:ext cx="27" cy="27"/>
                </a:xfrm>
                <a:prstGeom prst="ellipse">
                  <a:avLst/>
                </a:prstGeom>
                <a:solidFill>
                  <a:srgbClr val="F8F8F8"/>
                </a:solidFill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1C1C1C">
                      <a:alpha val="50000"/>
                    </a:srgbClr>
                  </a:prstShdw>
                </a:effectLst>
              </p:spPr>
              <p:txBody>
                <a:bodyPr wrap="none" anchor="ctr"/>
                <a:lstStyle/>
                <a:p>
                  <a:endParaRPr lang="zh-CN" altLang="zh-CN"/>
                </a:p>
              </p:txBody>
            </p:sp>
            <p:sp>
              <p:nvSpPr>
                <p:cNvPr id="43" name="Oval 51"/>
                <p:cNvSpPr>
                  <a:spLocks noChangeArrowheads="1"/>
                </p:cNvSpPr>
                <p:nvPr/>
              </p:nvSpPr>
              <p:spPr bwMode="gray">
                <a:xfrm flipH="1" flipV="1">
                  <a:off x="5357" y="1135"/>
                  <a:ext cx="27" cy="27"/>
                </a:xfrm>
                <a:prstGeom prst="ellipse">
                  <a:avLst/>
                </a:prstGeom>
                <a:solidFill>
                  <a:srgbClr val="F8F8F8"/>
                </a:solidFill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1C1C1C">
                      <a:alpha val="50000"/>
                    </a:srgbClr>
                  </a:prstShdw>
                </a:effectLst>
              </p:spPr>
              <p:txBody>
                <a:bodyPr wrap="none" anchor="ctr"/>
                <a:lstStyle/>
                <a:p>
                  <a:endParaRPr lang="zh-CN" altLang="zh-CN"/>
                </a:p>
              </p:txBody>
            </p:sp>
            <p:sp>
              <p:nvSpPr>
                <p:cNvPr id="44" name="Oval 52"/>
                <p:cNvSpPr>
                  <a:spLocks noChangeArrowheads="1"/>
                </p:cNvSpPr>
                <p:nvPr/>
              </p:nvSpPr>
              <p:spPr bwMode="gray">
                <a:xfrm flipH="1" flipV="1">
                  <a:off x="5313" y="1135"/>
                  <a:ext cx="27" cy="27"/>
                </a:xfrm>
                <a:prstGeom prst="ellipse">
                  <a:avLst/>
                </a:prstGeom>
                <a:solidFill>
                  <a:srgbClr val="F8F8F8"/>
                </a:solidFill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1C1C1C">
                      <a:alpha val="50000"/>
                    </a:srgbClr>
                  </a:prstShdw>
                </a:effectLst>
              </p:spPr>
              <p:txBody>
                <a:bodyPr wrap="none" anchor="ctr"/>
                <a:lstStyle/>
                <a:p>
                  <a:endParaRPr lang="zh-CN" altLang="zh-CN"/>
                </a:p>
              </p:txBody>
            </p:sp>
            <p:sp>
              <p:nvSpPr>
                <p:cNvPr id="45" name="Oval 53"/>
                <p:cNvSpPr>
                  <a:spLocks noChangeArrowheads="1"/>
                </p:cNvSpPr>
                <p:nvPr/>
              </p:nvSpPr>
              <p:spPr bwMode="gray">
                <a:xfrm flipH="1" flipV="1">
                  <a:off x="5357" y="1183"/>
                  <a:ext cx="27" cy="27"/>
                </a:xfrm>
                <a:prstGeom prst="ellipse">
                  <a:avLst/>
                </a:prstGeom>
                <a:solidFill>
                  <a:srgbClr val="F8F8F8"/>
                </a:solidFill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1C1C1C">
                      <a:alpha val="50000"/>
                    </a:srgbClr>
                  </a:prstShdw>
                </a:effectLst>
              </p:spPr>
              <p:txBody>
                <a:bodyPr wrap="none" anchor="ctr"/>
                <a:lstStyle/>
                <a:p>
                  <a:endParaRPr lang="zh-CN" altLang="zh-CN"/>
                </a:p>
              </p:txBody>
            </p:sp>
          </p:grpSp>
          <p:grpSp>
            <p:nvGrpSpPr>
              <p:cNvPr id="8" name="Group 54"/>
              <p:cNvGrpSpPr>
                <a:grpSpLocks/>
              </p:cNvGrpSpPr>
              <p:nvPr/>
            </p:nvGrpSpPr>
            <p:grpSpPr bwMode="auto">
              <a:xfrm>
                <a:off x="4884730" y="2433628"/>
                <a:ext cx="165100" cy="225425"/>
                <a:chOff x="2139" y="1498"/>
                <a:chExt cx="104" cy="142"/>
              </a:xfrm>
            </p:grpSpPr>
            <p:sp>
              <p:nvSpPr>
                <p:cNvPr id="13" name="Oval 55"/>
                <p:cNvSpPr>
                  <a:spLocks noChangeArrowheads="1"/>
                </p:cNvSpPr>
                <p:nvPr/>
              </p:nvSpPr>
              <p:spPr bwMode="gray">
                <a:xfrm>
                  <a:off x="2139" y="1498"/>
                  <a:ext cx="104" cy="122"/>
                </a:xfrm>
                <a:prstGeom prst="ellipse">
                  <a:avLst/>
                </a:prstGeom>
                <a:solidFill>
                  <a:srgbClr val="EAEAEA">
                    <a:alpha val="50195"/>
                  </a:srgbClr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zh-CN"/>
                </a:p>
              </p:txBody>
            </p:sp>
            <p:grpSp>
              <p:nvGrpSpPr>
                <p:cNvPr id="14" name="Group 56"/>
                <p:cNvGrpSpPr>
                  <a:grpSpLocks/>
                </p:cNvGrpSpPr>
                <p:nvPr/>
              </p:nvGrpSpPr>
              <p:grpSpPr bwMode="auto">
                <a:xfrm>
                  <a:off x="2142" y="1502"/>
                  <a:ext cx="98" cy="138"/>
                  <a:chOff x="2142" y="1502"/>
                  <a:chExt cx="98" cy="138"/>
                </a:xfrm>
              </p:grpSpPr>
              <p:pic>
                <p:nvPicPr>
                  <p:cNvPr id="26" name="Picture 57" descr="circuler_1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lum bright="-24000"/>
                  </a:blip>
                  <a:srcRect/>
                  <a:stretch>
                    <a:fillRect/>
                  </a:stretch>
                </p:blipFill>
                <p:spPr bwMode="gray">
                  <a:xfrm>
                    <a:off x="2142" y="1502"/>
                    <a:ext cx="97" cy="11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27" name="Oval 58"/>
                  <p:cNvSpPr>
                    <a:spLocks noChangeArrowheads="1"/>
                  </p:cNvSpPr>
                  <p:nvPr/>
                </p:nvSpPr>
                <p:spPr bwMode="gray">
                  <a:xfrm>
                    <a:off x="2142" y="1502"/>
                    <a:ext cx="98" cy="11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zh-CN" altLang="en-US"/>
                  </a:p>
                </p:txBody>
              </p:sp>
              <p:pic>
                <p:nvPicPr>
                  <p:cNvPr id="28" name="Picture 59" descr="light_shadow1"/>
                  <p:cNvPicPr>
                    <a:picLocks noChangeAspect="1" noChangeArrowheads="1"/>
                  </p:cNvPicPr>
                  <p:nvPr/>
                </p:nvPicPr>
                <p:blipFill>
                  <a:blip r:embed="rId4"/>
                  <a:srcRect t="14285"/>
                  <a:stretch>
                    <a:fillRect/>
                  </a:stretch>
                </p:blipFill>
                <p:spPr bwMode="gray">
                  <a:xfrm>
                    <a:off x="2143" y="1507"/>
                    <a:ext cx="72" cy="7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29" name="Group 60"/>
                  <p:cNvGrpSpPr>
                    <a:grpSpLocks/>
                  </p:cNvGrpSpPr>
                  <p:nvPr/>
                </p:nvGrpSpPr>
                <p:grpSpPr bwMode="auto">
                  <a:xfrm rot="-3733502" flipH="1" flipV="1">
                    <a:off x="2157" y="1579"/>
                    <a:ext cx="100" cy="22"/>
                    <a:chOff x="2528" y="1060"/>
                    <a:chExt cx="894" cy="236"/>
                  </a:xfrm>
                </p:grpSpPr>
                <p:grpSp>
                  <p:nvGrpSpPr>
                    <p:cNvPr id="30" name="Group 6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28" y="1060"/>
                      <a:ext cx="742" cy="186"/>
                      <a:chOff x="1565" y="2568"/>
                      <a:chExt cx="1118" cy="279"/>
                    </a:xfrm>
                  </p:grpSpPr>
                  <p:sp>
                    <p:nvSpPr>
                      <p:cNvPr id="36" name="AutoShape 62"/>
                      <p:cNvSpPr>
                        <a:spLocks noChangeArrowheads="1"/>
                      </p:cNvSpPr>
                      <p:nvPr/>
                    </p:nvSpPr>
                    <p:spPr bwMode="gray">
                      <a:xfrm rot="5263130">
                        <a:off x="1859" y="2274"/>
                        <a:ext cx="227" cy="816"/>
                      </a:xfrm>
                      <a:prstGeom prst="moon">
                        <a:avLst>
                          <a:gd name="adj" fmla="val 49773"/>
                        </a:avLst>
                      </a:prstGeom>
                      <a:solidFill>
                        <a:srgbClr val="FFFFFF">
                          <a:alpha val="3922"/>
                        </a:srgb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zh-CN"/>
                      </a:p>
                    </p:txBody>
                  </p:sp>
                  <p:sp>
                    <p:nvSpPr>
                      <p:cNvPr id="37" name="AutoShape 63"/>
                      <p:cNvSpPr>
                        <a:spLocks noChangeArrowheads="1"/>
                      </p:cNvSpPr>
                      <p:nvPr/>
                    </p:nvSpPr>
                    <p:spPr bwMode="gray">
                      <a:xfrm rot="6078281">
                        <a:off x="1995" y="2274"/>
                        <a:ext cx="227" cy="816"/>
                      </a:xfrm>
                      <a:prstGeom prst="moon">
                        <a:avLst>
                          <a:gd name="adj" fmla="val 49773"/>
                        </a:avLst>
                      </a:prstGeom>
                      <a:solidFill>
                        <a:srgbClr val="FFFFFF">
                          <a:alpha val="3922"/>
                        </a:srgb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zh-CN"/>
                      </a:p>
                    </p:txBody>
                  </p:sp>
                  <p:sp>
                    <p:nvSpPr>
                      <p:cNvPr id="38" name="AutoShape 64"/>
                      <p:cNvSpPr>
                        <a:spLocks noChangeArrowheads="1"/>
                      </p:cNvSpPr>
                      <p:nvPr/>
                    </p:nvSpPr>
                    <p:spPr bwMode="gray">
                      <a:xfrm rot="6373927">
                        <a:off x="2071" y="2296"/>
                        <a:ext cx="227" cy="816"/>
                      </a:xfrm>
                      <a:prstGeom prst="moon">
                        <a:avLst>
                          <a:gd name="adj" fmla="val 49773"/>
                        </a:avLst>
                      </a:prstGeom>
                      <a:solidFill>
                        <a:srgbClr val="FFFFFF">
                          <a:alpha val="3922"/>
                        </a:srgb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zh-CN"/>
                      </a:p>
                    </p:txBody>
                  </p:sp>
                  <p:sp>
                    <p:nvSpPr>
                      <p:cNvPr id="39" name="AutoShape 65"/>
                      <p:cNvSpPr>
                        <a:spLocks noChangeArrowheads="1"/>
                      </p:cNvSpPr>
                      <p:nvPr/>
                    </p:nvSpPr>
                    <p:spPr bwMode="gray">
                      <a:xfrm rot="6906312">
                        <a:off x="2161" y="2326"/>
                        <a:ext cx="227" cy="816"/>
                      </a:xfrm>
                      <a:prstGeom prst="moon">
                        <a:avLst>
                          <a:gd name="adj" fmla="val 49773"/>
                        </a:avLst>
                      </a:prstGeom>
                      <a:solidFill>
                        <a:srgbClr val="FFFFFF">
                          <a:alpha val="3922"/>
                        </a:srgb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zh-CN"/>
                      </a:p>
                    </p:txBody>
                  </p:sp>
                </p:grpSp>
                <p:grpSp>
                  <p:nvGrpSpPr>
                    <p:cNvPr id="31" name="Group 66"/>
                    <p:cNvGrpSpPr>
                      <a:grpSpLocks/>
                    </p:cNvGrpSpPr>
                    <p:nvPr/>
                  </p:nvGrpSpPr>
                  <p:grpSpPr bwMode="auto">
                    <a:xfrm rot="1353540">
                      <a:off x="2680" y="1110"/>
                      <a:ext cx="742" cy="186"/>
                      <a:chOff x="1565" y="2568"/>
                      <a:chExt cx="1118" cy="279"/>
                    </a:xfrm>
                  </p:grpSpPr>
                  <p:sp>
                    <p:nvSpPr>
                      <p:cNvPr id="32" name="AutoShape 67"/>
                      <p:cNvSpPr>
                        <a:spLocks noChangeArrowheads="1"/>
                      </p:cNvSpPr>
                      <p:nvPr/>
                    </p:nvSpPr>
                    <p:spPr bwMode="gray">
                      <a:xfrm rot="5263130">
                        <a:off x="1859" y="2274"/>
                        <a:ext cx="227" cy="816"/>
                      </a:xfrm>
                      <a:prstGeom prst="moon">
                        <a:avLst>
                          <a:gd name="adj" fmla="val 49773"/>
                        </a:avLst>
                      </a:prstGeom>
                      <a:solidFill>
                        <a:srgbClr val="FFFFFF">
                          <a:alpha val="3922"/>
                        </a:srgb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zh-CN"/>
                      </a:p>
                    </p:txBody>
                  </p:sp>
                  <p:sp>
                    <p:nvSpPr>
                      <p:cNvPr id="33" name="AutoShape 68"/>
                      <p:cNvSpPr>
                        <a:spLocks noChangeArrowheads="1"/>
                      </p:cNvSpPr>
                      <p:nvPr/>
                    </p:nvSpPr>
                    <p:spPr bwMode="gray">
                      <a:xfrm rot="6078281">
                        <a:off x="1995" y="2274"/>
                        <a:ext cx="227" cy="816"/>
                      </a:xfrm>
                      <a:prstGeom prst="moon">
                        <a:avLst>
                          <a:gd name="adj" fmla="val 49773"/>
                        </a:avLst>
                      </a:prstGeom>
                      <a:solidFill>
                        <a:srgbClr val="FFFFFF">
                          <a:alpha val="3922"/>
                        </a:srgb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zh-CN"/>
                      </a:p>
                    </p:txBody>
                  </p:sp>
                  <p:sp>
                    <p:nvSpPr>
                      <p:cNvPr id="34" name="AutoShape 69"/>
                      <p:cNvSpPr>
                        <a:spLocks noChangeArrowheads="1"/>
                      </p:cNvSpPr>
                      <p:nvPr/>
                    </p:nvSpPr>
                    <p:spPr bwMode="gray">
                      <a:xfrm rot="6373927">
                        <a:off x="2071" y="2296"/>
                        <a:ext cx="227" cy="816"/>
                      </a:xfrm>
                      <a:prstGeom prst="moon">
                        <a:avLst>
                          <a:gd name="adj" fmla="val 49773"/>
                        </a:avLst>
                      </a:prstGeom>
                      <a:solidFill>
                        <a:srgbClr val="FFFFFF">
                          <a:alpha val="3922"/>
                        </a:srgb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zh-CN"/>
                      </a:p>
                    </p:txBody>
                  </p:sp>
                  <p:sp>
                    <p:nvSpPr>
                      <p:cNvPr id="35" name="AutoShape 70"/>
                      <p:cNvSpPr>
                        <a:spLocks noChangeArrowheads="1"/>
                      </p:cNvSpPr>
                      <p:nvPr/>
                    </p:nvSpPr>
                    <p:spPr bwMode="gray">
                      <a:xfrm rot="6906312">
                        <a:off x="2161" y="2326"/>
                        <a:ext cx="227" cy="816"/>
                      </a:xfrm>
                      <a:prstGeom prst="moon">
                        <a:avLst>
                          <a:gd name="adj" fmla="val 49773"/>
                        </a:avLst>
                      </a:prstGeom>
                      <a:solidFill>
                        <a:srgbClr val="FFFFFF">
                          <a:alpha val="3922"/>
                        </a:srgb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zh-CN"/>
                      </a:p>
                    </p:txBody>
                  </p:sp>
                </p:grpSp>
              </p:grpSp>
            </p:grpSp>
            <p:grpSp>
              <p:nvGrpSpPr>
                <p:cNvPr id="15" name="Group 71"/>
                <p:cNvGrpSpPr>
                  <a:grpSpLocks/>
                </p:cNvGrpSpPr>
                <p:nvPr/>
              </p:nvGrpSpPr>
              <p:grpSpPr bwMode="auto">
                <a:xfrm rot="-3733502" flipH="1" flipV="1">
                  <a:off x="2182" y="1580"/>
                  <a:ext cx="86" cy="17"/>
                  <a:chOff x="2528" y="1060"/>
                  <a:chExt cx="894" cy="236"/>
                </a:xfrm>
              </p:grpSpPr>
              <p:grpSp>
                <p:nvGrpSpPr>
                  <p:cNvPr id="16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528" y="1060"/>
                    <a:ext cx="742" cy="186"/>
                    <a:chOff x="1565" y="2568"/>
                    <a:chExt cx="1118" cy="279"/>
                  </a:xfrm>
                </p:grpSpPr>
                <p:sp>
                  <p:nvSpPr>
                    <p:cNvPr id="22" name="AutoShape 73"/>
                    <p:cNvSpPr>
                      <a:spLocks noChangeArrowheads="1"/>
                    </p:cNvSpPr>
                    <p:nvPr/>
                  </p:nvSpPr>
                  <p:spPr bwMode="gray">
                    <a:xfrm rot="5263130">
                      <a:off x="1859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zh-CN"/>
                    </a:p>
                  </p:txBody>
                </p:sp>
                <p:sp>
                  <p:nvSpPr>
                    <p:cNvPr id="23" name="AutoShape 74"/>
                    <p:cNvSpPr>
                      <a:spLocks noChangeArrowheads="1"/>
                    </p:cNvSpPr>
                    <p:nvPr/>
                  </p:nvSpPr>
                  <p:spPr bwMode="gray">
                    <a:xfrm rot="6078281">
                      <a:off x="1995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zh-CN"/>
                    </a:p>
                  </p:txBody>
                </p:sp>
                <p:sp>
                  <p:nvSpPr>
                    <p:cNvPr id="24" name="AutoShape 75"/>
                    <p:cNvSpPr>
                      <a:spLocks noChangeArrowheads="1"/>
                    </p:cNvSpPr>
                    <p:nvPr/>
                  </p:nvSpPr>
                  <p:spPr bwMode="gray">
                    <a:xfrm rot="6373927">
                      <a:off x="2071" y="229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zh-CN"/>
                    </a:p>
                  </p:txBody>
                </p:sp>
                <p:sp>
                  <p:nvSpPr>
                    <p:cNvPr id="25" name="AutoShape 76"/>
                    <p:cNvSpPr>
                      <a:spLocks noChangeArrowheads="1"/>
                    </p:cNvSpPr>
                    <p:nvPr/>
                  </p:nvSpPr>
                  <p:spPr bwMode="gray">
                    <a:xfrm rot="6906312">
                      <a:off x="2161" y="232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zh-CN"/>
                    </a:p>
                  </p:txBody>
                </p:sp>
              </p:grpSp>
              <p:grpSp>
                <p:nvGrpSpPr>
                  <p:cNvPr id="17" name="Group 77"/>
                  <p:cNvGrpSpPr>
                    <a:grpSpLocks/>
                  </p:cNvGrpSpPr>
                  <p:nvPr/>
                </p:nvGrpSpPr>
                <p:grpSpPr bwMode="auto">
                  <a:xfrm rot="1353540">
                    <a:off x="2680" y="1110"/>
                    <a:ext cx="742" cy="186"/>
                    <a:chOff x="1565" y="2568"/>
                    <a:chExt cx="1118" cy="279"/>
                  </a:xfrm>
                </p:grpSpPr>
                <p:sp>
                  <p:nvSpPr>
                    <p:cNvPr id="18" name="AutoShape 78"/>
                    <p:cNvSpPr>
                      <a:spLocks noChangeArrowheads="1"/>
                    </p:cNvSpPr>
                    <p:nvPr/>
                  </p:nvSpPr>
                  <p:spPr bwMode="gray">
                    <a:xfrm rot="5263130">
                      <a:off x="1859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zh-CN"/>
                    </a:p>
                  </p:txBody>
                </p:sp>
                <p:sp>
                  <p:nvSpPr>
                    <p:cNvPr id="19" name="AutoShape 79"/>
                    <p:cNvSpPr>
                      <a:spLocks noChangeArrowheads="1"/>
                    </p:cNvSpPr>
                    <p:nvPr/>
                  </p:nvSpPr>
                  <p:spPr bwMode="gray">
                    <a:xfrm rot="6078281">
                      <a:off x="1995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zh-CN"/>
                    </a:p>
                  </p:txBody>
                </p:sp>
                <p:sp>
                  <p:nvSpPr>
                    <p:cNvPr id="20" name="AutoShape 80"/>
                    <p:cNvSpPr>
                      <a:spLocks noChangeArrowheads="1"/>
                    </p:cNvSpPr>
                    <p:nvPr/>
                  </p:nvSpPr>
                  <p:spPr bwMode="gray">
                    <a:xfrm rot="6373927">
                      <a:off x="2071" y="229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zh-CN"/>
                    </a:p>
                  </p:txBody>
                </p:sp>
                <p:sp>
                  <p:nvSpPr>
                    <p:cNvPr id="21" name="AutoShape 81"/>
                    <p:cNvSpPr>
                      <a:spLocks noChangeArrowheads="1"/>
                    </p:cNvSpPr>
                    <p:nvPr/>
                  </p:nvSpPr>
                  <p:spPr bwMode="gray">
                    <a:xfrm rot="6906312">
                      <a:off x="2161" y="232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zh-CN"/>
                    </a:p>
                  </p:txBody>
                </p:sp>
              </p:grpSp>
            </p:grpSp>
          </p:grpSp>
          <p:grpSp>
            <p:nvGrpSpPr>
              <p:cNvPr id="9" name="Group 82"/>
              <p:cNvGrpSpPr>
                <a:grpSpLocks/>
              </p:cNvGrpSpPr>
              <p:nvPr/>
            </p:nvGrpSpPr>
            <p:grpSpPr bwMode="auto">
              <a:xfrm>
                <a:off x="5181592" y="2343141"/>
                <a:ext cx="4205288" cy="365125"/>
                <a:chOff x="657" y="2893"/>
                <a:chExt cx="1032" cy="593"/>
              </a:xfrm>
            </p:grpSpPr>
            <p:sp>
              <p:nvSpPr>
                <p:cNvPr id="11" name="AutoShape 83"/>
                <p:cNvSpPr>
                  <a:spLocks noChangeArrowheads="1"/>
                </p:cNvSpPr>
                <p:nvPr/>
              </p:nvSpPr>
              <p:spPr bwMode="gray">
                <a:xfrm>
                  <a:off x="657" y="2896"/>
                  <a:ext cx="1031" cy="590"/>
                </a:xfrm>
                <a:prstGeom prst="roundRect">
                  <a:avLst>
                    <a:gd name="adj" fmla="val 12736"/>
                  </a:avLst>
                </a:prstGeom>
                <a:gradFill rotWithShape="1">
                  <a:gsLst>
                    <a:gs pos="0">
                      <a:schemeClr val="accent2">
                        <a:gamma/>
                        <a:shade val="85882"/>
                        <a:invGamma/>
                      </a:schemeClr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>
                  <a:prstShdw prst="shdw18" dist="17961" dir="13500000">
                    <a:schemeClr val="accent2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2" name="AutoShape 84"/>
                <p:cNvSpPr>
                  <a:spLocks noChangeArrowheads="1"/>
                </p:cNvSpPr>
                <p:nvPr/>
              </p:nvSpPr>
              <p:spPr bwMode="gray">
                <a:xfrm>
                  <a:off x="658" y="2893"/>
                  <a:ext cx="1031" cy="237"/>
                </a:xfrm>
                <a:prstGeom prst="roundRect">
                  <a:avLst>
                    <a:gd name="adj" fmla="val 30769"/>
                  </a:avLst>
                </a:prstGeom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2353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</p:grpSp>
          <p:sp>
            <p:nvSpPr>
              <p:cNvPr id="10" name="Text Box 85"/>
              <p:cNvSpPr txBox="1">
                <a:spLocks noChangeArrowheads="1"/>
              </p:cNvSpPr>
              <p:nvPr/>
            </p:nvSpPr>
            <p:spPr bwMode="gray">
              <a:xfrm>
                <a:off x="5253030" y="2308216"/>
                <a:ext cx="4095750" cy="46166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28398" dir="3806097" algn="ctr" rotWithShape="0">
                  <a:srgbClr val="1C1C1C">
                    <a:alpha val="50000"/>
                  </a:srgbClr>
                </a:outerShdw>
              </a:effectLst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zh-CN" altLang="en-US" sz="2400" b="1" dirty="0" smtClean="0">
                    <a:solidFill>
                      <a:srgbClr val="FFFFFF"/>
                    </a:solidFill>
                    <a:latin typeface="宋体" pitchFamily="2" charset="-122"/>
                    <a:ea typeface="宋体" pitchFamily="2" charset="-122"/>
                  </a:rPr>
                  <a:t>谋事做事</a:t>
                </a:r>
                <a:endParaRPr lang="en-US" altLang="zh-CN" sz="2400" b="1" dirty="0">
                  <a:solidFill>
                    <a:srgbClr val="FFFFFF"/>
                  </a:solidFill>
                  <a:latin typeface="宋体" pitchFamily="2" charset="-122"/>
                  <a:ea typeface="宋体" pitchFamily="2" charset="-122"/>
                </a:endParaRPr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4903781" y="4138917"/>
              <a:ext cx="4762500" cy="461665"/>
              <a:chOff x="4884730" y="2308216"/>
              <a:chExt cx="4762500" cy="461665"/>
            </a:xfrm>
          </p:grpSpPr>
          <p:grpSp>
            <p:nvGrpSpPr>
              <p:cNvPr id="48" name="Group 47"/>
              <p:cNvGrpSpPr>
                <a:grpSpLocks/>
              </p:cNvGrpSpPr>
              <p:nvPr/>
            </p:nvGrpSpPr>
            <p:grpSpPr bwMode="auto">
              <a:xfrm>
                <a:off x="9591740" y="2370138"/>
                <a:ext cx="55564" cy="347666"/>
                <a:chOff x="5311" y="1135"/>
                <a:chExt cx="73" cy="346"/>
              </a:xfrm>
            </p:grpSpPr>
            <p:sp>
              <p:nvSpPr>
                <p:cNvPr id="81" name="Oval 48"/>
                <p:cNvSpPr>
                  <a:spLocks noChangeArrowheads="1"/>
                </p:cNvSpPr>
                <p:nvPr/>
              </p:nvSpPr>
              <p:spPr bwMode="gray">
                <a:xfrm flipH="1" flipV="1">
                  <a:off x="5357" y="1454"/>
                  <a:ext cx="27" cy="27"/>
                </a:xfrm>
                <a:prstGeom prst="ellipse">
                  <a:avLst/>
                </a:prstGeom>
                <a:solidFill>
                  <a:srgbClr val="F8F8F8"/>
                </a:solidFill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1C1C1C">
                      <a:alpha val="50000"/>
                    </a:srgbClr>
                  </a:prstShdw>
                </a:effectLst>
              </p:spPr>
              <p:txBody>
                <a:bodyPr wrap="none" anchor="ctr"/>
                <a:lstStyle/>
                <a:p>
                  <a:endParaRPr lang="zh-CN" altLang="zh-CN"/>
                </a:p>
              </p:txBody>
            </p:sp>
            <p:sp>
              <p:nvSpPr>
                <p:cNvPr id="82" name="Oval 49"/>
                <p:cNvSpPr>
                  <a:spLocks noChangeArrowheads="1"/>
                </p:cNvSpPr>
                <p:nvPr/>
              </p:nvSpPr>
              <p:spPr bwMode="gray">
                <a:xfrm flipH="1" flipV="1">
                  <a:off x="5311" y="1454"/>
                  <a:ext cx="27" cy="27"/>
                </a:xfrm>
                <a:prstGeom prst="ellipse">
                  <a:avLst/>
                </a:prstGeom>
                <a:solidFill>
                  <a:srgbClr val="F8F8F8"/>
                </a:solidFill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1C1C1C">
                      <a:alpha val="50000"/>
                    </a:srgbClr>
                  </a:prstShdw>
                </a:effectLst>
              </p:spPr>
              <p:txBody>
                <a:bodyPr wrap="none" anchor="ctr"/>
                <a:lstStyle/>
                <a:p>
                  <a:endParaRPr lang="zh-CN" altLang="zh-CN"/>
                </a:p>
              </p:txBody>
            </p:sp>
            <p:sp>
              <p:nvSpPr>
                <p:cNvPr id="83" name="Oval 50"/>
                <p:cNvSpPr>
                  <a:spLocks noChangeArrowheads="1"/>
                </p:cNvSpPr>
                <p:nvPr/>
              </p:nvSpPr>
              <p:spPr bwMode="gray">
                <a:xfrm flipH="1" flipV="1">
                  <a:off x="5357" y="1405"/>
                  <a:ext cx="27" cy="27"/>
                </a:xfrm>
                <a:prstGeom prst="ellipse">
                  <a:avLst/>
                </a:prstGeom>
                <a:solidFill>
                  <a:srgbClr val="F8F8F8"/>
                </a:solidFill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1C1C1C">
                      <a:alpha val="50000"/>
                    </a:srgbClr>
                  </a:prstShdw>
                </a:effectLst>
              </p:spPr>
              <p:txBody>
                <a:bodyPr wrap="none" anchor="ctr"/>
                <a:lstStyle/>
                <a:p>
                  <a:endParaRPr lang="zh-CN" altLang="zh-CN"/>
                </a:p>
              </p:txBody>
            </p:sp>
            <p:sp>
              <p:nvSpPr>
                <p:cNvPr id="84" name="Oval 51"/>
                <p:cNvSpPr>
                  <a:spLocks noChangeArrowheads="1"/>
                </p:cNvSpPr>
                <p:nvPr/>
              </p:nvSpPr>
              <p:spPr bwMode="gray">
                <a:xfrm flipH="1" flipV="1">
                  <a:off x="5357" y="1135"/>
                  <a:ext cx="27" cy="27"/>
                </a:xfrm>
                <a:prstGeom prst="ellipse">
                  <a:avLst/>
                </a:prstGeom>
                <a:solidFill>
                  <a:srgbClr val="F8F8F8"/>
                </a:solidFill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1C1C1C">
                      <a:alpha val="50000"/>
                    </a:srgbClr>
                  </a:prstShdw>
                </a:effectLst>
              </p:spPr>
              <p:txBody>
                <a:bodyPr wrap="none" anchor="ctr"/>
                <a:lstStyle/>
                <a:p>
                  <a:endParaRPr lang="zh-CN" altLang="zh-CN"/>
                </a:p>
              </p:txBody>
            </p:sp>
            <p:sp>
              <p:nvSpPr>
                <p:cNvPr id="85" name="Oval 52"/>
                <p:cNvSpPr>
                  <a:spLocks noChangeArrowheads="1"/>
                </p:cNvSpPr>
                <p:nvPr/>
              </p:nvSpPr>
              <p:spPr bwMode="gray">
                <a:xfrm flipH="1" flipV="1">
                  <a:off x="5313" y="1135"/>
                  <a:ext cx="27" cy="27"/>
                </a:xfrm>
                <a:prstGeom prst="ellipse">
                  <a:avLst/>
                </a:prstGeom>
                <a:solidFill>
                  <a:srgbClr val="F8F8F8"/>
                </a:solidFill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1C1C1C">
                      <a:alpha val="50000"/>
                    </a:srgbClr>
                  </a:prstShdw>
                </a:effectLst>
              </p:spPr>
              <p:txBody>
                <a:bodyPr wrap="none" anchor="ctr"/>
                <a:lstStyle/>
                <a:p>
                  <a:endParaRPr lang="zh-CN" altLang="zh-CN"/>
                </a:p>
              </p:txBody>
            </p:sp>
            <p:sp>
              <p:nvSpPr>
                <p:cNvPr id="86" name="Oval 53"/>
                <p:cNvSpPr>
                  <a:spLocks noChangeArrowheads="1"/>
                </p:cNvSpPr>
                <p:nvPr/>
              </p:nvSpPr>
              <p:spPr bwMode="gray">
                <a:xfrm flipH="1" flipV="1">
                  <a:off x="5357" y="1183"/>
                  <a:ext cx="27" cy="27"/>
                </a:xfrm>
                <a:prstGeom prst="ellipse">
                  <a:avLst/>
                </a:prstGeom>
                <a:solidFill>
                  <a:srgbClr val="F8F8F8"/>
                </a:solidFill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1C1C1C">
                      <a:alpha val="50000"/>
                    </a:srgbClr>
                  </a:prstShdw>
                </a:effectLst>
              </p:spPr>
              <p:txBody>
                <a:bodyPr wrap="none" anchor="ctr"/>
                <a:lstStyle/>
                <a:p>
                  <a:endParaRPr lang="zh-CN" altLang="zh-CN"/>
                </a:p>
              </p:txBody>
            </p:sp>
          </p:grpSp>
          <p:grpSp>
            <p:nvGrpSpPr>
              <p:cNvPr id="49" name="Group 54"/>
              <p:cNvGrpSpPr>
                <a:grpSpLocks/>
              </p:cNvGrpSpPr>
              <p:nvPr/>
            </p:nvGrpSpPr>
            <p:grpSpPr bwMode="auto">
              <a:xfrm>
                <a:off x="4884730" y="2433639"/>
                <a:ext cx="165100" cy="225426"/>
                <a:chOff x="2139" y="1498"/>
                <a:chExt cx="104" cy="142"/>
              </a:xfrm>
            </p:grpSpPr>
            <p:sp>
              <p:nvSpPr>
                <p:cNvPr id="54" name="Oval 55"/>
                <p:cNvSpPr>
                  <a:spLocks noChangeArrowheads="1"/>
                </p:cNvSpPr>
                <p:nvPr/>
              </p:nvSpPr>
              <p:spPr bwMode="gray">
                <a:xfrm>
                  <a:off x="2139" y="1498"/>
                  <a:ext cx="104" cy="122"/>
                </a:xfrm>
                <a:prstGeom prst="ellipse">
                  <a:avLst/>
                </a:prstGeom>
                <a:solidFill>
                  <a:srgbClr val="EAEAEA">
                    <a:alpha val="50195"/>
                  </a:srgbClr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zh-CN"/>
                </a:p>
              </p:txBody>
            </p:sp>
            <p:grpSp>
              <p:nvGrpSpPr>
                <p:cNvPr id="55" name="Group 56"/>
                <p:cNvGrpSpPr>
                  <a:grpSpLocks/>
                </p:cNvGrpSpPr>
                <p:nvPr/>
              </p:nvGrpSpPr>
              <p:grpSpPr bwMode="auto">
                <a:xfrm>
                  <a:off x="2142" y="1502"/>
                  <a:ext cx="98" cy="138"/>
                  <a:chOff x="2142" y="1502"/>
                  <a:chExt cx="98" cy="138"/>
                </a:xfrm>
              </p:grpSpPr>
              <p:pic>
                <p:nvPicPr>
                  <p:cNvPr id="67" name="Picture 57" descr="circuler_1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lum bright="-24000"/>
                  </a:blip>
                  <a:srcRect/>
                  <a:stretch>
                    <a:fillRect/>
                  </a:stretch>
                </p:blipFill>
                <p:spPr bwMode="gray">
                  <a:xfrm>
                    <a:off x="2142" y="1502"/>
                    <a:ext cx="97" cy="11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68" name="Oval 58"/>
                  <p:cNvSpPr>
                    <a:spLocks noChangeArrowheads="1"/>
                  </p:cNvSpPr>
                  <p:nvPr/>
                </p:nvSpPr>
                <p:spPr bwMode="gray">
                  <a:xfrm>
                    <a:off x="2142" y="1502"/>
                    <a:ext cx="98" cy="11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zh-CN" altLang="en-US"/>
                  </a:p>
                </p:txBody>
              </p:sp>
              <p:pic>
                <p:nvPicPr>
                  <p:cNvPr id="69" name="Picture 59" descr="light_shadow1"/>
                  <p:cNvPicPr>
                    <a:picLocks noChangeAspect="1" noChangeArrowheads="1"/>
                  </p:cNvPicPr>
                  <p:nvPr/>
                </p:nvPicPr>
                <p:blipFill>
                  <a:blip r:embed="rId4"/>
                  <a:srcRect t="14285"/>
                  <a:stretch>
                    <a:fillRect/>
                  </a:stretch>
                </p:blipFill>
                <p:spPr bwMode="gray">
                  <a:xfrm>
                    <a:off x="2143" y="1507"/>
                    <a:ext cx="72" cy="7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70" name="Group 60"/>
                  <p:cNvGrpSpPr>
                    <a:grpSpLocks/>
                  </p:cNvGrpSpPr>
                  <p:nvPr/>
                </p:nvGrpSpPr>
                <p:grpSpPr bwMode="auto">
                  <a:xfrm rot="-3733502" flipH="1" flipV="1">
                    <a:off x="2157" y="1579"/>
                    <a:ext cx="100" cy="22"/>
                    <a:chOff x="2526" y="1060"/>
                    <a:chExt cx="896" cy="236"/>
                  </a:xfrm>
                </p:grpSpPr>
                <p:grpSp>
                  <p:nvGrpSpPr>
                    <p:cNvPr id="71" name="Group 6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26" y="1060"/>
                      <a:ext cx="742" cy="186"/>
                      <a:chOff x="1565" y="2568"/>
                      <a:chExt cx="1118" cy="279"/>
                    </a:xfrm>
                  </p:grpSpPr>
                  <p:sp>
                    <p:nvSpPr>
                      <p:cNvPr id="77" name="AutoShape 62"/>
                      <p:cNvSpPr>
                        <a:spLocks noChangeArrowheads="1"/>
                      </p:cNvSpPr>
                      <p:nvPr/>
                    </p:nvSpPr>
                    <p:spPr bwMode="gray">
                      <a:xfrm rot="5263130">
                        <a:off x="1859" y="2274"/>
                        <a:ext cx="227" cy="816"/>
                      </a:xfrm>
                      <a:prstGeom prst="moon">
                        <a:avLst>
                          <a:gd name="adj" fmla="val 49773"/>
                        </a:avLst>
                      </a:prstGeom>
                      <a:solidFill>
                        <a:srgbClr val="FFFFFF">
                          <a:alpha val="3922"/>
                        </a:srgb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zh-CN"/>
                      </a:p>
                    </p:txBody>
                  </p:sp>
                  <p:sp>
                    <p:nvSpPr>
                      <p:cNvPr id="78" name="AutoShape 63"/>
                      <p:cNvSpPr>
                        <a:spLocks noChangeArrowheads="1"/>
                      </p:cNvSpPr>
                      <p:nvPr/>
                    </p:nvSpPr>
                    <p:spPr bwMode="gray">
                      <a:xfrm rot="6078281">
                        <a:off x="1995" y="2274"/>
                        <a:ext cx="227" cy="816"/>
                      </a:xfrm>
                      <a:prstGeom prst="moon">
                        <a:avLst>
                          <a:gd name="adj" fmla="val 49773"/>
                        </a:avLst>
                      </a:prstGeom>
                      <a:solidFill>
                        <a:srgbClr val="FFFFFF">
                          <a:alpha val="3922"/>
                        </a:srgb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zh-CN"/>
                      </a:p>
                    </p:txBody>
                  </p:sp>
                  <p:sp>
                    <p:nvSpPr>
                      <p:cNvPr id="79" name="AutoShape 64"/>
                      <p:cNvSpPr>
                        <a:spLocks noChangeArrowheads="1"/>
                      </p:cNvSpPr>
                      <p:nvPr/>
                    </p:nvSpPr>
                    <p:spPr bwMode="gray">
                      <a:xfrm rot="6373927">
                        <a:off x="2071" y="2296"/>
                        <a:ext cx="227" cy="816"/>
                      </a:xfrm>
                      <a:prstGeom prst="moon">
                        <a:avLst>
                          <a:gd name="adj" fmla="val 49773"/>
                        </a:avLst>
                      </a:prstGeom>
                      <a:solidFill>
                        <a:srgbClr val="FFFFFF">
                          <a:alpha val="3922"/>
                        </a:srgb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zh-CN"/>
                      </a:p>
                    </p:txBody>
                  </p:sp>
                  <p:sp>
                    <p:nvSpPr>
                      <p:cNvPr id="80" name="AutoShape 65"/>
                      <p:cNvSpPr>
                        <a:spLocks noChangeArrowheads="1"/>
                      </p:cNvSpPr>
                      <p:nvPr/>
                    </p:nvSpPr>
                    <p:spPr bwMode="gray">
                      <a:xfrm rot="6906312">
                        <a:off x="2161" y="2326"/>
                        <a:ext cx="227" cy="816"/>
                      </a:xfrm>
                      <a:prstGeom prst="moon">
                        <a:avLst>
                          <a:gd name="adj" fmla="val 49773"/>
                        </a:avLst>
                      </a:prstGeom>
                      <a:solidFill>
                        <a:srgbClr val="FFFFFF">
                          <a:alpha val="3922"/>
                        </a:srgb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zh-CN"/>
                      </a:p>
                    </p:txBody>
                  </p:sp>
                </p:grpSp>
                <p:grpSp>
                  <p:nvGrpSpPr>
                    <p:cNvPr id="72" name="Group 66"/>
                    <p:cNvGrpSpPr>
                      <a:grpSpLocks/>
                    </p:cNvGrpSpPr>
                    <p:nvPr/>
                  </p:nvGrpSpPr>
                  <p:grpSpPr bwMode="auto">
                    <a:xfrm rot="1353540">
                      <a:off x="2680" y="1110"/>
                      <a:ext cx="742" cy="186"/>
                      <a:chOff x="1565" y="2568"/>
                      <a:chExt cx="1118" cy="279"/>
                    </a:xfrm>
                  </p:grpSpPr>
                  <p:sp>
                    <p:nvSpPr>
                      <p:cNvPr id="73" name="AutoShape 67"/>
                      <p:cNvSpPr>
                        <a:spLocks noChangeArrowheads="1"/>
                      </p:cNvSpPr>
                      <p:nvPr/>
                    </p:nvSpPr>
                    <p:spPr bwMode="gray">
                      <a:xfrm rot="5263130">
                        <a:off x="1859" y="2274"/>
                        <a:ext cx="227" cy="816"/>
                      </a:xfrm>
                      <a:prstGeom prst="moon">
                        <a:avLst>
                          <a:gd name="adj" fmla="val 49773"/>
                        </a:avLst>
                      </a:prstGeom>
                      <a:solidFill>
                        <a:srgbClr val="FFFFFF">
                          <a:alpha val="3922"/>
                        </a:srgb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zh-CN"/>
                      </a:p>
                    </p:txBody>
                  </p:sp>
                  <p:sp>
                    <p:nvSpPr>
                      <p:cNvPr id="74" name="AutoShape 68"/>
                      <p:cNvSpPr>
                        <a:spLocks noChangeArrowheads="1"/>
                      </p:cNvSpPr>
                      <p:nvPr/>
                    </p:nvSpPr>
                    <p:spPr bwMode="gray">
                      <a:xfrm rot="6078281">
                        <a:off x="1995" y="2274"/>
                        <a:ext cx="227" cy="816"/>
                      </a:xfrm>
                      <a:prstGeom prst="moon">
                        <a:avLst>
                          <a:gd name="adj" fmla="val 49773"/>
                        </a:avLst>
                      </a:prstGeom>
                      <a:solidFill>
                        <a:srgbClr val="FFFFFF">
                          <a:alpha val="3922"/>
                        </a:srgb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zh-CN"/>
                      </a:p>
                    </p:txBody>
                  </p:sp>
                  <p:sp>
                    <p:nvSpPr>
                      <p:cNvPr id="75" name="AutoShape 69"/>
                      <p:cNvSpPr>
                        <a:spLocks noChangeArrowheads="1"/>
                      </p:cNvSpPr>
                      <p:nvPr/>
                    </p:nvSpPr>
                    <p:spPr bwMode="gray">
                      <a:xfrm rot="6373927">
                        <a:off x="2071" y="2296"/>
                        <a:ext cx="227" cy="816"/>
                      </a:xfrm>
                      <a:prstGeom prst="moon">
                        <a:avLst>
                          <a:gd name="adj" fmla="val 49773"/>
                        </a:avLst>
                      </a:prstGeom>
                      <a:solidFill>
                        <a:srgbClr val="FFFFFF">
                          <a:alpha val="3922"/>
                        </a:srgb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zh-CN"/>
                      </a:p>
                    </p:txBody>
                  </p:sp>
                  <p:sp>
                    <p:nvSpPr>
                      <p:cNvPr id="76" name="AutoShape 70"/>
                      <p:cNvSpPr>
                        <a:spLocks noChangeArrowheads="1"/>
                      </p:cNvSpPr>
                      <p:nvPr/>
                    </p:nvSpPr>
                    <p:spPr bwMode="gray">
                      <a:xfrm rot="6906312">
                        <a:off x="2161" y="2326"/>
                        <a:ext cx="227" cy="816"/>
                      </a:xfrm>
                      <a:prstGeom prst="moon">
                        <a:avLst>
                          <a:gd name="adj" fmla="val 49773"/>
                        </a:avLst>
                      </a:prstGeom>
                      <a:solidFill>
                        <a:srgbClr val="FFFFFF">
                          <a:alpha val="3922"/>
                        </a:srgb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zh-CN"/>
                      </a:p>
                    </p:txBody>
                  </p:sp>
                </p:grpSp>
              </p:grpSp>
            </p:grpSp>
            <p:grpSp>
              <p:nvGrpSpPr>
                <p:cNvPr id="56" name="Group 71"/>
                <p:cNvGrpSpPr>
                  <a:grpSpLocks/>
                </p:cNvGrpSpPr>
                <p:nvPr/>
              </p:nvGrpSpPr>
              <p:grpSpPr bwMode="auto">
                <a:xfrm rot="-3733502" flipH="1" flipV="1">
                  <a:off x="2190" y="1577"/>
                  <a:ext cx="84" cy="16"/>
                  <a:chOff x="2526" y="1060"/>
                  <a:chExt cx="896" cy="236"/>
                </a:xfrm>
              </p:grpSpPr>
              <p:grpSp>
                <p:nvGrpSpPr>
                  <p:cNvPr id="57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526" y="1060"/>
                    <a:ext cx="742" cy="186"/>
                    <a:chOff x="1565" y="2568"/>
                    <a:chExt cx="1118" cy="279"/>
                  </a:xfrm>
                </p:grpSpPr>
                <p:sp>
                  <p:nvSpPr>
                    <p:cNvPr id="63" name="AutoShape 73"/>
                    <p:cNvSpPr>
                      <a:spLocks noChangeArrowheads="1"/>
                    </p:cNvSpPr>
                    <p:nvPr/>
                  </p:nvSpPr>
                  <p:spPr bwMode="gray">
                    <a:xfrm rot="5263130">
                      <a:off x="1859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zh-CN"/>
                    </a:p>
                  </p:txBody>
                </p:sp>
                <p:sp>
                  <p:nvSpPr>
                    <p:cNvPr id="64" name="AutoShape 74"/>
                    <p:cNvSpPr>
                      <a:spLocks noChangeArrowheads="1"/>
                    </p:cNvSpPr>
                    <p:nvPr/>
                  </p:nvSpPr>
                  <p:spPr bwMode="gray">
                    <a:xfrm rot="6078281">
                      <a:off x="1995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zh-CN"/>
                    </a:p>
                  </p:txBody>
                </p:sp>
                <p:sp>
                  <p:nvSpPr>
                    <p:cNvPr id="65" name="AutoShape 75"/>
                    <p:cNvSpPr>
                      <a:spLocks noChangeArrowheads="1"/>
                    </p:cNvSpPr>
                    <p:nvPr/>
                  </p:nvSpPr>
                  <p:spPr bwMode="gray">
                    <a:xfrm rot="6373927">
                      <a:off x="2071" y="229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zh-CN"/>
                    </a:p>
                  </p:txBody>
                </p:sp>
                <p:sp>
                  <p:nvSpPr>
                    <p:cNvPr id="66" name="AutoShape 76"/>
                    <p:cNvSpPr>
                      <a:spLocks noChangeArrowheads="1"/>
                    </p:cNvSpPr>
                    <p:nvPr/>
                  </p:nvSpPr>
                  <p:spPr bwMode="gray">
                    <a:xfrm rot="6906312">
                      <a:off x="2161" y="232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zh-CN"/>
                    </a:p>
                  </p:txBody>
                </p:sp>
              </p:grpSp>
              <p:grpSp>
                <p:nvGrpSpPr>
                  <p:cNvPr id="58" name="Group 77"/>
                  <p:cNvGrpSpPr>
                    <a:grpSpLocks/>
                  </p:cNvGrpSpPr>
                  <p:nvPr/>
                </p:nvGrpSpPr>
                <p:grpSpPr bwMode="auto">
                  <a:xfrm rot="1353540">
                    <a:off x="2680" y="1110"/>
                    <a:ext cx="742" cy="186"/>
                    <a:chOff x="1565" y="2568"/>
                    <a:chExt cx="1118" cy="279"/>
                  </a:xfrm>
                </p:grpSpPr>
                <p:sp>
                  <p:nvSpPr>
                    <p:cNvPr id="59" name="AutoShape 78"/>
                    <p:cNvSpPr>
                      <a:spLocks noChangeArrowheads="1"/>
                    </p:cNvSpPr>
                    <p:nvPr/>
                  </p:nvSpPr>
                  <p:spPr bwMode="gray">
                    <a:xfrm rot="5263130">
                      <a:off x="1859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zh-CN"/>
                    </a:p>
                  </p:txBody>
                </p:sp>
                <p:sp>
                  <p:nvSpPr>
                    <p:cNvPr id="60" name="AutoShape 79"/>
                    <p:cNvSpPr>
                      <a:spLocks noChangeArrowheads="1"/>
                    </p:cNvSpPr>
                    <p:nvPr/>
                  </p:nvSpPr>
                  <p:spPr bwMode="gray">
                    <a:xfrm rot="6078281">
                      <a:off x="1995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zh-CN"/>
                    </a:p>
                  </p:txBody>
                </p:sp>
                <p:sp>
                  <p:nvSpPr>
                    <p:cNvPr id="61" name="AutoShape 80"/>
                    <p:cNvSpPr>
                      <a:spLocks noChangeArrowheads="1"/>
                    </p:cNvSpPr>
                    <p:nvPr/>
                  </p:nvSpPr>
                  <p:spPr bwMode="gray">
                    <a:xfrm rot="6373927">
                      <a:off x="2071" y="229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zh-CN"/>
                    </a:p>
                  </p:txBody>
                </p:sp>
                <p:sp>
                  <p:nvSpPr>
                    <p:cNvPr id="62" name="AutoShape 81"/>
                    <p:cNvSpPr>
                      <a:spLocks noChangeArrowheads="1"/>
                    </p:cNvSpPr>
                    <p:nvPr/>
                  </p:nvSpPr>
                  <p:spPr bwMode="gray">
                    <a:xfrm rot="6906312">
                      <a:off x="2161" y="232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zh-CN"/>
                    </a:p>
                  </p:txBody>
                </p:sp>
              </p:grpSp>
            </p:grpSp>
          </p:grpSp>
          <p:grpSp>
            <p:nvGrpSpPr>
              <p:cNvPr id="50" name="Group 82"/>
              <p:cNvGrpSpPr>
                <a:grpSpLocks/>
              </p:cNvGrpSpPr>
              <p:nvPr/>
            </p:nvGrpSpPr>
            <p:grpSpPr bwMode="auto">
              <a:xfrm>
                <a:off x="5181592" y="2343141"/>
                <a:ext cx="4205288" cy="365125"/>
                <a:chOff x="657" y="2893"/>
                <a:chExt cx="1032" cy="593"/>
              </a:xfrm>
            </p:grpSpPr>
            <p:sp>
              <p:nvSpPr>
                <p:cNvPr id="52" name="AutoShape 83"/>
                <p:cNvSpPr>
                  <a:spLocks noChangeArrowheads="1"/>
                </p:cNvSpPr>
                <p:nvPr/>
              </p:nvSpPr>
              <p:spPr bwMode="gray">
                <a:xfrm>
                  <a:off x="657" y="2896"/>
                  <a:ext cx="1031" cy="590"/>
                </a:xfrm>
                <a:prstGeom prst="roundRect">
                  <a:avLst>
                    <a:gd name="adj" fmla="val 12736"/>
                  </a:avLst>
                </a:prstGeom>
                <a:gradFill rotWithShape="1">
                  <a:gsLst>
                    <a:gs pos="0">
                      <a:schemeClr val="accent2">
                        <a:gamma/>
                        <a:shade val="85882"/>
                        <a:invGamma/>
                      </a:schemeClr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>
                  <a:prstShdw prst="shdw18" dist="17961" dir="13500000">
                    <a:schemeClr val="accent2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53" name="AutoShape 84"/>
                <p:cNvSpPr>
                  <a:spLocks noChangeArrowheads="1"/>
                </p:cNvSpPr>
                <p:nvPr/>
              </p:nvSpPr>
              <p:spPr bwMode="gray">
                <a:xfrm>
                  <a:off x="658" y="2893"/>
                  <a:ext cx="1031" cy="237"/>
                </a:xfrm>
                <a:prstGeom prst="roundRect">
                  <a:avLst>
                    <a:gd name="adj" fmla="val 30769"/>
                  </a:avLst>
                </a:prstGeom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2353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</p:grpSp>
          <p:sp>
            <p:nvSpPr>
              <p:cNvPr id="51" name="Text Box 85"/>
              <p:cNvSpPr txBox="1">
                <a:spLocks noChangeArrowheads="1"/>
              </p:cNvSpPr>
              <p:nvPr/>
            </p:nvSpPr>
            <p:spPr bwMode="gray">
              <a:xfrm>
                <a:off x="5253030" y="2308216"/>
                <a:ext cx="4095750" cy="46166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28398" dir="3806097" algn="ctr" rotWithShape="0">
                  <a:srgbClr val="1C1C1C">
                    <a:alpha val="50000"/>
                  </a:srgbClr>
                </a:outerShdw>
              </a:effectLst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zh-CN" altLang="en-US" sz="2400" b="1" dirty="0" smtClean="0">
                    <a:solidFill>
                      <a:srgbClr val="FFFFFF"/>
                    </a:solidFill>
                    <a:latin typeface="宋体" pitchFamily="2" charset="-122"/>
                    <a:ea typeface="宋体" pitchFamily="2" charset="-122"/>
                  </a:rPr>
                  <a:t>干事创业</a:t>
                </a:r>
                <a:endParaRPr lang="en-US" altLang="zh-CN" sz="2400" b="1" dirty="0">
                  <a:solidFill>
                    <a:srgbClr val="FFFFFF"/>
                  </a:solidFill>
                  <a:latin typeface="宋体" pitchFamily="2" charset="-122"/>
                  <a:ea typeface="宋体" pitchFamily="2" charset="-122"/>
                </a:endParaRPr>
              </a:p>
            </p:txBody>
          </p:sp>
        </p:grpSp>
        <p:sp>
          <p:nvSpPr>
            <p:cNvPr id="127" name="TextBox 126"/>
            <p:cNvSpPr txBox="1"/>
            <p:nvPr/>
          </p:nvSpPr>
          <p:spPr>
            <a:xfrm>
              <a:off x="5118095" y="2457442"/>
              <a:ext cx="42862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/>
                <a:t>有为才有“位”</a:t>
              </a:r>
              <a:endParaRPr lang="zh-CN" altLang="en-US" sz="2800" dirty="0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图片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6825" y="2236788"/>
            <a:ext cx="9102725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7"/>
          <p:cNvSpPr txBox="1">
            <a:spLocks noChangeArrowheads="1"/>
          </p:cNvSpPr>
          <p:nvPr/>
        </p:nvSpPr>
        <p:spPr bwMode="auto">
          <a:xfrm>
            <a:off x="2762250" y="3389313"/>
            <a:ext cx="425926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8" tIns="45693" rIns="91388" bIns="45693">
            <a:spAutoFit/>
          </a:bodyPr>
          <a:lstStyle/>
          <a:p>
            <a:pPr defTabSz="912813"/>
            <a:r>
              <a:rPr lang="zh-CN" altLang="en-US" sz="4400" dirty="0" smtClean="0">
                <a:solidFill>
                  <a:srgbClr val="007CA8"/>
                </a:solidFill>
                <a:latin typeface="微软雅黑" pitchFamily="34" charset="-122"/>
                <a:ea typeface="微软雅黑" pitchFamily="34" charset="-122"/>
              </a:rPr>
              <a:t>第二章</a:t>
            </a:r>
            <a:endParaRPr lang="zh-CN" altLang="en-US" dirty="0">
              <a:solidFill>
                <a:srgbClr val="007CA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1781181" y="3816499"/>
            <a:ext cx="4791075" cy="1008062"/>
            <a:chOff x="251520" y="3145950"/>
            <a:chExt cx="4791328" cy="1008115"/>
          </a:xfrm>
          <a:solidFill>
            <a:srgbClr val="007CA8"/>
          </a:solidFill>
        </p:grpSpPr>
        <p:sp>
          <p:nvSpPr>
            <p:cNvPr id="4" name="Rectangle 15"/>
            <p:cNvSpPr>
              <a:spLocks noChangeArrowheads="1"/>
            </p:cNvSpPr>
            <p:nvPr/>
          </p:nvSpPr>
          <p:spPr bwMode="auto">
            <a:xfrm>
              <a:off x="1099290" y="3650802"/>
              <a:ext cx="3943558" cy="346093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wrap="none" anchor="ctr"/>
            <a:lstStyle/>
            <a:p>
              <a:pPr algn="ctr" defTabSz="913861">
                <a:defRPr/>
              </a:pPr>
              <a:endParaRPr lang="zh-CN" altLang="zh-CN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宋体" pitchFamily="2" charset="-122"/>
              </a:endParaRPr>
            </a:p>
          </p:txBody>
        </p:sp>
        <p:sp>
          <p:nvSpPr>
            <p:cNvPr id="26" name="Oval 18"/>
            <p:cNvSpPr>
              <a:spLocks noChangeArrowheads="1"/>
            </p:cNvSpPr>
            <p:nvPr/>
          </p:nvSpPr>
          <p:spPr bwMode="auto">
            <a:xfrm>
              <a:off x="251520" y="3145950"/>
              <a:ext cx="1079557" cy="1008115"/>
            </a:xfrm>
            <a:prstGeom prst="ellipse">
              <a:avLst/>
            </a:prstGeom>
            <a:grpFill/>
            <a:ln>
              <a:noFill/>
            </a:ln>
            <a:extLst/>
          </p:spPr>
          <p:txBody>
            <a:bodyPr wrap="none" anchor="ctr"/>
            <a:lstStyle/>
            <a:p>
              <a:pPr algn="ctr" defTabSz="913861">
                <a:defRPr/>
              </a:pPr>
              <a:r>
                <a:rPr lang="en-US" altLang="zh-CN" sz="5400" b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2</a:t>
              </a:r>
              <a:endParaRPr lang="zh-CN" altLang="zh-CN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宋体" pitchFamily="2" charset="-122"/>
              </a:endParaRPr>
            </a:p>
          </p:txBody>
        </p:sp>
      </p:grpSp>
      <p:sp>
        <p:nvSpPr>
          <p:cNvPr id="21509" name="TextBox 7"/>
          <p:cNvSpPr txBox="1">
            <a:spLocks noChangeArrowheads="1"/>
          </p:cNvSpPr>
          <p:nvPr/>
        </p:nvSpPr>
        <p:spPr bwMode="auto">
          <a:xfrm>
            <a:off x="2913063" y="4752975"/>
            <a:ext cx="2031220" cy="6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8" tIns="45693" rIns="91388" bIns="45693">
            <a:spAutoFit/>
          </a:bodyPr>
          <a:lstStyle/>
          <a:p>
            <a:r>
              <a:rPr lang="zh-CN" altLang="en-US" sz="3600" dirty="0" smtClean="0">
                <a:latin typeface="微软雅黑" pitchFamily="34" charset="-122"/>
                <a:ea typeface="微软雅黑" pitchFamily="34" charset="-122"/>
              </a:rPr>
              <a:t>严以修身</a:t>
            </a:r>
            <a:endParaRPr lang="zh-CN" altLang="en-US" sz="3600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8" name="直接连接符 3"/>
          <p:cNvCxnSpPr/>
          <p:nvPr/>
        </p:nvCxnSpPr>
        <p:spPr>
          <a:xfrm flipH="1">
            <a:off x="2917825" y="4654550"/>
            <a:ext cx="0" cy="889000"/>
          </a:xfrm>
          <a:prstGeom prst="line">
            <a:avLst/>
          </a:prstGeom>
          <a:ln w="158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  <p:bldP spid="2150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831947" y="1453373"/>
            <a:ext cx="8181218" cy="3933027"/>
            <a:chOff x="188329" y="90268"/>
            <a:chExt cx="5233099" cy="1154107"/>
          </a:xfrm>
        </p:grpSpPr>
        <p:sp>
          <p:nvSpPr>
            <p:cNvPr id="5" name="文本框 19"/>
            <p:cNvSpPr>
              <a:spLocks noChangeArrowheads="1"/>
            </p:cNvSpPr>
            <p:nvPr/>
          </p:nvSpPr>
          <p:spPr bwMode="auto">
            <a:xfrm>
              <a:off x="2719095" y="91547"/>
              <a:ext cx="2449034" cy="2077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buFont typeface="Arial" pitchFamily="34" charset="0"/>
                <a:buNone/>
              </a:pPr>
              <a:r>
                <a:rPr lang="zh-CN" altLang="en-US" sz="4000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严以修身</a:t>
              </a:r>
              <a:endParaRPr lang="zh-CN" altLang="en-US" sz="4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造字工房悦黑体验版纤细体"/>
                <a:sym typeface="造字工房悦黑体验版纤细体"/>
              </a:endParaRPr>
            </a:p>
          </p:txBody>
        </p: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188329" y="90268"/>
              <a:ext cx="5233099" cy="1154107"/>
              <a:chOff x="144016" y="72559"/>
              <a:chExt cx="4001781" cy="974687"/>
            </a:xfrm>
          </p:grpSpPr>
          <p:sp>
            <p:nvSpPr>
              <p:cNvPr id="8" name="矩形 4"/>
              <p:cNvSpPr>
                <a:spLocks noChangeArrowheads="1"/>
              </p:cNvSpPr>
              <p:nvPr/>
            </p:nvSpPr>
            <p:spPr bwMode="auto">
              <a:xfrm>
                <a:off x="144016" y="244248"/>
                <a:ext cx="3992057" cy="678096"/>
              </a:xfrm>
              <a:prstGeom prst="rect">
                <a:avLst/>
              </a:prstGeom>
              <a:solidFill>
                <a:srgbClr val="E45B2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>
                  <a:buFont typeface="Arial" pitchFamily="34" charset="0"/>
                  <a:buNone/>
                </a:pPr>
                <a:endParaRPr lang="zh-CN" altLang="zh-CN" sz="3600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9" name="等腰三角形 5"/>
              <p:cNvSpPr>
                <a:spLocks noChangeArrowheads="1"/>
              </p:cNvSpPr>
              <p:nvPr/>
            </p:nvSpPr>
            <p:spPr bwMode="auto">
              <a:xfrm>
                <a:off x="3952097" y="72559"/>
                <a:ext cx="193700" cy="178431"/>
              </a:xfrm>
              <a:prstGeom prst="triangle">
                <a:avLst>
                  <a:gd name="adj" fmla="val 0"/>
                </a:avLst>
              </a:prstGeom>
              <a:solidFill>
                <a:srgbClr val="7F7F7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>
                  <a:buFont typeface="Arial" pitchFamily="34" charset="0"/>
                  <a:buNone/>
                </a:pPr>
                <a:endParaRPr lang="zh-CN" altLang="zh-CN" sz="3600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10" name="等腰三角形 6"/>
              <p:cNvSpPr>
                <a:spLocks noChangeArrowheads="1"/>
              </p:cNvSpPr>
              <p:nvPr/>
            </p:nvSpPr>
            <p:spPr bwMode="auto">
              <a:xfrm rot="10800000">
                <a:off x="144016" y="922344"/>
                <a:ext cx="430056" cy="124902"/>
              </a:xfrm>
              <a:prstGeom prst="triangle">
                <a:avLst>
                  <a:gd name="adj" fmla="val 0"/>
                </a:avLst>
              </a:prstGeom>
              <a:solidFill>
                <a:srgbClr val="7F7F7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>
                  <a:buFont typeface="Arial" pitchFamily="34" charset="0"/>
                  <a:buNone/>
                </a:pPr>
                <a:endParaRPr lang="zh-CN" altLang="zh-CN" sz="3600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</p:grpSp>
        <p:sp>
          <p:nvSpPr>
            <p:cNvPr id="7" name="Rectangle 1"/>
            <p:cNvSpPr>
              <a:spLocks noChangeArrowheads="1"/>
            </p:cNvSpPr>
            <p:nvPr/>
          </p:nvSpPr>
          <p:spPr bwMode="auto">
            <a:xfrm>
              <a:off x="290177" y="337606"/>
              <a:ext cx="5016686" cy="781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76176" anchor="ctr">
              <a:spAutoFit/>
            </a:bodyPr>
            <a:lstStyle/>
            <a:p>
              <a:pPr eaLnBrk="0" hangingPunct="0">
                <a:lnSpc>
                  <a:spcPct val="150000"/>
                </a:lnSpc>
                <a:buFont typeface="Arial" pitchFamily="34" charset="0"/>
                <a:buNone/>
              </a:pPr>
              <a:r>
                <a:rPr lang="zh-CN" altLang="en-US" sz="2800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       严以修身，就是要加强党性修养，坚定理想信念，提升道德境界，追求高尚情操，自觉远离低级趣味，自觉抵制歪风邪气。</a:t>
              </a:r>
              <a:endParaRPr lang="en-US" altLang="zh-CN" sz="28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宋体" pitchFamily="2" charset="-122"/>
              </a:endParaRPr>
            </a:p>
            <a:p>
              <a:pPr algn="r" eaLnBrk="0" hangingPunct="0">
                <a:lnSpc>
                  <a:spcPct val="150000"/>
                </a:lnSpc>
                <a:buFont typeface="Arial" pitchFamily="34" charset="0"/>
                <a:buNone/>
              </a:pPr>
              <a:r>
                <a:rPr lang="en-US" altLang="zh-CN" sz="2800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——</a:t>
              </a:r>
              <a:r>
                <a:rPr lang="zh-CN" altLang="en-US" sz="2800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习近平</a:t>
              </a:r>
              <a:endParaRPr lang="pt-PT" altLang="zh-CN" sz="28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宋体" pitchFamily="2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844807" y="5726134"/>
            <a:ext cx="7131072" cy="660398"/>
            <a:chOff x="2844807" y="5726134"/>
            <a:chExt cx="7131072" cy="660398"/>
          </a:xfrm>
        </p:grpSpPr>
        <p:sp>
          <p:nvSpPr>
            <p:cNvPr id="11" name="Freeform 574"/>
            <p:cNvSpPr>
              <a:spLocks/>
            </p:cNvSpPr>
            <p:nvPr/>
          </p:nvSpPr>
          <p:spPr bwMode="auto">
            <a:xfrm flipH="1" flipV="1">
              <a:off x="2844807" y="5726134"/>
              <a:ext cx="6488129" cy="660398"/>
            </a:xfrm>
            <a:custGeom>
              <a:avLst/>
              <a:gdLst>
                <a:gd name="T0" fmla="*/ 0 w 2737"/>
                <a:gd name="T1" fmla="*/ 0 h 525"/>
                <a:gd name="T2" fmla="*/ 2147483647 w 2737"/>
                <a:gd name="T3" fmla="*/ 2147483647 h 525"/>
                <a:gd name="T4" fmla="*/ 2147483647 w 2737"/>
                <a:gd name="T5" fmla="*/ 2147483647 h 525"/>
                <a:gd name="T6" fmla="*/ 2147483647 w 2737"/>
                <a:gd name="T7" fmla="*/ 2147483647 h 525"/>
                <a:gd name="T8" fmla="*/ 0 w 2737"/>
                <a:gd name="T9" fmla="*/ 0 h 5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37"/>
                <a:gd name="T16" fmla="*/ 0 h 525"/>
                <a:gd name="T17" fmla="*/ 2737 w 2737"/>
                <a:gd name="T18" fmla="*/ 525 h 5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37" h="525">
                  <a:moveTo>
                    <a:pt x="0" y="0"/>
                  </a:moveTo>
                  <a:lnTo>
                    <a:pt x="241" y="522"/>
                  </a:lnTo>
                  <a:lnTo>
                    <a:pt x="2737" y="525"/>
                  </a:lnTo>
                  <a:lnTo>
                    <a:pt x="2737" y="3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99FF">
                    <a:alpha val="79999"/>
                  </a:srgbClr>
                </a:gs>
                <a:gs pos="100000">
                  <a:srgbClr val="66FFFF">
                    <a:alpha val="79999"/>
                  </a:srgbClr>
                </a:gs>
              </a:gsLst>
              <a:lin ang="2700000" scaled="1"/>
            </a:gradFill>
            <a:ln w="9525"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227000" prstMaterial="legacyMatte">
              <a:bevelT w="13500" h="13500" prst="angle"/>
              <a:bevelB w="13500" h="13500" prst="angle"/>
              <a:extrusionClr>
                <a:srgbClr val="0099FF"/>
              </a:extrusionClr>
            </a:sp3d>
          </p:spPr>
          <p:txBody>
            <a:bodyPr wrap="none" lIns="87313" tIns="44450" rIns="87313" bIns="44450" anchor="ctr">
              <a:flatTx/>
            </a:bodyPr>
            <a:lstStyle/>
            <a:p>
              <a:endParaRPr lang="zh-CN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46393" y="5815028"/>
              <a:ext cx="69294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latin typeface="宋体" pitchFamily="2" charset="-122"/>
                  <a:ea typeface="宋体" pitchFamily="2" charset="-122"/>
                </a:rPr>
                <a:t>做官是手段，做事是目的，做人是基础。</a:t>
              </a:r>
              <a:endParaRPr lang="zh-CN" altLang="en-US" sz="2400" dirty="0">
                <a:latin typeface="宋体" pitchFamily="2" charset="-122"/>
                <a:ea typeface="宋体" pitchFamily="2" charset="-122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857" y="134938"/>
            <a:ext cx="4876800" cy="753776"/>
          </a:xfrm>
          <a:prstGeom prst="rect">
            <a:avLst/>
          </a:prstGeom>
          <a:noFill/>
        </p:spPr>
        <p:txBody>
          <a:bodyPr lIns="102789" tIns="51393" rIns="102789" bIns="51393">
            <a:spAutoFit/>
          </a:bodyPr>
          <a:lstStyle/>
          <a:p>
            <a:pPr eaLnBrk="0" hangingPunct="0">
              <a:lnSpc>
                <a:spcPct val="130000"/>
              </a:lnSpc>
              <a:defRPr/>
            </a:pPr>
            <a:r>
              <a:rPr lang="zh-CN" altLang="en-US" sz="3600" dirty="0" smtClean="0">
                <a:latin typeface="微软雅黑" pitchFamily="34" charset="-122"/>
                <a:ea typeface="微软雅黑" pitchFamily="34" charset="-122"/>
                <a:cs typeface="+mj-cs"/>
              </a:rPr>
              <a:t>加强党性修养</a:t>
            </a:r>
            <a:endParaRPr lang="zh-CN" altLang="en-US" sz="3600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760377" y="2457442"/>
            <a:ext cx="6591693" cy="3049079"/>
            <a:chOff x="1692275" y="1196975"/>
            <a:chExt cx="3665596" cy="1441450"/>
          </a:xfrm>
        </p:grpSpPr>
        <p:sp>
          <p:nvSpPr>
            <p:cNvPr id="4" name="Freeform 265"/>
            <p:cNvSpPr>
              <a:spLocks/>
            </p:cNvSpPr>
            <p:nvPr/>
          </p:nvSpPr>
          <p:spPr bwMode="auto">
            <a:xfrm>
              <a:off x="1692275" y="1196975"/>
              <a:ext cx="3157538" cy="1441450"/>
            </a:xfrm>
            <a:custGeom>
              <a:avLst/>
              <a:gdLst>
                <a:gd name="T0" fmla="*/ 2147483647 w 2495"/>
                <a:gd name="T1" fmla="*/ 2147483647 h 1091"/>
                <a:gd name="T2" fmla="*/ 2147483647 w 2495"/>
                <a:gd name="T3" fmla="*/ 0 h 1091"/>
                <a:gd name="T4" fmla="*/ 2147483647 w 2495"/>
                <a:gd name="T5" fmla="*/ 2147483647 h 1091"/>
                <a:gd name="T6" fmla="*/ 2147483647 w 2495"/>
                <a:gd name="T7" fmla="*/ 2147483647 h 1091"/>
                <a:gd name="T8" fmla="*/ 2147483647 w 2495"/>
                <a:gd name="T9" fmla="*/ 2147483647 h 1091"/>
                <a:gd name="T10" fmla="*/ 2147483647 w 2495"/>
                <a:gd name="T11" fmla="*/ 2147483647 h 1091"/>
                <a:gd name="T12" fmla="*/ 2147483647 w 2495"/>
                <a:gd name="T13" fmla="*/ 2147483647 h 1091"/>
                <a:gd name="T14" fmla="*/ 2147483647 w 2495"/>
                <a:gd name="T15" fmla="*/ 2147483647 h 1091"/>
                <a:gd name="T16" fmla="*/ 2147483647 w 2495"/>
                <a:gd name="T17" fmla="*/ 2147483647 h 10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95"/>
                <a:gd name="T28" fmla="*/ 0 h 1091"/>
                <a:gd name="T29" fmla="*/ 2495 w 2495"/>
                <a:gd name="T30" fmla="*/ 1091 h 109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95" h="1091">
                  <a:moveTo>
                    <a:pt x="184" y="3"/>
                  </a:moveTo>
                  <a:cubicBezTo>
                    <a:pt x="1319" y="1"/>
                    <a:pt x="2454" y="0"/>
                    <a:pt x="2454" y="0"/>
                  </a:cubicBezTo>
                  <a:cubicBezTo>
                    <a:pt x="2480" y="2"/>
                    <a:pt x="2495" y="23"/>
                    <a:pt x="2493" y="45"/>
                  </a:cubicBezTo>
                  <a:cubicBezTo>
                    <a:pt x="2493" y="45"/>
                    <a:pt x="2427" y="548"/>
                    <a:pt x="2361" y="1052"/>
                  </a:cubicBezTo>
                  <a:cubicBezTo>
                    <a:pt x="2358" y="1080"/>
                    <a:pt x="2349" y="1089"/>
                    <a:pt x="2321" y="1091"/>
                  </a:cubicBezTo>
                  <a:cubicBezTo>
                    <a:pt x="2321" y="1091"/>
                    <a:pt x="1187" y="1088"/>
                    <a:pt x="53" y="1085"/>
                  </a:cubicBezTo>
                  <a:cubicBezTo>
                    <a:pt x="24" y="1086"/>
                    <a:pt x="0" y="1076"/>
                    <a:pt x="5" y="1049"/>
                  </a:cubicBezTo>
                  <a:cubicBezTo>
                    <a:pt x="5" y="1049"/>
                    <a:pt x="69" y="544"/>
                    <a:pt x="133" y="39"/>
                  </a:cubicBezTo>
                  <a:cubicBezTo>
                    <a:pt x="138" y="9"/>
                    <a:pt x="159" y="0"/>
                    <a:pt x="184" y="3"/>
                  </a:cubicBezTo>
                  <a:close/>
                </a:path>
              </a:pathLst>
            </a:custGeom>
            <a:solidFill>
              <a:srgbClr val="800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5" name="Group 266"/>
            <p:cNvGrpSpPr>
              <a:grpSpLocks/>
            </p:cNvGrpSpPr>
            <p:nvPr/>
          </p:nvGrpSpPr>
          <p:grpSpPr bwMode="auto">
            <a:xfrm>
              <a:off x="2006600" y="1281113"/>
              <a:ext cx="3261482" cy="1282700"/>
              <a:chOff x="521" y="2588"/>
              <a:chExt cx="2715" cy="1091"/>
            </a:xfrm>
          </p:grpSpPr>
          <p:sp>
            <p:nvSpPr>
              <p:cNvPr id="6" name="Freeform 267"/>
              <p:cNvSpPr>
                <a:spLocks/>
              </p:cNvSpPr>
              <p:nvPr/>
            </p:nvSpPr>
            <p:spPr bwMode="auto">
              <a:xfrm>
                <a:off x="521" y="2588"/>
                <a:ext cx="2715" cy="1091"/>
              </a:xfrm>
              <a:custGeom>
                <a:avLst/>
                <a:gdLst/>
                <a:ahLst/>
                <a:cxnLst>
                  <a:cxn ang="0">
                    <a:pos x="184" y="3"/>
                  </a:cxn>
                  <a:cxn ang="0">
                    <a:pos x="2454" y="0"/>
                  </a:cxn>
                  <a:cxn ang="0">
                    <a:pos x="2493" y="45"/>
                  </a:cxn>
                  <a:cxn ang="0">
                    <a:pos x="2361" y="1052"/>
                  </a:cxn>
                  <a:cxn ang="0">
                    <a:pos x="2321" y="1091"/>
                  </a:cxn>
                  <a:cxn ang="0">
                    <a:pos x="53" y="1085"/>
                  </a:cxn>
                  <a:cxn ang="0">
                    <a:pos x="5" y="1049"/>
                  </a:cxn>
                  <a:cxn ang="0">
                    <a:pos x="133" y="39"/>
                  </a:cxn>
                  <a:cxn ang="0">
                    <a:pos x="184" y="3"/>
                  </a:cxn>
                </a:cxnLst>
                <a:rect l="0" t="0" r="r" b="b"/>
                <a:pathLst>
                  <a:path w="2495" h="1091">
                    <a:moveTo>
                      <a:pt x="184" y="3"/>
                    </a:moveTo>
                    <a:cubicBezTo>
                      <a:pt x="1319" y="1"/>
                      <a:pt x="2454" y="0"/>
                      <a:pt x="2454" y="0"/>
                    </a:cubicBezTo>
                    <a:cubicBezTo>
                      <a:pt x="2480" y="2"/>
                      <a:pt x="2495" y="23"/>
                      <a:pt x="2493" y="45"/>
                    </a:cubicBezTo>
                    <a:cubicBezTo>
                      <a:pt x="2493" y="45"/>
                      <a:pt x="2427" y="548"/>
                      <a:pt x="2361" y="1052"/>
                    </a:cubicBezTo>
                    <a:cubicBezTo>
                      <a:pt x="2358" y="1080"/>
                      <a:pt x="2349" y="1089"/>
                      <a:pt x="2321" y="1091"/>
                    </a:cubicBezTo>
                    <a:cubicBezTo>
                      <a:pt x="2321" y="1091"/>
                      <a:pt x="1187" y="1088"/>
                      <a:pt x="53" y="1085"/>
                    </a:cubicBezTo>
                    <a:cubicBezTo>
                      <a:pt x="24" y="1086"/>
                      <a:pt x="0" y="1076"/>
                      <a:pt x="5" y="1049"/>
                    </a:cubicBezTo>
                    <a:cubicBezTo>
                      <a:pt x="5" y="1049"/>
                      <a:pt x="69" y="544"/>
                      <a:pt x="133" y="39"/>
                    </a:cubicBezTo>
                    <a:cubicBezTo>
                      <a:pt x="138" y="9"/>
                      <a:pt x="159" y="0"/>
                      <a:pt x="184" y="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C0C0C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>
                <a:outerShdw dist="35921" dir="13500000" algn="ctr" rotWithShape="0">
                  <a:schemeClr val="bg2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7" name="Freeform 268"/>
              <p:cNvSpPr>
                <a:spLocks/>
              </p:cNvSpPr>
              <p:nvPr/>
            </p:nvSpPr>
            <p:spPr bwMode="auto">
              <a:xfrm>
                <a:off x="543" y="2608"/>
                <a:ext cx="2693" cy="1049"/>
              </a:xfrm>
              <a:custGeom>
                <a:avLst/>
                <a:gdLst/>
                <a:ahLst/>
                <a:cxnLst>
                  <a:cxn ang="0">
                    <a:pos x="184" y="3"/>
                  </a:cxn>
                  <a:cxn ang="0">
                    <a:pos x="2454" y="0"/>
                  </a:cxn>
                  <a:cxn ang="0">
                    <a:pos x="2493" y="45"/>
                  </a:cxn>
                  <a:cxn ang="0">
                    <a:pos x="2361" y="1052"/>
                  </a:cxn>
                  <a:cxn ang="0">
                    <a:pos x="2321" y="1091"/>
                  </a:cxn>
                  <a:cxn ang="0">
                    <a:pos x="53" y="1085"/>
                  </a:cxn>
                  <a:cxn ang="0">
                    <a:pos x="5" y="1049"/>
                  </a:cxn>
                  <a:cxn ang="0">
                    <a:pos x="133" y="39"/>
                  </a:cxn>
                  <a:cxn ang="0">
                    <a:pos x="184" y="3"/>
                  </a:cxn>
                </a:cxnLst>
                <a:rect l="0" t="0" r="r" b="b"/>
                <a:pathLst>
                  <a:path w="2495" h="1091">
                    <a:moveTo>
                      <a:pt x="184" y="3"/>
                    </a:moveTo>
                    <a:cubicBezTo>
                      <a:pt x="1319" y="1"/>
                      <a:pt x="2454" y="0"/>
                      <a:pt x="2454" y="0"/>
                    </a:cubicBezTo>
                    <a:cubicBezTo>
                      <a:pt x="2480" y="2"/>
                      <a:pt x="2495" y="23"/>
                      <a:pt x="2493" y="45"/>
                    </a:cubicBezTo>
                    <a:cubicBezTo>
                      <a:pt x="2493" y="45"/>
                      <a:pt x="2427" y="548"/>
                      <a:pt x="2361" y="1052"/>
                    </a:cubicBezTo>
                    <a:cubicBezTo>
                      <a:pt x="2358" y="1080"/>
                      <a:pt x="2349" y="1089"/>
                      <a:pt x="2321" y="1091"/>
                    </a:cubicBezTo>
                    <a:cubicBezTo>
                      <a:pt x="2321" y="1091"/>
                      <a:pt x="1187" y="1088"/>
                      <a:pt x="53" y="1085"/>
                    </a:cubicBezTo>
                    <a:cubicBezTo>
                      <a:pt x="24" y="1086"/>
                      <a:pt x="0" y="1076"/>
                      <a:pt x="5" y="1049"/>
                    </a:cubicBezTo>
                    <a:cubicBezTo>
                      <a:pt x="5" y="1049"/>
                      <a:pt x="69" y="544"/>
                      <a:pt x="133" y="39"/>
                    </a:cubicBezTo>
                    <a:cubicBezTo>
                      <a:pt x="138" y="9"/>
                      <a:pt x="159" y="0"/>
                      <a:pt x="184" y="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60001"/>
                    </a:schemeClr>
                  </a:gs>
                  <a:gs pos="100000">
                    <a:schemeClr val="bg1">
                      <a:gamma/>
                      <a:shade val="8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/>
              </a:p>
            </p:txBody>
          </p:sp>
        </p:grpSp>
        <p:sp>
          <p:nvSpPr>
            <p:cNvPr id="8" name="AutoShape 269"/>
            <p:cNvSpPr>
              <a:spLocks noChangeArrowheads="1"/>
            </p:cNvSpPr>
            <p:nvPr/>
          </p:nvSpPr>
          <p:spPr bwMode="auto">
            <a:xfrm>
              <a:off x="1744663" y="1273175"/>
              <a:ext cx="374650" cy="1284288"/>
            </a:xfrm>
            <a:prstGeom prst="parallelogram">
              <a:avLst>
                <a:gd name="adj" fmla="val 43088"/>
              </a:avLst>
            </a:prstGeom>
            <a:gradFill rotWithShape="1">
              <a:gsLst>
                <a:gs pos="0">
                  <a:schemeClr val="bg1">
                    <a:alpha val="67998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9" name="Freeform 272"/>
            <p:cNvSpPr>
              <a:spLocks/>
            </p:cNvSpPr>
            <p:nvPr/>
          </p:nvSpPr>
          <p:spPr bwMode="auto">
            <a:xfrm>
              <a:off x="2257692" y="1433381"/>
              <a:ext cx="223837" cy="195262"/>
            </a:xfrm>
            <a:custGeom>
              <a:avLst/>
              <a:gdLst>
                <a:gd name="T0" fmla="*/ 2147483647 w 1059"/>
                <a:gd name="T1" fmla="*/ 0 h 936"/>
                <a:gd name="T2" fmla="*/ 0 w 1059"/>
                <a:gd name="T3" fmla="*/ 2147483647 h 936"/>
                <a:gd name="T4" fmla="*/ 1992447676 w 1059"/>
                <a:gd name="T5" fmla="*/ 2147483647 h 936"/>
                <a:gd name="T6" fmla="*/ 2147483647 w 1059"/>
                <a:gd name="T7" fmla="*/ 2147483647 h 936"/>
                <a:gd name="T8" fmla="*/ 2147483647 w 1059"/>
                <a:gd name="T9" fmla="*/ 2147483647 h 936"/>
                <a:gd name="T10" fmla="*/ 2147483647 w 1059"/>
                <a:gd name="T11" fmla="*/ 2147483647 h 936"/>
                <a:gd name="T12" fmla="*/ 2147483647 w 1059"/>
                <a:gd name="T13" fmla="*/ 0 h 9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59"/>
                <a:gd name="T22" fmla="*/ 0 h 936"/>
                <a:gd name="T23" fmla="*/ 1059 w 1059"/>
                <a:gd name="T24" fmla="*/ 936 h 9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59" h="936">
                  <a:moveTo>
                    <a:pt x="528" y="0"/>
                  </a:moveTo>
                  <a:lnTo>
                    <a:pt x="0" y="184"/>
                  </a:lnTo>
                  <a:lnTo>
                    <a:pt x="1" y="748"/>
                  </a:lnTo>
                  <a:lnTo>
                    <a:pt x="529" y="936"/>
                  </a:lnTo>
                  <a:lnTo>
                    <a:pt x="1059" y="748"/>
                  </a:lnTo>
                  <a:lnTo>
                    <a:pt x="1057" y="184"/>
                  </a:lnTo>
                  <a:lnTo>
                    <a:pt x="528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AutoShape 273"/>
            <p:cNvSpPr>
              <a:spLocks noChangeArrowheads="1"/>
            </p:cNvSpPr>
            <p:nvPr/>
          </p:nvSpPr>
          <p:spPr bwMode="auto">
            <a:xfrm>
              <a:off x="2260866" y="1426312"/>
              <a:ext cx="220663" cy="74613"/>
            </a:xfrm>
            <a:prstGeom prst="diamond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11" name="AutoShape 274"/>
            <p:cNvSpPr>
              <a:spLocks noChangeArrowheads="1"/>
            </p:cNvSpPr>
            <p:nvPr/>
          </p:nvSpPr>
          <p:spPr bwMode="auto">
            <a:xfrm rot="16200000">
              <a:off x="2302849" y="1505840"/>
              <a:ext cx="150812" cy="109538"/>
            </a:xfrm>
            <a:prstGeom prst="parallelogram">
              <a:avLst>
                <a:gd name="adj" fmla="val 34420"/>
              </a:avLst>
            </a:prstGeom>
            <a:gradFill rotWithShape="1">
              <a:gsLst>
                <a:gs pos="0">
                  <a:srgbClr val="E6E6E6"/>
                </a:gs>
                <a:gs pos="100000">
                  <a:srgbClr val="DDDDD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21" name="Rectangle 302"/>
            <p:cNvSpPr>
              <a:spLocks noChangeArrowheads="1"/>
            </p:cNvSpPr>
            <p:nvPr/>
          </p:nvSpPr>
          <p:spPr bwMode="auto">
            <a:xfrm>
              <a:off x="2627044" y="1436465"/>
              <a:ext cx="2730827" cy="188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2400" dirty="0" smtClean="0">
                  <a:latin typeface="黑体" pitchFamily="2" charset="-122"/>
                  <a:ea typeface="黑体" pitchFamily="2" charset="-122"/>
                  <a:cs typeface="HY헤드라인M"/>
                </a:rPr>
                <a:t>党性是一个政党所固有的本性</a:t>
              </a:r>
              <a:endParaRPr lang="ko-KR" altLang="en-US" sz="2400" dirty="0">
                <a:latin typeface="黑体" pitchFamily="2" charset="-122"/>
                <a:ea typeface="HY헤드라인M"/>
                <a:cs typeface="HY헤드라인M"/>
              </a:endParaRPr>
            </a:p>
          </p:txBody>
        </p:sp>
        <p:sp>
          <p:nvSpPr>
            <p:cNvPr id="24" name="Rectangle 305"/>
            <p:cNvSpPr>
              <a:spLocks noChangeArrowheads="1"/>
            </p:cNvSpPr>
            <p:nvPr/>
          </p:nvSpPr>
          <p:spPr bwMode="auto">
            <a:xfrm>
              <a:off x="2336013" y="1771104"/>
              <a:ext cx="2382491" cy="727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2000" dirty="0" smtClean="0">
                  <a:latin typeface="宋体" pitchFamily="2" charset="-122"/>
                  <a:ea typeface="宋体" pitchFamily="2" charset="-122"/>
                  <a:cs typeface="HY헤드라인M"/>
                </a:rPr>
                <a:t>    党性修养，最根本的是自觉实践为人民服务的宗旨，把为人民服务内化为自己的灵魂，作为一切行动的出发点和归宿点。</a:t>
              </a:r>
              <a:endParaRPr lang="ko-KR" altLang="en-US" sz="2000" dirty="0">
                <a:latin typeface="宋体" pitchFamily="2" charset="-122"/>
                <a:ea typeface="HY헤드라인M"/>
                <a:cs typeface="HY헤드라인M"/>
              </a:endParaRPr>
            </a:p>
          </p:txBody>
        </p:sp>
      </p:grpSp>
      <p:pic>
        <p:nvPicPr>
          <p:cNvPr id="14" name="图片 13" descr="1028960_135113082_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4111" y="2314566"/>
            <a:ext cx="3500442" cy="316206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4"/>
          <p:cNvGrpSpPr>
            <a:grpSpLocks/>
          </p:cNvGrpSpPr>
          <p:nvPr/>
        </p:nvGrpSpPr>
        <p:grpSpPr bwMode="auto">
          <a:xfrm>
            <a:off x="6926297" y="1584226"/>
            <a:ext cx="3835400" cy="4873744"/>
            <a:chOff x="5911033" y="1528749"/>
            <a:chExt cx="4108891" cy="556701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/>
            </a:blip>
            <a:stretch>
              <a:fillRect/>
            </a:stretch>
          </p:blipFill>
          <p:spPr>
            <a:xfrm>
              <a:off x="5911033" y="1528749"/>
              <a:ext cx="4108891" cy="420236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116817" y="6133395"/>
              <a:ext cx="3673511" cy="962373"/>
            </a:xfrm>
            <a:prstGeom prst="rect">
              <a:avLst/>
            </a:prstGeom>
            <a:noFill/>
          </p:spPr>
          <p:txBody>
            <a:bodyPr wrap="square" lIns="102860" tIns="51429" rIns="102860" bIns="51429">
              <a:spAutoFit/>
            </a:bodyPr>
            <a:lstStyle/>
            <a:p>
              <a:pPr algn="ctr">
                <a:defRPr/>
              </a:pPr>
              <a:r>
                <a:rPr lang="zh-CN" altLang="en-US" sz="2400" b="0" kern="0" dirty="0" smtClean="0">
                  <a:latin typeface="黑体" pitchFamily="2" charset="-122"/>
                  <a:ea typeface="黑体" pitchFamily="2" charset="-122"/>
                  <a:cs typeface="Arial" pitchFamily="34" charset="0"/>
                </a:rPr>
                <a:t>理想信念是</a:t>
              </a:r>
              <a:endParaRPr lang="en-US" altLang="zh-CN" sz="2400" b="0" kern="0" dirty="0" smtClean="0">
                <a:latin typeface="黑体" pitchFamily="2" charset="-122"/>
                <a:ea typeface="黑体" pitchFamily="2" charset="-122"/>
                <a:cs typeface="Arial" pitchFamily="34" charset="0"/>
              </a:endParaRPr>
            </a:p>
            <a:p>
              <a:pPr algn="ctr">
                <a:defRPr/>
              </a:pPr>
              <a:r>
                <a:rPr lang="zh-CN" altLang="en-US" sz="2400" b="0" kern="0" dirty="0" smtClean="0">
                  <a:latin typeface="黑体" pitchFamily="2" charset="-122"/>
                  <a:ea typeface="黑体" pitchFamily="2" charset="-122"/>
                  <a:cs typeface="Arial" pitchFamily="34" charset="0"/>
                </a:rPr>
                <a:t>一种精神支柱</a:t>
              </a:r>
              <a:endParaRPr lang="en-US" altLang="zh-CN" sz="2400" b="0" kern="0" dirty="0">
                <a:latin typeface="黑体" pitchFamily="2" charset="-122"/>
                <a:ea typeface="黑体" pitchFamily="2" charset="-122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499452" y="2662072"/>
              <a:ext cx="2493251" cy="2860780"/>
            </a:xfrm>
            <a:prstGeom prst="rect">
              <a:avLst/>
            </a:prstGeom>
            <a:noFill/>
          </p:spPr>
          <p:txBody>
            <a:bodyPr wrap="square" lIns="102860" tIns="51429" rIns="102860" bIns="51429">
              <a:spAutoFit/>
            </a:bodyPr>
            <a:lstStyle/>
            <a:p>
              <a:pPr algn="just">
                <a:lnSpc>
                  <a:spcPct val="130000"/>
                </a:lnSpc>
                <a:defRPr/>
              </a:pPr>
              <a:r>
                <a:rPr lang="zh-CN" altLang="en-US" sz="2000" b="0" kern="0" dirty="0" smtClean="0">
                  <a:latin typeface="+mj-ea"/>
                  <a:ea typeface="+mj-ea"/>
                </a:rPr>
                <a:t>坚定理想信念，就要对中国特色社会主义真信真学真懂真用，真正做到学以立德、学以增智、学以创业。</a:t>
              </a:r>
              <a:endParaRPr lang="en-US" altLang="zh-CN" sz="2000" b="0" kern="0" dirty="0">
                <a:latin typeface="+mj-ea"/>
                <a:ea typeface="+mj-ea"/>
              </a:endParaRPr>
            </a:p>
          </p:txBody>
        </p:sp>
      </p:grpSp>
      <p:grpSp>
        <p:nvGrpSpPr>
          <p:cNvPr id="8" name="组合 23"/>
          <p:cNvGrpSpPr>
            <a:grpSpLocks/>
          </p:cNvGrpSpPr>
          <p:nvPr/>
        </p:nvGrpSpPr>
        <p:grpSpPr bwMode="auto">
          <a:xfrm>
            <a:off x="3332144" y="1630264"/>
            <a:ext cx="3862438" cy="4827705"/>
            <a:chOff x="2478991" y="1528749"/>
            <a:chExt cx="4136146" cy="5515576"/>
          </a:xfrm>
        </p:grpSpPr>
        <p:pic>
          <p:nvPicPr>
            <p:cNvPr id="114697" name="图片 8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rcRect/>
            <a:stretch>
              <a:fillRect/>
            </a:stretch>
          </p:blipFill>
          <p:spPr bwMode="auto">
            <a:xfrm>
              <a:off x="2506246" y="1528749"/>
              <a:ext cx="4108891" cy="4202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2478991" y="6081753"/>
              <a:ext cx="3519017" cy="962572"/>
            </a:xfrm>
            <a:prstGeom prst="rect">
              <a:avLst/>
            </a:prstGeom>
            <a:noFill/>
          </p:spPr>
          <p:txBody>
            <a:bodyPr wrap="square" lIns="102860" tIns="51429" rIns="102860" bIns="51429">
              <a:spAutoFit/>
            </a:bodyPr>
            <a:lstStyle/>
            <a:p>
              <a:pPr algn="ctr">
                <a:defRPr/>
              </a:pPr>
              <a:r>
                <a:rPr lang="zh-CN" altLang="en-US" sz="2400" b="0" kern="0" dirty="0" smtClean="0">
                  <a:latin typeface="黑体" pitchFamily="2" charset="-122"/>
                  <a:ea typeface="黑体" pitchFamily="2" charset="-122"/>
                  <a:cs typeface="Arial" pitchFamily="34" charset="0"/>
                </a:rPr>
                <a:t>理想信念是</a:t>
              </a:r>
              <a:endParaRPr lang="en-US" altLang="zh-CN" sz="2400" b="0" kern="0" dirty="0" smtClean="0">
                <a:latin typeface="黑体" pitchFamily="2" charset="-122"/>
                <a:ea typeface="黑体" pitchFamily="2" charset="-122"/>
                <a:cs typeface="Arial" pitchFamily="34" charset="0"/>
              </a:endParaRPr>
            </a:p>
            <a:p>
              <a:pPr algn="ctr">
                <a:defRPr/>
              </a:pPr>
              <a:r>
                <a:rPr lang="zh-CN" altLang="en-US" sz="2400" b="0" kern="0" dirty="0" smtClean="0">
                  <a:latin typeface="黑体" pitchFamily="2" charset="-122"/>
                  <a:ea typeface="黑体" pitchFamily="2" charset="-122"/>
                  <a:cs typeface="Arial" pitchFamily="34" charset="0"/>
                </a:rPr>
                <a:t>一种精神动力</a:t>
              </a:r>
              <a:endParaRPr lang="en-US" altLang="zh-CN" sz="2400" b="0" kern="0" dirty="0">
                <a:latin typeface="黑体" pitchFamily="2" charset="-122"/>
                <a:ea typeface="黑体" pitchFamily="2" charset="-122"/>
                <a:cs typeface="Arial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60246" y="2987111"/>
              <a:ext cx="1977096" cy="1490017"/>
            </a:xfrm>
            <a:prstGeom prst="rect">
              <a:avLst/>
            </a:prstGeom>
            <a:noFill/>
          </p:spPr>
          <p:txBody>
            <a:bodyPr lIns="102860" tIns="51429" rIns="102860" bIns="51429">
              <a:spAutoFit/>
            </a:bodyPr>
            <a:lstStyle/>
            <a:p>
              <a:pPr algn="just">
                <a:lnSpc>
                  <a:spcPct val="130000"/>
                </a:lnSpc>
                <a:defRPr/>
              </a:pPr>
              <a:r>
                <a:rPr lang="zh-CN" altLang="en-US" sz="2000" b="0" kern="0" dirty="0" smtClean="0">
                  <a:solidFill>
                    <a:schemeClr val="bg1"/>
                  </a:solidFill>
                  <a:latin typeface="+mj-ea"/>
                  <a:ea typeface="+mj-ea"/>
                </a:rPr>
                <a:t>理想信念是无穷无尽的驱动力量。</a:t>
              </a:r>
              <a:endParaRPr lang="en-US" altLang="zh-CN" sz="2000" b="0" kern="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2" name="组合 21"/>
          <p:cNvGrpSpPr>
            <a:grpSpLocks/>
          </p:cNvGrpSpPr>
          <p:nvPr/>
        </p:nvGrpSpPr>
        <p:grpSpPr bwMode="auto">
          <a:xfrm>
            <a:off x="331749" y="1630264"/>
            <a:ext cx="3452885" cy="4899144"/>
            <a:chOff x="-367174" y="1528749"/>
            <a:chExt cx="3698621" cy="5597195"/>
          </a:xfrm>
        </p:grpSpPr>
        <p:pic>
          <p:nvPicPr>
            <p:cNvPr id="114694" name="图片 12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7CA8">
                  <a:tint val="45000"/>
                  <a:satMod val="400000"/>
                </a:srgbClr>
              </a:duotone>
            </a:blip>
            <a:srcRect/>
            <a:stretch>
              <a:fillRect/>
            </a:stretch>
          </p:blipFill>
          <p:spPr bwMode="auto">
            <a:xfrm>
              <a:off x="1228" y="1528749"/>
              <a:ext cx="3330219" cy="4202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-367174" y="6163371"/>
              <a:ext cx="2984363" cy="962573"/>
            </a:xfrm>
            <a:prstGeom prst="rect">
              <a:avLst/>
            </a:prstGeom>
            <a:noFill/>
          </p:spPr>
          <p:txBody>
            <a:bodyPr wrap="square" lIns="102860" tIns="51429" rIns="102860" bIns="51429">
              <a:spAutoFit/>
            </a:bodyPr>
            <a:lstStyle/>
            <a:p>
              <a:pPr algn="ctr">
                <a:defRPr/>
              </a:pPr>
              <a:r>
                <a:rPr lang="zh-CN" altLang="en-US" sz="2400" dirty="0" smtClean="0"/>
                <a:t>理想信念是</a:t>
              </a:r>
              <a:endParaRPr lang="en-US" altLang="zh-CN" sz="2400" dirty="0" smtClean="0"/>
            </a:p>
            <a:p>
              <a:pPr algn="ctr">
                <a:defRPr/>
              </a:pPr>
              <a:r>
                <a:rPr lang="zh-CN" altLang="en-US" sz="2400" dirty="0" smtClean="0"/>
                <a:t>一种精神追求</a:t>
              </a:r>
              <a:endParaRPr lang="en-US" altLang="zh-CN" sz="2400" b="0" kern="0" dirty="0">
                <a:solidFill>
                  <a:sysClr val="window" lastClr="C7EDCC"/>
                </a:solidFill>
                <a:latin typeface="+mj-ea"/>
                <a:ea typeface="+mj-ea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97791" y="2987112"/>
              <a:ext cx="1975957" cy="1490017"/>
            </a:xfrm>
            <a:prstGeom prst="rect">
              <a:avLst/>
            </a:prstGeom>
            <a:noFill/>
          </p:spPr>
          <p:txBody>
            <a:bodyPr lIns="102860" tIns="51429" rIns="102860" bIns="51429">
              <a:spAutoFit/>
            </a:bodyPr>
            <a:lstStyle/>
            <a:p>
              <a:pPr algn="just">
                <a:lnSpc>
                  <a:spcPct val="130000"/>
                </a:lnSpc>
                <a:defRPr/>
              </a:pPr>
              <a:r>
                <a:rPr lang="zh-CN" altLang="en-US" sz="2000" b="0" kern="0" dirty="0" smtClean="0">
                  <a:solidFill>
                    <a:sysClr val="window" lastClr="C7EDCC"/>
                  </a:solidFill>
                  <a:latin typeface="+mj-ea"/>
                  <a:ea typeface="+mj-ea"/>
                </a:rPr>
                <a:t>精神追求是人生追求、行动追求。</a:t>
              </a:r>
              <a:endParaRPr lang="en-US" altLang="zh-CN" sz="2000" b="0" kern="0" dirty="0">
                <a:solidFill>
                  <a:sysClr val="window" lastClr="C7EDCC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69857" y="134938"/>
            <a:ext cx="4876800" cy="753776"/>
          </a:xfrm>
          <a:prstGeom prst="rect">
            <a:avLst/>
          </a:prstGeom>
          <a:noFill/>
        </p:spPr>
        <p:txBody>
          <a:bodyPr lIns="102789" tIns="51393" rIns="102789" bIns="51393">
            <a:spAutoFit/>
          </a:bodyPr>
          <a:lstStyle/>
          <a:p>
            <a:pPr eaLnBrk="0" hangingPunct="0">
              <a:lnSpc>
                <a:spcPct val="130000"/>
              </a:lnSpc>
              <a:defRPr/>
            </a:pPr>
            <a:r>
              <a:rPr lang="zh-CN" altLang="en-US" sz="3600" dirty="0" smtClean="0">
                <a:latin typeface="微软雅黑" pitchFamily="34" charset="-122"/>
                <a:ea typeface="微软雅黑" pitchFamily="34" charset="-122"/>
                <a:cs typeface="+mj-cs"/>
              </a:rPr>
              <a:t>坚定理想信念</a:t>
            </a:r>
            <a:endParaRPr lang="zh-CN" altLang="en-US" sz="3600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857" y="134938"/>
            <a:ext cx="4876800" cy="753776"/>
          </a:xfrm>
          <a:prstGeom prst="rect">
            <a:avLst/>
          </a:prstGeom>
          <a:noFill/>
        </p:spPr>
        <p:txBody>
          <a:bodyPr lIns="102789" tIns="51393" rIns="102789" bIns="51393">
            <a:spAutoFit/>
          </a:bodyPr>
          <a:lstStyle/>
          <a:p>
            <a:pPr eaLnBrk="0" hangingPunct="0">
              <a:lnSpc>
                <a:spcPct val="130000"/>
              </a:lnSpc>
              <a:defRPr/>
            </a:pPr>
            <a:r>
              <a:rPr lang="zh-CN" altLang="en-US" sz="3600" dirty="0" smtClean="0">
                <a:latin typeface="微软雅黑" pitchFamily="34" charset="-122"/>
                <a:ea typeface="微软雅黑" pitchFamily="34" charset="-122"/>
                <a:cs typeface="+mj-cs"/>
              </a:rPr>
              <a:t>提升道德境界</a:t>
            </a:r>
            <a:endParaRPr lang="zh-CN" altLang="en-US" sz="3600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pic>
        <p:nvPicPr>
          <p:cNvPr id="5" name="图片 4" descr="d4bed9b933ae11f85f593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25" y="1671624"/>
            <a:ext cx="4892722" cy="4643470"/>
          </a:xfrm>
          <a:prstGeom prst="rect">
            <a:avLst/>
          </a:prstGeom>
        </p:spPr>
      </p:pic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7342188" y="4776804"/>
            <a:ext cx="4179887" cy="1181100"/>
            <a:chOff x="2069" y="2572"/>
            <a:chExt cx="3054" cy="784"/>
          </a:xfrm>
        </p:grpSpPr>
        <p:sp>
          <p:nvSpPr>
            <p:cNvPr id="11" name="Freeform 8"/>
            <p:cNvSpPr>
              <a:spLocks/>
            </p:cNvSpPr>
            <p:nvPr/>
          </p:nvSpPr>
          <p:spPr bwMode="gray">
            <a:xfrm>
              <a:off x="4522" y="2572"/>
              <a:ext cx="601" cy="784"/>
            </a:xfrm>
            <a:custGeom>
              <a:avLst/>
              <a:gdLst>
                <a:gd name="T0" fmla="*/ 14 w 749"/>
                <a:gd name="T1" fmla="*/ 36 h 977"/>
                <a:gd name="T2" fmla="*/ 0 w 749"/>
                <a:gd name="T3" fmla="*/ 12 h 977"/>
                <a:gd name="T4" fmla="*/ 10 w 749"/>
                <a:gd name="T5" fmla="*/ 0 h 977"/>
                <a:gd name="T6" fmla="*/ 28 w 749"/>
                <a:gd name="T7" fmla="*/ 20 h 977"/>
                <a:gd name="T8" fmla="*/ 14 w 749"/>
                <a:gd name="T9" fmla="*/ 36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9"/>
                <a:gd name="T16" fmla="*/ 0 h 977"/>
                <a:gd name="T17" fmla="*/ 749 w 749"/>
                <a:gd name="T18" fmla="*/ 977 h 9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9" h="977">
                  <a:moveTo>
                    <a:pt x="382" y="976"/>
                  </a:moveTo>
                  <a:lnTo>
                    <a:pt x="0" y="342"/>
                  </a:lnTo>
                  <a:lnTo>
                    <a:pt x="280" y="0"/>
                  </a:lnTo>
                  <a:lnTo>
                    <a:pt x="748" y="538"/>
                  </a:lnTo>
                  <a:lnTo>
                    <a:pt x="382" y="976"/>
                  </a:lnTo>
                </a:path>
              </a:pathLst>
            </a:custGeom>
            <a:gradFill rotWithShape="0">
              <a:gsLst>
                <a:gs pos="0">
                  <a:srgbClr val="009570"/>
                </a:gs>
                <a:gs pos="100000">
                  <a:srgbClr val="00CC99"/>
                </a:gs>
              </a:gsLst>
              <a:lin ang="2700000" scaled="1"/>
            </a:gra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gray">
            <a:xfrm>
              <a:off x="2370" y="2572"/>
              <a:ext cx="2380" cy="276"/>
            </a:xfrm>
            <a:custGeom>
              <a:avLst/>
              <a:gdLst>
                <a:gd name="T0" fmla="*/ 0 w 2964"/>
                <a:gd name="T1" fmla="*/ 12 h 344"/>
                <a:gd name="T2" fmla="*/ 100 w 2964"/>
                <a:gd name="T3" fmla="*/ 12 h 344"/>
                <a:gd name="T4" fmla="*/ 110 w 2964"/>
                <a:gd name="T5" fmla="*/ 0 h 344"/>
                <a:gd name="T6" fmla="*/ 20 w 2964"/>
                <a:gd name="T7" fmla="*/ 1 h 344"/>
                <a:gd name="T8" fmla="*/ 0 w 2964"/>
                <a:gd name="T9" fmla="*/ 12 h 3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4"/>
                <a:gd name="T16" fmla="*/ 0 h 344"/>
                <a:gd name="T17" fmla="*/ 2964 w 2964"/>
                <a:gd name="T18" fmla="*/ 344 h 3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4" h="344">
                  <a:moveTo>
                    <a:pt x="0" y="343"/>
                  </a:moveTo>
                  <a:lnTo>
                    <a:pt x="2684" y="343"/>
                  </a:lnTo>
                  <a:lnTo>
                    <a:pt x="2963" y="0"/>
                  </a:lnTo>
                  <a:lnTo>
                    <a:pt x="531" y="1"/>
                  </a:lnTo>
                  <a:lnTo>
                    <a:pt x="0" y="343"/>
                  </a:lnTo>
                </a:path>
              </a:pathLst>
            </a:custGeom>
            <a:gradFill rotWithShape="1">
              <a:gsLst>
                <a:gs pos="0">
                  <a:srgbClr val="00CC99"/>
                </a:gs>
                <a:gs pos="100000">
                  <a:srgbClr val="005A44"/>
                </a:gs>
              </a:gsLst>
              <a:lin ang="2700000" scaled="1"/>
            </a:gra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gray">
            <a:xfrm>
              <a:off x="2069" y="2847"/>
              <a:ext cx="2763" cy="509"/>
            </a:xfrm>
            <a:custGeom>
              <a:avLst/>
              <a:gdLst>
                <a:gd name="T0" fmla="*/ 0 w 3443"/>
                <a:gd name="T1" fmla="*/ 24 h 634"/>
                <a:gd name="T2" fmla="*/ 127 w 3443"/>
                <a:gd name="T3" fmla="*/ 24 h 634"/>
                <a:gd name="T4" fmla="*/ 112 w 3443"/>
                <a:gd name="T5" fmla="*/ 0 h 634"/>
                <a:gd name="T6" fmla="*/ 14 w 3443"/>
                <a:gd name="T7" fmla="*/ 0 h 634"/>
                <a:gd name="T8" fmla="*/ 0 w 3443"/>
                <a:gd name="T9" fmla="*/ 24 h 6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43"/>
                <a:gd name="T16" fmla="*/ 0 h 634"/>
                <a:gd name="T17" fmla="*/ 3443 w 3443"/>
                <a:gd name="T18" fmla="*/ 634 h 6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43" h="634">
                  <a:moveTo>
                    <a:pt x="0" y="633"/>
                  </a:moveTo>
                  <a:lnTo>
                    <a:pt x="3442" y="633"/>
                  </a:lnTo>
                  <a:lnTo>
                    <a:pt x="3060" y="0"/>
                  </a:lnTo>
                  <a:lnTo>
                    <a:pt x="377" y="0"/>
                  </a:lnTo>
                  <a:lnTo>
                    <a:pt x="0" y="633"/>
                  </a:lnTo>
                </a:path>
              </a:pathLst>
            </a:custGeom>
            <a:gradFill rotWithShape="0">
              <a:gsLst>
                <a:gs pos="0">
                  <a:srgbClr val="86E7CF"/>
                </a:gs>
                <a:gs pos="100000">
                  <a:srgbClr val="00CC99"/>
                </a:gs>
              </a:gsLst>
              <a:lin ang="2700000" scaled="1"/>
            </a:gra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4" name="Group 11"/>
          <p:cNvGrpSpPr>
            <a:grpSpLocks/>
          </p:cNvGrpSpPr>
          <p:nvPr/>
        </p:nvGrpSpPr>
        <p:grpSpPr bwMode="auto">
          <a:xfrm>
            <a:off x="5046657" y="2990854"/>
            <a:ext cx="3108325" cy="1027112"/>
            <a:chOff x="2422" y="2087"/>
            <a:chExt cx="2271" cy="681"/>
          </a:xfrm>
        </p:grpSpPr>
        <p:sp>
          <p:nvSpPr>
            <p:cNvPr id="15" name="Freeform 12"/>
            <p:cNvSpPr>
              <a:spLocks/>
            </p:cNvSpPr>
            <p:nvPr/>
          </p:nvSpPr>
          <p:spPr bwMode="gray">
            <a:xfrm>
              <a:off x="4167" y="2087"/>
              <a:ext cx="526" cy="681"/>
            </a:xfrm>
            <a:custGeom>
              <a:avLst/>
              <a:gdLst>
                <a:gd name="T0" fmla="*/ 0 w 655"/>
                <a:gd name="T1" fmla="*/ 8 h 849"/>
                <a:gd name="T2" fmla="*/ 14 w 655"/>
                <a:gd name="T3" fmla="*/ 31 h 849"/>
                <a:gd name="T4" fmla="*/ 25 w 655"/>
                <a:gd name="T5" fmla="*/ 19 h 849"/>
                <a:gd name="T6" fmla="*/ 7 w 655"/>
                <a:gd name="T7" fmla="*/ 0 h 849"/>
                <a:gd name="T8" fmla="*/ 0 w 655"/>
                <a:gd name="T9" fmla="*/ 8 h 8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5"/>
                <a:gd name="T16" fmla="*/ 0 h 849"/>
                <a:gd name="T17" fmla="*/ 655 w 655"/>
                <a:gd name="T18" fmla="*/ 849 h 8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5" h="849">
                  <a:moveTo>
                    <a:pt x="0" y="230"/>
                  </a:moveTo>
                  <a:lnTo>
                    <a:pt x="387" y="848"/>
                  </a:lnTo>
                  <a:lnTo>
                    <a:pt x="654" y="531"/>
                  </a:lnTo>
                  <a:lnTo>
                    <a:pt x="188" y="0"/>
                  </a:lnTo>
                  <a:lnTo>
                    <a:pt x="0" y="230"/>
                  </a:lnTo>
                </a:path>
              </a:pathLst>
            </a:custGeom>
            <a:gradFill rotWithShape="1">
              <a:gsLst>
                <a:gs pos="0">
                  <a:srgbClr val="B27A09"/>
                </a:gs>
                <a:gs pos="100000">
                  <a:srgbClr val="F4A70C"/>
                </a:gs>
              </a:gsLst>
              <a:lin ang="2700000" scaled="1"/>
            </a:gra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gray">
            <a:xfrm>
              <a:off x="2728" y="2087"/>
              <a:ext cx="1589" cy="184"/>
            </a:xfrm>
            <a:custGeom>
              <a:avLst/>
              <a:gdLst>
                <a:gd name="T0" fmla="*/ 0 w 1980"/>
                <a:gd name="T1" fmla="*/ 8 h 229"/>
                <a:gd name="T2" fmla="*/ 67 w 1980"/>
                <a:gd name="T3" fmla="*/ 8 h 229"/>
                <a:gd name="T4" fmla="*/ 73 w 1980"/>
                <a:gd name="T5" fmla="*/ 0 h 229"/>
                <a:gd name="T6" fmla="*/ 18 w 1980"/>
                <a:gd name="T7" fmla="*/ 0 h 229"/>
                <a:gd name="T8" fmla="*/ 0 w 1980"/>
                <a:gd name="T9" fmla="*/ 8 h 2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0"/>
                <a:gd name="T16" fmla="*/ 0 h 229"/>
                <a:gd name="T17" fmla="*/ 1980 w 1980"/>
                <a:gd name="T18" fmla="*/ 229 h 2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0" h="229">
                  <a:moveTo>
                    <a:pt x="0" y="228"/>
                  </a:moveTo>
                  <a:lnTo>
                    <a:pt x="1791" y="228"/>
                  </a:lnTo>
                  <a:lnTo>
                    <a:pt x="1979" y="0"/>
                  </a:lnTo>
                  <a:lnTo>
                    <a:pt x="500" y="0"/>
                  </a:lnTo>
                  <a:lnTo>
                    <a:pt x="0" y="228"/>
                  </a:lnTo>
                </a:path>
              </a:pathLst>
            </a:custGeom>
            <a:gradFill rotWithShape="0">
              <a:gsLst>
                <a:gs pos="0">
                  <a:srgbClr val="F4A70C"/>
                </a:gs>
                <a:gs pos="100000">
                  <a:srgbClr val="744F06"/>
                </a:gs>
              </a:gsLst>
              <a:lin ang="2700000" scaled="1"/>
            </a:gra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gray">
            <a:xfrm>
              <a:off x="2422" y="2270"/>
              <a:ext cx="2056" cy="498"/>
            </a:xfrm>
            <a:custGeom>
              <a:avLst/>
              <a:gdLst>
                <a:gd name="T0" fmla="*/ 0 w 2561"/>
                <a:gd name="T1" fmla="*/ 22 h 621"/>
                <a:gd name="T2" fmla="*/ 96 w 2561"/>
                <a:gd name="T3" fmla="*/ 22 h 621"/>
                <a:gd name="T4" fmla="*/ 80 w 2561"/>
                <a:gd name="T5" fmla="*/ 0 h 621"/>
                <a:gd name="T6" fmla="*/ 14 w 2561"/>
                <a:gd name="T7" fmla="*/ 0 h 621"/>
                <a:gd name="T8" fmla="*/ 0 w 2561"/>
                <a:gd name="T9" fmla="*/ 22 h 6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61"/>
                <a:gd name="T16" fmla="*/ 0 h 621"/>
                <a:gd name="T17" fmla="*/ 2561 w 2561"/>
                <a:gd name="T18" fmla="*/ 621 h 6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61" h="621">
                  <a:moveTo>
                    <a:pt x="0" y="620"/>
                  </a:moveTo>
                  <a:lnTo>
                    <a:pt x="2560" y="620"/>
                  </a:lnTo>
                  <a:lnTo>
                    <a:pt x="2172" y="0"/>
                  </a:lnTo>
                  <a:lnTo>
                    <a:pt x="382" y="0"/>
                  </a:lnTo>
                  <a:lnTo>
                    <a:pt x="0" y="620"/>
                  </a:lnTo>
                </a:path>
              </a:pathLst>
            </a:custGeom>
            <a:gradFill rotWithShape="0">
              <a:gsLst>
                <a:gs pos="0">
                  <a:srgbClr val="FAD58C"/>
                </a:gs>
                <a:gs pos="100000">
                  <a:srgbClr val="F4A70C"/>
                </a:gs>
              </a:gsLst>
              <a:lin ang="2700000" scaled="1"/>
            </a:gra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8" name="Group 15"/>
          <p:cNvGrpSpPr>
            <a:grpSpLocks/>
          </p:cNvGrpSpPr>
          <p:nvPr/>
        </p:nvGrpSpPr>
        <p:grpSpPr bwMode="auto">
          <a:xfrm>
            <a:off x="8404243" y="1919284"/>
            <a:ext cx="2025650" cy="893762"/>
            <a:chOff x="2780" y="1595"/>
            <a:chExt cx="1481" cy="593"/>
          </a:xfrm>
        </p:grpSpPr>
        <p:sp>
          <p:nvSpPr>
            <p:cNvPr id="19" name="Freeform 16"/>
            <p:cNvSpPr>
              <a:spLocks/>
            </p:cNvSpPr>
            <p:nvPr/>
          </p:nvSpPr>
          <p:spPr bwMode="gray">
            <a:xfrm>
              <a:off x="3808" y="1595"/>
              <a:ext cx="453" cy="593"/>
            </a:xfrm>
            <a:custGeom>
              <a:avLst/>
              <a:gdLst>
                <a:gd name="T0" fmla="*/ 14 w 564"/>
                <a:gd name="T1" fmla="*/ 28 h 738"/>
                <a:gd name="T2" fmla="*/ 22 w 564"/>
                <a:gd name="T3" fmla="*/ 20 h 738"/>
                <a:gd name="T4" fmla="*/ 4 w 564"/>
                <a:gd name="T5" fmla="*/ 0 h 738"/>
                <a:gd name="T6" fmla="*/ 0 w 564"/>
                <a:gd name="T7" fmla="*/ 4 h 738"/>
                <a:gd name="T8" fmla="*/ 14 w 564"/>
                <a:gd name="T9" fmla="*/ 28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4"/>
                <a:gd name="T16" fmla="*/ 0 h 738"/>
                <a:gd name="T17" fmla="*/ 564 w 564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4" h="738">
                  <a:moveTo>
                    <a:pt x="385" y="737"/>
                  </a:moveTo>
                  <a:lnTo>
                    <a:pt x="563" y="527"/>
                  </a:lnTo>
                  <a:lnTo>
                    <a:pt x="97" y="0"/>
                  </a:lnTo>
                  <a:lnTo>
                    <a:pt x="0" y="111"/>
                  </a:lnTo>
                  <a:lnTo>
                    <a:pt x="385" y="737"/>
                  </a:lnTo>
                </a:path>
              </a:pathLst>
            </a:custGeom>
            <a:gradFill rotWithShape="0">
              <a:gsLst>
                <a:gs pos="0">
                  <a:srgbClr val="9A38CA"/>
                </a:gs>
                <a:gs pos="100000">
                  <a:srgbClr val="C247FF"/>
                </a:gs>
              </a:gsLst>
              <a:lin ang="2700000" scaled="1"/>
            </a:gra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gray">
            <a:xfrm>
              <a:off x="3092" y="1595"/>
              <a:ext cx="793" cy="89"/>
            </a:xfrm>
            <a:custGeom>
              <a:avLst/>
              <a:gdLst>
                <a:gd name="T0" fmla="*/ 0 w 987"/>
                <a:gd name="T1" fmla="*/ 4 h 110"/>
                <a:gd name="T2" fmla="*/ 33 w 987"/>
                <a:gd name="T3" fmla="*/ 4 h 110"/>
                <a:gd name="T4" fmla="*/ 37 w 987"/>
                <a:gd name="T5" fmla="*/ 0 h 110"/>
                <a:gd name="T6" fmla="*/ 11 w 987"/>
                <a:gd name="T7" fmla="*/ 0 h 110"/>
                <a:gd name="T8" fmla="*/ 0 w 987"/>
                <a:gd name="T9" fmla="*/ 4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87"/>
                <a:gd name="T16" fmla="*/ 0 h 110"/>
                <a:gd name="T17" fmla="*/ 987 w 987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87" h="110">
                  <a:moveTo>
                    <a:pt x="0" y="109"/>
                  </a:moveTo>
                  <a:lnTo>
                    <a:pt x="889" y="109"/>
                  </a:lnTo>
                  <a:lnTo>
                    <a:pt x="986" y="0"/>
                  </a:lnTo>
                  <a:lnTo>
                    <a:pt x="308" y="0"/>
                  </a:lnTo>
                  <a:lnTo>
                    <a:pt x="0" y="109"/>
                  </a:lnTo>
                </a:path>
              </a:pathLst>
            </a:custGeom>
            <a:gradFill rotWithShape="0">
              <a:gsLst>
                <a:gs pos="0">
                  <a:srgbClr val="C247FF"/>
                </a:gs>
                <a:gs pos="100000">
                  <a:srgbClr val="632482"/>
                </a:gs>
              </a:gsLst>
              <a:lin ang="2700000" scaled="1"/>
            </a:gra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gray">
            <a:xfrm>
              <a:off x="2780" y="1683"/>
              <a:ext cx="1339" cy="505"/>
            </a:xfrm>
            <a:custGeom>
              <a:avLst/>
              <a:gdLst>
                <a:gd name="T0" fmla="*/ 0 w 1669"/>
                <a:gd name="T1" fmla="*/ 24 h 629"/>
                <a:gd name="T2" fmla="*/ 61 w 1669"/>
                <a:gd name="T3" fmla="*/ 24 h 629"/>
                <a:gd name="T4" fmla="*/ 47 w 1669"/>
                <a:gd name="T5" fmla="*/ 0 h 629"/>
                <a:gd name="T6" fmla="*/ 14 w 1669"/>
                <a:gd name="T7" fmla="*/ 0 h 629"/>
                <a:gd name="T8" fmla="*/ 0 w 1669"/>
                <a:gd name="T9" fmla="*/ 24 h 6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9"/>
                <a:gd name="T16" fmla="*/ 0 h 629"/>
                <a:gd name="T17" fmla="*/ 1669 w 1669"/>
                <a:gd name="T18" fmla="*/ 629 h 6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9" h="629">
                  <a:moveTo>
                    <a:pt x="0" y="628"/>
                  </a:moveTo>
                  <a:lnTo>
                    <a:pt x="1668" y="628"/>
                  </a:lnTo>
                  <a:lnTo>
                    <a:pt x="1281" y="0"/>
                  </a:lnTo>
                  <a:lnTo>
                    <a:pt x="388" y="0"/>
                  </a:lnTo>
                  <a:lnTo>
                    <a:pt x="0" y="628"/>
                  </a:lnTo>
                </a:path>
              </a:pathLst>
            </a:custGeom>
            <a:gradFill rotWithShape="0">
              <a:gsLst>
                <a:gs pos="0">
                  <a:srgbClr val="E0A3FF"/>
                </a:gs>
                <a:gs pos="100000">
                  <a:srgbClr val="C247FF"/>
                </a:gs>
              </a:gsLst>
              <a:lin ang="2700000" scaled="1"/>
            </a:gra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2" name="Group 19"/>
          <p:cNvGrpSpPr>
            <a:grpSpLocks/>
          </p:cNvGrpSpPr>
          <p:nvPr/>
        </p:nvGrpSpPr>
        <p:grpSpPr bwMode="auto">
          <a:xfrm rot="10800000">
            <a:off x="5761037" y="4629162"/>
            <a:ext cx="949325" cy="757237"/>
            <a:chOff x="3136" y="1104"/>
            <a:chExt cx="693" cy="502"/>
          </a:xfrm>
        </p:grpSpPr>
        <p:sp>
          <p:nvSpPr>
            <p:cNvPr id="23" name="Freeform 20"/>
            <p:cNvSpPr>
              <a:spLocks/>
            </p:cNvSpPr>
            <p:nvPr/>
          </p:nvSpPr>
          <p:spPr bwMode="gray">
            <a:xfrm>
              <a:off x="3446" y="1104"/>
              <a:ext cx="383" cy="502"/>
            </a:xfrm>
            <a:custGeom>
              <a:avLst/>
              <a:gdLst>
                <a:gd name="T0" fmla="*/ 14 w 477"/>
                <a:gd name="T1" fmla="*/ 23 h 625"/>
                <a:gd name="T2" fmla="*/ 18 w 477"/>
                <a:gd name="T3" fmla="*/ 20 h 625"/>
                <a:gd name="T4" fmla="*/ 0 w 477"/>
                <a:gd name="T5" fmla="*/ 0 h 625"/>
                <a:gd name="T6" fmla="*/ 14 w 477"/>
                <a:gd name="T7" fmla="*/ 23 h 6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7"/>
                <a:gd name="T13" fmla="*/ 0 h 625"/>
                <a:gd name="T14" fmla="*/ 477 w 477"/>
                <a:gd name="T15" fmla="*/ 625 h 6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7" h="625">
                  <a:moveTo>
                    <a:pt x="387" y="624"/>
                  </a:moveTo>
                  <a:lnTo>
                    <a:pt x="476" y="527"/>
                  </a:lnTo>
                  <a:lnTo>
                    <a:pt x="0" y="0"/>
                  </a:lnTo>
                  <a:lnTo>
                    <a:pt x="387" y="624"/>
                  </a:lnTo>
                </a:path>
              </a:pathLst>
            </a:custGeom>
            <a:gradFill rotWithShape="0">
              <a:gsLst>
                <a:gs pos="0">
                  <a:srgbClr val="0051CA"/>
                </a:gs>
                <a:gs pos="100000">
                  <a:srgbClr val="0066FF"/>
                </a:gs>
              </a:gsLst>
              <a:lin ang="2700000" scaled="1"/>
            </a:gra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gray">
            <a:xfrm>
              <a:off x="3136" y="1104"/>
              <a:ext cx="621" cy="502"/>
            </a:xfrm>
            <a:custGeom>
              <a:avLst/>
              <a:gdLst>
                <a:gd name="T0" fmla="*/ 0 w 773"/>
                <a:gd name="T1" fmla="*/ 23 h 625"/>
                <a:gd name="T2" fmla="*/ 28 w 773"/>
                <a:gd name="T3" fmla="*/ 23 h 625"/>
                <a:gd name="T4" fmla="*/ 14 w 773"/>
                <a:gd name="T5" fmla="*/ 0 h 625"/>
                <a:gd name="T6" fmla="*/ 0 w 773"/>
                <a:gd name="T7" fmla="*/ 23 h 6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3"/>
                <a:gd name="T13" fmla="*/ 0 h 625"/>
                <a:gd name="T14" fmla="*/ 773 w 773"/>
                <a:gd name="T15" fmla="*/ 625 h 6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3" h="625">
                  <a:moveTo>
                    <a:pt x="0" y="624"/>
                  </a:moveTo>
                  <a:lnTo>
                    <a:pt x="772" y="624"/>
                  </a:lnTo>
                  <a:lnTo>
                    <a:pt x="387" y="0"/>
                  </a:lnTo>
                  <a:lnTo>
                    <a:pt x="0" y="624"/>
                  </a:lnTo>
                </a:path>
              </a:pathLst>
            </a:custGeom>
            <a:gradFill rotWithShape="0">
              <a:gsLst>
                <a:gs pos="0">
                  <a:srgbClr val="9EC5FF"/>
                </a:gs>
                <a:gs pos="100000">
                  <a:srgbClr val="0066FF"/>
                </a:gs>
              </a:gsLst>
              <a:lin ang="2700000" scaled="1"/>
            </a:gra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5" name="Text Box 39"/>
          <p:cNvSpPr txBox="1">
            <a:spLocks noChangeArrowheads="1"/>
          </p:cNvSpPr>
          <p:nvPr/>
        </p:nvSpPr>
        <p:spPr bwMode="gray">
          <a:xfrm>
            <a:off x="5559710" y="5424801"/>
            <a:ext cx="141577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zh-CN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自私自利</a:t>
            </a:r>
            <a:endParaRPr lang="en-US" altLang="zh-CN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" name="Text Box 40"/>
          <p:cNvSpPr txBox="1">
            <a:spLocks noChangeArrowheads="1"/>
          </p:cNvSpPr>
          <p:nvPr/>
        </p:nvSpPr>
        <p:spPr bwMode="gray">
          <a:xfrm>
            <a:off x="8618557" y="2776540"/>
            <a:ext cx="141577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zh-CN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公私兼顾</a:t>
            </a:r>
            <a:endParaRPr lang="en-US" altLang="zh-CN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7" name="Text Box 41"/>
          <p:cNvSpPr txBox="1">
            <a:spLocks noChangeArrowheads="1"/>
          </p:cNvSpPr>
          <p:nvPr/>
        </p:nvSpPr>
        <p:spPr bwMode="gray">
          <a:xfrm>
            <a:off x="6118227" y="2562226"/>
            <a:ext cx="141577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zh-CN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先公后私</a:t>
            </a:r>
            <a:endParaRPr lang="en-US" altLang="zh-CN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8" name="Text Box 42"/>
          <p:cNvSpPr txBox="1">
            <a:spLocks noChangeArrowheads="1"/>
          </p:cNvSpPr>
          <p:nvPr/>
        </p:nvSpPr>
        <p:spPr bwMode="gray">
          <a:xfrm>
            <a:off x="8689995" y="4276738"/>
            <a:ext cx="192882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zh-CN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大公无私</a:t>
            </a:r>
            <a:endParaRPr lang="en-US" altLang="zh-CN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438" y="6386532"/>
            <a:ext cx="11261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只要中华民族一代接着一代追求美好崇高的道德境界，我们的民族就永远充满希望。</a:t>
            </a:r>
            <a:endParaRPr lang="zh-CN" altLang="en-US" sz="24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26" grpId="0"/>
      <p:bldP spid="27" grpId="0"/>
      <p:bldP spid="28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图片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6825" y="1656234"/>
            <a:ext cx="9102725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7"/>
          <p:cNvSpPr txBox="1">
            <a:spLocks noChangeArrowheads="1"/>
          </p:cNvSpPr>
          <p:nvPr/>
        </p:nvSpPr>
        <p:spPr bwMode="auto">
          <a:xfrm>
            <a:off x="2930534" y="2808759"/>
            <a:ext cx="4259263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8" tIns="45693" rIns="91388" bIns="45693">
            <a:spAutoFit/>
          </a:bodyPr>
          <a:lstStyle/>
          <a:p>
            <a:pPr defTabSz="912813"/>
            <a:r>
              <a:rPr lang="zh-CN" altLang="en-US" sz="4400" dirty="0" smtClean="0">
                <a:solidFill>
                  <a:srgbClr val="007CA8"/>
                </a:solidFill>
                <a:latin typeface="微软雅黑" pitchFamily="34" charset="-122"/>
                <a:ea typeface="微软雅黑" pitchFamily="34" charset="-122"/>
              </a:rPr>
              <a:t>第三章</a:t>
            </a:r>
            <a:endParaRPr lang="zh-CN" altLang="en-US" dirty="0">
              <a:solidFill>
                <a:srgbClr val="007CA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1781181" y="3235152"/>
            <a:ext cx="4791075" cy="1008062"/>
            <a:chOff x="251520" y="3145950"/>
            <a:chExt cx="4791328" cy="1008115"/>
          </a:xfrm>
          <a:solidFill>
            <a:srgbClr val="FF0000"/>
          </a:solidFill>
        </p:grpSpPr>
        <p:sp>
          <p:nvSpPr>
            <p:cNvPr id="4" name="Rectangle 15"/>
            <p:cNvSpPr>
              <a:spLocks noChangeArrowheads="1"/>
            </p:cNvSpPr>
            <p:nvPr/>
          </p:nvSpPr>
          <p:spPr bwMode="auto">
            <a:xfrm>
              <a:off x="1099290" y="3650802"/>
              <a:ext cx="3943558" cy="346093"/>
            </a:xfrm>
            <a:prstGeom prst="rect">
              <a:avLst/>
            </a:prstGeom>
            <a:solidFill>
              <a:srgbClr val="007CA8"/>
            </a:solidFill>
            <a:ln>
              <a:noFill/>
            </a:ln>
            <a:extLst/>
          </p:spPr>
          <p:txBody>
            <a:bodyPr wrap="none" anchor="ctr"/>
            <a:lstStyle/>
            <a:p>
              <a:pPr algn="ctr" defTabSz="913861">
                <a:defRPr/>
              </a:pPr>
              <a:endParaRPr lang="zh-CN" altLang="zh-CN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6" name="Oval 18"/>
            <p:cNvSpPr>
              <a:spLocks noChangeArrowheads="1"/>
            </p:cNvSpPr>
            <p:nvPr/>
          </p:nvSpPr>
          <p:spPr bwMode="auto">
            <a:xfrm>
              <a:off x="251520" y="3145950"/>
              <a:ext cx="1079557" cy="1008115"/>
            </a:xfrm>
            <a:prstGeom prst="ellipse">
              <a:avLst/>
            </a:prstGeom>
            <a:solidFill>
              <a:srgbClr val="007CA8"/>
            </a:solidFill>
            <a:ln>
              <a:noFill/>
            </a:ln>
            <a:extLst/>
          </p:spPr>
          <p:txBody>
            <a:bodyPr wrap="none" anchor="ctr"/>
            <a:lstStyle/>
            <a:p>
              <a:pPr algn="ctr" defTabSz="913861">
                <a:defRPr/>
              </a:pPr>
              <a:r>
                <a:rPr lang="en-US" altLang="zh-CN" sz="5400" b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3</a:t>
              </a:r>
              <a:endParaRPr lang="zh-CN" altLang="zh-CN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8" name="直接连接符 3"/>
          <p:cNvCxnSpPr/>
          <p:nvPr/>
        </p:nvCxnSpPr>
        <p:spPr bwMode="auto">
          <a:xfrm flipH="1">
            <a:off x="2917825" y="4073996"/>
            <a:ext cx="0" cy="889000"/>
          </a:xfrm>
          <a:prstGeom prst="line">
            <a:avLst/>
          </a:prstGeom>
          <a:ln w="158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2943999" y="4243392"/>
            <a:ext cx="2031220" cy="6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8" tIns="45693" rIns="91388" bIns="45693">
            <a:spAutoFit/>
          </a:bodyPr>
          <a:lstStyle/>
          <a:p>
            <a:r>
              <a:rPr lang="zh-CN" altLang="en-US" sz="3600" dirty="0" smtClean="0">
                <a:latin typeface="微软雅黑" pitchFamily="34" charset="-122"/>
                <a:ea typeface="微软雅黑" pitchFamily="34" charset="-122"/>
              </a:rPr>
              <a:t>严以用权</a:t>
            </a:r>
            <a:endParaRPr lang="zh-CN" altLang="en-US" sz="3600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831947" y="1453373"/>
            <a:ext cx="8181218" cy="3933027"/>
            <a:chOff x="188329" y="90268"/>
            <a:chExt cx="5233099" cy="1154107"/>
          </a:xfrm>
        </p:grpSpPr>
        <p:sp>
          <p:nvSpPr>
            <p:cNvPr id="5" name="文本框 19"/>
            <p:cNvSpPr>
              <a:spLocks noChangeArrowheads="1"/>
            </p:cNvSpPr>
            <p:nvPr/>
          </p:nvSpPr>
          <p:spPr bwMode="auto">
            <a:xfrm>
              <a:off x="2719095" y="91547"/>
              <a:ext cx="2449034" cy="2077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buFont typeface="Arial" pitchFamily="34" charset="0"/>
                <a:buNone/>
              </a:pPr>
              <a:r>
                <a:rPr lang="zh-CN" altLang="en-US" sz="4000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严以用权</a:t>
              </a:r>
              <a:endParaRPr lang="zh-CN" altLang="en-US" sz="4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造字工房悦黑体验版纤细体"/>
                <a:sym typeface="造字工房悦黑体验版纤细体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88329" y="90268"/>
              <a:ext cx="5233099" cy="1154107"/>
              <a:chOff x="144016" y="72559"/>
              <a:chExt cx="4001781" cy="974687"/>
            </a:xfrm>
          </p:grpSpPr>
          <p:sp>
            <p:nvSpPr>
              <p:cNvPr id="8" name="矩形 4"/>
              <p:cNvSpPr>
                <a:spLocks noChangeArrowheads="1"/>
              </p:cNvSpPr>
              <p:nvPr/>
            </p:nvSpPr>
            <p:spPr bwMode="auto">
              <a:xfrm>
                <a:off x="144016" y="244248"/>
                <a:ext cx="3992057" cy="678096"/>
              </a:xfrm>
              <a:prstGeom prst="rect">
                <a:avLst/>
              </a:prstGeom>
              <a:solidFill>
                <a:srgbClr val="E45B2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>
                  <a:buFont typeface="Arial" pitchFamily="34" charset="0"/>
                  <a:buNone/>
                </a:pPr>
                <a:endParaRPr lang="zh-CN" altLang="zh-CN" sz="3600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9" name="等腰三角形 5"/>
              <p:cNvSpPr>
                <a:spLocks noChangeArrowheads="1"/>
              </p:cNvSpPr>
              <p:nvPr/>
            </p:nvSpPr>
            <p:spPr bwMode="auto">
              <a:xfrm>
                <a:off x="3952097" y="72559"/>
                <a:ext cx="193700" cy="178431"/>
              </a:xfrm>
              <a:prstGeom prst="triangle">
                <a:avLst>
                  <a:gd name="adj" fmla="val 0"/>
                </a:avLst>
              </a:prstGeom>
              <a:solidFill>
                <a:srgbClr val="7F7F7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>
                  <a:buFont typeface="Arial" pitchFamily="34" charset="0"/>
                  <a:buNone/>
                </a:pPr>
                <a:endParaRPr lang="zh-CN" altLang="zh-CN" sz="3600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10" name="等腰三角形 6"/>
              <p:cNvSpPr>
                <a:spLocks noChangeArrowheads="1"/>
              </p:cNvSpPr>
              <p:nvPr/>
            </p:nvSpPr>
            <p:spPr bwMode="auto">
              <a:xfrm rot="10800000">
                <a:off x="144016" y="922344"/>
                <a:ext cx="430056" cy="124902"/>
              </a:xfrm>
              <a:prstGeom prst="triangle">
                <a:avLst>
                  <a:gd name="adj" fmla="val 0"/>
                </a:avLst>
              </a:prstGeom>
              <a:solidFill>
                <a:srgbClr val="7F7F7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>
                  <a:buFont typeface="Arial" pitchFamily="34" charset="0"/>
                  <a:buNone/>
                </a:pPr>
                <a:endParaRPr lang="zh-CN" altLang="zh-CN" sz="3600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</p:grpSp>
        <p:sp>
          <p:nvSpPr>
            <p:cNvPr id="7" name="Rectangle 1"/>
            <p:cNvSpPr>
              <a:spLocks noChangeArrowheads="1"/>
            </p:cNvSpPr>
            <p:nvPr/>
          </p:nvSpPr>
          <p:spPr bwMode="auto">
            <a:xfrm>
              <a:off x="290177" y="337606"/>
              <a:ext cx="5016686" cy="781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76176" anchor="ctr">
              <a:spAutoFit/>
            </a:bodyPr>
            <a:lstStyle/>
            <a:p>
              <a:pPr eaLnBrk="0" hangingPunct="0">
                <a:lnSpc>
                  <a:spcPct val="150000"/>
                </a:lnSpc>
                <a:buFont typeface="Arial" pitchFamily="34" charset="0"/>
                <a:buNone/>
              </a:pPr>
              <a:r>
                <a:rPr lang="zh-CN" altLang="en-US" sz="2800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       严以用权，就是要坚持用权为民，按规则、按制度行使权力，把权力关进制度的笼子里，任何时候都不搞特权、不以权谋私。</a:t>
              </a:r>
              <a:endParaRPr lang="en-US" altLang="zh-CN" sz="28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宋体" pitchFamily="2" charset="-122"/>
              </a:endParaRPr>
            </a:p>
            <a:p>
              <a:pPr algn="r" eaLnBrk="0" hangingPunct="0">
                <a:lnSpc>
                  <a:spcPct val="150000"/>
                </a:lnSpc>
                <a:buFont typeface="Arial" pitchFamily="34" charset="0"/>
                <a:buNone/>
              </a:pPr>
              <a:r>
                <a:rPr lang="en-US" altLang="zh-CN" sz="2800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——</a:t>
              </a:r>
              <a:r>
                <a:rPr lang="zh-CN" altLang="en-US" sz="2800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习近平</a:t>
              </a:r>
              <a:endParaRPr lang="pt-PT" altLang="zh-CN" sz="28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宋体" pitchFamily="2" charset="-122"/>
              </a:endParaRPr>
            </a:p>
          </p:txBody>
        </p:sp>
      </p:grpSp>
      <p:grpSp>
        <p:nvGrpSpPr>
          <p:cNvPr id="13" name="Group 6"/>
          <p:cNvGrpSpPr>
            <a:grpSpLocks/>
          </p:cNvGrpSpPr>
          <p:nvPr/>
        </p:nvGrpSpPr>
        <p:grpSpPr bwMode="auto">
          <a:xfrm>
            <a:off x="2689203" y="5314962"/>
            <a:ext cx="7286676" cy="1228725"/>
            <a:chOff x="2304" y="1200"/>
            <a:chExt cx="3102" cy="774"/>
          </a:xfrm>
        </p:grpSpPr>
        <p:sp>
          <p:nvSpPr>
            <p:cNvPr id="14" name="AutoShape 7"/>
            <p:cNvSpPr>
              <a:spLocks noChangeArrowheads="1"/>
            </p:cNvSpPr>
            <p:nvPr/>
          </p:nvSpPr>
          <p:spPr bwMode="gray">
            <a:xfrm>
              <a:off x="2334" y="1200"/>
              <a:ext cx="3072" cy="774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92D050"/>
                </a:gs>
                <a:gs pos="100000">
                  <a:schemeClr val="accent1">
                    <a:gamma/>
                    <a:tint val="21176"/>
                    <a:invGamma/>
                  </a:schemeClr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15" name="AutoShape 8"/>
            <p:cNvSpPr>
              <a:spLocks noChangeArrowheads="1"/>
            </p:cNvSpPr>
            <p:nvPr/>
          </p:nvSpPr>
          <p:spPr bwMode="gray">
            <a:xfrm>
              <a:off x="2304" y="1488"/>
              <a:ext cx="336" cy="240"/>
            </a:xfrm>
            <a:prstGeom prst="rightArrow">
              <a:avLst>
                <a:gd name="adj1" fmla="val 50000"/>
                <a:gd name="adj2" fmla="val 58333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475021" y="5555535"/>
            <a:ext cx="6357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一个领导干部要想用好权，一要提高用权本领，二要学会用权规则，缺一不可。</a:t>
            </a:r>
            <a:endParaRPr lang="zh-CN" altLang="en-US" sz="24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Oval 5"/>
          <p:cNvSpPr>
            <a:spLocks noChangeArrowheads="1"/>
          </p:cNvSpPr>
          <p:nvPr/>
        </p:nvSpPr>
        <p:spPr bwMode="auto">
          <a:xfrm>
            <a:off x="3278188" y="6208713"/>
            <a:ext cx="5568950" cy="560387"/>
          </a:xfrm>
          <a:prstGeom prst="ellipse">
            <a:avLst/>
          </a:prstGeom>
          <a:gradFill rotWithShape="1">
            <a:gsLst>
              <a:gs pos="0">
                <a:srgbClr val="000000">
                  <a:alpha val="79999"/>
                </a:srgbClr>
              </a:gs>
              <a:gs pos="100000">
                <a:srgbClr val="445E7A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lIns="106896" tIns="53443" rIns="106896" bIns="53443" anchor="ctr"/>
          <a:lstStyle/>
          <a:p>
            <a:endParaRPr lang="zh-CN" altLang="en-US"/>
          </a:p>
        </p:txBody>
      </p:sp>
      <p:sp>
        <p:nvSpPr>
          <p:cNvPr id="110595" name="Freeform 6"/>
          <p:cNvSpPr>
            <a:spLocks/>
          </p:cNvSpPr>
          <p:nvPr/>
        </p:nvSpPr>
        <p:spPr bwMode="auto">
          <a:xfrm>
            <a:off x="7213600" y="4919663"/>
            <a:ext cx="11113" cy="4762"/>
          </a:xfrm>
          <a:custGeom>
            <a:avLst/>
            <a:gdLst>
              <a:gd name="T0" fmla="*/ 0 w 1"/>
              <a:gd name="T1" fmla="*/ 0 h 4763"/>
              <a:gd name="T2" fmla="*/ 0 w 1"/>
              <a:gd name="T3" fmla="*/ 0 h 4763"/>
              <a:gd name="T4" fmla="*/ 2147483647 w 1"/>
              <a:gd name="T5" fmla="*/ 0 h 4763"/>
              <a:gd name="T6" fmla="*/ 0 w 1"/>
              <a:gd name="T7" fmla="*/ 0 h 4763"/>
              <a:gd name="T8" fmla="*/ 0 60000 65536"/>
              <a:gd name="T9" fmla="*/ 0 60000 65536"/>
              <a:gd name="T10" fmla="*/ 0 60000 65536"/>
              <a:gd name="T11" fmla="*/ 0 60000 65536"/>
              <a:gd name="T12" fmla="*/ 0 w 1"/>
              <a:gd name="T13" fmla="*/ 0 h 4763"/>
              <a:gd name="T14" fmla="*/ 1 w 1"/>
              <a:gd name="T15" fmla="*/ 4763 h 47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" h="4763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lIns="106896" tIns="53443" rIns="106896" bIns="53443"/>
          <a:lstStyle/>
          <a:p>
            <a:endParaRPr lang="zh-CN" altLang="en-US"/>
          </a:p>
        </p:txBody>
      </p:sp>
      <p:sp>
        <p:nvSpPr>
          <p:cNvPr id="110596" name="Freeform 9"/>
          <p:cNvSpPr>
            <a:spLocks/>
          </p:cNvSpPr>
          <p:nvPr/>
        </p:nvSpPr>
        <p:spPr bwMode="auto">
          <a:xfrm>
            <a:off x="4152900" y="5653088"/>
            <a:ext cx="6350" cy="11112"/>
          </a:xfrm>
          <a:custGeom>
            <a:avLst/>
            <a:gdLst>
              <a:gd name="T0" fmla="*/ 0 w 4763"/>
              <a:gd name="T1" fmla="*/ 2147483647 h 1"/>
              <a:gd name="T2" fmla="*/ 0 w 4763"/>
              <a:gd name="T3" fmla="*/ 0 h 1"/>
              <a:gd name="T4" fmla="*/ 0 w 4763"/>
              <a:gd name="T5" fmla="*/ 2147483647 h 1"/>
              <a:gd name="T6" fmla="*/ 0 60000 65536"/>
              <a:gd name="T7" fmla="*/ 0 60000 65536"/>
              <a:gd name="T8" fmla="*/ 0 60000 65536"/>
              <a:gd name="T9" fmla="*/ 0 w 4763"/>
              <a:gd name="T10" fmla="*/ 0 h 1"/>
              <a:gd name="T11" fmla="*/ 4763 w 4763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3" h="1">
                <a:moveTo>
                  <a:pt x="0" y="1"/>
                </a:moveTo>
                <a:cubicBezTo>
                  <a:pt x="0" y="1"/>
                  <a:pt x="0" y="1"/>
                  <a:pt x="0" y="0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lIns="106896" tIns="53443" rIns="106896" bIns="53443"/>
          <a:lstStyle/>
          <a:p>
            <a:endParaRPr lang="zh-CN" altLang="en-US"/>
          </a:p>
        </p:txBody>
      </p:sp>
      <p:grpSp>
        <p:nvGrpSpPr>
          <p:cNvPr id="10" name="组合 9"/>
          <p:cNvGrpSpPr>
            <a:grpSpLocks/>
          </p:cNvGrpSpPr>
          <p:nvPr/>
        </p:nvGrpSpPr>
        <p:grpSpPr bwMode="auto">
          <a:xfrm>
            <a:off x="3951288" y="3387725"/>
            <a:ext cx="1951037" cy="2276475"/>
            <a:chOff x="3951288" y="2882900"/>
            <a:chExt cx="1951037" cy="2276475"/>
          </a:xfrm>
        </p:grpSpPr>
        <p:grpSp>
          <p:nvGrpSpPr>
            <p:cNvPr id="110626" name="组合 2"/>
            <p:cNvGrpSpPr>
              <a:grpSpLocks/>
            </p:cNvGrpSpPr>
            <p:nvPr/>
          </p:nvGrpSpPr>
          <p:grpSpPr bwMode="auto">
            <a:xfrm>
              <a:off x="3951288" y="2882900"/>
              <a:ext cx="1951037" cy="2265363"/>
              <a:chOff x="3951288" y="2882900"/>
              <a:chExt cx="1951037" cy="2265363"/>
            </a:xfrm>
          </p:grpSpPr>
          <p:sp>
            <p:nvSpPr>
              <p:cNvPr id="110628" name="Freeform 10"/>
              <p:cNvSpPr>
                <a:spLocks/>
              </p:cNvSpPr>
              <p:nvPr/>
            </p:nvSpPr>
            <p:spPr bwMode="auto">
              <a:xfrm>
                <a:off x="5789613" y="2882900"/>
                <a:ext cx="112712" cy="407988"/>
              </a:xfrm>
              <a:custGeom>
                <a:avLst/>
                <a:gdLst>
                  <a:gd name="T0" fmla="*/ 2147483647 w 9"/>
                  <a:gd name="T1" fmla="*/ 2147483647 h 39"/>
                  <a:gd name="T2" fmla="*/ 2147483647 w 9"/>
                  <a:gd name="T3" fmla="*/ 2147483647 h 39"/>
                  <a:gd name="T4" fmla="*/ 2147483647 w 9"/>
                  <a:gd name="T5" fmla="*/ 0 h 39"/>
                  <a:gd name="T6" fmla="*/ 2147483647 w 9"/>
                  <a:gd name="T7" fmla="*/ 2147483647 h 39"/>
                  <a:gd name="T8" fmla="*/ 0 w 9"/>
                  <a:gd name="T9" fmla="*/ 2147483647 h 39"/>
                  <a:gd name="T10" fmla="*/ 2147483647 w 9"/>
                  <a:gd name="T11" fmla="*/ 2147483647 h 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39"/>
                  <a:gd name="T20" fmla="*/ 9 w 9"/>
                  <a:gd name="T21" fmla="*/ 39 h 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39">
                    <a:moveTo>
                      <a:pt x="6" y="39"/>
                    </a:moveTo>
                    <a:cubicBezTo>
                      <a:pt x="9" y="11"/>
                      <a:pt x="9" y="11"/>
                      <a:pt x="9" y="1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0" y="31"/>
                      <a:pt x="0" y="31"/>
                      <a:pt x="0" y="31"/>
                    </a:cubicBezTo>
                    <a:lnTo>
                      <a:pt x="6" y="39"/>
                    </a:lnTo>
                    <a:close/>
                  </a:path>
                </a:pathLst>
              </a:custGeom>
              <a:solidFill>
                <a:srgbClr val="1954D7"/>
              </a:solidFill>
              <a:ln w="9525">
                <a:noFill/>
                <a:round/>
                <a:headEnd/>
                <a:tailEnd/>
              </a:ln>
            </p:spPr>
            <p:txBody>
              <a:bodyPr lIns="106896" tIns="53443" rIns="106896" bIns="53443"/>
              <a:lstStyle/>
              <a:p>
                <a:endParaRPr lang="zh-CN" altLang="en-US"/>
              </a:p>
            </p:txBody>
          </p:sp>
          <p:sp>
            <p:nvSpPr>
              <p:cNvPr id="110629" name="Freeform 12"/>
              <p:cNvSpPr>
                <a:spLocks/>
              </p:cNvSpPr>
              <p:nvPr/>
            </p:nvSpPr>
            <p:spPr bwMode="auto">
              <a:xfrm>
                <a:off x="3951288" y="2892425"/>
                <a:ext cx="1889125" cy="2255838"/>
              </a:xfrm>
              <a:custGeom>
                <a:avLst/>
                <a:gdLst>
                  <a:gd name="T0" fmla="*/ 2147483647 w 150"/>
                  <a:gd name="T1" fmla="*/ 2147483647 h 215"/>
                  <a:gd name="T2" fmla="*/ 2147483647 w 150"/>
                  <a:gd name="T3" fmla="*/ 2147483647 h 215"/>
                  <a:gd name="T4" fmla="*/ 2147483647 w 150"/>
                  <a:gd name="T5" fmla="*/ 2147483647 h 215"/>
                  <a:gd name="T6" fmla="*/ 2147483647 w 150"/>
                  <a:gd name="T7" fmla="*/ 2147483647 h 215"/>
                  <a:gd name="T8" fmla="*/ 2147483647 w 150"/>
                  <a:gd name="T9" fmla="*/ 0 h 215"/>
                  <a:gd name="T10" fmla="*/ 2147483647 w 150"/>
                  <a:gd name="T11" fmla="*/ 2147483647 h 215"/>
                  <a:gd name="T12" fmla="*/ 2147483647 w 150"/>
                  <a:gd name="T13" fmla="*/ 2147483647 h 215"/>
                  <a:gd name="T14" fmla="*/ 2147483647 w 150"/>
                  <a:gd name="T15" fmla="*/ 2147483647 h 215"/>
                  <a:gd name="T16" fmla="*/ 2147483647 w 150"/>
                  <a:gd name="T17" fmla="*/ 2147483647 h 2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0"/>
                  <a:gd name="T28" fmla="*/ 0 h 215"/>
                  <a:gd name="T29" fmla="*/ 150 w 150"/>
                  <a:gd name="T30" fmla="*/ 215 h 21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0" h="215">
                    <a:moveTo>
                      <a:pt x="95" y="65"/>
                    </a:moveTo>
                    <a:cubicBezTo>
                      <a:pt x="111" y="49"/>
                      <a:pt x="128" y="38"/>
                      <a:pt x="146" y="30"/>
                    </a:cubicBezTo>
                    <a:cubicBezTo>
                      <a:pt x="146" y="30"/>
                      <a:pt x="146" y="30"/>
                      <a:pt x="146" y="30"/>
                    </a:cubicBezTo>
                    <a:cubicBezTo>
                      <a:pt x="146" y="29"/>
                      <a:pt x="146" y="29"/>
                      <a:pt x="146" y="29"/>
                    </a:cubicBezTo>
                    <a:cubicBezTo>
                      <a:pt x="150" y="0"/>
                      <a:pt x="150" y="0"/>
                      <a:pt x="150" y="0"/>
                    </a:cubicBezTo>
                    <a:cubicBezTo>
                      <a:pt x="128" y="8"/>
                      <a:pt x="105" y="22"/>
                      <a:pt x="85" y="39"/>
                    </a:cubicBezTo>
                    <a:cubicBezTo>
                      <a:pt x="26" y="90"/>
                      <a:pt x="0" y="161"/>
                      <a:pt x="16" y="215"/>
                    </a:cubicBezTo>
                    <a:cubicBezTo>
                      <a:pt x="49" y="195"/>
                      <a:pt x="49" y="195"/>
                      <a:pt x="49" y="195"/>
                    </a:cubicBezTo>
                    <a:cubicBezTo>
                      <a:pt x="37" y="157"/>
                      <a:pt x="54" y="104"/>
                      <a:pt x="95" y="65"/>
                    </a:cubicBezTo>
                    <a:close/>
                  </a:path>
                </a:pathLst>
              </a:custGeom>
              <a:solidFill>
                <a:srgbClr val="00B0F0"/>
              </a:solidFill>
              <a:ln w="9525">
                <a:solidFill>
                  <a:srgbClr val="00B0F0"/>
                </a:solidFill>
                <a:round/>
                <a:headEnd/>
                <a:tailEnd/>
              </a:ln>
            </p:spPr>
            <p:txBody>
              <a:bodyPr lIns="106896" tIns="53443" rIns="106896" bIns="53443"/>
              <a:lstStyle/>
              <a:p>
                <a:endParaRPr lang="zh-CN" altLang="en-US"/>
              </a:p>
            </p:txBody>
          </p:sp>
          <p:sp>
            <p:nvSpPr>
              <p:cNvPr id="110630" name="Freeform 17"/>
              <p:cNvSpPr>
                <a:spLocks/>
              </p:cNvSpPr>
              <p:nvPr/>
            </p:nvSpPr>
            <p:spPr bwMode="auto">
              <a:xfrm>
                <a:off x="4416425" y="3208338"/>
                <a:ext cx="1436688" cy="1731962"/>
              </a:xfrm>
              <a:custGeom>
                <a:avLst/>
                <a:gdLst>
                  <a:gd name="T0" fmla="*/ 2147483647 w 114"/>
                  <a:gd name="T1" fmla="*/ 2147483647 h 165"/>
                  <a:gd name="T2" fmla="*/ 2147483647 w 114"/>
                  <a:gd name="T3" fmla="*/ 2147483647 h 165"/>
                  <a:gd name="T4" fmla="*/ 2147483647 w 114"/>
                  <a:gd name="T5" fmla="*/ 2147483647 h 165"/>
                  <a:gd name="T6" fmla="*/ 2147483647 w 114"/>
                  <a:gd name="T7" fmla="*/ 2147483647 h 165"/>
                  <a:gd name="T8" fmla="*/ 2147483647 w 114"/>
                  <a:gd name="T9" fmla="*/ 2147483647 h 165"/>
                  <a:gd name="T10" fmla="*/ 2147483647 w 114"/>
                  <a:gd name="T11" fmla="*/ 0 h 165"/>
                  <a:gd name="T12" fmla="*/ 2147483647 w 114"/>
                  <a:gd name="T13" fmla="*/ 2147483647 h 165"/>
                  <a:gd name="T14" fmla="*/ 2147483647 w 114"/>
                  <a:gd name="T15" fmla="*/ 2147483647 h 16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4"/>
                  <a:gd name="T25" fmla="*/ 0 h 165"/>
                  <a:gd name="T26" fmla="*/ 114 w 114"/>
                  <a:gd name="T27" fmla="*/ 165 h 16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4" h="165">
                    <a:moveTo>
                      <a:pt x="12" y="165"/>
                    </a:moveTo>
                    <a:cubicBezTo>
                      <a:pt x="12" y="165"/>
                      <a:pt x="12" y="165"/>
                      <a:pt x="12" y="165"/>
                    </a:cubicBezTo>
                    <a:cubicBezTo>
                      <a:pt x="20" y="165"/>
                      <a:pt x="20" y="165"/>
                      <a:pt x="20" y="165"/>
                    </a:cubicBezTo>
                    <a:cubicBezTo>
                      <a:pt x="12" y="142"/>
                      <a:pt x="20" y="112"/>
                      <a:pt x="20" y="112"/>
                    </a:cubicBezTo>
                    <a:cubicBezTo>
                      <a:pt x="20" y="112"/>
                      <a:pt x="38" y="41"/>
                      <a:pt x="114" y="8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91" y="8"/>
                      <a:pt x="74" y="19"/>
                      <a:pt x="58" y="35"/>
                    </a:cubicBezTo>
                    <a:cubicBezTo>
                      <a:pt x="17" y="74"/>
                      <a:pt x="0" y="127"/>
                      <a:pt x="12" y="165"/>
                    </a:cubicBezTo>
                    <a:close/>
                  </a:path>
                </a:pathLst>
              </a:custGeom>
              <a:solidFill>
                <a:srgbClr val="007CA8"/>
              </a:solidFill>
              <a:ln w="9525">
                <a:noFill/>
                <a:round/>
                <a:headEnd/>
                <a:tailEnd/>
              </a:ln>
            </p:spPr>
            <p:txBody>
              <a:bodyPr lIns="106896" tIns="53443" rIns="106896" bIns="53443"/>
              <a:lstStyle/>
              <a:p>
                <a:endParaRPr lang="zh-CN" altLang="en-US"/>
              </a:p>
            </p:txBody>
          </p:sp>
        </p:grpSp>
        <p:sp>
          <p:nvSpPr>
            <p:cNvPr id="110627" name="Freeform 11"/>
            <p:cNvSpPr>
              <a:spLocks/>
            </p:cNvSpPr>
            <p:nvPr/>
          </p:nvSpPr>
          <p:spPr bwMode="auto">
            <a:xfrm>
              <a:off x="4152900" y="4940300"/>
              <a:ext cx="515938" cy="219075"/>
            </a:xfrm>
            <a:custGeom>
              <a:avLst/>
              <a:gdLst>
                <a:gd name="T0" fmla="*/ 2147483647 w 41"/>
                <a:gd name="T1" fmla="*/ 0 h 21"/>
                <a:gd name="T2" fmla="*/ 2147483647 w 41"/>
                <a:gd name="T3" fmla="*/ 0 h 21"/>
                <a:gd name="T4" fmla="*/ 0 w 41"/>
                <a:gd name="T5" fmla="*/ 2147483647 h 21"/>
                <a:gd name="T6" fmla="*/ 2147483647 w 41"/>
                <a:gd name="T7" fmla="*/ 2147483647 h 21"/>
                <a:gd name="T8" fmla="*/ 2147483647 w 41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21"/>
                <a:gd name="T17" fmla="*/ 41 w 41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21">
                  <a:moveTo>
                    <a:pt x="41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8" y="20"/>
                    <a:pt x="8" y="20"/>
                  </a:cubicBezTo>
                  <a:lnTo>
                    <a:pt x="41" y="0"/>
                  </a:lnTo>
                  <a:close/>
                </a:path>
              </a:pathLst>
            </a:custGeom>
            <a:solidFill>
              <a:srgbClr val="1954D7"/>
            </a:solidFill>
            <a:ln w="9525">
              <a:noFill/>
              <a:round/>
              <a:headEnd/>
              <a:tailEnd/>
            </a:ln>
          </p:spPr>
          <p:txBody>
            <a:bodyPr lIns="106896" tIns="53443" rIns="106896" bIns="53443"/>
            <a:lstStyle/>
            <a:p>
              <a:endParaRPr lang="zh-CN" altLang="en-US"/>
            </a:p>
          </p:txBody>
        </p:sp>
      </p:grpSp>
      <p:sp>
        <p:nvSpPr>
          <p:cNvPr id="110598" name="Freeform 16"/>
          <p:cNvSpPr>
            <a:spLocks/>
          </p:cNvSpPr>
          <p:nvPr/>
        </p:nvSpPr>
        <p:spPr bwMode="auto">
          <a:xfrm>
            <a:off x="5789613" y="3397250"/>
            <a:ext cx="50800" cy="315913"/>
          </a:xfrm>
          <a:custGeom>
            <a:avLst/>
            <a:gdLst>
              <a:gd name="T0" fmla="*/ 0 w 8"/>
              <a:gd name="T1" fmla="*/ 2147483647 h 60"/>
              <a:gd name="T2" fmla="*/ 2147483647 w 8"/>
              <a:gd name="T3" fmla="*/ 0 h 60"/>
              <a:gd name="T4" fmla="*/ 0 w 8"/>
              <a:gd name="T5" fmla="*/ 2147483647 h 60"/>
              <a:gd name="T6" fmla="*/ 0 w 8"/>
              <a:gd name="T7" fmla="*/ 2147483647 h 60"/>
              <a:gd name="T8" fmla="*/ 0 60000 65536"/>
              <a:gd name="T9" fmla="*/ 0 60000 65536"/>
              <a:gd name="T10" fmla="*/ 0 60000 65536"/>
              <a:gd name="T11" fmla="*/ 0 60000 65536"/>
              <a:gd name="T12" fmla="*/ 0 w 8"/>
              <a:gd name="T13" fmla="*/ 0 h 60"/>
              <a:gd name="T14" fmla="*/ 8 w 8"/>
              <a:gd name="T15" fmla="*/ 60 h 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" h="60">
                <a:moveTo>
                  <a:pt x="0" y="60"/>
                </a:moveTo>
                <a:lnTo>
                  <a:pt x="8" y="0"/>
                </a:lnTo>
                <a:lnTo>
                  <a:pt x="0" y="58"/>
                </a:lnTo>
                <a:lnTo>
                  <a:pt x="0" y="6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lIns="106896" tIns="53443" rIns="106896" bIns="53443"/>
          <a:lstStyle/>
          <a:p>
            <a:endParaRPr lang="zh-CN" altLang="en-US"/>
          </a:p>
        </p:txBody>
      </p:sp>
      <p:grpSp>
        <p:nvGrpSpPr>
          <p:cNvPr id="5" name="组合 4"/>
          <p:cNvGrpSpPr>
            <a:grpSpLocks/>
          </p:cNvGrpSpPr>
          <p:nvPr/>
        </p:nvGrpSpPr>
        <p:grpSpPr bwMode="auto">
          <a:xfrm>
            <a:off x="5953125" y="3228975"/>
            <a:ext cx="2317750" cy="2047875"/>
            <a:chOff x="5953125" y="2724150"/>
            <a:chExt cx="2317750" cy="2047875"/>
          </a:xfrm>
        </p:grpSpPr>
        <p:sp>
          <p:nvSpPr>
            <p:cNvPr id="110619" name="Freeform 8"/>
            <p:cNvSpPr>
              <a:spLocks/>
            </p:cNvSpPr>
            <p:nvPr/>
          </p:nvSpPr>
          <p:spPr bwMode="auto">
            <a:xfrm>
              <a:off x="7604125" y="2997200"/>
              <a:ext cx="666750" cy="1773238"/>
            </a:xfrm>
            <a:custGeom>
              <a:avLst/>
              <a:gdLst>
                <a:gd name="T0" fmla="*/ 2147483647 w 53"/>
                <a:gd name="T1" fmla="*/ 2147483647 h 169"/>
                <a:gd name="T2" fmla="*/ 2147483647 w 53"/>
                <a:gd name="T3" fmla="*/ 2147483647 h 169"/>
                <a:gd name="T4" fmla="*/ 2147483647 w 53"/>
                <a:gd name="T5" fmla="*/ 2147483647 h 169"/>
                <a:gd name="T6" fmla="*/ 2147483647 w 53"/>
                <a:gd name="T7" fmla="*/ 2147483647 h 169"/>
                <a:gd name="T8" fmla="*/ 0 w 53"/>
                <a:gd name="T9" fmla="*/ 0 h 169"/>
                <a:gd name="T10" fmla="*/ 2147483647 w 53"/>
                <a:gd name="T11" fmla="*/ 2147483647 h 1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3"/>
                <a:gd name="T19" fmla="*/ 0 h 169"/>
                <a:gd name="T20" fmla="*/ 53 w 53"/>
                <a:gd name="T21" fmla="*/ 169 h 16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3" h="169">
                  <a:moveTo>
                    <a:pt x="13" y="13"/>
                  </a:moveTo>
                  <a:cubicBezTo>
                    <a:pt x="44" y="49"/>
                    <a:pt x="44" y="105"/>
                    <a:pt x="19" y="156"/>
                  </a:cubicBezTo>
                  <a:cubicBezTo>
                    <a:pt x="19" y="156"/>
                    <a:pt x="19" y="156"/>
                    <a:pt x="19" y="156"/>
                  </a:cubicBezTo>
                  <a:cubicBezTo>
                    <a:pt x="21" y="169"/>
                    <a:pt x="21" y="169"/>
                    <a:pt x="21" y="169"/>
                  </a:cubicBezTo>
                  <a:cubicBezTo>
                    <a:pt x="53" y="108"/>
                    <a:pt x="53" y="39"/>
                    <a:pt x="0" y="0"/>
                  </a:cubicBezTo>
                  <a:cubicBezTo>
                    <a:pt x="5" y="4"/>
                    <a:pt x="9" y="8"/>
                    <a:pt x="13" y="13"/>
                  </a:cubicBezTo>
                  <a:close/>
                </a:path>
              </a:pathLst>
            </a:custGeom>
            <a:gradFill rotWithShape="1">
              <a:gsLst>
                <a:gs pos="0">
                  <a:srgbClr val="1C1C1C"/>
                </a:gs>
                <a:gs pos="100000">
                  <a:srgbClr val="333333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lIns="106896" tIns="53443" rIns="106896" bIns="53443"/>
            <a:lstStyle/>
            <a:p>
              <a:endParaRPr lang="zh-CN" altLang="en-US"/>
            </a:p>
          </p:txBody>
        </p:sp>
        <p:sp>
          <p:nvSpPr>
            <p:cNvPr id="110620" name="Freeform 14"/>
            <p:cNvSpPr>
              <a:spLocks/>
            </p:cNvSpPr>
            <p:nvPr/>
          </p:nvSpPr>
          <p:spPr bwMode="auto">
            <a:xfrm>
              <a:off x="7213600" y="4414838"/>
              <a:ext cx="655638" cy="357187"/>
            </a:xfrm>
            <a:custGeom>
              <a:avLst/>
              <a:gdLst>
                <a:gd name="T0" fmla="*/ 2147483647 w 52"/>
                <a:gd name="T1" fmla="*/ 2147483647 h 34"/>
                <a:gd name="T2" fmla="*/ 2147483647 w 52"/>
                <a:gd name="T3" fmla="*/ 2147483647 h 34"/>
                <a:gd name="T4" fmla="*/ 2147483647 w 52"/>
                <a:gd name="T5" fmla="*/ 0 h 34"/>
                <a:gd name="T6" fmla="*/ 0 w 52"/>
                <a:gd name="T7" fmla="*/ 0 h 34"/>
                <a:gd name="T8" fmla="*/ 2147483647 w 52"/>
                <a:gd name="T9" fmla="*/ 2147483647 h 34"/>
                <a:gd name="T10" fmla="*/ 2147483647 w 52"/>
                <a:gd name="T11" fmla="*/ 2147483647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"/>
                <a:gd name="T19" fmla="*/ 0 h 34"/>
                <a:gd name="T20" fmla="*/ 52 w 52"/>
                <a:gd name="T21" fmla="*/ 34 h 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" h="34">
                  <a:moveTo>
                    <a:pt x="52" y="34"/>
                  </a:moveTo>
                  <a:cubicBezTo>
                    <a:pt x="50" y="21"/>
                    <a:pt x="50" y="21"/>
                    <a:pt x="50" y="2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52" y="34"/>
                  </a:lnTo>
                  <a:close/>
                </a:path>
              </a:pathLst>
            </a:custGeom>
            <a:gradFill rotWithShape="1">
              <a:gsLst>
                <a:gs pos="0">
                  <a:srgbClr val="333333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lIns="106896" tIns="53443" rIns="106896" bIns="53443"/>
            <a:lstStyle/>
            <a:p>
              <a:endParaRPr lang="zh-CN" altLang="en-US"/>
            </a:p>
          </p:txBody>
        </p:sp>
        <p:sp>
          <p:nvSpPr>
            <p:cNvPr id="110621" name="Freeform 15"/>
            <p:cNvSpPr>
              <a:spLocks/>
            </p:cNvSpPr>
            <p:nvPr/>
          </p:nvSpPr>
          <p:spPr bwMode="auto">
            <a:xfrm>
              <a:off x="5953125" y="2724150"/>
              <a:ext cx="2206625" cy="1909763"/>
            </a:xfrm>
            <a:custGeom>
              <a:avLst/>
              <a:gdLst>
                <a:gd name="T0" fmla="*/ 2147483647 w 175"/>
                <a:gd name="T1" fmla="*/ 2147483647 h 182"/>
                <a:gd name="T2" fmla="*/ 2147483647 w 175"/>
                <a:gd name="T3" fmla="*/ 2147483647 h 182"/>
                <a:gd name="T4" fmla="*/ 2147483647 w 175"/>
                <a:gd name="T5" fmla="*/ 2147483647 h 182"/>
                <a:gd name="T6" fmla="*/ 2147483647 w 175"/>
                <a:gd name="T7" fmla="*/ 2147483647 h 182"/>
                <a:gd name="T8" fmla="*/ 0 w 175"/>
                <a:gd name="T9" fmla="*/ 2147483647 h 182"/>
                <a:gd name="T10" fmla="*/ 2147483647 w 175"/>
                <a:gd name="T11" fmla="*/ 2147483647 h 182"/>
                <a:gd name="T12" fmla="*/ 2147483647 w 175"/>
                <a:gd name="T13" fmla="*/ 2147483647 h 182"/>
                <a:gd name="T14" fmla="*/ 2147483647 w 175"/>
                <a:gd name="T15" fmla="*/ 2147483647 h 182"/>
                <a:gd name="T16" fmla="*/ 2147483647 w 175"/>
                <a:gd name="T17" fmla="*/ 2147483647 h 182"/>
                <a:gd name="T18" fmla="*/ 2147483647 w 175"/>
                <a:gd name="T19" fmla="*/ 2147483647 h 18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5"/>
                <a:gd name="T31" fmla="*/ 0 h 182"/>
                <a:gd name="T32" fmla="*/ 175 w 175"/>
                <a:gd name="T33" fmla="*/ 182 h 18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5" h="182">
                  <a:moveTo>
                    <a:pt x="144" y="39"/>
                  </a:moveTo>
                  <a:cubicBezTo>
                    <a:pt x="140" y="34"/>
                    <a:pt x="136" y="30"/>
                    <a:pt x="131" y="26"/>
                  </a:cubicBezTo>
                  <a:cubicBezTo>
                    <a:pt x="119" y="18"/>
                    <a:pt x="105" y="11"/>
                    <a:pt x="89" y="6"/>
                  </a:cubicBezTo>
                  <a:cubicBezTo>
                    <a:pt x="62" y="0"/>
                    <a:pt x="32" y="2"/>
                    <a:pt x="2" y="12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37" y="28"/>
                    <a:pt x="72" y="32"/>
                    <a:pt x="94" y="55"/>
                  </a:cubicBezTo>
                  <a:cubicBezTo>
                    <a:pt x="100" y="60"/>
                    <a:pt x="104" y="67"/>
                    <a:pt x="107" y="74"/>
                  </a:cubicBezTo>
                  <a:cubicBezTo>
                    <a:pt x="118" y="98"/>
                    <a:pt x="115" y="130"/>
                    <a:pt x="101" y="161"/>
                  </a:cubicBezTo>
                  <a:cubicBezTo>
                    <a:pt x="150" y="182"/>
                    <a:pt x="150" y="182"/>
                    <a:pt x="150" y="182"/>
                  </a:cubicBezTo>
                  <a:cubicBezTo>
                    <a:pt x="175" y="131"/>
                    <a:pt x="175" y="75"/>
                    <a:pt x="144" y="39"/>
                  </a:cubicBezTo>
                  <a:close/>
                </a:path>
              </a:pathLst>
            </a:custGeom>
            <a:gradFill rotWithShape="1">
              <a:gsLst>
                <a:gs pos="0">
                  <a:srgbClr val="C0C0C0"/>
                </a:gs>
                <a:gs pos="100000">
                  <a:srgbClr val="EAEAEA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lIns="106896" tIns="53443" rIns="106896" bIns="53443"/>
            <a:lstStyle/>
            <a:p>
              <a:endParaRPr lang="zh-CN" altLang="en-US"/>
            </a:p>
          </p:txBody>
        </p:sp>
        <p:sp>
          <p:nvSpPr>
            <p:cNvPr id="110622" name="Freeform 19"/>
            <p:cNvSpPr>
              <a:spLocks/>
            </p:cNvSpPr>
            <p:nvPr/>
          </p:nvSpPr>
          <p:spPr bwMode="auto">
            <a:xfrm>
              <a:off x="5953125" y="3017838"/>
              <a:ext cx="1350963" cy="482600"/>
            </a:xfrm>
            <a:custGeom>
              <a:avLst/>
              <a:gdLst>
                <a:gd name="T0" fmla="*/ 0 w 107"/>
                <a:gd name="T1" fmla="*/ 2147483647 h 46"/>
                <a:gd name="T2" fmla="*/ 0 w 107"/>
                <a:gd name="T3" fmla="*/ 2147483647 h 46"/>
                <a:gd name="T4" fmla="*/ 2147483647 w 107"/>
                <a:gd name="T5" fmla="*/ 2147483647 h 46"/>
                <a:gd name="T6" fmla="*/ 2147483647 w 107"/>
                <a:gd name="T7" fmla="*/ 2147483647 h 46"/>
                <a:gd name="T8" fmla="*/ 2147483647 w 107"/>
                <a:gd name="T9" fmla="*/ 2147483647 h 46"/>
                <a:gd name="T10" fmla="*/ 0 w 107"/>
                <a:gd name="T11" fmla="*/ 2147483647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7"/>
                <a:gd name="T19" fmla="*/ 0 h 46"/>
                <a:gd name="T20" fmla="*/ 107 w 107"/>
                <a:gd name="T21" fmla="*/ 46 h 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7" h="46"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0" y="3"/>
                    <a:pt x="92" y="27"/>
                    <a:pt x="107" y="46"/>
                  </a:cubicBezTo>
                  <a:cubicBezTo>
                    <a:pt x="104" y="39"/>
                    <a:pt x="100" y="32"/>
                    <a:pt x="94" y="27"/>
                  </a:cubicBezTo>
                  <a:cubicBezTo>
                    <a:pt x="72" y="4"/>
                    <a:pt x="37" y="0"/>
                    <a:pt x="0" y="12"/>
                  </a:cubicBezTo>
                  <a:close/>
                </a:path>
              </a:pathLst>
            </a:custGeom>
            <a:gradFill rotWithShape="1">
              <a:gsLst>
                <a:gs pos="0">
                  <a:srgbClr val="333333"/>
                </a:gs>
                <a:gs pos="100000">
                  <a:srgbClr val="B2B2B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lIns="106896" tIns="53443" rIns="106896" bIns="53443"/>
            <a:lstStyle/>
            <a:p>
              <a:endParaRPr lang="zh-CN" altLang="en-US"/>
            </a:p>
          </p:txBody>
        </p:sp>
      </p:grpSp>
      <p:grpSp>
        <p:nvGrpSpPr>
          <p:cNvPr id="9" name="组合 8"/>
          <p:cNvGrpSpPr>
            <a:grpSpLocks/>
          </p:cNvGrpSpPr>
          <p:nvPr/>
        </p:nvGrpSpPr>
        <p:grpSpPr bwMode="auto">
          <a:xfrm>
            <a:off x="590550" y="4457706"/>
            <a:ext cx="3648075" cy="600372"/>
            <a:chOff x="590550" y="3952881"/>
            <a:chExt cx="3648075" cy="600372"/>
          </a:xfrm>
        </p:grpSpPr>
        <p:sp>
          <p:nvSpPr>
            <p:cNvPr id="110615" name="Line 21"/>
            <p:cNvSpPr>
              <a:spLocks noChangeShapeType="1"/>
            </p:cNvSpPr>
            <p:nvPr/>
          </p:nvSpPr>
          <p:spPr bwMode="auto">
            <a:xfrm>
              <a:off x="685800" y="4486275"/>
              <a:ext cx="3552825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 type="oval" w="med" len="med"/>
            </a:ln>
          </p:spPr>
          <p:txBody>
            <a:bodyPr lIns="106896" tIns="53443" rIns="106896" bIns="53443"/>
            <a:lstStyle/>
            <a:p>
              <a:endParaRPr lang="zh-CN" altLang="en-US"/>
            </a:p>
          </p:txBody>
        </p:sp>
        <p:sp>
          <p:nvSpPr>
            <p:cNvPr id="110618" name="Rectangle 26"/>
            <p:cNvSpPr>
              <a:spLocks noChangeArrowheads="1"/>
            </p:cNvSpPr>
            <p:nvPr/>
          </p:nvSpPr>
          <p:spPr bwMode="auto">
            <a:xfrm>
              <a:off x="590550" y="3952881"/>
              <a:ext cx="1857355" cy="600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6896" tIns="53443" rIns="106896" bIns="53443">
              <a:spAutoFit/>
            </a:bodyPr>
            <a:lstStyle/>
            <a:p>
              <a:pPr>
                <a:defRPr/>
              </a:pPr>
              <a:r>
                <a:rPr lang="zh-CN" altLang="en-US" sz="3200" dirty="0" smtClean="0">
                  <a:solidFill>
                    <a:srgbClr val="007CA8"/>
                  </a:solidFill>
                  <a:latin typeface="+mj-ea"/>
                  <a:ea typeface="+mj-ea"/>
                </a:rPr>
                <a:t>为谁用权</a:t>
              </a:r>
            </a:p>
          </p:txBody>
        </p:sp>
      </p:grpSp>
      <p:grpSp>
        <p:nvGrpSpPr>
          <p:cNvPr id="7" name="组合 6"/>
          <p:cNvGrpSpPr>
            <a:grpSpLocks/>
          </p:cNvGrpSpPr>
          <p:nvPr/>
        </p:nvGrpSpPr>
        <p:grpSpPr bwMode="auto">
          <a:xfrm>
            <a:off x="7215188" y="2957508"/>
            <a:ext cx="3544887" cy="576267"/>
            <a:chOff x="7215188" y="2452683"/>
            <a:chExt cx="3544887" cy="576267"/>
          </a:xfrm>
        </p:grpSpPr>
        <p:sp>
          <p:nvSpPr>
            <p:cNvPr id="110612" name="Rectangle 20"/>
            <p:cNvSpPr>
              <a:spLocks noChangeArrowheads="1"/>
            </p:cNvSpPr>
            <p:nvPr/>
          </p:nvSpPr>
          <p:spPr bwMode="auto">
            <a:xfrm>
              <a:off x="7312025" y="2452683"/>
              <a:ext cx="3448050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6896" tIns="53443" rIns="106896" bIns="53443" anchor="ctr"/>
            <a:lstStyle/>
            <a:p>
              <a:pPr algn="r">
                <a:lnSpc>
                  <a:spcPct val="120000"/>
                </a:lnSpc>
                <a:defRPr/>
              </a:pPr>
              <a:r>
                <a:rPr lang="zh-CN" altLang="en-US" sz="3200" dirty="0" smtClean="0">
                  <a:solidFill>
                    <a:srgbClr val="007CA8"/>
                  </a:solidFill>
                  <a:latin typeface="+mj-ea"/>
                  <a:ea typeface="+mj-ea"/>
                </a:rPr>
                <a:t>如何用权</a:t>
              </a:r>
              <a:endParaRPr lang="zh-CN" altLang="en-US" sz="3200" dirty="0">
                <a:solidFill>
                  <a:srgbClr val="007CA8"/>
                </a:solidFill>
                <a:latin typeface="+mj-ea"/>
                <a:ea typeface="+mj-ea"/>
              </a:endParaRPr>
            </a:p>
          </p:txBody>
        </p:sp>
        <p:sp>
          <p:nvSpPr>
            <p:cNvPr id="110613" name="Line 23"/>
            <p:cNvSpPr>
              <a:spLocks noChangeShapeType="1"/>
            </p:cNvSpPr>
            <p:nvPr/>
          </p:nvSpPr>
          <p:spPr bwMode="auto">
            <a:xfrm>
              <a:off x="7215188" y="3028950"/>
              <a:ext cx="3455987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round/>
              <a:headEnd type="oval" w="med" len="med"/>
              <a:tailEnd/>
            </a:ln>
          </p:spPr>
          <p:txBody>
            <a:bodyPr lIns="106896" tIns="53443" rIns="106896" bIns="53443"/>
            <a:lstStyle/>
            <a:p>
              <a:endParaRPr lang="zh-CN" altLang="en-US"/>
            </a:p>
          </p:txBody>
        </p:sp>
      </p:grpSp>
      <p:grpSp>
        <p:nvGrpSpPr>
          <p:cNvPr id="8" name="组合 7"/>
          <p:cNvGrpSpPr>
            <a:grpSpLocks/>
          </p:cNvGrpSpPr>
          <p:nvPr/>
        </p:nvGrpSpPr>
        <p:grpSpPr bwMode="auto">
          <a:xfrm>
            <a:off x="7119938" y="5243524"/>
            <a:ext cx="3713197" cy="611176"/>
            <a:chOff x="7119938" y="4738699"/>
            <a:chExt cx="3713197" cy="611176"/>
          </a:xfrm>
        </p:grpSpPr>
        <p:sp>
          <p:nvSpPr>
            <p:cNvPr id="110609" name="Line 22"/>
            <p:cNvSpPr>
              <a:spLocks noChangeShapeType="1"/>
            </p:cNvSpPr>
            <p:nvPr/>
          </p:nvSpPr>
          <p:spPr bwMode="auto">
            <a:xfrm>
              <a:off x="7119938" y="5349875"/>
              <a:ext cx="3551237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round/>
              <a:headEnd type="oval" w="med" len="med"/>
              <a:tailEnd/>
            </a:ln>
          </p:spPr>
          <p:txBody>
            <a:bodyPr lIns="106896" tIns="53443" rIns="106896" bIns="53443"/>
            <a:lstStyle/>
            <a:p>
              <a:endParaRPr lang="zh-CN" altLang="en-US"/>
            </a:p>
          </p:txBody>
        </p:sp>
        <p:sp>
          <p:nvSpPr>
            <p:cNvPr id="110610" name="Rectangle 25"/>
            <p:cNvSpPr>
              <a:spLocks noChangeArrowheads="1"/>
            </p:cNvSpPr>
            <p:nvPr/>
          </p:nvSpPr>
          <p:spPr bwMode="auto">
            <a:xfrm>
              <a:off x="7385085" y="4738699"/>
              <a:ext cx="3448050" cy="452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6896" tIns="53443" rIns="106896" bIns="53443" anchor="ctr"/>
            <a:lstStyle/>
            <a:p>
              <a:pPr algn="r">
                <a:defRPr/>
              </a:pPr>
              <a:r>
                <a:rPr lang="zh-CN" altLang="en-US" sz="3200" dirty="0" smtClean="0">
                  <a:solidFill>
                    <a:srgbClr val="007CA8"/>
                  </a:solidFill>
                  <a:latin typeface="+mj-ea"/>
                  <a:ea typeface="+mj-ea"/>
                </a:rPr>
                <a:t>怎样安全用权</a:t>
              </a:r>
            </a:p>
          </p:txBody>
        </p:sp>
      </p:grpSp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760377" y="1957376"/>
            <a:ext cx="4643470" cy="956111"/>
            <a:chOff x="742950" y="2566988"/>
            <a:chExt cx="3876675" cy="956111"/>
          </a:xfrm>
        </p:grpSpPr>
        <p:sp>
          <p:nvSpPr>
            <p:cNvPr id="110606" name="Freeform 9"/>
            <p:cNvSpPr>
              <a:spLocks/>
            </p:cNvSpPr>
            <p:nvPr/>
          </p:nvSpPr>
          <p:spPr bwMode="auto">
            <a:xfrm>
              <a:off x="4305300" y="3228975"/>
              <a:ext cx="6350" cy="11113"/>
            </a:xfrm>
            <a:custGeom>
              <a:avLst/>
              <a:gdLst>
                <a:gd name="T0" fmla="*/ 0 w 4763"/>
                <a:gd name="T1" fmla="*/ 2147483647 h 1"/>
                <a:gd name="T2" fmla="*/ 0 w 4763"/>
                <a:gd name="T3" fmla="*/ 0 h 1"/>
                <a:gd name="T4" fmla="*/ 0 w 4763"/>
                <a:gd name="T5" fmla="*/ 2147483647 h 1"/>
                <a:gd name="T6" fmla="*/ 0 60000 65536"/>
                <a:gd name="T7" fmla="*/ 0 60000 65536"/>
                <a:gd name="T8" fmla="*/ 0 60000 65536"/>
                <a:gd name="T9" fmla="*/ 0 w 4763"/>
                <a:gd name="T10" fmla="*/ 0 h 1"/>
                <a:gd name="T11" fmla="*/ 4763 w 476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63"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lIns="106896" tIns="53443" rIns="106896" bIns="53443"/>
            <a:lstStyle/>
            <a:p>
              <a:endParaRPr lang="zh-CN" altLang="en-US"/>
            </a:p>
          </p:txBody>
        </p:sp>
        <p:sp>
          <p:nvSpPr>
            <p:cNvPr id="110607" name="Rectangle 24"/>
            <p:cNvSpPr>
              <a:spLocks noChangeArrowheads="1"/>
            </p:cNvSpPr>
            <p:nvPr/>
          </p:nvSpPr>
          <p:spPr bwMode="auto">
            <a:xfrm>
              <a:off x="742950" y="2566988"/>
              <a:ext cx="3876675" cy="956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6896" tIns="53443" rIns="106896" bIns="53443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dirty="0" smtClean="0">
                  <a:ea typeface="微软雅黑" pitchFamily="34" charset="-122"/>
                </a:rPr>
                <a:t>这三个问题是联系在一起的，</a:t>
              </a:r>
              <a:endParaRPr lang="en-US" altLang="zh-CN" sz="2400" dirty="0" smtClean="0">
                <a:ea typeface="微软雅黑" pitchFamily="34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2400" dirty="0" smtClean="0">
                  <a:ea typeface="微软雅黑" pitchFamily="34" charset="-122"/>
                </a:rPr>
                <a:t>为谁用权是用权的根本性问题。</a:t>
              </a:r>
              <a:endParaRPr lang="zh-CN" altLang="en-US" sz="2400" dirty="0">
                <a:ea typeface="微软雅黑" pitchFamily="34" charset="-122"/>
              </a:endParaRPr>
            </a:p>
          </p:txBody>
        </p:sp>
      </p:grpSp>
      <p:grpSp>
        <p:nvGrpSpPr>
          <p:cNvPr id="4" name="组合 3"/>
          <p:cNvGrpSpPr>
            <a:grpSpLocks/>
          </p:cNvGrpSpPr>
          <p:nvPr/>
        </p:nvGrpSpPr>
        <p:grpSpPr bwMode="auto">
          <a:xfrm>
            <a:off x="4202113" y="5087938"/>
            <a:ext cx="3565525" cy="1522412"/>
            <a:chOff x="4202113" y="4583113"/>
            <a:chExt cx="3565525" cy="1522412"/>
          </a:xfrm>
        </p:grpSpPr>
        <p:sp>
          <p:nvSpPr>
            <p:cNvPr id="110623" name="Freeform 7"/>
            <p:cNvSpPr>
              <a:spLocks/>
            </p:cNvSpPr>
            <p:nvPr/>
          </p:nvSpPr>
          <p:spPr bwMode="auto">
            <a:xfrm>
              <a:off x="4619625" y="4802188"/>
              <a:ext cx="3148013" cy="1303337"/>
            </a:xfrm>
            <a:custGeom>
              <a:avLst/>
              <a:gdLst>
                <a:gd name="T0" fmla="*/ 2147483647 w 250"/>
                <a:gd name="T1" fmla="*/ 2147483647 h 124"/>
                <a:gd name="T2" fmla="*/ 0 w 250"/>
                <a:gd name="T3" fmla="*/ 2147483647 h 124"/>
                <a:gd name="T4" fmla="*/ 2147483647 w 250"/>
                <a:gd name="T5" fmla="*/ 2147483647 h 124"/>
                <a:gd name="T6" fmla="*/ 2147483647 w 250"/>
                <a:gd name="T7" fmla="*/ 2147483647 h 124"/>
                <a:gd name="T8" fmla="*/ 2147483647 w 250"/>
                <a:gd name="T9" fmla="*/ 0 h 124"/>
                <a:gd name="T10" fmla="*/ 2147483647 w 250"/>
                <a:gd name="T11" fmla="*/ 2147483647 h 1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0"/>
                <a:gd name="T19" fmla="*/ 0 h 124"/>
                <a:gd name="T20" fmla="*/ 250 w 250"/>
                <a:gd name="T21" fmla="*/ 124 h 1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0" h="124">
                  <a:moveTo>
                    <a:pt x="201" y="54"/>
                  </a:moveTo>
                  <a:cubicBezTo>
                    <a:pt x="135" y="110"/>
                    <a:pt x="51" y="122"/>
                    <a:pt x="0" y="86"/>
                  </a:cubicBezTo>
                  <a:cubicBezTo>
                    <a:pt x="26" y="108"/>
                    <a:pt x="68" y="124"/>
                    <a:pt x="133" y="105"/>
                  </a:cubicBezTo>
                  <a:cubicBezTo>
                    <a:pt x="181" y="91"/>
                    <a:pt x="223" y="55"/>
                    <a:pt x="250" y="12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35" y="19"/>
                    <a:pt x="219" y="38"/>
                    <a:pt x="201" y="54"/>
                  </a:cubicBezTo>
                  <a:close/>
                </a:path>
              </a:pathLst>
            </a:custGeom>
            <a:gradFill rotWithShape="1">
              <a:gsLst>
                <a:gs pos="0">
                  <a:srgbClr val="1C1C1C"/>
                </a:gs>
                <a:gs pos="100000">
                  <a:srgbClr val="333333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lIns="106896" tIns="53443" rIns="106896" bIns="53443"/>
            <a:lstStyle/>
            <a:p>
              <a:endParaRPr lang="zh-CN" altLang="en-US"/>
            </a:p>
          </p:txBody>
        </p:sp>
        <p:sp>
          <p:nvSpPr>
            <p:cNvPr id="110624" name="Freeform 13"/>
            <p:cNvSpPr>
              <a:spLocks/>
            </p:cNvSpPr>
            <p:nvPr/>
          </p:nvSpPr>
          <p:spPr bwMode="auto">
            <a:xfrm>
              <a:off x="4202113" y="4583113"/>
              <a:ext cx="3527425" cy="1501775"/>
            </a:xfrm>
            <a:custGeom>
              <a:avLst/>
              <a:gdLst>
                <a:gd name="T0" fmla="*/ 2147483647 w 280"/>
                <a:gd name="T1" fmla="*/ 2147483647 h 143"/>
                <a:gd name="T2" fmla="*/ 2147483647 w 280"/>
                <a:gd name="T3" fmla="*/ 2147483647 h 143"/>
                <a:gd name="T4" fmla="*/ 2147483647 w 280"/>
                <a:gd name="T5" fmla="*/ 2147483647 h 143"/>
                <a:gd name="T6" fmla="*/ 2147483647 w 280"/>
                <a:gd name="T7" fmla="*/ 0 h 143"/>
                <a:gd name="T8" fmla="*/ 2147483647 w 280"/>
                <a:gd name="T9" fmla="*/ 2147483647 h 143"/>
                <a:gd name="T10" fmla="*/ 2147483647 w 280"/>
                <a:gd name="T11" fmla="*/ 2147483647 h 143"/>
                <a:gd name="T12" fmla="*/ 2147483647 w 280"/>
                <a:gd name="T13" fmla="*/ 2147483647 h 143"/>
                <a:gd name="T14" fmla="*/ 2147483647 w 280"/>
                <a:gd name="T15" fmla="*/ 2147483647 h 143"/>
                <a:gd name="T16" fmla="*/ 0 w 280"/>
                <a:gd name="T17" fmla="*/ 2147483647 h 143"/>
                <a:gd name="T18" fmla="*/ 2147483647 w 280"/>
                <a:gd name="T19" fmla="*/ 2147483647 h 143"/>
                <a:gd name="T20" fmla="*/ 2147483647 w 280"/>
                <a:gd name="T21" fmla="*/ 2147483647 h 1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80"/>
                <a:gd name="T34" fmla="*/ 0 h 143"/>
                <a:gd name="T35" fmla="*/ 280 w 280"/>
                <a:gd name="T36" fmla="*/ 143 h 14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80" h="143">
                  <a:moveTo>
                    <a:pt x="234" y="75"/>
                  </a:moveTo>
                  <a:cubicBezTo>
                    <a:pt x="252" y="59"/>
                    <a:pt x="268" y="40"/>
                    <a:pt x="280" y="21"/>
                  </a:cubicBezTo>
                  <a:cubicBezTo>
                    <a:pt x="280" y="21"/>
                    <a:pt x="280" y="21"/>
                    <a:pt x="280" y="21"/>
                  </a:cubicBezTo>
                  <a:cubicBezTo>
                    <a:pt x="280" y="21"/>
                    <a:pt x="242" y="5"/>
                    <a:pt x="231" y="0"/>
                  </a:cubicBezTo>
                  <a:cubicBezTo>
                    <a:pt x="223" y="12"/>
                    <a:pt x="214" y="24"/>
                    <a:pt x="203" y="35"/>
                  </a:cubicBezTo>
                  <a:cubicBezTo>
                    <a:pt x="161" y="75"/>
                    <a:pt x="108" y="91"/>
                    <a:pt x="71" y="77"/>
                  </a:cubicBezTo>
                  <a:cubicBezTo>
                    <a:pt x="61" y="74"/>
                    <a:pt x="52" y="68"/>
                    <a:pt x="45" y="61"/>
                  </a:cubicBezTo>
                  <a:cubicBezTo>
                    <a:pt x="39" y="56"/>
                    <a:pt x="35" y="50"/>
                    <a:pt x="32" y="4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4" y="72"/>
                    <a:pt x="14" y="91"/>
                    <a:pt x="33" y="107"/>
                  </a:cubicBezTo>
                  <a:cubicBezTo>
                    <a:pt x="84" y="143"/>
                    <a:pt x="168" y="131"/>
                    <a:pt x="234" y="75"/>
                  </a:cubicBezTo>
                  <a:close/>
                </a:path>
              </a:pathLst>
            </a:custGeom>
            <a:gradFill rotWithShape="1">
              <a:gsLst>
                <a:gs pos="0">
                  <a:srgbClr val="C0C0C0"/>
                </a:gs>
                <a:gs pos="100000">
                  <a:srgbClr val="EAEAEA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lIns="106896" tIns="53443" rIns="106896" bIns="53443"/>
            <a:lstStyle/>
            <a:p>
              <a:endParaRPr lang="zh-CN" altLang="en-US"/>
            </a:p>
          </p:txBody>
        </p:sp>
        <p:sp>
          <p:nvSpPr>
            <p:cNvPr id="110625" name="Freeform 18"/>
            <p:cNvSpPr>
              <a:spLocks/>
            </p:cNvSpPr>
            <p:nvPr/>
          </p:nvSpPr>
          <p:spPr bwMode="auto">
            <a:xfrm>
              <a:off x="4605338" y="5033963"/>
              <a:ext cx="493712" cy="357187"/>
            </a:xfrm>
            <a:custGeom>
              <a:avLst/>
              <a:gdLst>
                <a:gd name="T0" fmla="*/ 2147483647 w 39"/>
                <a:gd name="T1" fmla="*/ 2147483647 h 34"/>
                <a:gd name="T2" fmla="*/ 2147483647 w 39"/>
                <a:gd name="T3" fmla="*/ 0 h 34"/>
                <a:gd name="T4" fmla="*/ 2147483647 w 39"/>
                <a:gd name="T5" fmla="*/ 0 h 34"/>
                <a:gd name="T6" fmla="*/ 0 w 39"/>
                <a:gd name="T7" fmla="*/ 0 h 34"/>
                <a:gd name="T8" fmla="*/ 2147483647 w 39"/>
                <a:gd name="T9" fmla="*/ 2147483647 h 34"/>
                <a:gd name="T10" fmla="*/ 2147483647 w 39"/>
                <a:gd name="T11" fmla="*/ 2147483647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"/>
                <a:gd name="T19" fmla="*/ 0 h 34"/>
                <a:gd name="T20" fmla="*/ 39 w 39"/>
                <a:gd name="T21" fmla="*/ 34 h 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" h="34">
                  <a:moveTo>
                    <a:pt x="39" y="34"/>
                  </a:moveTo>
                  <a:cubicBezTo>
                    <a:pt x="20" y="25"/>
                    <a:pt x="12" y="13"/>
                    <a:pt x="6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7"/>
                    <a:pt x="7" y="13"/>
                    <a:pt x="13" y="18"/>
                  </a:cubicBezTo>
                  <a:cubicBezTo>
                    <a:pt x="20" y="25"/>
                    <a:pt x="29" y="31"/>
                    <a:pt x="39" y="34"/>
                  </a:cubicBez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B2B2B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lIns="106896" tIns="53443" rIns="106896" bIns="53443"/>
            <a:lstStyle/>
            <a:p>
              <a:endParaRPr lang="zh-CN" alt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69857" y="134938"/>
            <a:ext cx="6448436" cy="823987"/>
          </a:xfrm>
          <a:prstGeom prst="rect">
            <a:avLst/>
          </a:prstGeom>
          <a:noFill/>
        </p:spPr>
        <p:txBody>
          <a:bodyPr wrap="square" lIns="102789" tIns="51393" rIns="102789" bIns="51393">
            <a:spAutoFit/>
          </a:bodyPr>
          <a:lstStyle/>
          <a:p>
            <a:pPr eaLnBrk="0" hangingPunct="0">
              <a:lnSpc>
                <a:spcPct val="130000"/>
              </a:lnSpc>
              <a:defRPr/>
            </a:pPr>
            <a:r>
              <a:rPr lang="zh-CN" altLang="en-US" sz="3600" dirty="0" smtClean="0">
                <a:latin typeface="微软雅黑" pitchFamily="34" charset="-122"/>
                <a:ea typeface="微软雅黑" pitchFamily="34" charset="-122"/>
                <a:cs typeface="+mj-cs"/>
              </a:rPr>
              <a:t>用心解决好“用权”问题</a:t>
            </a:r>
            <a:endParaRPr lang="zh-CN" altLang="en-US" sz="3600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pic>
        <p:nvPicPr>
          <p:cNvPr id="41" name="图片 40" descr="161930378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467" y="3529012"/>
            <a:ext cx="2573908" cy="2643206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nimBg="1"/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621"/>
          <p:cNvSpPr>
            <a:spLocks noChangeArrowheads="1"/>
          </p:cNvSpPr>
          <p:nvPr/>
        </p:nvSpPr>
        <p:spPr bwMode="auto">
          <a:xfrm>
            <a:off x="1766854" y="1679604"/>
            <a:ext cx="7993063" cy="3240087"/>
          </a:xfrm>
          <a:prstGeom prst="ellipse">
            <a:avLst/>
          </a:prstGeom>
          <a:gradFill rotWithShape="1">
            <a:gsLst>
              <a:gs pos="0">
                <a:srgbClr val="FF9900">
                  <a:alpha val="60001"/>
                </a:srgbClr>
              </a:gs>
              <a:gs pos="100000">
                <a:srgbClr val="7647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zh-CN"/>
          </a:p>
        </p:txBody>
      </p:sp>
      <p:sp>
        <p:nvSpPr>
          <p:cNvPr id="5" name="TextBox 4"/>
          <p:cNvSpPr txBox="1"/>
          <p:nvPr/>
        </p:nvSpPr>
        <p:spPr>
          <a:xfrm>
            <a:off x="169857" y="134938"/>
            <a:ext cx="7448568" cy="823987"/>
          </a:xfrm>
          <a:prstGeom prst="rect">
            <a:avLst/>
          </a:prstGeom>
          <a:noFill/>
        </p:spPr>
        <p:txBody>
          <a:bodyPr wrap="square" lIns="102789" tIns="51393" rIns="102789" bIns="51393">
            <a:spAutoFit/>
          </a:bodyPr>
          <a:lstStyle/>
          <a:p>
            <a:pPr eaLnBrk="0" hangingPunct="0">
              <a:lnSpc>
                <a:spcPct val="130000"/>
              </a:lnSpc>
              <a:defRPr/>
            </a:pPr>
            <a:r>
              <a:rPr lang="zh-CN" altLang="en-US" sz="3600" dirty="0" smtClean="0">
                <a:latin typeface="微软雅黑" pitchFamily="34" charset="-122"/>
                <a:ea typeface="微软雅黑" pitchFamily="34" charset="-122"/>
                <a:cs typeface="+mj-cs"/>
              </a:rPr>
              <a:t>“权为民所用”是最核心的要求</a:t>
            </a:r>
            <a:endParaRPr lang="zh-CN" altLang="en-US" sz="3600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46063" y="1457310"/>
            <a:ext cx="10572824" cy="785818"/>
            <a:chOff x="546063" y="1457310"/>
            <a:chExt cx="10572824" cy="785818"/>
          </a:xfrm>
        </p:grpSpPr>
        <p:grpSp>
          <p:nvGrpSpPr>
            <p:cNvPr id="14" name="Group 273"/>
            <p:cNvGrpSpPr>
              <a:grpSpLocks/>
            </p:cNvGrpSpPr>
            <p:nvPr/>
          </p:nvGrpSpPr>
          <p:grpSpPr bwMode="auto">
            <a:xfrm>
              <a:off x="546063" y="1457310"/>
              <a:ext cx="10572824" cy="785818"/>
              <a:chOff x="928" y="527"/>
              <a:chExt cx="2814" cy="409"/>
            </a:xfrm>
          </p:grpSpPr>
          <p:sp>
            <p:nvSpPr>
              <p:cNvPr id="15" name="AutoShape 274"/>
              <p:cNvSpPr>
                <a:spLocks noChangeArrowheads="1"/>
              </p:cNvSpPr>
              <p:nvPr/>
            </p:nvSpPr>
            <p:spPr bwMode="auto">
              <a:xfrm>
                <a:off x="930" y="527"/>
                <a:ext cx="2812" cy="408"/>
              </a:xfrm>
              <a:prstGeom prst="roundRect">
                <a:avLst>
                  <a:gd name="adj" fmla="val 28431"/>
                </a:avLst>
              </a:prstGeom>
              <a:solidFill>
                <a:srgbClr val="00B0F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zh-CN"/>
              </a:p>
            </p:txBody>
          </p:sp>
          <p:sp>
            <p:nvSpPr>
              <p:cNvPr id="16" name="Rectangle 275"/>
              <p:cNvSpPr>
                <a:spLocks noChangeArrowheads="1"/>
              </p:cNvSpPr>
              <p:nvPr/>
            </p:nvSpPr>
            <p:spPr bwMode="auto">
              <a:xfrm>
                <a:off x="1071" y="528"/>
                <a:ext cx="2532" cy="408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3F3F3F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zh-CN"/>
              </a:p>
            </p:txBody>
          </p:sp>
          <p:sp>
            <p:nvSpPr>
              <p:cNvPr id="17" name="AutoShape 276"/>
              <p:cNvSpPr>
                <a:spLocks noChangeArrowheads="1"/>
              </p:cNvSpPr>
              <p:nvPr/>
            </p:nvSpPr>
            <p:spPr bwMode="auto">
              <a:xfrm>
                <a:off x="1116" y="546"/>
                <a:ext cx="2439" cy="66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bg1">
                      <a:alpha val="60001"/>
                    </a:schemeClr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18" name="Oval 277"/>
              <p:cNvSpPr>
                <a:spLocks noChangeArrowheads="1"/>
              </p:cNvSpPr>
              <p:nvPr/>
            </p:nvSpPr>
            <p:spPr bwMode="auto">
              <a:xfrm rot="-2700000">
                <a:off x="928" y="561"/>
                <a:ext cx="139" cy="74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60001"/>
                    </a:schemeClr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19" name="AutoShape 278"/>
              <p:cNvSpPr>
                <a:spLocks noChangeArrowheads="1"/>
              </p:cNvSpPr>
              <p:nvPr/>
            </p:nvSpPr>
            <p:spPr bwMode="auto">
              <a:xfrm>
                <a:off x="1164" y="561"/>
                <a:ext cx="2344" cy="341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468D"/>
                  </a:gs>
                  <a:gs pos="100000">
                    <a:srgbClr val="0066CC"/>
                  </a:gs>
                </a:gsLst>
                <a:lin ang="5400000" scaled="1"/>
              </a:gra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zh-CN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1617633" y="1628704"/>
              <a:ext cx="84296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/>
                  </a:solidFill>
                  <a:latin typeface="宋体" pitchFamily="2" charset="-122"/>
                  <a:ea typeface="宋体" pitchFamily="2" charset="-122"/>
                </a:rPr>
                <a:t>对领导干部来说，为民是职业，不是境界；为民是尽责任，不是做好事。</a:t>
              </a:r>
              <a:endParaRPr lang="zh-CN" altLang="en-US" sz="2000" dirty="0">
                <a:solidFill>
                  <a:schemeClr val="bg1"/>
                </a:solidFill>
                <a:latin typeface="宋体" pitchFamily="2" charset="-122"/>
                <a:ea typeface="宋体" pitchFamily="2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189005" y="2832129"/>
            <a:ext cx="8855016" cy="4840287"/>
            <a:chOff x="1189005" y="2832129"/>
            <a:chExt cx="8855016" cy="4840287"/>
          </a:xfrm>
        </p:grpSpPr>
        <p:sp>
          <p:nvSpPr>
            <p:cNvPr id="6" name="AutoShape 589"/>
            <p:cNvSpPr>
              <a:spLocks noChangeArrowheads="1"/>
            </p:cNvSpPr>
            <p:nvPr/>
          </p:nvSpPr>
          <p:spPr bwMode="auto">
            <a:xfrm>
              <a:off x="1401671" y="5711854"/>
              <a:ext cx="8642350" cy="1511300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24314"/>
                    <a:invGamma/>
                  </a:schemeClr>
                </a:gs>
              </a:gsLst>
              <a:lin ang="5400000" scaled="1"/>
            </a:gradFill>
            <a:ln w="12700" algn="ctr">
              <a:solidFill>
                <a:srgbClr val="333333"/>
              </a:solidFill>
              <a:miter lim="800000"/>
              <a:headEnd/>
              <a:tailEnd/>
            </a:ln>
            <a:effectLst/>
          </p:spPr>
          <p:txBody>
            <a:bodyPr wrap="none" lIns="87313" tIns="44450" rIns="87313" bIns="44450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7" name="Freeform 595"/>
            <p:cNvSpPr>
              <a:spLocks/>
            </p:cNvSpPr>
            <p:nvPr/>
          </p:nvSpPr>
          <p:spPr bwMode="auto">
            <a:xfrm>
              <a:off x="1689072" y="2832129"/>
              <a:ext cx="2233550" cy="3095625"/>
            </a:xfrm>
            <a:custGeom>
              <a:avLst/>
              <a:gdLst>
                <a:gd name="T0" fmla="*/ 0 w 1134"/>
                <a:gd name="T1" fmla="*/ 0 h 1950"/>
                <a:gd name="T2" fmla="*/ 0 w 1134"/>
                <a:gd name="T3" fmla="*/ 2147483647 h 1950"/>
                <a:gd name="T4" fmla="*/ 2147483647 w 1134"/>
                <a:gd name="T5" fmla="*/ 2147483647 h 1950"/>
                <a:gd name="T6" fmla="*/ 2147483647 w 1134"/>
                <a:gd name="T7" fmla="*/ 2147483647 h 1950"/>
                <a:gd name="T8" fmla="*/ 0 w 1134"/>
                <a:gd name="T9" fmla="*/ 0 h 1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34"/>
                <a:gd name="T16" fmla="*/ 0 h 1950"/>
                <a:gd name="T17" fmla="*/ 1134 w 1134"/>
                <a:gd name="T18" fmla="*/ 1950 h 19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34" h="1950">
                  <a:moveTo>
                    <a:pt x="0" y="0"/>
                  </a:moveTo>
                  <a:lnTo>
                    <a:pt x="0" y="1950"/>
                  </a:lnTo>
                  <a:lnTo>
                    <a:pt x="1134" y="1814"/>
                  </a:lnTo>
                  <a:lnTo>
                    <a:pt x="1134" y="136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9DBDFF"/>
                </a:gs>
                <a:gs pos="100000">
                  <a:srgbClr val="6699FF"/>
                </a:gs>
              </a:gsLst>
              <a:lin ang="5400000" scaled="1"/>
            </a:gradFill>
            <a:ln w="12700">
              <a:solidFill>
                <a:srgbClr val="333333"/>
              </a:solidFill>
              <a:round/>
              <a:headEnd/>
              <a:tailEnd/>
            </a:ln>
          </p:spPr>
          <p:txBody>
            <a:bodyPr wrap="none" lIns="87313" tIns="44450" rIns="87313" bIns="44450" anchor="ctr"/>
            <a:lstStyle/>
            <a:p>
              <a:endParaRPr lang="zh-CN" altLang="en-US"/>
            </a:p>
          </p:txBody>
        </p:sp>
        <p:sp>
          <p:nvSpPr>
            <p:cNvPr id="8" name="Freeform 596"/>
            <p:cNvSpPr>
              <a:spLocks/>
            </p:cNvSpPr>
            <p:nvPr/>
          </p:nvSpPr>
          <p:spPr bwMode="auto">
            <a:xfrm>
              <a:off x="3922621" y="2832129"/>
              <a:ext cx="1800225" cy="3095625"/>
            </a:xfrm>
            <a:custGeom>
              <a:avLst/>
              <a:gdLst>
                <a:gd name="T0" fmla="*/ 0 w 1134"/>
                <a:gd name="T1" fmla="*/ 0 h 1950"/>
                <a:gd name="T2" fmla="*/ 0 w 1134"/>
                <a:gd name="T3" fmla="*/ 2147483647 h 1950"/>
                <a:gd name="T4" fmla="*/ 2147483647 w 1134"/>
                <a:gd name="T5" fmla="*/ 2147483647 h 1950"/>
                <a:gd name="T6" fmla="*/ 2147483647 w 1134"/>
                <a:gd name="T7" fmla="*/ 2147483647 h 1950"/>
                <a:gd name="T8" fmla="*/ 0 w 1134"/>
                <a:gd name="T9" fmla="*/ 0 h 1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34"/>
                <a:gd name="T16" fmla="*/ 0 h 1950"/>
                <a:gd name="T17" fmla="*/ 1134 w 1134"/>
                <a:gd name="T18" fmla="*/ 1950 h 19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34" h="1950">
                  <a:moveTo>
                    <a:pt x="0" y="0"/>
                  </a:moveTo>
                  <a:lnTo>
                    <a:pt x="0" y="1950"/>
                  </a:lnTo>
                  <a:lnTo>
                    <a:pt x="1134" y="1814"/>
                  </a:lnTo>
                  <a:lnTo>
                    <a:pt x="1134" y="136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E8D2FF"/>
                </a:gs>
                <a:gs pos="100000">
                  <a:srgbClr val="CC99FF"/>
                </a:gs>
              </a:gsLst>
              <a:lin ang="5400000" scaled="1"/>
            </a:gradFill>
            <a:ln w="12700">
              <a:solidFill>
                <a:srgbClr val="333333"/>
              </a:solidFill>
              <a:round/>
              <a:headEnd/>
              <a:tailEnd/>
            </a:ln>
          </p:spPr>
          <p:txBody>
            <a:bodyPr wrap="none" lIns="87313" tIns="44450" rIns="87313" bIns="44450" anchor="ctr"/>
            <a:lstStyle/>
            <a:p>
              <a:endParaRPr lang="zh-CN" altLang="en-US"/>
            </a:p>
          </p:txBody>
        </p:sp>
        <p:sp>
          <p:nvSpPr>
            <p:cNvPr id="9" name="Freeform 597"/>
            <p:cNvSpPr>
              <a:spLocks/>
            </p:cNvSpPr>
            <p:nvPr/>
          </p:nvSpPr>
          <p:spPr bwMode="auto">
            <a:xfrm flipH="1">
              <a:off x="5722846" y="2832129"/>
              <a:ext cx="1800225" cy="3095625"/>
            </a:xfrm>
            <a:custGeom>
              <a:avLst/>
              <a:gdLst>
                <a:gd name="T0" fmla="*/ 0 w 1134"/>
                <a:gd name="T1" fmla="*/ 0 h 1950"/>
                <a:gd name="T2" fmla="*/ 0 w 1134"/>
                <a:gd name="T3" fmla="*/ 2147483647 h 1950"/>
                <a:gd name="T4" fmla="*/ 2147483647 w 1134"/>
                <a:gd name="T5" fmla="*/ 2147483647 h 1950"/>
                <a:gd name="T6" fmla="*/ 2147483647 w 1134"/>
                <a:gd name="T7" fmla="*/ 2147483647 h 1950"/>
                <a:gd name="T8" fmla="*/ 0 w 1134"/>
                <a:gd name="T9" fmla="*/ 0 h 1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34"/>
                <a:gd name="T16" fmla="*/ 0 h 1950"/>
                <a:gd name="T17" fmla="*/ 1134 w 1134"/>
                <a:gd name="T18" fmla="*/ 1950 h 19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34" h="1950">
                  <a:moveTo>
                    <a:pt x="0" y="0"/>
                  </a:moveTo>
                  <a:lnTo>
                    <a:pt x="0" y="1950"/>
                  </a:lnTo>
                  <a:lnTo>
                    <a:pt x="1134" y="1814"/>
                  </a:lnTo>
                  <a:lnTo>
                    <a:pt x="1134" y="136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FF9DBD"/>
                </a:gs>
                <a:gs pos="100000">
                  <a:srgbClr val="FF6699"/>
                </a:gs>
              </a:gsLst>
              <a:lin ang="5400000" scaled="1"/>
            </a:gradFill>
            <a:ln w="12700">
              <a:solidFill>
                <a:srgbClr val="333333"/>
              </a:solidFill>
              <a:round/>
              <a:headEnd/>
              <a:tailEnd/>
            </a:ln>
          </p:spPr>
          <p:txBody>
            <a:bodyPr wrap="none" lIns="87313" tIns="44450" rIns="87313" bIns="44450" anchor="ctr"/>
            <a:lstStyle/>
            <a:p>
              <a:endParaRPr lang="zh-CN" altLang="en-US"/>
            </a:p>
          </p:txBody>
        </p:sp>
        <p:sp>
          <p:nvSpPr>
            <p:cNvPr id="10" name="Freeform 598"/>
            <p:cNvSpPr>
              <a:spLocks/>
            </p:cNvSpPr>
            <p:nvPr/>
          </p:nvSpPr>
          <p:spPr bwMode="auto">
            <a:xfrm flipH="1">
              <a:off x="7523070" y="2832129"/>
              <a:ext cx="2309932" cy="3095625"/>
            </a:xfrm>
            <a:custGeom>
              <a:avLst/>
              <a:gdLst>
                <a:gd name="T0" fmla="*/ 0 w 1134"/>
                <a:gd name="T1" fmla="*/ 0 h 1950"/>
                <a:gd name="T2" fmla="*/ 0 w 1134"/>
                <a:gd name="T3" fmla="*/ 2147483647 h 1950"/>
                <a:gd name="T4" fmla="*/ 2147483647 w 1134"/>
                <a:gd name="T5" fmla="*/ 2147483647 h 1950"/>
                <a:gd name="T6" fmla="*/ 2147483647 w 1134"/>
                <a:gd name="T7" fmla="*/ 2147483647 h 1950"/>
                <a:gd name="T8" fmla="*/ 0 w 1134"/>
                <a:gd name="T9" fmla="*/ 0 h 1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34"/>
                <a:gd name="T16" fmla="*/ 0 h 1950"/>
                <a:gd name="T17" fmla="*/ 1134 w 1134"/>
                <a:gd name="T18" fmla="*/ 1950 h 19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34" h="1950">
                  <a:moveTo>
                    <a:pt x="0" y="0"/>
                  </a:moveTo>
                  <a:lnTo>
                    <a:pt x="0" y="1950"/>
                  </a:lnTo>
                  <a:lnTo>
                    <a:pt x="1134" y="1814"/>
                  </a:lnTo>
                  <a:lnTo>
                    <a:pt x="1134" y="136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FFBD7C"/>
                </a:gs>
                <a:gs pos="100000">
                  <a:srgbClr val="FF9933"/>
                </a:gs>
              </a:gsLst>
              <a:lin ang="5400000" scaled="1"/>
            </a:gradFill>
            <a:ln w="12700">
              <a:solidFill>
                <a:srgbClr val="333333"/>
              </a:solidFill>
              <a:round/>
              <a:headEnd/>
              <a:tailEnd/>
            </a:ln>
          </p:spPr>
          <p:txBody>
            <a:bodyPr wrap="none" lIns="87313" tIns="44450" rIns="87313" bIns="44450" anchor="ctr"/>
            <a:lstStyle/>
            <a:p>
              <a:endParaRPr lang="zh-CN" altLang="en-US"/>
            </a:p>
          </p:txBody>
        </p:sp>
        <p:sp>
          <p:nvSpPr>
            <p:cNvPr id="11" name="Oval 622"/>
            <p:cNvSpPr>
              <a:spLocks noChangeArrowheads="1"/>
            </p:cNvSpPr>
            <p:nvPr/>
          </p:nvSpPr>
          <p:spPr bwMode="auto">
            <a:xfrm>
              <a:off x="1189005" y="5353079"/>
              <a:ext cx="8642350" cy="2319337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60001"/>
                  </a:schemeClr>
                </a:gs>
                <a:gs pos="100000">
                  <a:schemeClr val="tx1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pic>
          <p:nvPicPr>
            <p:cNvPr id="13" name="图片 12" descr="Img243091861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18029" y="3028946"/>
              <a:ext cx="2214578" cy="264320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760509" y="3814764"/>
              <a:ext cx="21176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/>
                <a:t>为民是领导干部的工作职责</a:t>
              </a:r>
              <a:endParaRPr lang="zh-CN" altLang="en-US" sz="24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689863" y="3671888"/>
              <a:ext cx="21176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/>
                <a:t>为民是领导干部非做不可的事情</a:t>
              </a:r>
              <a:endParaRPr lang="zh-CN" altLang="en-US" sz="2400" dirty="0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PPT\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03659" y="197819"/>
            <a:ext cx="3528392" cy="794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PPT\2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6657" y="4029078"/>
            <a:ext cx="11808732" cy="391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PPT\42副本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7963" y="-328640"/>
            <a:ext cx="3417802" cy="289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2974955" y="2886070"/>
            <a:ext cx="5955476" cy="2077492"/>
          </a:xfrm>
          <a:prstGeom prst="rect">
            <a:avLst/>
          </a:prstGeom>
          <a:effectLst>
            <a:outerShdw blurRad="165100" dist="266700" dir="5400000" algn="ctr" rotWithShape="0">
              <a:srgbClr val="000000">
                <a:alpha val="77000"/>
              </a:srgb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zh-CN" altLang="en-US" sz="75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“三严三实”</a:t>
            </a:r>
            <a:endParaRPr lang="en-US" altLang="zh-CN" sz="7500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54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</a:rPr>
              <a:t>的内涵和意义</a:t>
            </a:r>
            <a:endParaRPr lang="en-US" altLang="zh-CN" sz="5400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4248190" y="1814500"/>
            <a:ext cx="7299325" cy="1331913"/>
            <a:chOff x="2998788" y="1728788"/>
            <a:chExt cx="7299325" cy="1331912"/>
          </a:xfrm>
        </p:grpSpPr>
        <p:grpSp>
          <p:nvGrpSpPr>
            <p:cNvPr id="112654" name="Group 3"/>
            <p:cNvGrpSpPr>
              <a:grpSpLocks/>
            </p:cNvGrpSpPr>
            <p:nvPr/>
          </p:nvGrpSpPr>
          <p:grpSpPr bwMode="auto">
            <a:xfrm>
              <a:off x="2998788" y="1728788"/>
              <a:ext cx="1463675" cy="1331912"/>
              <a:chOff x="550" y="947"/>
              <a:chExt cx="922" cy="839"/>
            </a:xfrm>
          </p:grpSpPr>
          <p:sp>
            <p:nvSpPr>
              <p:cNvPr id="3" name="AutoShape 4"/>
              <p:cNvSpPr>
                <a:spLocks noChangeArrowheads="1"/>
              </p:cNvSpPr>
              <p:nvPr/>
            </p:nvSpPr>
            <p:spPr bwMode="auto">
              <a:xfrm>
                <a:off x="550" y="947"/>
                <a:ext cx="922" cy="839"/>
              </a:xfrm>
              <a:prstGeom prst="roundRect">
                <a:avLst>
                  <a:gd name="adj" fmla="val 13125"/>
                </a:avLst>
              </a:prstGeom>
              <a:solidFill>
                <a:srgbClr val="007CA8"/>
              </a:solidFill>
              <a:ln w="3175" algn="ctr">
                <a:solidFill>
                  <a:srgbClr val="1C1C1C">
                    <a:alpha val="59000"/>
                  </a:srgbClr>
                </a:solidFill>
                <a:round/>
                <a:headEnd/>
                <a:tailEnd/>
              </a:ln>
              <a:effectLst/>
              <a:extLst/>
            </p:spPr>
            <p:txBody>
              <a:bodyPr anchor="ctr"/>
              <a:lstStyle/>
              <a:p>
                <a:pPr>
                  <a:defRPr/>
                </a:pPr>
                <a:r>
                  <a:rPr lang="zh-CN" altLang="en-US" sz="2800" b="0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不道德</a:t>
                </a:r>
              </a:p>
            </p:txBody>
          </p:sp>
          <p:sp>
            <p:nvSpPr>
              <p:cNvPr id="4" name="AutoShape 5"/>
              <p:cNvSpPr>
                <a:spLocks noChangeArrowheads="1"/>
              </p:cNvSpPr>
              <p:nvPr/>
            </p:nvSpPr>
            <p:spPr bwMode="auto">
              <a:xfrm rot="10800000">
                <a:off x="571" y="961"/>
                <a:ext cx="880" cy="356"/>
              </a:xfrm>
              <a:prstGeom prst="roundRect">
                <a:avLst>
                  <a:gd name="adj" fmla="val 25574"/>
                </a:avLst>
              </a:prstGeom>
              <a:gradFill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59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anchor="ctr"/>
              <a:lstStyle/>
              <a:p>
                <a:pPr>
                  <a:defRPr/>
                </a:pPr>
                <a:endParaRPr lang="zh-CN" altLang="en-US" sz="2800" b="0">
                  <a:latin typeface="+mj-ea"/>
                  <a:ea typeface="+mj-ea"/>
                </a:endParaRPr>
              </a:p>
            </p:txBody>
          </p:sp>
        </p:grpSp>
        <p:sp>
          <p:nvSpPr>
            <p:cNvPr id="5" name="AutoShape 6"/>
            <p:cNvSpPr>
              <a:spLocks noChangeArrowheads="1"/>
            </p:cNvSpPr>
            <p:nvPr/>
          </p:nvSpPr>
          <p:spPr bwMode="auto">
            <a:xfrm>
              <a:off x="4633913" y="1728788"/>
              <a:ext cx="5664200" cy="1331912"/>
            </a:xfrm>
            <a:prstGeom prst="roundRect">
              <a:avLst>
                <a:gd name="adj" fmla="val 13125"/>
              </a:avLst>
            </a:prstGeom>
            <a:gradFill rotWithShape="1">
              <a:gsLst>
                <a:gs pos="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5400000" scaled="1"/>
            </a:gradFill>
            <a:ln w="3175" algn="ctr">
              <a:solidFill>
                <a:srgbClr val="969696">
                  <a:alpha val="69000"/>
                </a:srgbClr>
              </a:solidFill>
              <a:round/>
              <a:headEnd/>
              <a:tailEnd/>
            </a:ln>
            <a:effectLst/>
            <a:extLst/>
          </p:spPr>
          <p:txBody>
            <a:bodyPr lIns="91366" tIns="45681" rIns="91366" bIns="45681"/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2400" b="0" dirty="0" smtClean="0">
                  <a:latin typeface="宋体" pitchFamily="2" charset="-122"/>
                  <a:ea typeface="宋体" pitchFamily="2" charset="-122"/>
                </a:rPr>
                <a:t>领导干部干的是为群众的活，用的是为群众的权，吃的是群众给的饭，就应当为民谋利。</a:t>
              </a:r>
              <a:endParaRPr lang="zh-CN" altLang="en-US" sz="2400" b="0" dirty="0">
                <a:latin typeface="宋体" pitchFamily="2" charset="-122"/>
                <a:ea typeface="宋体" pitchFamily="2" charset="-122"/>
              </a:endParaRPr>
            </a:p>
          </p:txBody>
        </p:sp>
      </p:grpSp>
      <p:grpSp>
        <p:nvGrpSpPr>
          <p:cNvPr id="6" name="组合 5"/>
          <p:cNvGrpSpPr>
            <a:grpSpLocks/>
          </p:cNvGrpSpPr>
          <p:nvPr/>
        </p:nvGrpSpPr>
        <p:grpSpPr bwMode="auto">
          <a:xfrm>
            <a:off x="4248190" y="3308338"/>
            <a:ext cx="7299325" cy="1331912"/>
            <a:chOff x="2998788" y="3222625"/>
            <a:chExt cx="7299325" cy="1331913"/>
          </a:xfrm>
        </p:grpSpPr>
        <p:grpSp>
          <p:nvGrpSpPr>
            <p:cNvPr id="112650" name="Group 7"/>
            <p:cNvGrpSpPr>
              <a:grpSpLocks/>
            </p:cNvGrpSpPr>
            <p:nvPr/>
          </p:nvGrpSpPr>
          <p:grpSpPr bwMode="auto">
            <a:xfrm>
              <a:off x="2998788" y="3222625"/>
              <a:ext cx="1463675" cy="1331913"/>
              <a:chOff x="550" y="947"/>
              <a:chExt cx="922" cy="839"/>
            </a:xfrm>
          </p:grpSpPr>
          <p:sp>
            <p:nvSpPr>
              <p:cNvPr id="7" name="AutoShape 8"/>
              <p:cNvSpPr>
                <a:spLocks noChangeArrowheads="1"/>
              </p:cNvSpPr>
              <p:nvPr/>
            </p:nvSpPr>
            <p:spPr bwMode="auto">
              <a:xfrm>
                <a:off x="550" y="947"/>
                <a:ext cx="922" cy="839"/>
              </a:xfrm>
              <a:prstGeom prst="roundRect">
                <a:avLst>
                  <a:gd name="adj" fmla="val 13125"/>
                </a:avLst>
              </a:prstGeom>
              <a:solidFill>
                <a:srgbClr val="007CA8"/>
              </a:solidFill>
              <a:ln w="3175" algn="ctr">
                <a:solidFill>
                  <a:srgbClr val="1C1C1C">
                    <a:alpha val="59000"/>
                  </a:srgbClr>
                </a:solidFill>
                <a:round/>
                <a:headEnd/>
                <a:tailEnd/>
              </a:ln>
              <a:effectLst/>
              <a:extLst/>
            </p:spPr>
            <p:txBody>
              <a:bodyPr anchor="ctr"/>
              <a:lstStyle/>
              <a:p>
                <a:pPr>
                  <a:defRPr/>
                </a:pPr>
                <a:r>
                  <a:rPr lang="zh-CN" altLang="en-US" sz="2800" b="0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不合法</a:t>
                </a:r>
                <a:endParaRPr lang="zh-CN" altLang="en-US" sz="2800" b="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8" name="AutoShape 9"/>
              <p:cNvSpPr>
                <a:spLocks noChangeArrowheads="1"/>
              </p:cNvSpPr>
              <p:nvPr/>
            </p:nvSpPr>
            <p:spPr bwMode="auto">
              <a:xfrm rot="10800000">
                <a:off x="571" y="961"/>
                <a:ext cx="880" cy="356"/>
              </a:xfrm>
              <a:prstGeom prst="roundRect">
                <a:avLst>
                  <a:gd name="adj" fmla="val 25574"/>
                </a:avLst>
              </a:prstGeom>
              <a:gradFill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59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anchor="ctr"/>
              <a:lstStyle/>
              <a:p>
                <a:pPr>
                  <a:defRPr/>
                </a:pPr>
                <a:endParaRPr lang="zh-CN" altLang="en-US" sz="2800" b="0">
                  <a:latin typeface="+mj-ea"/>
                  <a:ea typeface="+mj-ea"/>
                </a:endParaRPr>
              </a:p>
            </p:txBody>
          </p:sp>
        </p:grpSp>
        <p:sp>
          <p:nvSpPr>
            <p:cNvPr id="9" name="AutoShape 10"/>
            <p:cNvSpPr>
              <a:spLocks noChangeArrowheads="1"/>
            </p:cNvSpPr>
            <p:nvPr/>
          </p:nvSpPr>
          <p:spPr bwMode="auto">
            <a:xfrm>
              <a:off x="4633913" y="3222625"/>
              <a:ext cx="5664200" cy="1331913"/>
            </a:xfrm>
            <a:prstGeom prst="roundRect">
              <a:avLst>
                <a:gd name="adj" fmla="val 13125"/>
              </a:avLst>
            </a:prstGeom>
            <a:gradFill rotWithShape="1">
              <a:gsLst>
                <a:gs pos="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5400000" scaled="1"/>
            </a:gradFill>
            <a:ln w="3175" algn="ctr">
              <a:solidFill>
                <a:srgbClr val="969696">
                  <a:alpha val="69000"/>
                </a:srgbClr>
              </a:solidFill>
              <a:round/>
              <a:headEnd/>
              <a:tailEnd/>
            </a:ln>
            <a:effectLst/>
            <a:extLst/>
          </p:spPr>
          <p:txBody>
            <a:bodyPr lIns="91366" tIns="45681" rIns="91366" bIns="45681"/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2400" b="0" dirty="0" smtClean="0">
                  <a:latin typeface="宋体" pitchFamily="2" charset="-122"/>
                  <a:ea typeface="宋体" pitchFamily="2" charset="-122"/>
                </a:rPr>
                <a:t>法律一而再、再而三地要求官员权为民用，刑法对用权谋私有严厉的惩罚规定。</a:t>
              </a:r>
              <a:endParaRPr lang="zh-CN" altLang="en-US" sz="2400" b="0" dirty="0">
                <a:latin typeface="宋体" pitchFamily="2" charset="-122"/>
                <a:ea typeface="宋体" pitchFamily="2" charset="-122"/>
              </a:endParaRPr>
            </a:p>
          </p:txBody>
        </p:sp>
      </p:grpSp>
      <p:grpSp>
        <p:nvGrpSpPr>
          <p:cNvPr id="10" name="组合 9"/>
          <p:cNvGrpSpPr>
            <a:grpSpLocks/>
          </p:cNvGrpSpPr>
          <p:nvPr/>
        </p:nvGrpSpPr>
        <p:grpSpPr bwMode="auto">
          <a:xfrm>
            <a:off x="4248190" y="4832338"/>
            <a:ext cx="7299325" cy="1331912"/>
            <a:chOff x="2998788" y="4746625"/>
            <a:chExt cx="7299325" cy="1331913"/>
          </a:xfrm>
        </p:grpSpPr>
        <p:grpSp>
          <p:nvGrpSpPr>
            <p:cNvPr id="112646" name="Group 11"/>
            <p:cNvGrpSpPr>
              <a:grpSpLocks/>
            </p:cNvGrpSpPr>
            <p:nvPr/>
          </p:nvGrpSpPr>
          <p:grpSpPr bwMode="auto">
            <a:xfrm>
              <a:off x="2998788" y="4746625"/>
              <a:ext cx="1463675" cy="1331913"/>
              <a:chOff x="550" y="947"/>
              <a:chExt cx="922" cy="839"/>
            </a:xfrm>
          </p:grpSpPr>
          <p:sp>
            <p:nvSpPr>
              <p:cNvPr id="11" name="AutoShape 12"/>
              <p:cNvSpPr>
                <a:spLocks noChangeArrowheads="1"/>
              </p:cNvSpPr>
              <p:nvPr/>
            </p:nvSpPr>
            <p:spPr bwMode="auto">
              <a:xfrm>
                <a:off x="550" y="947"/>
                <a:ext cx="922" cy="839"/>
              </a:xfrm>
              <a:prstGeom prst="roundRect">
                <a:avLst>
                  <a:gd name="adj" fmla="val 13125"/>
                </a:avLst>
              </a:prstGeom>
              <a:solidFill>
                <a:srgbClr val="007CA8"/>
              </a:solidFill>
              <a:ln w="3175" algn="ctr">
                <a:solidFill>
                  <a:srgbClr val="1C1C1C">
                    <a:alpha val="59000"/>
                  </a:srgbClr>
                </a:solidFill>
                <a:round/>
                <a:headEnd/>
                <a:tailEnd/>
              </a:ln>
              <a:effectLst/>
              <a:extLst/>
            </p:spPr>
            <p:txBody>
              <a:bodyPr anchor="ctr"/>
              <a:lstStyle/>
              <a:p>
                <a:pPr>
                  <a:defRPr/>
                </a:pPr>
                <a:r>
                  <a:rPr lang="zh-CN" altLang="en-US" sz="2800" b="0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不安全</a:t>
                </a:r>
                <a:endParaRPr lang="zh-CN" altLang="en-US" sz="2800" b="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2" name="AutoShape 13"/>
              <p:cNvSpPr>
                <a:spLocks noChangeArrowheads="1"/>
              </p:cNvSpPr>
              <p:nvPr/>
            </p:nvSpPr>
            <p:spPr bwMode="auto">
              <a:xfrm rot="10800000">
                <a:off x="571" y="961"/>
                <a:ext cx="880" cy="356"/>
              </a:xfrm>
              <a:prstGeom prst="roundRect">
                <a:avLst>
                  <a:gd name="adj" fmla="val 25574"/>
                </a:avLst>
              </a:prstGeom>
              <a:gradFill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59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anchor="ctr"/>
              <a:lstStyle/>
              <a:p>
                <a:pPr>
                  <a:defRPr/>
                </a:pPr>
                <a:endParaRPr lang="zh-CN" altLang="en-US" sz="2800" b="0">
                  <a:latin typeface="+mj-ea"/>
                  <a:ea typeface="+mj-ea"/>
                </a:endParaRPr>
              </a:p>
            </p:txBody>
          </p:sp>
        </p:grpSp>
        <p:sp>
          <p:nvSpPr>
            <p:cNvPr id="13" name="AutoShape 14"/>
            <p:cNvSpPr>
              <a:spLocks noChangeArrowheads="1"/>
            </p:cNvSpPr>
            <p:nvPr/>
          </p:nvSpPr>
          <p:spPr bwMode="auto">
            <a:xfrm>
              <a:off x="4633913" y="4746625"/>
              <a:ext cx="5664200" cy="1331913"/>
            </a:xfrm>
            <a:prstGeom prst="roundRect">
              <a:avLst>
                <a:gd name="adj" fmla="val 13125"/>
              </a:avLst>
            </a:prstGeom>
            <a:gradFill rotWithShape="1">
              <a:gsLst>
                <a:gs pos="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5400000" scaled="1"/>
            </a:gradFill>
            <a:ln w="3175" algn="ctr">
              <a:solidFill>
                <a:srgbClr val="969696">
                  <a:alpha val="69000"/>
                </a:srgbClr>
              </a:solidFill>
              <a:round/>
              <a:headEnd/>
              <a:tailEnd/>
            </a:ln>
            <a:effectLst/>
            <a:extLst/>
          </p:spPr>
          <p:txBody>
            <a:bodyPr lIns="91366" tIns="45681" rIns="91366" bIns="45681"/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2400" b="0" dirty="0" smtClean="0">
                  <a:latin typeface="宋体" pitchFamily="2" charset="-122"/>
                  <a:ea typeface="宋体" pitchFamily="2" charset="-122"/>
                </a:rPr>
                <a:t>每谋一私，等于给自己增加了一份危险；严重谋私，只谋一次，就会断送自己的政治生命。</a:t>
              </a:r>
              <a:endParaRPr lang="zh-CN" altLang="en-US" sz="2400" b="0" dirty="0">
                <a:latin typeface="宋体" pitchFamily="2" charset="-122"/>
                <a:ea typeface="宋体" pitchFamily="2" charset="-122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69857" y="134938"/>
            <a:ext cx="7448568" cy="753776"/>
          </a:xfrm>
          <a:prstGeom prst="rect">
            <a:avLst/>
          </a:prstGeom>
          <a:noFill/>
        </p:spPr>
        <p:txBody>
          <a:bodyPr wrap="square" lIns="102789" tIns="51393" rIns="102789" bIns="51393">
            <a:spAutoFit/>
          </a:bodyPr>
          <a:lstStyle/>
          <a:p>
            <a:pPr eaLnBrk="0" hangingPunct="0">
              <a:lnSpc>
                <a:spcPct val="130000"/>
              </a:lnSpc>
              <a:defRPr/>
            </a:pPr>
            <a:r>
              <a:rPr lang="zh-CN" altLang="en-US" sz="3600" dirty="0" smtClean="0">
                <a:latin typeface="微软雅黑" pitchFamily="34" charset="-122"/>
                <a:ea typeface="微软雅黑" pitchFamily="34" charset="-122"/>
                <a:cs typeface="+mj-cs"/>
              </a:rPr>
              <a:t>用权不谋一己之私</a:t>
            </a:r>
            <a:endParaRPr lang="zh-CN" altLang="en-US" sz="3600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pic>
        <p:nvPicPr>
          <p:cNvPr id="20" name="图片 19" descr="U86P4T8D969748F107DT2007070214045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11" y="1957376"/>
            <a:ext cx="3546459" cy="3923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857" y="134938"/>
            <a:ext cx="7448568" cy="753776"/>
          </a:xfrm>
          <a:prstGeom prst="rect">
            <a:avLst/>
          </a:prstGeom>
          <a:noFill/>
        </p:spPr>
        <p:txBody>
          <a:bodyPr wrap="square" lIns="102789" tIns="51393" rIns="102789" bIns="51393">
            <a:spAutoFit/>
          </a:bodyPr>
          <a:lstStyle/>
          <a:p>
            <a:pPr eaLnBrk="0" hangingPunct="0">
              <a:lnSpc>
                <a:spcPct val="130000"/>
              </a:lnSpc>
              <a:defRPr/>
            </a:pPr>
            <a:r>
              <a:rPr lang="zh-CN" altLang="en-US" sz="3600" dirty="0" smtClean="0">
                <a:latin typeface="微软雅黑" pitchFamily="34" charset="-122"/>
                <a:ea typeface="微软雅黑" pitchFamily="34" charset="-122"/>
                <a:cs typeface="+mj-cs"/>
              </a:rPr>
              <a:t>依法依规依制度用权</a:t>
            </a:r>
            <a:endParaRPr lang="zh-CN" altLang="en-US" sz="3600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688939" y="1787524"/>
            <a:ext cx="2813053" cy="4456131"/>
            <a:chOff x="1671663" y="1787525"/>
            <a:chExt cx="2384425" cy="4159250"/>
          </a:xfrm>
        </p:grpSpPr>
        <p:sp>
          <p:nvSpPr>
            <p:cNvPr id="5" name="AutoShape 3"/>
            <p:cNvSpPr>
              <a:spLocks noChangeArrowheads="1"/>
            </p:cNvSpPr>
            <p:nvPr/>
          </p:nvSpPr>
          <p:spPr bwMode="gray">
            <a:xfrm rot="5400000">
              <a:off x="1727226" y="3841750"/>
              <a:ext cx="2181225" cy="2028825"/>
            </a:xfrm>
            <a:prstGeom prst="roundRect">
              <a:avLst>
                <a:gd name="adj" fmla="val 19894"/>
              </a:avLst>
            </a:prstGeom>
            <a:gradFill rotWithShape="1">
              <a:gsLst>
                <a:gs pos="0">
                  <a:schemeClr val="bg1">
                    <a:gamma/>
                    <a:shade val="78824"/>
                    <a:invGamma/>
                    <a:alpha val="98000"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78824"/>
                    <a:invGamma/>
                    <a:alpha val="98000"/>
                  </a:schemeClr>
                </a:gs>
              </a:gsLst>
              <a:lin ang="5400000" scaled="1"/>
            </a:gradFill>
            <a:ln w="38100" algn="ctr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gray">
            <a:xfrm>
              <a:off x="1814538" y="3763963"/>
              <a:ext cx="2006600" cy="481012"/>
            </a:xfrm>
            <a:custGeom>
              <a:avLst/>
              <a:gdLst>
                <a:gd name="T0" fmla="*/ 2147483647 w 1270"/>
                <a:gd name="T1" fmla="*/ 2147483647 h 303"/>
                <a:gd name="T2" fmla="*/ 2147483647 w 1270"/>
                <a:gd name="T3" fmla="*/ 2147483647 h 303"/>
                <a:gd name="T4" fmla="*/ 2147483647 w 1270"/>
                <a:gd name="T5" fmla="*/ 2147483647 h 303"/>
                <a:gd name="T6" fmla="*/ 2147483647 w 1270"/>
                <a:gd name="T7" fmla="*/ 2147483647 h 303"/>
                <a:gd name="T8" fmla="*/ 2147483647 w 1270"/>
                <a:gd name="T9" fmla="*/ 2147483647 h 303"/>
                <a:gd name="T10" fmla="*/ 2147483647 w 1270"/>
                <a:gd name="T11" fmla="*/ 2147483647 h 303"/>
                <a:gd name="T12" fmla="*/ 2147483647 w 1270"/>
                <a:gd name="T13" fmla="*/ 2147483647 h 303"/>
                <a:gd name="T14" fmla="*/ 2147483647 w 1270"/>
                <a:gd name="T15" fmla="*/ 2147483647 h 303"/>
                <a:gd name="T16" fmla="*/ 2147483647 w 1270"/>
                <a:gd name="T17" fmla="*/ 2147483647 h 3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70"/>
                <a:gd name="T28" fmla="*/ 0 h 303"/>
                <a:gd name="T29" fmla="*/ 1270 w 1270"/>
                <a:gd name="T30" fmla="*/ 303 h 30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70" h="303">
                  <a:moveTo>
                    <a:pt x="5" y="303"/>
                  </a:moveTo>
                  <a:cubicBezTo>
                    <a:pt x="5" y="303"/>
                    <a:pt x="0" y="253"/>
                    <a:pt x="21" y="177"/>
                  </a:cubicBezTo>
                  <a:cubicBezTo>
                    <a:pt x="48" y="130"/>
                    <a:pt x="69" y="44"/>
                    <a:pt x="172" y="22"/>
                  </a:cubicBezTo>
                  <a:cubicBezTo>
                    <a:pt x="275" y="0"/>
                    <a:pt x="235" y="13"/>
                    <a:pt x="361" y="11"/>
                  </a:cubicBezTo>
                  <a:cubicBezTo>
                    <a:pt x="487" y="9"/>
                    <a:pt x="813" y="12"/>
                    <a:pt x="932" y="12"/>
                  </a:cubicBezTo>
                  <a:cubicBezTo>
                    <a:pt x="1050" y="12"/>
                    <a:pt x="998" y="2"/>
                    <a:pt x="1070" y="14"/>
                  </a:cubicBezTo>
                  <a:cubicBezTo>
                    <a:pt x="1143" y="26"/>
                    <a:pt x="1215" y="84"/>
                    <a:pt x="1260" y="189"/>
                  </a:cubicBezTo>
                  <a:cubicBezTo>
                    <a:pt x="1270" y="262"/>
                    <a:pt x="1266" y="302"/>
                    <a:pt x="1266" y="302"/>
                  </a:cubicBezTo>
                  <a:lnTo>
                    <a:pt x="5" y="303"/>
                  </a:ln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gray">
            <a:xfrm>
              <a:off x="1803426" y="4441825"/>
              <a:ext cx="2011362" cy="9479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zh-CN" altLang="en-US" sz="2000" dirty="0" smtClean="0">
                  <a:solidFill>
                    <a:srgbClr val="1C1C1C"/>
                  </a:solidFill>
                </a:rPr>
                <a:t>必须依照权力清单行使权力，不得法外设定权力。</a:t>
              </a:r>
              <a:endParaRPr lang="en-US" altLang="zh-CN" sz="2000" dirty="0">
                <a:solidFill>
                  <a:srgbClr val="1C1C1C"/>
                </a:solidFill>
              </a:endParaRPr>
            </a:p>
          </p:txBody>
        </p:sp>
        <p:grpSp>
          <p:nvGrpSpPr>
            <p:cNvPr id="25" name="Group 23"/>
            <p:cNvGrpSpPr>
              <a:grpSpLocks/>
            </p:cNvGrpSpPr>
            <p:nvPr/>
          </p:nvGrpSpPr>
          <p:grpSpPr bwMode="auto">
            <a:xfrm>
              <a:off x="1671663" y="1787525"/>
              <a:ext cx="2384425" cy="538163"/>
              <a:chOff x="555" y="1126"/>
              <a:chExt cx="1502" cy="339"/>
            </a:xfrm>
          </p:grpSpPr>
          <p:sp>
            <p:nvSpPr>
              <p:cNvPr id="26" name="AutoShape 24"/>
              <p:cNvSpPr>
                <a:spLocks noChangeArrowheads="1"/>
              </p:cNvSpPr>
              <p:nvPr/>
            </p:nvSpPr>
            <p:spPr bwMode="gray">
              <a:xfrm>
                <a:off x="555" y="1126"/>
                <a:ext cx="1502" cy="33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shade val="36078"/>
                      <a:invGamma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gamma/>
                      <a:shade val="36078"/>
                      <a:invGamma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>
                <a:outerShdw dist="40161" dir="4293903" algn="ctr" rotWithShape="0">
                  <a:srgbClr val="FFFFCC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7" name="AutoShape 25"/>
              <p:cNvSpPr>
                <a:spLocks noChangeArrowheads="1"/>
              </p:cNvSpPr>
              <p:nvPr/>
            </p:nvSpPr>
            <p:spPr bwMode="gray">
              <a:xfrm>
                <a:off x="574" y="1145"/>
                <a:ext cx="1464" cy="30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89999"/>
                    </a:schemeClr>
                  </a:gs>
                  <a:gs pos="50000">
                    <a:schemeClr val="accent2">
                      <a:gamma/>
                      <a:tint val="33725"/>
                      <a:invGamma/>
                    </a:schemeClr>
                  </a:gs>
                  <a:gs pos="100000">
                    <a:schemeClr val="accent2">
                      <a:alpha val="89999"/>
                    </a:schemeClr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</p:grpSp>
        <p:sp>
          <p:nvSpPr>
            <p:cNvPr id="28" name="Rectangle 26"/>
            <p:cNvSpPr>
              <a:spLocks noChangeArrowheads="1"/>
            </p:cNvSpPr>
            <p:nvPr/>
          </p:nvSpPr>
          <p:spPr bwMode="gray">
            <a:xfrm>
              <a:off x="1689071" y="1814500"/>
              <a:ext cx="2339103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rgbClr val="1C1C1C"/>
                  </a:solidFill>
                </a:rPr>
                <a:t>法无授权不可为</a:t>
              </a:r>
              <a:endParaRPr lang="en-US" altLang="zh-CN" sz="2400" b="1" dirty="0">
                <a:solidFill>
                  <a:srgbClr val="1C1C1C"/>
                </a:solidFill>
              </a:endParaRPr>
            </a:p>
          </p:txBody>
        </p:sp>
        <p:sp>
          <p:nvSpPr>
            <p:cNvPr id="29" name="AutoShape 27"/>
            <p:cNvSpPr>
              <a:spLocks noChangeArrowheads="1"/>
            </p:cNvSpPr>
            <p:nvPr/>
          </p:nvSpPr>
          <p:spPr bwMode="gray">
            <a:xfrm flipV="1">
              <a:off x="1857401" y="2362200"/>
              <a:ext cx="1981200" cy="137160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975089" y="1787524"/>
            <a:ext cx="2811182" cy="4456131"/>
            <a:chOff x="4364063" y="1787525"/>
            <a:chExt cx="2382838" cy="4159250"/>
          </a:xfrm>
        </p:grpSpPr>
        <p:sp>
          <p:nvSpPr>
            <p:cNvPr id="9" name="AutoShape 7"/>
            <p:cNvSpPr>
              <a:spLocks noChangeArrowheads="1"/>
            </p:cNvSpPr>
            <p:nvPr/>
          </p:nvSpPr>
          <p:spPr bwMode="gray">
            <a:xfrm rot="5400000">
              <a:off x="4470426" y="3841750"/>
              <a:ext cx="2181225" cy="2028825"/>
            </a:xfrm>
            <a:prstGeom prst="roundRect">
              <a:avLst>
                <a:gd name="adj" fmla="val 19894"/>
              </a:avLst>
            </a:prstGeom>
            <a:gradFill rotWithShape="1">
              <a:gsLst>
                <a:gs pos="0">
                  <a:schemeClr val="bg1">
                    <a:gamma/>
                    <a:shade val="78824"/>
                    <a:invGamma/>
                    <a:alpha val="98000"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78824"/>
                    <a:invGamma/>
                    <a:alpha val="98000"/>
                  </a:schemeClr>
                </a:gs>
              </a:gsLst>
              <a:lin ang="5400000" scaled="1"/>
            </a:gradFill>
            <a:ln w="38100" algn="ctr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gray">
            <a:xfrm>
              <a:off x="4562501" y="3762375"/>
              <a:ext cx="2001837" cy="481013"/>
            </a:xfrm>
            <a:custGeom>
              <a:avLst/>
              <a:gdLst>
                <a:gd name="T0" fmla="*/ 2147483647 w 1261"/>
                <a:gd name="T1" fmla="*/ 2147483647 h 303"/>
                <a:gd name="T2" fmla="*/ 2147483647 w 1261"/>
                <a:gd name="T3" fmla="*/ 2147483647 h 303"/>
                <a:gd name="T4" fmla="*/ 2147483647 w 1261"/>
                <a:gd name="T5" fmla="*/ 2147483647 h 303"/>
                <a:gd name="T6" fmla="*/ 2147483647 w 1261"/>
                <a:gd name="T7" fmla="*/ 2147483647 h 303"/>
                <a:gd name="T8" fmla="*/ 2147483647 w 1261"/>
                <a:gd name="T9" fmla="*/ 2147483647 h 303"/>
                <a:gd name="T10" fmla="*/ 2147483647 w 1261"/>
                <a:gd name="T11" fmla="*/ 2147483647 h 303"/>
                <a:gd name="T12" fmla="*/ 2147483647 w 1261"/>
                <a:gd name="T13" fmla="*/ 2147483647 h 303"/>
                <a:gd name="T14" fmla="*/ 2147483647 w 1261"/>
                <a:gd name="T15" fmla="*/ 2147483647 h 303"/>
                <a:gd name="T16" fmla="*/ 2147483647 w 1261"/>
                <a:gd name="T17" fmla="*/ 2147483647 h 3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61"/>
                <a:gd name="T28" fmla="*/ 0 h 303"/>
                <a:gd name="T29" fmla="*/ 1261 w 1261"/>
                <a:gd name="T30" fmla="*/ 303 h 30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61" h="303">
                  <a:moveTo>
                    <a:pt x="6" y="297"/>
                  </a:moveTo>
                  <a:cubicBezTo>
                    <a:pt x="6" y="297"/>
                    <a:pt x="0" y="225"/>
                    <a:pt x="18" y="174"/>
                  </a:cubicBezTo>
                  <a:cubicBezTo>
                    <a:pt x="36" y="123"/>
                    <a:pt x="105" y="45"/>
                    <a:pt x="171" y="30"/>
                  </a:cubicBezTo>
                  <a:cubicBezTo>
                    <a:pt x="237" y="15"/>
                    <a:pt x="227" y="16"/>
                    <a:pt x="352" y="13"/>
                  </a:cubicBezTo>
                  <a:cubicBezTo>
                    <a:pt x="477" y="10"/>
                    <a:pt x="804" y="10"/>
                    <a:pt x="922" y="10"/>
                  </a:cubicBezTo>
                  <a:cubicBezTo>
                    <a:pt x="1039" y="10"/>
                    <a:pt x="988" y="0"/>
                    <a:pt x="1061" y="12"/>
                  </a:cubicBezTo>
                  <a:cubicBezTo>
                    <a:pt x="1133" y="24"/>
                    <a:pt x="1206" y="83"/>
                    <a:pt x="1251" y="190"/>
                  </a:cubicBezTo>
                  <a:cubicBezTo>
                    <a:pt x="1261" y="263"/>
                    <a:pt x="1257" y="303"/>
                    <a:pt x="1257" y="303"/>
                  </a:cubicBezTo>
                  <a:lnTo>
                    <a:pt x="6" y="297"/>
                  </a:ln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gray">
            <a:xfrm>
              <a:off x="4546624" y="4441825"/>
              <a:ext cx="2011361" cy="12352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zh-CN" altLang="en-US" sz="2000" dirty="0" smtClean="0">
                  <a:solidFill>
                    <a:srgbClr val="1C1C1C"/>
                  </a:solidFill>
                </a:rPr>
                <a:t>凡是拥有的法定职责必须勇于负责、敢于担当，不折不扣地履行。</a:t>
              </a:r>
              <a:endParaRPr lang="en-US" altLang="zh-CN" sz="2000" dirty="0">
                <a:solidFill>
                  <a:srgbClr val="1C1C1C"/>
                </a:solidFill>
              </a:endParaRPr>
            </a:p>
          </p:txBody>
        </p:sp>
        <p:grpSp>
          <p:nvGrpSpPr>
            <p:cNvPr id="17" name="Group 15"/>
            <p:cNvGrpSpPr>
              <a:grpSpLocks/>
            </p:cNvGrpSpPr>
            <p:nvPr/>
          </p:nvGrpSpPr>
          <p:grpSpPr bwMode="auto">
            <a:xfrm>
              <a:off x="4364063" y="1787525"/>
              <a:ext cx="2382838" cy="538163"/>
              <a:chOff x="2251" y="1126"/>
              <a:chExt cx="1501" cy="339"/>
            </a:xfrm>
          </p:grpSpPr>
          <p:sp>
            <p:nvSpPr>
              <p:cNvPr id="18" name="AutoShape 16"/>
              <p:cNvSpPr>
                <a:spLocks noChangeArrowheads="1"/>
              </p:cNvSpPr>
              <p:nvPr/>
            </p:nvSpPr>
            <p:spPr bwMode="gray">
              <a:xfrm>
                <a:off x="2251" y="1126"/>
                <a:ext cx="1501" cy="33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EAEAEA">
                      <a:gamma/>
                      <a:shade val="36078"/>
                      <a:invGamma/>
                    </a:srgbClr>
                  </a:gs>
                  <a:gs pos="50000">
                    <a:srgbClr val="EAEAEA"/>
                  </a:gs>
                  <a:gs pos="100000">
                    <a:srgbClr val="EAEAEA">
                      <a:gamma/>
                      <a:shade val="36078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>
                <a:outerShdw dist="40161" dir="4293903" algn="ctr" rotWithShape="0">
                  <a:srgbClr val="FFFFCC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19" name="AutoShape 17"/>
              <p:cNvSpPr>
                <a:spLocks noChangeArrowheads="1"/>
              </p:cNvSpPr>
              <p:nvPr/>
            </p:nvSpPr>
            <p:spPr bwMode="gray">
              <a:xfrm>
                <a:off x="2269" y="1145"/>
                <a:ext cx="1465" cy="303"/>
              </a:xfrm>
              <a:prstGeom prst="roundRect">
                <a:avLst>
                  <a:gd name="adj" fmla="val 50000"/>
                </a:avLst>
              </a:prstGeom>
              <a:solidFill>
                <a:srgbClr val="00B0F0"/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</p:grpSp>
        <p:sp>
          <p:nvSpPr>
            <p:cNvPr id="20" name="Rectangle 18"/>
            <p:cNvSpPr>
              <a:spLocks noChangeArrowheads="1"/>
            </p:cNvSpPr>
            <p:nvPr/>
          </p:nvSpPr>
          <p:spPr bwMode="gray">
            <a:xfrm>
              <a:off x="4545720" y="1857375"/>
              <a:ext cx="1982690" cy="4309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rgbClr val="1C1C1C"/>
                  </a:solidFill>
                </a:rPr>
                <a:t>法定职责必须为</a:t>
              </a:r>
              <a:endParaRPr lang="en-US" altLang="zh-CN" sz="2400" dirty="0" smtClean="0">
                <a:solidFill>
                  <a:srgbClr val="1C1C1C"/>
                </a:solidFill>
              </a:endParaRPr>
            </a:p>
          </p:txBody>
        </p:sp>
        <p:sp>
          <p:nvSpPr>
            <p:cNvPr id="30" name="AutoShape 28"/>
            <p:cNvSpPr>
              <a:spLocks noChangeArrowheads="1"/>
            </p:cNvSpPr>
            <p:nvPr/>
          </p:nvSpPr>
          <p:spPr bwMode="gray">
            <a:xfrm flipV="1">
              <a:off x="4524401" y="2362200"/>
              <a:ext cx="1981200" cy="137160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7448579" y="1787525"/>
            <a:ext cx="2813053" cy="4456130"/>
            <a:chOff x="7091388" y="1787525"/>
            <a:chExt cx="2384425" cy="4159250"/>
          </a:xfrm>
        </p:grpSpPr>
        <p:sp>
          <p:nvSpPr>
            <p:cNvPr id="13" name="AutoShape 11"/>
            <p:cNvSpPr>
              <a:spLocks noChangeArrowheads="1"/>
            </p:cNvSpPr>
            <p:nvPr/>
          </p:nvSpPr>
          <p:spPr bwMode="gray">
            <a:xfrm rot="5400000">
              <a:off x="7175526" y="3841750"/>
              <a:ext cx="2181225" cy="2028825"/>
            </a:xfrm>
            <a:prstGeom prst="roundRect">
              <a:avLst>
                <a:gd name="adj" fmla="val 19894"/>
              </a:avLst>
            </a:prstGeom>
            <a:gradFill rotWithShape="1">
              <a:gsLst>
                <a:gs pos="0">
                  <a:schemeClr val="bg1">
                    <a:gamma/>
                    <a:shade val="78824"/>
                    <a:invGamma/>
                    <a:alpha val="98000"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78824"/>
                    <a:invGamma/>
                    <a:alpha val="98000"/>
                  </a:schemeClr>
                </a:gs>
              </a:gsLst>
              <a:lin ang="5400000" scaled="1"/>
            </a:gradFill>
            <a:ln w="38100" algn="ctr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gray">
            <a:xfrm>
              <a:off x="7261251" y="3762375"/>
              <a:ext cx="2008187" cy="482600"/>
            </a:xfrm>
            <a:custGeom>
              <a:avLst/>
              <a:gdLst>
                <a:gd name="T0" fmla="*/ 0 w 1259"/>
                <a:gd name="T1" fmla="*/ 2147483647 h 298"/>
                <a:gd name="T2" fmla="*/ 2147483647 w 1259"/>
                <a:gd name="T3" fmla="*/ 2147483647 h 298"/>
                <a:gd name="T4" fmla="*/ 2147483647 w 1259"/>
                <a:gd name="T5" fmla="*/ 2147483647 h 298"/>
                <a:gd name="T6" fmla="*/ 2147483647 w 1259"/>
                <a:gd name="T7" fmla="*/ 2147483647 h 298"/>
                <a:gd name="T8" fmla="*/ 2147483647 w 1259"/>
                <a:gd name="T9" fmla="*/ 2147483647 h 298"/>
                <a:gd name="T10" fmla="*/ 2147483647 w 1259"/>
                <a:gd name="T11" fmla="*/ 2147483647 h 298"/>
                <a:gd name="T12" fmla="*/ 2147483647 w 1259"/>
                <a:gd name="T13" fmla="*/ 2147483647 h 298"/>
                <a:gd name="T14" fmla="*/ 2147483647 w 1259"/>
                <a:gd name="T15" fmla="*/ 2147483647 h 298"/>
                <a:gd name="T16" fmla="*/ 0 w 1259"/>
                <a:gd name="T17" fmla="*/ 2147483647 h 2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59"/>
                <a:gd name="T28" fmla="*/ 0 h 298"/>
                <a:gd name="T29" fmla="*/ 1259 w 1259"/>
                <a:gd name="T30" fmla="*/ 298 h 2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59" h="298">
                  <a:moveTo>
                    <a:pt x="0" y="298"/>
                  </a:moveTo>
                  <a:lnTo>
                    <a:pt x="7" y="171"/>
                  </a:lnTo>
                  <a:cubicBezTo>
                    <a:pt x="35" y="124"/>
                    <a:pt x="108" y="40"/>
                    <a:pt x="166" y="14"/>
                  </a:cubicBezTo>
                  <a:lnTo>
                    <a:pt x="356" y="13"/>
                  </a:lnTo>
                  <a:cubicBezTo>
                    <a:pt x="482" y="12"/>
                    <a:pt x="805" y="10"/>
                    <a:pt x="922" y="10"/>
                  </a:cubicBezTo>
                  <a:cubicBezTo>
                    <a:pt x="1039" y="10"/>
                    <a:pt x="988" y="0"/>
                    <a:pt x="1060" y="12"/>
                  </a:cubicBezTo>
                  <a:cubicBezTo>
                    <a:pt x="1132" y="24"/>
                    <a:pt x="1204" y="81"/>
                    <a:pt x="1249" y="186"/>
                  </a:cubicBezTo>
                  <a:cubicBezTo>
                    <a:pt x="1259" y="258"/>
                    <a:pt x="1255" y="297"/>
                    <a:pt x="1255" y="297"/>
                  </a:cubicBezTo>
                  <a:lnTo>
                    <a:pt x="0" y="298"/>
                  </a:lnTo>
                  <a:close/>
                </a:path>
              </a:pathLst>
            </a:custGeom>
            <a:solidFill>
              <a:schemeClr val="hlink">
                <a:alpha val="50195"/>
              </a:schemeClr>
            </a:soli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gray">
            <a:xfrm>
              <a:off x="7174801" y="4441825"/>
              <a:ext cx="2119352" cy="12352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zh-CN" altLang="en-US" sz="2000" dirty="0" smtClean="0">
                  <a:solidFill>
                    <a:srgbClr val="1C1C1C"/>
                  </a:solidFill>
                </a:rPr>
                <a:t>只要法律没有禁止，公民就可以去做而不违法犯法，我们就应当予以尊重。</a:t>
              </a:r>
              <a:endParaRPr lang="en-US" altLang="zh-CN" sz="2000" dirty="0" smtClean="0">
                <a:solidFill>
                  <a:srgbClr val="1C1C1C"/>
                </a:solidFill>
              </a:endParaRPr>
            </a:p>
          </p:txBody>
        </p:sp>
        <p:grpSp>
          <p:nvGrpSpPr>
            <p:cNvPr id="21" name="Group 19"/>
            <p:cNvGrpSpPr>
              <a:grpSpLocks/>
            </p:cNvGrpSpPr>
            <p:nvPr/>
          </p:nvGrpSpPr>
          <p:grpSpPr bwMode="auto">
            <a:xfrm>
              <a:off x="7091388" y="1787525"/>
              <a:ext cx="2384425" cy="538163"/>
              <a:chOff x="3969" y="1126"/>
              <a:chExt cx="1502" cy="339"/>
            </a:xfrm>
          </p:grpSpPr>
          <p:sp>
            <p:nvSpPr>
              <p:cNvPr id="22" name="AutoShape 20"/>
              <p:cNvSpPr>
                <a:spLocks noChangeArrowheads="1"/>
              </p:cNvSpPr>
              <p:nvPr/>
            </p:nvSpPr>
            <p:spPr bwMode="gray">
              <a:xfrm>
                <a:off x="3969" y="1126"/>
                <a:ext cx="1502" cy="33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EAEAEA">
                      <a:gamma/>
                      <a:shade val="36078"/>
                      <a:invGamma/>
                    </a:srgbClr>
                  </a:gs>
                  <a:gs pos="50000">
                    <a:srgbClr val="EAEAEA"/>
                  </a:gs>
                  <a:gs pos="100000">
                    <a:srgbClr val="EAEAEA">
                      <a:gamma/>
                      <a:shade val="36078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>
                <a:outerShdw dist="40161" dir="4293903" algn="ctr" rotWithShape="0">
                  <a:srgbClr val="FFFFCC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3" name="AutoShape 21"/>
              <p:cNvSpPr>
                <a:spLocks noChangeArrowheads="1"/>
              </p:cNvSpPr>
              <p:nvPr/>
            </p:nvSpPr>
            <p:spPr bwMode="gray">
              <a:xfrm>
                <a:off x="3988" y="1145"/>
                <a:ext cx="1464" cy="303"/>
              </a:xfrm>
              <a:prstGeom prst="roundRect">
                <a:avLst>
                  <a:gd name="adj" fmla="val 50000"/>
                </a:avLst>
              </a:prstGeom>
              <a:solidFill>
                <a:srgbClr val="00B050"/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</p:grpSp>
        <p:sp>
          <p:nvSpPr>
            <p:cNvPr id="24" name="Rectangle 22"/>
            <p:cNvSpPr>
              <a:spLocks noChangeArrowheads="1"/>
            </p:cNvSpPr>
            <p:nvPr/>
          </p:nvSpPr>
          <p:spPr bwMode="gray">
            <a:xfrm>
              <a:off x="7356460" y="1857375"/>
              <a:ext cx="1982691" cy="4309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rgbClr val="1C1C1C"/>
                  </a:solidFill>
                </a:rPr>
                <a:t>法无禁止即可为</a:t>
              </a:r>
              <a:endParaRPr lang="en-US" altLang="zh-CN" sz="2400" dirty="0" smtClean="0">
                <a:solidFill>
                  <a:srgbClr val="1C1C1C"/>
                </a:solidFill>
              </a:endParaRPr>
            </a:p>
          </p:txBody>
        </p:sp>
        <p:sp>
          <p:nvSpPr>
            <p:cNvPr id="31" name="AutoShape 29"/>
            <p:cNvSpPr>
              <a:spLocks noChangeArrowheads="1"/>
            </p:cNvSpPr>
            <p:nvPr/>
          </p:nvSpPr>
          <p:spPr bwMode="gray">
            <a:xfrm flipV="1">
              <a:off x="7267601" y="2362200"/>
              <a:ext cx="1981200" cy="137160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图片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6825" y="1656234"/>
            <a:ext cx="9102725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7"/>
          <p:cNvSpPr txBox="1">
            <a:spLocks noChangeArrowheads="1"/>
          </p:cNvSpPr>
          <p:nvPr/>
        </p:nvSpPr>
        <p:spPr bwMode="auto">
          <a:xfrm>
            <a:off x="2762250" y="2808759"/>
            <a:ext cx="4259263" cy="7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8" tIns="45693" rIns="91388" bIns="45693">
            <a:spAutoFit/>
          </a:bodyPr>
          <a:lstStyle/>
          <a:p>
            <a:pPr defTabSz="912813"/>
            <a:r>
              <a:rPr lang="zh-CN" altLang="en-US" sz="4400" dirty="0" smtClean="0">
                <a:solidFill>
                  <a:srgbClr val="007CA8"/>
                </a:solidFill>
                <a:latin typeface="微软雅黑" pitchFamily="34" charset="-122"/>
                <a:ea typeface="微软雅黑" pitchFamily="34" charset="-122"/>
              </a:rPr>
              <a:t>第四章</a:t>
            </a:r>
            <a:endParaRPr lang="zh-CN" altLang="en-US" dirty="0">
              <a:solidFill>
                <a:srgbClr val="007CA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1781181" y="3235152"/>
            <a:ext cx="4791075" cy="1008062"/>
            <a:chOff x="251520" y="3145950"/>
            <a:chExt cx="4791328" cy="1008115"/>
          </a:xfrm>
          <a:solidFill>
            <a:srgbClr val="FF0000"/>
          </a:solidFill>
        </p:grpSpPr>
        <p:sp>
          <p:nvSpPr>
            <p:cNvPr id="4" name="Rectangle 15"/>
            <p:cNvSpPr>
              <a:spLocks noChangeArrowheads="1"/>
            </p:cNvSpPr>
            <p:nvPr/>
          </p:nvSpPr>
          <p:spPr bwMode="auto">
            <a:xfrm>
              <a:off x="1099290" y="3650802"/>
              <a:ext cx="3943558" cy="346093"/>
            </a:xfrm>
            <a:prstGeom prst="rect">
              <a:avLst/>
            </a:prstGeom>
            <a:solidFill>
              <a:srgbClr val="007CA8"/>
            </a:solidFill>
            <a:ln>
              <a:noFill/>
            </a:ln>
            <a:extLst/>
          </p:spPr>
          <p:txBody>
            <a:bodyPr wrap="none" anchor="ctr"/>
            <a:lstStyle/>
            <a:p>
              <a:pPr algn="ctr" defTabSz="913861">
                <a:defRPr/>
              </a:pPr>
              <a:endParaRPr lang="zh-CN" altLang="zh-CN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6" name="Oval 18"/>
            <p:cNvSpPr>
              <a:spLocks noChangeArrowheads="1"/>
            </p:cNvSpPr>
            <p:nvPr/>
          </p:nvSpPr>
          <p:spPr bwMode="auto">
            <a:xfrm>
              <a:off x="251520" y="3145950"/>
              <a:ext cx="1079557" cy="1008115"/>
            </a:xfrm>
            <a:prstGeom prst="ellipse">
              <a:avLst/>
            </a:prstGeom>
            <a:solidFill>
              <a:srgbClr val="007CA8"/>
            </a:solidFill>
            <a:ln>
              <a:noFill/>
            </a:ln>
            <a:extLst/>
          </p:spPr>
          <p:txBody>
            <a:bodyPr wrap="none" anchor="ctr"/>
            <a:lstStyle/>
            <a:p>
              <a:pPr algn="ctr" defTabSz="913861">
                <a:defRPr/>
              </a:pPr>
              <a:r>
                <a:rPr lang="en-US" altLang="zh-CN" sz="5400" b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4</a:t>
              </a:r>
              <a:endParaRPr lang="zh-CN" altLang="zh-CN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8" name="直接连接符 3"/>
          <p:cNvCxnSpPr/>
          <p:nvPr/>
        </p:nvCxnSpPr>
        <p:spPr bwMode="auto">
          <a:xfrm flipH="1">
            <a:off x="2917825" y="4073996"/>
            <a:ext cx="0" cy="889000"/>
          </a:xfrm>
          <a:prstGeom prst="line">
            <a:avLst/>
          </a:prstGeom>
          <a:ln w="158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2943999" y="4243392"/>
            <a:ext cx="2031220" cy="6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8" tIns="45693" rIns="91388" bIns="45693">
            <a:spAutoFit/>
          </a:bodyPr>
          <a:lstStyle/>
          <a:p>
            <a:r>
              <a:rPr lang="zh-CN" altLang="en-US" sz="3600" dirty="0" smtClean="0">
                <a:latin typeface="微软雅黑" pitchFamily="34" charset="-122"/>
                <a:ea typeface="微软雅黑" pitchFamily="34" charset="-122"/>
              </a:rPr>
              <a:t>严以律己</a:t>
            </a:r>
            <a:endParaRPr lang="zh-CN" altLang="en-US" sz="3600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831947" y="1667687"/>
            <a:ext cx="8181218" cy="3933027"/>
            <a:chOff x="188329" y="90268"/>
            <a:chExt cx="5233099" cy="1154107"/>
          </a:xfrm>
        </p:grpSpPr>
        <p:sp>
          <p:nvSpPr>
            <p:cNvPr id="5" name="文本框 19"/>
            <p:cNvSpPr>
              <a:spLocks noChangeArrowheads="1"/>
            </p:cNvSpPr>
            <p:nvPr/>
          </p:nvSpPr>
          <p:spPr bwMode="auto">
            <a:xfrm>
              <a:off x="2719095" y="91547"/>
              <a:ext cx="2449034" cy="2077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buFont typeface="Arial" pitchFamily="34" charset="0"/>
                <a:buNone/>
              </a:pPr>
              <a:r>
                <a:rPr lang="zh-CN" altLang="en-US" sz="4000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严以律己</a:t>
              </a:r>
              <a:endParaRPr lang="zh-CN" altLang="en-US" sz="4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造字工房悦黑体验版纤细体"/>
                <a:sym typeface="造字工房悦黑体验版纤细体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88329" y="90268"/>
              <a:ext cx="5233099" cy="1154107"/>
              <a:chOff x="144016" y="72559"/>
              <a:chExt cx="4001781" cy="974687"/>
            </a:xfrm>
          </p:grpSpPr>
          <p:sp>
            <p:nvSpPr>
              <p:cNvPr id="8" name="矩形 4"/>
              <p:cNvSpPr>
                <a:spLocks noChangeArrowheads="1"/>
              </p:cNvSpPr>
              <p:nvPr/>
            </p:nvSpPr>
            <p:spPr bwMode="auto">
              <a:xfrm>
                <a:off x="144016" y="244248"/>
                <a:ext cx="3992057" cy="678096"/>
              </a:xfrm>
              <a:prstGeom prst="rect">
                <a:avLst/>
              </a:prstGeom>
              <a:solidFill>
                <a:srgbClr val="E45B2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>
                  <a:buFont typeface="Arial" pitchFamily="34" charset="0"/>
                  <a:buNone/>
                </a:pPr>
                <a:endParaRPr lang="zh-CN" altLang="zh-CN" sz="3600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9" name="等腰三角形 5"/>
              <p:cNvSpPr>
                <a:spLocks noChangeArrowheads="1"/>
              </p:cNvSpPr>
              <p:nvPr/>
            </p:nvSpPr>
            <p:spPr bwMode="auto">
              <a:xfrm>
                <a:off x="3952097" y="72559"/>
                <a:ext cx="193700" cy="178431"/>
              </a:xfrm>
              <a:prstGeom prst="triangle">
                <a:avLst>
                  <a:gd name="adj" fmla="val 0"/>
                </a:avLst>
              </a:prstGeom>
              <a:solidFill>
                <a:srgbClr val="7F7F7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>
                  <a:buFont typeface="Arial" pitchFamily="34" charset="0"/>
                  <a:buNone/>
                </a:pPr>
                <a:endParaRPr lang="zh-CN" altLang="zh-CN" sz="3600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10" name="等腰三角形 6"/>
              <p:cNvSpPr>
                <a:spLocks noChangeArrowheads="1"/>
              </p:cNvSpPr>
              <p:nvPr/>
            </p:nvSpPr>
            <p:spPr bwMode="auto">
              <a:xfrm rot="10800000">
                <a:off x="144016" y="922344"/>
                <a:ext cx="430056" cy="124902"/>
              </a:xfrm>
              <a:prstGeom prst="triangle">
                <a:avLst>
                  <a:gd name="adj" fmla="val 0"/>
                </a:avLst>
              </a:prstGeom>
              <a:solidFill>
                <a:srgbClr val="7F7F7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>
                  <a:buFont typeface="Arial" pitchFamily="34" charset="0"/>
                  <a:buNone/>
                </a:pPr>
                <a:endParaRPr lang="zh-CN" altLang="zh-CN" sz="3600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</p:grpSp>
        <p:sp>
          <p:nvSpPr>
            <p:cNvPr id="7" name="Rectangle 1"/>
            <p:cNvSpPr>
              <a:spLocks noChangeArrowheads="1"/>
            </p:cNvSpPr>
            <p:nvPr/>
          </p:nvSpPr>
          <p:spPr bwMode="auto">
            <a:xfrm>
              <a:off x="188329" y="422236"/>
              <a:ext cx="5153096" cy="591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76176" anchor="ctr">
              <a:spAutoFit/>
            </a:bodyPr>
            <a:lstStyle/>
            <a:p>
              <a:pPr eaLnBrk="0" hangingPunct="0">
                <a:lnSpc>
                  <a:spcPct val="150000"/>
                </a:lnSpc>
                <a:buFont typeface="Arial" pitchFamily="34" charset="0"/>
                <a:buNone/>
              </a:pPr>
              <a:r>
                <a:rPr lang="zh-CN" altLang="en-US" sz="2800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       严以律己，就是要心存敬畏、手握戒尺，慎独慎微、勤于自省，遵守党纪国法，做到为政清廉。</a:t>
              </a:r>
              <a:endParaRPr lang="en-US" altLang="zh-CN" sz="28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宋体" pitchFamily="2" charset="-122"/>
              </a:endParaRPr>
            </a:p>
            <a:p>
              <a:pPr algn="r" eaLnBrk="0" hangingPunct="0">
                <a:lnSpc>
                  <a:spcPct val="150000"/>
                </a:lnSpc>
                <a:buFont typeface="Arial" pitchFamily="34" charset="0"/>
                <a:buNone/>
              </a:pPr>
              <a:r>
                <a:rPr lang="en-US" altLang="zh-CN" sz="2800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——</a:t>
              </a:r>
              <a:r>
                <a:rPr lang="zh-CN" altLang="en-US" sz="2800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习近平</a:t>
              </a:r>
              <a:endParaRPr lang="pt-PT" altLang="zh-CN" sz="28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宋体" pitchFamily="2" charset="-122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857" y="134938"/>
            <a:ext cx="7448568" cy="753776"/>
          </a:xfrm>
          <a:prstGeom prst="rect">
            <a:avLst/>
          </a:prstGeom>
          <a:noFill/>
        </p:spPr>
        <p:txBody>
          <a:bodyPr wrap="square" lIns="102789" tIns="51393" rIns="102789" bIns="51393">
            <a:spAutoFit/>
          </a:bodyPr>
          <a:lstStyle/>
          <a:p>
            <a:pPr eaLnBrk="0" hangingPunct="0">
              <a:lnSpc>
                <a:spcPct val="130000"/>
              </a:lnSpc>
              <a:defRPr/>
            </a:pPr>
            <a:r>
              <a:rPr lang="zh-CN" altLang="en-US" sz="3600" dirty="0" smtClean="0">
                <a:latin typeface="微软雅黑" pitchFamily="34" charset="-122"/>
                <a:ea typeface="微软雅黑" pitchFamily="34" charset="-122"/>
                <a:cs typeface="+mj-cs"/>
              </a:rPr>
              <a:t>敬畏</a:t>
            </a:r>
            <a:endParaRPr lang="zh-CN" altLang="en-US" sz="3600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6332541" y="1814500"/>
            <a:ext cx="4492625" cy="4316412"/>
            <a:chOff x="1229" y="843"/>
            <a:chExt cx="3276" cy="3174"/>
          </a:xfrm>
        </p:grpSpPr>
        <p:sp>
          <p:nvSpPr>
            <p:cNvPr id="4" name="Oval 2"/>
            <p:cNvSpPr>
              <a:spLocks noChangeArrowheads="1"/>
            </p:cNvSpPr>
            <p:nvPr/>
          </p:nvSpPr>
          <p:spPr bwMode="gray">
            <a:xfrm>
              <a:off x="1229" y="843"/>
              <a:ext cx="3276" cy="317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lIns="87313" tIns="44450" rIns="87313" bIns="44450" anchor="ctr"/>
            <a:lstStyle/>
            <a:p>
              <a:pPr algn="ctr" defTabSz="825500" eaLnBrk="0" hangingPunct="0">
                <a:lnSpc>
                  <a:spcPct val="90000"/>
                </a:lnSpc>
                <a:defRPr/>
              </a:pPr>
              <a:endParaRPr kumimoji="1" lang="zh-CN" altLang="en-US" b="1">
                <a:solidFill>
                  <a:schemeClr val="bg1"/>
                </a:solidFill>
                <a:ea typeface="Gulim" pitchFamily="34" charset="-127"/>
              </a:endParaRPr>
            </a:p>
          </p:txBody>
        </p:sp>
        <p:sp>
          <p:nvSpPr>
            <p:cNvPr id="5" name="Arc 4"/>
            <p:cNvSpPr>
              <a:spLocks/>
            </p:cNvSpPr>
            <p:nvPr/>
          </p:nvSpPr>
          <p:spPr bwMode="gray">
            <a:xfrm>
              <a:off x="3004" y="1207"/>
              <a:ext cx="1476" cy="1631"/>
            </a:xfrm>
            <a:custGeom>
              <a:avLst/>
              <a:gdLst>
                <a:gd name="G0" fmla="+- 0 0 0"/>
                <a:gd name="G1" fmla="+- 17481 0 0"/>
                <a:gd name="G2" fmla="+- 21600 0 0"/>
                <a:gd name="T0" fmla="*/ 12687 w 21600"/>
                <a:gd name="T1" fmla="*/ 0 h 24155"/>
                <a:gd name="T2" fmla="*/ 20543 w 21600"/>
                <a:gd name="T3" fmla="*/ 24155 h 24155"/>
                <a:gd name="T4" fmla="*/ 0 w 21600"/>
                <a:gd name="T5" fmla="*/ 17481 h 24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4155" fill="none" extrusionOk="0">
                  <a:moveTo>
                    <a:pt x="12687" y="-1"/>
                  </a:moveTo>
                  <a:cubicBezTo>
                    <a:pt x="18286" y="4063"/>
                    <a:pt x="21600" y="10562"/>
                    <a:pt x="21600" y="17481"/>
                  </a:cubicBezTo>
                  <a:cubicBezTo>
                    <a:pt x="21600" y="19747"/>
                    <a:pt x="21243" y="21999"/>
                    <a:pt x="20543" y="24155"/>
                  </a:cubicBezTo>
                </a:path>
                <a:path w="21600" h="24155" stroke="0" extrusionOk="0">
                  <a:moveTo>
                    <a:pt x="12687" y="-1"/>
                  </a:moveTo>
                  <a:cubicBezTo>
                    <a:pt x="18286" y="4063"/>
                    <a:pt x="21600" y="10562"/>
                    <a:pt x="21600" y="17481"/>
                  </a:cubicBezTo>
                  <a:cubicBezTo>
                    <a:pt x="21600" y="19747"/>
                    <a:pt x="21243" y="21999"/>
                    <a:pt x="20543" y="24155"/>
                  </a:cubicBezTo>
                  <a:lnTo>
                    <a:pt x="0" y="17481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6275"/>
                    <a:invGamma/>
                  </a:schemeClr>
                </a:gs>
              </a:gsLst>
              <a:lin ang="0" scaled="1"/>
            </a:gradFill>
            <a:ln w="12700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6" name="Arc 5"/>
            <p:cNvSpPr>
              <a:spLocks/>
            </p:cNvSpPr>
            <p:nvPr/>
          </p:nvSpPr>
          <p:spPr bwMode="gray">
            <a:xfrm>
              <a:off x="1994" y="857"/>
              <a:ext cx="1732" cy="1460"/>
            </a:xfrm>
            <a:custGeom>
              <a:avLst/>
              <a:gdLst>
                <a:gd name="G0" fmla="+- 12693 0 0"/>
                <a:gd name="G1" fmla="+- 21600 0 0"/>
                <a:gd name="G2" fmla="+- 21600 0 0"/>
                <a:gd name="T0" fmla="*/ 0 w 25376"/>
                <a:gd name="T1" fmla="*/ 4123 h 21600"/>
                <a:gd name="T2" fmla="*/ 25376 w 25376"/>
                <a:gd name="T3" fmla="*/ 4116 h 21600"/>
                <a:gd name="T4" fmla="*/ 12693 w 25376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376" h="21600" fill="none" extrusionOk="0">
                  <a:moveTo>
                    <a:pt x="-1" y="4122"/>
                  </a:moveTo>
                  <a:cubicBezTo>
                    <a:pt x="3689" y="1443"/>
                    <a:pt x="8132" y="-1"/>
                    <a:pt x="12693" y="0"/>
                  </a:cubicBezTo>
                  <a:cubicBezTo>
                    <a:pt x="17248" y="0"/>
                    <a:pt x="21688" y="1440"/>
                    <a:pt x="25376" y="4115"/>
                  </a:cubicBezTo>
                </a:path>
                <a:path w="25376" h="21600" stroke="0" extrusionOk="0">
                  <a:moveTo>
                    <a:pt x="-1" y="4122"/>
                  </a:moveTo>
                  <a:cubicBezTo>
                    <a:pt x="3689" y="1443"/>
                    <a:pt x="8132" y="-1"/>
                    <a:pt x="12693" y="0"/>
                  </a:cubicBezTo>
                  <a:cubicBezTo>
                    <a:pt x="17248" y="0"/>
                    <a:pt x="21688" y="1440"/>
                    <a:pt x="25376" y="4115"/>
                  </a:cubicBezTo>
                  <a:lnTo>
                    <a:pt x="12693" y="2160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shade val="6275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12700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7" name="Arc 6"/>
            <p:cNvSpPr>
              <a:spLocks/>
            </p:cNvSpPr>
            <p:nvPr/>
          </p:nvSpPr>
          <p:spPr bwMode="gray">
            <a:xfrm>
              <a:off x="1248" y="1231"/>
              <a:ext cx="1476" cy="1632"/>
            </a:xfrm>
            <a:custGeom>
              <a:avLst/>
              <a:gdLst>
                <a:gd name="G0" fmla="+- 21600 0 0"/>
                <a:gd name="G1" fmla="+- 17470 0 0"/>
                <a:gd name="G2" fmla="+- 21600 0 0"/>
                <a:gd name="T0" fmla="*/ 1055 w 21600"/>
                <a:gd name="T1" fmla="*/ 24138 h 24138"/>
                <a:gd name="T2" fmla="*/ 8897 w 21600"/>
                <a:gd name="T3" fmla="*/ 0 h 24138"/>
                <a:gd name="T4" fmla="*/ 21600 w 21600"/>
                <a:gd name="T5" fmla="*/ 17470 h 24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4138" fill="none" extrusionOk="0">
                  <a:moveTo>
                    <a:pt x="1054" y="24138"/>
                  </a:moveTo>
                  <a:cubicBezTo>
                    <a:pt x="356" y="21984"/>
                    <a:pt x="0" y="19734"/>
                    <a:pt x="0" y="17470"/>
                  </a:cubicBezTo>
                  <a:cubicBezTo>
                    <a:pt x="-1" y="10558"/>
                    <a:pt x="3307" y="4064"/>
                    <a:pt x="8897" y="0"/>
                  </a:cubicBezTo>
                </a:path>
                <a:path w="21600" h="24138" stroke="0" extrusionOk="0">
                  <a:moveTo>
                    <a:pt x="1054" y="24138"/>
                  </a:moveTo>
                  <a:cubicBezTo>
                    <a:pt x="356" y="21984"/>
                    <a:pt x="0" y="19734"/>
                    <a:pt x="0" y="17470"/>
                  </a:cubicBezTo>
                  <a:cubicBezTo>
                    <a:pt x="-1" y="10558"/>
                    <a:pt x="3307" y="4064"/>
                    <a:pt x="8897" y="0"/>
                  </a:cubicBezTo>
                  <a:lnTo>
                    <a:pt x="21600" y="1747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12700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8" name="Arc 7"/>
            <p:cNvSpPr>
              <a:spLocks/>
            </p:cNvSpPr>
            <p:nvPr/>
          </p:nvSpPr>
          <p:spPr bwMode="gray">
            <a:xfrm>
              <a:off x="1374" y="2523"/>
              <a:ext cx="1404" cy="1460"/>
            </a:xfrm>
            <a:custGeom>
              <a:avLst/>
              <a:gdLst>
                <a:gd name="G0" fmla="+- 20550 0 0"/>
                <a:gd name="G1" fmla="+- 0 0 0"/>
                <a:gd name="G2" fmla="+- 21600 0 0"/>
                <a:gd name="T0" fmla="*/ 20536 w 20550"/>
                <a:gd name="T1" fmla="*/ 21600 h 21600"/>
                <a:gd name="T2" fmla="*/ 0 w 20550"/>
                <a:gd name="T3" fmla="*/ 6653 h 21600"/>
                <a:gd name="T4" fmla="*/ 20550 w 2055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550" h="21600" fill="none" extrusionOk="0">
                  <a:moveTo>
                    <a:pt x="20536" y="21599"/>
                  </a:moveTo>
                  <a:cubicBezTo>
                    <a:pt x="11175" y="21593"/>
                    <a:pt x="2883" y="15558"/>
                    <a:pt x="0" y="6652"/>
                  </a:cubicBezTo>
                </a:path>
                <a:path w="20550" h="21600" stroke="0" extrusionOk="0">
                  <a:moveTo>
                    <a:pt x="20536" y="21599"/>
                  </a:moveTo>
                  <a:cubicBezTo>
                    <a:pt x="11175" y="21593"/>
                    <a:pt x="2883" y="15558"/>
                    <a:pt x="0" y="6652"/>
                  </a:cubicBezTo>
                  <a:lnTo>
                    <a:pt x="2055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shade val="6275"/>
                    <a:invGamma/>
                  </a:schemeClr>
                </a:gs>
                <a:gs pos="100000">
                  <a:schemeClr val="folHlink"/>
                </a:gs>
              </a:gsLst>
              <a:lin ang="18900000" scaled="1"/>
            </a:gradFill>
            <a:ln w="12700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9" name="Arc 8"/>
            <p:cNvSpPr>
              <a:spLocks/>
            </p:cNvSpPr>
            <p:nvPr/>
          </p:nvSpPr>
          <p:spPr bwMode="gray">
            <a:xfrm>
              <a:off x="2946" y="2523"/>
              <a:ext cx="1403" cy="1460"/>
            </a:xfrm>
            <a:custGeom>
              <a:avLst/>
              <a:gdLst>
                <a:gd name="T0" fmla="*/ 0 w 20548"/>
                <a:gd name="T1" fmla="*/ 0 h 21600"/>
                <a:gd name="T2" fmla="*/ 0 w 20548"/>
                <a:gd name="T3" fmla="*/ 0 h 21600"/>
                <a:gd name="T4" fmla="*/ 0 w 205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0548"/>
                <a:gd name="T10" fmla="*/ 0 h 21600"/>
                <a:gd name="T11" fmla="*/ 20548 w 205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548" h="21600" fill="none" extrusionOk="0">
                  <a:moveTo>
                    <a:pt x="20547" y="6658"/>
                  </a:moveTo>
                  <a:cubicBezTo>
                    <a:pt x="17661" y="15566"/>
                    <a:pt x="9363" y="21599"/>
                    <a:pt x="0" y="21600"/>
                  </a:cubicBezTo>
                </a:path>
                <a:path w="20548" h="21600" stroke="0" extrusionOk="0">
                  <a:moveTo>
                    <a:pt x="20547" y="6658"/>
                  </a:moveTo>
                  <a:cubicBezTo>
                    <a:pt x="17661" y="15566"/>
                    <a:pt x="9363" y="21599"/>
                    <a:pt x="0" y="216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A3F25F"/>
                </a:gs>
                <a:gs pos="100000">
                  <a:srgbClr val="0A0F06"/>
                </a:gs>
              </a:gsLst>
              <a:lin ang="2700000" scaled="1"/>
            </a:gra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gray">
            <a:xfrm>
              <a:off x="2550" y="1038"/>
              <a:ext cx="554" cy="5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9850" tIns="34925" rIns="69850" bIns="34925">
              <a:spAutoFit/>
            </a:bodyPr>
            <a:lstStyle/>
            <a:p>
              <a:pPr algn="ctr" defTabSz="514350" eaLnBrk="0" hangingPunct="0">
                <a:lnSpc>
                  <a:spcPct val="90000"/>
                </a:lnSpc>
              </a:pPr>
              <a:r>
                <a:rPr kumimoji="1" lang="zh-CN" altLang="en-US" sz="2400" b="1" dirty="0" smtClean="0">
                  <a:solidFill>
                    <a:schemeClr val="bg1"/>
                  </a:solidFill>
                  <a:latin typeface="宋体" pitchFamily="2" charset="-122"/>
                  <a:ea typeface="宋体" pitchFamily="2" charset="-122"/>
                </a:rPr>
                <a:t>敬畏</a:t>
              </a:r>
              <a:endParaRPr kumimoji="1" lang="en-US" altLang="zh-CN" sz="24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endParaRPr>
            </a:p>
            <a:p>
              <a:pPr algn="ctr" defTabSz="514350" eaLnBrk="0" hangingPunct="0">
                <a:lnSpc>
                  <a:spcPct val="90000"/>
                </a:lnSpc>
              </a:pPr>
              <a:r>
                <a:rPr kumimoji="1" lang="zh-CN" altLang="en-US" sz="2400" b="1" dirty="0" smtClean="0">
                  <a:solidFill>
                    <a:schemeClr val="bg1"/>
                  </a:solidFill>
                  <a:latin typeface="宋体" pitchFamily="2" charset="-122"/>
                  <a:ea typeface="宋体" pitchFamily="2" charset="-122"/>
                </a:rPr>
                <a:t>群众</a:t>
              </a:r>
              <a:endParaRPr kumimoji="1" lang="en-US" altLang="ko-KR" sz="2400" b="1" dirty="0">
                <a:solidFill>
                  <a:schemeClr val="bg1"/>
                </a:solidFill>
                <a:latin typeface="宋体" pitchFamily="2" charset="-122"/>
                <a:ea typeface="宋体" pitchFamily="2" charset="-122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gray">
            <a:xfrm>
              <a:off x="1404" y="1892"/>
              <a:ext cx="554" cy="5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9850" tIns="34925" rIns="69850" bIns="34925">
              <a:spAutoFit/>
            </a:bodyPr>
            <a:lstStyle/>
            <a:p>
              <a:pPr algn="ctr" defTabSz="514350" eaLnBrk="0" hangingPunct="0">
                <a:lnSpc>
                  <a:spcPct val="90000"/>
                </a:lnSpc>
              </a:pPr>
              <a:r>
                <a:rPr kumimoji="1" lang="zh-CN" altLang="en-US" sz="2400" dirty="0" smtClean="0">
                  <a:solidFill>
                    <a:schemeClr val="bg1"/>
                  </a:solidFill>
                  <a:latin typeface="宋体" pitchFamily="2" charset="-122"/>
                  <a:ea typeface="宋体" pitchFamily="2" charset="-122"/>
                </a:rPr>
                <a:t>敬畏</a:t>
              </a:r>
              <a:endParaRPr kumimoji="1" lang="en-US" altLang="zh-CN" sz="2400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endParaRPr>
            </a:p>
            <a:p>
              <a:pPr algn="ctr" defTabSz="514350" eaLnBrk="0" hangingPunct="0">
                <a:lnSpc>
                  <a:spcPct val="90000"/>
                </a:lnSpc>
              </a:pPr>
              <a:r>
                <a:rPr kumimoji="1" lang="zh-CN" altLang="en-US" sz="2400" dirty="0" smtClean="0">
                  <a:solidFill>
                    <a:schemeClr val="bg1"/>
                  </a:solidFill>
                  <a:latin typeface="宋体" pitchFamily="2" charset="-122"/>
                  <a:ea typeface="宋体" pitchFamily="2" charset="-122"/>
                </a:rPr>
                <a:t>自然</a:t>
              </a:r>
              <a:endParaRPr kumimoji="1" lang="en-US" altLang="ko-KR" sz="2400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gray">
            <a:xfrm>
              <a:off x="3696" y="1892"/>
              <a:ext cx="554" cy="5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9850" tIns="34925" rIns="69850" bIns="34925">
              <a:spAutoFit/>
            </a:bodyPr>
            <a:lstStyle/>
            <a:p>
              <a:pPr algn="ctr" defTabSz="514350" eaLnBrk="0" hangingPunct="0">
                <a:lnSpc>
                  <a:spcPct val="90000"/>
                </a:lnSpc>
              </a:pPr>
              <a:r>
                <a:rPr kumimoji="1" lang="zh-CN" altLang="en-US" sz="2400" dirty="0" smtClean="0">
                  <a:solidFill>
                    <a:schemeClr val="bg1"/>
                  </a:solidFill>
                  <a:latin typeface="宋体" pitchFamily="2" charset="-122"/>
                  <a:ea typeface="宋体" pitchFamily="2" charset="-122"/>
                </a:rPr>
                <a:t>敬畏</a:t>
              </a:r>
              <a:endParaRPr kumimoji="1" lang="en-US" altLang="zh-CN" sz="2400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endParaRPr>
            </a:p>
            <a:p>
              <a:pPr algn="ctr" defTabSz="514350" eaLnBrk="0" hangingPunct="0">
                <a:lnSpc>
                  <a:spcPct val="90000"/>
                </a:lnSpc>
              </a:pPr>
              <a:r>
                <a:rPr kumimoji="1" lang="zh-CN" altLang="en-US" sz="2400" dirty="0" smtClean="0">
                  <a:solidFill>
                    <a:schemeClr val="bg1"/>
                  </a:solidFill>
                  <a:latin typeface="宋体" pitchFamily="2" charset="-122"/>
                  <a:ea typeface="宋体" pitchFamily="2" charset="-122"/>
                </a:rPr>
                <a:t>法纪</a:t>
              </a:r>
              <a:endParaRPr kumimoji="1" lang="en-US" altLang="ko-KR" sz="2400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gray">
            <a:xfrm>
              <a:off x="1925" y="3147"/>
              <a:ext cx="554" cy="5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9850" tIns="34925" rIns="69850" bIns="34925">
              <a:spAutoFit/>
            </a:bodyPr>
            <a:lstStyle/>
            <a:p>
              <a:pPr algn="ctr" defTabSz="514350" eaLnBrk="0" hangingPunct="0">
                <a:lnSpc>
                  <a:spcPct val="90000"/>
                </a:lnSpc>
              </a:pPr>
              <a:r>
                <a:rPr kumimoji="1" lang="zh-CN" altLang="en-US" sz="2400" dirty="0" smtClean="0">
                  <a:solidFill>
                    <a:schemeClr val="bg1"/>
                  </a:solidFill>
                  <a:latin typeface="宋体" pitchFamily="2" charset="-122"/>
                  <a:ea typeface="宋体" pitchFamily="2" charset="-122"/>
                </a:rPr>
                <a:t>敬畏</a:t>
              </a:r>
              <a:endParaRPr kumimoji="1" lang="en-US" altLang="zh-CN" sz="2400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endParaRPr>
            </a:p>
            <a:p>
              <a:pPr algn="ctr" defTabSz="514350" eaLnBrk="0" hangingPunct="0">
                <a:lnSpc>
                  <a:spcPct val="90000"/>
                </a:lnSpc>
              </a:pPr>
              <a:r>
                <a:rPr kumimoji="1" lang="zh-CN" altLang="en-US" sz="2400" dirty="0" smtClean="0">
                  <a:solidFill>
                    <a:schemeClr val="bg1"/>
                  </a:solidFill>
                  <a:latin typeface="宋体" pitchFamily="2" charset="-122"/>
                  <a:ea typeface="宋体" pitchFamily="2" charset="-122"/>
                </a:rPr>
                <a:t>历史</a:t>
              </a:r>
              <a:endParaRPr kumimoji="1" lang="en-US" altLang="ko-KR" sz="2400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gray">
            <a:xfrm>
              <a:off x="3280" y="3154"/>
              <a:ext cx="554" cy="5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9850" tIns="34925" rIns="69850" bIns="34925">
              <a:spAutoFit/>
            </a:bodyPr>
            <a:lstStyle/>
            <a:p>
              <a:pPr algn="ctr" defTabSz="514350" eaLnBrk="0" hangingPunct="0">
                <a:lnSpc>
                  <a:spcPct val="90000"/>
                </a:lnSpc>
              </a:pPr>
              <a:r>
                <a:rPr kumimoji="1" lang="zh-CN" altLang="en-US" sz="2400" dirty="0" smtClean="0">
                  <a:solidFill>
                    <a:schemeClr val="bg1"/>
                  </a:solidFill>
                  <a:latin typeface="宋体" pitchFamily="2" charset="-122"/>
                  <a:ea typeface="宋体" pitchFamily="2" charset="-122"/>
                </a:rPr>
                <a:t>敬畏</a:t>
              </a:r>
              <a:endParaRPr kumimoji="1" lang="en-US" altLang="zh-CN" sz="2400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endParaRPr>
            </a:p>
            <a:p>
              <a:pPr algn="ctr" defTabSz="514350" eaLnBrk="0" hangingPunct="0">
                <a:lnSpc>
                  <a:spcPct val="90000"/>
                </a:lnSpc>
              </a:pPr>
              <a:r>
                <a:rPr kumimoji="1" lang="zh-CN" altLang="en-US" sz="2400" dirty="0" smtClean="0">
                  <a:solidFill>
                    <a:schemeClr val="bg1"/>
                  </a:solidFill>
                  <a:latin typeface="宋体" pitchFamily="2" charset="-122"/>
                  <a:ea typeface="宋体" pitchFamily="2" charset="-122"/>
                </a:rPr>
                <a:t>权力</a:t>
              </a:r>
              <a:endParaRPr kumimoji="1" lang="en-US" altLang="ko-KR" sz="2400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gray">
            <a:xfrm>
              <a:off x="2146" y="1763"/>
              <a:ext cx="1448" cy="140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lIns="87313" tIns="44450" rIns="87313" bIns="44450" anchor="ctr"/>
            <a:lstStyle/>
            <a:p>
              <a:pPr algn="ctr" defTabSz="825500" eaLnBrk="0" hangingPunct="0">
                <a:lnSpc>
                  <a:spcPct val="90000"/>
                </a:lnSpc>
                <a:defRPr/>
              </a:pPr>
              <a:endParaRPr kumimoji="1" lang="zh-CN" altLang="en-US" b="1">
                <a:solidFill>
                  <a:schemeClr val="bg1"/>
                </a:solidFill>
                <a:ea typeface="Gulim" pitchFamily="34" charset="-127"/>
              </a:endParaRPr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gray">
            <a:xfrm>
              <a:off x="2509" y="2106"/>
              <a:ext cx="718" cy="68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lIns="87313" tIns="44450" rIns="87313" bIns="44450" anchor="ctr"/>
            <a:lstStyle/>
            <a:p>
              <a:pPr algn="ctr" defTabSz="825500" eaLnBrk="0" hangingPunct="0">
                <a:lnSpc>
                  <a:spcPct val="90000"/>
                </a:lnSpc>
                <a:defRPr/>
              </a:pPr>
              <a:endParaRPr kumimoji="1" lang="en-US" altLang="ko-KR" b="1" dirty="0">
                <a:solidFill>
                  <a:schemeClr val="bg1"/>
                </a:solidFill>
                <a:ea typeface="Gulim" pitchFamily="34" charset="-127"/>
              </a:endParaRPr>
            </a:p>
          </p:txBody>
        </p:sp>
      </p:grpSp>
      <p:pic>
        <p:nvPicPr>
          <p:cNvPr id="17" name="图片 16" descr="Img316165711.jpg"/>
          <p:cNvPicPr>
            <a:picLocks noChangeAspect="1"/>
          </p:cNvPicPr>
          <p:nvPr/>
        </p:nvPicPr>
        <p:blipFill>
          <a:blip r:embed="rId2"/>
          <a:srcRect t="13414" b="19043"/>
          <a:stretch>
            <a:fillRect/>
          </a:stretch>
        </p:blipFill>
        <p:spPr>
          <a:xfrm>
            <a:off x="331749" y="2814632"/>
            <a:ext cx="5881682" cy="264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760377" y="6220502"/>
            <a:ext cx="8929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领导干部要心存敬畏，做到言有所规，行有所止。</a:t>
            </a:r>
            <a:endParaRPr lang="zh-CN" altLang="en-US" sz="2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857" y="134938"/>
            <a:ext cx="7448568" cy="753776"/>
          </a:xfrm>
          <a:prstGeom prst="rect">
            <a:avLst/>
          </a:prstGeom>
          <a:noFill/>
        </p:spPr>
        <p:txBody>
          <a:bodyPr wrap="square" lIns="102789" tIns="51393" rIns="102789" bIns="51393">
            <a:spAutoFit/>
          </a:bodyPr>
          <a:lstStyle/>
          <a:p>
            <a:pPr eaLnBrk="0" hangingPunct="0">
              <a:lnSpc>
                <a:spcPct val="130000"/>
              </a:lnSpc>
              <a:defRPr/>
            </a:pPr>
            <a:r>
              <a:rPr lang="zh-CN" altLang="en-US" sz="3600" dirty="0" smtClean="0">
                <a:latin typeface="微软雅黑" pitchFamily="34" charset="-122"/>
                <a:ea typeface="微软雅黑" pitchFamily="34" charset="-122"/>
                <a:cs typeface="+mj-cs"/>
              </a:rPr>
              <a:t>慎独</a:t>
            </a:r>
            <a:endParaRPr lang="zh-CN" altLang="en-US" sz="3600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46063" y="1885938"/>
            <a:ext cx="5343562" cy="4319317"/>
            <a:chOff x="546063" y="1885938"/>
            <a:chExt cx="5343562" cy="4319317"/>
          </a:xfrm>
        </p:grpSpPr>
        <p:pic>
          <p:nvPicPr>
            <p:cNvPr id="3" name="图片 2" descr="3e58e2d0x657487e37515.jpg"/>
            <p:cNvPicPr>
              <a:picLocks noChangeAspect="1"/>
            </p:cNvPicPr>
            <p:nvPr/>
          </p:nvPicPr>
          <p:blipFill>
            <a:blip r:embed="rId2"/>
            <a:srcRect l="6397" r="9160" b="13462"/>
            <a:stretch>
              <a:fillRect/>
            </a:stretch>
          </p:blipFill>
          <p:spPr>
            <a:xfrm>
              <a:off x="546063" y="1885938"/>
              <a:ext cx="5343562" cy="364333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117567" y="5743590"/>
              <a:ext cx="34290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 smtClean="0"/>
                <a:t>独者不独</a:t>
              </a:r>
              <a:endParaRPr lang="zh-CN" altLang="en-US" sz="2400" dirty="0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332541" y="1457310"/>
            <a:ext cx="4500594" cy="5474467"/>
            <a:chOff x="6332541" y="1457310"/>
            <a:chExt cx="4500594" cy="5474467"/>
          </a:xfrm>
        </p:grpSpPr>
        <p:pic>
          <p:nvPicPr>
            <p:cNvPr id="5" name="图片 4" descr="131359C05-2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04045" y="1457310"/>
              <a:ext cx="3480868" cy="450059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332541" y="6100780"/>
              <a:ext cx="45005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latin typeface="宋体" pitchFamily="2" charset="-122"/>
                  <a:ea typeface="宋体" pitchFamily="2" charset="-122"/>
                </a:rPr>
                <a:t>单位一把手，往往有着自主决定、自由裁量的权力，更需要慎独。</a:t>
              </a:r>
              <a:endParaRPr lang="zh-CN" altLang="en-US" sz="2400" dirty="0">
                <a:latin typeface="宋体" pitchFamily="2" charset="-122"/>
                <a:ea typeface="宋体" pitchFamily="2" charset="-122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857" y="134938"/>
            <a:ext cx="7448568" cy="753776"/>
          </a:xfrm>
          <a:prstGeom prst="rect">
            <a:avLst/>
          </a:prstGeom>
          <a:noFill/>
        </p:spPr>
        <p:txBody>
          <a:bodyPr wrap="square" lIns="102789" tIns="51393" rIns="102789" bIns="51393">
            <a:spAutoFit/>
          </a:bodyPr>
          <a:lstStyle/>
          <a:p>
            <a:pPr eaLnBrk="0" hangingPunct="0">
              <a:lnSpc>
                <a:spcPct val="130000"/>
              </a:lnSpc>
              <a:defRPr/>
            </a:pPr>
            <a:r>
              <a:rPr lang="zh-CN" altLang="en-US" sz="3600" dirty="0" smtClean="0">
                <a:latin typeface="微软雅黑" pitchFamily="34" charset="-122"/>
                <a:ea typeface="微软雅黑" pitchFamily="34" charset="-122"/>
                <a:cs typeface="+mj-cs"/>
              </a:rPr>
              <a:t>慎微</a:t>
            </a:r>
            <a:endParaRPr lang="zh-CN" altLang="en-US" sz="3600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pic>
        <p:nvPicPr>
          <p:cNvPr id="4" name="图片 3" descr="QQ20150702-1.png"/>
          <p:cNvPicPr>
            <a:picLocks noChangeAspect="1"/>
          </p:cNvPicPr>
          <p:nvPr/>
        </p:nvPicPr>
        <p:blipFill>
          <a:blip r:embed="rId2"/>
          <a:srcRect l="1576" t="3938" r="2702" b="3938"/>
          <a:stretch>
            <a:fillRect/>
          </a:stretch>
        </p:blipFill>
        <p:spPr>
          <a:xfrm>
            <a:off x="5975351" y="1385872"/>
            <a:ext cx="4818183" cy="5214974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730250" y="1944707"/>
            <a:ext cx="3609975" cy="4441825"/>
            <a:chOff x="730250" y="1944707"/>
            <a:chExt cx="3609975" cy="4441825"/>
          </a:xfrm>
        </p:grpSpPr>
        <p:sp>
          <p:nvSpPr>
            <p:cNvPr id="5" name="AutoShape 3"/>
            <p:cNvSpPr>
              <a:spLocks noChangeArrowheads="1"/>
            </p:cNvSpPr>
            <p:nvPr/>
          </p:nvSpPr>
          <p:spPr bwMode="gray">
            <a:xfrm>
              <a:off x="730250" y="2254269"/>
              <a:ext cx="3609975" cy="4132263"/>
            </a:xfrm>
            <a:prstGeom prst="roundRect">
              <a:avLst>
                <a:gd name="adj" fmla="val 6903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 dirty="0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952500" y="1944707"/>
              <a:ext cx="3136900" cy="623887"/>
              <a:chOff x="600" y="921"/>
              <a:chExt cx="1976" cy="393"/>
            </a:xfrm>
          </p:grpSpPr>
          <p:sp>
            <p:nvSpPr>
              <p:cNvPr id="7" name="AutoShape 5"/>
              <p:cNvSpPr>
                <a:spLocks noChangeArrowheads="1"/>
              </p:cNvSpPr>
              <p:nvPr/>
            </p:nvSpPr>
            <p:spPr bwMode="gray">
              <a:xfrm>
                <a:off x="600" y="937"/>
                <a:ext cx="1975" cy="37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zh-CN"/>
              </a:p>
            </p:txBody>
          </p:sp>
          <p:sp>
            <p:nvSpPr>
              <p:cNvPr id="8" name="AutoShape 6"/>
              <p:cNvSpPr>
                <a:spLocks noChangeArrowheads="1"/>
              </p:cNvSpPr>
              <p:nvPr/>
            </p:nvSpPr>
            <p:spPr bwMode="gray">
              <a:xfrm>
                <a:off x="600" y="921"/>
                <a:ext cx="1976" cy="3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9" name="Oval 7"/>
              <p:cNvSpPr>
                <a:spLocks noChangeArrowheads="1"/>
              </p:cNvSpPr>
              <p:nvPr/>
            </p:nvSpPr>
            <p:spPr bwMode="gray">
              <a:xfrm rot="-2566439">
                <a:off x="616" y="981"/>
                <a:ext cx="143" cy="89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zh-CN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903253" y="2886070"/>
              <a:ext cx="3286148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/>
                <a:t>       对看似微不足道的小事、小节、小处，要谨慎，要慎重，要高度重视，要妥帖处置，否则，小事会酿成大麻烦，小节会变成大问题，小过会化为大错误。</a:t>
              </a:r>
              <a:endParaRPr lang="zh-CN" altLang="en-US" sz="2400" dirty="0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857" y="134938"/>
            <a:ext cx="7448568" cy="753776"/>
          </a:xfrm>
          <a:prstGeom prst="rect">
            <a:avLst/>
          </a:prstGeom>
          <a:noFill/>
        </p:spPr>
        <p:txBody>
          <a:bodyPr wrap="square" lIns="102789" tIns="51393" rIns="102789" bIns="51393">
            <a:spAutoFit/>
          </a:bodyPr>
          <a:lstStyle/>
          <a:p>
            <a:pPr eaLnBrk="0" hangingPunct="0">
              <a:lnSpc>
                <a:spcPct val="130000"/>
              </a:lnSpc>
              <a:defRPr/>
            </a:pPr>
            <a:r>
              <a:rPr lang="zh-CN" altLang="en-US" sz="3600" dirty="0" smtClean="0">
                <a:latin typeface="微软雅黑" pitchFamily="34" charset="-122"/>
                <a:ea typeface="微软雅黑" pitchFamily="34" charset="-122"/>
                <a:cs typeface="+mj-cs"/>
              </a:rPr>
              <a:t>自省</a:t>
            </a:r>
            <a:endParaRPr lang="zh-CN" altLang="en-US" sz="3600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pic>
        <p:nvPicPr>
          <p:cNvPr id="3" name="图片 2" descr="201406040600243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517" y="385740"/>
            <a:ext cx="5201171" cy="2767023"/>
          </a:xfrm>
          <a:prstGeom prst="rect">
            <a:avLst/>
          </a:prstGeom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186160" y="3457574"/>
            <a:ext cx="6786610" cy="3357586"/>
            <a:chOff x="526" y="1392"/>
            <a:chExt cx="4560" cy="2160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526" y="1392"/>
              <a:ext cx="4560" cy="2160"/>
              <a:chOff x="528" y="1200"/>
              <a:chExt cx="4752" cy="2352"/>
            </a:xfrm>
          </p:grpSpPr>
          <p:sp>
            <p:nvSpPr>
              <p:cNvPr id="9" name="AutoShape 5"/>
              <p:cNvSpPr>
                <a:spLocks noChangeArrowheads="1"/>
              </p:cNvSpPr>
              <p:nvPr/>
            </p:nvSpPr>
            <p:spPr bwMode="gray">
              <a:xfrm>
                <a:off x="3504" y="1729"/>
                <a:ext cx="1776" cy="1823"/>
              </a:xfrm>
              <a:prstGeom prst="chevron">
                <a:avLst>
                  <a:gd name="adj" fmla="val 16468"/>
                </a:avLst>
              </a:prstGeom>
              <a:solidFill>
                <a:srgbClr val="00B0F0"/>
              </a:solidFill>
              <a:ln w="38100">
                <a:solidFill>
                  <a:srgbClr val="EAEAEA"/>
                </a:solidFill>
                <a:miter lim="800000"/>
                <a:headEnd/>
                <a:tailEnd/>
              </a:ln>
              <a:effectLst>
                <a:outerShdw dist="109250" dir="3267739" algn="ctr" rotWithShape="0">
                  <a:srgbClr val="333333">
                    <a:alpha val="50000"/>
                  </a:srgbClr>
                </a:outerShdw>
              </a:effec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10" name="AutoShape 6"/>
              <p:cNvSpPr>
                <a:spLocks noChangeArrowheads="1"/>
              </p:cNvSpPr>
              <p:nvPr/>
            </p:nvSpPr>
            <p:spPr bwMode="gray">
              <a:xfrm>
                <a:off x="2017" y="1729"/>
                <a:ext cx="1871" cy="1823"/>
              </a:xfrm>
              <a:prstGeom prst="chevron">
                <a:avLst>
                  <a:gd name="adj" fmla="val 17842"/>
                </a:avLst>
              </a:prstGeom>
              <a:solidFill>
                <a:srgbClr val="FFFF00"/>
              </a:solidFill>
              <a:ln w="38100">
                <a:solidFill>
                  <a:srgbClr val="EAEAEA"/>
                </a:solidFill>
                <a:miter lim="800000"/>
                <a:headEnd/>
                <a:tailEnd/>
              </a:ln>
              <a:effectLst>
                <a:outerShdw dist="109250" dir="3267739" algn="ctr" rotWithShape="0">
                  <a:srgbClr val="333333">
                    <a:alpha val="50000"/>
                  </a:srgbClr>
                </a:outerShdw>
              </a:effec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11" name="AutoShape 7"/>
              <p:cNvSpPr>
                <a:spLocks noChangeArrowheads="1"/>
              </p:cNvSpPr>
              <p:nvPr/>
            </p:nvSpPr>
            <p:spPr bwMode="gray">
              <a:xfrm>
                <a:off x="528" y="1729"/>
                <a:ext cx="1871" cy="1823"/>
              </a:xfrm>
              <a:prstGeom prst="chevron">
                <a:avLst>
                  <a:gd name="adj" fmla="val 17842"/>
                </a:avLst>
              </a:prstGeom>
              <a:solidFill>
                <a:srgbClr val="92D050"/>
              </a:solidFill>
              <a:ln w="38100">
                <a:solidFill>
                  <a:srgbClr val="EAEAEA"/>
                </a:solidFill>
                <a:miter lim="800000"/>
                <a:headEnd/>
                <a:tailEnd/>
              </a:ln>
              <a:effectLst>
                <a:outerShdw dist="109250" dir="3267739" algn="ctr" rotWithShape="0">
                  <a:srgbClr val="333333">
                    <a:alpha val="50000"/>
                  </a:srgbClr>
                </a:outerShdw>
              </a:effec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672" y="1200"/>
                <a:ext cx="1294" cy="36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tint val="69804"/>
                      <a:invGamma/>
                    </a:schemeClr>
                  </a:gs>
                </a:gsLst>
                <a:lin ang="0" scaled="1"/>
              </a:gradFill>
              <a:ln w="38100" algn="ctr">
                <a:solidFill>
                  <a:srgbClr val="FFFFFF"/>
                </a:solidFill>
                <a:round/>
                <a:headEnd/>
                <a:tailEnd/>
              </a:ln>
              <a:effectLst>
                <a:outerShdw dist="63500" dir="3187806" algn="ctr" rotWithShape="0">
                  <a:srgbClr val="001D3A"/>
                </a:outerShdw>
              </a:effectLst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zh-CN" altLang="en-US" sz="2400" b="1" dirty="0" smtClean="0"/>
                  <a:t>自我回顾</a:t>
                </a:r>
                <a:endParaRPr lang="en-US" altLang="zh-CN" sz="2400" b="1" dirty="0"/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2133" y="1200"/>
                <a:ext cx="1293" cy="362"/>
              </a:xfrm>
              <a:prstGeom prst="roundRect">
                <a:avLst>
                  <a:gd name="adj" fmla="val 50000"/>
                </a:avLst>
              </a:prstGeom>
              <a:solidFill>
                <a:srgbClr val="1954D7"/>
              </a:solidFill>
              <a:ln w="38100" algn="ctr">
                <a:solidFill>
                  <a:srgbClr val="FFFFFF"/>
                </a:solidFill>
                <a:round/>
                <a:headEnd/>
                <a:tailEnd/>
              </a:ln>
              <a:effectLst>
                <a:outerShdw dist="63500" dir="3187806" algn="ctr" rotWithShape="0">
                  <a:srgbClr val="001D3A"/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zh-CN" altLang="en-US" sz="2400" b="0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自我评价</a:t>
                </a:r>
                <a:endParaRPr lang="en-US" altLang="zh-CN" sz="2400" b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601" y="1200"/>
                <a:ext cx="1295" cy="36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tint val="69804"/>
                      <a:invGamma/>
                    </a:schemeClr>
                  </a:gs>
                </a:gsLst>
                <a:lin ang="0" scaled="1"/>
              </a:gradFill>
              <a:ln w="38100" algn="ctr">
                <a:solidFill>
                  <a:srgbClr val="FFFFFF"/>
                </a:solidFill>
                <a:round/>
                <a:headEnd/>
                <a:tailEnd/>
              </a:ln>
              <a:effectLst>
                <a:outerShdw dist="63500" dir="3187806" algn="ctr" rotWithShape="0">
                  <a:srgbClr val="001D3A"/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zh-CN" altLang="en-US" sz="2400" b="1" dirty="0" smtClean="0"/>
                  <a:t>自我检查</a:t>
                </a:r>
                <a:endParaRPr lang="en-US" altLang="zh-CN" sz="2400" b="1" dirty="0"/>
              </a:p>
            </p:txBody>
          </p:sp>
        </p:grpSp>
        <p:sp>
          <p:nvSpPr>
            <p:cNvPr id="6" name="Text Box 11"/>
            <p:cNvSpPr txBox="1">
              <a:spLocks noChangeArrowheads="1"/>
            </p:cNvSpPr>
            <p:nvPr/>
          </p:nvSpPr>
          <p:spPr bwMode="gray">
            <a:xfrm>
              <a:off x="913" y="2295"/>
              <a:ext cx="1247" cy="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120650" indent="-120650">
                <a:spcBef>
                  <a:spcPct val="50000"/>
                </a:spcBef>
                <a:buClr>
                  <a:srgbClr val="1C1C1C"/>
                </a:buClr>
              </a:pPr>
              <a:r>
                <a:rPr lang="zh-CN" altLang="en-US" sz="2000" dirty="0" smtClean="0">
                  <a:latin typeface="宋体" pitchFamily="2" charset="-122"/>
                  <a:ea typeface="宋体" pitchFamily="2" charset="-122"/>
                </a:rPr>
                <a:t>回顾所说</a:t>
              </a:r>
              <a:endParaRPr lang="en-US" altLang="zh-CN" sz="2000" dirty="0" smtClean="0">
                <a:latin typeface="宋体" pitchFamily="2" charset="-122"/>
                <a:ea typeface="宋体" pitchFamily="2" charset="-122"/>
              </a:endParaRPr>
            </a:p>
            <a:p>
              <a:pPr marL="120650" indent="-120650">
                <a:spcBef>
                  <a:spcPct val="50000"/>
                </a:spcBef>
                <a:buClr>
                  <a:srgbClr val="1C1C1C"/>
                </a:buClr>
              </a:pPr>
              <a:r>
                <a:rPr lang="zh-CN" altLang="en-US" sz="2000" dirty="0" smtClean="0">
                  <a:latin typeface="宋体" pitchFamily="2" charset="-122"/>
                  <a:ea typeface="宋体" pitchFamily="2" charset="-122"/>
                </a:rPr>
                <a:t>回顾所为</a:t>
              </a:r>
              <a:endParaRPr lang="en-US" altLang="zh-CN" sz="2000" dirty="0" smtClean="0">
                <a:latin typeface="宋体" pitchFamily="2" charset="-122"/>
                <a:ea typeface="宋体" pitchFamily="2" charset="-122"/>
              </a:endParaRPr>
            </a:p>
            <a:p>
              <a:pPr marL="120650" indent="-120650">
                <a:spcBef>
                  <a:spcPct val="50000"/>
                </a:spcBef>
                <a:buClr>
                  <a:srgbClr val="1C1C1C"/>
                </a:buClr>
              </a:pPr>
              <a:r>
                <a:rPr lang="zh-CN" altLang="en-US" sz="2000" dirty="0" smtClean="0">
                  <a:latin typeface="宋体" pitchFamily="2" charset="-122"/>
                  <a:ea typeface="宋体" pitchFamily="2" charset="-122"/>
                </a:rPr>
                <a:t>回顾所思</a:t>
              </a:r>
              <a:endParaRPr lang="en-US" altLang="zh-CN" sz="2000" dirty="0">
                <a:latin typeface="宋体" pitchFamily="2" charset="-122"/>
                <a:ea typeface="宋体" pitchFamily="2" charset="-122"/>
              </a:endParaRPr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gray">
            <a:xfrm>
              <a:off x="2352" y="2081"/>
              <a:ext cx="1248" cy="1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120650" indent="-120650">
                <a:spcBef>
                  <a:spcPct val="50000"/>
                </a:spcBef>
                <a:buClr>
                  <a:srgbClr val="1C1C1C"/>
                </a:buClr>
              </a:pPr>
              <a:r>
                <a:rPr lang="zh-CN" altLang="en-US" sz="2000" dirty="0" smtClean="0"/>
                <a:t>自我评价是自省的重要环节，只自我回顾，不作自我评价，达不到自省的目的。</a:t>
              </a:r>
              <a:endParaRPr lang="en-US" altLang="zh-CN" sz="2000" dirty="0"/>
            </a:p>
          </p:txBody>
        </p:sp>
        <p:sp>
          <p:nvSpPr>
            <p:cNvPr id="8" name="Text Box 13"/>
            <p:cNvSpPr txBox="1">
              <a:spLocks noChangeArrowheads="1"/>
            </p:cNvSpPr>
            <p:nvPr/>
          </p:nvSpPr>
          <p:spPr bwMode="gray">
            <a:xfrm>
              <a:off x="3696" y="2127"/>
              <a:ext cx="1248" cy="1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120650" indent="-120650">
                <a:spcBef>
                  <a:spcPct val="50000"/>
                </a:spcBef>
                <a:buClr>
                  <a:srgbClr val="1C1C1C"/>
                </a:buClr>
              </a:pPr>
              <a:r>
                <a:rPr lang="zh-CN" altLang="en-US" sz="2000" dirty="0" smtClean="0"/>
                <a:t>自我检查是自省中最需要勇气，也是最反映一个人修养高低的环节。</a:t>
              </a:r>
              <a:endParaRPr lang="en-US" altLang="zh-CN" sz="2000" dirty="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9475813" y="1314434"/>
            <a:ext cx="1428760" cy="5556250"/>
            <a:chOff x="9475813" y="1314434"/>
            <a:chExt cx="1428760" cy="5556250"/>
          </a:xfrm>
        </p:grpSpPr>
        <p:sp>
          <p:nvSpPr>
            <p:cNvPr id="15" name="AutoShape 2"/>
            <p:cNvSpPr>
              <a:spLocks noChangeArrowheads="1"/>
            </p:cNvSpPr>
            <p:nvPr/>
          </p:nvSpPr>
          <p:spPr bwMode="gray">
            <a:xfrm rot="5400000">
              <a:off x="7412068" y="3378179"/>
              <a:ext cx="5556250" cy="1428760"/>
            </a:xfrm>
            <a:prstGeom prst="roundRect">
              <a:avLst>
                <a:gd name="adj" fmla="val 11505"/>
              </a:avLst>
            </a:prstGeom>
            <a:gradFill rotWithShape="1">
              <a:gsLst>
                <a:gs pos="0">
                  <a:srgbClr val="F3DA47"/>
                </a:gs>
                <a:gs pos="100000">
                  <a:schemeClr val="bg1"/>
                </a:gs>
              </a:gsLst>
              <a:lin ang="0" scaled="1"/>
            </a:gradFill>
            <a:ln w="6350" algn="ctr">
              <a:noFill/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475813" y="2028814"/>
              <a:ext cx="1292662" cy="457203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 dirty="0" smtClean="0">
                  <a:latin typeface="宋体" pitchFamily="2" charset="-122"/>
                  <a:ea typeface="宋体" pitchFamily="2" charset="-122"/>
                </a:rPr>
                <a:t>领导干部应当把自省运用于道德修养、政治修养、工作反思。</a:t>
              </a:r>
            </a:p>
            <a:p>
              <a:endParaRPr lang="zh-CN" altLang="en-US" sz="2400" dirty="0">
                <a:latin typeface="宋体" pitchFamily="2" charset="-122"/>
                <a:ea typeface="宋体" pitchFamily="2" charset="-122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图片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6825" y="1656234"/>
            <a:ext cx="9102725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7"/>
          <p:cNvSpPr txBox="1">
            <a:spLocks noChangeArrowheads="1"/>
          </p:cNvSpPr>
          <p:nvPr/>
        </p:nvSpPr>
        <p:spPr bwMode="auto">
          <a:xfrm>
            <a:off x="2762250" y="2808759"/>
            <a:ext cx="4259263" cy="7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8" tIns="45693" rIns="91388" bIns="45693">
            <a:spAutoFit/>
          </a:bodyPr>
          <a:lstStyle/>
          <a:p>
            <a:pPr defTabSz="912813"/>
            <a:r>
              <a:rPr lang="zh-CN" altLang="en-US" sz="4400" dirty="0" smtClean="0">
                <a:solidFill>
                  <a:srgbClr val="007CA8"/>
                </a:solidFill>
                <a:latin typeface="微软雅黑" pitchFamily="34" charset="-122"/>
                <a:ea typeface="微软雅黑" pitchFamily="34" charset="-122"/>
              </a:rPr>
              <a:t>第五章</a:t>
            </a:r>
            <a:endParaRPr lang="zh-CN" altLang="en-US" dirty="0">
              <a:solidFill>
                <a:srgbClr val="007CA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1781181" y="3235152"/>
            <a:ext cx="4791075" cy="1008062"/>
            <a:chOff x="251520" y="3145950"/>
            <a:chExt cx="4791328" cy="1008115"/>
          </a:xfrm>
          <a:solidFill>
            <a:srgbClr val="FF0000"/>
          </a:solidFill>
        </p:grpSpPr>
        <p:sp>
          <p:nvSpPr>
            <p:cNvPr id="4" name="Rectangle 15"/>
            <p:cNvSpPr>
              <a:spLocks noChangeArrowheads="1"/>
            </p:cNvSpPr>
            <p:nvPr/>
          </p:nvSpPr>
          <p:spPr bwMode="auto">
            <a:xfrm>
              <a:off x="1099290" y="3650802"/>
              <a:ext cx="3943558" cy="346093"/>
            </a:xfrm>
            <a:prstGeom prst="rect">
              <a:avLst/>
            </a:prstGeom>
            <a:solidFill>
              <a:srgbClr val="007CA8"/>
            </a:solidFill>
            <a:ln>
              <a:noFill/>
            </a:ln>
            <a:extLst/>
          </p:spPr>
          <p:txBody>
            <a:bodyPr wrap="none" anchor="ctr"/>
            <a:lstStyle/>
            <a:p>
              <a:pPr algn="ctr" defTabSz="913861">
                <a:defRPr/>
              </a:pPr>
              <a:endParaRPr lang="zh-CN" altLang="zh-CN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6" name="Oval 18"/>
            <p:cNvSpPr>
              <a:spLocks noChangeArrowheads="1"/>
            </p:cNvSpPr>
            <p:nvPr/>
          </p:nvSpPr>
          <p:spPr bwMode="auto">
            <a:xfrm>
              <a:off x="251520" y="3145950"/>
              <a:ext cx="1079557" cy="1008115"/>
            </a:xfrm>
            <a:prstGeom prst="ellipse">
              <a:avLst/>
            </a:prstGeom>
            <a:solidFill>
              <a:srgbClr val="007CA8"/>
            </a:solidFill>
            <a:ln>
              <a:noFill/>
            </a:ln>
            <a:extLst/>
          </p:spPr>
          <p:txBody>
            <a:bodyPr wrap="none" anchor="ctr"/>
            <a:lstStyle/>
            <a:p>
              <a:pPr algn="ctr" defTabSz="913861">
                <a:defRPr/>
              </a:pPr>
              <a:r>
                <a:rPr lang="en-US" altLang="zh-CN" sz="5400" b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5</a:t>
              </a:r>
              <a:endParaRPr lang="zh-CN" altLang="zh-CN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8" name="直接连接符 3"/>
          <p:cNvCxnSpPr/>
          <p:nvPr/>
        </p:nvCxnSpPr>
        <p:spPr bwMode="auto">
          <a:xfrm flipH="1">
            <a:off x="2917825" y="4073996"/>
            <a:ext cx="0" cy="889000"/>
          </a:xfrm>
          <a:prstGeom prst="line">
            <a:avLst/>
          </a:prstGeom>
          <a:ln w="158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2943999" y="4243392"/>
            <a:ext cx="2031220" cy="6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8" tIns="45693" rIns="91388" bIns="45693">
            <a:spAutoFit/>
          </a:bodyPr>
          <a:lstStyle/>
          <a:p>
            <a:r>
              <a:rPr lang="zh-CN" altLang="en-US" sz="3600" dirty="0" smtClean="0">
                <a:latin typeface="微软雅黑" pitchFamily="34" charset="-122"/>
                <a:ea typeface="微软雅黑" pitchFamily="34" charset="-122"/>
              </a:rPr>
              <a:t>谋事要实</a:t>
            </a:r>
            <a:endParaRPr lang="zh-CN" altLang="en-US" sz="3600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831947" y="1667687"/>
            <a:ext cx="8181218" cy="3933027"/>
            <a:chOff x="188329" y="90268"/>
            <a:chExt cx="5233099" cy="1154107"/>
          </a:xfrm>
        </p:grpSpPr>
        <p:sp>
          <p:nvSpPr>
            <p:cNvPr id="5" name="文本框 19"/>
            <p:cNvSpPr>
              <a:spLocks noChangeArrowheads="1"/>
            </p:cNvSpPr>
            <p:nvPr/>
          </p:nvSpPr>
          <p:spPr bwMode="auto">
            <a:xfrm>
              <a:off x="2719095" y="91547"/>
              <a:ext cx="2449034" cy="2077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buFont typeface="Arial" pitchFamily="34" charset="0"/>
                <a:buNone/>
              </a:pPr>
              <a:r>
                <a:rPr lang="zh-CN" altLang="en-US" sz="4000" b="1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cs typeface="造字工房悦黑体验版纤细体"/>
                  <a:sym typeface="造字工房悦黑体验版纤细体"/>
                </a:rPr>
                <a:t>谋事要实</a:t>
              </a:r>
              <a:endParaRPr lang="zh-CN" altLang="en-US" sz="4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造字工房悦黑体验版纤细体"/>
                <a:sym typeface="造字工房悦黑体验版纤细体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88329" y="90268"/>
              <a:ext cx="5233099" cy="1154107"/>
              <a:chOff x="144016" y="72559"/>
              <a:chExt cx="4001781" cy="974687"/>
            </a:xfrm>
          </p:grpSpPr>
          <p:sp>
            <p:nvSpPr>
              <p:cNvPr id="8" name="矩形 4"/>
              <p:cNvSpPr>
                <a:spLocks noChangeArrowheads="1"/>
              </p:cNvSpPr>
              <p:nvPr/>
            </p:nvSpPr>
            <p:spPr bwMode="auto">
              <a:xfrm>
                <a:off x="144016" y="244248"/>
                <a:ext cx="3992057" cy="678096"/>
              </a:xfrm>
              <a:prstGeom prst="rect">
                <a:avLst/>
              </a:prstGeom>
              <a:solidFill>
                <a:srgbClr val="E45B2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>
                  <a:buFont typeface="Arial" pitchFamily="34" charset="0"/>
                  <a:buNone/>
                </a:pPr>
                <a:endParaRPr lang="zh-CN" altLang="zh-CN" sz="3600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9" name="等腰三角形 5"/>
              <p:cNvSpPr>
                <a:spLocks noChangeArrowheads="1"/>
              </p:cNvSpPr>
              <p:nvPr/>
            </p:nvSpPr>
            <p:spPr bwMode="auto">
              <a:xfrm>
                <a:off x="3952097" y="72559"/>
                <a:ext cx="193700" cy="178431"/>
              </a:xfrm>
              <a:prstGeom prst="triangle">
                <a:avLst>
                  <a:gd name="adj" fmla="val 0"/>
                </a:avLst>
              </a:prstGeom>
              <a:solidFill>
                <a:srgbClr val="7F7F7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>
                  <a:buFont typeface="Arial" pitchFamily="34" charset="0"/>
                  <a:buNone/>
                </a:pPr>
                <a:endParaRPr lang="zh-CN" altLang="zh-CN" sz="3600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10" name="等腰三角形 6"/>
              <p:cNvSpPr>
                <a:spLocks noChangeArrowheads="1"/>
              </p:cNvSpPr>
              <p:nvPr/>
            </p:nvSpPr>
            <p:spPr bwMode="auto">
              <a:xfrm rot="10800000">
                <a:off x="144016" y="922344"/>
                <a:ext cx="430056" cy="124902"/>
              </a:xfrm>
              <a:prstGeom prst="triangle">
                <a:avLst>
                  <a:gd name="adj" fmla="val 0"/>
                </a:avLst>
              </a:prstGeom>
              <a:solidFill>
                <a:srgbClr val="7F7F7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>
                  <a:buFont typeface="Arial" pitchFamily="34" charset="0"/>
                  <a:buNone/>
                </a:pPr>
                <a:endParaRPr lang="zh-CN" altLang="zh-CN" sz="3600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</p:grpSp>
        <p:sp>
          <p:nvSpPr>
            <p:cNvPr id="7" name="Rectangle 1"/>
            <p:cNvSpPr>
              <a:spLocks noChangeArrowheads="1"/>
            </p:cNvSpPr>
            <p:nvPr/>
          </p:nvSpPr>
          <p:spPr bwMode="auto">
            <a:xfrm>
              <a:off x="290177" y="342976"/>
              <a:ext cx="5016686" cy="781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76176" anchor="ctr">
              <a:spAutoFit/>
            </a:bodyPr>
            <a:lstStyle/>
            <a:p>
              <a:pPr eaLnBrk="0" hangingPunct="0">
                <a:lnSpc>
                  <a:spcPct val="150000"/>
                </a:lnSpc>
                <a:buFont typeface="Arial" pitchFamily="34" charset="0"/>
                <a:buNone/>
              </a:pPr>
              <a:r>
                <a:rPr lang="zh-CN" altLang="en-US" sz="2800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       谋事要实，就是要从实际出发谋划事业和工作，使点子、政策、方案符合实际情况、符合客观规律、符合科学精神，不好高骛远，不脱离实际。</a:t>
              </a:r>
              <a:endParaRPr lang="en-US" altLang="zh-CN" sz="28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宋体" pitchFamily="2" charset="-122"/>
              </a:endParaRPr>
            </a:p>
            <a:p>
              <a:pPr algn="r" eaLnBrk="0" hangingPunct="0">
                <a:lnSpc>
                  <a:spcPct val="150000"/>
                </a:lnSpc>
                <a:buFont typeface="Arial" pitchFamily="34" charset="0"/>
                <a:buNone/>
              </a:pPr>
              <a:r>
                <a:rPr lang="en-US" altLang="zh-CN" sz="2800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——</a:t>
              </a:r>
              <a:r>
                <a:rPr lang="zh-CN" altLang="en-US" sz="2800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习近平</a:t>
              </a:r>
              <a:endParaRPr lang="pt-PT" altLang="zh-CN" sz="28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宋体" pitchFamily="2" charset="-122"/>
              </a:endParaRPr>
            </a:p>
          </p:txBody>
        </p:sp>
      </p:grpSp>
      <p:sp>
        <p:nvSpPr>
          <p:cNvPr id="11" name="AutoShape 26"/>
          <p:cNvSpPr>
            <a:spLocks noChangeArrowheads="1"/>
          </p:cNvSpPr>
          <p:nvPr/>
        </p:nvSpPr>
        <p:spPr bwMode="gray">
          <a:xfrm>
            <a:off x="2689203" y="5600714"/>
            <a:ext cx="7500990" cy="70723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8BE67"/>
              </a:gs>
              <a:gs pos="50000">
                <a:srgbClr val="D8F1DF"/>
              </a:gs>
              <a:gs pos="100000">
                <a:srgbClr val="48BE67"/>
              </a:gs>
            </a:gsLst>
            <a:lin ang="0" scaled="1"/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48BE67"/>
            </a:extrusionClr>
          </a:sp3d>
        </p:spPr>
        <p:txBody>
          <a:bodyPr wrap="none" anchor="ctr">
            <a:flatTx/>
          </a:bodyPr>
          <a:lstStyle/>
          <a:p>
            <a:r>
              <a:rPr lang="zh-CN" altLang="en-US" sz="2400" dirty="0" smtClean="0"/>
              <a:t>谋事，是指谋求发展、谋划改革、研究制定方针政策。</a:t>
            </a:r>
            <a:endParaRPr lang="zh-CN" altLang="zh-CN" sz="24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/>
          <p:cNvGrpSpPr>
            <a:grpSpLocks/>
          </p:cNvGrpSpPr>
          <p:nvPr/>
        </p:nvGrpSpPr>
        <p:grpSpPr bwMode="auto">
          <a:xfrm>
            <a:off x="2189137" y="1743062"/>
            <a:ext cx="7186613" cy="5567362"/>
            <a:chOff x="3075302" y="1314434"/>
            <a:chExt cx="6736350" cy="5567510"/>
          </a:xfrm>
        </p:grpSpPr>
        <p:grpSp>
          <p:nvGrpSpPr>
            <p:cNvPr id="102405" name="组合 10"/>
            <p:cNvGrpSpPr>
              <a:grpSpLocks/>
            </p:cNvGrpSpPr>
            <p:nvPr/>
          </p:nvGrpSpPr>
          <p:grpSpPr bwMode="auto">
            <a:xfrm>
              <a:off x="3075302" y="1314434"/>
              <a:ext cx="6736350" cy="5567510"/>
              <a:chOff x="5043485" y="314302"/>
              <a:chExt cx="6736350" cy="5567510"/>
            </a:xfrm>
          </p:grpSpPr>
          <p:pic>
            <p:nvPicPr>
              <p:cNvPr id="102407" name="图片 8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043485" y="314302"/>
                <a:ext cx="6736350" cy="55675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5980956" y="2312902"/>
                <a:ext cx="5007276" cy="1144755"/>
              </a:xfrm>
              <a:prstGeom prst="rect">
                <a:avLst/>
              </a:prstGeom>
              <a:noFill/>
            </p:spPr>
            <p:txBody>
              <a:bodyPr wrap="square" lIns="102860" tIns="51429" rIns="102860" bIns="51429">
                <a:spAutoFit/>
              </a:bodyPr>
              <a:lstStyle/>
              <a:p>
                <a:pPr algn="just">
                  <a:lnSpc>
                    <a:spcPct val="130000"/>
                  </a:lnSpc>
                  <a:defRPr/>
                </a:pPr>
                <a:r>
                  <a:rPr lang="zh-CN" altLang="en-US" sz="2800" b="0" kern="0" dirty="0" smtClean="0">
                    <a:latin typeface="黑体" pitchFamily="49" charset="-122"/>
                    <a:ea typeface="黑体" pitchFamily="49" charset="-122"/>
                  </a:rPr>
                  <a:t>严以修身、严以用权、严以律己</a:t>
                </a:r>
                <a:endParaRPr lang="en-US" altLang="zh-CN" sz="2800" b="0" kern="0" dirty="0" smtClean="0">
                  <a:latin typeface="黑体" pitchFamily="49" charset="-122"/>
                  <a:ea typeface="黑体" pitchFamily="49" charset="-122"/>
                </a:endParaRPr>
              </a:p>
              <a:p>
                <a:pPr algn="just">
                  <a:lnSpc>
                    <a:spcPct val="130000"/>
                  </a:lnSpc>
                  <a:defRPr/>
                </a:pPr>
                <a:r>
                  <a:rPr lang="zh-CN" altLang="en-US" sz="2800" b="0" kern="0" dirty="0" smtClean="0">
                    <a:latin typeface="黑体" pitchFamily="49" charset="-122"/>
                    <a:ea typeface="黑体" pitchFamily="49" charset="-122"/>
                  </a:rPr>
                  <a:t>谋事要实、创业要实、做人要实</a:t>
                </a:r>
                <a:endParaRPr lang="en-US" altLang="zh-CN" sz="2800" b="0" kern="0" dirty="0">
                  <a:latin typeface="黑体" pitchFamily="49" charset="-122"/>
                  <a:ea typeface="黑体" pitchFamily="49" charset="-122"/>
                </a:endParaRPr>
              </a:p>
            </p:txBody>
          </p:sp>
        </p:grpSp>
        <p:sp>
          <p:nvSpPr>
            <p:cNvPr id="8" name="Oval 65"/>
            <p:cNvSpPr>
              <a:spLocks noChangeArrowheads="1"/>
            </p:cNvSpPr>
            <p:nvPr/>
          </p:nvSpPr>
          <p:spPr bwMode="auto">
            <a:xfrm>
              <a:off x="6601953" y="6513634"/>
              <a:ext cx="2249914" cy="266707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lumMod val="75000"/>
                    <a:lumOff val="25000"/>
                  </a:sysClr>
                </a:gs>
                <a:gs pos="100000">
                  <a:srgbClr val="EEECE1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lIns="102860" tIns="51429" rIns="102860" bIns="51429" anchor="ctr"/>
            <a:lstStyle/>
            <a:p>
              <a:endParaRPr lang="zh-CN" altLang="en-US">
                <a:solidFill>
                  <a:srgbClr val="000000"/>
                </a:solidFill>
                <a:ea typeface="宋体" charset="-122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546723" y="1671624"/>
            <a:ext cx="4278312" cy="681577"/>
          </a:xfrm>
          <a:prstGeom prst="rect">
            <a:avLst/>
          </a:prstGeom>
          <a:noFill/>
        </p:spPr>
        <p:txBody>
          <a:bodyPr lIns="102789" tIns="51393" rIns="102789" bIns="51393">
            <a:spAutoFit/>
          </a:bodyPr>
          <a:lstStyle/>
          <a:p>
            <a:pPr algn="r">
              <a:lnSpc>
                <a:spcPct val="130000"/>
              </a:lnSpc>
              <a:defRPr/>
            </a:pPr>
            <a:r>
              <a:rPr lang="zh-CN" altLang="en-US" sz="3200" kern="0" dirty="0" smtClean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itchFamily="34" charset="-122"/>
                <a:ea typeface="微软雅黑" pitchFamily="34" charset="-122"/>
              </a:rPr>
              <a:t>三严三实</a:t>
            </a:r>
            <a:endParaRPr lang="zh-CN" altLang="en-US" sz="3200" kern="0" dirty="0">
              <a:solidFill>
                <a:sysClr val="windowText" lastClr="000000">
                  <a:lumMod val="85000"/>
                  <a:lumOff val="15000"/>
                </a:sys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474625" y="1743062"/>
            <a:ext cx="3381375" cy="3424254"/>
            <a:chOff x="746091" y="2033584"/>
            <a:chExt cx="3381375" cy="3424254"/>
          </a:xfrm>
        </p:grpSpPr>
        <p:sp>
          <p:nvSpPr>
            <p:cNvPr id="3" name="AutoShape 4"/>
            <p:cNvSpPr>
              <a:spLocks noChangeArrowheads="1"/>
            </p:cNvSpPr>
            <p:nvPr/>
          </p:nvSpPr>
          <p:spPr bwMode="gray">
            <a:xfrm>
              <a:off x="746091" y="2871784"/>
              <a:ext cx="3371872" cy="2586054"/>
            </a:xfrm>
            <a:prstGeom prst="roundRect">
              <a:avLst>
                <a:gd name="adj" fmla="val 10347"/>
              </a:avLst>
            </a:prstGeom>
            <a:solidFill>
              <a:srgbClr val="00B0F0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dist="107763" dir="8100000" algn="ctr" rotWithShape="0">
                <a:schemeClr val="bg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3336891" y="2033584"/>
              <a:ext cx="790575" cy="1976437"/>
              <a:chOff x="2304" y="1344"/>
              <a:chExt cx="498" cy="1245"/>
            </a:xfrm>
          </p:grpSpPr>
          <p:sp>
            <p:nvSpPr>
              <p:cNvPr id="5" name="Freeform 6"/>
              <p:cNvSpPr>
                <a:spLocks/>
              </p:cNvSpPr>
              <p:nvPr/>
            </p:nvSpPr>
            <p:spPr bwMode="gray">
              <a:xfrm>
                <a:off x="2425" y="1344"/>
                <a:ext cx="233" cy="254"/>
              </a:xfrm>
              <a:custGeom>
                <a:avLst/>
                <a:gdLst/>
                <a:ahLst/>
                <a:cxnLst>
                  <a:cxn ang="0">
                    <a:pos x="133" y="0"/>
                  </a:cxn>
                  <a:cxn ang="0">
                    <a:pos x="161" y="3"/>
                  </a:cxn>
                  <a:cxn ang="0">
                    <a:pos x="186" y="12"/>
                  </a:cxn>
                  <a:cxn ang="0">
                    <a:pos x="209" y="25"/>
                  </a:cxn>
                  <a:cxn ang="0">
                    <a:pos x="228" y="42"/>
                  </a:cxn>
                  <a:cxn ang="0">
                    <a:pos x="245" y="64"/>
                  </a:cxn>
                  <a:cxn ang="0">
                    <a:pos x="257" y="88"/>
                  </a:cxn>
                  <a:cxn ang="0">
                    <a:pos x="265" y="116"/>
                  </a:cxn>
                  <a:cxn ang="0">
                    <a:pos x="267" y="146"/>
                  </a:cxn>
                  <a:cxn ang="0">
                    <a:pos x="265" y="175"/>
                  </a:cxn>
                  <a:cxn ang="0">
                    <a:pos x="257" y="203"/>
                  </a:cxn>
                  <a:cxn ang="0">
                    <a:pos x="245" y="227"/>
                  </a:cxn>
                  <a:cxn ang="0">
                    <a:pos x="228" y="249"/>
                  </a:cxn>
                  <a:cxn ang="0">
                    <a:pos x="209" y="267"/>
                  </a:cxn>
                  <a:cxn ang="0">
                    <a:pos x="186" y="281"/>
                  </a:cxn>
                  <a:cxn ang="0">
                    <a:pos x="161" y="289"/>
                  </a:cxn>
                  <a:cxn ang="0">
                    <a:pos x="133" y="292"/>
                  </a:cxn>
                  <a:cxn ang="0">
                    <a:pos x="103" y="288"/>
                  </a:cxn>
                  <a:cxn ang="0">
                    <a:pos x="75" y="277"/>
                  </a:cxn>
                  <a:cxn ang="0">
                    <a:pos x="51" y="260"/>
                  </a:cxn>
                  <a:cxn ang="0">
                    <a:pos x="29" y="237"/>
                  </a:cxn>
                  <a:cxn ang="0">
                    <a:pos x="13" y="210"/>
                  </a:cxn>
                  <a:cxn ang="0">
                    <a:pos x="4" y="178"/>
                  </a:cxn>
                  <a:cxn ang="0">
                    <a:pos x="0" y="146"/>
                  </a:cxn>
                  <a:cxn ang="0">
                    <a:pos x="4" y="113"/>
                  </a:cxn>
                  <a:cxn ang="0">
                    <a:pos x="13" y="81"/>
                  </a:cxn>
                  <a:cxn ang="0">
                    <a:pos x="29" y="54"/>
                  </a:cxn>
                  <a:cxn ang="0">
                    <a:pos x="51" y="32"/>
                  </a:cxn>
                  <a:cxn ang="0">
                    <a:pos x="75" y="14"/>
                  </a:cxn>
                  <a:cxn ang="0">
                    <a:pos x="103" y="3"/>
                  </a:cxn>
                  <a:cxn ang="0">
                    <a:pos x="133" y="0"/>
                  </a:cxn>
                </a:cxnLst>
                <a:rect l="0" t="0" r="r" b="b"/>
                <a:pathLst>
                  <a:path w="267" h="292">
                    <a:moveTo>
                      <a:pt x="133" y="0"/>
                    </a:moveTo>
                    <a:lnTo>
                      <a:pt x="161" y="3"/>
                    </a:lnTo>
                    <a:lnTo>
                      <a:pt x="186" y="12"/>
                    </a:lnTo>
                    <a:lnTo>
                      <a:pt x="209" y="25"/>
                    </a:lnTo>
                    <a:lnTo>
                      <a:pt x="228" y="42"/>
                    </a:lnTo>
                    <a:lnTo>
                      <a:pt x="245" y="64"/>
                    </a:lnTo>
                    <a:lnTo>
                      <a:pt x="257" y="88"/>
                    </a:lnTo>
                    <a:lnTo>
                      <a:pt x="265" y="116"/>
                    </a:lnTo>
                    <a:lnTo>
                      <a:pt x="267" y="146"/>
                    </a:lnTo>
                    <a:lnTo>
                      <a:pt x="265" y="175"/>
                    </a:lnTo>
                    <a:lnTo>
                      <a:pt x="257" y="203"/>
                    </a:lnTo>
                    <a:lnTo>
                      <a:pt x="245" y="227"/>
                    </a:lnTo>
                    <a:lnTo>
                      <a:pt x="228" y="249"/>
                    </a:lnTo>
                    <a:lnTo>
                      <a:pt x="209" y="267"/>
                    </a:lnTo>
                    <a:lnTo>
                      <a:pt x="186" y="281"/>
                    </a:lnTo>
                    <a:lnTo>
                      <a:pt x="161" y="289"/>
                    </a:lnTo>
                    <a:lnTo>
                      <a:pt x="133" y="292"/>
                    </a:lnTo>
                    <a:lnTo>
                      <a:pt x="103" y="288"/>
                    </a:lnTo>
                    <a:lnTo>
                      <a:pt x="75" y="277"/>
                    </a:lnTo>
                    <a:lnTo>
                      <a:pt x="51" y="260"/>
                    </a:lnTo>
                    <a:lnTo>
                      <a:pt x="29" y="237"/>
                    </a:lnTo>
                    <a:lnTo>
                      <a:pt x="13" y="210"/>
                    </a:lnTo>
                    <a:lnTo>
                      <a:pt x="4" y="178"/>
                    </a:lnTo>
                    <a:lnTo>
                      <a:pt x="0" y="146"/>
                    </a:lnTo>
                    <a:lnTo>
                      <a:pt x="4" y="113"/>
                    </a:lnTo>
                    <a:lnTo>
                      <a:pt x="13" y="81"/>
                    </a:lnTo>
                    <a:lnTo>
                      <a:pt x="29" y="54"/>
                    </a:lnTo>
                    <a:lnTo>
                      <a:pt x="51" y="32"/>
                    </a:lnTo>
                    <a:lnTo>
                      <a:pt x="75" y="14"/>
                    </a:lnTo>
                    <a:lnTo>
                      <a:pt x="103" y="3"/>
                    </a:lnTo>
                    <a:lnTo>
                      <a:pt x="13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6" name="Freeform 7"/>
              <p:cNvSpPr>
                <a:spLocks/>
              </p:cNvSpPr>
              <p:nvPr/>
            </p:nvSpPr>
            <p:spPr bwMode="gray">
              <a:xfrm>
                <a:off x="2304" y="1625"/>
                <a:ext cx="498" cy="964"/>
              </a:xfrm>
              <a:custGeom>
                <a:avLst/>
                <a:gdLst/>
                <a:ahLst/>
                <a:cxnLst>
                  <a:cxn ang="0">
                    <a:pos x="72" y="5"/>
                  </a:cxn>
                  <a:cxn ang="0">
                    <a:pos x="30" y="32"/>
                  </a:cxn>
                  <a:cxn ang="0">
                    <a:pos x="4" y="75"/>
                  </a:cxn>
                  <a:cxn ang="0">
                    <a:pos x="0" y="509"/>
                  </a:cxn>
                  <a:cxn ang="0">
                    <a:pos x="1" y="516"/>
                  </a:cxn>
                  <a:cxn ang="0">
                    <a:pos x="9" y="533"/>
                  </a:cxn>
                  <a:cxn ang="0">
                    <a:pos x="26" y="550"/>
                  </a:cxn>
                  <a:cxn ang="0">
                    <a:pos x="56" y="557"/>
                  </a:cxn>
                  <a:cxn ang="0">
                    <a:pos x="84" y="551"/>
                  </a:cxn>
                  <a:cxn ang="0">
                    <a:pos x="100" y="534"/>
                  </a:cxn>
                  <a:cxn ang="0">
                    <a:pos x="106" y="516"/>
                  </a:cxn>
                  <a:cxn ang="0">
                    <a:pos x="108" y="503"/>
                  </a:cxn>
                  <a:cxn ang="0">
                    <a:pos x="108" y="166"/>
                  </a:cxn>
                  <a:cxn ang="0">
                    <a:pos x="135" y="1066"/>
                  </a:cxn>
                  <a:cxn ang="0">
                    <a:pos x="138" y="1073"/>
                  </a:cxn>
                  <a:cxn ang="0">
                    <a:pos x="151" y="1089"/>
                  </a:cxn>
                  <a:cxn ang="0">
                    <a:pos x="174" y="1105"/>
                  </a:cxn>
                  <a:cxn ang="0">
                    <a:pos x="199" y="1111"/>
                  </a:cxn>
                  <a:cxn ang="0">
                    <a:pos x="227" y="1110"/>
                  </a:cxn>
                  <a:cxn ang="0">
                    <a:pos x="255" y="1097"/>
                  </a:cxn>
                  <a:cxn ang="0">
                    <a:pos x="272" y="1080"/>
                  </a:cxn>
                  <a:cxn ang="0">
                    <a:pos x="278" y="1068"/>
                  </a:cxn>
                  <a:cxn ang="0">
                    <a:pos x="279" y="499"/>
                  </a:cxn>
                  <a:cxn ang="0">
                    <a:pos x="302" y="503"/>
                  </a:cxn>
                  <a:cxn ang="0">
                    <a:pos x="302" y="534"/>
                  </a:cxn>
                  <a:cxn ang="0">
                    <a:pos x="304" y="590"/>
                  </a:cxn>
                  <a:cxn ang="0">
                    <a:pos x="304" y="664"/>
                  </a:cxn>
                  <a:cxn ang="0">
                    <a:pos x="304" y="750"/>
                  </a:cxn>
                  <a:cxn ang="0">
                    <a:pos x="304" y="838"/>
                  </a:cxn>
                  <a:cxn ang="0">
                    <a:pos x="305" y="926"/>
                  </a:cxn>
                  <a:cxn ang="0">
                    <a:pos x="305" y="1004"/>
                  </a:cxn>
                  <a:cxn ang="0">
                    <a:pos x="305" y="1066"/>
                  </a:cxn>
                  <a:cxn ang="0">
                    <a:pos x="306" y="1073"/>
                  </a:cxn>
                  <a:cxn ang="0">
                    <a:pos x="315" y="1088"/>
                  </a:cxn>
                  <a:cxn ang="0">
                    <a:pos x="335" y="1103"/>
                  </a:cxn>
                  <a:cxn ang="0">
                    <a:pos x="372" y="1111"/>
                  </a:cxn>
                  <a:cxn ang="0">
                    <a:pos x="408" y="1103"/>
                  </a:cxn>
                  <a:cxn ang="0">
                    <a:pos x="429" y="1089"/>
                  </a:cxn>
                  <a:cxn ang="0">
                    <a:pos x="437" y="1073"/>
                  </a:cxn>
                  <a:cxn ang="0">
                    <a:pos x="438" y="1067"/>
                  </a:cxn>
                  <a:cxn ang="0">
                    <a:pos x="466" y="166"/>
                  </a:cxn>
                  <a:cxn ang="0">
                    <a:pos x="468" y="503"/>
                  </a:cxn>
                  <a:cxn ang="0">
                    <a:pos x="472" y="517"/>
                  </a:cxn>
                  <a:cxn ang="0">
                    <a:pos x="483" y="537"/>
                  </a:cxn>
                  <a:cxn ang="0">
                    <a:pos x="505" y="551"/>
                  </a:cxn>
                  <a:cxn ang="0">
                    <a:pos x="536" y="551"/>
                  </a:cxn>
                  <a:cxn ang="0">
                    <a:pos x="557" y="537"/>
                  </a:cxn>
                  <a:cxn ang="0">
                    <a:pos x="570" y="517"/>
                  </a:cxn>
                  <a:cxn ang="0">
                    <a:pos x="573" y="508"/>
                  </a:cxn>
                  <a:cxn ang="0">
                    <a:pos x="572" y="68"/>
                  </a:cxn>
                  <a:cxn ang="0">
                    <a:pos x="546" y="28"/>
                  </a:cxn>
                  <a:cxn ang="0">
                    <a:pos x="506" y="4"/>
                  </a:cxn>
                  <a:cxn ang="0">
                    <a:pos x="94" y="0"/>
                  </a:cxn>
                </a:cxnLst>
                <a:rect l="0" t="0" r="r" b="b"/>
                <a:pathLst>
                  <a:path w="573" h="1111">
                    <a:moveTo>
                      <a:pt x="94" y="0"/>
                    </a:moveTo>
                    <a:lnTo>
                      <a:pt x="72" y="5"/>
                    </a:lnTo>
                    <a:lnTo>
                      <a:pt x="50" y="16"/>
                    </a:lnTo>
                    <a:lnTo>
                      <a:pt x="30" y="32"/>
                    </a:lnTo>
                    <a:lnTo>
                      <a:pt x="15" y="53"/>
                    </a:lnTo>
                    <a:lnTo>
                      <a:pt x="4" y="75"/>
                    </a:lnTo>
                    <a:lnTo>
                      <a:pt x="0" y="99"/>
                    </a:lnTo>
                    <a:lnTo>
                      <a:pt x="0" y="509"/>
                    </a:lnTo>
                    <a:lnTo>
                      <a:pt x="0" y="511"/>
                    </a:lnTo>
                    <a:lnTo>
                      <a:pt x="1" y="516"/>
                    </a:lnTo>
                    <a:lnTo>
                      <a:pt x="4" y="525"/>
                    </a:lnTo>
                    <a:lnTo>
                      <a:pt x="9" y="533"/>
                    </a:lnTo>
                    <a:lnTo>
                      <a:pt x="16" y="543"/>
                    </a:lnTo>
                    <a:lnTo>
                      <a:pt x="26" y="550"/>
                    </a:lnTo>
                    <a:lnTo>
                      <a:pt x="39" y="556"/>
                    </a:lnTo>
                    <a:lnTo>
                      <a:pt x="56" y="557"/>
                    </a:lnTo>
                    <a:lnTo>
                      <a:pt x="72" y="556"/>
                    </a:lnTo>
                    <a:lnTo>
                      <a:pt x="84" y="551"/>
                    </a:lnTo>
                    <a:lnTo>
                      <a:pt x="92" y="543"/>
                    </a:lnTo>
                    <a:lnTo>
                      <a:pt x="100" y="534"/>
                    </a:lnTo>
                    <a:lnTo>
                      <a:pt x="103" y="525"/>
                    </a:lnTo>
                    <a:lnTo>
                      <a:pt x="106" y="516"/>
                    </a:lnTo>
                    <a:lnTo>
                      <a:pt x="107" y="508"/>
                    </a:lnTo>
                    <a:lnTo>
                      <a:pt x="108" y="503"/>
                    </a:lnTo>
                    <a:lnTo>
                      <a:pt x="108" y="500"/>
                    </a:lnTo>
                    <a:lnTo>
                      <a:pt x="108" y="166"/>
                    </a:lnTo>
                    <a:lnTo>
                      <a:pt x="134" y="167"/>
                    </a:lnTo>
                    <a:lnTo>
                      <a:pt x="135" y="1066"/>
                    </a:lnTo>
                    <a:lnTo>
                      <a:pt x="136" y="1068"/>
                    </a:lnTo>
                    <a:lnTo>
                      <a:pt x="138" y="1073"/>
                    </a:lnTo>
                    <a:lnTo>
                      <a:pt x="143" y="1080"/>
                    </a:lnTo>
                    <a:lnTo>
                      <a:pt x="151" y="1089"/>
                    </a:lnTo>
                    <a:lnTo>
                      <a:pt x="162" y="1097"/>
                    </a:lnTo>
                    <a:lnTo>
                      <a:pt x="174" y="1105"/>
                    </a:lnTo>
                    <a:lnTo>
                      <a:pt x="189" y="1110"/>
                    </a:lnTo>
                    <a:lnTo>
                      <a:pt x="199" y="1111"/>
                    </a:lnTo>
                    <a:lnTo>
                      <a:pt x="217" y="1111"/>
                    </a:lnTo>
                    <a:lnTo>
                      <a:pt x="227" y="1110"/>
                    </a:lnTo>
                    <a:lnTo>
                      <a:pt x="243" y="1105"/>
                    </a:lnTo>
                    <a:lnTo>
                      <a:pt x="255" y="1097"/>
                    </a:lnTo>
                    <a:lnTo>
                      <a:pt x="265" y="1089"/>
                    </a:lnTo>
                    <a:lnTo>
                      <a:pt x="272" y="1080"/>
                    </a:lnTo>
                    <a:lnTo>
                      <a:pt x="276" y="1073"/>
                    </a:lnTo>
                    <a:lnTo>
                      <a:pt x="278" y="1068"/>
                    </a:lnTo>
                    <a:lnTo>
                      <a:pt x="279" y="1066"/>
                    </a:lnTo>
                    <a:lnTo>
                      <a:pt x="279" y="499"/>
                    </a:lnTo>
                    <a:lnTo>
                      <a:pt x="302" y="499"/>
                    </a:lnTo>
                    <a:lnTo>
                      <a:pt x="302" y="503"/>
                    </a:lnTo>
                    <a:lnTo>
                      <a:pt x="302" y="515"/>
                    </a:lnTo>
                    <a:lnTo>
                      <a:pt x="302" y="534"/>
                    </a:lnTo>
                    <a:lnTo>
                      <a:pt x="302" y="560"/>
                    </a:lnTo>
                    <a:lnTo>
                      <a:pt x="304" y="590"/>
                    </a:lnTo>
                    <a:lnTo>
                      <a:pt x="304" y="626"/>
                    </a:lnTo>
                    <a:lnTo>
                      <a:pt x="304" y="664"/>
                    </a:lnTo>
                    <a:lnTo>
                      <a:pt x="304" y="706"/>
                    </a:lnTo>
                    <a:lnTo>
                      <a:pt x="304" y="750"/>
                    </a:lnTo>
                    <a:lnTo>
                      <a:pt x="304" y="793"/>
                    </a:lnTo>
                    <a:lnTo>
                      <a:pt x="304" y="838"/>
                    </a:lnTo>
                    <a:lnTo>
                      <a:pt x="305" y="882"/>
                    </a:lnTo>
                    <a:lnTo>
                      <a:pt x="305" y="926"/>
                    </a:lnTo>
                    <a:lnTo>
                      <a:pt x="305" y="966"/>
                    </a:lnTo>
                    <a:lnTo>
                      <a:pt x="305" y="1004"/>
                    </a:lnTo>
                    <a:lnTo>
                      <a:pt x="305" y="1037"/>
                    </a:lnTo>
                    <a:lnTo>
                      <a:pt x="305" y="1066"/>
                    </a:lnTo>
                    <a:lnTo>
                      <a:pt x="305" y="1067"/>
                    </a:lnTo>
                    <a:lnTo>
                      <a:pt x="306" y="1073"/>
                    </a:lnTo>
                    <a:lnTo>
                      <a:pt x="310" y="1079"/>
                    </a:lnTo>
                    <a:lnTo>
                      <a:pt x="315" y="1088"/>
                    </a:lnTo>
                    <a:lnTo>
                      <a:pt x="323" y="1096"/>
                    </a:lnTo>
                    <a:lnTo>
                      <a:pt x="335" y="1103"/>
                    </a:lnTo>
                    <a:lnTo>
                      <a:pt x="351" y="1108"/>
                    </a:lnTo>
                    <a:lnTo>
                      <a:pt x="372" y="1111"/>
                    </a:lnTo>
                    <a:lnTo>
                      <a:pt x="392" y="1108"/>
                    </a:lnTo>
                    <a:lnTo>
                      <a:pt x="408" y="1103"/>
                    </a:lnTo>
                    <a:lnTo>
                      <a:pt x="420" y="1096"/>
                    </a:lnTo>
                    <a:lnTo>
                      <a:pt x="429" y="1089"/>
                    </a:lnTo>
                    <a:lnTo>
                      <a:pt x="434" y="1080"/>
                    </a:lnTo>
                    <a:lnTo>
                      <a:pt x="437" y="1073"/>
                    </a:lnTo>
                    <a:lnTo>
                      <a:pt x="438" y="1068"/>
                    </a:lnTo>
                    <a:lnTo>
                      <a:pt x="438" y="1067"/>
                    </a:lnTo>
                    <a:lnTo>
                      <a:pt x="440" y="166"/>
                    </a:lnTo>
                    <a:lnTo>
                      <a:pt x="466" y="166"/>
                    </a:lnTo>
                    <a:lnTo>
                      <a:pt x="466" y="500"/>
                    </a:lnTo>
                    <a:lnTo>
                      <a:pt x="468" y="503"/>
                    </a:lnTo>
                    <a:lnTo>
                      <a:pt x="469" y="509"/>
                    </a:lnTo>
                    <a:lnTo>
                      <a:pt x="472" y="517"/>
                    </a:lnTo>
                    <a:lnTo>
                      <a:pt x="477" y="527"/>
                    </a:lnTo>
                    <a:lnTo>
                      <a:pt x="483" y="537"/>
                    </a:lnTo>
                    <a:lnTo>
                      <a:pt x="493" y="545"/>
                    </a:lnTo>
                    <a:lnTo>
                      <a:pt x="505" y="551"/>
                    </a:lnTo>
                    <a:lnTo>
                      <a:pt x="520" y="554"/>
                    </a:lnTo>
                    <a:lnTo>
                      <a:pt x="536" y="551"/>
                    </a:lnTo>
                    <a:lnTo>
                      <a:pt x="548" y="545"/>
                    </a:lnTo>
                    <a:lnTo>
                      <a:pt x="557" y="537"/>
                    </a:lnTo>
                    <a:lnTo>
                      <a:pt x="563" y="527"/>
                    </a:lnTo>
                    <a:lnTo>
                      <a:pt x="570" y="517"/>
                    </a:lnTo>
                    <a:lnTo>
                      <a:pt x="573" y="510"/>
                    </a:lnTo>
                    <a:lnTo>
                      <a:pt x="573" y="508"/>
                    </a:lnTo>
                    <a:lnTo>
                      <a:pt x="573" y="79"/>
                    </a:lnTo>
                    <a:lnTo>
                      <a:pt x="572" y="68"/>
                    </a:lnTo>
                    <a:lnTo>
                      <a:pt x="561" y="47"/>
                    </a:lnTo>
                    <a:lnTo>
                      <a:pt x="546" y="28"/>
                    </a:lnTo>
                    <a:lnTo>
                      <a:pt x="528" y="14"/>
                    </a:lnTo>
                    <a:lnTo>
                      <a:pt x="506" y="4"/>
                    </a:lnTo>
                    <a:lnTo>
                      <a:pt x="485" y="0"/>
                    </a:lnTo>
                    <a:lnTo>
                      <a:pt x="94" y="0"/>
                    </a:lnTo>
                    <a:lnTo>
                      <a:pt x="9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/>
              </a:p>
            </p:txBody>
          </p:sp>
        </p:grpSp>
        <p:sp>
          <p:nvSpPr>
            <p:cNvPr id="7" name="Text Box 8"/>
            <p:cNvSpPr txBox="1">
              <a:spLocks noChangeArrowheads="1"/>
            </p:cNvSpPr>
            <p:nvPr/>
          </p:nvSpPr>
          <p:spPr bwMode="gray">
            <a:xfrm>
              <a:off x="817529" y="3100384"/>
              <a:ext cx="3000396" cy="206210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zh-CN" altLang="en-US" sz="2800" dirty="0" smtClean="0"/>
                <a:t>要从实际出发</a:t>
              </a:r>
              <a:endParaRPr lang="en-US" altLang="zh-CN" sz="2800" dirty="0" smtClean="0"/>
            </a:p>
            <a:p>
              <a:pPr eaLnBrk="0" hangingPunct="0"/>
              <a:endParaRPr lang="en-US" altLang="zh-CN" sz="2000" dirty="0" smtClean="0"/>
            </a:p>
            <a:p>
              <a:pPr eaLnBrk="0" hangingPunct="0"/>
              <a:r>
                <a:rPr lang="zh-CN" altLang="en-US" sz="2000" dirty="0" smtClean="0"/>
                <a:t>认真调查研究，听取群</a:t>
              </a:r>
              <a:endParaRPr lang="en-US" altLang="zh-CN" sz="2000" dirty="0" smtClean="0"/>
            </a:p>
            <a:p>
              <a:pPr eaLnBrk="0" hangingPunct="0"/>
              <a:r>
                <a:rPr lang="zh-CN" altLang="en-US" sz="2000" dirty="0" smtClean="0"/>
                <a:t>众意见，摸清实际情况，并把客观实际作为谋事的出发点。</a:t>
              </a:r>
              <a:endParaRPr lang="en-US" altLang="zh-CN" sz="2000" dirty="0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642243" y="1743062"/>
            <a:ext cx="3476644" cy="3424254"/>
            <a:chOff x="7499367" y="2033584"/>
            <a:chExt cx="3476644" cy="3424254"/>
          </a:xfrm>
        </p:grpSpPr>
        <p:sp>
          <p:nvSpPr>
            <p:cNvPr id="2" name="AutoShape 2"/>
            <p:cNvSpPr>
              <a:spLocks noChangeArrowheads="1"/>
            </p:cNvSpPr>
            <p:nvPr/>
          </p:nvSpPr>
          <p:spPr bwMode="gray">
            <a:xfrm>
              <a:off x="7521592" y="2871784"/>
              <a:ext cx="3352800" cy="2586054"/>
            </a:xfrm>
            <a:prstGeom prst="roundRect">
              <a:avLst>
                <a:gd name="adj" fmla="val 10347"/>
              </a:avLst>
            </a:prstGeom>
            <a:solidFill>
              <a:schemeClr val="accent1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gray">
            <a:xfrm>
              <a:off x="8118491" y="3171538"/>
              <a:ext cx="2857520" cy="20005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zh-CN" altLang="en-US" sz="2800" dirty="0" smtClean="0"/>
                <a:t>要尊重客观规律</a:t>
              </a:r>
              <a:endParaRPr lang="en-US" altLang="zh-CN" sz="2800" dirty="0" smtClean="0"/>
            </a:p>
            <a:p>
              <a:pPr eaLnBrk="0" hangingPunct="0"/>
              <a:endParaRPr lang="en-US" altLang="zh-CN" sz="1600" dirty="0" smtClean="0"/>
            </a:p>
            <a:p>
              <a:pPr eaLnBrk="0" hangingPunct="0"/>
              <a:r>
                <a:rPr lang="zh-CN" altLang="en-US" sz="2000" dirty="0" smtClean="0"/>
                <a:t>规律是事物必然的本质的联系，不可违背，也不可抗拒。我们只能顺应规律，利用规律。</a:t>
              </a:r>
              <a:endParaRPr lang="en-US" altLang="zh-CN" sz="2000" dirty="0" smtClean="0"/>
            </a:p>
          </p:txBody>
        </p:sp>
        <p:grpSp>
          <p:nvGrpSpPr>
            <p:cNvPr id="9" name="Group 10"/>
            <p:cNvGrpSpPr>
              <a:grpSpLocks/>
            </p:cNvGrpSpPr>
            <p:nvPr/>
          </p:nvGrpSpPr>
          <p:grpSpPr bwMode="auto">
            <a:xfrm>
              <a:off x="7499367" y="2033584"/>
              <a:ext cx="790575" cy="1976437"/>
              <a:chOff x="2880" y="1344"/>
              <a:chExt cx="498" cy="1245"/>
            </a:xfrm>
          </p:grpSpPr>
          <p:sp>
            <p:nvSpPr>
              <p:cNvPr id="10" name="Freeform 11"/>
              <p:cNvSpPr>
                <a:spLocks/>
              </p:cNvSpPr>
              <p:nvPr/>
            </p:nvSpPr>
            <p:spPr bwMode="gray">
              <a:xfrm>
                <a:off x="3001" y="1344"/>
                <a:ext cx="233" cy="254"/>
              </a:xfrm>
              <a:custGeom>
                <a:avLst/>
                <a:gdLst/>
                <a:ahLst/>
                <a:cxnLst>
                  <a:cxn ang="0">
                    <a:pos x="133" y="0"/>
                  </a:cxn>
                  <a:cxn ang="0">
                    <a:pos x="161" y="3"/>
                  </a:cxn>
                  <a:cxn ang="0">
                    <a:pos x="186" y="12"/>
                  </a:cxn>
                  <a:cxn ang="0">
                    <a:pos x="209" y="25"/>
                  </a:cxn>
                  <a:cxn ang="0">
                    <a:pos x="228" y="42"/>
                  </a:cxn>
                  <a:cxn ang="0">
                    <a:pos x="245" y="64"/>
                  </a:cxn>
                  <a:cxn ang="0">
                    <a:pos x="257" y="88"/>
                  </a:cxn>
                  <a:cxn ang="0">
                    <a:pos x="265" y="116"/>
                  </a:cxn>
                  <a:cxn ang="0">
                    <a:pos x="267" y="146"/>
                  </a:cxn>
                  <a:cxn ang="0">
                    <a:pos x="265" y="175"/>
                  </a:cxn>
                  <a:cxn ang="0">
                    <a:pos x="257" y="203"/>
                  </a:cxn>
                  <a:cxn ang="0">
                    <a:pos x="245" y="227"/>
                  </a:cxn>
                  <a:cxn ang="0">
                    <a:pos x="228" y="249"/>
                  </a:cxn>
                  <a:cxn ang="0">
                    <a:pos x="209" y="267"/>
                  </a:cxn>
                  <a:cxn ang="0">
                    <a:pos x="186" y="281"/>
                  </a:cxn>
                  <a:cxn ang="0">
                    <a:pos x="161" y="289"/>
                  </a:cxn>
                  <a:cxn ang="0">
                    <a:pos x="133" y="292"/>
                  </a:cxn>
                  <a:cxn ang="0">
                    <a:pos x="103" y="288"/>
                  </a:cxn>
                  <a:cxn ang="0">
                    <a:pos x="75" y="277"/>
                  </a:cxn>
                  <a:cxn ang="0">
                    <a:pos x="51" y="260"/>
                  </a:cxn>
                  <a:cxn ang="0">
                    <a:pos x="29" y="237"/>
                  </a:cxn>
                  <a:cxn ang="0">
                    <a:pos x="13" y="210"/>
                  </a:cxn>
                  <a:cxn ang="0">
                    <a:pos x="4" y="178"/>
                  </a:cxn>
                  <a:cxn ang="0">
                    <a:pos x="0" y="146"/>
                  </a:cxn>
                  <a:cxn ang="0">
                    <a:pos x="4" y="113"/>
                  </a:cxn>
                  <a:cxn ang="0">
                    <a:pos x="13" y="81"/>
                  </a:cxn>
                  <a:cxn ang="0">
                    <a:pos x="29" y="54"/>
                  </a:cxn>
                  <a:cxn ang="0">
                    <a:pos x="51" y="32"/>
                  </a:cxn>
                  <a:cxn ang="0">
                    <a:pos x="75" y="14"/>
                  </a:cxn>
                  <a:cxn ang="0">
                    <a:pos x="103" y="3"/>
                  </a:cxn>
                  <a:cxn ang="0">
                    <a:pos x="133" y="0"/>
                  </a:cxn>
                </a:cxnLst>
                <a:rect l="0" t="0" r="r" b="b"/>
                <a:pathLst>
                  <a:path w="267" h="292">
                    <a:moveTo>
                      <a:pt x="133" y="0"/>
                    </a:moveTo>
                    <a:lnTo>
                      <a:pt x="161" y="3"/>
                    </a:lnTo>
                    <a:lnTo>
                      <a:pt x="186" y="12"/>
                    </a:lnTo>
                    <a:lnTo>
                      <a:pt x="209" y="25"/>
                    </a:lnTo>
                    <a:lnTo>
                      <a:pt x="228" y="42"/>
                    </a:lnTo>
                    <a:lnTo>
                      <a:pt x="245" y="64"/>
                    </a:lnTo>
                    <a:lnTo>
                      <a:pt x="257" y="88"/>
                    </a:lnTo>
                    <a:lnTo>
                      <a:pt x="265" y="116"/>
                    </a:lnTo>
                    <a:lnTo>
                      <a:pt x="267" y="146"/>
                    </a:lnTo>
                    <a:lnTo>
                      <a:pt x="265" y="175"/>
                    </a:lnTo>
                    <a:lnTo>
                      <a:pt x="257" y="203"/>
                    </a:lnTo>
                    <a:lnTo>
                      <a:pt x="245" y="227"/>
                    </a:lnTo>
                    <a:lnTo>
                      <a:pt x="228" y="249"/>
                    </a:lnTo>
                    <a:lnTo>
                      <a:pt x="209" y="267"/>
                    </a:lnTo>
                    <a:lnTo>
                      <a:pt x="186" y="281"/>
                    </a:lnTo>
                    <a:lnTo>
                      <a:pt x="161" y="289"/>
                    </a:lnTo>
                    <a:lnTo>
                      <a:pt x="133" y="292"/>
                    </a:lnTo>
                    <a:lnTo>
                      <a:pt x="103" y="288"/>
                    </a:lnTo>
                    <a:lnTo>
                      <a:pt x="75" y="277"/>
                    </a:lnTo>
                    <a:lnTo>
                      <a:pt x="51" y="260"/>
                    </a:lnTo>
                    <a:lnTo>
                      <a:pt x="29" y="237"/>
                    </a:lnTo>
                    <a:lnTo>
                      <a:pt x="13" y="210"/>
                    </a:lnTo>
                    <a:lnTo>
                      <a:pt x="4" y="178"/>
                    </a:lnTo>
                    <a:lnTo>
                      <a:pt x="0" y="146"/>
                    </a:lnTo>
                    <a:lnTo>
                      <a:pt x="4" y="113"/>
                    </a:lnTo>
                    <a:lnTo>
                      <a:pt x="13" y="81"/>
                    </a:lnTo>
                    <a:lnTo>
                      <a:pt x="29" y="54"/>
                    </a:lnTo>
                    <a:lnTo>
                      <a:pt x="51" y="32"/>
                    </a:lnTo>
                    <a:lnTo>
                      <a:pt x="75" y="14"/>
                    </a:lnTo>
                    <a:lnTo>
                      <a:pt x="103" y="3"/>
                    </a:lnTo>
                    <a:lnTo>
                      <a:pt x="13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11" name="Freeform 12"/>
              <p:cNvSpPr>
                <a:spLocks/>
              </p:cNvSpPr>
              <p:nvPr/>
            </p:nvSpPr>
            <p:spPr bwMode="gray">
              <a:xfrm>
                <a:off x="2880" y="1625"/>
                <a:ext cx="498" cy="964"/>
              </a:xfrm>
              <a:custGeom>
                <a:avLst/>
                <a:gdLst/>
                <a:ahLst/>
                <a:cxnLst>
                  <a:cxn ang="0">
                    <a:pos x="72" y="5"/>
                  </a:cxn>
                  <a:cxn ang="0">
                    <a:pos x="30" y="32"/>
                  </a:cxn>
                  <a:cxn ang="0">
                    <a:pos x="4" y="75"/>
                  </a:cxn>
                  <a:cxn ang="0">
                    <a:pos x="0" y="509"/>
                  </a:cxn>
                  <a:cxn ang="0">
                    <a:pos x="1" y="516"/>
                  </a:cxn>
                  <a:cxn ang="0">
                    <a:pos x="9" y="533"/>
                  </a:cxn>
                  <a:cxn ang="0">
                    <a:pos x="26" y="550"/>
                  </a:cxn>
                  <a:cxn ang="0">
                    <a:pos x="56" y="557"/>
                  </a:cxn>
                  <a:cxn ang="0">
                    <a:pos x="84" y="551"/>
                  </a:cxn>
                  <a:cxn ang="0">
                    <a:pos x="100" y="534"/>
                  </a:cxn>
                  <a:cxn ang="0">
                    <a:pos x="106" y="516"/>
                  </a:cxn>
                  <a:cxn ang="0">
                    <a:pos x="108" y="503"/>
                  </a:cxn>
                  <a:cxn ang="0">
                    <a:pos x="108" y="166"/>
                  </a:cxn>
                  <a:cxn ang="0">
                    <a:pos x="135" y="1066"/>
                  </a:cxn>
                  <a:cxn ang="0">
                    <a:pos x="138" y="1073"/>
                  </a:cxn>
                  <a:cxn ang="0">
                    <a:pos x="151" y="1089"/>
                  </a:cxn>
                  <a:cxn ang="0">
                    <a:pos x="174" y="1105"/>
                  </a:cxn>
                  <a:cxn ang="0">
                    <a:pos x="199" y="1111"/>
                  </a:cxn>
                  <a:cxn ang="0">
                    <a:pos x="227" y="1110"/>
                  </a:cxn>
                  <a:cxn ang="0">
                    <a:pos x="255" y="1097"/>
                  </a:cxn>
                  <a:cxn ang="0">
                    <a:pos x="272" y="1080"/>
                  </a:cxn>
                  <a:cxn ang="0">
                    <a:pos x="278" y="1068"/>
                  </a:cxn>
                  <a:cxn ang="0">
                    <a:pos x="279" y="499"/>
                  </a:cxn>
                  <a:cxn ang="0">
                    <a:pos x="302" y="503"/>
                  </a:cxn>
                  <a:cxn ang="0">
                    <a:pos x="302" y="534"/>
                  </a:cxn>
                  <a:cxn ang="0">
                    <a:pos x="304" y="590"/>
                  </a:cxn>
                  <a:cxn ang="0">
                    <a:pos x="304" y="664"/>
                  </a:cxn>
                  <a:cxn ang="0">
                    <a:pos x="304" y="750"/>
                  </a:cxn>
                  <a:cxn ang="0">
                    <a:pos x="304" y="838"/>
                  </a:cxn>
                  <a:cxn ang="0">
                    <a:pos x="305" y="926"/>
                  </a:cxn>
                  <a:cxn ang="0">
                    <a:pos x="305" y="1004"/>
                  </a:cxn>
                  <a:cxn ang="0">
                    <a:pos x="305" y="1066"/>
                  </a:cxn>
                  <a:cxn ang="0">
                    <a:pos x="306" y="1073"/>
                  </a:cxn>
                  <a:cxn ang="0">
                    <a:pos x="315" y="1088"/>
                  </a:cxn>
                  <a:cxn ang="0">
                    <a:pos x="335" y="1103"/>
                  </a:cxn>
                  <a:cxn ang="0">
                    <a:pos x="372" y="1111"/>
                  </a:cxn>
                  <a:cxn ang="0">
                    <a:pos x="408" y="1103"/>
                  </a:cxn>
                  <a:cxn ang="0">
                    <a:pos x="429" y="1089"/>
                  </a:cxn>
                  <a:cxn ang="0">
                    <a:pos x="437" y="1073"/>
                  </a:cxn>
                  <a:cxn ang="0">
                    <a:pos x="438" y="1067"/>
                  </a:cxn>
                  <a:cxn ang="0">
                    <a:pos x="466" y="166"/>
                  </a:cxn>
                  <a:cxn ang="0">
                    <a:pos x="468" y="503"/>
                  </a:cxn>
                  <a:cxn ang="0">
                    <a:pos x="472" y="517"/>
                  </a:cxn>
                  <a:cxn ang="0">
                    <a:pos x="483" y="537"/>
                  </a:cxn>
                  <a:cxn ang="0">
                    <a:pos x="505" y="551"/>
                  </a:cxn>
                  <a:cxn ang="0">
                    <a:pos x="536" y="551"/>
                  </a:cxn>
                  <a:cxn ang="0">
                    <a:pos x="557" y="537"/>
                  </a:cxn>
                  <a:cxn ang="0">
                    <a:pos x="570" y="517"/>
                  </a:cxn>
                  <a:cxn ang="0">
                    <a:pos x="573" y="508"/>
                  </a:cxn>
                  <a:cxn ang="0">
                    <a:pos x="572" y="68"/>
                  </a:cxn>
                  <a:cxn ang="0">
                    <a:pos x="546" y="28"/>
                  </a:cxn>
                  <a:cxn ang="0">
                    <a:pos x="506" y="4"/>
                  </a:cxn>
                  <a:cxn ang="0">
                    <a:pos x="94" y="0"/>
                  </a:cxn>
                </a:cxnLst>
                <a:rect l="0" t="0" r="r" b="b"/>
                <a:pathLst>
                  <a:path w="573" h="1111">
                    <a:moveTo>
                      <a:pt x="94" y="0"/>
                    </a:moveTo>
                    <a:lnTo>
                      <a:pt x="72" y="5"/>
                    </a:lnTo>
                    <a:lnTo>
                      <a:pt x="50" y="16"/>
                    </a:lnTo>
                    <a:lnTo>
                      <a:pt x="30" y="32"/>
                    </a:lnTo>
                    <a:lnTo>
                      <a:pt x="15" y="53"/>
                    </a:lnTo>
                    <a:lnTo>
                      <a:pt x="4" y="75"/>
                    </a:lnTo>
                    <a:lnTo>
                      <a:pt x="0" y="99"/>
                    </a:lnTo>
                    <a:lnTo>
                      <a:pt x="0" y="509"/>
                    </a:lnTo>
                    <a:lnTo>
                      <a:pt x="0" y="511"/>
                    </a:lnTo>
                    <a:lnTo>
                      <a:pt x="1" y="516"/>
                    </a:lnTo>
                    <a:lnTo>
                      <a:pt x="4" y="525"/>
                    </a:lnTo>
                    <a:lnTo>
                      <a:pt x="9" y="533"/>
                    </a:lnTo>
                    <a:lnTo>
                      <a:pt x="16" y="543"/>
                    </a:lnTo>
                    <a:lnTo>
                      <a:pt x="26" y="550"/>
                    </a:lnTo>
                    <a:lnTo>
                      <a:pt x="39" y="556"/>
                    </a:lnTo>
                    <a:lnTo>
                      <a:pt x="56" y="557"/>
                    </a:lnTo>
                    <a:lnTo>
                      <a:pt x="72" y="556"/>
                    </a:lnTo>
                    <a:lnTo>
                      <a:pt x="84" y="551"/>
                    </a:lnTo>
                    <a:lnTo>
                      <a:pt x="92" y="543"/>
                    </a:lnTo>
                    <a:lnTo>
                      <a:pt x="100" y="534"/>
                    </a:lnTo>
                    <a:lnTo>
                      <a:pt x="103" y="525"/>
                    </a:lnTo>
                    <a:lnTo>
                      <a:pt x="106" y="516"/>
                    </a:lnTo>
                    <a:lnTo>
                      <a:pt x="107" y="508"/>
                    </a:lnTo>
                    <a:lnTo>
                      <a:pt x="108" y="503"/>
                    </a:lnTo>
                    <a:lnTo>
                      <a:pt x="108" y="500"/>
                    </a:lnTo>
                    <a:lnTo>
                      <a:pt x="108" y="166"/>
                    </a:lnTo>
                    <a:lnTo>
                      <a:pt x="134" y="167"/>
                    </a:lnTo>
                    <a:lnTo>
                      <a:pt x="135" y="1066"/>
                    </a:lnTo>
                    <a:lnTo>
                      <a:pt x="136" y="1068"/>
                    </a:lnTo>
                    <a:lnTo>
                      <a:pt x="138" y="1073"/>
                    </a:lnTo>
                    <a:lnTo>
                      <a:pt x="143" y="1080"/>
                    </a:lnTo>
                    <a:lnTo>
                      <a:pt x="151" y="1089"/>
                    </a:lnTo>
                    <a:lnTo>
                      <a:pt x="162" y="1097"/>
                    </a:lnTo>
                    <a:lnTo>
                      <a:pt x="174" y="1105"/>
                    </a:lnTo>
                    <a:lnTo>
                      <a:pt x="189" y="1110"/>
                    </a:lnTo>
                    <a:lnTo>
                      <a:pt x="199" y="1111"/>
                    </a:lnTo>
                    <a:lnTo>
                      <a:pt x="217" y="1111"/>
                    </a:lnTo>
                    <a:lnTo>
                      <a:pt x="227" y="1110"/>
                    </a:lnTo>
                    <a:lnTo>
                      <a:pt x="243" y="1105"/>
                    </a:lnTo>
                    <a:lnTo>
                      <a:pt x="255" y="1097"/>
                    </a:lnTo>
                    <a:lnTo>
                      <a:pt x="265" y="1089"/>
                    </a:lnTo>
                    <a:lnTo>
                      <a:pt x="272" y="1080"/>
                    </a:lnTo>
                    <a:lnTo>
                      <a:pt x="276" y="1073"/>
                    </a:lnTo>
                    <a:lnTo>
                      <a:pt x="278" y="1068"/>
                    </a:lnTo>
                    <a:lnTo>
                      <a:pt x="279" y="1066"/>
                    </a:lnTo>
                    <a:lnTo>
                      <a:pt x="279" y="499"/>
                    </a:lnTo>
                    <a:lnTo>
                      <a:pt x="302" y="499"/>
                    </a:lnTo>
                    <a:lnTo>
                      <a:pt x="302" y="503"/>
                    </a:lnTo>
                    <a:lnTo>
                      <a:pt x="302" y="515"/>
                    </a:lnTo>
                    <a:lnTo>
                      <a:pt x="302" y="534"/>
                    </a:lnTo>
                    <a:lnTo>
                      <a:pt x="302" y="560"/>
                    </a:lnTo>
                    <a:lnTo>
                      <a:pt x="304" y="590"/>
                    </a:lnTo>
                    <a:lnTo>
                      <a:pt x="304" y="626"/>
                    </a:lnTo>
                    <a:lnTo>
                      <a:pt x="304" y="664"/>
                    </a:lnTo>
                    <a:lnTo>
                      <a:pt x="304" y="706"/>
                    </a:lnTo>
                    <a:lnTo>
                      <a:pt x="304" y="750"/>
                    </a:lnTo>
                    <a:lnTo>
                      <a:pt x="304" y="793"/>
                    </a:lnTo>
                    <a:lnTo>
                      <a:pt x="304" y="838"/>
                    </a:lnTo>
                    <a:lnTo>
                      <a:pt x="305" y="882"/>
                    </a:lnTo>
                    <a:lnTo>
                      <a:pt x="305" y="926"/>
                    </a:lnTo>
                    <a:lnTo>
                      <a:pt x="305" y="966"/>
                    </a:lnTo>
                    <a:lnTo>
                      <a:pt x="305" y="1004"/>
                    </a:lnTo>
                    <a:lnTo>
                      <a:pt x="305" y="1037"/>
                    </a:lnTo>
                    <a:lnTo>
                      <a:pt x="305" y="1066"/>
                    </a:lnTo>
                    <a:lnTo>
                      <a:pt x="305" y="1067"/>
                    </a:lnTo>
                    <a:lnTo>
                      <a:pt x="306" y="1073"/>
                    </a:lnTo>
                    <a:lnTo>
                      <a:pt x="310" y="1079"/>
                    </a:lnTo>
                    <a:lnTo>
                      <a:pt x="315" y="1088"/>
                    </a:lnTo>
                    <a:lnTo>
                      <a:pt x="323" y="1096"/>
                    </a:lnTo>
                    <a:lnTo>
                      <a:pt x="335" y="1103"/>
                    </a:lnTo>
                    <a:lnTo>
                      <a:pt x="351" y="1108"/>
                    </a:lnTo>
                    <a:lnTo>
                      <a:pt x="372" y="1111"/>
                    </a:lnTo>
                    <a:lnTo>
                      <a:pt x="392" y="1108"/>
                    </a:lnTo>
                    <a:lnTo>
                      <a:pt x="408" y="1103"/>
                    </a:lnTo>
                    <a:lnTo>
                      <a:pt x="420" y="1096"/>
                    </a:lnTo>
                    <a:lnTo>
                      <a:pt x="429" y="1089"/>
                    </a:lnTo>
                    <a:lnTo>
                      <a:pt x="434" y="1080"/>
                    </a:lnTo>
                    <a:lnTo>
                      <a:pt x="437" y="1073"/>
                    </a:lnTo>
                    <a:lnTo>
                      <a:pt x="438" y="1068"/>
                    </a:lnTo>
                    <a:lnTo>
                      <a:pt x="438" y="1067"/>
                    </a:lnTo>
                    <a:lnTo>
                      <a:pt x="440" y="166"/>
                    </a:lnTo>
                    <a:lnTo>
                      <a:pt x="466" y="166"/>
                    </a:lnTo>
                    <a:lnTo>
                      <a:pt x="466" y="500"/>
                    </a:lnTo>
                    <a:lnTo>
                      <a:pt x="468" y="503"/>
                    </a:lnTo>
                    <a:lnTo>
                      <a:pt x="469" y="509"/>
                    </a:lnTo>
                    <a:lnTo>
                      <a:pt x="472" y="517"/>
                    </a:lnTo>
                    <a:lnTo>
                      <a:pt x="477" y="527"/>
                    </a:lnTo>
                    <a:lnTo>
                      <a:pt x="483" y="537"/>
                    </a:lnTo>
                    <a:lnTo>
                      <a:pt x="493" y="545"/>
                    </a:lnTo>
                    <a:lnTo>
                      <a:pt x="505" y="551"/>
                    </a:lnTo>
                    <a:lnTo>
                      <a:pt x="520" y="554"/>
                    </a:lnTo>
                    <a:lnTo>
                      <a:pt x="536" y="551"/>
                    </a:lnTo>
                    <a:lnTo>
                      <a:pt x="548" y="545"/>
                    </a:lnTo>
                    <a:lnTo>
                      <a:pt x="557" y="537"/>
                    </a:lnTo>
                    <a:lnTo>
                      <a:pt x="563" y="527"/>
                    </a:lnTo>
                    <a:lnTo>
                      <a:pt x="570" y="517"/>
                    </a:lnTo>
                    <a:lnTo>
                      <a:pt x="573" y="510"/>
                    </a:lnTo>
                    <a:lnTo>
                      <a:pt x="573" y="508"/>
                    </a:lnTo>
                    <a:lnTo>
                      <a:pt x="573" y="79"/>
                    </a:lnTo>
                    <a:lnTo>
                      <a:pt x="572" y="68"/>
                    </a:lnTo>
                    <a:lnTo>
                      <a:pt x="561" y="47"/>
                    </a:lnTo>
                    <a:lnTo>
                      <a:pt x="546" y="28"/>
                    </a:lnTo>
                    <a:lnTo>
                      <a:pt x="528" y="14"/>
                    </a:lnTo>
                    <a:lnTo>
                      <a:pt x="506" y="4"/>
                    </a:lnTo>
                    <a:lnTo>
                      <a:pt x="485" y="0"/>
                    </a:lnTo>
                    <a:lnTo>
                      <a:pt x="94" y="0"/>
                    </a:lnTo>
                    <a:lnTo>
                      <a:pt x="9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/>
              </a:p>
            </p:txBody>
          </p:sp>
        </p:grpSp>
      </p:grpSp>
      <p:pic>
        <p:nvPicPr>
          <p:cNvPr id="12" name="图片 11" descr="res10_attpic_brief.jpg"/>
          <p:cNvPicPr>
            <a:picLocks noChangeAspect="1"/>
          </p:cNvPicPr>
          <p:nvPr/>
        </p:nvPicPr>
        <p:blipFill>
          <a:blip r:embed="rId2"/>
          <a:srcRect b="5714"/>
          <a:stretch>
            <a:fillRect/>
          </a:stretch>
        </p:blipFill>
        <p:spPr>
          <a:xfrm>
            <a:off x="3871177" y="3671888"/>
            <a:ext cx="3747248" cy="272050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857" y="134938"/>
            <a:ext cx="7448568" cy="753776"/>
          </a:xfrm>
          <a:prstGeom prst="rect">
            <a:avLst/>
          </a:prstGeom>
          <a:noFill/>
        </p:spPr>
        <p:txBody>
          <a:bodyPr wrap="square" lIns="102789" tIns="51393" rIns="102789" bIns="51393">
            <a:spAutoFit/>
          </a:bodyPr>
          <a:lstStyle/>
          <a:p>
            <a:pPr eaLnBrk="0" hangingPunct="0">
              <a:lnSpc>
                <a:spcPct val="130000"/>
              </a:lnSpc>
              <a:defRPr/>
            </a:pPr>
            <a:r>
              <a:rPr lang="zh-CN" altLang="en-US" sz="3600" dirty="0" smtClean="0">
                <a:latin typeface="微软雅黑" pitchFamily="34" charset="-122"/>
                <a:ea typeface="微软雅黑" pitchFamily="34" charset="-122"/>
                <a:cs typeface="+mj-cs"/>
              </a:rPr>
              <a:t>要符合科学精神</a:t>
            </a:r>
            <a:endParaRPr lang="zh-CN" altLang="en-US" sz="3600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117699" y="2293938"/>
            <a:ext cx="3071834" cy="2430462"/>
            <a:chOff x="2117699" y="2293938"/>
            <a:chExt cx="3071834" cy="2430462"/>
          </a:xfrm>
        </p:grpSpPr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2141557" y="2293938"/>
              <a:ext cx="3041650" cy="2430462"/>
              <a:chOff x="294" y="1536"/>
              <a:chExt cx="1722" cy="1387"/>
            </a:xfrm>
          </p:grpSpPr>
          <p:pic>
            <p:nvPicPr>
              <p:cNvPr id="5" name="Picture 5" descr="pan_0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gray">
              <a:xfrm flipH="1">
                <a:off x="298" y="1536"/>
                <a:ext cx="1711" cy="1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Freeform 6"/>
              <p:cNvSpPr>
                <a:spLocks/>
              </p:cNvSpPr>
              <p:nvPr/>
            </p:nvSpPr>
            <p:spPr bwMode="gray">
              <a:xfrm>
                <a:off x="294" y="1538"/>
                <a:ext cx="1722" cy="1382"/>
              </a:xfrm>
              <a:custGeom>
                <a:avLst/>
                <a:gdLst/>
                <a:ahLst/>
                <a:cxnLst>
                  <a:cxn ang="0">
                    <a:pos x="6" y="79"/>
                  </a:cxn>
                  <a:cxn ang="0">
                    <a:pos x="6" y="1300"/>
                  </a:cxn>
                  <a:cxn ang="0">
                    <a:pos x="46" y="1367"/>
                  </a:cxn>
                  <a:cxn ang="0">
                    <a:pos x="121" y="1381"/>
                  </a:cxn>
                  <a:cxn ang="0">
                    <a:pos x="1658" y="1312"/>
                  </a:cxn>
                  <a:cxn ang="0">
                    <a:pos x="1696" y="1286"/>
                  </a:cxn>
                  <a:cxn ang="0">
                    <a:pos x="1714" y="1247"/>
                  </a:cxn>
                  <a:cxn ang="0">
                    <a:pos x="1715" y="157"/>
                  </a:cxn>
                  <a:cxn ang="0">
                    <a:pos x="1689" y="87"/>
                  </a:cxn>
                  <a:cxn ang="0">
                    <a:pos x="1637" y="67"/>
                  </a:cxn>
                  <a:cxn ang="0">
                    <a:pos x="95" y="0"/>
                  </a:cxn>
                  <a:cxn ang="0">
                    <a:pos x="29" y="31"/>
                  </a:cxn>
                  <a:cxn ang="0">
                    <a:pos x="6" y="79"/>
                  </a:cxn>
                </a:cxnLst>
                <a:rect l="0" t="0" r="r" b="b"/>
                <a:pathLst>
                  <a:path w="1722" h="1382">
                    <a:moveTo>
                      <a:pt x="6" y="79"/>
                    </a:moveTo>
                    <a:cubicBezTo>
                      <a:pt x="0" y="294"/>
                      <a:pt x="3" y="1087"/>
                      <a:pt x="6" y="1300"/>
                    </a:cubicBezTo>
                    <a:cubicBezTo>
                      <a:pt x="8" y="1336"/>
                      <a:pt x="36" y="1359"/>
                      <a:pt x="46" y="1367"/>
                    </a:cubicBezTo>
                    <a:cubicBezTo>
                      <a:pt x="60" y="1381"/>
                      <a:pt x="109" y="1382"/>
                      <a:pt x="121" y="1381"/>
                    </a:cubicBezTo>
                    <a:cubicBezTo>
                      <a:pt x="368" y="1362"/>
                      <a:pt x="1388" y="1336"/>
                      <a:pt x="1658" y="1312"/>
                    </a:cubicBezTo>
                    <a:cubicBezTo>
                      <a:pt x="1658" y="1315"/>
                      <a:pt x="1684" y="1300"/>
                      <a:pt x="1696" y="1286"/>
                    </a:cubicBezTo>
                    <a:cubicBezTo>
                      <a:pt x="1708" y="1272"/>
                      <a:pt x="1714" y="1250"/>
                      <a:pt x="1714" y="1247"/>
                    </a:cubicBezTo>
                    <a:cubicBezTo>
                      <a:pt x="1714" y="1065"/>
                      <a:pt x="1722" y="347"/>
                      <a:pt x="1715" y="157"/>
                    </a:cubicBezTo>
                    <a:cubicBezTo>
                      <a:pt x="1715" y="124"/>
                      <a:pt x="1711" y="104"/>
                      <a:pt x="1689" y="87"/>
                    </a:cubicBezTo>
                    <a:cubicBezTo>
                      <a:pt x="1667" y="70"/>
                      <a:pt x="1659" y="73"/>
                      <a:pt x="1637" y="67"/>
                    </a:cubicBezTo>
                    <a:cubicBezTo>
                      <a:pt x="1375" y="49"/>
                      <a:pt x="360" y="16"/>
                      <a:pt x="95" y="0"/>
                    </a:cubicBezTo>
                    <a:cubicBezTo>
                      <a:pt x="72" y="0"/>
                      <a:pt x="41" y="14"/>
                      <a:pt x="29" y="31"/>
                    </a:cubicBezTo>
                    <a:cubicBezTo>
                      <a:pt x="17" y="48"/>
                      <a:pt x="13" y="49"/>
                      <a:pt x="6" y="79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3D4A8">
                      <a:alpha val="50000"/>
                    </a:srgbClr>
                  </a:gs>
                  <a:gs pos="25000">
                    <a:srgbClr val="21D6E0">
                      <a:alpha val="45000"/>
                    </a:srgbClr>
                  </a:gs>
                  <a:gs pos="75000">
                    <a:srgbClr val="0087E6">
                      <a:alpha val="35000"/>
                    </a:srgbClr>
                  </a:gs>
                  <a:gs pos="100000">
                    <a:srgbClr val="005CBF">
                      <a:alpha val="30000"/>
                    </a:srgbClr>
                  </a:gs>
                </a:gsLst>
                <a:lin ang="5400000" scaled="1"/>
              </a:gra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</p:grpSp>
        <p:sp>
          <p:nvSpPr>
            <p:cNvPr id="7" name="Text Box 7"/>
            <p:cNvSpPr txBox="1">
              <a:spLocks noChangeArrowheads="1"/>
            </p:cNvSpPr>
            <p:nvPr/>
          </p:nvSpPr>
          <p:spPr bwMode="gray">
            <a:xfrm>
              <a:off x="2117699" y="2457442"/>
              <a:ext cx="3071834" cy="2123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120650" indent="-120650" algn="ctr">
                <a:spcBef>
                  <a:spcPct val="50000"/>
                </a:spcBef>
                <a:buFontTx/>
                <a:buChar char="•"/>
              </a:pPr>
              <a:r>
                <a:rPr lang="zh-CN" altLang="en-US" sz="2400" dirty="0" smtClean="0">
                  <a:solidFill>
                    <a:srgbClr val="FF0000"/>
                  </a:solidFill>
                </a:rPr>
                <a:t>以责任感谋事，端正谋事的动机和目的。</a:t>
              </a:r>
              <a:endParaRPr lang="en-US" altLang="zh-CN" sz="2400" dirty="0" smtClean="0">
                <a:solidFill>
                  <a:srgbClr val="FF0000"/>
                </a:solidFill>
              </a:endParaRPr>
            </a:p>
            <a:p>
              <a:pPr algn="ctr">
                <a:spcBef>
                  <a:spcPts val="0"/>
                </a:spcBef>
                <a:buFontTx/>
                <a:buChar char="•"/>
              </a:pPr>
              <a:endParaRPr lang="en-US" altLang="zh-CN" sz="2400" dirty="0" smtClean="0">
                <a:solidFill>
                  <a:srgbClr val="FF0000"/>
                </a:solidFill>
              </a:endParaRPr>
            </a:p>
            <a:p>
              <a:pPr>
                <a:spcBef>
                  <a:spcPts val="0"/>
                </a:spcBef>
                <a:buFontTx/>
                <a:buChar char="•"/>
              </a:pPr>
              <a:r>
                <a:rPr lang="zh-CN" altLang="en-US" sz="2000" dirty="0" smtClean="0">
                  <a:solidFill>
                    <a:srgbClr val="FFFFFF"/>
                  </a:solidFill>
                </a:rPr>
                <a:t>不为沽名钓誉</a:t>
              </a:r>
              <a:endParaRPr lang="en-US" altLang="zh-CN" sz="2000" dirty="0" smtClean="0">
                <a:solidFill>
                  <a:srgbClr val="FFFFFF"/>
                </a:solidFill>
              </a:endParaRPr>
            </a:p>
            <a:p>
              <a:pPr>
                <a:spcBef>
                  <a:spcPts val="0"/>
                </a:spcBef>
                <a:buFontTx/>
                <a:buChar char="•"/>
              </a:pPr>
              <a:r>
                <a:rPr lang="zh-CN" altLang="en-US" sz="2000" dirty="0" smtClean="0">
                  <a:solidFill>
                    <a:srgbClr val="FFFFFF"/>
                  </a:solidFill>
                </a:rPr>
                <a:t>不为一己之私</a:t>
              </a:r>
              <a:endParaRPr lang="en-US" altLang="zh-CN" sz="2000" dirty="0" smtClean="0">
                <a:solidFill>
                  <a:srgbClr val="FFFFFF"/>
                </a:solidFill>
              </a:endParaRPr>
            </a:p>
            <a:p>
              <a:pPr>
                <a:spcBef>
                  <a:spcPts val="0"/>
                </a:spcBef>
                <a:buFontTx/>
                <a:buChar char="•"/>
              </a:pPr>
              <a:r>
                <a:rPr lang="zh-CN" altLang="en-US" sz="2000" dirty="0" smtClean="0">
                  <a:solidFill>
                    <a:srgbClr val="FFFFFF"/>
                  </a:solidFill>
                </a:rPr>
                <a:t>不为政绩</a:t>
              </a:r>
              <a:endParaRPr lang="en-US" altLang="zh-CN" sz="20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494357" y="2286000"/>
            <a:ext cx="3124200" cy="2438400"/>
            <a:chOff x="5494357" y="2286000"/>
            <a:chExt cx="3124200" cy="2438400"/>
          </a:xfrm>
        </p:grpSpPr>
        <p:grpSp>
          <p:nvGrpSpPr>
            <p:cNvPr id="9" name="Group 9"/>
            <p:cNvGrpSpPr>
              <a:grpSpLocks/>
            </p:cNvGrpSpPr>
            <p:nvPr/>
          </p:nvGrpSpPr>
          <p:grpSpPr bwMode="auto">
            <a:xfrm flipH="1">
              <a:off x="5494357" y="2286000"/>
              <a:ext cx="3124200" cy="2438400"/>
              <a:chOff x="294" y="1536"/>
              <a:chExt cx="1722" cy="1387"/>
            </a:xfrm>
          </p:grpSpPr>
          <p:pic>
            <p:nvPicPr>
              <p:cNvPr id="10" name="Picture 10" descr="pan_0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gray">
              <a:xfrm flipH="1">
                <a:off x="298" y="1536"/>
                <a:ext cx="1711" cy="1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Freeform 11"/>
              <p:cNvSpPr>
                <a:spLocks/>
              </p:cNvSpPr>
              <p:nvPr/>
            </p:nvSpPr>
            <p:spPr bwMode="gray">
              <a:xfrm>
                <a:off x="294" y="1538"/>
                <a:ext cx="1722" cy="1382"/>
              </a:xfrm>
              <a:custGeom>
                <a:avLst/>
                <a:gdLst/>
                <a:ahLst/>
                <a:cxnLst>
                  <a:cxn ang="0">
                    <a:pos x="6" y="79"/>
                  </a:cxn>
                  <a:cxn ang="0">
                    <a:pos x="6" y="1300"/>
                  </a:cxn>
                  <a:cxn ang="0">
                    <a:pos x="46" y="1367"/>
                  </a:cxn>
                  <a:cxn ang="0">
                    <a:pos x="121" y="1381"/>
                  </a:cxn>
                  <a:cxn ang="0">
                    <a:pos x="1658" y="1312"/>
                  </a:cxn>
                  <a:cxn ang="0">
                    <a:pos x="1696" y="1286"/>
                  </a:cxn>
                  <a:cxn ang="0">
                    <a:pos x="1714" y="1247"/>
                  </a:cxn>
                  <a:cxn ang="0">
                    <a:pos x="1715" y="157"/>
                  </a:cxn>
                  <a:cxn ang="0">
                    <a:pos x="1689" y="87"/>
                  </a:cxn>
                  <a:cxn ang="0">
                    <a:pos x="1637" y="67"/>
                  </a:cxn>
                  <a:cxn ang="0">
                    <a:pos x="95" y="0"/>
                  </a:cxn>
                  <a:cxn ang="0">
                    <a:pos x="29" y="31"/>
                  </a:cxn>
                  <a:cxn ang="0">
                    <a:pos x="6" y="79"/>
                  </a:cxn>
                </a:cxnLst>
                <a:rect l="0" t="0" r="r" b="b"/>
                <a:pathLst>
                  <a:path w="1722" h="1382">
                    <a:moveTo>
                      <a:pt x="6" y="79"/>
                    </a:moveTo>
                    <a:cubicBezTo>
                      <a:pt x="0" y="294"/>
                      <a:pt x="3" y="1087"/>
                      <a:pt x="6" y="1300"/>
                    </a:cubicBezTo>
                    <a:cubicBezTo>
                      <a:pt x="8" y="1336"/>
                      <a:pt x="36" y="1359"/>
                      <a:pt x="46" y="1367"/>
                    </a:cubicBezTo>
                    <a:cubicBezTo>
                      <a:pt x="60" y="1381"/>
                      <a:pt x="109" y="1382"/>
                      <a:pt x="121" y="1381"/>
                    </a:cubicBezTo>
                    <a:cubicBezTo>
                      <a:pt x="368" y="1362"/>
                      <a:pt x="1388" y="1336"/>
                      <a:pt x="1658" y="1312"/>
                    </a:cubicBezTo>
                    <a:cubicBezTo>
                      <a:pt x="1658" y="1315"/>
                      <a:pt x="1684" y="1300"/>
                      <a:pt x="1696" y="1286"/>
                    </a:cubicBezTo>
                    <a:cubicBezTo>
                      <a:pt x="1708" y="1272"/>
                      <a:pt x="1714" y="1250"/>
                      <a:pt x="1714" y="1247"/>
                    </a:cubicBezTo>
                    <a:cubicBezTo>
                      <a:pt x="1714" y="1065"/>
                      <a:pt x="1722" y="347"/>
                      <a:pt x="1715" y="157"/>
                    </a:cubicBezTo>
                    <a:cubicBezTo>
                      <a:pt x="1715" y="124"/>
                      <a:pt x="1711" y="104"/>
                      <a:pt x="1689" y="87"/>
                    </a:cubicBezTo>
                    <a:cubicBezTo>
                      <a:pt x="1667" y="70"/>
                      <a:pt x="1659" y="73"/>
                      <a:pt x="1637" y="67"/>
                    </a:cubicBezTo>
                    <a:cubicBezTo>
                      <a:pt x="1375" y="49"/>
                      <a:pt x="360" y="16"/>
                      <a:pt x="95" y="0"/>
                    </a:cubicBezTo>
                    <a:cubicBezTo>
                      <a:pt x="72" y="0"/>
                      <a:pt x="41" y="14"/>
                      <a:pt x="29" y="31"/>
                    </a:cubicBezTo>
                    <a:cubicBezTo>
                      <a:pt x="17" y="48"/>
                      <a:pt x="13" y="49"/>
                      <a:pt x="6" y="79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3D4A8">
                      <a:alpha val="50000"/>
                    </a:srgbClr>
                  </a:gs>
                  <a:gs pos="25000">
                    <a:srgbClr val="21D6E0">
                      <a:alpha val="45000"/>
                    </a:srgbClr>
                  </a:gs>
                  <a:gs pos="75000">
                    <a:srgbClr val="0087E6">
                      <a:alpha val="35000"/>
                    </a:srgbClr>
                  </a:gs>
                  <a:gs pos="100000">
                    <a:srgbClr val="005CBF">
                      <a:alpha val="30000"/>
                    </a:srgbClr>
                  </a:gs>
                </a:gsLst>
                <a:lin ang="5400000" scaled="1"/>
              </a:gra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</p:grpSp>
        <p:sp>
          <p:nvSpPr>
            <p:cNvPr id="12" name="Text Box 12"/>
            <p:cNvSpPr txBox="1">
              <a:spLocks noChangeArrowheads="1"/>
            </p:cNvSpPr>
            <p:nvPr/>
          </p:nvSpPr>
          <p:spPr bwMode="gray">
            <a:xfrm>
              <a:off x="5689599" y="2671756"/>
              <a:ext cx="2928958" cy="1538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120650" indent="-120650" algn="ctr">
                <a:spcBef>
                  <a:spcPct val="50000"/>
                </a:spcBef>
                <a:buFontTx/>
                <a:buChar char="•"/>
              </a:pPr>
              <a:r>
                <a:rPr lang="zh-CN" altLang="en-US" sz="2400" dirty="0" smtClean="0">
                  <a:solidFill>
                    <a:srgbClr val="FF0000"/>
                  </a:solidFill>
                </a:rPr>
                <a:t>符合科学精神</a:t>
              </a:r>
              <a:endParaRPr lang="en-US" altLang="zh-CN" sz="2400" dirty="0" smtClean="0">
                <a:solidFill>
                  <a:srgbClr val="FF0000"/>
                </a:solidFill>
              </a:endParaRPr>
            </a:p>
            <a:p>
              <a:pPr marL="120650" indent="-120650" algn="ctr">
                <a:spcBef>
                  <a:spcPct val="50000"/>
                </a:spcBef>
                <a:buFontTx/>
                <a:buChar char="•"/>
              </a:pPr>
              <a:r>
                <a:rPr lang="zh-CN" altLang="en-US" sz="2000" dirty="0" smtClean="0">
                  <a:solidFill>
                    <a:srgbClr val="FFFFFF"/>
                  </a:solidFill>
                </a:rPr>
                <a:t>对所谋之事的状况、规律、条件、过程、方法等要素有正确认识。</a:t>
              </a:r>
              <a:endParaRPr lang="en-US" altLang="zh-CN" sz="20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522557" y="5100648"/>
            <a:ext cx="5867400" cy="830997"/>
            <a:chOff x="2522557" y="5100648"/>
            <a:chExt cx="5867400" cy="830997"/>
          </a:xfrm>
        </p:grpSpPr>
        <p:sp>
          <p:nvSpPr>
            <p:cNvPr id="3" name="AutoShape 2"/>
            <p:cNvSpPr>
              <a:spLocks noChangeArrowheads="1"/>
            </p:cNvSpPr>
            <p:nvPr/>
          </p:nvSpPr>
          <p:spPr bwMode="gray">
            <a:xfrm>
              <a:off x="2522557" y="5181600"/>
              <a:ext cx="5867400" cy="6858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tint val="48627"/>
                    <a:invGamma/>
                  </a:schemeClr>
                </a:gs>
              </a:gsLst>
              <a:lin ang="2700000" scaled="1"/>
            </a:gradFill>
            <a:ln w="9525">
              <a:round/>
              <a:headEnd/>
              <a:tailEnd/>
            </a:ln>
            <a:effectLst/>
            <a:scene3d>
              <a:camera prst="legacyPerspectiveTop"/>
              <a:lightRig rig="legacyFlat3" dir="b"/>
            </a:scene3d>
            <a:sp3d extrusionH="36306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3084529" y="5100648"/>
              <a:ext cx="5105400" cy="8309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zh-CN" altLang="en-US" sz="2400" dirty="0" smtClean="0"/>
                <a:t>我们一方面要端正谋事的态度，</a:t>
              </a:r>
              <a:endParaRPr lang="en-US" altLang="zh-CN" sz="2400" dirty="0" smtClean="0"/>
            </a:p>
            <a:p>
              <a:pPr eaLnBrk="0" hangingPunct="0"/>
              <a:r>
                <a:rPr lang="zh-CN" altLang="en-US" sz="2400" dirty="0" smtClean="0"/>
                <a:t>另一方面要提高自身的认识能力。</a:t>
              </a:r>
              <a:endParaRPr lang="en-US" altLang="zh-CN" sz="2400" b="1" dirty="0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图片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6825" y="1656234"/>
            <a:ext cx="9102725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7"/>
          <p:cNvSpPr txBox="1">
            <a:spLocks noChangeArrowheads="1"/>
          </p:cNvSpPr>
          <p:nvPr/>
        </p:nvSpPr>
        <p:spPr bwMode="auto">
          <a:xfrm>
            <a:off x="2762250" y="2808759"/>
            <a:ext cx="4259263" cy="7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8" tIns="45693" rIns="91388" bIns="45693">
            <a:spAutoFit/>
          </a:bodyPr>
          <a:lstStyle/>
          <a:p>
            <a:pPr defTabSz="912813"/>
            <a:r>
              <a:rPr lang="zh-CN" altLang="en-US" sz="4400" dirty="0" smtClean="0">
                <a:solidFill>
                  <a:srgbClr val="007CA8"/>
                </a:solidFill>
                <a:latin typeface="微软雅黑" pitchFamily="34" charset="-122"/>
                <a:ea typeface="微软雅黑" pitchFamily="34" charset="-122"/>
              </a:rPr>
              <a:t>第六章</a:t>
            </a:r>
            <a:endParaRPr lang="zh-CN" altLang="en-US" dirty="0">
              <a:solidFill>
                <a:srgbClr val="007CA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1781181" y="3235152"/>
            <a:ext cx="4791075" cy="1008062"/>
            <a:chOff x="251520" y="3145950"/>
            <a:chExt cx="4791328" cy="1008115"/>
          </a:xfrm>
          <a:solidFill>
            <a:srgbClr val="FF0000"/>
          </a:solidFill>
        </p:grpSpPr>
        <p:sp>
          <p:nvSpPr>
            <p:cNvPr id="4" name="Rectangle 15"/>
            <p:cNvSpPr>
              <a:spLocks noChangeArrowheads="1"/>
            </p:cNvSpPr>
            <p:nvPr/>
          </p:nvSpPr>
          <p:spPr bwMode="auto">
            <a:xfrm>
              <a:off x="1099290" y="3650802"/>
              <a:ext cx="3943558" cy="346093"/>
            </a:xfrm>
            <a:prstGeom prst="rect">
              <a:avLst/>
            </a:prstGeom>
            <a:solidFill>
              <a:srgbClr val="007CA8"/>
            </a:solidFill>
            <a:ln>
              <a:noFill/>
            </a:ln>
            <a:extLst/>
          </p:spPr>
          <p:txBody>
            <a:bodyPr wrap="none" anchor="ctr"/>
            <a:lstStyle/>
            <a:p>
              <a:pPr algn="ctr" defTabSz="913861">
                <a:defRPr/>
              </a:pPr>
              <a:endParaRPr lang="zh-CN" altLang="zh-CN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6" name="Oval 18"/>
            <p:cNvSpPr>
              <a:spLocks noChangeArrowheads="1"/>
            </p:cNvSpPr>
            <p:nvPr/>
          </p:nvSpPr>
          <p:spPr bwMode="auto">
            <a:xfrm>
              <a:off x="251520" y="3145950"/>
              <a:ext cx="1079557" cy="1008115"/>
            </a:xfrm>
            <a:prstGeom prst="ellipse">
              <a:avLst/>
            </a:prstGeom>
            <a:solidFill>
              <a:srgbClr val="007CA8"/>
            </a:solidFill>
            <a:ln>
              <a:noFill/>
            </a:ln>
            <a:extLst/>
          </p:spPr>
          <p:txBody>
            <a:bodyPr wrap="none" anchor="ctr"/>
            <a:lstStyle/>
            <a:p>
              <a:pPr algn="ctr" defTabSz="913861">
                <a:defRPr/>
              </a:pPr>
              <a:r>
                <a:rPr lang="en-US" altLang="zh-CN" sz="5400" b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6</a:t>
              </a:r>
              <a:endParaRPr lang="zh-CN" altLang="zh-CN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8" name="直接连接符 3"/>
          <p:cNvCxnSpPr/>
          <p:nvPr/>
        </p:nvCxnSpPr>
        <p:spPr bwMode="auto">
          <a:xfrm flipH="1">
            <a:off x="2917825" y="4073996"/>
            <a:ext cx="0" cy="889000"/>
          </a:xfrm>
          <a:prstGeom prst="line">
            <a:avLst/>
          </a:prstGeom>
          <a:ln w="158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2943999" y="4243392"/>
            <a:ext cx="2031220" cy="6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8" tIns="45693" rIns="91388" bIns="45693">
            <a:spAutoFit/>
          </a:bodyPr>
          <a:lstStyle/>
          <a:p>
            <a:r>
              <a:rPr lang="zh-CN" altLang="en-US" sz="3600" dirty="0" smtClean="0">
                <a:latin typeface="微软雅黑" pitchFamily="34" charset="-122"/>
                <a:ea typeface="微软雅黑" pitchFamily="34" charset="-122"/>
              </a:rPr>
              <a:t>创业要实</a:t>
            </a:r>
            <a:endParaRPr lang="zh-CN" altLang="en-US" sz="3600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831947" y="1667687"/>
            <a:ext cx="8181218" cy="3933027"/>
            <a:chOff x="188329" y="90268"/>
            <a:chExt cx="5233099" cy="1154107"/>
          </a:xfrm>
        </p:grpSpPr>
        <p:sp>
          <p:nvSpPr>
            <p:cNvPr id="5" name="文本框 19"/>
            <p:cNvSpPr>
              <a:spLocks noChangeArrowheads="1"/>
            </p:cNvSpPr>
            <p:nvPr/>
          </p:nvSpPr>
          <p:spPr bwMode="auto">
            <a:xfrm>
              <a:off x="2719095" y="91547"/>
              <a:ext cx="2449034" cy="2077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buFont typeface="Arial" pitchFamily="34" charset="0"/>
                <a:buNone/>
              </a:pPr>
              <a:r>
                <a:rPr lang="zh-CN" altLang="en-US" sz="4000" b="1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cs typeface="造字工房悦黑体验版纤细体"/>
                  <a:sym typeface="造字工房悦黑体验版纤细体"/>
                </a:rPr>
                <a:t>创业要实</a:t>
              </a:r>
              <a:endParaRPr lang="zh-CN" altLang="en-US" sz="4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造字工房悦黑体验版纤细体"/>
                <a:sym typeface="造字工房悦黑体验版纤细体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88329" y="90268"/>
              <a:ext cx="5233099" cy="1154107"/>
              <a:chOff x="144016" y="72559"/>
              <a:chExt cx="4001781" cy="974687"/>
            </a:xfrm>
          </p:grpSpPr>
          <p:sp>
            <p:nvSpPr>
              <p:cNvPr id="8" name="矩形 4"/>
              <p:cNvSpPr>
                <a:spLocks noChangeArrowheads="1"/>
              </p:cNvSpPr>
              <p:nvPr/>
            </p:nvSpPr>
            <p:spPr bwMode="auto">
              <a:xfrm>
                <a:off x="144016" y="244248"/>
                <a:ext cx="3992057" cy="678096"/>
              </a:xfrm>
              <a:prstGeom prst="rect">
                <a:avLst/>
              </a:prstGeom>
              <a:solidFill>
                <a:srgbClr val="E45B2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>
                  <a:buFont typeface="Arial" pitchFamily="34" charset="0"/>
                  <a:buNone/>
                </a:pPr>
                <a:endParaRPr lang="zh-CN" altLang="zh-CN" sz="3600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9" name="等腰三角形 5"/>
              <p:cNvSpPr>
                <a:spLocks noChangeArrowheads="1"/>
              </p:cNvSpPr>
              <p:nvPr/>
            </p:nvSpPr>
            <p:spPr bwMode="auto">
              <a:xfrm>
                <a:off x="3952097" y="72559"/>
                <a:ext cx="193700" cy="178431"/>
              </a:xfrm>
              <a:prstGeom prst="triangle">
                <a:avLst>
                  <a:gd name="adj" fmla="val 0"/>
                </a:avLst>
              </a:prstGeom>
              <a:solidFill>
                <a:srgbClr val="7F7F7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>
                  <a:buFont typeface="Arial" pitchFamily="34" charset="0"/>
                  <a:buNone/>
                </a:pPr>
                <a:endParaRPr lang="zh-CN" altLang="zh-CN" sz="3600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10" name="等腰三角形 6"/>
              <p:cNvSpPr>
                <a:spLocks noChangeArrowheads="1"/>
              </p:cNvSpPr>
              <p:nvPr/>
            </p:nvSpPr>
            <p:spPr bwMode="auto">
              <a:xfrm rot="10800000">
                <a:off x="144016" y="922344"/>
                <a:ext cx="430056" cy="124902"/>
              </a:xfrm>
              <a:prstGeom prst="triangle">
                <a:avLst>
                  <a:gd name="adj" fmla="val 0"/>
                </a:avLst>
              </a:prstGeom>
              <a:solidFill>
                <a:srgbClr val="7F7F7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>
                  <a:buFont typeface="Arial" pitchFamily="34" charset="0"/>
                  <a:buNone/>
                </a:pPr>
                <a:endParaRPr lang="zh-CN" altLang="zh-CN" sz="3600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</p:grpSp>
        <p:sp>
          <p:nvSpPr>
            <p:cNvPr id="7" name="Rectangle 1"/>
            <p:cNvSpPr>
              <a:spLocks noChangeArrowheads="1"/>
            </p:cNvSpPr>
            <p:nvPr/>
          </p:nvSpPr>
          <p:spPr bwMode="auto">
            <a:xfrm>
              <a:off x="290177" y="342976"/>
              <a:ext cx="5016686" cy="781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76176" anchor="ctr">
              <a:spAutoFit/>
            </a:bodyPr>
            <a:lstStyle/>
            <a:p>
              <a:pPr eaLnBrk="0" hangingPunct="0">
                <a:lnSpc>
                  <a:spcPct val="150000"/>
                </a:lnSpc>
                <a:buFont typeface="Arial" pitchFamily="34" charset="0"/>
                <a:buNone/>
              </a:pPr>
              <a:r>
                <a:rPr lang="zh-CN" altLang="en-US" sz="2800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       创业要实，就是要脚踏实地、真抓实干，敢于担当责任，勇于直面矛盾，善于解决问题，努力创造经得起实践、人民、历史检验的实绩。</a:t>
              </a:r>
              <a:endParaRPr lang="en-US" altLang="zh-CN" sz="28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宋体" pitchFamily="2" charset="-122"/>
              </a:endParaRPr>
            </a:p>
            <a:p>
              <a:pPr algn="r" eaLnBrk="0" hangingPunct="0">
                <a:lnSpc>
                  <a:spcPct val="150000"/>
                </a:lnSpc>
                <a:buFont typeface="Arial" pitchFamily="34" charset="0"/>
                <a:buNone/>
              </a:pPr>
              <a:r>
                <a:rPr lang="en-US" altLang="zh-CN" sz="2800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——</a:t>
              </a:r>
              <a:r>
                <a:rPr lang="zh-CN" altLang="en-US" sz="2800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习近平</a:t>
              </a:r>
              <a:endParaRPr lang="pt-PT" altLang="zh-CN" sz="28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宋体" pitchFamily="2" charset="-122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857" y="134938"/>
            <a:ext cx="7448568" cy="753776"/>
          </a:xfrm>
          <a:prstGeom prst="rect">
            <a:avLst/>
          </a:prstGeom>
          <a:noFill/>
        </p:spPr>
        <p:txBody>
          <a:bodyPr wrap="square" lIns="102789" tIns="51393" rIns="102789" bIns="51393">
            <a:spAutoFit/>
          </a:bodyPr>
          <a:lstStyle/>
          <a:p>
            <a:pPr eaLnBrk="0" hangingPunct="0">
              <a:lnSpc>
                <a:spcPct val="130000"/>
              </a:lnSpc>
              <a:defRPr/>
            </a:pPr>
            <a:r>
              <a:rPr lang="zh-CN" altLang="en-US" sz="3600" dirty="0" smtClean="0">
                <a:latin typeface="微软雅黑" pitchFamily="34" charset="-122"/>
                <a:ea typeface="微软雅黑" pitchFamily="34" charset="-122"/>
                <a:cs typeface="+mj-cs"/>
              </a:rPr>
              <a:t>真抓实干</a:t>
            </a:r>
            <a:endParaRPr lang="zh-CN" altLang="en-US" sz="3600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3" name="Oval 1368"/>
          <p:cNvSpPr>
            <a:spLocks noChangeArrowheads="1"/>
          </p:cNvSpPr>
          <p:nvPr/>
        </p:nvSpPr>
        <p:spPr bwMode="auto">
          <a:xfrm>
            <a:off x="2689267" y="1778020"/>
            <a:ext cx="9144000" cy="3241675"/>
          </a:xfrm>
          <a:prstGeom prst="ellipse">
            <a:avLst/>
          </a:prstGeom>
          <a:gradFill rotWithShape="1">
            <a:gsLst>
              <a:gs pos="0">
                <a:schemeClr val="folHlink">
                  <a:alpha val="60001"/>
                </a:schemeClr>
              </a:gs>
              <a:gs pos="100000">
                <a:schemeClr val="folHlink">
                  <a:gamma/>
                  <a:shade val="8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grpSp>
        <p:nvGrpSpPr>
          <p:cNvPr id="70" name="组合 69"/>
          <p:cNvGrpSpPr/>
          <p:nvPr/>
        </p:nvGrpSpPr>
        <p:grpSpPr>
          <a:xfrm>
            <a:off x="4524417" y="5378470"/>
            <a:ext cx="5759450" cy="1079500"/>
            <a:chOff x="4524417" y="5378470"/>
            <a:chExt cx="5759450" cy="1079500"/>
          </a:xfrm>
        </p:grpSpPr>
        <p:sp>
          <p:nvSpPr>
            <p:cNvPr id="5" name="Rectangle 1362"/>
            <p:cNvSpPr>
              <a:spLocks noChangeArrowheads="1"/>
            </p:cNvSpPr>
            <p:nvPr/>
          </p:nvSpPr>
          <p:spPr bwMode="auto">
            <a:xfrm>
              <a:off x="4524417" y="5378470"/>
              <a:ext cx="5759450" cy="1079500"/>
            </a:xfrm>
            <a:prstGeom prst="rect">
              <a:avLst/>
            </a:prstGeom>
            <a:solidFill>
              <a:srgbClr val="000066">
                <a:alpha val="20000"/>
              </a:srgbClr>
            </a:solidFill>
            <a:ln w="9525">
              <a:solidFill>
                <a:schemeClr val="folHlink"/>
              </a:solidFill>
              <a:prstDash val="lgDash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32" name="Rectangle 1137"/>
            <p:cNvSpPr>
              <a:spLocks noChangeArrowheads="1"/>
            </p:cNvSpPr>
            <p:nvPr/>
          </p:nvSpPr>
          <p:spPr bwMode="auto">
            <a:xfrm>
              <a:off x="5118095" y="5529276"/>
              <a:ext cx="4688784" cy="861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sx="1000" sy="1000" algn="ctr" rotWithShape="0">
                <a:schemeClr val="tx1"/>
              </a:outerShdw>
            </a:effectLst>
          </p:spPr>
          <p:txBody>
            <a:bodyPr wrap="none"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zh-CN" altLang="en-US" sz="2800" dirty="0" smtClean="0">
                  <a:latin typeface="黑体" pitchFamily="49" charset="-122"/>
                  <a:ea typeface="黑体" pitchFamily="49" charset="-122"/>
                </a:rPr>
                <a:t>干事创业，还要创造</a:t>
              </a:r>
              <a:endParaRPr lang="en-US" altLang="zh-CN" sz="2800" dirty="0" smtClean="0">
                <a:latin typeface="黑体" pitchFamily="49" charset="-122"/>
                <a:ea typeface="黑体" pitchFamily="49" charset="-122"/>
              </a:endParaRPr>
            </a:p>
            <a:p>
              <a:pPr algn="ctr">
                <a:defRPr/>
              </a:pPr>
              <a:r>
                <a:rPr lang="zh-CN" altLang="en-US" sz="2800" dirty="0" smtClean="0">
                  <a:latin typeface="黑体" pitchFamily="49" charset="-122"/>
                  <a:ea typeface="黑体" pitchFamily="49" charset="-122"/>
                </a:rPr>
                <a:t>有利于干事创业的环境和氛围</a:t>
              </a:r>
              <a:endParaRPr lang="en-US" altLang="ko-KR" sz="2800" dirty="0">
                <a:latin typeface="黑体" pitchFamily="49" charset="-122"/>
                <a:ea typeface="黑体" pitchFamily="49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3084555" y="1562120"/>
            <a:ext cx="8089900" cy="3819525"/>
            <a:chOff x="1798671" y="1562120"/>
            <a:chExt cx="8089900" cy="3819525"/>
          </a:xfrm>
        </p:grpSpPr>
        <p:sp>
          <p:nvSpPr>
            <p:cNvPr id="4" name="Oval 1363"/>
            <p:cNvSpPr>
              <a:spLocks noChangeArrowheads="1"/>
            </p:cNvSpPr>
            <p:nvPr/>
          </p:nvSpPr>
          <p:spPr bwMode="auto">
            <a:xfrm>
              <a:off x="5927758" y="3795733"/>
              <a:ext cx="2665413" cy="1585912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tint val="3372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6" name="Oval 1254"/>
            <p:cNvSpPr>
              <a:spLocks noChangeArrowheads="1"/>
            </p:cNvSpPr>
            <p:nvPr/>
          </p:nvSpPr>
          <p:spPr bwMode="auto">
            <a:xfrm>
              <a:off x="4445033" y="2138383"/>
              <a:ext cx="2665413" cy="1585912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tint val="3372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7" name="Oval 1339"/>
            <p:cNvSpPr>
              <a:spLocks noChangeArrowheads="1"/>
            </p:cNvSpPr>
            <p:nvPr/>
          </p:nvSpPr>
          <p:spPr bwMode="auto">
            <a:xfrm>
              <a:off x="7223158" y="2138383"/>
              <a:ext cx="2665413" cy="1585912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tint val="3372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8" name="Freeform 1340"/>
            <p:cNvSpPr>
              <a:spLocks/>
            </p:cNvSpPr>
            <p:nvPr/>
          </p:nvSpPr>
          <p:spPr bwMode="auto">
            <a:xfrm flipH="1">
              <a:off x="7358096" y="2552720"/>
              <a:ext cx="1590675" cy="1419225"/>
            </a:xfrm>
            <a:custGeom>
              <a:avLst/>
              <a:gdLst/>
              <a:ahLst/>
              <a:cxnLst>
                <a:cxn ang="0">
                  <a:pos x="25" y="366"/>
                </a:cxn>
                <a:cxn ang="0">
                  <a:pos x="517" y="480"/>
                </a:cxn>
                <a:cxn ang="0">
                  <a:pos x="535" y="894"/>
                </a:cxn>
                <a:cxn ang="0">
                  <a:pos x="985" y="474"/>
                </a:cxn>
                <a:cxn ang="0">
                  <a:pos x="637" y="420"/>
                </a:cxn>
                <a:cxn ang="0">
                  <a:pos x="685" y="0"/>
                </a:cxn>
                <a:cxn ang="0">
                  <a:pos x="25" y="366"/>
                </a:cxn>
              </a:cxnLst>
              <a:rect l="0" t="0" r="r" b="b"/>
              <a:pathLst>
                <a:path w="1002" h="894">
                  <a:moveTo>
                    <a:pt x="25" y="366"/>
                  </a:moveTo>
                  <a:cubicBezTo>
                    <a:pt x="0" y="438"/>
                    <a:pt x="409" y="366"/>
                    <a:pt x="517" y="480"/>
                  </a:cubicBezTo>
                  <a:cubicBezTo>
                    <a:pt x="625" y="594"/>
                    <a:pt x="462" y="893"/>
                    <a:pt x="535" y="894"/>
                  </a:cubicBezTo>
                  <a:lnTo>
                    <a:pt x="985" y="474"/>
                  </a:lnTo>
                  <a:cubicBezTo>
                    <a:pt x="1002" y="395"/>
                    <a:pt x="687" y="499"/>
                    <a:pt x="637" y="420"/>
                  </a:cubicBezTo>
                  <a:cubicBezTo>
                    <a:pt x="505" y="282"/>
                    <a:pt x="786" y="5"/>
                    <a:pt x="685" y="0"/>
                  </a:cubicBezTo>
                  <a:lnTo>
                    <a:pt x="25" y="366"/>
                  </a:lnTo>
                  <a:close/>
                </a:path>
              </a:pathLst>
            </a:custGeom>
            <a:gradFill rotWithShape="0">
              <a:gsLst>
                <a:gs pos="0">
                  <a:srgbClr val="993366"/>
                </a:gs>
                <a:gs pos="50000">
                  <a:schemeClr val="tx2"/>
                </a:gs>
                <a:gs pos="100000">
                  <a:srgbClr val="993366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9" name="Freeform 1341"/>
            <p:cNvSpPr>
              <a:spLocks/>
            </p:cNvSpPr>
            <p:nvPr/>
          </p:nvSpPr>
          <p:spPr bwMode="auto">
            <a:xfrm>
              <a:off x="5588033" y="2552720"/>
              <a:ext cx="1590675" cy="1419225"/>
            </a:xfrm>
            <a:custGeom>
              <a:avLst/>
              <a:gdLst/>
              <a:ahLst/>
              <a:cxnLst>
                <a:cxn ang="0">
                  <a:pos x="25" y="366"/>
                </a:cxn>
                <a:cxn ang="0">
                  <a:pos x="517" y="480"/>
                </a:cxn>
                <a:cxn ang="0">
                  <a:pos x="535" y="894"/>
                </a:cxn>
                <a:cxn ang="0">
                  <a:pos x="985" y="474"/>
                </a:cxn>
                <a:cxn ang="0">
                  <a:pos x="637" y="420"/>
                </a:cxn>
                <a:cxn ang="0">
                  <a:pos x="685" y="0"/>
                </a:cxn>
                <a:cxn ang="0">
                  <a:pos x="25" y="366"/>
                </a:cxn>
              </a:cxnLst>
              <a:rect l="0" t="0" r="r" b="b"/>
              <a:pathLst>
                <a:path w="1002" h="894">
                  <a:moveTo>
                    <a:pt x="25" y="366"/>
                  </a:moveTo>
                  <a:cubicBezTo>
                    <a:pt x="0" y="438"/>
                    <a:pt x="409" y="366"/>
                    <a:pt x="517" y="480"/>
                  </a:cubicBezTo>
                  <a:cubicBezTo>
                    <a:pt x="625" y="594"/>
                    <a:pt x="462" y="893"/>
                    <a:pt x="535" y="894"/>
                  </a:cubicBezTo>
                  <a:lnTo>
                    <a:pt x="985" y="474"/>
                  </a:lnTo>
                  <a:cubicBezTo>
                    <a:pt x="1002" y="395"/>
                    <a:pt x="687" y="499"/>
                    <a:pt x="637" y="420"/>
                  </a:cubicBezTo>
                  <a:cubicBezTo>
                    <a:pt x="505" y="282"/>
                    <a:pt x="786" y="5"/>
                    <a:pt x="685" y="0"/>
                  </a:cubicBezTo>
                  <a:lnTo>
                    <a:pt x="25" y="366"/>
                  </a:lnTo>
                  <a:close/>
                </a:path>
              </a:pathLst>
            </a:custGeom>
            <a:gradFill rotWithShape="0">
              <a:gsLst>
                <a:gs pos="0">
                  <a:srgbClr val="993366"/>
                </a:gs>
                <a:gs pos="50000">
                  <a:schemeClr val="tx2"/>
                </a:gs>
                <a:gs pos="100000">
                  <a:srgbClr val="993366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grpSp>
          <p:nvGrpSpPr>
            <p:cNvPr id="10" name="Group 1342"/>
            <p:cNvGrpSpPr>
              <a:grpSpLocks/>
            </p:cNvGrpSpPr>
            <p:nvPr/>
          </p:nvGrpSpPr>
          <p:grpSpPr bwMode="auto">
            <a:xfrm>
              <a:off x="6394483" y="3219470"/>
              <a:ext cx="1728788" cy="1641475"/>
              <a:chOff x="884" y="1253"/>
              <a:chExt cx="2988" cy="998"/>
            </a:xfrm>
          </p:grpSpPr>
          <p:sp>
            <p:nvSpPr>
              <p:cNvPr id="11" name="Oval 1343"/>
              <p:cNvSpPr>
                <a:spLocks noChangeArrowheads="1"/>
              </p:cNvSpPr>
              <p:nvPr/>
            </p:nvSpPr>
            <p:spPr bwMode="auto">
              <a:xfrm>
                <a:off x="884" y="1253"/>
                <a:ext cx="2988" cy="998"/>
              </a:xfrm>
              <a:prstGeom prst="ellipse">
                <a:avLst/>
              </a:prstGeom>
              <a:gradFill rotWithShape="1">
                <a:gsLst>
                  <a:gs pos="0">
                    <a:srgbClr val="993366"/>
                  </a:gs>
                  <a:gs pos="100000">
                    <a:srgbClr val="47182F"/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zh-CN"/>
              </a:p>
            </p:txBody>
          </p:sp>
          <p:sp>
            <p:nvSpPr>
              <p:cNvPr id="12" name="AutoShape 1344"/>
              <p:cNvSpPr>
                <a:spLocks noChangeArrowheads="1"/>
              </p:cNvSpPr>
              <p:nvPr/>
            </p:nvSpPr>
            <p:spPr bwMode="auto">
              <a:xfrm rot="16200000" flipV="1">
                <a:off x="2084" y="321"/>
                <a:ext cx="589" cy="2483"/>
              </a:xfrm>
              <a:prstGeom prst="flowChartDelay">
                <a:avLst/>
              </a:prstGeom>
              <a:gradFill rotWithShape="1">
                <a:gsLst>
                  <a:gs pos="0">
                    <a:schemeClr val="bg1">
                      <a:gamma/>
                      <a:shade val="80000"/>
                      <a:invGamma/>
                      <a:alpha val="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13" name="AutoShape 1345"/>
              <p:cNvSpPr>
                <a:spLocks noChangeArrowheads="1"/>
              </p:cNvSpPr>
              <p:nvPr/>
            </p:nvSpPr>
            <p:spPr bwMode="auto">
              <a:xfrm rot="5400000">
                <a:off x="2132" y="860"/>
                <a:ext cx="492" cy="2192"/>
              </a:xfrm>
              <a:prstGeom prst="flowChartDelay">
                <a:avLst/>
              </a:prstGeom>
              <a:gradFill rotWithShape="1">
                <a:gsLst>
                  <a:gs pos="0">
                    <a:schemeClr val="bg1">
                      <a:gamma/>
                      <a:shade val="80000"/>
                      <a:invGamma/>
                      <a:alpha val="0"/>
                    </a:schemeClr>
                  </a:gs>
                  <a:gs pos="100000">
                    <a:schemeClr val="bg1">
                      <a:alpha val="20000"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grpSp>
            <p:nvGrpSpPr>
              <p:cNvPr id="14" name="Group 1346"/>
              <p:cNvGrpSpPr>
                <a:grpSpLocks/>
              </p:cNvGrpSpPr>
              <p:nvPr/>
            </p:nvGrpSpPr>
            <p:grpSpPr bwMode="auto">
              <a:xfrm>
                <a:off x="1270" y="1380"/>
                <a:ext cx="2265" cy="715"/>
                <a:chOff x="1138" y="1277"/>
                <a:chExt cx="882" cy="584"/>
              </a:xfrm>
            </p:grpSpPr>
            <p:sp>
              <p:nvSpPr>
                <p:cNvPr id="16" name="AutoShape 1347"/>
                <p:cNvSpPr>
                  <a:spLocks noChangeArrowheads="1"/>
                </p:cNvSpPr>
                <p:nvPr/>
              </p:nvSpPr>
              <p:spPr bwMode="auto">
                <a:xfrm rot="5400000">
                  <a:off x="1371" y="1212"/>
                  <a:ext cx="416" cy="882"/>
                </a:xfrm>
                <a:prstGeom prst="flowChartDelay">
                  <a:avLst/>
                </a:prstGeom>
                <a:gradFill rotWithShape="1">
                  <a:gsLst>
                    <a:gs pos="0">
                      <a:srgbClr val="993366"/>
                    </a:gs>
                    <a:gs pos="100000">
                      <a:srgbClr val="47182F"/>
                    </a:gs>
                  </a:gsLst>
                  <a:lin ang="18900000" scaled="1"/>
                </a:gra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zh-CN" altLang="zh-CN"/>
                </a:p>
              </p:txBody>
            </p:sp>
            <p:sp>
              <p:nvSpPr>
                <p:cNvPr id="17" name="AutoShape 1348"/>
                <p:cNvSpPr>
                  <a:spLocks noChangeArrowheads="1"/>
                </p:cNvSpPr>
                <p:nvPr/>
              </p:nvSpPr>
              <p:spPr bwMode="auto">
                <a:xfrm rot="16200000" flipV="1">
                  <a:off x="1494" y="921"/>
                  <a:ext cx="170" cy="882"/>
                </a:xfrm>
                <a:prstGeom prst="flowChartDelay">
                  <a:avLst/>
                </a:prstGeom>
                <a:gradFill rotWithShape="1">
                  <a:gsLst>
                    <a:gs pos="0">
                      <a:srgbClr val="993366"/>
                    </a:gs>
                    <a:gs pos="100000">
                      <a:srgbClr val="47182F"/>
                    </a:gs>
                  </a:gsLst>
                  <a:lin ang="18900000" scaled="1"/>
                </a:gra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zh-CN" altLang="zh-CN"/>
                </a:p>
              </p:txBody>
            </p:sp>
          </p:grpSp>
          <p:sp>
            <p:nvSpPr>
              <p:cNvPr id="15" name="Oval 1349"/>
              <p:cNvSpPr>
                <a:spLocks noChangeArrowheads="1"/>
              </p:cNvSpPr>
              <p:nvPr/>
            </p:nvSpPr>
            <p:spPr bwMode="auto">
              <a:xfrm>
                <a:off x="1628" y="1378"/>
                <a:ext cx="1501" cy="104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70000"/>
                    </a:schemeClr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</p:grpSp>
        <p:sp>
          <p:nvSpPr>
            <p:cNvPr id="18" name="Oval 1351"/>
            <p:cNvSpPr>
              <a:spLocks noChangeArrowheads="1"/>
            </p:cNvSpPr>
            <p:nvPr/>
          </p:nvSpPr>
          <p:spPr bwMode="auto">
            <a:xfrm rot="790353">
              <a:off x="6467508" y="3227408"/>
              <a:ext cx="288925" cy="107950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30000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grpSp>
          <p:nvGrpSpPr>
            <p:cNvPr id="19" name="Group 1352"/>
            <p:cNvGrpSpPr>
              <a:grpSpLocks/>
            </p:cNvGrpSpPr>
            <p:nvPr/>
          </p:nvGrpSpPr>
          <p:grpSpPr bwMode="auto">
            <a:xfrm>
              <a:off x="7789896" y="1562120"/>
              <a:ext cx="1728787" cy="1641475"/>
              <a:chOff x="2381" y="799"/>
              <a:chExt cx="938" cy="890"/>
            </a:xfrm>
          </p:grpSpPr>
          <p:sp>
            <p:nvSpPr>
              <p:cNvPr id="20" name="Oval 1353"/>
              <p:cNvSpPr>
                <a:spLocks noChangeArrowheads="1"/>
              </p:cNvSpPr>
              <p:nvPr/>
            </p:nvSpPr>
            <p:spPr bwMode="auto">
              <a:xfrm>
                <a:off x="2381" y="799"/>
                <a:ext cx="938" cy="890"/>
              </a:xfrm>
              <a:prstGeom prst="ellipse">
                <a:avLst/>
              </a:prstGeom>
              <a:gradFill rotWithShape="1">
                <a:gsLst>
                  <a:gs pos="0">
                    <a:srgbClr val="990000"/>
                  </a:gs>
                  <a:gs pos="100000">
                    <a:srgbClr val="470000"/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zh-CN"/>
              </a:p>
            </p:txBody>
          </p:sp>
          <p:sp>
            <p:nvSpPr>
              <p:cNvPr id="21" name="AutoShape 1354"/>
              <p:cNvSpPr>
                <a:spLocks noChangeArrowheads="1"/>
              </p:cNvSpPr>
              <p:nvPr/>
            </p:nvSpPr>
            <p:spPr bwMode="auto">
              <a:xfrm rot="16200000" flipV="1">
                <a:off x="2587" y="685"/>
                <a:ext cx="526" cy="780"/>
              </a:xfrm>
              <a:prstGeom prst="flowChartDelay">
                <a:avLst/>
              </a:prstGeom>
              <a:gradFill rotWithShape="1">
                <a:gsLst>
                  <a:gs pos="0">
                    <a:schemeClr val="bg1">
                      <a:gamma/>
                      <a:shade val="80000"/>
                      <a:invGamma/>
                      <a:alpha val="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2" name="AutoShape 1355"/>
              <p:cNvSpPr>
                <a:spLocks noChangeArrowheads="1"/>
              </p:cNvSpPr>
              <p:nvPr/>
            </p:nvSpPr>
            <p:spPr bwMode="auto">
              <a:xfrm rot="5400000">
                <a:off x="2631" y="1082"/>
                <a:ext cx="438" cy="688"/>
              </a:xfrm>
              <a:prstGeom prst="flowChartDelay">
                <a:avLst/>
              </a:prstGeom>
              <a:gradFill rotWithShape="1">
                <a:gsLst>
                  <a:gs pos="0">
                    <a:schemeClr val="bg1">
                      <a:gamma/>
                      <a:shade val="80000"/>
                      <a:invGamma/>
                      <a:alpha val="0"/>
                    </a:schemeClr>
                  </a:gs>
                  <a:gs pos="100000">
                    <a:schemeClr val="bg1">
                      <a:alpha val="20000"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grpSp>
            <p:nvGrpSpPr>
              <p:cNvPr id="23" name="Group 1356"/>
              <p:cNvGrpSpPr>
                <a:grpSpLocks/>
              </p:cNvGrpSpPr>
              <p:nvPr/>
            </p:nvGrpSpPr>
            <p:grpSpPr bwMode="auto">
              <a:xfrm>
                <a:off x="2502" y="910"/>
                <a:ext cx="711" cy="637"/>
                <a:chOff x="1138" y="1277"/>
                <a:chExt cx="882" cy="584"/>
              </a:xfrm>
            </p:grpSpPr>
            <p:sp>
              <p:nvSpPr>
                <p:cNvPr id="25" name="AutoShape 1357"/>
                <p:cNvSpPr>
                  <a:spLocks noChangeArrowheads="1"/>
                </p:cNvSpPr>
                <p:nvPr/>
              </p:nvSpPr>
              <p:spPr bwMode="auto">
                <a:xfrm rot="5400000">
                  <a:off x="1371" y="1212"/>
                  <a:ext cx="416" cy="882"/>
                </a:xfrm>
                <a:prstGeom prst="flowChartDelay">
                  <a:avLst/>
                </a:prstGeom>
                <a:gradFill rotWithShape="1">
                  <a:gsLst>
                    <a:gs pos="0">
                      <a:srgbClr val="990000"/>
                    </a:gs>
                    <a:gs pos="100000">
                      <a:srgbClr val="470000"/>
                    </a:gs>
                  </a:gsLst>
                  <a:lin ang="18900000" scaled="1"/>
                </a:gra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zh-CN" altLang="zh-CN"/>
                </a:p>
              </p:txBody>
            </p:sp>
            <p:sp>
              <p:nvSpPr>
                <p:cNvPr id="26" name="AutoShape 1358"/>
                <p:cNvSpPr>
                  <a:spLocks noChangeArrowheads="1"/>
                </p:cNvSpPr>
                <p:nvPr/>
              </p:nvSpPr>
              <p:spPr bwMode="auto">
                <a:xfrm rot="16200000" flipV="1">
                  <a:off x="1494" y="921"/>
                  <a:ext cx="170" cy="882"/>
                </a:xfrm>
                <a:prstGeom prst="flowChartDelay">
                  <a:avLst/>
                </a:prstGeom>
                <a:gradFill rotWithShape="1">
                  <a:gsLst>
                    <a:gs pos="0">
                      <a:srgbClr val="990000"/>
                    </a:gs>
                    <a:gs pos="100000">
                      <a:srgbClr val="470000"/>
                    </a:gs>
                  </a:gsLst>
                  <a:lin ang="18900000" scaled="1"/>
                </a:gra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zh-CN" altLang="zh-CN"/>
                </a:p>
              </p:txBody>
            </p:sp>
          </p:grpSp>
          <p:sp>
            <p:nvSpPr>
              <p:cNvPr id="24" name="Oval 1359"/>
              <p:cNvSpPr>
                <a:spLocks noChangeArrowheads="1"/>
              </p:cNvSpPr>
              <p:nvPr/>
            </p:nvSpPr>
            <p:spPr bwMode="auto">
              <a:xfrm>
                <a:off x="2614" y="910"/>
                <a:ext cx="469" cy="99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70000"/>
                    </a:schemeClr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</p:grpSp>
        <p:sp>
          <p:nvSpPr>
            <p:cNvPr id="27" name="Oval 1360"/>
            <p:cNvSpPr>
              <a:spLocks noChangeArrowheads="1"/>
            </p:cNvSpPr>
            <p:nvPr/>
          </p:nvSpPr>
          <p:spPr bwMode="auto">
            <a:xfrm rot="20809647" flipH="1">
              <a:off x="7970871" y="3200420"/>
              <a:ext cx="288925" cy="107950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30000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8" name="Freeform 1308"/>
            <p:cNvSpPr>
              <a:spLocks/>
            </p:cNvSpPr>
            <p:nvPr/>
          </p:nvSpPr>
          <p:spPr bwMode="auto">
            <a:xfrm flipH="1">
              <a:off x="4579971" y="2552720"/>
              <a:ext cx="1590675" cy="1419225"/>
            </a:xfrm>
            <a:custGeom>
              <a:avLst/>
              <a:gdLst/>
              <a:ahLst/>
              <a:cxnLst>
                <a:cxn ang="0">
                  <a:pos x="25" y="366"/>
                </a:cxn>
                <a:cxn ang="0">
                  <a:pos x="517" y="480"/>
                </a:cxn>
                <a:cxn ang="0">
                  <a:pos x="535" y="894"/>
                </a:cxn>
                <a:cxn ang="0">
                  <a:pos x="985" y="474"/>
                </a:cxn>
                <a:cxn ang="0">
                  <a:pos x="637" y="420"/>
                </a:cxn>
                <a:cxn ang="0">
                  <a:pos x="685" y="0"/>
                </a:cxn>
                <a:cxn ang="0">
                  <a:pos x="25" y="366"/>
                </a:cxn>
              </a:cxnLst>
              <a:rect l="0" t="0" r="r" b="b"/>
              <a:pathLst>
                <a:path w="1002" h="894">
                  <a:moveTo>
                    <a:pt x="25" y="366"/>
                  </a:moveTo>
                  <a:cubicBezTo>
                    <a:pt x="0" y="438"/>
                    <a:pt x="409" y="366"/>
                    <a:pt x="517" y="480"/>
                  </a:cubicBezTo>
                  <a:cubicBezTo>
                    <a:pt x="625" y="594"/>
                    <a:pt x="462" y="893"/>
                    <a:pt x="535" y="894"/>
                  </a:cubicBezTo>
                  <a:lnTo>
                    <a:pt x="985" y="474"/>
                  </a:lnTo>
                  <a:cubicBezTo>
                    <a:pt x="1002" y="395"/>
                    <a:pt x="687" y="499"/>
                    <a:pt x="637" y="420"/>
                  </a:cubicBezTo>
                  <a:cubicBezTo>
                    <a:pt x="505" y="282"/>
                    <a:pt x="786" y="5"/>
                    <a:pt x="685" y="0"/>
                  </a:cubicBezTo>
                  <a:lnTo>
                    <a:pt x="25" y="366"/>
                  </a:lnTo>
                  <a:close/>
                </a:path>
              </a:pathLst>
            </a:custGeom>
            <a:gradFill rotWithShape="0">
              <a:gsLst>
                <a:gs pos="0">
                  <a:srgbClr val="993366"/>
                </a:gs>
                <a:gs pos="50000">
                  <a:schemeClr val="tx2"/>
                </a:gs>
                <a:gs pos="100000">
                  <a:srgbClr val="993366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9" name="Oval 1253"/>
            <p:cNvSpPr>
              <a:spLocks noChangeArrowheads="1"/>
            </p:cNvSpPr>
            <p:nvPr/>
          </p:nvSpPr>
          <p:spPr bwMode="auto">
            <a:xfrm>
              <a:off x="1798671" y="2138383"/>
              <a:ext cx="2665412" cy="1585912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tint val="3372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0" name="Freeform 1286"/>
            <p:cNvSpPr>
              <a:spLocks/>
            </p:cNvSpPr>
            <p:nvPr/>
          </p:nvSpPr>
          <p:spPr bwMode="auto">
            <a:xfrm>
              <a:off x="2809908" y="2552720"/>
              <a:ext cx="1590675" cy="1419225"/>
            </a:xfrm>
            <a:custGeom>
              <a:avLst/>
              <a:gdLst/>
              <a:ahLst/>
              <a:cxnLst>
                <a:cxn ang="0">
                  <a:pos x="25" y="366"/>
                </a:cxn>
                <a:cxn ang="0">
                  <a:pos x="517" y="480"/>
                </a:cxn>
                <a:cxn ang="0">
                  <a:pos x="535" y="894"/>
                </a:cxn>
                <a:cxn ang="0">
                  <a:pos x="985" y="474"/>
                </a:cxn>
                <a:cxn ang="0">
                  <a:pos x="637" y="420"/>
                </a:cxn>
                <a:cxn ang="0">
                  <a:pos x="685" y="0"/>
                </a:cxn>
                <a:cxn ang="0">
                  <a:pos x="25" y="366"/>
                </a:cxn>
              </a:cxnLst>
              <a:rect l="0" t="0" r="r" b="b"/>
              <a:pathLst>
                <a:path w="1002" h="894">
                  <a:moveTo>
                    <a:pt x="25" y="366"/>
                  </a:moveTo>
                  <a:cubicBezTo>
                    <a:pt x="0" y="438"/>
                    <a:pt x="409" y="366"/>
                    <a:pt x="517" y="480"/>
                  </a:cubicBezTo>
                  <a:cubicBezTo>
                    <a:pt x="625" y="594"/>
                    <a:pt x="462" y="893"/>
                    <a:pt x="535" y="894"/>
                  </a:cubicBezTo>
                  <a:lnTo>
                    <a:pt x="985" y="474"/>
                  </a:lnTo>
                  <a:cubicBezTo>
                    <a:pt x="1002" y="395"/>
                    <a:pt x="687" y="499"/>
                    <a:pt x="637" y="420"/>
                  </a:cubicBezTo>
                  <a:cubicBezTo>
                    <a:pt x="505" y="282"/>
                    <a:pt x="786" y="5"/>
                    <a:pt x="685" y="0"/>
                  </a:cubicBezTo>
                  <a:lnTo>
                    <a:pt x="25" y="366"/>
                  </a:lnTo>
                  <a:close/>
                </a:path>
              </a:pathLst>
            </a:custGeom>
            <a:gradFill rotWithShape="0">
              <a:gsLst>
                <a:gs pos="0">
                  <a:srgbClr val="993366"/>
                </a:gs>
                <a:gs pos="50000">
                  <a:schemeClr val="tx2"/>
                </a:gs>
                <a:gs pos="100000">
                  <a:srgbClr val="993366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1" name="Oval 1257"/>
            <p:cNvSpPr>
              <a:spLocks noChangeArrowheads="1"/>
            </p:cNvSpPr>
            <p:nvPr/>
          </p:nvSpPr>
          <p:spPr bwMode="auto">
            <a:xfrm>
              <a:off x="3190908" y="3795733"/>
              <a:ext cx="2665413" cy="1585912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tint val="3372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grpSp>
          <p:nvGrpSpPr>
            <p:cNvPr id="33" name="Group 1213"/>
            <p:cNvGrpSpPr>
              <a:grpSpLocks/>
            </p:cNvGrpSpPr>
            <p:nvPr/>
          </p:nvGrpSpPr>
          <p:grpSpPr bwMode="auto">
            <a:xfrm>
              <a:off x="3616358" y="3219470"/>
              <a:ext cx="1728788" cy="1641475"/>
              <a:chOff x="884" y="1253"/>
              <a:chExt cx="2988" cy="998"/>
            </a:xfrm>
          </p:grpSpPr>
          <p:sp>
            <p:nvSpPr>
              <p:cNvPr id="34" name="Oval 1214"/>
              <p:cNvSpPr>
                <a:spLocks noChangeArrowheads="1"/>
              </p:cNvSpPr>
              <p:nvPr/>
            </p:nvSpPr>
            <p:spPr bwMode="auto">
              <a:xfrm>
                <a:off x="884" y="1253"/>
                <a:ext cx="2988" cy="998"/>
              </a:xfrm>
              <a:prstGeom prst="ellipse">
                <a:avLst/>
              </a:prstGeom>
              <a:gradFill rotWithShape="1">
                <a:gsLst>
                  <a:gs pos="0">
                    <a:srgbClr val="993366"/>
                  </a:gs>
                  <a:gs pos="100000">
                    <a:srgbClr val="47182F"/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zh-CN"/>
              </a:p>
            </p:txBody>
          </p:sp>
          <p:sp>
            <p:nvSpPr>
              <p:cNvPr id="35" name="AutoShape 1215"/>
              <p:cNvSpPr>
                <a:spLocks noChangeArrowheads="1"/>
              </p:cNvSpPr>
              <p:nvPr/>
            </p:nvSpPr>
            <p:spPr bwMode="auto">
              <a:xfrm rot="16200000" flipV="1">
                <a:off x="2084" y="321"/>
                <a:ext cx="589" cy="2483"/>
              </a:xfrm>
              <a:prstGeom prst="flowChartDelay">
                <a:avLst/>
              </a:prstGeom>
              <a:gradFill rotWithShape="1">
                <a:gsLst>
                  <a:gs pos="0">
                    <a:schemeClr val="bg1">
                      <a:gamma/>
                      <a:shade val="80000"/>
                      <a:invGamma/>
                      <a:alpha val="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36" name="AutoShape 1216"/>
              <p:cNvSpPr>
                <a:spLocks noChangeArrowheads="1"/>
              </p:cNvSpPr>
              <p:nvPr/>
            </p:nvSpPr>
            <p:spPr bwMode="auto">
              <a:xfrm rot="5400000">
                <a:off x="2132" y="860"/>
                <a:ext cx="492" cy="2192"/>
              </a:xfrm>
              <a:prstGeom prst="flowChartDelay">
                <a:avLst/>
              </a:prstGeom>
              <a:gradFill rotWithShape="1">
                <a:gsLst>
                  <a:gs pos="0">
                    <a:schemeClr val="bg1">
                      <a:gamma/>
                      <a:shade val="80000"/>
                      <a:invGamma/>
                      <a:alpha val="0"/>
                    </a:schemeClr>
                  </a:gs>
                  <a:gs pos="100000">
                    <a:schemeClr val="bg1">
                      <a:alpha val="20000"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grpSp>
            <p:nvGrpSpPr>
              <p:cNvPr id="37" name="Group 1217"/>
              <p:cNvGrpSpPr>
                <a:grpSpLocks/>
              </p:cNvGrpSpPr>
              <p:nvPr/>
            </p:nvGrpSpPr>
            <p:grpSpPr bwMode="auto">
              <a:xfrm>
                <a:off x="1270" y="1380"/>
                <a:ext cx="2265" cy="715"/>
                <a:chOff x="1138" y="1277"/>
                <a:chExt cx="882" cy="584"/>
              </a:xfrm>
            </p:grpSpPr>
            <p:sp>
              <p:nvSpPr>
                <p:cNvPr id="39" name="AutoShape 1218"/>
                <p:cNvSpPr>
                  <a:spLocks noChangeArrowheads="1"/>
                </p:cNvSpPr>
                <p:nvPr/>
              </p:nvSpPr>
              <p:spPr bwMode="auto">
                <a:xfrm rot="5400000">
                  <a:off x="1371" y="1212"/>
                  <a:ext cx="416" cy="882"/>
                </a:xfrm>
                <a:prstGeom prst="flowChartDelay">
                  <a:avLst/>
                </a:prstGeom>
                <a:gradFill rotWithShape="1">
                  <a:gsLst>
                    <a:gs pos="0">
                      <a:srgbClr val="993366"/>
                    </a:gs>
                    <a:gs pos="100000">
                      <a:srgbClr val="47182F"/>
                    </a:gs>
                  </a:gsLst>
                  <a:lin ang="18900000" scaled="1"/>
                </a:gra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zh-CN" altLang="zh-CN"/>
                </a:p>
              </p:txBody>
            </p:sp>
            <p:sp>
              <p:nvSpPr>
                <p:cNvPr id="40" name="AutoShape 1219"/>
                <p:cNvSpPr>
                  <a:spLocks noChangeArrowheads="1"/>
                </p:cNvSpPr>
                <p:nvPr/>
              </p:nvSpPr>
              <p:spPr bwMode="auto">
                <a:xfrm rot="16200000" flipV="1">
                  <a:off x="1494" y="921"/>
                  <a:ext cx="170" cy="882"/>
                </a:xfrm>
                <a:prstGeom prst="flowChartDelay">
                  <a:avLst/>
                </a:prstGeom>
                <a:gradFill rotWithShape="1">
                  <a:gsLst>
                    <a:gs pos="0">
                      <a:srgbClr val="993366"/>
                    </a:gs>
                    <a:gs pos="100000">
                      <a:srgbClr val="47182F"/>
                    </a:gs>
                  </a:gsLst>
                  <a:lin ang="18900000" scaled="1"/>
                </a:gra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zh-CN" altLang="zh-CN"/>
                </a:p>
              </p:txBody>
            </p:sp>
          </p:grpSp>
          <p:sp>
            <p:nvSpPr>
              <p:cNvPr id="38" name="Oval 1220"/>
              <p:cNvSpPr>
                <a:spLocks noChangeArrowheads="1"/>
              </p:cNvSpPr>
              <p:nvPr/>
            </p:nvSpPr>
            <p:spPr bwMode="auto">
              <a:xfrm>
                <a:off x="1628" y="1378"/>
                <a:ext cx="1501" cy="104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70000"/>
                    </a:schemeClr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</p:grpSp>
        <p:grpSp>
          <p:nvGrpSpPr>
            <p:cNvPr id="41" name="Group 1229"/>
            <p:cNvGrpSpPr>
              <a:grpSpLocks/>
            </p:cNvGrpSpPr>
            <p:nvPr/>
          </p:nvGrpSpPr>
          <p:grpSpPr bwMode="auto">
            <a:xfrm>
              <a:off x="2219358" y="1562120"/>
              <a:ext cx="1728788" cy="1641475"/>
              <a:chOff x="2381" y="799"/>
              <a:chExt cx="938" cy="890"/>
            </a:xfrm>
          </p:grpSpPr>
          <p:sp>
            <p:nvSpPr>
              <p:cNvPr id="42" name="Oval 1230"/>
              <p:cNvSpPr>
                <a:spLocks noChangeArrowheads="1"/>
              </p:cNvSpPr>
              <p:nvPr/>
            </p:nvSpPr>
            <p:spPr bwMode="auto">
              <a:xfrm>
                <a:off x="2381" y="799"/>
                <a:ext cx="938" cy="890"/>
              </a:xfrm>
              <a:prstGeom prst="ellipse">
                <a:avLst/>
              </a:prstGeom>
              <a:gradFill rotWithShape="1">
                <a:gsLst>
                  <a:gs pos="0">
                    <a:srgbClr val="990000"/>
                  </a:gs>
                  <a:gs pos="100000">
                    <a:srgbClr val="470000"/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zh-CN"/>
              </a:p>
            </p:txBody>
          </p:sp>
          <p:sp>
            <p:nvSpPr>
              <p:cNvPr id="43" name="AutoShape 1231"/>
              <p:cNvSpPr>
                <a:spLocks noChangeArrowheads="1"/>
              </p:cNvSpPr>
              <p:nvPr/>
            </p:nvSpPr>
            <p:spPr bwMode="auto">
              <a:xfrm rot="16200000" flipV="1">
                <a:off x="2587" y="685"/>
                <a:ext cx="526" cy="780"/>
              </a:xfrm>
              <a:prstGeom prst="flowChartDelay">
                <a:avLst/>
              </a:prstGeom>
              <a:gradFill rotWithShape="1">
                <a:gsLst>
                  <a:gs pos="0">
                    <a:schemeClr val="bg1">
                      <a:gamma/>
                      <a:shade val="80000"/>
                      <a:invGamma/>
                      <a:alpha val="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44" name="AutoShape 1232"/>
              <p:cNvSpPr>
                <a:spLocks noChangeArrowheads="1"/>
              </p:cNvSpPr>
              <p:nvPr/>
            </p:nvSpPr>
            <p:spPr bwMode="auto">
              <a:xfrm rot="5400000">
                <a:off x="2631" y="1082"/>
                <a:ext cx="438" cy="688"/>
              </a:xfrm>
              <a:prstGeom prst="flowChartDelay">
                <a:avLst/>
              </a:prstGeom>
              <a:gradFill rotWithShape="1">
                <a:gsLst>
                  <a:gs pos="0">
                    <a:schemeClr val="bg1">
                      <a:gamma/>
                      <a:shade val="80000"/>
                      <a:invGamma/>
                      <a:alpha val="0"/>
                    </a:schemeClr>
                  </a:gs>
                  <a:gs pos="100000">
                    <a:schemeClr val="bg1">
                      <a:alpha val="20000"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grpSp>
            <p:nvGrpSpPr>
              <p:cNvPr id="45" name="Group 1233"/>
              <p:cNvGrpSpPr>
                <a:grpSpLocks/>
              </p:cNvGrpSpPr>
              <p:nvPr/>
            </p:nvGrpSpPr>
            <p:grpSpPr bwMode="auto">
              <a:xfrm>
                <a:off x="2502" y="910"/>
                <a:ext cx="711" cy="637"/>
                <a:chOff x="1138" y="1277"/>
                <a:chExt cx="882" cy="584"/>
              </a:xfrm>
            </p:grpSpPr>
            <p:sp>
              <p:nvSpPr>
                <p:cNvPr id="47" name="AutoShape 1234"/>
                <p:cNvSpPr>
                  <a:spLocks noChangeArrowheads="1"/>
                </p:cNvSpPr>
                <p:nvPr/>
              </p:nvSpPr>
              <p:spPr bwMode="auto">
                <a:xfrm rot="5400000">
                  <a:off x="1371" y="1212"/>
                  <a:ext cx="416" cy="882"/>
                </a:xfrm>
                <a:prstGeom prst="flowChartDelay">
                  <a:avLst/>
                </a:prstGeom>
                <a:gradFill rotWithShape="1">
                  <a:gsLst>
                    <a:gs pos="0">
                      <a:srgbClr val="990000"/>
                    </a:gs>
                    <a:gs pos="100000">
                      <a:srgbClr val="470000"/>
                    </a:gs>
                  </a:gsLst>
                  <a:lin ang="18900000" scaled="1"/>
                </a:gra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zh-CN" altLang="zh-CN"/>
                </a:p>
              </p:txBody>
            </p:sp>
            <p:sp>
              <p:nvSpPr>
                <p:cNvPr id="48" name="AutoShape 1235"/>
                <p:cNvSpPr>
                  <a:spLocks noChangeArrowheads="1"/>
                </p:cNvSpPr>
                <p:nvPr/>
              </p:nvSpPr>
              <p:spPr bwMode="auto">
                <a:xfrm rot="16200000" flipV="1">
                  <a:off x="1494" y="921"/>
                  <a:ext cx="170" cy="882"/>
                </a:xfrm>
                <a:prstGeom prst="flowChartDelay">
                  <a:avLst/>
                </a:prstGeom>
                <a:gradFill rotWithShape="1">
                  <a:gsLst>
                    <a:gs pos="0">
                      <a:srgbClr val="990000"/>
                    </a:gs>
                    <a:gs pos="100000">
                      <a:srgbClr val="470000"/>
                    </a:gs>
                  </a:gsLst>
                  <a:lin ang="18900000" scaled="1"/>
                </a:gra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zh-CN" altLang="zh-CN"/>
                </a:p>
              </p:txBody>
            </p:sp>
          </p:grpSp>
          <p:sp>
            <p:nvSpPr>
              <p:cNvPr id="46" name="Oval 1236"/>
              <p:cNvSpPr>
                <a:spLocks noChangeArrowheads="1"/>
              </p:cNvSpPr>
              <p:nvPr/>
            </p:nvSpPr>
            <p:spPr bwMode="auto">
              <a:xfrm>
                <a:off x="2614" y="910"/>
                <a:ext cx="469" cy="99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70000"/>
                    </a:schemeClr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</p:grpSp>
        <p:sp>
          <p:nvSpPr>
            <p:cNvPr id="49" name="Rectangle 1133"/>
            <p:cNvSpPr>
              <a:spLocks noChangeArrowheads="1"/>
            </p:cNvSpPr>
            <p:nvPr/>
          </p:nvSpPr>
          <p:spPr bwMode="auto">
            <a:xfrm>
              <a:off x="3832211" y="3743326"/>
              <a:ext cx="1231106" cy="73866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>
              <a:outerShdw dist="45791" dir="2021404" algn="ctr" rotWithShape="0">
                <a:schemeClr val="tx1"/>
              </a:outerShdw>
            </a:effectLst>
          </p:spPr>
          <p:txBody>
            <a:bodyPr wrap="none" lIns="0" tIns="0" rIns="0" bIns="0" anchor="ctr">
              <a:spAutoFit/>
            </a:bodyPr>
            <a:lstStyle/>
            <a:p>
              <a:pPr algn="ctr" defTabSz="857250" eaLnBrk="0" hangingPunct="0">
                <a:defRPr/>
              </a:pPr>
              <a:r>
                <a:rPr lang="zh-CN" altLang="en-US" sz="2400" i="1" dirty="0" smtClean="0">
                  <a:solidFill>
                    <a:schemeClr val="bg1"/>
                  </a:solidFill>
                  <a:latin typeface="Arial Black" pitchFamily="34" charset="0"/>
                </a:rPr>
                <a:t>克服</a:t>
              </a:r>
              <a:endParaRPr lang="en-US" altLang="zh-CN" sz="2400" i="1" dirty="0" smtClean="0">
                <a:solidFill>
                  <a:schemeClr val="bg1"/>
                </a:solidFill>
                <a:latin typeface="Arial Black" pitchFamily="34" charset="0"/>
              </a:endParaRPr>
            </a:p>
            <a:p>
              <a:pPr algn="ctr" defTabSz="857250" eaLnBrk="0" hangingPunct="0">
                <a:defRPr/>
              </a:pPr>
              <a:r>
                <a:rPr lang="zh-CN" altLang="en-US" sz="2400" i="1" dirty="0" smtClean="0">
                  <a:solidFill>
                    <a:schemeClr val="bg1"/>
                  </a:solidFill>
                  <a:latin typeface="Arial Black" pitchFamily="34" charset="0"/>
                </a:rPr>
                <a:t>弄虚作假</a:t>
              </a:r>
              <a:endParaRPr lang="en-US" altLang="ko-KR" sz="2400" i="1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  <p:sp>
          <p:nvSpPr>
            <p:cNvPr id="50" name="Rectangle 1135"/>
            <p:cNvSpPr>
              <a:spLocks noChangeArrowheads="1"/>
            </p:cNvSpPr>
            <p:nvPr/>
          </p:nvSpPr>
          <p:spPr bwMode="auto">
            <a:xfrm>
              <a:off x="2617765" y="2100252"/>
              <a:ext cx="923330" cy="73866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>
              <a:outerShdw dist="45791" dir="2021404" algn="ctr" rotWithShape="0">
                <a:schemeClr val="tx1"/>
              </a:outerShdw>
            </a:effectLst>
          </p:spPr>
          <p:txBody>
            <a:bodyPr wrap="none" lIns="0" tIns="0" rIns="0" bIns="0" anchor="ctr">
              <a:spAutoFit/>
            </a:bodyPr>
            <a:lstStyle/>
            <a:p>
              <a:pPr algn="ctr" defTabSz="857250" eaLnBrk="0" hangingPunct="0">
                <a:defRPr/>
              </a:pPr>
              <a:r>
                <a:rPr lang="zh-CN" altLang="en-US" sz="2400" i="1" dirty="0" smtClean="0">
                  <a:solidFill>
                    <a:schemeClr val="bg1"/>
                  </a:solidFill>
                  <a:latin typeface="Arial Black" pitchFamily="34" charset="0"/>
                </a:rPr>
                <a:t>克服</a:t>
              </a:r>
              <a:endParaRPr lang="en-US" altLang="zh-CN" sz="2400" i="1" dirty="0" smtClean="0">
                <a:solidFill>
                  <a:schemeClr val="bg1"/>
                </a:solidFill>
                <a:latin typeface="Arial Black" pitchFamily="34" charset="0"/>
              </a:endParaRPr>
            </a:p>
            <a:p>
              <a:pPr algn="ctr" defTabSz="857250" eaLnBrk="0" hangingPunct="0">
                <a:defRPr/>
              </a:pPr>
              <a:r>
                <a:rPr lang="zh-CN" altLang="en-US" sz="2400" i="1" dirty="0" smtClean="0">
                  <a:solidFill>
                    <a:schemeClr val="bg1"/>
                  </a:solidFill>
                  <a:latin typeface="Arial Black" pitchFamily="34" charset="0"/>
                </a:rPr>
                <a:t>不干事</a:t>
              </a:r>
              <a:endParaRPr lang="en-US" altLang="ko-KR" sz="2400" i="1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  <p:sp>
          <p:nvSpPr>
            <p:cNvPr id="51" name="Oval 1295"/>
            <p:cNvSpPr>
              <a:spLocks noChangeArrowheads="1"/>
            </p:cNvSpPr>
            <p:nvPr/>
          </p:nvSpPr>
          <p:spPr bwMode="auto">
            <a:xfrm rot="790353">
              <a:off x="3689383" y="3227408"/>
              <a:ext cx="288925" cy="107950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30000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grpSp>
          <p:nvGrpSpPr>
            <p:cNvPr id="52" name="Group 1309"/>
            <p:cNvGrpSpPr>
              <a:grpSpLocks/>
            </p:cNvGrpSpPr>
            <p:nvPr/>
          </p:nvGrpSpPr>
          <p:grpSpPr bwMode="auto">
            <a:xfrm>
              <a:off x="5011771" y="1562120"/>
              <a:ext cx="1728787" cy="1641475"/>
              <a:chOff x="2381" y="799"/>
              <a:chExt cx="938" cy="890"/>
            </a:xfrm>
          </p:grpSpPr>
          <p:sp>
            <p:nvSpPr>
              <p:cNvPr id="53" name="Oval 1310"/>
              <p:cNvSpPr>
                <a:spLocks noChangeArrowheads="1"/>
              </p:cNvSpPr>
              <p:nvPr/>
            </p:nvSpPr>
            <p:spPr bwMode="auto">
              <a:xfrm>
                <a:off x="2381" y="799"/>
                <a:ext cx="938" cy="890"/>
              </a:xfrm>
              <a:prstGeom prst="ellipse">
                <a:avLst/>
              </a:prstGeom>
              <a:gradFill rotWithShape="1">
                <a:gsLst>
                  <a:gs pos="0">
                    <a:srgbClr val="990000"/>
                  </a:gs>
                  <a:gs pos="100000">
                    <a:srgbClr val="470000"/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zh-CN"/>
              </a:p>
            </p:txBody>
          </p:sp>
          <p:sp>
            <p:nvSpPr>
              <p:cNvPr id="54" name="AutoShape 1311"/>
              <p:cNvSpPr>
                <a:spLocks noChangeArrowheads="1"/>
              </p:cNvSpPr>
              <p:nvPr/>
            </p:nvSpPr>
            <p:spPr bwMode="auto">
              <a:xfrm rot="16200000" flipV="1">
                <a:off x="2587" y="685"/>
                <a:ext cx="526" cy="780"/>
              </a:xfrm>
              <a:prstGeom prst="flowChartDelay">
                <a:avLst/>
              </a:prstGeom>
              <a:gradFill rotWithShape="1">
                <a:gsLst>
                  <a:gs pos="0">
                    <a:schemeClr val="bg1">
                      <a:gamma/>
                      <a:shade val="80000"/>
                      <a:invGamma/>
                      <a:alpha val="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55" name="AutoShape 1312"/>
              <p:cNvSpPr>
                <a:spLocks noChangeArrowheads="1"/>
              </p:cNvSpPr>
              <p:nvPr/>
            </p:nvSpPr>
            <p:spPr bwMode="auto">
              <a:xfrm rot="5400000">
                <a:off x="2631" y="1082"/>
                <a:ext cx="438" cy="688"/>
              </a:xfrm>
              <a:prstGeom prst="flowChartDelay">
                <a:avLst/>
              </a:prstGeom>
              <a:gradFill rotWithShape="1">
                <a:gsLst>
                  <a:gs pos="0">
                    <a:schemeClr val="bg1">
                      <a:gamma/>
                      <a:shade val="80000"/>
                      <a:invGamma/>
                      <a:alpha val="0"/>
                    </a:schemeClr>
                  </a:gs>
                  <a:gs pos="100000">
                    <a:schemeClr val="bg1">
                      <a:alpha val="20000"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grpSp>
            <p:nvGrpSpPr>
              <p:cNvPr id="56" name="Group 1313"/>
              <p:cNvGrpSpPr>
                <a:grpSpLocks/>
              </p:cNvGrpSpPr>
              <p:nvPr/>
            </p:nvGrpSpPr>
            <p:grpSpPr bwMode="auto">
              <a:xfrm>
                <a:off x="2502" y="910"/>
                <a:ext cx="711" cy="637"/>
                <a:chOff x="1138" y="1277"/>
                <a:chExt cx="882" cy="584"/>
              </a:xfrm>
            </p:grpSpPr>
            <p:sp>
              <p:nvSpPr>
                <p:cNvPr id="58" name="AutoShape 1314"/>
                <p:cNvSpPr>
                  <a:spLocks noChangeArrowheads="1"/>
                </p:cNvSpPr>
                <p:nvPr/>
              </p:nvSpPr>
              <p:spPr bwMode="auto">
                <a:xfrm rot="5400000">
                  <a:off x="1371" y="1212"/>
                  <a:ext cx="416" cy="882"/>
                </a:xfrm>
                <a:prstGeom prst="flowChartDelay">
                  <a:avLst/>
                </a:prstGeom>
                <a:gradFill rotWithShape="1">
                  <a:gsLst>
                    <a:gs pos="0">
                      <a:srgbClr val="990000"/>
                    </a:gs>
                    <a:gs pos="100000">
                      <a:srgbClr val="470000"/>
                    </a:gs>
                  </a:gsLst>
                  <a:lin ang="18900000" scaled="1"/>
                </a:gra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zh-CN" altLang="zh-CN"/>
                </a:p>
              </p:txBody>
            </p:sp>
            <p:sp>
              <p:nvSpPr>
                <p:cNvPr id="59" name="AutoShape 1315"/>
                <p:cNvSpPr>
                  <a:spLocks noChangeArrowheads="1"/>
                </p:cNvSpPr>
                <p:nvPr/>
              </p:nvSpPr>
              <p:spPr bwMode="auto">
                <a:xfrm rot="16200000" flipV="1">
                  <a:off x="1494" y="921"/>
                  <a:ext cx="170" cy="882"/>
                </a:xfrm>
                <a:prstGeom prst="flowChartDelay">
                  <a:avLst/>
                </a:prstGeom>
                <a:gradFill rotWithShape="1">
                  <a:gsLst>
                    <a:gs pos="0">
                      <a:srgbClr val="990000"/>
                    </a:gs>
                    <a:gs pos="100000">
                      <a:srgbClr val="470000"/>
                    </a:gs>
                  </a:gsLst>
                  <a:lin ang="18900000" scaled="1"/>
                </a:gra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zh-CN" altLang="zh-CN"/>
                </a:p>
              </p:txBody>
            </p:sp>
          </p:grpSp>
          <p:sp>
            <p:nvSpPr>
              <p:cNvPr id="57" name="Oval 1316"/>
              <p:cNvSpPr>
                <a:spLocks noChangeArrowheads="1"/>
              </p:cNvSpPr>
              <p:nvPr/>
            </p:nvSpPr>
            <p:spPr bwMode="auto">
              <a:xfrm>
                <a:off x="2614" y="910"/>
                <a:ext cx="469" cy="99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70000"/>
                    </a:schemeClr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</p:grpSp>
        <p:sp>
          <p:nvSpPr>
            <p:cNvPr id="60" name="Oval 1317"/>
            <p:cNvSpPr>
              <a:spLocks noChangeArrowheads="1"/>
            </p:cNvSpPr>
            <p:nvPr/>
          </p:nvSpPr>
          <p:spPr bwMode="auto">
            <a:xfrm rot="20809647" flipH="1">
              <a:off x="5192746" y="3200420"/>
              <a:ext cx="288925" cy="107950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30000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61" name="Rectangle 1132"/>
            <p:cNvSpPr>
              <a:spLocks noChangeArrowheads="1"/>
            </p:cNvSpPr>
            <p:nvPr/>
          </p:nvSpPr>
          <p:spPr bwMode="auto">
            <a:xfrm>
              <a:off x="6761169" y="3600450"/>
              <a:ext cx="923330" cy="73866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>
              <a:outerShdw dist="45791" dir="2021404" algn="ctr" rotWithShape="0">
                <a:schemeClr val="tx1"/>
              </a:outerShdw>
            </a:effectLst>
          </p:spPr>
          <p:txBody>
            <a:bodyPr wrap="none" lIns="0" tIns="0" rIns="0" bIns="0" anchor="ctr">
              <a:spAutoFit/>
            </a:bodyPr>
            <a:lstStyle/>
            <a:p>
              <a:pPr algn="ctr" defTabSz="857250" eaLnBrk="0" hangingPunct="0">
                <a:defRPr/>
              </a:pPr>
              <a:r>
                <a:rPr lang="zh-CN" altLang="en-US" sz="2400" i="1" dirty="0" smtClean="0">
                  <a:solidFill>
                    <a:schemeClr val="bg1"/>
                  </a:solidFill>
                  <a:latin typeface="Arial Black" pitchFamily="34" charset="0"/>
                </a:rPr>
                <a:t>要一干</a:t>
              </a:r>
              <a:endParaRPr lang="en-US" altLang="zh-CN" sz="2400" i="1" dirty="0" smtClean="0">
                <a:solidFill>
                  <a:schemeClr val="bg1"/>
                </a:solidFill>
                <a:latin typeface="Arial Black" pitchFamily="34" charset="0"/>
              </a:endParaRPr>
            </a:p>
            <a:p>
              <a:pPr algn="ctr" defTabSz="857250" eaLnBrk="0" hangingPunct="0">
                <a:defRPr/>
              </a:pPr>
              <a:r>
                <a:rPr lang="zh-CN" altLang="en-US" sz="2400" i="1" dirty="0" smtClean="0">
                  <a:solidFill>
                    <a:schemeClr val="bg1"/>
                  </a:solidFill>
                  <a:latin typeface="Arial Black" pitchFamily="34" charset="0"/>
                </a:rPr>
                <a:t>到底</a:t>
              </a:r>
              <a:endParaRPr lang="en-US" altLang="ko-KR" sz="2400" i="1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  <p:sp>
          <p:nvSpPr>
            <p:cNvPr id="62" name="Rectangle 1134"/>
            <p:cNvSpPr>
              <a:spLocks noChangeArrowheads="1"/>
            </p:cNvSpPr>
            <p:nvPr/>
          </p:nvSpPr>
          <p:spPr bwMode="auto">
            <a:xfrm>
              <a:off x="5403847" y="2028814"/>
              <a:ext cx="923330" cy="73866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>
              <a:outerShdw dist="45791" dir="2021404" algn="ctr" rotWithShape="0">
                <a:schemeClr val="tx1"/>
              </a:outerShdw>
            </a:effectLst>
          </p:spPr>
          <p:txBody>
            <a:bodyPr wrap="none" lIns="0" tIns="0" rIns="0" bIns="0" anchor="ctr">
              <a:spAutoFit/>
            </a:bodyPr>
            <a:lstStyle/>
            <a:p>
              <a:pPr algn="ctr" defTabSz="857250" eaLnBrk="0" hangingPunct="0">
                <a:defRPr/>
              </a:pPr>
              <a:r>
                <a:rPr lang="zh-CN" altLang="en-US" sz="2400" i="1" dirty="0" smtClean="0">
                  <a:solidFill>
                    <a:schemeClr val="bg1"/>
                  </a:solidFill>
                  <a:latin typeface="Arial Black" pitchFamily="34" charset="0"/>
                </a:rPr>
                <a:t>克服</a:t>
              </a:r>
              <a:endParaRPr lang="en-US" altLang="zh-CN" sz="2400" i="1" dirty="0" smtClean="0">
                <a:solidFill>
                  <a:schemeClr val="bg1"/>
                </a:solidFill>
                <a:latin typeface="Arial Black" pitchFamily="34" charset="0"/>
              </a:endParaRPr>
            </a:p>
            <a:p>
              <a:pPr algn="ctr" defTabSz="857250" eaLnBrk="0" hangingPunct="0">
                <a:defRPr/>
              </a:pPr>
              <a:r>
                <a:rPr lang="zh-CN" altLang="en-US" sz="2400" i="1" dirty="0" smtClean="0">
                  <a:solidFill>
                    <a:schemeClr val="bg1"/>
                  </a:solidFill>
                  <a:latin typeface="Arial Black" pitchFamily="34" charset="0"/>
                </a:rPr>
                <a:t>干虚事</a:t>
              </a:r>
              <a:endParaRPr lang="en-US" altLang="ko-KR" sz="2400" i="1" dirty="0" smtClean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  <p:sp>
          <p:nvSpPr>
            <p:cNvPr id="63" name="Rectangle 1136"/>
            <p:cNvSpPr>
              <a:spLocks noChangeArrowheads="1"/>
            </p:cNvSpPr>
            <p:nvPr/>
          </p:nvSpPr>
          <p:spPr bwMode="auto">
            <a:xfrm>
              <a:off x="8261367" y="2028814"/>
              <a:ext cx="615553" cy="73866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>
              <a:outerShdw dist="45791" dir="2021404" algn="ctr" rotWithShape="0">
                <a:schemeClr val="tx1"/>
              </a:outerShdw>
            </a:effectLst>
          </p:spPr>
          <p:txBody>
            <a:bodyPr wrap="none" lIns="0" tIns="0" rIns="0" bIns="0" anchor="ctr">
              <a:spAutoFit/>
            </a:bodyPr>
            <a:lstStyle/>
            <a:p>
              <a:pPr algn="ctr" defTabSz="857250" eaLnBrk="0" hangingPunct="0">
                <a:defRPr/>
              </a:pPr>
              <a:r>
                <a:rPr lang="zh-CN" altLang="en-US" sz="2400" i="1" dirty="0" smtClean="0">
                  <a:solidFill>
                    <a:schemeClr val="bg1"/>
                  </a:solidFill>
                  <a:latin typeface="Arial Black" pitchFamily="34" charset="0"/>
                </a:rPr>
                <a:t>克服</a:t>
              </a:r>
              <a:endParaRPr lang="en-US" altLang="zh-CN" sz="2400" i="1" dirty="0" smtClean="0">
                <a:solidFill>
                  <a:schemeClr val="bg1"/>
                </a:solidFill>
                <a:latin typeface="Arial Black" pitchFamily="34" charset="0"/>
              </a:endParaRPr>
            </a:p>
            <a:p>
              <a:pPr algn="ctr" defTabSz="857250" eaLnBrk="0" hangingPunct="0">
                <a:defRPr/>
              </a:pPr>
              <a:r>
                <a:rPr lang="zh-CN" altLang="en-US" sz="2400" i="1" dirty="0" smtClean="0">
                  <a:solidFill>
                    <a:schemeClr val="bg1"/>
                  </a:solidFill>
                  <a:latin typeface="Arial Black" pitchFamily="34" charset="0"/>
                </a:rPr>
                <a:t>空谈</a:t>
              </a:r>
              <a:endParaRPr lang="en-US" altLang="ko-KR" sz="2400" i="1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  <p:sp>
          <p:nvSpPr>
            <p:cNvPr id="64" name="AutoShape 1364"/>
            <p:cNvSpPr>
              <a:spLocks noChangeArrowheads="1"/>
            </p:cNvSpPr>
            <p:nvPr/>
          </p:nvSpPr>
          <p:spPr bwMode="auto">
            <a:xfrm rot="5400000" flipV="1">
              <a:off x="3428985" y="3243260"/>
              <a:ext cx="260350" cy="260350"/>
            </a:xfrm>
            <a:custGeom>
              <a:avLst/>
              <a:gdLst>
                <a:gd name="G0" fmla="+- -725282 0 0"/>
                <a:gd name="G1" fmla="+- -5996495 0 0"/>
                <a:gd name="G2" fmla="+- -725282 0 -5996495"/>
                <a:gd name="G3" fmla="+- 10800 0 0"/>
                <a:gd name="G4" fmla="+- 0 0 -725282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444 0 0"/>
                <a:gd name="G9" fmla="+- 0 0 -5996495"/>
                <a:gd name="G10" fmla="+- 7444 0 2700"/>
                <a:gd name="G11" fmla="cos G10 -725282"/>
                <a:gd name="G12" fmla="sin G10 -725282"/>
                <a:gd name="G13" fmla="cos 13500 -725282"/>
                <a:gd name="G14" fmla="sin 13500 -725282"/>
                <a:gd name="G15" fmla="+- G11 10800 0"/>
                <a:gd name="G16" fmla="+- G12 10800 0"/>
                <a:gd name="G17" fmla="+- G13 10800 0"/>
                <a:gd name="G18" fmla="+- G14 10800 0"/>
                <a:gd name="G19" fmla="*/ 7444 1 2"/>
                <a:gd name="G20" fmla="+- G19 5400 0"/>
                <a:gd name="G21" fmla="cos G20 -725282"/>
                <a:gd name="G22" fmla="sin G20 -725282"/>
                <a:gd name="G23" fmla="+- G21 10800 0"/>
                <a:gd name="G24" fmla="+- G12 G23 G22"/>
                <a:gd name="G25" fmla="+- G22 G23 G11"/>
                <a:gd name="G26" fmla="cos 10800 -725282"/>
                <a:gd name="G27" fmla="sin 10800 -725282"/>
                <a:gd name="G28" fmla="cos 7444 -725282"/>
                <a:gd name="G29" fmla="sin 7444 -725282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96495"/>
                <a:gd name="G36" fmla="sin G34 -5996495"/>
                <a:gd name="G37" fmla="+/ -5996495 -725282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444 G39"/>
                <a:gd name="G43" fmla="sin 7444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7555 w 21600"/>
                <a:gd name="T5" fmla="*/ 2373 h 21600"/>
                <a:gd name="T6" fmla="*/ 10561 w 21600"/>
                <a:gd name="T7" fmla="*/ 1681 h 21600"/>
                <a:gd name="T8" fmla="*/ 15456 w 21600"/>
                <a:gd name="T9" fmla="*/ 4991 h 21600"/>
                <a:gd name="T10" fmla="*/ 24048 w 21600"/>
                <a:gd name="T11" fmla="*/ 8208 h 21600"/>
                <a:gd name="T12" fmla="*/ 20593 w 21600"/>
                <a:gd name="T13" fmla="*/ 13345 h 21600"/>
                <a:gd name="T14" fmla="*/ 15455 w 21600"/>
                <a:gd name="T15" fmla="*/ 9889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105" y="9371"/>
                  </a:moveTo>
                  <a:cubicBezTo>
                    <a:pt x="17422" y="5877"/>
                    <a:pt x="14360" y="3356"/>
                    <a:pt x="10800" y="3356"/>
                  </a:cubicBezTo>
                  <a:cubicBezTo>
                    <a:pt x="10735" y="3355"/>
                    <a:pt x="10670" y="3356"/>
                    <a:pt x="10605" y="3358"/>
                  </a:cubicBezTo>
                  <a:lnTo>
                    <a:pt x="10517" y="3"/>
                  </a:lnTo>
                  <a:cubicBezTo>
                    <a:pt x="10611" y="1"/>
                    <a:pt x="10705" y="-1"/>
                    <a:pt x="10800" y="0"/>
                  </a:cubicBezTo>
                  <a:cubicBezTo>
                    <a:pt x="15965" y="0"/>
                    <a:pt x="20407" y="3657"/>
                    <a:pt x="21399" y="8726"/>
                  </a:cubicBezTo>
                  <a:lnTo>
                    <a:pt x="24048" y="8208"/>
                  </a:lnTo>
                  <a:lnTo>
                    <a:pt x="20593" y="13345"/>
                  </a:lnTo>
                  <a:lnTo>
                    <a:pt x="15455" y="9889"/>
                  </a:lnTo>
                  <a:lnTo>
                    <a:pt x="18105" y="9371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miter lim="800000"/>
              <a:headEnd/>
              <a:tailEnd/>
            </a:ln>
            <a:effectLst>
              <a:outerShdw dist="25400" dir="54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65" name="AutoShape 1365"/>
            <p:cNvSpPr>
              <a:spLocks noChangeArrowheads="1"/>
            </p:cNvSpPr>
            <p:nvPr/>
          </p:nvSpPr>
          <p:spPr bwMode="auto">
            <a:xfrm flipV="1">
              <a:off x="5332409" y="3243260"/>
              <a:ext cx="260350" cy="260350"/>
            </a:xfrm>
            <a:custGeom>
              <a:avLst/>
              <a:gdLst>
                <a:gd name="G0" fmla="+- -725282 0 0"/>
                <a:gd name="G1" fmla="+- -5996495 0 0"/>
                <a:gd name="G2" fmla="+- -725282 0 -5996495"/>
                <a:gd name="G3" fmla="+- 10800 0 0"/>
                <a:gd name="G4" fmla="+- 0 0 -725282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444 0 0"/>
                <a:gd name="G9" fmla="+- 0 0 -5996495"/>
                <a:gd name="G10" fmla="+- 7444 0 2700"/>
                <a:gd name="G11" fmla="cos G10 -725282"/>
                <a:gd name="G12" fmla="sin G10 -725282"/>
                <a:gd name="G13" fmla="cos 13500 -725282"/>
                <a:gd name="G14" fmla="sin 13500 -725282"/>
                <a:gd name="G15" fmla="+- G11 10800 0"/>
                <a:gd name="G16" fmla="+- G12 10800 0"/>
                <a:gd name="G17" fmla="+- G13 10800 0"/>
                <a:gd name="G18" fmla="+- G14 10800 0"/>
                <a:gd name="G19" fmla="*/ 7444 1 2"/>
                <a:gd name="G20" fmla="+- G19 5400 0"/>
                <a:gd name="G21" fmla="cos G20 -725282"/>
                <a:gd name="G22" fmla="sin G20 -725282"/>
                <a:gd name="G23" fmla="+- G21 10800 0"/>
                <a:gd name="G24" fmla="+- G12 G23 G22"/>
                <a:gd name="G25" fmla="+- G22 G23 G11"/>
                <a:gd name="G26" fmla="cos 10800 -725282"/>
                <a:gd name="G27" fmla="sin 10800 -725282"/>
                <a:gd name="G28" fmla="cos 7444 -725282"/>
                <a:gd name="G29" fmla="sin 7444 -725282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96495"/>
                <a:gd name="G36" fmla="sin G34 -5996495"/>
                <a:gd name="G37" fmla="+/ -5996495 -725282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444 G39"/>
                <a:gd name="G43" fmla="sin 7444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7555 w 21600"/>
                <a:gd name="T5" fmla="*/ 2373 h 21600"/>
                <a:gd name="T6" fmla="*/ 10561 w 21600"/>
                <a:gd name="T7" fmla="*/ 1681 h 21600"/>
                <a:gd name="T8" fmla="*/ 15456 w 21600"/>
                <a:gd name="T9" fmla="*/ 4991 h 21600"/>
                <a:gd name="T10" fmla="*/ 24048 w 21600"/>
                <a:gd name="T11" fmla="*/ 8208 h 21600"/>
                <a:gd name="T12" fmla="*/ 20593 w 21600"/>
                <a:gd name="T13" fmla="*/ 13345 h 21600"/>
                <a:gd name="T14" fmla="*/ 15455 w 21600"/>
                <a:gd name="T15" fmla="*/ 9889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105" y="9371"/>
                  </a:moveTo>
                  <a:cubicBezTo>
                    <a:pt x="17422" y="5877"/>
                    <a:pt x="14360" y="3356"/>
                    <a:pt x="10800" y="3356"/>
                  </a:cubicBezTo>
                  <a:cubicBezTo>
                    <a:pt x="10735" y="3355"/>
                    <a:pt x="10670" y="3356"/>
                    <a:pt x="10605" y="3358"/>
                  </a:cubicBezTo>
                  <a:lnTo>
                    <a:pt x="10517" y="3"/>
                  </a:lnTo>
                  <a:cubicBezTo>
                    <a:pt x="10611" y="1"/>
                    <a:pt x="10705" y="-1"/>
                    <a:pt x="10800" y="0"/>
                  </a:cubicBezTo>
                  <a:cubicBezTo>
                    <a:pt x="15965" y="0"/>
                    <a:pt x="20407" y="3657"/>
                    <a:pt x="21399" y="8726"/>
                  </a:cubicBezTo>
                  <a:lnTo>
                    <a:pt x="24048" y="8208"/>
                  </a:lnTo>
                  <a:lnTo>
                    <a:pt x="20593" y="13345"/>
                  </a:lnTo>
                  <a:lnTo>
                    <a:pt x="15455" y="9889"/>
                  </a:lnTo>
                  <a:lnTo>
                    <a:pt x="18105" y="9371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miter lim="800000"/>
              <a:headEnd/>
              <a:tailEnd/>
            </a:ln>
            <a:effectLst>
              <a:outerShdw dist="25400" dir="54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66" name="AutoShape 1366"/>
            <p:cNvSpPr>
              <a:spLocks noChangeArrowheads="1"/>
            </p:cNvSpPr>
            <p:nvPr/>
          </p:nvSpPr>
          <p:spPr bwMode="auto">
            <a:xfrm rot="16200000" flipH="1">
              <a:off x="6215067" y="3171823"/>
              <a:ext cx="260350" cy="260350"/>
            </a:xfrm>
            <a:custGeom>
              <a:avLst/>
              <a:gdLst>
                <a:gd name="G0" fmla="+- -725282 0 0"/>
                <a:gd name="G1" fmla="+- -5996495 0 0"/>
                <a:gd name="G2" fmla="+- -725282 0 -5996495"/>
                <a:gd name="G3" fmla="+- 10800 0 0"/>
                <a:gd name="G4" fmla="+- 0 0 -725282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444 0 0"/>
                <a:gd name="G9" fmla="+- 0 0 -5996495"/>
                <a:gd name="G10" fmla="+- 7444 0 2700"/>
                <a:gd name="G11" fmla="cos G10 -725282"/>
                <a:gd name="G12" fmla="sin G10 -725282"/>
                <a:gd name="G13" fmla="cos 13500 -725282"/>
                <a:gd name="G14" fmla="sin 13500 -725282"/>
                <a:gd name="G15" fmla="+- G11 10800 0"/>
                <a:gd name="G16" fmla="+- G12 10800 0"/>
                <a:gd name="G17" fmla="+- G13 10800 0"/>
                <a:gd name="G18" fmla="+- G14 10800 0"/>
                <a:gd name="G19" fmla="*/ 7444 1 2"/>
                <a:gd name="G20" fmla="+- G19 5400 0"/>
                <a:gd name="G21" fmla="cos G20 -725282"/>
                <a:gd name="G22" fmla="sin G20 -725282"/>
                <a:gd name="G23" fmla="+- G21 10800 0"/>
                <a:gd name="G24" fmla="+- G12 G23 G22"/>
                <a:gd name="G25" fmla="+- G22 G23 G11"/>
                <a:gd name="G26" fmla="cos 10800 -725282"/>
                <a:gd name="G27" fmla="sin 10800 -725282"/>
                <a:gd name="G28" fmla="cos 7444 -725282"/>
                <a:gd name="G29" fmla="sin 7444 -725282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96495"/>
                <a:gd name="G36" fmla="sin G34 -5996495"/>
                <a:gd name="G37" fmla="+/ -5996495 -725282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444 G39"/>
                <a:gd name="G43" fmla="sin 7444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7555 w 21600"/>
                <a:gd name="T5" fmla="*/ 2373 h 21600"/>
                <a:gd name="T6" fmla="*/ 10561 w 21600"/>
                <a:gd name="T7" fmla="*/ 1681 h 21600"/>
                <a:gd name="T8" fmla="*/ 15456 w 21600"/>
                <a:gd name="T9" fmla="*/ 4991 h 21600"/>
                <a:gd name="T10" fmla="*/ 24048 w 21600"/>
                <a:gd name="T11" fmla="*/ 8208 h 21600"/>
                <a:gd name="T12" fmla="*/ 20593 w 21600"/>
                <a:gd name="T13" fmla="*/ 13345 h 21600"/>
                <a:gd name="T14" fmla="*/ 15455 w 21600"/>
                <a:gd name="T15" fmla="*/ 9889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105" y="9371"/>
                  </a:moveTo>
                  <a:cubicBezTo>
                    <a:pt x="17422" y="5877"/>
                    <a:pt x="14360" y="3356"/>
                    <a:pt x="10800" y="3356"/>
                  </a:cubicBezTo>
                  <a:cubicBezTo>
                    <a:pt x="10735" y="3355"/>
                    <a:pt x="10670" y="3356"/>
                    <a:pt x="10605" y="3358"/>
                  </a:cubicBezTo>
                  <a:lnTo>
                    <a:pt x="10517" y="3"/>
                  </a:lnTo>
                  <a:cubicBezTo>
                    <a:pt x="10611" y="1"/>
                    <a:pt x="10705" y="-1"/>
                    <a:pt x="10800" y="0"/>
                  </a:cubicBezTo>
                  <a:cubicBezTo>
                    <a:pt x="15965" y="0"/>
                    <a:pt x="20407" y="3657"/>
                    <a:pt x="21399" y="8726"/>
                  </a:cubicBezTo>
                  <a:lnTo>
                    <a:pt x="24048" y="8208"/>
                  </a:lnTo>
                  <a:lnTo>
                    <a:pt x="20593" y="13345"/>
                  </a:lnTo>
                  <a:lnTo>
                    <a:pt x="15455" y="9889"/>
                  </a:lnTo>
                  <a:lnTo>
                    <a:pt x="18105" y="9371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miter lim="800000"/>
              <a:headEnd/>
              <a:tailEnd/>
            </a:ln>
            <a:effectLst>
              <a:outerShdw dist="25400" dir="54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67" name="AutoShape 1367"/>
            <p:cNvSpPr>
              <a:spLocks noChangeArrowheads="1"/>
            </p:cNvSpPr>
            <p:nvPr/>
          </p:nvSpPr>
          <p:spPr bwMode="auto">
            <a:xfrm rot="10800000" flipH="1">
              <a:off x="8072455" y="3243260"/>
              <a:ext cx="260350" cy="260350"/>
            </a:xfrm>
            <a:custGeom>
              <a:avLst/>
              <a:gdLst>
                <a:gd name="G0" fmla="+- -725282 0 0"/>
                <a:gd name="G1" fmla="+- -5996495 0 0"/>
                <a:gd name="G2" fmla="+- -725282 0 -5996495"/>
                <a:gd name="G3" fmla="+- 10800 0 0"/>
                <a:gd name="G4" fmla="+- 0 0 -725282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444 0 0"/>
                <a:gd name="G9" fmla="+- 0 0 -5996495"/>
                <a:gd name="G10" fmla="+- 7444 0 2700"/>
                <a:gd name="G11" fmla="cos G10 -725282"/>
                <a:gd name="G12" fmla="sin G10 -725282"/>
                <a:gd name="G13" fmla="cos 13500 -725282"/>
                <a:gd name="G14" fmla="sin 13500 -725282"/>
                <a:gd name="G15" fmla="+- G11 10800 0"/>
                <a:gd name="G16" fmla="+- G12 10800 0"/>
                <a:gd name="G17" fmla="+- G13 10800 0"/>
                <a:gd name="G18" fmla="+- G14 10800 0"/>
                <a:gd name="G19" fmla="*/ 7444 1 2"/>
                <a:gd name="G20" fmla="+- G19 5400 0"/>
                <a:gd name="G21" fmla="cos G20 -725282"/>
                <a:gd name="G22" fmla="sin G20 -725282"/>
                <a:gd name="G23" fmla="+- G21 10800 0"/>
                <a:gd name="G24" fmla="+- G12 G23 G22"/>
                <a:gd name="G25" fmla="+- G22 G23 G11"/>
                <a:gd name="G26" fmla="cos 10800 -725282"/>
                <a:gd name="G27" fmla="sin 10800 -725282"/>
                <a:gd name="G28" fmla="cos 7444 -725282"/>
                <a:gd name="G29" fmla="sin 7444 -725282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96495"/>
                <a:gd name="G36" fmla="sin G34 -5996495"/>
                <a:gd name="G37" fmla="+/ -5996495 -725282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444 G39"/>
                <a:gd name="G43" fmla="sin 7444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7555 w 21600"/>
                <a:gd name="T5" fmla="*/ 2373 h 21600"/>
                <a:gd name="T6" fmla="*/ 10561 w 21600"/>
                <a:gd name="T7" fmla="*/ 1681 h 21600"/>
                <a:gd name="T8" fmla="*/ 15456 w 21600"/>
                <a:gd name="T9" fmla="*/ 4991 h 21600"/>
                <a:gd name="T10" fmla="*/ 24048 w 21600"/>
                <a:gd name="T11" fmla="*/ 8208 h 21600"/>
                <a:gd name="T12" fmla="*/ 20593 w 21600"/>
                <a:gd name="T13" fmla="*/ 13345 h 21600"/>
                <a:gd name="T14" fmla="*/ 15455 w 21600"/>
                <a:gd name="T15" fmla="*/ 9889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105" y="9371"/>
                  </a:moveTo>
                  <a:cubicBezTo>
                    <a:pt x="17422" y="5877"/>
                    <a:pt x="14360" y="3356"/>
                    <a:pt x="10800" y="3356"/>
                  </a:cubicBezTo>
                  <a:cubicBezTo>
                    <a:pt x="10735" y="3355"/>
                    <a:pt x="10670" y="3356"/>
                    <a:pt x="10605" y="3358"/>
                  </a:cubicBezTo>
                  <a:lnTo>
                    <a:pt x="10517" y="3"/>
                  </a:lnTo>
                  <a:cubicBezTo>
                    <a:pt x="10611" y="1"/>
                    <a:pt x="10705" y="-1"/>
                    <a:pt x="10800" y="0"/>
                  </a:cubicBezTo>
                  <a:cubicBezTo>
                    <a:pt x="15965" y="0"/>
                    <a:pt x="20407" y="3657"/>
                    <a:pt x="21399" y="8726"/>
                  </a:cubicBezTo>
                  <a:lnTo>
                    <a:pt x="24048" y="8208"/>
                  </a:lnTo>
                  <a:lnTo>
                    <a:pt x="20593" y="13345"/>
                  </a:lnTo>
                  <a:lnTo>
                    <a:pt x="15455" y="9889"/>
                  </a:lnTo>
                  <a:lnTo>
                    <a:pt x="18105" y="9371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miter lim="800000"/>
              <a:headEnd/>
              <a:tailEnd/>
            </a:ln>
            <a:effectLst>
              <a:outerShdw dist="25400" dir="54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</p:grpSp>
      <p:pic>
        <p:nvPicPr>
          <p:cNvPr id="69" name="图片 68" descr="QQ截图2015070301594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11" y="3171822"/>
            <a:ext cx="3457143" cy="273333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857" y="134938"/>
            <a:ext cx="7448568" cy="753776"/>
          </a:xfrm>
          <a:prstGeom prst="rect">
            <a:avLst/>
          </a:prstGeom>
          <a:noFill/>
        </p:spPr>
        <p:txBody>
          <a:bodyPr wrap="square" lIns="102789" tIns="51393" rIns="102789" bIns="51393">
            <a:spAutoFit/>
          </a:bodyPr>
          <a:lstStyle/>
          <a:p>
            <a:pPr eaLnBrk="0" hangingPunct="0">
              <a:lnSpc>
                <a:spcPct val="130000"/>
              </a:lnSpc>
              <a:defRPr/>
            </a:pPr>
            <a:r>
              <a:rPr lang="zh-CN" altLang="en-US" sz="3600" dirty="0" smtClean="0">
                <a:latin typeface="微软雅黑" pitchFamily="34" charset="-122"/>
                <a:ea typeface="微软雅黑" pitchFamily="34" charset="-122"/>
                <a:cs typeface="+mj-cs"/>
              </a:rPr>
              <a:t>敢于担当</a:t>
            </a:r>
            <a:endParaRPr lang="zh-CN" altLang="en-US" sz="3600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pic>
        <p:nvPicPr>
          <p:cNvPr id="3" name="图片 2" descr="11155451_094947961000_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427" y="2457442"/>
            <a:ext cx="4612179" cy="3429024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296987" y="314302"/>
            <a:ext cx="8607454" cy="6973113"/>
            <a:chOff x="1296988" y="1152525"/>
            <a:chExt cx="6688029" cy="5418138"/>
          </a:xfrm>
        </p:grpSpPr>
        <p:sp>
          <p:nvSpPr>
            <p:cNvPr id="4" name="Oval 17"/>
            <p:cNvSpPr>
              <a:spLocks noChangeArrowheads="1"/>
            </p:cNvSpPr>
            <p:nvPr/>
          </p:nvSpPr>
          <p:spPr bwMode="auto">
            <a:xfrm>
              <a:off x="3598863" y="1152525"/>
              <a:ext cx="1924050" cy="1924050"/>
            </a:xfrm>
            <a:prstGeom prst="ellipse">
              <a:avLst/>
            </a:prstGeom>
            <a:gradFill rotWithShape="1">
              <a:gsLst>
                <a:gs pos="0">
                  <a:srgbClr val="CC7900"/>
                </a:gs>
                <a:gs pos="100000">
                  <a:srgbClr val="FFCC66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5" name="Oval 18"/>
            <p:cNvSpPr>
              <a:spLocks noChangeArrowheads="1"/>
            </p:cNvSpPr>
            <p:nvPr/>
          </p:nvSpPr>
          <p:spPr bwMode="auto">
            <a:xfrm>
              <a:off x="3598863" y="1152525"/>
              <a:ext cx="1924050" cy="1924050"/>
            </a:xfrm>
            <a:prstGeom prst="ellipse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FFCC66">
                    <a:alpha val="2000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6" name="Oval 20"/>
            <p:cNvSpPr>
              <a:spLocks noChangeArrowheads="1"/>
            </p:cNvSpPr>
            <p:nvPr/>
          </p:nvSpPr>
          <p:spPr bwMode="auto">
            <a:xfrm>
              <a:off x="3816350" y="1208088"/>
              <a:ext cx="1381125" cy="1381125"/>
            </a:xfrm>
            <a:prstGeom prst="ellipse">
              <a:avLst/>
            </a:prstGeom>
            <a:gradFill rotWithShape="1">
              <a:gsLst>
                <a:gs pos="0">
                  <a:srgbClr val="FFFFCC">
                    <a:alpha val="60001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7" name="Oval 25"/>
            <p:cNvSpPr>
              <a:spLocks noChangeArrowheads="1"/>
            </p:cNvSpPr>
            <p:nvPr/>
          </p:nvSpPr>
          <p:spPr bwMode="auto">
            <a:xfrm>
              <a:off x="6108700" y="4368800"/>
              <a:ext cx="1381125" cy="1381125"/>
            </a:xfrm>
            <a:prstGeom prst="ellipse">
              <a:avLst/>
            </a:prstGeom>
            <a:gradFill rotWithShape="1">
              <a:gsLst>
                <a:gs pos="0">
                  <a:srgbClr val="CCFFCC">
                    <a:alpha val="60001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8" name="Oval 29"/>
            <p:cNvSpPr>
              <a:spLocks noChangeArrowheads="1"/>
            </p:cNvSpPr>
            <p:nvPr/>
          </p:nvSpPr>
          <p:spPr bwMode="auto">
            <a:xfrm>
              <a:off x="1296988" y="4313238"/>
              <a:ext cx="1924050" cy="1924050"/>
            </a:xfrm>
            <a:prstGeom prst="ellipse">
              <a:avLst/>
            </a:prstGeom>
            <a:gradFill rotWithShape="1">
              <a:gsLst>
                <a:gs pos="0">
                  <a:srgbClr val="A78F01"/>
                </a:gs>
                <a:gs pos="100000">
                  <a:srgbClr val="CCCC00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9" name="Oval 30"/>
            <p:cNvSpPr>
              <a:spLocks noChangeArrowheads="1"/>
            </p:cNvSpPr>
            <p:nvPr/>
          </p:nvSpPr>
          <p:spPr bwMode="auto">
            <a:xfrm>
              <a:off x="1296988" y="4313238"/>
              <a:ext cx="1924050" cy="1924050"/>
            </a:xfrm>
            <a:prstGeom prst="ellipse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FFCC66">
                    <a:alpha val="2000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10" name="Oval 31"/>
            <p:cNvSpPr>
              <a:spLocks noChangeArrowheads="1"/>
            </p:cNvSpPr>
            <p:nvPr/>
          </p:nvSpPr>
          <p:spPr bwMode="auto">
            <a:xfrm>
              <a:off x="1514475" y="4368800"/>
              <a:ext cx="1381125" cy="1381125"/>
            </a:xfrm>
            <a:prstGeom prst="ellipse">
              <a:avLst/>
            </a:prstGeom>
            <a:gradFill rotWithShape="1">
              <a:gsLst>
                <a:gs pos="0">
                  <a:srgbClr val="FFFFCC">
                    <a:alpha val="60001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11" name="Oval 32"/>
            <p:cNvSpPr>
              <a:spLocks noChangeArrowheads="1"/>
            </p:cNvSpPr>
            <p:nvPr/>
          </p:nvSpPr>
          <p:spPr bwMode="auto">
            <a:xfrm>
              <a:off x="5905500" y="4313238"/>
              <a:ext cx="1924050" cy="1924050"/>
            </a:xfrm>
            <a:prstGeom prst="ellipse">
              <a:avLst/>
            </a:prstGeom>
            <a:gradFill rotWithShape="1">
              <a:gsLst>
                <a:gs pos="0">
                  <a:srgbClr val="7FAC00"/>
                </a:gs>
                <a:gs pos="100000">
                  <a:srgbClr val="BBFE00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12" name="Oval 33"/>
            <p:cNvSpPr>
              <a:spLocks noChangeArrowheads="1"/>
            </p:cNvSpPr>
            <p:nvPr/>
          </p:nvSpPr>
          <p:spPr bwMode="auto">
            <a:xfrm>
              <a:off x="5905500" y="4313238"/>
              <a:ext cx="1924050" cy="1924050"/>
            </a:xfrm>
            <a:prstGeom prst="ellipse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FFCC66">
                    <a:alpha val="2000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13" name="Oval 34"/>
            <p:cNvSpPr>
              <a:spLocks noChangeArrowheads="1"/>
            </p:cNvSpPr>
            <p:nvPr/>
          </p:nvSpPr>
          <p:spPr bwMode="auto">
            <a:xfrm>
              <a:off x="6122988" y="4368800"/>
              <a:ext cx="1381125" cy="1381125"/>
            </a:xfrm>
            <a:prstGeom prst="ellipse">
              <a:avLst/>
            </a:prstGeom>
            <a:gradFill rotWithShape="1">
              <a:gsLst>
                <a:gs pos="0">
                  <a:srgbClr val="FFFFCC">
                    <a:alpha val="60001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14" name="AutoShape 41"/>
            <p:cNvSpPr>
              <a:spLocks noChangeArrowheads="1"/>
            </p:cNvSpPr>
            <p:nvPr/>
          </p:nvSpPr>
          <p:spPr bwMode="auto">
            <a:xfrm>
              <a:off x="3665538" y="5589588"/>
              <a:ext cx="2047875" cy="981075"/>
            </a:xfrm>
            <a:prstGeom prst="curvedUpArrow">
              <a:avLst>
                <a:gd name="adj1" fmla="val 34123"/>
                <a:gd name="adj2" fmla="val 77842"/>
                <a:gd name="adj3" fmla="val 50972"/>
              </a:avLst>
            </a:prstGeom>
            <a:gradFill rotWithShape="1">
              <a:gsLst>
                <a:gs pos="0">
                  <a:srgbClr val="CC7900"/>
                </a:gs>
                <a:gs pos="100000">
                  <a:srgbClr val="FFC46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15" name="AutoShape 44"/>
            <p:cNvSpPr>
              <a:spLocks noChangeArrowheads="1"/>
            </p:cNvSpPr>
            <p:nvPr/>
          </p:nvSpPr>
          <p:spPr bwMode="auto">
            <a:xfrm rot="7200000">
              <a:off x="1301750" y="2667000"/>
              <a:ext cx="2047875" cy="981075"/>
            </a:xfrm>
            <a:prstGeom prst="curvedUpArrow">
              <a:avLst>
                <a:gd name="adj1" fmla="val 34123"/>
                <a:gd name="adj2" fmla="val 77842"/>
                <a:gd name="adj3" fmla="val 50972"/>
              </a:avLst>
            </a:prstGeom>
            <a:gradFill rotWithShape="1">
              <a:gsLst>
                <a:gs pos="0">
                  <a:srgbClr val="CC7900"/>
                </a:gs>
                <a:gs pos="100000">
                  <a:srgbClr val="FFC46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16" name="AutoShape 45"/>
            <p:cNvSpPr>
              <a:spLocks noChangeArrowheads="1"/>
            </p:cNvSpPr>
            <p:nvPr/>
          </p:nvSpPr>
          <p:spPr bwMode="auto">
            <a:xfrm rot="13545530">
              <a:off x="5683250" y="2543176"/>
              <a:ext cx="2047875" cy="958850"/>
            </a:xfrm>
            <a:prstGeom prst="curvedUpArrow">
              <a:avLst>
                <a:gd name="adj1" fmla="val 34914"/>
                <a:gd name="adj2" fmla="val 79646"/>
                <a:gd name="adj3" fmla="val 50972"/>
              </a:avLst>
            </a:prstGeom>
            <a:gradFill rotWithShape="1">
              <a:gsLst>
                <a:gs pos="0">
                  <a:srgbClr val="CC7900"/>
                </a:gs>
                <a:gs pos="100000">
                  <a:srgbClr val="FFC46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18" name="Text Box 55"/>
            <p:cNvSpPr txBox="1">
              <a:spLocks noChangeArrowheads="1"/>
            </p:cNvSpPr>
            <p:nvPr/>
          </p:nvSpPr>
          <p:spPr bwMode="auto">
            <a:xfrm>
              <a:off x="1435116" y="4816028"/>
              <a:ext cx="1524000" cy="1140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zh-CN" altLang="en-US" sz="2400" dirty="0" smtClean="0">
                  <a:solidFill>
                    <a:srgbClr val="1A150C"/>
                  </a:solidFill>
                  <a:latin typeface="黑体" pitchFamily="49" charset="-122"/>
                  <a:ea typeface="黑体" pitchFamily="49" charset="-122"/>
                  <a:cs typeface="HY견고딕"/>
                </a:rPr>
                <a:t>敢于负责</a:t>
              </a:r>
              <a:endParaRPr lang="en-US" altLang="zh-CN" sz="2400" dirty="0" smtClean="0">
                <a:solidFill>
                  <a:srgbClr val="1A150C"/>
                </a:solidFill>
                <a:latin typeface="黑体" pitchFamily="49" charset="-122"/>
                <a:ea typeface="黑体" pitchFamily="49" charset="-122"/>
                <a:cs typeface="HY견고딕"/>
              </a:endParaRPr>
            </a:p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endParaRPr lang="en-US" altLang="zh-CN" dirty="0" smtClean="0">
                <a:solidFill>
                  <a:srgbClr val="1F1A07"/>
                </a:solidFill>
                <a:latin typeface="HY견고딕"/>
                <a:ea typeface="HY견고딕"/>
                <a:cs typeface="HY견고딕"/>
              </a:endParaRPr>
            </a:p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zh-CN" altLang="en-US" dirty="0" smtClean="0">
                  <a:solidFill>
                    <a:srgbClr val="1F1A07"/>
                  </a:solidFill>
                  <a:latin typeface="HY견고딕"/>
                  <a:ea typeface="HY견고딕"/>
                  <a:cs typeface="HY견고딕"/>
                </a:rPr>
                <a:t>（勇于担责、</a:t>
              </a:r>
              <a:endParaRPr lang="en-US" altLang="zh-CN" dirty="0" smtClean="0">
                <a:solidFill>
                  <a:srgbClr val="1F1A07"/>
                </a:solidFill>
                <a:latin typeface="HY견고딕"/>
                <a:ea typeface="HY견고딕"/>
                <a:cs typeface="HY견고딕"/>
              </a:endParaRPr>
            </a:p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zh-CN" altLang="en-US" dirty="0" smtClean="0">
                  <a:solidFill>
                    <a:srgbClr val="1F1A07"/>
                  </a:solidFill>
                  <a:latin typeface="HY견고딕"/>
                  <a:ea typeface="HY견고딕"/>
                  <a:cs typeface="HY견고딕"/>
                </a:rPr>
                <a:t>果断拍板）</a:t>
              </a:r>
              <a:endParaRPr lang="ko-KR" altLang="en-US" dirty="0">
                <a:solidFill>
                  <a:srgbClr val="1F1A07"/>
                </a:solidFill>
                <a:latin typeface="HY견고딕"/>
                <a:ea typeface="HY견고딕"/>
                <a:cs typeface="HY견고딕"/>
              </a:endParaRPr>
            </a:p>
          </p:txBody>
        </p:sp>
        <p:sp>
          <p:nvSpPr>
            <p:cNvPr id="19" name="Text Box 56"/>
            <p:cNvSpPr txBox="1">
              <a:spLocks noChangeArrowheads="1"/>
            </p:cNvSpPr>
            <p:nvPr/>
          </p:nvSpPr>
          <p:spPr bwMode="auto">
            <a:xfrm>
              <a:off x="5880100" y="4835525"/>
              <a:ext cx="2104917" cy="947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  <a:buClr>
                  <a:srgbClr val="008000"/>
                </a:buClr>
                <a:buSzPct val="90000"/>
                <a:buFont typeface="Wingdings" pitchFamily="2" charset="2"/>
                <a:buNone/>
              </a:pPr>
              <a:r>
                <a:rPr lang="ko-KR" altLang="en-US" sz="2400" dirty="0" smtClean="0">
                  <a:solidFill>
                    <a:srgbClr val="1A150C"/>
                  </a:solidFill>
                  <a:latin typeface="黑体" pitchFamily="49" charset="-122"/>
                  <a:ea typeface="黑体" pitchFamily="49" charset="-122"/>
                  <a:cs typeface="HY견고딕"/>
                </a:rPr>
                <a:t>挺身而出</a:t>
              </a:r>
              <a:endParaRPr lang="en-US" altLang="ko-KR" sz="2400" dirty="0" smtClean="0">
                <a:solidFill>
                  <a:srgbClr val="1A150C"/>
                </a:solidFill>
                <a:latin typeface="黑体" pitchFamily="49" charset="-122"/>
                <a:ea typeface="黑体" pitchFamily="49" charset="-122"/>
                <a:cs typeface="HY견고딕"/>
              </a:endParaRPr>
            </a:p>
            <a:p>
              <a:pPr algn="ctr">
                <a:lnSpc>
                  <a:spcPct val="80000"/>
                </a:lnSpc>
                <a:spcBef>
                  <a:spcPct val="20000"/>
                </a:spcBef>
                <a:buClr>
                  <a:srgbClr val="008000"/>
                </a:buClr>
                <a:buSzPct val="90000"/>
                <a:buFont typeface="Wingdings" pitchFamily="2" charset="2"/>
                <a:buNone/>
              </a:pPr>
              <a:endParaRPr lang="ko-KR" altLang="en-US" dirty="0">
                <a:solidFill>
                  <a:srgbClr val="0C2509"/>
                </a:solidFill>
                <a:latin typeface="HY견고딕"/>
                <a:ea typeface="HY견고딕"/>
                <a:cs typeface="HY견고딕"/>
              </a:endParaRPr>
            </a:p>
            <a:p>
              <a:pPr algn="ctr">
                <a:lnSpc>
                  <a:spcPct val="80000"/>
                </a:lnSpc>
                <a:spcBef>
                  <a:spcPct val="20000"/>
                </a:spcBef>
                <a:buClr>
                  <a:srgbClr val="008000"/>
                </a:buClr>
                <a:buSzPct val="90000"/>
              </a:pPr>
              <a:r>
                <a:rPr lang="zh-CN" altLang="en-US" dirty="0" smtClean="0">
                  <a:solidFill>
                    <a:srgbClr val="0C2509"/>
                  </a:solidFill>
                  <a:latin typeface="HY견고딕"/>
                  <a:ea typeface="HY견고딕"/>
                  <a:cs typeface="HY견고딕"/>
                </a:rPr>
                <a:t>（关键时刻站得出来，</a:t>
              </a:r>
              <a:endParaRPr lang="en-US" altLang="zh-CN" dirty="0" smtClean="0">
                <a:solidFill>
                  <a:srgbClr val="0C2509"/>
                </a:solidFill>
                <a:latin typeface="HY견고딕"/>
                <a:ea typeface="HY견고딕"/>
                <a:cs typeface="HY견고딕"/>
              </a:endParaRPr>
            </a:p>
            <a:p>
              <a:pPr algn="ctr">
                <a:lnSpc>
                  <a:spcPct val="80000"/>
                </a:lnSpc>
                <a:spcBef>
                  <a:spcPct val="20000"/>
                </a:spcBef>
                <a:buClr>
                  <a:srgbClr val="008000"/>
                </a:buClr>
                <a:buSzPct val="90000"/>
              </a:pPr>
              <a:r>
                <a:rPr lang="zh-CN" altLang="en-US" dirty="0" smtClean="0">
                  <a:solidFill>
                    <a:srgbClr val="0C2509"/>
                  </a:solidFill>
                  <a:latin typeface="HY견고딕"/>
                  <a:ea typeface="HY견고딕"/>
                  <a:cs typeface="HY견고딕"/>
                </a:rPr>
                <a:t>危急关头豁得</a:t>
              </a:r>
              <a:r>
                <a:rPr lang="zh-CN" altLang="en-US" dirty="0" smtClean="0">
                  <a:solidFill>
                    <a:srgbClr val="0C2509"/>
                  </a:solidFill>
                  <a:latin typeface="HY견고딕"/>
                  <a:ea typeface="HY견고딕"/>
                  <a:cs typeface="HY견고딕"/>
                </a:rPr>
                <a:t>出去）</a:t>
              </a:r>
              <a:endParaRPr lang="ko-KR" altLang="en-US" dirty="0">
                <a:solidFill>
                  <a:srgbClr val="0C2509"/>
                </a:solidFill>
                <a:latin typeface="HY견고딕"/>
                <a:ea typeface="HY견고딕"/>
                <a:cs typeface="HY견고딕"/>
              </a:endParaRPr>
            </a:p>
          </p:txBody>
        </p:sp>
        <p:sp>
          <p:nvSpPr>
            <p:cNvPr id="20" name="Text Box 57"/>
            <p:cNvSpPr txBox="1">
              <a:spLocks noChangeArrowheads="1"/>
            </p:cNvSpPr>
            <p:nvPr/>
          </p:nvSpPr>
          <p:spPr bwMode="auto">
            <a:xfrm>
              <a:off x="3487738" y="1749425"/>
              <a:ext cx="2144712" cy="301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zh-CN" altLang="en-US" sz="2400" dirty="0" smtClean="0">
                  <a:solidFill>
                    <a:srgbClr val="1A150C"/>
                  </a:solidFill>
                  <a:latin typeface="黑体" pitchFamily="49" charset="-122"/>
                  <a:ea typeface="黑体" pitchFamily="49" charset="-122"/>
                  <a:cs typeface="HY견고딕"/>
                </a:rPr>
                <a:t>敢挑重担</a:t>
              </a:r>
              <a:endParaRPr lang="ko-KR" altLang="en-US" sz="2400" dirty="0">
                <a:solidFill>
                  <a:srgbClr val="1A150C"/>
                </a:solidFill>
                <a:latin typeface="黑体" pitchFamily="49" charset="-122"/>
                <a:ea typeface="HY견고딕"/>
                <a:cs typeface="HY견고딕"/>
              </a:endParaRPr>
            </a:p>
          </p:txBody>
        </p:sp>
        <p:sp>
          <p:nvSpPr>
            <p:cNvPr id="21" name="Text Box 58"/>
            <p:cNvSpPr txBox="1">
              <a:spLocks noChangeArrowheads="1"/>
            </p:cNvSpPr>
            <p:nvPr/>
          </p:nvSpPr>
          <p:spPr bwMode="auto">
            <a:xfrm>
              <a:off x="3817575" y="2269106"/>
              <a:ext cx="1447567" cy="437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ko-KR" sz="2000" dirty="0">
                  <a:solidFill>
                    <a:srgbClr val="1A150C"/>
                  </a:solidFill>
                  <a:latin typeface="宋体" pitchFamily="2" charset="-122"/>
                  <a:ea typeface="宋体" pitchFamily="2" charset="-122"/>
                  <a:cs typeface="HY견고딕"/>
                </a:rPr>
                <a:t> </a:t>
              </a:r>
              <a:r>
                <a:rPr lang="zh-CN" altLang="en-US" sz="2000" dirty="0" smtClean="0">
                  <a:solidFill>
                    <a:srgbClr val="1A150C"/>
                  </a:solidFill>
                  <a:latin typeface="宋体" pitchFamily="2" charset="-122"/>
                  <a:ea typeface="宋体" pitchFamily="2" charset="-122"/>
                  <a:cs typeface="HY견고딕"/>
                </a:rPr>
                <a:t>（知难而进）</a:t>
              </a:r>
            </a:p>
            <a:p>
              <a:pPr algn="ctr">
                <a:lnSpc>
                  <a:spcPct val="90000"/>
                </a:lnSpc>
              </a:pPr>
              <a:endParaRPr lang="en-US" altLang="ko-KR" sz="1400" dirty="0">
                <a:solidFill>
                  <a:srgbClr val="1A150C"/>
                </a:solidFill>
                <a:latin typeface="HY견고딕"/>
                <a:ea typeface="HY견고딕"/>
                <a:cs typeface="HY견고딕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857" y="134938"/>
            <a:ext cx="7448568" cy="753776"/>
          </a:xfrm>
          <a:prstGeom prst="rect">
            <a:avLst/>
          </a:prstGeom>
          <a:noFill/>
        </p:spPr>
        <p:txBody>
          <a:bodyPr wrap="square" lIns="102789" tIns="51393" rIns="102789" bIns="51393">
            <a:spAutoFit/>
          </a:bodyPr>
          <a:lstStyle/>
          <a:p>
            <a:pPr eaLnBrk="0" hangingPunct="0">
              <a:lnSpc>
                <a:spcPct val="130000"/>
              </a:lnSpc>
              <a:defRPr/>
            </a:pPr>
            <a:r>
              <a:rPr lang="zh-CN" altLang="en-US" sz="3600" dirty="0" smtClean="0">
                <a:latin typeface="微软雅黑" pitchFamily="34" charset="-122"/>
                <a:ea typeface="微软雅黑" pitchFamily="34" charset="-122"/>
                <a:cs typeface="+mj-cs"/>
              </a:rPr>
              <a:t>直面矛盾</a:t>
            </a:r>
            <a:endParaRPr lang="zh-CN" altLang="en-US" sz="3600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pic>
        <p:nvPicPr>
          <p:cNvPr id="3" name="图片 2" descr="20140425111558_80V9VLQ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00450"/>
            <a:ext cx="5670699" cy="32890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03781" y="5386400"/>
            <a:ext cx="5715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群众最盼望的是领导敢于担当、直面矛盾，最反感的是见了困难就躲，遇到矛盾就推。</a:t>
            </a:r>
            <a:endParaRPr lang="zh-CN" altLang="en-US" sz="2400" dirty="0"/>
          </a:p>
        </p:txBody>
      </p:sp>
      <p:pic>
        <p:nvPicPr>
          <p:cNvPr id="6" name="图片 5" descr="1112359096_14098006428151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633" y="1100120"/>
            <a:ext cx="6081716" cy="41942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46987" y="2743194"/>
            <a:ext cx="3689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直面矛盾需要勇气和魄力，需要一身正气。</a:t>
            </a:r>
            <a:endParaRPr lang="zh-CN" altLang="en-US" sz="2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857" y="134938"/>
            <a:ext cx="7448568" cy="753776"/>
          </a:xfrm>
          <a:prstGeom prst="rect">
            <a:avLst/>
          </a:prstGeom>
          <a:noFill/>
        </p:spPr>
        <p:txBody>
          <a:bodyPr wrap="square" lIns="102789" tIns="51393" rIns="102789" bIns="51393">
            <a:spAutoFit/>
          </a:bodyPr>
          <a:lstStyle/>
          <a:p>
            <a:pPr eaLnBrk="0" hangingPunct="0">
              <a:lnSpc>
                <a:spcPct val="130000"/>
              </a:lnSpc>
              <a:defRPr/>
            </a:pPr>
            <a:r>
              <a:rPr lang="zh-CN" altLang="en-US" sz="3600" dirty="0" smtClean="0">
                <a:latin typeface="微软雅黑" pitchFamily="34" charset="-122"/>
                <a:ea typeface="微软雅黑" pitchFamily="34" charset="-122"/>
                <a:cs typeface="+mj-cs"/>
              </a:rPr>
              <a:t>创造实绩</a:t>
            </a:r>
            <a:endParaRPr lang="zh-CN" altLang="en-US" sz="3600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pic>
        <p:nvPicPr>
          <p:cNvPr id="3" name="图片 2" descr="a4766e7f-2e91-4897-9c25-011d23bfdb2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39" y="1814500"/>
            <a:ext cx="3810000" cy="3200400"/>
          </a:xfrm>
          <a:prstGeom prst="rect">
            <a:avLst/>
          </a:prstGeom>
        </p:spPr>
      </p:pic>
      <p:pic>
        <p:nvPicPr>
          <p:cNvPr id="4" name="图片 3" descr="Img40901687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7963" y="1314434"/>
            <a:ext cx="6922507" cy="48961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501" y="5243524"/>
            <a:ext cx="45005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        把实效作为干事创业的出发点和落脚点。倒推工作过程、环节、措施等，最后所有努力都要指向效果、落脚在效果上。</a:t>
            </a:r>
            <a:endParaRPr lang="zh-CN" altLang="en-US" sz="24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图片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6825" y="1656234"/>
            <a:ext cx="9102725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7"/>
          <p:cNvSpPr txBox="1">
            <a:spLocks noChangeArrowheads="1"/>
          </p:cNvSpPr>
          <p:nvPr/>
        </p:nvSpPr>
        <p:spPr bwMode="auto">
          <a:xfrm>
            <a:off x="2762250" y="2808759"/>
            <a:ext cx="4259263" cy="7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8" tIns="45693" rIns="91388" bIns="45693">
            <a:spAutoFit/>
          </a:bodyPr>
          <a:lstStyle/>
          <a:p>
            <a:pPr defTabSz="912813"/>
            <a:r>
              <a:rPr lang="zh-CN" altLang="en-US" sz="4400" dirty="0" smtClean="0">
                <a:solidFill>
                  <a:srgbClr val="007CA8"/>
                </a:solidFill>
                <a:latin typeface="微软雅黑" pitchFamily="34" charset="-122"/>
                <a:ea typeface="微软雅黑" pitchFamily="34" charset="-122"/>
              </a:rPr>
              <a:t>第七章</a:t>
            </a:r>
            <a:endParaRPr lang="zh-CN" altLang="en-US" dirty="0">
              <a:solidFill>
                <a:srgbClr val="007CA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1781181" y="3235152"/>
            <a:ext cx="4791075" cy="1008062"/>
            <a:chOff x="251520" y="3145950"/>
            <a:chExt cx="4791328" cy="1008115"/>
          </a:xfrm>
          <a:solidFill>
            <a:srgbClr val="FF0000"/>
          </a:solidFill>
        </p:grpSpPr>
        <p:sp>
          <p:nvSpPr>
            <p:cNvPr id="4" name="Rectangle 15"/>
            <p:cNvSpPr>
              <a:spLocks noChangeArrowheads="1"/>
            </p:cNvSpPr>
            <p:nvPr/>
          </p:nvSpPr>
          <p:spPr bwMode="auto">
            <a:xfrm>
              <a:off x="1099290" y="3650802"/>
              <a:ext cx="3943558" cy="346093"/>
            </a:xfrm>
            <a:prstGeom prst="rect">
              <a:avLst/>
            </a:prstGeom>
            <a:solidFill>
              <a:srgbClr val="007CA8"/>
            </a:solidFill>
            <a:ln>
              <a:noFill/>
            </a:ln>
            <a:extLst/>
          </p:spPr>
          <p:txBody>
            <a:bodyPr wrap="none" anchor="ctr"/>
            <a:lstStyle/>
            <a:p>
              <a:pPr algn="ctr" defTabSz="913861">
                <a:defRPr/>
              </a:pPr>
              <a:endParaRPr lang="zh-CN" altLang="zh-CN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6" name="Oval 18"/>
            <p:cNvSpPr>
              <a:spLocks noChangeArrowheads="1"/>
            </p:cNvSpPr>
            <p:nvPr/>
          </p:nvSpPr>
          <p:spPr bwMode="auto">
            <a:xfrm>
              <a:off x="251520" y="3145950"/>
              <a:ext cx="1079557" cy="1008115"/>
            </a:xfrm>
            <a:prstGeom prst="ellipse">
              <a:avLst/>
            </a:prstGeom>
            <a:solidFill>
              <a:srgbClr val="007CA8"/>
            </a:solidFill>
            <a:ln>
              <a:noFill/>
            </a:ln>
            <a:extLst/>
          </p:spPr>
          <p:txBody>
            <a:bodyPr wrap="none" anchor="ctr"/>
            <a:lstStyle/>
            <a:p>
              <a:pPr algn="ctr" defTabSz="913861">
                <a:defRPr/>
              </a:pPr>
              <a:r>
                <a:rPr lang="en-US" altLang="zh-CN" sz="5400" b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7</a:t>
              </a:r>
              <a:endParaRPr lang="zh-CN" altLang="zh-CN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8" name="直接连接符 3"/>
          <p:cNvCxnSpPr/>
          <p:nvPr/>
        </p:nvCxnSpPr>
        <p:spPr bwMode="auto">
          <a:xfrm flipH="1">
            <a:off x="2917825" y="4073996"/>
            <a:ext cx="0" cy="889000"/>
          </a:xfrm>
          <a:prstGeom prst="line">
            <a:avLst/>
          </a:prstGeom>
          <a:ln w="158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2943999" y="4243392"/>
            <a:ext cx="2031220" cy="6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8" tIns="45693" rIns="91388" bIns="45693">
            <a:spAutoFit/>
          </a:bodyPr>
          <a:lstStyle/>
          <a:p>
            <a:r>
              <a:rPr lang="zh-CN" altLang="en-US" sz="3600" dirty="0" smtClean="0">
                <a:latin typeface="微软雅黑" pitchFamily="34" charset="-122"/>
                <a:ea typeface="微软雅黑" pitchFamily="34" charset="-122"/>
              </a:rPr>
              <a:t>做人要实</a:t>
            </a:r>
            <a:endParaRPr lang="zh-CN" altLang="en-US" sz="3600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831947" y="1667687"/>
            <a:ext cx="8181218" cy="3933027"/>
            <a:chOff x="188329" y="90268"/>
            <a:chExt cx="5233099" cy="1154107"/>
          </a:xfrm>
        </p:grpSpPr>
        <p:sp>
          <p:nvSpPr>
            <p:cNvPr id="5" name="文本框 19"/>
            <p:cNvSpPr>
              <a:spLocks noChangeArrowheads="1"/>
            </p:cNvSpPr>
            <p:nvPr/>
          </p:nvSpPr>
          <p:spPr bwMode="auto">
            <a:xfrm>
              <a:off x="2719095" y="91547"/>
              <a:ext cx="2449034" cy="2077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buFont typeface="Arial" pitchFamily="34" charset="0"/>
                <a:buNone/>
              </a:pPr>
              <a:r>
                <a:rPr lang="zh-CN" altLang="en-US" sz="4000" b="1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cs typeface="造字工房悦黑体验版纤细体"/>
                  <a:sym typeface="造字工房悦黑体验版纤细体"/>
                </a:rPr>
                <a:t>做人要实</a:t>
              </a:r>
              <a:endParaRPr lang="zh-CN" altLang="en-US" sz="4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造字工房悦黑体验版纤细体"/>
                <a:sym typeface="造字工房悦黑体验版纤细体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88329" y="90268"/>
              <a:ext cx="5233099" cy="1154107"/>
              <a:chOff x="144016" y="72559"/>
              <a:chExt cx="4001781" cy="974687"/>
            </a:xfrm>
          </p:grpSpPr>
          <p:sp>
            <p:nvSpPr>
              <p:cNvPr id="8" name="矩形 4"/>
              <p:cNvSpPr>
                <a:spLocks noChangeArrowheads="1"/>
              </p:cNvSpPr>
              <p:nvPr/>
            </p:nvSpPr>
            <p:spPr bwMode="auto">
              <a:xfrm>
                <a:off x="144016" y="244248"/>
                <a:ext cx="3992057" cy="678096"/>
              </a:xfrm>
              <a:prstGeom prst="rect">
                <a:avLst/>
              </a:prstGeom>
              <a:solidFill>
                <a:srgbClr val="E45B2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>
                  <a:buFont typeface="Arial" pitchFamily="34" charset="0"/>
                  <a:buNone/>
                </a:pPr>
                <a:endParaRPr lang="zh-CN" altLang="zh-CN" sz="3600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9" name="等腰三角形 5"/>
              <p:cNvSpPr>
                <a:spLocks noChangeArrowheads="1"/>
              </p:cNvSpPr>
              <p:nvPr/>
            </p:nvSpPr>
            <p:spPr bwMode="auto">
              <a:xfrm>
                <a:off x="3952097" y="72559"/>
                <a:ext cx="193700" cy="178431"/>
              </a:xfrm>
              <a:prstGeom prst="triangle">
                <a:avLst>
                  <a:gd name="adj" fmla="val 0"/>
                </a:avLst>
              </a:prstGeom>
              <a:solidFill>
                <a:srgbClr val="7F7F7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>
                  <a:buFont typeface="Arial" pitchFamily="34" charset="0"/>
                  <a:buNone/>
                </a:pPr>
                <a:endParaRPr lang="zh-CN" altLang="zh-CN" sz="3600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10" name="等腰三角形 6"/>
              <p:cNvSpPr>
                <a:spLocks noChangeArrowheads="1"/>
              </p:cNvSpPr>
              <p:nvPr/>
            </p:nvSpPr>
            <p:spPr bwMode="auto">
              <a:xfrm rot="10800000">
                <a:off x="144016" y="922344"/>
                <a:ext cx="430056" cy="124902"/>
              </a:xfrm>
              <a:prstGeom prst="triangle">
                <a:avLst>
                  <a:gd name="adj" fmla="val 0"/>
                </a:avLst>
              </a:prstGeom>
              <a:solidFill>
                <a:srgbClr val="7F7F7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>
                  <a:buFont typeface="Arial" pitchFamily="34" charset="0"/>
                  <a:buNone/>
                </a:pPr>
                <a:endParaRPr lang="zh-CN" altLang="zh-CN" sz="3600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</p:grpSp>
        <p:sp>
          <p:nvSpPr>
            <p:cNvPr id="7" name="Rectangle 1"/>
            <p:cNvSpPr>
              <a:spLocks noChangeArrowheads="1"/>
            </p:cNvSpPr>
            <p:nvPr/>
          </p:nvSpPr>
          <p:spPr bwMode="auto">
            <a:xfrm>
              <a:off x="290177" y="342976"/>
              <a:ext cx="5016686" cy="758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76176" anchor="ctr">
              <a:spAutoFit/>
            </a:bodyPr>
            <a:lstStyle/>
            <a:p>
              <a:pPr eaLnBrk="0" hangingPunct="0">
                <a:lnSpc>
                  <a:spcPct val="150000"/>
                </a:lnSpc>
                <a:buFont typeface="Arial" pitchFamily="34" charset="0"/>
                <a:buNone/>
              </a:pPr>
              <a:r>
                <a:rPr lang="zh-CN" altLang="en-US" sz="2800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做人要实，就是要对党、对组织、对人民、对同志忠诚老实，做老实人、说老实话、干老实事，襟怀坦白，公道正派。</a:t>
              </a:r>
              <a:endParaRPr lang="en-US" altLang="zh-CN" sz="28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宋体" pitchFamily="2" charset="-122"/>
              </a:endParaRPr>
            </a:p>
            <a:p>
              <a:pPr algn="r" eaLnBrk="0" hangingPunct="0">
                <a:lnSpc>
                  <a:spcPct val="150000"/>
                </a:lnSpc>
                <a:buFont typeface="Arial" pitchFamily="34" charset="0"/>
                <a:buNone/>
              </a:pPr>
              <a:r>
                <a:rPr lang="en-US" altLang="zh-CN" sz="2800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——</a:t>
              </a:r>
              <a:r>
                <a:rPr lang="zh-CN" altLang="en-US" sz="2800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习近平</a:t>
              </a:r>
              <a:endParaRPr lang="pt-PT" altLang="zh-CN" sz="28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宋体" pitchFamily="2" charset="-122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rrowheads="1"/>
          </p:cNvSpPr>
          <p:nvPr/>
        </p:nvSpPr>
        <p:spPr bwMode="gray">
          <a:xfrm>
            <a:off x="4046525" y="1814500"/>
            <a:ext cx="6429420" cy="754063"/>
          </a:xfrm>
          <a:prstGeom prst="roundRect">
            <a:avLst>
              <a:gd name="adj" fmla="val 28750"/>
            </a:avLst>
          </a:prstGeom>
          <a:gradFill rotWithShape="1">
            <a:gsLst>
              <a:gs pos="0">
                <a:schemeClr val="folHlink">
                  <a:gamma/>
                  <a:tint val="75686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tint val="75686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303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zh-CN" altLang="en-US" sz="2000" dirty="0" smtClean="0"/>
              <a:t>习近平总书记</a:t>
            </a:r>
            <a:r>
              <a:rPr lang="zh-CN" altLang="en-US" sz="2000" dirty="0" smtClean="0"/>
              <a:t>在多个重要场合重申“三严三实”的要求</a:t>
            </a:r>
            <a:endParaRPr lang="en-US" altLang="zh-CN" sz="2000" dirty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559186" y="2427275"/>
            <a:ext cx="6636148" cy="980673"/>
            <a:chOff x="1008" y="1632"/>
            <a:chExt cx="3696" cy="624"/>
          </a:xfrm>
        </p:grpSpPr>
        <p:sp>
          <p:nvSpPr>
            <p:cNvPr id="6" name="Line 5"/>
            <p:cNvSpPr>
              <a:spLocks noChangeShapeType="1"/>
            </p:cNvSpPr>
            <p:nvPr/>
          </p:nvSpPr>
          <p:spPr bwMode="auto">
            <a:xfrm>
              <a:off x="1401" y="1962"/>
              <a:ext cx="32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 flipV="1">
              <a:off x="1008" y="1968"/>
              <a:ext cx="400" cy="2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 flipV="1">
              <a:off x="2756" y="1632"/>
              <a:ext cx="70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V="1">
              <a:off x="4404" y="1968"/>
              <a:ext cx="3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0" name="AutoShape 9"/>
          <p:cNvSpPr>
            <a:spLocks noChangeArrowheads="1"/>
          </p:cNvSpPr>
          <p:nvPr/>
        </p:nvSpPr>
        <p:spPr bwMode="gray">
          <a:xfrm>
            <a:off x="2640023" y="3985373"/>
            <a:ext cx="2186003" cy="2615473"/>
          </a:xfrm>
          <a:prstGeom prst="roundRect">
            <a:avLst>
              <a:gd name="adj" fmla="val 4690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69804"/>
                  <a:invGamma/>
                </a:schemeClr>
              </a:gs>
              <a:gs pos="100000">
                <a:schemeClr val="accent1"/>
              </a:gs>
            </a:gsLst>
            <a:lin ang="2700000" scaled="1"/>
          </a:gradFill>
          <a:ln w="25400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zh-CN" altLang="en-US"/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gray">
          <a:xfrm>
            <a:off x="2709873" y="3208324"/>
            <a:ext cx="2320796" cy="535001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gray">
          <a:xfrm>
            <a:off x="5739455" y="3985373"/>
            <a:ext cx="2379036" cy="2615473"/>
          </a:xfrm>
          <a:prstGeom prst="roundRect">
            <a:avLst>
              <a:gd name="adj" fmla="val 4690"/>
            </a:avLst>
          </a:prstGeom>
          <a:gradFill rotWithShape="1">
            <a:gsLst>
              <a:gs pos="0">
                <a:schemeClr val="accent2"/>
              </a:gs>
              <a:gs pos="50000">
                <a:schemeClr val="accent2">
                  <a:gamma/>
                  <a:tint val="69804"/>
                  <a:invGamma/>
                </a:schemeClr>
              </a:gs>
              <a:gs pos="100000">
                <a:schemeClr val="accent2"/>
              </a:gs>
            </a:gsLst>
            <a:lin ang="2700000" scaled="1"/>
          </a:gradFill>
          <a:ln w="25400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zh-CN" altLang="en-US"/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gray">
          <a:xfrm>
            <a:off x="2873385" y="3275000"/>
            <a:ext cx="195895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2000" dirty="0" smtClean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2014</a:t>
            </a:r>
            <a:r>
              <a:rPr lang="zh-CN" altLang="en-US" sz="2000" dirty="0" smtClean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年</a:t>
            </a:r>
            <a:r>
              <a:rPr lang="en-US" altLang="zh-CN" sz="2000" dirty="0" smtClean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3</a:t>
            </a:r>
            <a:r>
              <a:rPr lang="zh-CN" altLang="en-US" sz="2000" dirty="0" smtClean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月</a:t>
            </a:r>
            <a:r>
              <a:rPr lang="en-US" altLang="zh-CN" sz="2000" dirty="0" smtClean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18</a:t>
            </a:r>
            <a:r>
              <a:rPr lang="zh-CN" altLang="en-US" sz="2000" dirty="0" smtClean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日</a:t>
            </a:r>
            <a:endParaRPr lang="en-US" altLang="zh-CN" sz="2000" dirty="0" smtClean="0">
              <a:solidFill>
                <a:srgbClr val="FFFF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gray">
          <a:xfrm>
            <a:off x="2698760" y="4188574"/>
            <a:ext cx="2031673" cy="22467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000" b="0" dirty="0" smtClean="0">
                <a:latin typeface="宋体" pitchFamily="2" charset="-122"/>
                <a:ea typeface="宋体" pitchFamily="2" charset="-122"/>
              </a:rPr>
              <a:t>要实实在在做人做事，做到“三严三实” ，敢于担当责任，勇于直面矛盾，善于解决问题，不搞“假大空”。</a:t>
            </a:r>
            <a:endParaRPr lang="en-US" altLang="zh-CN" sz="2000" b="0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gray">
          <a:xfrm>
            <a:off x="5733105" y="4169524"/>
            <a:ext cx="2528262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000" b="0" dirty="0" smtClean="0">
                <a:latin typeface="宋体" pitchFamily="2" charset="-122"/>
                <a:ea typeface="宋体" pitchFamily="2" charset="-122"/>
              </a:rPr>
              <a:t>“三严三实”是共产党人最基本的政治品格和做人准则，也是党员、干部的修身之本、为政之道、成事之要。</a:t>
            </a:r>
            <a:endParaRPr lang="en-US" altLang="zh-CN" sz="2000" b="0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6" name="AutoShape 15"/>
          <p:cNvSpPr>
            <a:spLocks noChangeArrowheads="1"/>
          </p:cNvSpPr>
          <p:nvPr/>
        </p:nvSpPr>
        <p:spPr bwMode="gray">
          <a:xfrm>
            <a:off x="5812480" y="3208325"/>
            <a:ext cx="2377449" cy="540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gray">
          <a:xfrm>
            <a:off x="6050606" y="3275000"/>
            <a:ext cx="209014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2000" dirty="0" smtClean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2014</a:t>
            </a:r>
            <a:r>
              <a:rPr lang="zh-CN" altLang="en-US" sz="2000" dirty="0" smtClean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年</a:t>
            </a:r>
            <a:r>
              <a:rPr lang="en-US" altLang="zh-CN" sz="2000" dirty="0" smtClean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10</a:t>
            </a:r>
            <a:r>
              <a:rPr lang="zh-CN" altLang="en-US" sz="2000" dirty="0" smtClean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月</a:t>
            </a:r>
            <a:r>
              <a:rPr lang="en-US" altLang="zh-CN" sz="2000" dirty="0" smtClean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8</a:t>
            </a:r>
            <a:r>
              <a:rPr lang="zh-CN" altLang="en-US" sz="2000" dirty="0" smtClean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日</a:t>
            </a:r>
            <a:endParaRPr lang="en-US" altLang="zh-CN" sz="2000" dirty="0" smtClean="0">
              <a:solidFill>
                <a:srgbClr val="FFFF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8" name="AutoShape 17"/>
          <p:cNvSpPr>
            <a:spLocks noChangeArrowheads="1"/>
          </p:cNvSpPr>
          <p:nvPr/>
        </p:nvSpPr>
        <p:spPr bwMode="gray">
          <a:xfrm>
            <a:off x="8790008" y="4029078"/>
            <a:ext cx="2186003" cy="2615473"/>
          </a:xfrm>
          <a:prstGeom prst="roundRect">
            <a:avLst>
              <a:gd name="adj" fmla="val 4690"/>
            </a:avLst>
          </a:prstGeom>
          <a:solidFill>
            <a:schemeClr val="accent2">
              <a:lumMod val="40000"/>
              <a:lumOff val="60000"/>
            </a:schemeClr>
          </a:solidFill>
          <a:ln w="25400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zh-CN" altLang="en-US"/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gray">
          <a:xfrm>
            <a:off x="8858050" y="4162415"/>
            <a:ext cx="2029720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000" b="0" dirty="0" smtClean="0">
                <a:latin typeface="宋体" pitchFamily="2" charset="-122"/>
                <a:ea typeface="宋体" pitchFamily="2" charset="-122"/>
              </a:rPr>
              <a:t>对军队各级领导干部践行“三严三实”要求。</a:t>
            </a:r>
            <a:endParaRPr lang="en-US" altLang="zh-CN" sz="2000" b="0" dirty="0" smtClean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20" name="AutoShape 19"/>
          <p:cNvSpPr>
            <a:spLocks noChangeArrowheads="1"/>
          </p:cNvSpPr>
          <p:nvPr/>
        </p:nvSpPr>
        <p:spPr bwMode="gray">
          <a:xfrm>
            <a:off x="8867575" y="3208325"/>
            <a:ext cx="2322750" cy="540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gray">
          <a:xfrm>
            <a:off x="9086650" y="3275000"/>
            <a:ext cx="191161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2000" dirty="0" smtClean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2015</a:t>
            </a:r>
            <a:r>
              <a:rPr lang="zh-CN" altLang="en-US" sz="2000" dirty="0" smtClean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年</a:t>
            </a:r>
            <a:r>
              <a:rPr lang="en-US" altLang="zh-CN" sz="2000" dirty="0" smtClean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1</a:t>
            </a:r>
            <a:r>
              <a:rPr lang="zh-CN" altLang="en-US" sz="2000" dirty="0" smtClean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月</a:t>
            </a:r>
            <a:r>
              <a:rPr lang="en-US" altLang="zh-CN" sz="2000" dirty="0" smtClean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21</a:t>
            </a:r>
            <a:r>
              <a:rPr lang="zh-CN" altLang="en-US" sz="2000" dirty="0" smtClean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日</a:t>
            </a:r>
            <a:endParaRPr lang="en-US" altLang="zh-CN" sz="2000" dirty="0" smtClean="0">
              <a:solidFill>
                <a:srgbClr val="FFFFFF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24" name="图片 23" descr="U9847P827DT2014061711093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9" y="1323980"/>
            <a:ext cx="2076450" cy="2990850"/>
          </a:xfrm>
          <a:prstGeom prst="rect">
            <a:avLst/>
          </a:prstGeom>
        </p:spPr>
      </p:pic>
      <p:sp>
        <p:nvSpPr>
          <p:cNvPr id="22" name="AutoShape 3"/>
          <p:cNvSpPr>
            <a:spLocks noChangeArrowheads="1"/>
          </p:cNvSpPr>
          <p:nvPr/>
        </p:nvSpPr>
        <p:spPr bwMode="gray">
          <a:xfrm>
            <a:off x="0" y="4457706"/>
            <a:ext cx="2260575" cy="1736646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2D05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25400">
            <a:solidFill>
              <a:schemeClr val="folHlink"/>
            </a:solidFill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2400" dirty="0" smtClean="0"/>
              <a:t>2014</a:t>
            </a:r>
            <a:r>
              <a:rPr lang="zh-CN" altLang="en-US" sz="2400" dirty="0" smtClean="0"/>
              <a:t>年</a:t>
            </a:r>
            <a:r>
              <a:rPr lang="en-US" sz="2400" dirty="0" smtClean="0"/>
              <a:t>3</a:t>
            </a:r>
            <a:r>
              <a:rPr lang="zh-CN" altLang="en-US" sz="2400" dirty="0" smtClean="0"/>
              <a:t>月在参加全国人大安徽代表团审议时首次提出。</a:t>
            </a:r>
            <a:endParaRPr lang="zh-CN" altLang="en-US" sz="24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000"/>
                            </p:stCondLst>
                            <p:childTnLst>
                              <p:par>
                                <p:cTn id="7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7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 animBg="1"/>
      <p:bldP spid="17" grpId="0"/>
      <p:bldP spid="18" grpId="0" animBg="1"/>
      <p:bldP spid="19" grpId="0"/>
      <p:bldP spid="20" grpId="0" animBg="1"/>
      <p:bldP spid="2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1104182150262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11" y="2028814"/>
            <a:ext cx="2714644" cy="4071966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3189269" y="1106614"/>
            <a:ext cx="8332806" cy="5779984"/>
            <a:chOff x="3189269" y="1106614"/>
            <a:chExt cx="8332806" cy="5779984"/>
          </a:xfrm>
        </p:grpSpPr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 rot="2700000">
              <a:off x="5991268" y="2556021"/>
              <a:ext cx="2743200" cy="2743200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rgbClr val="808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5" name="Text Box 12"/>
            <p:cNvSpPr txBox="1">
              <a:spLocks noChangeArrowheads="1"/>
            </p:cNvSpPr>
            <p:nvPr/>
          </p:nvSpPr>
          <p:spPr bwMode="black">
            <a:xfrm>
              <a:off x="5975351" y="6178712"/>
              <a:ext cx="3200400" cy="7078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zh-CN" altLang="en-US" sz="2000" dirty="0" smtClean="0">
                  <a:solidFill>
                    <a:srgbClr val="000000"/>
                  </a:solidFill>
                </a:rPr>
                <a:t>诚实守信、言行一致、</a:t>
              </a:r>
              <a:endParaRPr lang="en-US" altLang="zh-CN" sz="2000" dirty="0" smtClean="0">
                <a:solidFill>
                  <a:srgbClr val="000000"/>
                </a:solidFill>
              </a:endParaRPr>
            </a:p>
            <a:p>
              <a:pPr algn="ctr" eaLnBrk="0" hangingPunct="0"/>
              <a:r>
                <a:rPr lang="zh-CN" altLang="en-US" sz="2000" dirty="0" smtClean="0">
                  <a:solidFill>
                    <a:srgbClr val="000000"/>
                  </a:solidFill>
                </a:rPr>
                <a:t>表里如一的人。</a:t>
              </a:r>
              <a:endParaRPr lang="en-US" altLang="zh-CN" sz="2000" dirty="0">
                <a:solidFill>
                  <a:srgbClr val="000000"/>
                </a:solidFill>
              </a:endParaRPr>
            </a:p>
          </p:txBody>
        </p:sp>
        <p:sp>
          <p:nvSpPr>
            <p:cNvPr id="6" name="Text Box 13"/>
            <p:cNvSpPr txBox="1">
              <a:spLocks noChangeArrowheads="1"/>
            </p:cNvSpPr>
            <p:nvPr/>
          </p:nvSpPr>
          <p:spPr bwMode="black">
            <a:xfrm>
              <a:off x="5903913" y="1106614"/>
              <a:ext cx="3200400" cy="7078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zh-CN" altLang="en-US" sz="2000" dirty="0" smtClean="0">
                  <a:solidFill>
                    <a:srgbClr val="000000"/>
                  </a:solidFill>
                </a:rPr>
                <a:t>思想务实、生活朴实、</a:t>
              </a:r>
              <a:endParaRPr lang="en-US" altLang="zh-CN" sz="2000" dirty="0" smtClean="0">
                <a:solidFill>
                  <a:srgbClr val="000000"/>
                </a:solidFill>
              </a:endParaRPr>
            </a:p>
            <a:p>
              <a:pPr algn="ctr" eaLnBrk="0" hangingPunct="0"/>
              <a:r>
                <a:rPr lang="zh-CN" altLang="en-US" sz="2000" dirty="0" smtClean="0">
                  <a:solidFill>
                    <a:srgbClr val="000000"/>
                  </a:solidFill>
                </a:rPr>
                <a:t>作风扎实的人。</a:t>
              </a:r>
              <a:endParaRPr lang="en-US" altLang="zh-CN" sz="2000" dirty="0">
                <a:solidFill>
                  <a:srgbClr val="000000"/>
                </a:solidFill>
              </a:endParaRPr>
            </a:p>
          </p:txBody>
        </p:sp>
        <p:sp>
          <p:nvSpPr>
            <p:cNvPr id="7" name="Rectangle 14"/>
            <p:cNvSpPr>
              <a:spLocks noChangeArrowheads="1"/>
            </p:cNvSpPr>
            <p:nvPr/>
          </p:nvSpPr>
          <p:spPr bwMode="auto">
            <a:xfrm>
              <a:off x="3189269" y="3106878"/>
              <a:ext cx="1524000" cy="1631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buClr>
                  <a:srgbClr val="FFFF66"/>
                </a:buClr>
                <a:buFont typeface="Wingdings" pitchFamily="2" charset="2"/>
                <a:buNone/>
              </a:pPr>
              <a:r>
                <a:rPr lang="zh-CN" altLang="en-US" sz="2000" dirty="0" smtClean="0">
                  <a:solidFill>
                    <a:srgbClr val="000000"/>
                  </a:solidFill>
                </a:rPr>
                <a:t>勤勤恳恳工作、努力进取创造、任劳任怨奉献的人。</a:t>
              </a:r>
              <a:endParaRPr lang="en-US" altLang="zh-CN" sz="2000" dirty="0">
                <a:solidFill>
                  <a:srgbClr val="000000"/>
                </a:solidFill>
              </a:endParaRPr>
            </a:p>
          </p:txBody>
        </p:sp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9761565" y="3370605"/>
              <a:ext cx="1760510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FFFF66"/>
                </a:buClr>
                <a:buFont typeface="Wingdings" pitchFamily="2" charset="2"/>
                <a:buNone/>
              </a:pPr>
              <a:r>
                <a:rPr lang="zh-CN" altLang="en-US" sz="2000" dirty="0" smtClean="0">
                  <a:solidFill>
                    <a:srgbClr val="000000"/>
                  </a:solidFill>
                </a:rPr>
                <a:t>尊重科学、尊重实践、尊重规律的人。</a:t>
              </a:r>
              <a:endParaRPr lang="en-US" altLang="zh-CN" sz="2000" dirty="0">
                <a:solidFill>
                  <a:srgbClr val="000000"/>
                </a:solidFill>
              </a:endParaRPr>
            </a:p>
          </p:txBody>
        </p:sp>
        <p:sp>
          <p:nvSpPr>
            <p:cNvPr id="9" name="Rectangle 17"/>
            <p:cNvSpPr>
              <a:spLocks noChangeArrowheads="1"/>
            </p:cNvSpPr>
            <p:nvPr/>
          </p:nvSpPr>
          <p:spPr bwMode="black">
            <a:xfrm>
              <a:off x="6296068" y="3546621"/>
              <a:ext cx="2133600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CN" altLang="en-US" sz="24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oper Black" pitchFamily="18" charset="0"/>
                  <a:ea typeface="宋体" charset="-122"/>
                </a:rPr>
                <a:t>老实做人</a:t>
              </a:r>
              <a:endParaRPr lang="en-US" altLang="zh-CN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oper Black" pitchFamily="18" charset="0"/>
                <a:ea typeface="宋体" charset="-122"/>
              </a:endParaRPr>
            </a:p>
          </p:txBody>
        </p:sp>
        <p:grpSp>
          <p:nvGrpSpPr>
            <p:cNvPr id="10" name="Group 34"/>
            <p:cNvGrpSpPr>
              <a:grpSpLocks/>
            </p:cNvGrpSpPr>
            <p:nvPr/>
          </p:nvGrpSpPr>
          <p:grpSpPr bwMode="auto">
            <a:xfrm>
              <a:off x="6737393" y="1816246"/>
              <a:ext cx="1336675" cy="1346200"/>
              <a:chOff x="2390" y="1358"/>
              <a:chExt cx="842" cy="848"/>
            </a:xfrm>
          </p:grpSpPr>
          <p:sp>
            <p:nvSpPr>
              <p:cNvPr id="11" name="AutoShape 4"/>
              <p:cNvSpPr>
                <a:spLocks noChangeArrowheads="1"/>
              </p:cNvSpPr>
              <p:nvPr/>
            </p:nvSpPr>
            <p:spPr bwMode="gray">
              <a:xfrm>
                <a:off x="2390" y="1358"/>
                <a:ext cx="842" cy="848"/>
              </a:xfrm>
              <a:prstGeom prst="roundRect">
                <a:avLst>
                  <a:gd name="adj" fmla="val 13537"/>
                </a:avLst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2700000" scaled="1"/>
              </a:gradFill>
              <a:ln w="38100">
                <a:solidFill>
                  <a:srgbClr val="EAEAEA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zh-CN" altLang="zh-CN"/>
              </a:p>
            </p:txBody>
          </p:sp>
          <p:pic>
            <p:nvPicPr>
              <p:cNvPr id="12" name="Picture 26" descr="Picture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430" y="1927"/>
                <a:ext cx="309" cy="2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27" descr="Picture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rot="10800000">
                <a:off x="2881" y="1380"/>
                <a:ext cx="309" cy="2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4" name="Group 35"/>
            <p:cNvGrpSpPr>
              <a:grpSpLocks/>
            </p:cNvGrpSpPr>
            <p:nvPr/>
          </p:nvGrpSpPr>
          <p:grpSpPr bwMode="auto">
            <a:xfrm>
              <a:off x="8523331" y="3241821"/>
              <a:ext cx="1339850" cy="1346200"/>
              <a:chOff x="3515" y="2256"/>
              <a:chExt cx="844" cy="848"/>
            </a:xfrm>
          </p:grpSpPr>
          <p:sp>
            <p:nvSpPr>
              <p:cNvPr id="15" name="AutoShape 5"/>
              <p:cNvSpPr>
                <a:spLocks noChangeArrowheads="1"/>
              </p:cNvSpPr>
              <p:nvPr/>
            </p:nvSpPr>
            <p:spPr bwMode="gray">
              <a:xfrm>
                <a:off x="3515" y="2256"/>
                <a:ext cx="844" cy="848"/>
              </a:xfrm>
              <a:prstGeom prst="roundRect">
                <a:avLst>
                  <a:gd name="adj" fmla="val 12440"/>
                </a:avLst>
              </a:prstGeom>
              <a:gradFill rotWithShape="0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lin ang="2700000" scaled="1"/>
              </a:gradFill>
              <a:ln w="38100">
                <a:solidFill>
                  <a:srgbClr val="EAEAEA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zh-CN" altLang="zh-CN"/>
              </a:p>
            </p:txBody>
          </p:sp>
          <p:pic>
            <p:nvPicPr>
              <p:cNvPr id="16" name="Picture 28" descr="Picture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gray">
              <a:xfrm>
                <a:off x="3544" y="2826"/>
                <a:ext cx="309" cy="2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29" descr="Picture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gray">
              <a:xfrm rot="10800000">
                <a:off x="4013" y="2273"/>
                <a:ext cx="309" cy="2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8" name="Group 36"/>
            <p:cNvGrpSpPr>
              <a:grpSpLocks/>
            </p:cNvGrpSpPr>
            <p:nvPr/>
          </p:nvGrpSpPr>
          <p:grpSpPr bwMode="auto">
            <a:xfrm>
              <a:off x="6705643" y="4757884"/>
              <a:ext cx="1336675" cy="1346200"/>
              <a:chOff x="2370" y="3211"/>
              <a:chExt cx="842" cy="848"/>
            </a:xfrm>
          </p:grpSpPr>
          <p:sp>
            <p:nvSpPr>
              <p:cNvPr id="19" name="AutoShape 7"/>
              <p:cNvSpPr>
                <a:spLocks noChangeArrowheads="1"/>
              </p:cNvSpPr>
              <p:nvPr/>
            </p:nvSpPr>
            <p:spPr bwMode="gray">
              <a:xfrm>
                <a:off x="2370" y="3211"/>
                <a:ext cx="842" cy="848"/>
              </a:xfrm>
              <a:prstGeom prst="roundRect">
                <a:avLst>
                  <a:gd name="adj" fmla="val 13537"/>
                </a:avLst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2700000" scaled="1"/>
              </a:gradFill>
              <a:ln w="38100">
                <a:solidFill>
                  <a:srgbClr val="EAEAEA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zh-CN" altLang="zh-CN"/>
              </a:p>
            </p:txBody>
          </p:sp>
          <p:pic>
            <p:nvPicPr>
              <p:cNvPr id="20" name="Picture 30" descr="Picture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gray">
              <a:xfrm>
                <a:off x="2406" y="3781"/>
                <a:ext cx="309" cy="2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31" descr="Picture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gray">
              <a:xfrm rot="10800000">
                <a:off x="2863" y="3228"/>
                <a:ext cx="309" cy="2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2" name="Group 37"/>
            <p:cNvGrpSpPr>
              <a:grpSpLocks/>
            </p:cNvGrpSpPr>
            <p:nvPr/>
          </p:nvGrpSpPr>
          <p:grpSpPr bwMode="auto">
            <a:xfrm>
              <a:off x="4843506" y="3230709"/>
              <a:ext cx="1336675" cy="1346200"/>
              <a:chOff x="1197" y="2249"/>
              <a:chExt cx="842" cy="848"/>
            </a:xfrm>
          </p:grpSpPr>
          <p:sp>
            <p:nvSpPr>
              <p:cNvPr id="23" name="AutoShape 6"/>
              <p:cNvSpPr>
                <a:spLocks noChangeArrowheads="1"/>
              </p:cNvSpPr>
              <p:nvPr/>
            </p:nvSpPr>
            <p:spPr bwMode="gray">
              <a:xfrm>
                <a:off x="1197" y="2249"/>
                <a:ext cx="842" cy="848"/>
              </a:xfrm>
              <a:prstGeom prst="roundRect">
                <a:avLst>
                  <a:gd name="adj" fmla="val 11875"/>
                </a:avLst>
              </a:prstGeom>
              <a:gradFill rotWithShape="1">
                <a:gsLst>
                  <a:gs pos="0">
                    <a:srgbClr val="003263"/>
                  </a:gs>
                  <a:gs pos="50000">
                    <a:srgbClr val="006BD6"/>
                  </a:gs>
                  <a:gs pos="100000">
                    <a:srgbClr val="003263"/>
                  </a:gs>
                </a:gsLst>
                <a:lin ang="2700000" scaled="1"/>
              </a:gradFill>
              <a:ln w="38100">
                <a:solidFill>
                  <a:srgbClr val="EAEAEA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zh-CN"/>
              </a:p>
            </p:txBody>
          </p:sp>
          <p:pic>
            <p:nvPicPr>
              <p:cNvPr id="24" name="Picture 32" descr="Picture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224" y="2832"/>
                <a:ext cx="309" cy="2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5" name="Picture 33" descr="Picture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rot="10800000">
                <a:off x="1687" y="2267"/>
                <a:ext cx="309" cy="2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688939" y="1385872"/>
            <a:ext cx="4076700" cy="3906837"/>
            <a:chOff x="688939" y="2051067"/>
            <a:chExt cx="4076700" cy="3906837"/>
          </a:xfrm>
        </p:grpSpPr>
        <p:sp>
          <p:nvSpPr>
            <p:cNvPr id="2" name="Oval 2"/>
            <p:cNvSpPr>
              <a:spLocks noChangeArrowheads="1"/>
            </p:cNvSpPr>
            <p:nvPr/>
          </p:nvSpPr>
          <p:spPr bwMode="auto">
            <a:xfrm>
              <a:off x="1279489" y="2770204"/>
              <a:ext cx="2362200" cy="2362200"/>
            </a:xfrm>
            <a:prstGeom prst="ellipse">
              <a:avLst/>
            </a:prstGeom>
            <a:noFill/>
            <a:ln w="63500">
              <a:solidFill>
                <a:schemeClr val="accent2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3" name="Text Box 3"/>
            <p:cNvSpPr txBox="1">
              <a:spLocks noChangeArrowheads="1"/>
            </p:cNvSpPr>
            <p:nvPr/>
          </p:nvSpPr>
          <p:spPr bwMode="auto">
            <a:xfrm>
              <a:off x="688939" y="4376754"/>
              <a:ext cx="1273175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latinLnBrk="1"/>
              <a:r>
                <a:rPr kumimoji="1" lang="en-US" altLang="ko-KR" b="1">
                  <a:solidFill>
                    <a:schemeClr val="bg1"/>
                  </a:solidFill>
                  <a:latin typeface="Verdana" pitchFamily="34" charset="0"/>
                  <a:ea typeface="Gulim" pitchFamily="34" charset="-127"/>
                </a:rPr>
                <a:t>Diagram</a:t>
              </a:r>
            </a:p>
            <a:p>
              <a:pPr algn="ctr" latinLnBrk="1"/>
              <a:r>
                <a:rPr kumimoji="1" lang="en-US" altLang="ko-KR" b="1">
                  <a:solidFill>
                    <a:schemeClr val="bg1"/>
                  </a:solidFill>
                  <a:latin typeface="Verdana" pitchFamily="34" charset="0"/>
                  <a:ea typeface="Gulim" pitchFamily="34" charset="-127"/>
                </a:rPr>
                <a:t> 2</a:t>
              </a:r>
            </a:p>
          </p:txBody>
        </p:sp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3140039" y="4376754"/>
              <a:ext cx="1273175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latinLnBrk="1"/>
              <a:r>
                <a:rPr kumimoji="1" lang="en-US" altLang="ko-KR" b="1">
                  <a:solidFill>
                    <a:schemeClr val="bg1"/>
                  </a:solidFill>
                  <a:latin typeface="Verdana" pitchFamily="34" charset="0"/>
                  <a:ea typeface="Gulim" pitchFamily="34" charset="-127"/>
                </a:rPr>
                <a:t>Diagram</a:t>
              </a:r>
            </a:p>
            <a:p>
              <a:pPr algn="ctr" latinLnBrk="1"/>
              <a:r>
                <a:rPr kumimoji="1" lang="en-US" altLang="ko-KR" b="1">
                  <a:solidFill>
                    <a:schemeClr val="bg1"/>
                  </a:solidFill>
                  <a:latin typeface="Verdana" pitchFamily="34" charset="0"/>
                  <a:ea typeface="Gulim" pitchFamily="34" charset="-127"/>
                </a:rPr>
                <a:t>3</a:t>
              </a:r>
            </a:p>
          </p:txBody>
        </p:sp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765139" y="4308492"/>
              <a:ext cx="1273175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latinLnBrk="1"/>
              <a:r>
                <a:rPr kumimoji="1" lang="en-US" altLang="ko-KR" b="1">
                  <a:solidFill>
                    <a:schemeClr val="bg1"/>
                  </a:solidFill>
                  <a:latin typeface="Verdana" pitchFamily="34" charset="0"/>
                  <a:ea typeface="Gulim" pitchFamily="34" charset="-127"/>
                </a:rPr>
                <a:t>Diagram</a:t>
              </a:r>
            </a:p>
            <a:p>
              <a:pPr algn="ctr" latinLnBrk="1"/>
              <a:r>
                <a:rPr kumimoji="1" lang="en-US" altLang="ko-KR" b="1">
                  <a:solidFill>
                    <a:schemeClr val="bg1"/>
                  </a:solidFill>
                  <a:latin typeface="Verdana" pitchFamily="34" charset="0"/>
                  <a:ea typeface="Gulim" pitchFamily="34" charset="-127"/>
                </a:rPr>
                <a:t> 2</a:t>
              </a:r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2974939" y="4308492"/>
              <a:ext cx="1273175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latinLnBrk="1"/>
              <a:r>
                <a:rPr kumimoji="1" lang="en-US" altLang="ko-KR" b="1">
                  <a:solidFill>
                    <a:schemeClr val="bg1"/>
                  </a:solidFill>
                  <a:latin typeface="Verdana" pitchFamily="34" charset="0"/>
                  <a:ea typeface="Gulim" pitchFamily="34" charset="-127"/>
                </a:rPr>
                <a:t>Diagram</a:t>
              </a:r>
            </a:p>
            <a:p>
              <a:pPr algn="ctr" latinLnBrk="1"/>
              <a:r>
                <a:rPr kumimoji="1" lang="en-US" altLang="ko-KR" b="1">
                  <a:solidFill>
                    <a:schemeClr val="bg1"/>
                  </a:solidFill>
                  <a:latin typeface="Verdana" pitchFamily="34" charset="0"/>
                  <a:ea typeface="Gulim" pitchFamily="34" charset="-127"/>
                </a:rPr>
                <a:t> 3</a:t>
              </a:r>
            </a:p>
          </p:txBody>
        </p:sp>
        <p:grpSp>
          <p:nvGrpSpPr>
            <p:cNvPr id="8" name="Group 10"/>
            <p:cNvGrpSpPr>
              <a:grpSpLocks/>
            </p:cNvGrpSpPr>
            <p:nvPr/>
          </p:nvGrpSpPr>
          <p:grpSpPr bwMode="auto">
            <a:xfrm>
              <a:off x="688939" y="2051067"/>
              <a:ext cx="1677988" cy="1677987"/>
              <a:chOff x="863" y="970"/>
              <a:chExt cx="1057" cy="1057"/>
            </a:xfrm>
          </p:grpSpPr>
          <p:sp>
            <p:nvSpPr>
              <p:cNvPr id="9" name="Oval 11"/>
              <p:cNvSpPr>
                <a:spLocks noChangeArrowheads="1"/>
              </p:cNvSpPr>
              <p:nvPr/>
            </p:nvSpPr>
            <p:spPr bwMode="auto">
              <a:xfrm>
                <a:off x="863" y="970"/>
                <a:ext cx="1057" cy="1057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rgbClr val="0000FF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zh-CN"/>
              </a:p>
            </p:txBody>
          </p:sp>
          <p:sp>
            <p:nvSpPr>
              <p:cNvPr id="10" name="Oval 12"/>
              <p:cNvSpPr>
                <a:spLocks noChangeArrowheads="1"/>
              </p:cNvSpPr>
              <p:nvPr/>
            </p:nvSpPr>
            <p:spPr bwMode="auto">
              <a:xfrm>
                <a:off x="912" y="1014"/>
                <a:ext cx="948" cy="949"/>
              </a:xfrm>
              <a:prstGeom prst="ellipse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latinLnBrk="1"/>
                <a:r>
                  <a:rPr lang="zh-CN" altLang="en-US" sz="2400" b="1" dirty="0" smtClean="0">
                    <a:solidFill>
                      <a:schemeClr val="bg1"/>
                    </a:solidFill>
                    <a:latin typeface="Verdana" pitchFamily="34" charset="0"/>
                    <a:ea typeface="Gulim" pitchFamily="34" charset="-127"/>
                  </a:rPr>
                  <a:t>说话算数</a:t>
                </a:r>
                <a:endParaRPr lang="ko-KR" altLang="en-US" sz="2400" b="1" dirty="0">
                  <a:solidFill>
                    <a:schemeClr val="bg1"/>
                  </a:solidFill>
                  <a:latin typeface="Verdana" pitchFamily="34" charset="0"/>
                  <a:ea typeface="Gulim" pitchFamily="34" charset="-127"/>
                </a:endParaRPr>
              </a:p>
            </p:txBody>
          </p:sp>
        </p:grpSp>
        <p:grpSp>
          <p:nvGrpSpPr>
            <p:cNvPr id="11" name="Group 13"/>
            <p:cNvGrpSpPr>
              <a:grpSpLocks/>
            </p:cNvGrpSpPr>
            <p:nvPr/>
          </p:nvGrpSpPr>
          <p:grpSpPr bwMode="auto">
            <a:xfrm>
              <a:off x="3087652" y="3121042"/>
              <a:ext cx="1677987" cy="1677987"/>
              <a:chOff x="863" y="970"/>
              <a:chExt cx="1057" cy="1057"/>
            </a:xfrm>
          </p:grpSpPr>
          <p:sp>
            <p:nvSpPr>
              <p:cNvPr id="12" name="Oval 14"/>
              <p:cNvSpPr>
                <a:spLocks noChangeArrowheads="1"/>
              </p:cNvSpPr>
              <p:nvPr/>
            </p:nvSpPr>
            <p:spPr bwMode="auto">
              <a:xfrm>
                <a:off x="863" y="970"/>
                <a:ext cx="1057" cy="1057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rgbClr val="0000FF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zh-CN"/>
              </a:p>
            </p:txBody>
          </p:sp>
          <p:sp>
            <p:nvSpPr>
              <p:cNvPr id="13" name="Oval 15"/>
              <p:cNvSpPr>
                <a:spLocks noChangeArrowheads="1"/>
              </p:cNvSpPr>
              <p:nvPr/>
            </p:nvSpPr>
            <p:spPr bwMode="auto">
              <a:xfrm>
                <a:off x="912" y="1014"/>
                <a:ext cx="948" cy="949"/>
              </a:xfrm>
              <a:prstGeom prst="ellipse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latinLnBrk="1"/>
                <a:r>
                  <a:rPr lang="zh-CN" altLang="en-US" sz="2400" b="1" dirty="0" smtClean="0">
                    <a:solidFill>
                      <a:schemeClr val="bg1"/>
                    </a:solidFill>
                    <a:latin typeface="Verdana" pitchFamily="34" charset="0"/>
                    <a:ea typeface="Gulim" pitchFamily="34" charset="-127"/>
                  </a:rPr>
                  <a:t>表里如一</a:t>
                </a:r>
                <a:endParaRPr lang="ko-KR" altLang="en-US" sz="2400" b="1" dirty="0">
                  <a:solidFill>
                    <a:schemeClr val="bg1"/>
                  </a:solidFill>
                  <a:latin typeface="Verdana" pitchFamily="34" charset="0"/>
                  <a:ea typeface="Gulim" pitchFamily="34" charset="-127"/>
                </a:endParaRPr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982627" y="4279917"/>
              <a:ext cx="1677987" cy="1677987"/>
              <a:chOff x="863" y="970"/>
              <a:chExt cx="1057" cy="1057"/>
            </a:xfrm>
          </p:grpSpPr>
          <p:sp>
            <p:nvSpPr>
              <p:cNvPr id="15" name="Oval 17"/>
              <p:cNvSpPr>
                <a:spLocks noChangeArrowheads="1"/>
              </p:cNvSpPr>
              <p:nvPr/>
            </p:nvSpPr>
            <p:spPr bwMode="auto">
              <a:xfrm>
                <a:off x="863" y="970"/>
                <a:ext cx="1057" cy="1057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rgbClr val="0000FF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zh-CN"/>
              </a:p>
            </p:txBody>
          </p:sp>
          <p:sp>
            <p:nvSpPr>
              <p:cNvPr id="16" name="Oval 18"/>
              <p:cNvSpPr>
                <a:spLocks noChangeArrowheads="1"/>
              </p:cNvSpPr>
              <p:nvPr/>
            </p:nvSpPr>
            <p:spPr bwMode="auto">
              <a:xfrm>
                <a:off x="912" y="1014"/>
                <a:ext cx="948" cy="949"/>
              </a:xfrm>
              <a:prstGeom prst="ellipse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latinLnBrk="1"/>
                <a:r>
                  <a:rPr lang="zh-CN" altLang="en-US" sz="2400" b="1" dirty="0" smtClean="0">
                    <a:solidFill>
                      <a:schemeClr val="bg1"/>
                    </a:solidFill>
                    <a:latin typeface="Verdana" pitchFamily="34" charset="0"/>
                    <a:ea typeface="Gulim" pitchFamily="34" charset="-127"/>
                  </a:rPr>
                  <a:t>正人正己</a:t>
                </a:r>
                <a:endParaRPr lang="ko-KR" altLang="en-US" sz="2400" b="1" dirty="0">
                  <a:solidFill>
                    <a:schemeClr val="bg1"/>
                  </a:solidFill>
                  <a:latin typeface="Verdana" pitchFamily="34" charset="0"/>
                  <a:ea typeface="Gulim" pitchFamily="34" charset="-127"/>
                </a:endParaRPr>
              </a:p>
            </p:txBody>
          </p:sp>
        </p:grpSp>
      </p:grpSp>
      <p:sp>
        <p:nvSpPr>
          <p:cNvPr id="17" name="TextBox 16"/>
          <p:cNvSpPr txBox="1"/>
          <p:nvPr/>
        </p:nvSpPr>
        <p:spPr>
          <a:xfrm>
            <a:off x="260312" y="5386400"/>
            <a:ext cx="52864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      “言行一致”，就是要对党、对组织、对同志讲真话、讲实话、讲心里话，就是要言必行、行必果，以行动验证表态、用实践兑现承诺。</a:t>
            </a:r>
            <a:endParaRPr lang="zh-CN" altLang="en-US" sz="2400" dirty="0"/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gray">
          <a:xfrm>
            <a:off x="4903781" y="1314434"/>
            <a:ext cx="4446768" cy="4643455"/>
          </a:xfrm>
          <a:prstGeom prst="rightArrow">
            <a:avLst>
              <a:gd name="adj1" fmla="val 79306"/>
              <a:gd name="adj2" fmla="val 20443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  <a:alpha val="24001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20" name="AutoShape 4"/>
          <p:cNvSpPr>
            <a:spLocks noChangeArrowheads="1"/>
          </p:cNvSpPr>
          <p:nvPr/>
        </p:nvSpPr>
        <p:spPr bwMode="gray">
          <a:xfrm>
            <a:off x="5056180" y="1814486"/>
            <a:ext cx="3265758" cy="801035"/>
          </a:xfrm>
          <a:prstGeom prst="roundRect">
            <a:avLst>
              <a:gd name="adj" fmla="val 9106"/>
            </a:avLst>
          </a:prstGeom>
          <a:solidFill>
            <a:srgbClr val="92D050"/>
          </a:soli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CN" altLang="en-US" sz="2400" dirty="0" smtClean="0"/>
              <a:t>出以公心</a:t>
            </a:r>
            <a:endParaRPr lang="en-US" altLang="zh-CN" sz="2400" dirty="0"/>
          </a:p>
        </p:txBody>
      </p:sp>
      <p:sp>
        <p:nvSpPr>
          <p:cNvPr id="21" name="AutoShape 5"/>
          <p:cNvSpPr>
            <a:spLocks noChangeArrowheads="1"/>
          </p:cNvSpPr>
          <p:nvPr/>
        </p:nvSpPr>
        <p:spPr bwMode="gray">
          <a:xfrm>
            <a:off x="5056180" y="2727963"/>
            <a:ext cx="3265758" cy="801035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CN" altLang="en-US" sz="2400" dirty="0" smtClean="0"/>
              <a:t>处事公正</a:t>
            </a:r>
            <a:endParaRPr lang="en-US" altLang="zh-CN" sz="2400" dirty="0"/>
          </a:p>
        </p:txBody>
      </p:sp>
      <p:sp>
        <p:nvSpPr>
          <p:cNvPr id="22" name="AutoShape 6"/>
          <p:cNvSpPr>
            <a:spLocks noChangeArrowheads="1"/>
          </p:cNvSpPr>
          <p:nvPr/>
        </p:nvSpPr>
        <p:spPr bwMode="gray">
          <a:xfrm>
            <a:off x="5056180" y="3656657"/>
            <a:ext cx="3265758" cy="801035"/>
          </a:xfrm>
          <a:prstGeom prst="roundRect">
            <a:avLst>
              <a:gd name="adj" fmla="val 9106"/>
            </a:avLst>
          </a:prstGeom>
          <a:solidFill>
            <a:srgbClr val="00B0F0"/>
          </a:soli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CN" altLang="en-US" sz="2400" dirty="0" smtClean="0"/>
              <a:t>坚持原则</a:t>
            </a:r>
            <a:endParaRPr lang="en-US" altLang="zh-CN" sz="2400" dirty="0"/>
          </a:p>
        </p:txBody>
      </p:sp>
      <p:grpSp>
        <p:nvGrpSpPr>
          <p:cNvPr id="56" name="组合 55"/>
          <p:cNvGrpSpPr/>
          <p:nvPr/>
        </p:nvGrpSpPr>
        <p:grpSpPr>
          <a:xfrm>
            <a:off x="9404375" y="1426189"/>
            <a:ext cx="1985880" cy="4817468"/>
            <a:chOff x="10481500" y="2209800"/>
            <a:chExt cx="1985880" cy="4817468"/>
          </a:xfrm>
        </p:grpSpPr>
        <p:sp>
          <p:nvSpPr>
            <p:cNvPr id="23" name="AutoShape 8"/>
            <p:cNvSpPr>
              <a:spLocks noChangeArrowheads="1"/>
            </p:cNvSpPr>
            <p:nvPr/>
          </p:nvSpPr>
          <p:spPr bwMode="gray">
            <a:xfrm>
              <a:off x="10481500" y="2209800"/>
              <a:ext cx="1985880" cy="4817468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4" name="AutoShape 9"/>
            <p:cNvSpPr>
              <a:spLocks noChangeArrowheads="1"/>
            </p:cNvSpPr>
            <p:nvPr/>
          </p:nvSpPr>
          <p:spPr bwMode="gray">
            <a:xfrm>
              <a:off x="10714088" y="2247901"/>
              <a:ext cx="1697062" cy="36970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25" name="Text Box 10"/>
            <p:cNvSpPr txBox="1">
              <a:spLocks noChangeArrowheads="1"/>
            </p:cNvSpPr>
            <p:nvPr/>
          </p:nvSpPr>
          <p:spPr bwMode="black">
            <a:xfrm>
              <a:off x="10622412" y="3026739"/>
              <a:ext cx="1787914" cy="37856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zh-CN" altLang="en-US" sz="2400" dirty="0" smtClean="0"/>
                <a:t>让好干部真正受尊重、受重用，让那些阿谀逢迎、弄虚作假、不干实事、会跑会要的干部真正没市场、受惩戒。</a:t>
              </a:r>
              <a:endParaRPr lang="en-US" altLang="zh-CN" sz="2400" dirty="0" smtClean="0"/>
            </a:p>
          </p:txBody>
        </p:sp>
      </p:grpSp>
      <p:grpSp>
        <p:nvGrpSpPr>
          <p:cNvPr id="26" name="Group 11"/>
          <p:cNvGrpSpPr>
            <a:grpSpLocks/>
          </p:cNvGrpSpPr>
          <p:nvPr/>
        </p:nvGrpSpPr>
        <p:grpSpPr bwMode="auto">
          <a:xfrm>
            <a:off x="5208580" y="2152635"/>
            <a:ext cx="442879" cy="414638"/>
            <a:chOff x="5088" y="240"/>
            <a:chExt cx="384" cy="384"/>
          </a:xfrm>
        </p:grpSpPr>
        <p:sp>
          <p:nvSpPr>
            <p:cNvPr id="27" name="Oval 12"/>
            <p:cNvSpPr>
              <a:spLocks noChangeArrowheads="1"/>
            </p:cNvSpPr>
            <p:nvPr/>
          </p:nvSpPr>
          <p:spPr bwMode="gray">
            <a:xfrm>
              <a:off x="5088" y="240"/>
              <a:ext cx="96" cy="96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28" name="Oval 13"/>
            <p:cNvSpPr>
              <a:spLocks noChangeArrowheads="1"/>
            </p:cNvSpPr>
            <p:nvPr/>
          </p:nvSpPr>
          <p:spPr bwMode="gray">
            <a:xfrm>
              <a:off x="5232" y="240"/>
              <a:ext cx="96" cy="96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29" name="Oval 14"/>
            <p:cNvSpPr>
              <a:spLocks noChangeArrowheads="1"/>
            </p:cNvSpPr>
            <p:nvPr/>
          </p:nvSpPr>
          <p:spPr bwMode="gray">
            <a:xfrm>
              <a:off x="5376" y="240"/>
              <a:ext cx="96" cy="96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30" name="Oval 15"/>
            <p:cNvSpPr>
              <a:spLocks noChangeArrowheads="1"/>
            </p:cNvSpPr>
            <p:nvPr/>
          </p:nvSpPr>
          <p:spPr bwMode="gray">
            <a:xfrm>
              <a:off x="5088" y="384"/>
              <a:ext cx="96" cy="96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31" name="Oval 16"/>
            <p:cNvSpPr>
              <a:spLocks noChangeArrowheads="1"/>
            </p:cNvSpPr>
            <p:nvPr/>
          </p:nvSpPr>
          <p:spPr bwMode="gray">
            <a:xfrm>
              <a:off x="5232" y="384"/>
              <a:ext cx="96" cy="96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32" name="Oval 17"/>
            <p:cNvSpPr>
              <a:spLocks noChangeArrowheads="1"/>
            </p:cNvSpPr>
            <p:nvPr/>
          </p:nvSpPr>
          <p:spPr bwMode="gray">
            <a:xfrm>
              <a:off x="5376" y="384"/>
              <a:ext cx="96" cy="96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33" name="Oval 18"/>
            <p:cNvSpPr>
              <a:spLocks noChangeArrowheads="1"/>
            </p:cNvSpPr>
            <p:nvPr/>
          </p:nvSpPr>
          <p:spPr bwMode="gray">
            <a:xfrm>
              <a:off x="5088" y="528"/>
              <a:ext cx="96" cy="96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34" name="Oval 19"/>
            <p:cNvSpPr>
              <a:spLocks noChangeArrowheads="1"/>
            </p:cNvSpPr>
            <p:nvPr/>
          </p:nvSpPr>
          <p:spPr bwMode="gray">
            <a:xfrm>
              <a:off x="5232" y="528"/>
              <a:ext cx="96" cy="96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35" name="Oval 20"/>
            <p:cNvSpPr>
              <a:spLocks noChangeArrowheads="1"/>
            </p:cNvSpPr>
            <p:nvPr/>
          </p:nvSpPr>
          <p:spPr bwMode="gray">
            <a:xfrm>
              <a:off x="5376" y="528"/>
              <a:ext cx="96" cy="96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</p:grpSp>
      <p:grpSp>
        <p:nvGrpSpPr>
          <p:cNvPr id="36" name="Group 21"/>
          <p:cNvGrpSpPr>
            <a:grpSpLocks/>
          </p:cNvGrpSpPr>
          <p:nvPr/>
        </p:nvGrpSpPr>
        <p:grpSpPr bwMode="auto">
          <a:xfrm>
            <a:off x="5208580" y="3295635"/>
            <a:ext cx="442879" cy="414638"/>
            <a:chOff x="5088" y="240"/>
            <a:chExt cx="384" cy="384"/>
          </a:xfrm>
        </p:grpSpPr>
        <p:sp>
          <p:nvSpPr>
            <p:cNvPr id="37" name="Oval 22"/>
            <p:cNvSpPr>
              <a:spLocks noChangeArrowheads="1"/>
            </p:cNvSpPr>
            <p:nvPr/>
          </p:nvSpPr>
          <p:spPr bwMode="gray">
            <a:xfrm>
              <a:off x="5088" y="240"/>
              <a:ext cx="96" cy="96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38" name="Oval 23"/>
            <p:cNvSpPr>
              <a:spLocks noChangeArrowheads="1"/>
            </p:cNvSpPr>
            <p:nvPr/>
          </p:nvSpPr>
          <p:spPr bwMode="gray">
            <a:xfrm>
              <a:off x="5232" y="240"/>
              <a:ext cx="96" cy="96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39" name="Oval 24"/>
            <p:cNvSpPr>
              <a:spLocks noChangeArrowheads="1"/>
            </p:cNvSpPr>
            <p:nvPr/>
          </p:nvSpPr>
          <p:spPr bwMode="gray">
            <a:xfrm>
              <a:off x="5376" y="240"/>
              <a:ext cx="96" cy="96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40" name="Oval 25"/>
            <p:cNvSpPr>
              <a:spLocks noChangeArrowheads="1"/>
            </p:cNvSpPr>
            <p:nvPr/>
          </p:nvSpPr>
          <p:spPr bwMode="gray">
            <a:xfrm>
              <a:off x="5088" y="384"/>
              <a:ext cx="96" cy="96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41" name="Oval 26"/>
            <p:cNvSpPr>
              <a:spLocks noChangeArrowheads="1"/>
            </p:cNvSpPr>
            <p:nvPr/>
          </p:nvSpPr>
          <p:spPr bwMode="gray">
            <a:xfrm>
              <a:off x="5232" y="384"/>
              <a:ext cx="96" cy="96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42" name="Oval 27"/>
            <p:cNvSpPr>
              <a:spLocks noChangeArrowheads="1"/>
            </p:cNvSpPr>
            <p:nvPr/>
          </p:nvSpPr>
          <p:spPr bwMode="gray">
            <a:xfrm>
              <a:off x="5376" y="384"/>
              <a:ext cx="96" cy="96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43" name="Oval 28"/>
            <p:cNvSpPr>
              <a:spLocks noChangeArrowheads="1"/>
            </p:cNvSpPr>
            <p:nvPr/>
          </p:nvSpPr>
          <p:spPr bwMode="gray">
            <a:xfrm>
              <a:off x="5088" y="528"/>
              <a:ext cx="96" cy="96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44" name="Oval 29"/>
            <p:cNvSpPr>
              <a:spLocks noChangeArrowheads="1"/>
            </p:cNvSpPr>
            <p:nvPr/>
          </p:nvSpPr>
          <p:spPr bwMode="gray">
            <a:xfrm>
              <a:off x="5232" y="528"/>
              <a:ext cx="96" cy="96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45" name="Oval 30"/>
            <p:cNvSpPr>
              <a:spLocks noChangeArrowheads="1"/>
            </p:cNvSpPr>
            <p:nvPr/>
          </p:nvSpPr>
          <p:spPr bwMode="gray">
            <a:xfrm>
              <a:off x="5376" y="528"/>
              <a:ext cx="96" cy="96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</p:grpSp>
      <p:grpSp>
        <p:nvGrpSpPr>
          <p:cNvPr id="46" name="Group 31"/>
          <p:cNvGrpSpPr>
            <a:grpSpLocks/>
          </p:cNvGrpSpPr>
          <p:nvPr/>
        </p:nvGrpSpPr>
        <p:grpSpPr bwMode="auto">
          <a:xfrm>
            <a:off x="5208580" y="4438635"/>
            <a:ext cx="442879" cy="414638"/>
            <a:chOff x="5088" y="240"/>
            <a:chExt cx="384" cy="384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gray">
            <a:xfrm>
              <a:off x="5088" y="240"/>
              <a:ext cx="96" cy="96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gray">
            <a:xfrm>
              <a:off x="5232" y="240"/>
              <a:ext cx="96" cy="96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49" name="Oval 34"/>
            <p:cNvSpPr>
              <a:spLocks noChangeArrowheads="1"/>
            </p:cNvSpPr>
            <p:nvPr/>
          </p:nvSpPr>
          <p:spPr bwMode="gray">
            <a:xfrm>
              <a:off x="5376" y="240"/>
              <a:ext cx="96" cy="96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50" name="Oval 35"/>
            <p:cNvSpPr>
              <a:spLocks noChangeArrowheads="1"/>
            </p:cNvSpPr>
            <p:nvPr/>
          </p:nvSpPr>
          <p:spPr bwMode="gray">
            <a:xfrm>
              <a:off x="5088" y="384"/>
              <a:ext cx="96" cy="96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51" name="Oval 36"/>
            <p:cNvSpPr>
              <a:spLocks noChangeArrowheads="1"/>
            </p:cNvSpPr>
            <p:nvPr/>
          </p:nvSpPr>
          <p:spPr bwMode="gray">
            <a:xfrm>
              <a:off x="5232" y="384"/>
              <a:ext cx="96" cy="96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52" name="Oval 37"/>
            <p:cNvSpPr>
              <a:spLocks noChangeArrowheads="1"/>
            </p:cNvSpPr>
            <p:nvPr/>
          </p:nvSpPr>
          <p:spPr bwMode="gray">
            <a:xfrm>
              <a:off x="5376" y="384"/>
              <a:ext cx="96" cy="96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53" name="Oval 38"/>
            <p:cNvSpPr>
              <a:spLocks noChangeArrowheads="1"/>
            </p:cNvSpPr>
            <p:nvPr/>
          </p:nvSpPr>
          <p:spPr bwMode="gray">
            <a:xfrm>
              <a:off x="5088" y="528"/>
              <a:ext cx="96" cy="96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54" name="Oval 39"/>
            <p:cNvSpPr>
              <a:spLocks noChangeArrowheads="1"/>
            </p:cNvSpPr>
            <p:nvPr/>
          </p:nvSpPr>
          <p:spPr bwMode="gray">
            <a:xfrm>
              <a:off x="5232" y="528"/>
              <a:ext cx="96" cy="96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55" name="Oval 40"/>
            <p:cNvSpPr>
              <a:spLocks noChangeArrowheads="1"/>
            </p:cNvSpPr>
            <p:nvPr/>
          </p:nvSpPr>
          <p:spPr bwMode="gray">
            <a:xfrm>
              <a:off x="5376" y="528"/>
              <a:ext cx="96" cy="96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</p:grpSp>
      <p:sp>
        <p:nvSpPr>
          <p:cNvPr id="57" name="AutoShape 6"/>
          <p:cNvSpPr>
            <a:spLocks noChangeArrowheads="1"/>
          </p:cNvSpPr>
          <p:nvPr/>
        </p:nvSpPr>
        <p:spPr bwMode="gray">
          <a:xfrm>
            <a:off x="5057713" y="4585351"/>
            <a:ext cx="3265758" cy="801035"/>
          </a:xfrm>
          <a:prstGeom prst="roundRect">
            <a:avLst>
              <a:gd name="adj" fmla="val 9106"/>
            </a:avLst>
          </a:prstGeom>
          <a:solidFill>
            <a:srgbClr val="7030A0"/>
          </a:soli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CN" altLang="en-US" sz="2400" dirty="0" smtClean="0">
                <a:solidFill>
                  <a:schemeClr val="bg1"/>
                </a:solidFill>
              </a:rPr>
              <a:t>襟怀坦白，光明磊落</a:t>
            </a:r>
            <a:endParaRPr lang="en-US" altLang="zh-CN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0" grpId="0" animBg="1"/>
      <p:bldP spid="21" grpId="0" animBg="1"/>
      <p:bldP spid="22" grpId="0" animBg="1"/>
      <p:bldP spid="5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图片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6825" y="1656234"/>
            <a:ext cx="9102725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7"/>
          <p:cNvSpPr txBox="1">
            <a:spLocks noChangeArrowheads="1"/>
          </p:cNvSpPr>
          <p:nvPr/>
        </p:nvSpPr>
        <p:spPr bwMode="auto">
          <a:xfrm>
            <a:off x="2762250" y="2808759"/>
            <a:ext cx="4259263" cy="7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8" tIns="45693" rIns="91388" bIns="45693">
            <a:spAutoFit/>
          </a:bodyPr>
          <a:lstStyle/>
          <a:p>
            <a:pPr defTabSz="912813"/>
            <a:r>
              <a:rPr lang="zh-CN" altLang="en-US" sz="4400" dirty="0" smtClean="0">
                <a:solidFill>
                  <a:srgbClr val="007CA8"/>
                </a:solidFill>
                <a:latin typeface="微软雅黑" pitchFamily="34" charset="-122"/>
                <a:ea typeface="微软雅黑" pitchFamily="34" charset="-122"/>
              </a:rPr>
              <a:t>第八章</a:t>
            </a:r>
            <a:endParaRPr lang="zh-CN" altLang="en-US" dirty="0">
              <a:solidFill>
                <a:srgbClr val="007CA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1781181" y="3235152"/>
            <a:ext cx="4791075" cy="1008062"/>
            <a:chOff x="251520" y="3145950"/>
            <a:chExt cx="4791328" cy="1008115"/>
          </a:xfrm>
          <a:solidFill>
            <a:srgbClr val="FF0000"/>
          </a:solidFill>
        </p:grpSpPr>
        <p:sp>
          <p:nvSpPr>
            <p:cNvPr id="4" name="Rectangle 15"/>
            <p:cNvSpPr>
              <a:spLocks noChangeArrowheads="1"/>
            </p:cNvSpPr>
            <p:nvPr/>
          </p:nvSpPr>
          <p:spPr bwMode="auto">
            <a:xfrm>
              <a:off x="1099290" y="3650802"/>
              <a:ext cx="3943558" cy="346093"/>
            </a:xfrm>
            <a:prstGeom prst="rect">
              <a:avLst/>
            </a:prstGeom>
            <a:solidFill>
              <a:srgbClr val="007CA8"/>
            </a:solidFill>
            <a:ln>
              <a:noFill/>
            </a:ln>
            <a:extLst/>
          </p:spPr>
          <p:txBody>
            <a:bodyPr wrap="none" anchor="ctr"/>
            <a:lstStyle/>
            <a:p>
              <a:pPr algn="ctr" defTabSz="913861">
                <a:defRPr/>
              </a:pPr>
              <a:endParaRPr lang="zh-CN" altLang="zh-CN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6" name="Oval 18"/>
            <p:cNvSpPr>
              <a:spLocks noChangeArrowheads="1"/>
            </p:cNvSpPr>
            <p:nvPr/>
          </p:nvSpPr>
          <p:spPr bwMode="auto">
            <a:xfrm>
              <a:off x="251520" y="3145950"/>
              <a:ext cx="1079557" cy="1008115"/>
            </a:xfrm>
            <a:prstGeom prst="ellipse">
              <a:avLst/>
            </a:prstGeom>
            <a:solidFill>
              <a:srgbClr val="007CA8"/>
            </a:solidFill>
            <a:ln>
              <a:noFill/>
            </a:ln>
            <a:extLst/>
          </p:spPr>
          <p:txBody>
            <a:bodyPr wrap="none" anchor="ctr"/>
            <a:lstStyle/>
            <a:p>
              <a:pPr algn="ctr" defTabSz="913861">
                <a:defRPr/>
              </a:pPr>
              <a:r>
                <a:rPr lang="en-US" altLang="zh-CN" sz="5400" b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8</a:t>
              </a:r>
              <a:endParaRPr lang="zh-CN" altLang="zh-CN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8" name="直接连接符 3"/>
          <p:cNvCxnSpPr/>
          <p:nvPr/>
        </p:nvCxnSpPr>
        <p:spPr bwMode="auto">
          <a:xfrm flipH="1">
            <a:off x="2917825" y="4073996"/>
            <a:ext cx="0" cy="889000"/>
          </a:xfrm>
          <a:prstGeom prst="line">
            <a:avLst/>
          </a:prstGeom>
          <a:ln w="158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2943999" y="4243392"/>
            <a:ext cx="2031220" cy="6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8" tIns="45693" rIns="91388" bIns="45693">
            <a:spAutoFit/>
          </a:bodyPr>
          <a:lstStyle/>
          <a:p>
            <a:r>
              <a:rPr lang="zh-CN" altLang="en-US" sz="3600" dirty="0" smtClean="0">
                <a:latin typeface="微软雅黑" pitchFamily="34" charset="-122"/>
                <a:ea typeface="微软雅黑" pitchFamily="34" charset="-122"/>
              </a:rPr>
              <a:t>切实践行</a:t>
            </a:r>
            <a:endParaRPr lang="zh-CN" altLang="en-US" sz="3600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831947" y="1667687"/>
            <a:ext cx="8181218" cy="3933027"/>
            <a:chOff x="188329" y="90268"/>
            <a:chExt cx="5233099" cy="1154107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88329" y="90268"/>
              <a:ext cx="5233099" cy="1154107"/>
              <a:chOff x="144016" y="72559"/>
              <a:chExt cx="4001781" cy="974687"/>
            </a:xfrm>
          </p:grpSpPr>
          <p:sp>
            <p:nvSpPr>
              <p:cNvPr id="8" name="矩形 4"/>
              <p:cNvSpPr>
                <a:spLocks noChangeArrowheads="1"/>
              </p:cNvSpPr>
              <p:nvPr/>
            </p:nvSpPr>
            <p:spPr bwMode="auto">
              <a:xfrm>
                <a:off x="144016" y="244248"/>
                <a:ext cx="3992057" cy="678096"/>
              </a:xfrm>
              <a:prstGeom prst="rect">
                <a:avLst/>
              </a:prstGeom>
              <a:solidFill>
                <a:srgbClr val="E45B2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>
                  <a:buFont typeface="Arial" pitchFamily="34" charset="0"/>
                  <a:buNone/>
                </a:pPr>
                <a:endParaRPr lang="zh-CN" altLang="zh-CN" sz="3600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9" name="等腰三角形 5"/>
              <p:cNvSpPr>
                <a:spLocks noChangeArrowheads="1"/>
              </p:cNvSpPr>
              <p:nvPr/>
            </p:nvSpPr>
            <p:spPr bwMode="auto">
              <a:xfrm>
                <a:off x="3952097" y="72559"/>
                <a:ext cx="193700" cy="178431"/>
              </a:xfrm>
              <a:prstGeom prst="triangle">
                <a:avLst>
                  <a:gd name="adj" fmla="val 0"/>
                </a:avLst>
              </a:prstGeom>
              <a:solidFill>
                <a:srgbClr val="7F7F7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>
                  <a:buFont typeface="Arial" pitchFamily="34" charset="0"/>
                  <a:buNone/>
                </a:pPr>
                <a:endParaRPr lang="zh-CN" altLang="zh-CN" sz="3600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10" name="等腰三角形 6"/>
              <p:cNvSpPr>
                <a:spLocks noChangeArrowheads="1"/>
              </p:cNvSpPr>
              <p:nvPr/>
            </p:nvSpPr>
            <p:spPr bwMode="auto">
              <a:xfrm rot="10800000">
                <a:off x="144016" y="922344"/>
                <a:ext cx="430056" cy="124902"/>
              </a:xfrm>
              <a:prstGeom prst="triangle">
                <a:avLst>
                  <a:gd name="adj" fmla="val 0"/>
                </a:avLst>
              </a:prstGeom>
              <a:solidFill>
                <a:srgbClr val="7F7F7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>
                  <a:buFont typeface="Arial" pitchFamily="34" charset="0"/>
                  <a:buNone/>
                </a:pPr>
                <a:endParaRPr lang="zh-CN" altLang="zh-CN" sz="3600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</p:grpSp>
        <p:sp>
          <p:nvSpPr>
            <p:cNvPr id="7" name="Rectangle 1"/>
            <p:cNvSpPr>
              <a:spLocks noChangeArrowheads="1"/>
            </p:cNvSpPr>
            <p:nvPr/>
          </p:nvSpPr>
          <p:spPr bwMode="auto">
            <a:xfrm>
              <a:off x="290177" y="423607"/>
              <a:ext cx="5016686" cy="591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76176" anchor="ctr">
              <a:spAutoFit/>
            </a:bodyPr>
            <a:lstStyle/>
            <a:p>
              <a:pPr eaLnBrk="0" hangingPunct="0">
                <a:lnSpc>
                  <a:spcPct val="150000"/>
                </a:lnSpc>
                <a:buFont typeface="Arial" pitchFamily="34" charset="0"/>
                <a:buNone/>
              </a:pPr>
              <a:r>
                <a:rPr lang="zh-CN" altLang="en-US" sz="2800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       各级领导干部要强化使命担当，</a:t>
              </a:r>
              <a:endParaRPr lang="en-US" altLang="zh-CN" sz="28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宋体" pitchFamily="2" charset="-122"/>
              </a:endParaRPr>
            </a:p>
            <a:p>
              <a:pPr eaLnBrk="0" hangingPunct="0">
                <a:lnSpc>
                  <a:spcPct val="150000"/>
                </a:lnSpc>
                <a:buFont typeface="Arial" pitchFamily="34" charset="0"/>
                <a:buNone/>
              </a:pPr>
              <a:r>
                <a:rPr lang="zh-CN" altLang="en-US" sz="2800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践行“三严三实”要求。</a:t>
              </a:r>
              <a:endParaRPr lang="en-US" altLang="zh-CN" sz="28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宋体" pitchFamily="2" charset="-122"/>
              </a:endParaRPr>
            </a:p>
            <a:p>
              <a:pPr algn="r" eaLnBrk="0" hangingPunct="0">
                <a:lnSpc>
                  <a:spcPct val="150000"/>
                </a:lnSpc>
                <a:buFont typeface="Arial" pitchFamily="34" charset="0"/>
                <a:buNone/>
              </a:pPr>
              <a:r>
                <a:rPr lang="en-US" altLang="zh-CN" sz="2800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——</a:t>
              </a:r>
              <a:r>
                <a:rPr lang="zh-CN" altLang="en-US" sz="2800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习近平</a:t>
              </a:r>
              <a:endParaRPr lang="pt-PT" altLang="zh-CN" sz="28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宋体" pitchFamily="2" charset="-122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936566" y="1457310"/>
            <a:ext cx="9253627" cy="4905710"/>
            <a:chOff x="433042" y="1089437"/>
            <a:chExt cx="8474912" cy="4548570"/>
          </a:xfrm>
        </p:grpSpPr>
        <p:sp>
          <p:nvSpPr>
            <p:cNvPr id="4" name="Freeform 7"/>
            <p:cNvSpPr>
              <a:spLocks/>
            </p:cNvSpPr>
            <p:nvPr/>
          </p:nvSpPr>
          <p:spPr bwMode="auto">
            <a:xfrm>
              <a:off x="2257517" y="3759654"/>
              <a:ext cx="1111473" cy="296790"/>
            </a:xfrm>
            <a:custGeom>
              <a:avLst/>
              <a:gdLst>
                <a:gd name="T0" fmla="*/ 336630601 w 2331"/>
                <a:gd name="T1" fmla="*/ 81322314 h 688"/>
                <a:gd name="T2" fmla="*/ 15019123 w 2331"/>
                <a:gd name="T3" fmla="*/ 16311770 h 688"/>
                <a:gd name="T4" fmla="*/ 301248903 w 2331"/>
                <a:gd name="T5" fmla="*/ 0 h 688"/>
                <a:gd name="T6" fmla="*/ 336630601 w 2331"/>
                <a:gd name="T7" fmla="*/ 81322314 h 6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31"/>
                <a:gd name="T13" fmla="*/ 0 h 688"/>
                <a:gd name="T14" fmla="*/ 2331 w 2331"/>
                <a:gd name="T15" fmla="*/ 688 h 6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31" h="688">
                  <a:moveTo>
                    <a:pt x="2331" y="688"/>
                  </a:moveTo>
                  <a:cubicBezTo>
                    <a:pt x="2331" y="688"/>
                    <a:pt x="208" y="159"/>
                    <a:pt x="104" y="138"/>
                  </a:cubicBezTo>
                  <a:cubicBezTo>
                    <a:pt x="0" y="118"/>
                    <a:pt x="2086" y="0"/>
                    <a:pt x="2086" y="0"/>
                  </a:cubicBezTo>
                  <a:lnTo>
                    <a:pt x="2331" y="688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666666">
                    <a:alpha val="34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" name="Freeform 2"/>
            <p:cNvSpPr>
              <a:spLocks/>
            </p:cNvSpPr>
            <p:nvPr/>
          </p:nvSpPr>
          <p:spPr bwMode="auto">
            <a:xfrm flipH="1">
              <a:off x="5945276" y="3759654"/>
              <a:ext cx="1099521" cy="296790"/>
            </a:xfrm>
            <a:custGeom>
              <a:avLst/>
              <a:gdLst>
                <a:gd name="T0" fmla="*/ 329430154 w 2331"/>
                <a:gd name="T1" fmla="*/ 81322314 h 688"/>
                <a:gd name="T2" fmla="*/ 14697855 w 2331"/>
                <a:gd name="T3" fmla="*/ 16311770 h 688"/>
                <a:gd name="T4" fmla="*/ 294805214 w 2331"/>
                <a:gd name="T5" fmla="*/ 0 h 688"/>
                <a:gd name="T6" fmla="*/ 329430154 w 2331"/>
                <a:gd name="T7" fmla="*/ 81322314 h 6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31"/>
                <a:gd name="T13" fmla="*/ 0 h 688"/>
                <a:gd name="T14" fmla="*/ 2331 w 2331"/>
                <a:gd name="T15" fmla="*/ 688 h 6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31" h="688">
                  <a:moveTo>
                    <a:pt x="2331" y="688"/>
                  </a:moveTo>
                  <a:cubicBezTo>
                    <a:pt x="2331" y="688"/>
                    <a:pt x="208" y="159"/>
                    <a:pt x="104" y="138"/>
                  </a:cubicBezTo>
                  <a:cubicBezTo>
                    <a:pt x="0" y="118"/>
                    <a:pt x="2086" y="0"/>
                    <a:pt x="2086" y="0"/>
                  </a:cubicBezTo>
                  <a:lnTo>
                    <a:pt x="2331" y="688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666666">
                    <a:alpha val="34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 flipH="1">
              <a:off x="7790811" y="3805164"/>
              <a:ext cx="1051716" cy="456141"/>
            </a:xfrm>
            <a:custGeom>
              <a:avLst/>
              <a:gdLst>
                <a:gd name="T0" fmla="*/ 301406795 w 2331"/>
                <a:gd name="T1" fmla="*/ 192091788 h 688"/>
                <a:gd name="T2" fmla="*/ 13447518 w 2331"/>
                <a:gd name="T3" fmla="*/ 38530166 h 688"/>
                <a:gd name="T4" fmla="*/ 269727438 w 2331"/>
                <a:gd name="T5" fmla="*/ 0 h 688"/>
                <a:gd name="T6" fmla="*/ 301406795 w 2331"/>
                <a:gd name="T7" fmla="*/ 192091788 h 6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31"/>
                <a:gd name="T13" fmla="*/ 0 h 688"/>
                <a:gd name="T14" fmla="*/ 2331 w 2331"/>
                <a:gd name="T15" fmla="*/ 688 h 6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31" h="688">
                  <a:moveTo>
                    <a:pt x="2331" y="688"/>
                  </a:moveTo>
                  <a:cubicBezTo>
                    <a:pt x="2331" y="688"/>
                    <a:pt x="208" y="159"/>
                    <a:pt x="104" y="138"/>
                  </a:cubicBezTo>
                  <a:cubicBezTo>
                    <a:pt x="0" y="118"/>
                    <a:pt x="2086" y="0"/>
                    <a:pt x="2086" y="0"/>
                  </a:cubicBezTo>
                  <a:lnTo>
                    <a:pt x="2331" y="688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666666">
                    <a:alpha val="34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" name="Freeform 12"/>
            <p:cNvSpPr>
              <a:spLocks/>
            </p:cNvSpPr>
            <p:nvPr/>
          </p:nvSpPr>
          <p:spPr bwMode="auto">
            <a:xfrm>
              <a:off x="3327161" y="2711921"/>
              <a:ext cx="1358592" cy="1356474"/>
            </a:xfrm>
            <a:custGeom>
              <a:avLst/>
              <a:gdLst>
                <a:gd name="T0" fmla="*/ 1130619934 w 913"/>
                <a:gd name="T1" fmla="*/ 1185098247 h 972"/>
                <a:gd name="T2" fmla="*/ 0 w 913"/>
                <a:gd name="T3" fmla="*/ 1202416771 h 972"/>
                <a:gd name="T4" fmla="*/ 0 w 913"/>
                <a:gd name="T5" fmla="*/ 0 h 972"/>
                <a:gd name="T6" fmla="*/ 1130619934 w 913"/>
                <a:gd name="T7" fmla="*/ 7421907 h 972"/>
                <a:gd name="T8" fmla="*/ 1130619934 w 913"/>
                <a:gd name="T9" fmla="*/ 1185098247 h 9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13"/>
                <a:gd name="T16" fmla="*/ 0 h 972"/>
                <a:gd name="T17" fmla="*/ 913 w 913"/>
                <a:gd name="T18" fmla="*/ 972 h 9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13" h="972">
                  <a:moveTo>
                    <a:pt x="913" y="958"/>
                  </a:moveTo>
                  <a:lnTo>
                    <a:pt x="0" y="972"/>
                  </a:lnTo>
                  <a:lnTo>
                    <a:pt x="0" y="0"/>
                  </a:lnTo>
                  <a:lnTo>
                    <a:pt x="913" y="6"/>
                  </a:lnTo>
                  <a:lnTo>
                    <a:pt x="913" y="958"/>
                  </a:lnTo>
                  <a:close/>
                </a:path>
              </a:pathLst>
            </a:custGeom>
            <a:gradFill rotWithShape="1">
              <a:gsLst>
                <a:gs pos="0">
                  <a:srgbClr val="FFFF00"/>
                </a:gs>
                <a:gs pos="100000">
                  <a:srgbClr val="C0C0C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3231550" y="2711921"/>
              <a:ext cx="95611" cy="1356474"/>
            </a:xfrm>
            <a:custGeom>
              <a:avLst/>
              <a:gdLst>
                <a:gd name="T0" fmla="*/ 0 w 69"/>
                <a:gd name="T1" fmla="*/ 107623768 h 972"/>
                <a:gd name="T2" fmla="*/ 0 w 69"/>
                <a:gd name="T3" fmla="*/ 1120771346 h 972"/>
                <a:gd name="T4" fmla="*/ 84151304 w 69"/>
                <a:gd name="T5" fmla="*/ 1202416771 h 972"/>
                <a:gd name="T6" fmla="*/ 84151304 w 69"/>
                <a:gd name="T7" fmla="*/ 0 h 972"/>
                <a:gd name="T8" fmla="*/ 0 w 69"/>
                <a:gd name="T9" fmla="*/ 107623768 h 9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972"/>
                <a:gd name="T17" fmla="*/ 69 w 69"/>
                <a:gd name="T18" fmla="*/ 972 h 9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972">
                  <a:moveTo>
                    <a:pt x="0" y="87"/>
                  </a:moveTo>
                  <a:lnTo>
                    <a:pt x="0" y="906"/>
                  </a:lnTo>
                  <a:lnTo>
                    <a:pt x="69" y="972"/>
                  </a:lnTo>
                  <a:lnTo>
                    <a:pt x="69" y="0"/>
                  </a:lnTo>
                  <a:lnTo>
                    <a:pt x="0" y="87"/>
                  </a:lnTo>
                  <a:close/>
                </a:path>
              </a:pathLst>
            </a:custGeom>
            <a:gradFill rotWithShape="1">
              <a:gsLst>
                <a:gs pos="0">
                  <a:srgbClr val="969696"/>
                </a:gs>
                <a:gs pos="100000">
                  <a:srgbClr val="5F5F5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" name="Freeform 14"/>
            <p:cNvSpPr>
              <a:spLocks/>
            </p:cNvSpPr>
            <p:nvPr/>
          </p:nvSpPr>
          <p:spPr bwMode="auto">
            <a:xfrm flipH="1">
              <a:off x="6248986" y="2540619"/>
              <a:ext cx="1404281" cy="1746884"/>
            </a:xfrm>
            <a:custGeom>
              <a:avLst/>
              <a:gdLst>
                <a:gd name="T0" fmla="*/ 0 w 1006"/>
                <a:gd name="T1" fmla="*/ 0 h 1251"/>
                <a:gd name="T2" fmla="*/ 0 w 1006"/>
                <a:gd name="T3" fmla="*/ 1549419556 h 1251"/>
                <a:gd name="T4" fmla="*/ 1245111113 w 1006"/>
                <a:gd name="T5" fmla="*/ 1429280965 h 1251"/>
                <a:gd name="T6" fmla="*/ 1245111113 w 1006"/>
                <a:gd name="T7" fmla="*/ 100322306 h 1251"/>
                <a:gd name="T8" fmla="*/ 0 w 1006"/>
                <a:gd name="T9" fmla="*/ 0 h 12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6"/>
                <a:gd name="T16" fmla="*/ 0 h 1251"/>
                <a:gd name="T17" fmla="*/ 1006 w 1006"/>
                <a:gd name="T18" fmla="*/ 1251 h 12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6" h="1251">
                  <a:moveTo>
                    <a:pt x="0" y="0"/>
                  </a:moveTo>
                  <a:lnTo>
                    <a:pt x="0" y="1251"/>
                  </a:lnTo>
                  <a:lnTo>
                    <a:pt x="1006" y="1154"/>
                  </a:lnTo>
                  <a:lnTo>
                    <a:pt x="1006" y="81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B0F0"/>
                </a:gs>
                <a:gs pos="100000">
                  <a:srgbClr val="F8F8F8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Freeform 15"/>
            <p:cNvSpPr>
              <a:spLocks/>
            </p:cNvSpPr>
            <p:nvPr/>
          </p:nvSpPr>
          <p:spPr bwMode="auto">
            <a:xfrm flipH="1">
              <a:off x="7653267" y="2540619"/>
              <a:ext cx="474069" cy="1746884"/>
            </a:xfrm>
            <a:custGeom>
              <a:avLst/>
              <a:gdLst>
                <a:gd name="T0" fmla="*/ 0 w 339"/>
                <a:gd name="T1" fmla="*/ 136240017 h 1251"/>
                <a:gd name="T2" fmla="*/ 0 w 339"/>
                <a:gd name="T3" fmla="*/ 1337628145 h 1251"/>
                <a:gd name="T4" fmla="*/ 421096551 w 339"/>
                <a:gd name="T5" fmla="*/ 1549419556 h 1251"/>
                <a:gd name="T6" fmla="*/ 421096551 w 339"/>
                <a:gd name="T7" fmla="*/ 0 h 1251"/>
                <a:gd name="T8" fmla="*/ 0 w 339"/>
                <a:gd name="T9" fmla="*/ 136240017 h 12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9"/>
                <a:gd name="T16" fmla="*/ 0 h 1251"/>
                <a:gd name="T17" fmla="*/ 339 w 339"/>
                <a:gd name="T18" fmla="*/ 1251 h 12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9" h="1251">
                  <a:moveTo>
                    <a:pt x="0" y="110"/>
                  </a:moveTo>
                  <a:lnTo>
                    <a:pt x="0" y="1080"/>
                  </a:lnTo>
                  <a:lnTo>
                    <a:pt x="339" y="1251"/>
                  </a:lnTo>
                  <a:lnTo>
                    <a:pt x="339" y="0"/>
                  </a:lnTo>
                  <a:lnTo>
                    <a:pt x="0" y="110"/>
                  </a:lnTo>
                  <a:close/>
                </a:path>
              </a:pathLst>
            </a:custGeom>
            <a:gradFill rotWithShape="1">
              <a:gsLst>
                <a:gs pos="0">
                  <a:srgbClr val="00B0F0"/>
                </a:gs>
                <a:gs pos="100000">
                  <a:srgbClr val="5F5F5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auto">
            <a:xfrm flipH="1">
              <a:off x="4620327" y="2711921"/>
              <a:ext cx="1383026" cy="1356474"/>
            </a:xfrm>
            <a:custGeom>
              <a:avLst/>
              <a:gdLst>
                <a:gd name="T0" fmla="*/ 1130619934 w 913"/>
                <a:gd name="T1" fmla="*/ 1185098247 h 972"/>
                <a:gd name="T2" fmla="*/ 0 w 913"/>
                <a:gd name="T3" fmla="*/ 1202416771 h 972"/>
                <a:gd name="T4" fmla="*/ 0 w 913"/>
                <a:gd name="T5" fmla="*/ 0 h 972"/>
                <a:gd name="T6" fmla="*/ 1130619934 w 913"/>
                <a:gd name="T7" fmla="*/ 7421907 h 972"/>
                <a:gd name="T8" fmla="*/ 1130619934 w 913"/>
                <a:gd name="T9" fmla="*/ 1185098247 h 9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13"/>
                <a:gd name="T16" fmla="*/ 0 h 972"/>
                <a:gd name="T17" fmla="*/ 913 w 913"/>
                <a:gd name="T18" fmla="*/ 972 h 9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13" h="972">
                  <a:moveTo>
                    <a:pt x="913" y="958"/>
                  </a:moveTo>
                  <a:lnTo>
                    <a:pt x="0" y="972"/>
                  </a:lnTo>
                  <a:lnTo>
                    <a:pt x="0" y="0"/>
                  </a:lnTo>
                  <a:lnTo>
                    <a:pt x="913" y="6"/>
                  </a:lnTo>
                  <a:lnTo>
                    <a:pt x="913" y="95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00"/>
                </a:gs>
                <a:gs pos="100000">
                  <a:srgbClr val="F8F8F8"/>
                </a:gs>
              </a:gsLst>
              <a:lin ang="2700000" scaled="1"/>
              <a:tileRect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" name="Freeform 19"/>
            <p:cNvSpPr>
              <a:spLocks/>
            </p:cNvSpPr>
            <p:nvPr/>
          </p:nvSpPr>
          <p:spPr bwMode="auto">
            <a:xfrm flipH="1">
              <a:off x="5965195" y="2711921"/>
              <a:ext cx="95611" cy="1356474"/>
            </a:xfrm>
            <a:custGeom>
              <a:avLst/>
              <a:gdLst>
                <a:gd name="T0" fmla="*/ 0 w 69"/>
                <a:gd name="T1" fmla="*/ 107623768 h 972"/>
                <a:gd name="T2" fmla="*/ 0 w 69"/>
                <a:gd name="T3" fmla="*/ 1120771346 h 972"/>
                <a:gd name="T4" fmla="*/ 84151304 w 69"/>
                <a:gd name="T5" fmla="*/ 1202416771 h 972"/>
                <a:gd name="T6" fmla="*/ 84151304 w 69"/>
                <a:gd name="T7" fmla="*/ 0 h 972"/>
                <a:gd name="T8" fmla="*/ 0 w 69"/>
                <a:gd name="T9" fmla="*/ 107623768 h 9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972"/>
                <a:gd name="T17" fmla="*/ 69 w 69"/>
                <a:gd name="T18" fmla="*/ 972 h 9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972">
                  <a:moveTo>
                    <a:pt x="0" y="87"/>
                  </a:moveTo>
                  <a:lnTo>
                    <a:pt x="0" y="906"/>
                  </a:lnTo>
                  <a:lnTo>
                    <a:pt x="69" y="972"/>
                  </a:lnTo>
                  <a:lnTo>
                    <a:pt x="69" y="0"/>
                  </a:lnTo>
                  <a:lnTo>
                    <a:pt x="0" y="87"/>
                  </a:lnTo>
                  <a:close/>
                </a:path>
              </a:pathLst>
            </a:custGeom>
            <a:gradFill rotWithShape="1">
              <a:gsLst>
                <a:gs pos="0">
                  <a:srgbClr val="969696"/>
                </a:gs>
                <a:gs pos="100000">
                  <a:srgbClr val="5F5F5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" name="Rectangle 20"/>
            <p:cNvSpPr>
              <a:spLocks noChangeArrowheads="1"/>
            </p:cNvSpPr>
            <p:nvPr/>
          </p:nvSpPr>
          <p:spPr bwMode="auto">
            <a:xfrm>
              <a:off x="1414437" y="1089437"/>
              <a:ext cx="2390264" cy="907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2400" kern="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itchFamily="34" charset="-122"/>
                  <a:ea typeface="微软雅黑" pitchFamily="34" charset="-122"/>
                </a:rPr>
                <a:t>按</a:t>
              </a:r>
              <a:r>
                <a:rPr lang="en-US" altLang="zh-CN" sz="2400" kern="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itchFamily="34" charset="-122"/>
                  <a:ea typeface="微软雅黑" pitchFamily="34" charset="-122"/>
                </a:rPr>
                <a:t>”</a:t>
              </a:r>
              <a:r>
                <a:rPr lang="zh-CN" altLang="en-US" sz="2400" kern="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itchFamily="34" charset="-122"/>
                  <a:ea typeface="微软雅黑" pitchFamily="34" charset="-122"/>
                </a:rPr>
                <a:t>三严三实</a:t>
              </a:r>
              <a:r>
                <a:rPr lang="en-US" altLang="zh-CN" sz="2400" kern="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itchFamily="34" charset="-122"/>
                  <a:ea typeface="微软雅黑" pitchFamily="34" charset="-122"/>
                </a:rPr>
                <a:t>”</a:t>
              </a:r>
              <a:r>
                <a:rPr lang="zh-CN" altLang="en-US" sz="2400" kern="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itchFamily="34" charset="-122"/>
                  <a:ea typeface="微软雅黑" pitchFamily="34" charset="-122"/>
                </a:rPr>
                <a:t>要求修身做人</a:t>
              </a:r>
              <a:endParaRPr lang="zh-CN" altLang="en-US" sz="24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6" name="Rectangle 28"/>
            <p:cNvSpPr>
              <a:spLocks noChangeArrowheads="1"/>
            </p:cNvSpPr>
            <p:nvPr/>
          </p:nvSpPr>
          <p:spPr bwMode="auto">
            <a:xfrm>
              <a:off x="2788390" y="5141463"/>
              <a:ext cx="3925579" cy="496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2400" kern="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itchFamily="34" charset="-122"/>
                  <a:ea typeface="微软雅黑" pitchFamily="34" charset="-122"/>
                </a:rPr>
                <a:t>按</a:t>
              </a:r>
              <a:r>
                <a:rPr lang="en-US" altLang="zh-CN" sz="2400" kern="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itchFamily="34" charset="-122"/>
                  <a:ea typeface="微软雅黑" pitchFamily="34" charset="-122"/>
                </a:rPr>
                <a:t>”</a:t>
              </a:r>
              <a:r>
                <a:rPr lang="zh-CN" altLang="en-US" sz="2400" kern="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itchFamily="34" charset="-122"/>
                  <a:ea typeface="微软雅黑" pitchFamily="34" charset="-122"/>
                </a:rPr>
                <a:t>三严三实</a:t>
              </a:r>
              <a:r>
                <a:rPr lang="en-US" altLang="zh-CN" sz="2400" kern="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itchFamily="34" charset="-122"/>
                  <a:ea typeface="微软雅黑" pitchFamily="34" charset="-122"/>
                </a:rPr>
                <a:t>”</a:t>
              </a:r>
              <a:r>
                <a:rPr lang="zh-CN" altLang="en-US" sz="2400" kern="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itchFamily="34" charset="-122"/>
                  <a:ea typeface="微软雅黑" pitchFamily="34" charset="-122"/>
                </a:rPr>
                <a:t>要求用权律己</a:t>
              </a:r>
              <a:endParaRPr lang="zh-CN" altLang="en-US" sz="24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Line 29"/>
            <p:cNvSpPr>
              <a:spLocks noChangeShapeType="1"/>
            </p:cNvSpPr>
            <p:nvPr/>
          </p:nvSpPr>
          <p:spPr bwMode="auto">
            <a:xfrm flipV="1">
              <a:off x="4620326" y="4107230"/>
              <a:ext cx="0" cy="967996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8" name="Rectangle 30"/>
            <p:cNvSpPr>
              <a:spLocks noChangeArrowheads="1"/>
            </p:cNvSpPr>
            <p:nvPr/>
          </p:nvSpPr>
          <p:spPr bwMode="auto">
            <a:xfrm>
              <a:off x="6517690" y="1221912"/>
              <a:ext cx="2390264" cy="907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2400" kern="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itchFamily="34" charset="-122"/>
                  <a:ea typeface="微软雅黑" pitchFamily="34" charset="-122"/>
                </a:rPr>
                <a:t>按</a:t>
              </a:r>
              <a:r>
                <a:rPr lang="en-US" altLang="zh-CN" sz="2400" kern="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itchFamily="34" charset="-122"/>
                  <a:ea typeface="微软雅黑" pitchFamily="34" charset="-122"/>
                </a:rPr>
                <a:t>”</a:t>
              </a:r>
              <a:r>
                <a:rPr lang="zh-CN" altLang="en-US" sz="2400" kern="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itchFamily="34" charset="-122"/>
                  <a:ea typeface="微软雅黑" pitchFamily="34" charset="-122"/>
                </a:rPr>
                <a:t>三严三实</a:t>
              </a:r>
              <a:r>
                <a:rPr lang="en-US" altLang="zh-CN" sz="2400" kern="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itchFamily="34" charset="-122"/>
                  <a:ea typeface="微软雅黑" pitchFamily="34" charset="-122"/>
                </a:rPr>
                <a:t>”</a:t>
              </a:r>
              <a:r>
                <a:rPr lang="zh-CN" altLang="en-US" sz="2400" kern="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itchFamily="34" charset="-122"/>
                  <a:ea typeface="微软雅黑" pitchFamily="34" charset="-122"/>
                </a:rPr>
                <a:t>要求谋事创业</a:t>
              </a:r>
              <a:endParaRPr lang="zh-CN" altLang="en-US" sz="24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9" name="Line 31"/>
            <p:cNvSpPr>
              <a:spLocks noChangeShapeType="1"/>
            </p:cNvSpPr>
            <p:nvPr/>
          </p:nvSpPr>
          <p:spPr bwMode="auto">
            <a:xfrm flipH="1">
              <a:off x="6321411" y="1189143"/>
              <a:ext cx="0" cy="1435304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0" name="Freeform 32"/>
            <p:cNvSpPr>
              <a:spLocks/>
            </p:cNvSpPr>
            <p:nvPr/>
          </p:nvSpPr>
          <p:spPr bwMode="auto">
            <a:xfrm>
              <a:off x="3325261" y="4213804"/>
              <a:ext cx="29879" cy="1991"/>
            </a:xfrm>
            <a:custGeom>
              <a:avLst/>
              <a:gdLst>
                <a:gd name="T0" fmla="*/ 47254914 w 12"/>
                <a:gd name="T1" fmla="*/ 0 h 1587"/>
                <a:gd name="T2" fmla="*/ 0 w 12"/>
                <a:gd name="T3" fmla="*/ 0 h 1587"/>
                <a:gd name="T4" fmla="*/ 47254914 w 12"/>
                <a:gd name="T5" fmla="*/ 0 h 1587"/>
                <a:gd name="T6" fmla="*/ 47254914 w 12"/>
                <a:gd name="T7" fmla="*/ 0 h 15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587"/>
                <a:gd name="T14" fmla="*/ 12 w 12"/>
                <a:gd name="T15" fmla="*/ 1587 h 15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587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875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1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54900" y="3684243"/>
              <a:ext cx="219108" cy="352563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altLang="zh-CN" sz="3600" kern="10" dirty="0">
                  <a:solidFill>
                    <a:srgbClr val="F79646"/>
                  </a:solidFill>
                  <a:latin typeface="微软雅黑" pitchFamily="34" charset="-122"/>
                  <a:ea typeface="微软雅黑" pitchFamily="34" charset="-122"/>
                  <a:cs typeface="Arial"/>
                </a:rPr>
                <a:t>2</a:t>
              </a:r>
              <a:endParaRPr lang="zh-CN" altLang="en-US" sz="3600" kern="10" dirty="0">
                <a:solidFill>
                  <a:srgbClr val="F79646"/>
                </a:solidFill>
                <a:latin typeface="微软雅黑" pitchFamily="34" charset="-122"/>
                <a:ea typeface="微软雅黑" pitchFamily="34" charset="-122"/>
                <a:cs typeface="Arial"/>
              </a:endParaRPr>
            </a:p>
          </p:txBody>
        </p:sp>
        <p:sp>
          <p:nvSpPr>
            <p:cNvPr id="23" name="WordArt 38"/>
            <p:cNvSpPr>
              <a:spLocks noChangeArrowheads="1" noChangeShapeType="1" noTextEdit="1"/>
            </p:cNvSpPr>
            <p:nvPr/>
          </p:nvSpPr>
          <p:spPr bwMode="auto">
            <a:xfrm>
              <a:off x="7237379" y="3745711"/>
              <a:ext cx="229068" cy="35256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altLang="zh-CN" sz="3600" kern="10" dirty="0" smtClean="0">
                  <a:solidFill>
                    <a:srgbClr val="F79646"/>
                  </a:solidFill>
                  <a:latin typeface="微软雅黑" pitchFamily="34" charset="-122"/>
                  <a:ea typeface="微软雅黑" pitchFamily="34" charset="-122"/>
                  <a:cs typeface="Arial"/>
                </a:rPr>
                <a:t>3</a:t>
              </a:r>
              <a:endParaRPr lang="zh-CN" altLang="en-US" sz="3600" kern="10" dirty="0">
                <a:solidFill>
                  <a:srgbClr val="F79646"/>
                </a:solidFill>
                <a:latin typeface="微软雅黑" pitchFamily="34" charset="-122"/>
                <a:ea typeface="微软雅黑" pitchFamily="34" charset="-122"/>
                <a:cs typeface="Arial"/>
              </a:endParaRPr>
            </a:p>
          </p:txBody>
        </p:sp>
        <p:grpSp>
          <p:nvGrpSpPr>
            <p:cNvPr id="24" name="组合 4"/>
            <p:cNvGrpSpPr/>
            <p:nvPr/>
          </p:nvGrpSpPr>
          <p:grpSpPr>
            <a:xfrm>
              <a:off x="433042" y="1154266"/>
              <a:ext cx="2643234" cy="3675030"/>
              <a:chOff x="433042" y="1154266"/>
              <a:chExt cx="2643234" cy="3675030"/>
            </a:xfrm>
          </p:grpSpPr>
          <p:sp>
            <p:nvSpPr>
              <p:cNvPr id="25" name="Freeform 3"/>
              <p:cNvSpPr>
                <a:spLocks/>
              </p:cNvSpPr>
              <p:nvPr/>
            </p:nvSpPr>
            <p:spPr bwMode="auto">
              <a:xfrm>
                <a:off x="433042" y="3837337"/>
                <a:ext cx="1234970" cy="456143"/>
              </a:xfrm>
              <a:custGeom>
                <a:avLst/>
                <a:gdLst/>
                <a:ahLst/>
                <a:cxnLst>
                  <a:cxn ang="0">
                    <a:pos x="2331" y="688"/>
                  </a:cxn>
                  <a:cxn ang="0">
                    <a:pos x="104" y="138"/>
                  </a:cxn>
                  <a:cxn ang="0">
                    <a:pos x="2086" y="0"/>
                  </a:cxn>
                  <a:cxn ang="0">
                    <a:pos x="2331" y="688"/>
                  </a:cxn>
                </a:cxnLst>
                <a:rect l="0" t="0" r="r" b="b"/>
                <a:pathLst>
                  <a:path w="2331" h="688">
                    <a:moveTo>
                      <a:pt x="2331" y="688"/>
                    </a:moveTo>
                    <a:cubicBezTo>
                      <a:pt x="2331" y="688"/>
                      <a:pt x="208" y="159"/>
                      <a:pt x="104" y="138"/>
                    </a:cubicBezTo>
                    <a:cubicBezTo>
                      <a:pt x="0" y="118"/>
                      <a:pt x="2086" y="0"/>
                      <a:pt x="2086" y="0"/>
                    </a:cubicBezTo>
                    <a:lnTo>
                      <a:pt x="2331" y="688"/>
                    </a:lnTo>
                    <a:close/>
                  </a:path>
                </a:pathLst>
              </a:custGeom>
              <a:gradFill>
                <a:gsLst>
                  <a:gs pos="0">
                    <a:schemeClr val="tx1">
                      <a:alpha val="0"/>
                    </a:schemeClr>
                  </a:gs>
                  <a:gs pos="100000">
                    <a:schemeClr val="tx1">
                      <a:alpha val="46000"/>
                    </a:schemeClr>
                  </a:gs>
                </a:gsLst>
                <a:lin ang="5400000" scaled="0"/>
              </a:gradFill>
              <a:ln w="9525" cap="rnd">
                <a:noFill/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6" name="Freeform 8"/>
              <p:cNvSpPr>
                <a:spLocks/>
              </p:cNvSpPr>
              <p:nvPr/>
            </p:nvSpPr>
            <p:spPr bwMode="auto">
              <a:xfrm>
                <a:off x="1671995" y="2540619"/>
                <a:ext cx="1404281" cy="1746884"/>
              </a:xfrm>
              <a:custGeom>
                <a:avLst/>
                <a:gdLst>
                  <a:gd name="T0" fmla="*/ 0 w 1006"/>
                  <a:gd name="T1" fmla="*/ 0 h 1251"/>
                  <a:gd name="T2" fmla="*/ 0 w 1006"/>
                  <a:gd name="T3" fmla="*/ 1549419556 h 1251"/>
                  <a:gd name="T4" fmla="*/ 1245111113 w 1006"/>
                  <a:gd name="T5" fmla="*/ 1429280965 h 1251"/>
                  <a:gd name="T6" fmla="*/ 1245111113 w 1006"/>
                  <a:gd name="T7" fmla="*/ 100322306 h 1251"/>
                  <a:gd name="T8" fmla="*/ 0 w 1006"/>
                  <a:gd name="T9" fmla="*/ 0 h 12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6"/>
                  <a:gd name="T16" fmla="*/ 0 h 1251"/>
                  <a:gd name="T17" fmla="*/ 1006 w 1006"/>
                  <a:gd name="T18" fmla="*/ 1251 h 12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6" h="1251">
                    <a:moveTo>
                      <a:pt x="0" y="0"/>
                    </a:moveTo>
                    <a:lnTo>
                      <a:pt x="0" y="1251"/>
                    </a:lnTo>
                    <a:lnTo>
                      <a:pt x="1006" y="1154"/>
                    </a:lnTo>
                    <a:lnTo>
                      <a:pt x="1006" y="81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33000">
                    <a:schemeClr val="accent6">
                      <a:lumMod val="60000"/>
                      <a:lumOff val="40000"/>
                    </a:schemeClr>
                  </a:gs>
                  <a:gs pos="100000">
                    <a:schemeClr val="accent6"/>
                  </a:gs>
                </a:gsLst>
                <a:lin ang="5400000" scaled="0"/>
              </a:gradFill>
              <a:ln w="3175">
                <a:noFill/>
              </a:ln>
              <a:effectLst/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ct val="120000"/>
                  </a:lnSpc>
                </a:pPr>
                <a:endParaRPr lang="zh-CN" altLang="en-US" sz="1200">
                  <a:solidFill>
                    <a:srgbClr val="F9F9F9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7" name="Freeform 9"/>
              <p:cNvSpPr>
                <a:spLocks/>
              </p:cNvSpPr>
              <p:nvPr/>
            </p:nvSpPr>
            <p:spPr bwMode="auto">
              <a:xfrm>
                <a:off x="1197926" y="2540619"/>
                <a:ext cx="474069" cy="1746884"/>
              </a:xfrm>
              <a:custGeom>
                <a:avLst/>
                <a:gdLst>
                  <a:gd name="T0" fmla="*/ 0 w 339"/>
                  <a:gd name="T1" fmla="*/ 136240017 h 1251"/>
                  <a:gd name="T2" fmla="*/ 0 w 339"/>
                  <a:gd name="T3" fmla="*/ 1337628145 h 1251"/>
                  <a:gd name="T4" fmla="*/ 421096551 w 339"/>
                  <a:gd name="T5" fmla="*/ 1549419556 h 1251"/>
                  <a:gd name="T6" fmla="*/ 421096551 w 339"/>
                  <a:gd name="T7" fmla="*/ 0 h 1251"/>
                  <a:gd name="T8" fmla="*/ 0 w 339"/>
                  <a:gd name="T9" fmla="*/ 136240017 h 12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9"/>
                  <a:gd name="T16" fmla="*/ 0 h 1251"/>
                  <a:gd name="T17" fmla="*/ 339 w 339"/>
                  <a:gd name="T18" fmla="*/ 1251 h 12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9" h="1251">
                    <a:moveTo>
                      <a:pt x="0" y="110"/>
                    </a:moveTo>
                    <a:lnTo>
                      <a:pt x="0" y="1080"/>
                    </a:lnTo>
                    <a:lnTo>
                      <a:pt x="339" y="1251"/>
                    </a:lnTo>
                    <a:lnTo>
                      <a:pt x="339" y="0"/>
                    </a:lnTo>
                    <a:lnTo>
                      <a:pt x="0" y="110"/>
                    </a:lnTo>
                    <a:close/>
                  </a:path>
                </a:pathLst>
              </a:custGeom>
              <a:gradFill>
                <a:gsLst>
                  <a:gs pos="33000">
                    <a:schemeClr val="accent6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 w="3175">
                <a:noFill/>
              </a:ln>
              <a:effectLst/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ct val="120000"/>
                  </a:lnSpc>
                </a:pPr>
                <a:endParaRPr lang="zh-CN" altLang="en-US" sz="1200">
                  <a:solidFill>
                    <a:srgbClr val="F9F9F9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8" name="Line 21"/>
              <p:cNvSpPr>
                <a:spLocks noChangeShapeType="1"/>
              </p:cNvSpPr>
              <p:nvPr/>
            </p:nvSpPr>
            <p:spPr bwMode="auto">
              <a:xfrm flipV="1">
                <a:off x="1227805" y="1154266"/>
                <a:ext cx="0" cy="1497899"/>
              </a:xfrm>
              <a:prstGeom prst="line">
                <a:avLst/>
              </a:prstGeom>
              <a:gradFill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50000">
                    <a:schemeClr val="accent6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 w="9525" cap="rnd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  <a:ex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9" name="WordArt 33"/>
              <p:cNvSpPr>
                <a:spLocks noChangeArrowheads="1" noChangeShapeType="1" noTextEdit="1"/>
              </p:cNvSpPr>
              <p:nvPr/>
            </p:nvSpPr>
            <p:spPr bwMode="auto">
              <a:xfrm>
                <a:off x="1839314" y="3767621"/>
                <a:ext cx="173295" cy="352563"/>
              </a:xfrm>
              <a:prstGeom prst="rect">
                <a:avLst/>
              </a:prstGeom>
              <a:noFill/>
              <a:ln w="9525" cap="rnd">
                <a:noFill/>
                <a:prstDash val="solid"/>
                <a:round/>
                <a:headEnd/>
                <a:tailEnd/>
              </a:ln>
              <a:ex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3600">
                    <a:solidFill>
                      <a:prstClr val="white"/>
                    </a:solidFill>
                    <a:latin typeface="微软雅黑" pitchFamily="34" charset="-122"/>
                    <a:ea typeface="微软雅黑" pitchFamily="34" charset="-122"/>
                  </a:rPr>
                  <a:t>1</a:t>
                </a:r>
                <a:endParaRPr lang="zh-CN" altLang="en-US" sz="360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30" name="Freeform 39"/>
              <p:cNvSpPr>
                <a:spLocks/>
              </p:cNvSpPr>
              <p:nvPr/>
            </p:nvSpPr>
            <p:spPr bwMode="auto">
              <a:xfrm>
                <a:off x="2895014" y="4827305"/>
                <a:ext cx="29879" cy="1991"/>
              </a:xfrm>
              <a:custGeom>
                <a:avLst/>
                <a:gdLst>
                  <a:gd name="T0" fmla="*/ 47254914 w 12"/>
                  <a:gd name="T1" fmla="*/ 0 h 1587"/>
                  <a:gd name="T2" fmla="*/ 0 w 12"/>
                  <a:gd name="T3" fmla="*/ 0 h 1587"/>
                  <a:gd name="T4" fmla="*/ 47254914 w 12"/>
                  <a:gd name="T5" fmla="*/ 0 h 1587"/>
                  <a:gd name="T6" fmla="*/ 47254914 w 12"/>
                  <a:gd name="T7" fmla="*/ 0 h 158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587"/>
                  <a:gd name="T14" fmla="*/ 12 w 12"/>
                  <a:gd name="T15" fmla="*/ 1587 h 158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587">
                    <a:moveTo>
                      <a:pt x="12" y="0"/>
                    </a:move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50000">
                    <a:schemeClr val="accent6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郑重声明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0415" y="2250272"/>
            <a:ext cx="7269309" cy="278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2"/>
          <p:cNvSpPr>
            <a:spLocks noChangeShapeType="1"/>
          </p:cNvSpPr>
          <p:nvPr/>
        </p:nvSpPr>
        <p:spPr bwMode="gray">
          <a:xfrm>
            <a:off x="2282412" y="1528525"/>
            <a:ext cx="0" cy="328541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42063" y="-5001"/>
            <a:ext cx="1956352" cy="1665209"/>
            <a:chOff x="171" y="-3"/>
            <a:chExt cx="978" cy="999"/>
          </a:xfrm>
        </p:grpSpPr>
        <p:sp>
          <p:nvSpPr>
            <p:cNvPr id="9" name="Freeform 4"/>
            <p:cNvSpPr>
              <a:spLocks/>
            </p:cNvSpPr>
            <p:nvPr/>
          </p:nvSpPr>
          <p:spPr bwMode="gray">
            <a:xfrm>
              <a:off x="653" y="-3"/>
              <a:ext cx="496" cy="999"/>
            </a:xfrm>
            <a:custGeom>
              <a:avLst/>
              <a:gdLst>
                <a:gd name="T0" fmla="*/ 84 w 496"/>
                <a:gd name="T1" fmla="*/ 0 h 999"/>
                <a:gd name="T2" fmla="*/ 496 w 496"/>
                <a:gd name="T3" fmla="*/ 854 h 999"/>
                <a:gd name="T4" fmla="*/ 496 w 496"/>
                <a:gd name="T5" fmla="*/ 999 h 999"/>
                <a:gd name="T6" fmla="*/ 0 w 496"/>
                <a:gd name="T7" fmla="*/ 188 h 999"/>
                <a:gd name="T8" fmla="*/ 84 w 496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6"/>
                <a:gd name="T16" fmla="*/ 0 h 999"/>
                <a:gd name="T17" fmla="*/ 496 w 496"/>
                <a:gd name="T18" fmla="*/ 999 h 9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6" h="999">
                  <a:moveTo>
                    <a:pt x="84" y="0"/>
                  </a:moveTo>
                  <a:lnTo>
                    <a:pt x="496" y="854"/>
                  </a:lnTo>
                  <a:lnTo>
                    <a:pt x="496" y="999"/>
                  </a:lnTo>
                  <a:lnTo>
                    <a:pt x="0" y="18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gray">
            <a:xfrm>
              <a:off x="171" y="0"/>
              <a:ext cx="564" cy="187"/>
            </a:xfrm>
            <a:custGeom>
              <a:avLst/>
              <a:gdLst>
                <a:gd name="T0" fmla="*/ 564 w 564"/>
                <a:gd name="T1" fmla="*/ 0 h 187"/>
                <a:gd name="T2" fmla="*/ 482 w 564"/>
                <a:gd name="T3" fmla="*/ 187 h 187"/>
                <a:gd name="T4" fmla="*/ 0 w 564"/>
                <a:gd name="T5" fmla="*/ 0 h 187"/>
                <a:gd name="T6" fmla="*/ 564 w 564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4"/>
                <a:gd name="T13" fmla="*/ 0 h 187"/>
                <a:gd name="T14" fmla="*/ 564 w 564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4" h="187">
                  <a:moveTo>
                    <a:pt x="564" y="0"/>
                  </a:moveTo>
                  <a:lnTo>
                    <a:pt x="482" y="187"/>
                  </a:lnTo>
                  <a:lnTo>
                    <a:pt x="0" y="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1" name="Freeform 7"/>
          <p:cNvSpPr>
            <a:spLocks/>
          </p:cNvSpPr>
          <p:nvPr/>
        </p:nvSpPr>
        <p:spPr bwMode="gray">
          <a:xfrm>
            <a:off x="2358426" y="-10001"/>
            <a:ext cx="2388430" cy="1595200"/>
          </a:xfrm>
          <a:custGeom>
            <a:avLst/>
            <a:gdLst>
              <a:gd name="T0" fmla="*/ 2147483647 w 1194"/>
              <a:gd name="T1" fmla="*/ 0 h 957"/>
              <a:gd name="T2" fmla="*/ 0 w 1194"/>
              <a:gd name="T3" fmla="*/ 2147483647 h 957"/>
              <a:gd name="T4" fmla="*/ 0 w 1194"/>
              <a:gd name="T5" fmla="*/ 2147483647 h 957"/>
              <a:gd name="T6" fmla="*/ 2147483647 w 1194"/>
              <a:gd name="T7" fmla="*/ 0 h 957"/>
              <a:gd name="T8" fmla="*/ 2147483647 w 1194"/>
              <a:gd name="T9" fmla="*/ 0 h 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957"/>
              <a:gd name="T17" fmla="*/ 1194 w 1194"/>
              <a:gd name="T18" fmla="*/ 957 h 9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957">
                <a:moveTo>
                  <a:pt x="843" y="0"/>
                </a:moveTo>
                <a:lnTo>
                  <a:pt x="0" y="885"/>
                </a:lnTo>
                <a:lnTo>
                  <a:pt x="0" y="957"/>
                </a:lnTo>
                <a:lnTo>
                  <a:pt x="1194" y="0"/>
                </a:lnTo>
                <a:lnTo>
                  <a:pt x="843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2" name="Freeform 8"/>
          <p:cNvSpPr>
            <a:spLocks/>
          </p:cNvSpPr>
          <p:nvPr/>
        </p:nvSpPr>
        <p:spPr bwMode="gray">
          <a:xfrm>
            <a:off x="2358425" y="-15002"/>
            <a:ext cx="2694485" cy="1660209"/>
          </a:xfrm>
          <a:custGeom>
            <a:avLst/>
            <a:gdLst>
              <a:gd name="T0" fmla="*/ 2147483647 w 1347"/>
              <a:gd name="T1" fmla="*/ 0 h 996"/>
              <a:gd name="T2" fmla="*/ 0 w 1347"/>
              <a:gd name="T3" fmla="*/ 2147483647 h 996"/>
              <a:gd name="T4" fmla="*/ 0 w 1347"/>
              <a:gd name="T5" fmla="*/ 2147483647 h 996"/>
              <a:gd name="T6" fmla="*/ 2147483647 w 1347"/>
              <a:gd name="T7" fmla="*/ 0 h 996"/>
              <a:gd name="T8" fmla="*/ 2147483647 w 1347"/>
              <a:gd name="T9" fmla="*/ 0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"/>
              <a:gd name="T16" fmla="*/ 0 h 996"/>
              <a:gd name="T17" fmla="*/ 1347 w 1347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" h="996">
                <a:moveTo>
                  <a:pt x="1347" y="0"/>
                </a:moveTo>
                <a:lnTo>
                  <a:pt x="0" y="996"/>
                </a:lnTo>
                <a:lnTo>
                  <a:pt x="0" y="957"/>
                </a:lnTo>
                <a:lnTo>
                  <a:pt x="1191" y="0"/>
                </a:lnTo>
                <a:lnTo>
                  <a:pt x="1347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3" name="Freeform 9"/>
          <p:cNvSpPr>
            <a:spLocks/>
          </p:cNvSpPr>
          <p:nvPr/>
        </p:nvSpPr>
        <p:spPr bwMode="gray">
          <a:xfrm>
            <a:off x="2358426" y="-15002"/>
            <a:ext cx="2946530" cy="1708547"/>
          </a:xfrm>
          <a:custGeom>
            <a:avLst/>
            <a:gdLst>
              <a:gd name="T0" fmla="*/ 2147483647 w 1473"/>
              <a:gd name="T1" fmla="*/ 2147483647 h 1025"/>
              <a:gd name="T2" fmla="*/ 2147483647 w 1473"/>
              <a:gd name="T3" fmla="*/ 2147483647 h 1025"/>
              <a:gd name="T4" fmla="*/ 0 w 1473"/>
              <a:gd name="T5" fmla="*/ 2147483647 h 1025"/>
              <a:gd name="T6" fmla="*/ 2147483647 w 1473"/>
              <a:gd name="T7" fmla="*/ 0 h 1025"/>
              <a:gd name="T8" fmla="*/ 2147483647 w 1473"/>
              <a:gd name="T9" fmla="*/ 2147483647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3"/>
              <a:gd name="T16" fmla="*/ 0 h 1025"/>
              <a:gd name="T17" fmla="*/ 1473 w 1473"/>
              <a:gd name="T18" fmla="*/ 1025 h 1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3" h="1025">
                <a:moveTo>
                  <a:pt x="1473" y="6"/>
                </a:moveTo>
                <a:lnTo>
                  <a:pt x="2" y="1025"/>
                </a:lnTo>
                <a:lnTo>
                  <a:pt x="0" y="995"/>
                </a:lnTo>
                <a:lnTo>
                  <a:pt x="1344" y="0"/>
                </a:lnTo>
                <a:lnTo>
                  <a:pt x="1473" y="6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4" name="Freeform 10"/>
          <p:cNvSpPr>
            <a:spLocks/>
          </p:cNvSpPr>
          <p:nvPr/>
        </p:nvSpPr>
        <p:spPr bwMode="gray">
          <a:xfrm>
            <a:off x="2362427" y="4658917"/>
            <a:ext cx="4442799" cy="2556986"/>
          </a:xfrm>
          <a:custGeom>
            <a:avLst/>
            <a:gdLst>
              <a:gd name="T0" fmla="*/ 2147483647 w 2221"/>
              <a:gd name="T1" fmla="*/ 2147483647 h 1534"/>
              <a:gd name="T2" fmla="*/ 0 w 2221"/>
              <a:gd name="T3" fmla="*/ 0 h 1534"/>
              <a:gd name="T4" fmla="*/ 2147483647 w 2221"/>
              <a:gd name="T5" fmla="*/ 2147483647 h 1534"/>
              <a:gd name="T6" fmla="*/ 2147483647 w 2221"/>
              <a:gd name="T7" fmla="*/ 2147483647 h 1534"/>
              <a:gd name="T8" fmla="*/ 2147483647 w 2221"/>
              <a:gd name="T9" fmla="*/ 2147483647 h 1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1"/>
              <a:gd name="T16" fmla="*/ 0 h 1534"/>
              <a:gd name="T17" fmla="*/ 2221 w 2221"/>
              <a:gd name="T18" fmla="*/ 1534 h 15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1" h="1534">
                <a:moveTo>
                  <a:pt x="2221" y="1533"/>
                </a:moveTo>
                <a:lnTo>
                  <a:pt x="0" y="0"/>
                </a:lnTo>
                <a:lnTo>
                  <a:pt x="1" y="25"/>
                </a:lnTo>
                <a:lnTo>
                  <a:pt x="2059" y="1534"/>
                </a:lnTo>
                <a:lnTo>
                  <a:pt x="2221" y="1533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5" name="Freeform 11"/>
          <p:cNvSpPr>
            <a:spLocks/>
          </p:cNvSpPr>
          <p:nvPr/>
        </p:nvSpPr>
        <p:spPr bwMode="gray">
          <a:xfrm>
            <a:off x="2364426" y="4698921"/>
            <a:ext cx="4114742" cy="2511980"/>
          </a:xfrm>
          <a:custGeom>
            <a:avLst/>
            <a:gdLst>
              <a:gd name="T0" fmla="*/ 2147483647 w 2057"/>
              <a:gd name="T1" fmla="*/ 2147483647 h 1507"/>
              <a:gd name="T2" fmla="*/ 0 w 2057"/>
              <a:gd name="T3" fmla="*/ 0 h 1507"/>
              <a:gd name="T4" fmla="*/ 0 w 2057"/>
              <a:gd name="T5" fmla="*/ 2147483647 h 1507"/>
              <a:gd name="T6" fmla="*/ 2147483647 w 2057"/>
              <a:gd name="T7" fmla="*/ 2147483647 h 1507"/>
              <a:gd name="T8" fmla="*/ 2147483647 w 2057"/>
              <a:gd name="T9" fmla="*/ 2147483647 h 15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7"/>
              <a:gd name="T16" fmla="*/ 0 h 1507"/>
              <a:gd name="T17" fmla="*/ 2057 w 2057"/>
              <a:gd name="T18" fmla="*/ 1507 h 15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7" h="1507">
                <a:moveTo>
                  <a:pt x="2057" y="1507"/>
                </a:moveTo>
                <a:lnTo>
                  <a:pt x="0" y="0"/>
                </a:lnTo>
                <a:lnTo>
                  <a:pt x="0" y="30"/>
                </a:lnTo>
                <a:lnTo>
                  <a:pt x="1857" y="1507"/>
                </a:lnTo>
                <a:lnTo>
                  <a:pt x="2057" y="150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6" name="Freeform 12"/>
          <p:cNvSpPr>
            <a:spLocks/>
          </p:cNvSpPr>
          <p:nvPr/>
        </p:nvSpPr>
        <p:spPr bwMode="gray">
          <a:xfrm>
            <a:off x="2358425" y="4743926"/>
            <a:ext cx="3712669" cy="2461975"/>
          </a:xfrm>
          <a:custGeom>
            <a:avLst/>
            <a:gdLst>
              <a:gd name="T0" fmla="*/ 2147483647 w 1856"/>
              <a:gd name="T1" fmla="*/ 2147483647 h 1477"/>
              <a:gd name="T2" fmla="*/ 0 w 1856"/>
              <a:gd name="T3" fmla="*/ 2147483647 h 1477"/>
              <a:gd name="T4" fmla="*/ 0 w 1856"/>
              <a:gd name="T5" fmla="*/ 0 h 1477"/>
              <a:gd name="T6" fmla="*/ 2147483647 w 1856"/>
              <a:gd name="T7" fmla="*/ 2147483647 h 1477"/>
              <a:gd name="T8" fmla="*/ 2147483647 w 1856"/>
              <a:gd name="T9" fmla="*/ 2147483647 h 1477"/>
              <a:gd name="T10" fmla="*/ 2147483647 w 1856"/>
              <a:gd name="T11" fmla="*/ 2147483647 h 1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1477"/>
              <a:gd name="T20" fmla="*/ 1856 w 1856"/>
              <a:gd name="T21" fmla="*/ 1477 h 1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1477">
                <a:moveTo>
                  <a:pt x="1344" y="1474"/>
                </a:moveTo>
                <a:lnTo>
                  <a:pt x="0" y="97"/>
                </a:lnTo>
                <a:lnTo>
                  <a:pt x="0" y="0"/>
                </a:lnTo>
                <a:lnTo>
                  <a:pt x="1856" y="1474"/>
                </a:lnTo>
                <a:lnTo>
                  <a:pt x="1848" y="1477"/>
                </a:lnTo>
                <a:lnTo>
                  <a:pt x="1344" y="1474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gray">
          <a:xfrm>
            <a:off x="2364426" y="1630204"/>
            <a:ext cx="0" cy="3105389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8" name="Rectangle 40"/>
          <p:cNvSpPr txBox="1">
            <a:spLocks noChangeArrowheads="1"/>
          </p:cNvSpPr>
          <p:nvPr/>
        </p:nvSpPr>
        <p:spPr bwMode="white">
          <a:xfrm>
            <a:off x="2222401" y="2163604"/>
            <a:ext cx="6261128" cy="1435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985" tIns="53492" rIns="106985" bIns="53492" anchor="ctr"/>
          <a:lstStyle/>
          <a:p>
            <a:pPr>
              <a:lnSpc>
                <a:spcPct val="70000"/>
              </a:lnSpc>
            </a:pPr>
            <a:r>
              <a:rPr kumimoji="1" lang="en-US" altLang="zh-CN" sz="47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kumimoji="1" lang="zh-CN" altLang="en-US" sz="47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时事报告</a:t>
            </a:r>
            <a:r>
              <a:rPr kumimoji="1" lang="en-US" altLang="zh-CN" sz="47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kumimoji="1" lang="zh-CN" altLang="en-US" sz="47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杂志社</a:t>
            </a:r>
            <a:endParaRPr kumimoji="1" lang="ko-KR" altLang="en-US" sz="4700" dirty="0">
              <a:solidFill>
                <a:schemeClr val="bg1"/>
              </a:solidFill>
              <a:latin typeface="微软雅黑" pitchFamily="34" charset="-122"/>
              <a:ea typeface="冬青黑体简体中文 W6" charset="-122"/>
            </a:endParaRPr>
          </a:p>
        </p:txBody>
      </p:sp>
      <p:sp>
        <p:nvSpPr>
          <p:cNvPr id="19" name="Rectangle 41"/>
          <p:cNvSpPr txBox="1">
            <a:spLocks noChangeArrowheads="1"/>
          </p:cNvSpPr>
          <p:nvPr/>
        </p:nvSpPr>
        <p:spPr bwMode="white">
          <a:xfrm>
            <a:off x="2584465" y="3147060"/>
            <a:ext cx="6897242" cy="453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985" tIns="53492" rIns="106985" bIns="53492"/>
          <a:lstStyle/>
          <a:p>
            <a:pPr latinLnBrk="1">
              <a:spcBef>
                <a:spcPct val="20000"/>
              </a:spcBef>
            </a:pPr>
            <a:r>
              <a:rPr kumimoji="1" lang="zh-CN" altLang="en-US" sz="3300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形势与政策课专用</a:t>
            </a:r>
            <a:endParaRPr kumimoji="1" lang="ko-KR" altLang="en-US" sz="3300" dirty="0">
              <a:solidFill>
                <a:schemeClr val="bg1"/>
              </a:solidFill>
              <a:latin typeface="华文楷体" pitchFamily="2" charset="-122"/>
              <a:ea typeface="楷体-简" charset="-122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gray">
          <a:xfrm>
            <a:off x="82016" y="4680585"/>
            <a:ext cx="2220400" cy="22669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lIns="106985" tIns="53492" rIns="106985" bIns="53492" anchor="ctr"/>
          <a:lstStyle/>
          <a:p>
            <a:endParaRPr lang="zh-CN" altLang="en-US"/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gray">
          <a:xfrm>
            <a:off x="136025" y="4603909"/>
            <a:ext cx="2630474" cy="33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985" tIns="53492" rIns="106985" bIns="53492">
            <a:spAutoFit/>
          </a:bodyPr>
          <a:lstStyle/>
          <a:p>
            <a:r>
              <a:rPr lang="en-US" altLang="zh-CN" sz="1500" dirty="0">
                <a:solidFill>
                  <a:srgbClr val="A6A6A6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www.ssbgzzs.com</a:t>
            </a:r>
            <a:endParaRPr lang="zh-CN" altLang="en-US" sz="1500" dirty="0">
              <a:solidFill>
                <a:srgbClr val="A6A6A6"/>
              </a:solidFill>
              <a:latin typeface="Arial" pitchFamily="34" charset="0"/>
              <a:ea typeface="黑体" pitchFamily="2" charset="-122"/>
            </a:endParaRPr>
          </a:p>
        </p:txBody>
      </p:sp>
      <p:pic>
        <p:nvPicPr>
          <p:cNvPr id="22" name="图片 2" descr="章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103" y="2536985"/>
            <a:ext cx="1452262" cy="1213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reeform 20"/>
          <p:cNvSpPr>
            <a:spLocks/>
          </p:cNvSpPr>
          <p:nvPr/>
        </p:nvSpPr>
        <p:spPr bwMode="gray">
          <a:xfrm>
            <a:off x="2282452" y="-10001"/>
            <a:ext cx="9239663" cy="7294245"/>
          </a:xfrm>
          <a:custGeom>
            <a:avLst/>
            <a:gdLst>
              <a:gd name="T0" fmla="*/ 2147483647 w 4579"/>
              <a:gd name="T1" fmla="*/ 0 h 4338"/>
              <a:gd name="T2" fmla="*/ 2147483647 w 4579"/>
              <a:gd name="T3" fmla="*/ 2147483647 h 4338"/>
              <a:gd name="T4" fmla="*/ 0 w 4579"/>
              <a:gd name="T5" fmla="*/ 2147483647 h 4338"/>
              <a:gd name="T6" fmla="*/ 2147483647 w 4579"/>
              <a:gd name="T7" fmla="*/ 2147483647 h 4338"/>
              <a:gd name="T8" fmla="*/ 2147483647 w 4579"/>
              <a:gd name="T9" fmla="*/ 2147483647 h 4338"/>
              <a:gd name="T10" fmla="*/ 2147483647 w 4579"/>
              <a:gd name="T11" fmla="*/ 0 h 4338"/>
              <a:gd name="T12" fmla="*/ 2147483647 w 4579"/>
              <a:gd name="T13" fmla="*/ 0 h 43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9"/>
              <a:gd name="T22" fmla="*/ 0 h 4338"/>
              <a:gd name="T23" fmla="*/ 4579 w 4579"/>
              <a:gd name="T24" fmla="*/ 4338 h 43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9" h="4338">
                <a:moveTo>
                  <a:pt x="1471" y="0"/>
                </a:moveTo>
                <a:lnTo>
                  <a:pt x="1" y="1020"/>
                </a:lnTo>
                <a:lnTo>
                  <a:pt x="0" y="2805"/>
                </a:lnTo>
                <a:lnTo>
                  <a:pt x="2221" y="4338"/>
                </a:lnTo>
                <a:lnTo>
                  <a:pt x="4579" y="4332"/>
                </a:lnTo>
                <a:lnTo>
                  <a:pt x="4573" y="0"/>
                </a:lnTo>
                <a:lnTo>
                  <a:pt x="1471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719767" y="2025242"/>
            <a:ext cx="8461583" cy="3555126"/>
          </a:xfrm>
          <a:prstGeom prst="rect">
            <a:avLst/>
          </a:prstGeom>
          <a:noFill/>
        </p:spPr>
        <p:txBody>
          <a:bodyPr wrap="square" lIns="106985" tIns="53492" rIns="106985" bIns="53492">
            <a:spAutoFit/>
          </a:bodyPr>
          <a:lstStyle/>
          <a:p>
            <a:pPr algn="just">
              <a:defRPr/>
            </a:pPr>
            <a:r>
              <a:rPr lang="zh-CN" alt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</a:t>
            </a:r>
            <a:r>
              <a:rPr lang="zh-CN" altLang="zh-CN" sz="2800" spc="59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《时事报告》杂志是中央宣传部主管的时政月刊，是广大党员干部以及宣传、教育工作者认识、把握国内外形势政策、做好宣传教育工作的必备学习资料。</a:t>
            </a:r>
            <a:endParaRPr lang="en-US" altLang="zh-CN" sz="2800" spc="59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黑体" pitchFamily="49" charset="-122"/>
              <a:ea typeface="黑体" pitchFamily="49" charset="-122"/>
            </a:endParaRPr>
          </a:p>
          <a:p>
            <a:pPr algn="just">
              <a:defRPr/>
            </a:pPr>
            <a:r>
              <a:rPr lang="en-US" altLang="zh-CN" sz="2800" spc="59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    </a:t>
            </a:r>
            <a:r>
              <a:rPr lang="zh-CN" altLang="zh-CN" sz="2800" spc="59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供各级领导干部讲形势、作报告和公开选拔、竞争上岗，大中专院校和中学思想政治课教师讲授形势与政策课和时事课，参加公务员考试以及关心国内外形势的读者使用。</a:t>
            </a:r>
          </a:p>
        </p:txBody>
      </p:sp>
      <p:pic>
        <p:nvPicPr>
          <p:cNvPr id="24" name="图片 23" descr="实施报告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83461" y="149995"/>
            <a:ext cx="9518688" cy="529200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"/>
          <p:cNvSpPr>
            <a:spLocks noChangeShapeType="1"/>
          </p:cNvSpPr>
          <p:nvPr/>
        </p:nvSpPr>
        <p:spPr bwMode="gray">
          <a:xfrm>
            <a:off x="2282412" y="1528525"/>
            <a:ext cx="0" cy="328541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42063" y="-5001"/>
            <a:ext cx="1956352" cy="1665209"/>
            <a:chOff x="171" y="-3"/>
            <a:chExt cx="978" cy="999"/>
          </a:xfrm>
        </p:grpSpPr>
        <p:sp>
          <p:nvSpPr>
            <p:cNvPr id="9" name="Freeform 4"/>
            <p:cNvSpPr>
              <a:spLocks/>
            </p:cNvSpPr>
            <p:nvPr/>
          </p:nvSpPr>
          <p:spPr bwMode="gray">
            <a:xfrm>
              <a:off x="653" y="-3"/>
              <a:ext cx="496" cy="999"/>
            </a:xfrm>
            <a:custGeom>
              <a:avLst/>
              <a:gdLst>
                <a:gd name="T0" fmla="*/ 84 w 496"/>
                <a:gd name="T1" fmla="*/ 0 h 999"/>
                <a:gd name="T2" fmla="*/ 496 w 496"/>
                <a:gd name="T3" fmla="*/ 854 h 999"/>
                <a:gd name="T4" fmla="*/ 496 w 496"/>
                <a:gd name="T5" fmla="*/ 999 h 999"/>
                <a:gd name="T6" fmla="*/ 0 w 496"/>
                <a:gd name="T7" fmla="*/ 188 h 999"/>
                <a:gd name="T8" fmla="*/ 84 w 496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6"/>
                <a:gd name="T16" fmla="*/ 0 h 999"/>
                <a:gd name="T17" fmla="*/ 496 w 496"/>
                <a:gd name="T18" fmla="*/ 999 h 9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6" h="999">
                  <a:moveTo>
                    <a:pt x="84" y="0"/>
                  </a:moveTo>
                  <a:lnTo>
                    <a:pt x="496" y="854"/>
                  </a:lnTo>
                  <a:lnTo>
                    <a:pt x="496" y="999"/>
                  </a:lnTo>
                  <a:lnTo>
                    <a:pt x="0" y="18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gray">
            <a:xfrm>
              <a:off x="171" y="0"/>
              <a:ext cx="564" cy="187"/>
            </a:xfrm>
            <a:custGeom>
              <a:avLst/>
              <a:gdLst>
                <a:gd name="T0" fmla="*/ 564 w 564"/>
                <a:gd name="T1" fmla="*/ 0 h 187"/>
                <a:gd name="T2" fmla="*/ 482 w 564"/>
                <a:gd name="T3" fmla="*/ 187 h 187"/>
                <a:gd name="T4" fmla="*/ 0 w 564"/>
                <a:gd name="T5" fmla="*/ 0 h 187"/>
                <a:gd name="T6" fmla="*/ 564 w 564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4"/>
                <a:gd name="T13" fmla="*/ 0 h 187"/>
                <a:gd name="T14" fmla="*/ 564 w 564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4" h="187">
                  <a:moveTo>
                    <a:pt x="564" y="0"/>
                  </a:moveTo>
                  <a:lnTo>
                    <a:pt x="482" y="187"/>
                  </a:lnTo>
                  <a:lnTo>
                    <a:pt x="0" y="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1" name="Freeform 7"/>
          <p:cNvSpPr>
            <a:spLocks/>
          </p:cNvSpPr>
          <p:nvPr/>
        </p:nvSpPr>
        <p:spPr bwMode="gray">
          <a:xfrm>
            <a:off x="2358426" y="-10001"/>
            <a:ext cx="2388430" cy="1595200"/>
          </a:xfrm>
          <a:custGeom>
            <a:avLst/>
            <a:gdLst>
              <a:gd name="T0" fmla="*/ 2147483647 w 1194"/>
              <a:gd name="T1" fmla="*/ 0 h 957"/>
              <a:gd name="T2" fmla="*/ 0 w 1194"/>
              <a:gd name="T3" fmla="*/ 2147483647 h 957"/>
              <a:gd name="T4" fmla="*/ 0 w 1194"/>
              <a:gd name="T5" fmla="*/ 2147483647 h 957"/>
              <a:gd name="T6" fmla="*/ 2147483647 w 1194"/>
              <a:gd name="T7" fmla="*/ 0 h 957"/>
              <a:gd name="T8" fmla="*/ 2147483647 w 1194"/>
              <a:gd name="T9" fmla="*/ 0 h 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957"/>
              <a:gd name="T17" fmla="*/ 1194 w 1194"/>
              <a:gd name="T18" fmla="*/ 957 h 9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957">
                <a:moveTo>
                  <a:pt x="843" y="0"/>
                </a:moveTo>
                <a:lnTo>
                  <a:pt x="0" y="885"/>
                </a:lnTo>
                <a:lnTo>
                  <a:pt x="0" y="957"/>
                </a:lnTo>
                <a:lnTo>
                  <a:pt x="1194" y="0"/>
                </a:lnTo>
                <a:lnTo>
                  <a:pt x="843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2" name="Freeform 8"/>
          <p:cNvSpPr>
            <a:spLocks/>
          </p:cNvSpPr>
          <p:nvPr/>
        </p:nvSpPr>
        <p:spPr bwMode="gray">
          <a:xfrm>
            <a:off x="2358425" y="-15002"/>
            <a:ext cx="2694485" cy="1660209"/>
          </a:xfrm>
          <a:custGeom>
            <a:avLst/>
            <a:gdLst>
              <a:gd name="T0" fmla="*/ 2147483647 w 1347"/>
              <a:gd name="T1" fmla="*/ 0 h 996"/>
              <a:gd name="T2" fmla="*/ 0 w 1347"/>
              <a:gd name="T3" fmla="*/ 2147483647 h 996"/>
              <a:gd name="T4" fmla="*/ 0 w 1347"/>
              <a:gd name="T5" fmla="*/ 2147483647 h 996"/>
              <a:gd name="T6" fmla="*/ 2147483647 w 1347"/>
              <a:gd name="T7" fmla="*/ 0 h 996"/>
              <a:gd name="T8" fmla="*/ 2147483647 w 1347"/>
              <a:gd name="T9" fmla="*/ 0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"/>
              <a:gd name="T16" fmla="*/ 0 h 996"/>
              <a:gd name="T17" fmla="*/ 1347 w 1347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" h="996">
                <a:moveTo>
                  <a:pt x="1347" y="0"/>
                </a:moveTo>
                <a:lnTo>
                  <a:pt x="0" y="996"/>
                </a:lnTo>
                <a:lnTo>
                  <a:pt x="0" y="957"/>
                </a:lnTo>
                <a:lnTo>
                  <a:pt x="1191" y="0"/>
                </a:lnTo>
                <a:lnTo>
                  <a:pt x="1347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3" name="Freeform 9"/>
          <p:cNvSpPr>
            <a:spLocks/>
          </p:cNvSpPr>
          <p:nvPr/>
        </p:nvSpPr>
        <p:spPr bwMode="gray">
          <a:xfrm>
            <a:off x="2358426" y="-15002"/>
            <a:ext cx="2946530" cy="1708547"/>
          </a:xfrm>
          <a:custGeom>
            <a:avLst/>
            <a:gdLst>
              <a:gd name="T0" fmla="*/ 2147483647 w 1473"/>
              <a:gd name="T1" fmla="*/ 2147483647 h 1025"/>
              <a:gd name="T2" fmla="*/ 2147483647 w 1473"/>
              <a:gd name="T3" fmla="*/ 2147483647 h 1025"/>
              <a:gd name="T4" fmla="*/ 0 w 1473"/>
              <a:gd name="T5" fmla="*/ 2147483647 h 1025"/>
              <a:gd name="T6" fmla="*/ 2147483647 w 1473"/>
              <a:gd name="T7" fmla="*/ 0 h 1025"/>
              <a:gd name="T8" fmla="*/ 2147483647 w 1473"/>
              <a:gd name="T9" fmla="*/ 2147483647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3"/>
              <a:gd name="T16" fmla="*/ 0 h 1025"/>
              <a:gd name="T17" fmla="*/ 1473 w 1473"/>
              <a:gd name="T18" fmla="*/ 1025 h 1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3" h="1025">
                <a:moveTo>
                  <a:pt x="1473" y="6"/>
                </a:moveTo>
                <a:lnTo>
                  <a:pt x="2" y="1025"/>
                </a:lnTo>
                <a:lnTo>
                  <a:pt x="0" y="995"/>
                </a:lnTo>
                <a:lnTo>
                  <a:pt x="1344" y="0"/>
                </a:lnTo>
                <a:lnTo>
                  <a:pt x="1473" y="6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4" name="Freeform 10"/>
          <p:cNvSpPr>
            <a:spLocks/>
          </p:cNvSpPr>
          <p:nvPr/>
        </p:nvSpPr>
        <p:spPr bwMode="gray">
          <a:xfrm>
            <a:off x="2362427" y="4658917"/>
            <a:ext cx="4442799" cy="2556986"/>
          </a:xfrm>
          <a:custGeom>
            <a:avLst/>
            <a:gdLst>
              <a:gd name="T0" fmla="*/ 2147483647 w 2221"/>
              <a:gd name="T1" fmla="*/ 2147483647 h 1534"/>
              <a:gd name="T2" fmla="*/ 0 w 2221"/>
              <a:gd name="T3" fmla="*/ 0 h 1534"/>
              <a:gd name="T4" fmla="*/ 2147483647 w 2221"/>
              <a:gd name="T5" fmla="*/ 2147483647 h 1534"/>
              <a:gd name="T6" fmla="*/ 2147483647 w 2221"/>
              <a:gd name="T7" fmla="*/ 2147483647 h 1534"/>
              <a:gd name="T8" fmla="*/ 2147483647 w 2221"/>
              <a:gd name="T9" fmla="*/ 2147483647 h 1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1"/>
              <a:gd name="T16" fmla="*/ 0 h 1534"/>
              <a:gd name="T17" fmla="*/ 2221 w 2221"/>
              <a:gd name="T18" fmla="*/ 1534 h 15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1" h="1534">
                <a:moveTo>
                  <a:pt x="2221" y="1533"/>
                </a:moveTo>
                <a:lnTo>
                  <a:pt x="0" y="0"/>
                </a:lnTo>
                <a:lnTo>
                  <a:pt x="1" y="25"/>
                </a:lnTo>
                <a:lnTo>
                  <a:pt x="2059" y="1534"/>
                </a:lnTo>
                <a:lnTo>
                  <a:pt x="2221" y="1533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5" name="Freeform 11"/>
          <p:cNvSpPr>
            <a:spLocks/>
          </p:cNvSpPr>
          <p:nvPr/>
        </p:nvSpPr>
        <p:spPr bwMode="gray">
          <a:xfrm>
            <a:off x="2364426" y="4698921"/>
            <a:ext cx="4114742" cy="2511980"/>
          </a:xfrm>
          <a:custGeom>
            <a:avLst/>
            <a:gdLst>
              <a:gd name="T0" fmla="*/ 2147483647 w 2057"/>
              <a:gd name="T1" fmla="*/ 2147483647 h 1507"/>
              <a:gd name="T2" fmla="*/ 0 w 2057"/>
              <a:gd name="T3" fmla="*/ 0 h 1507"/>
              <a:gd name="T4" fmla="*/ 0 w 2057"/>
              <a:gd name="T5" fmla="*/ 2147483647 h 1507"/>
              <a:gd name="T6" fmla="*/ 2147483647 w 2057"/>
              <a:gd name="T7" fmla="*/ 2147483647 h 1507"/>
              <a:gd name="T8" fmla="*/ 2147483647 w 2057"/>
              <a:gd name="T9" fmla="*/ 2147483647 h 15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7"/>
              <a:gd name="T16" fmla="*/ 0 h 1507"/>
              <a:gd name="T17" fmla="*/ 2057 w 2057"/>
              <a:gd name="T18" fmla="*/ 1507 h 15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7" h="1507">
                <a:moveTo>
                  <a:pt x="2057" y="1507"/>
                </a:moveTo>
                <a:lnTo>
                  <a:pt x="0" y="0"/>
                </a:lnTo>
                <a:lnTo>
                  <a:pt x="0" y="30"/>
                </a:lnTo>
                <a:lnTo>
                  <a:pt x="1857" y="1507"/>
                </a:lnTo>
                <a:lnTo>
                  <a:pt x="2057" y="150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6" name="Freeform 12"/>
          <p:cNvSpPr>
            <a:spLocks/>
          </p:cNvSpPr>
          <p:nvPr/>
        </p:nvSpPr>
        <p:spPr bwMode="gray">
          <a:xfrm>
            <a:off x="2358425" y="4743926"/>
            <a:ext cx="3712669" cy="2461975"/>
          </a:xfrm>
          <a:custGeom>
            <a:avLst/>
            <a:gdLst>
              <a:gd name="T0" fmla="*/ 2147483647 w 1856"/>
              <a:gd name="T1" fmla="*/ 2147483647 h 1477"/>
              <a:gd name="T2" fmla="*/ 0 w 1856"/>
              <a:gd name="T3" fmla="*/ 2147483647 h 1477"/>
              <a:gd name="T4" fmla="*/ 0 w 1856"/>
              <a:gd name="T5" fmla="*/ 0 h 1477"/>
              <a:gd name="T6" fmla="*/ 2147483647 w 1856"/>
              <a:gd name="T7" fmla="*/ 2147483647 h 1477"/>
              <a:gd name="T8" fmla="*/ 2147483647 w 1856"/>
              <a:gd name="T9" fmla="*/ 2147483647 h 1477"/>
              <a:gd name="T10" fmla="*/ 2147483647 w 1856"/>
              <a:gd name="T11" fmla="*/ 2147483647 h 1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1477"/>
              <a:gd name="T20" fmla="*/ 1856 w 1856"/>
              <a:gd name="T21" fmla="*/ 1477 h 1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1477">
                <a:moveTo>
                  <a:pt x="1344" y="1474"/>
                </a:moveTo>
                <a:lnTo>
                  <a:pt x="0" y="97"/>
                </a:lnTo>
                <a:lnTo>
                  <a:pt x="0" y="0"/>
                </a:lnTo>
                <a:lnTo>
                  <a:pt x="1856" y="1474"/>
                </a:lnTo>
                <a:lnTo>
                  <a:pt x="1848" y="1477"/>
                </a:lnTo>
                <a:lnTo>
                  <a:pt x="1344" y="1474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gray">
          <a:xfrm>
            <a:off x="2364426" y="1630204"/>
            <a:ext cx="0" cy="3105389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8" name="Rectangle 40"/>
          <p:cNvSpPr txBox="1">
            <a:spLocks noChangeArrowheads="1"/>
          </p:cNvSpPr>
          <p:nvPr/>
        </p:nvSpPr>
        <p:spPr bwMode="white">
          <a:xfrm>
            <a:off x="2222401" y="2163604"/>
            <a:ext cx="6261128" cy="1435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985" tIns="53492" rIns="106985" bIns="53492" anchor="ctr"/>
          <a:lstStyle/>
          <a:p>
            <a:pPr>
              <a:lnSpc>
                <a:spcPct val="70000"/>
              </a:lnSpc>
            </a:pPr>
            <a:r>
              <a:rPr kumimoji="1" lang="en-US" altLang="zh-CN" sz="47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kumimoji="1" lang="zh-CN" altLang="en-US" sz="47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时事报告</a:t>
            </a:r>
            <a:r>
              <a:rPr kumimoji="1" lang="en-US" altLang="zh-CN" sz="47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kumimoji="1" lang="zh-CN" altLang="en-US" sz="47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杂志社</a:t>
            </a:r>
            <a:endParaRPr kumimoji="1" lang="ko-KR" altLang="en-US" sz="4700" dirty="0">
              <a:solidFill>
                <a:schemeClr val="bg1"/>
              </a:solidFill>
              <a:latin typeface="微软雅黑" pitchFamily="34" charset="-122"/>
              <a:ea typeface="冬青黑体简体中文 W6" charset="-122"/>
            </a:endParaRPr>
          </a:p>
        </p:txBody>
      </p:sp>
      <p:sp>
        <p:nvSpPr>
          <p:cNvPr id="19" name="Rectangle 41"/>
          <p:cNvSpPr txBox="1">
            <a:spLocks noChangeArrowheads="1"/>
          </p:cNvSpPr>
          <p:nvPr/>
        </p:nvSpPr>
        <p:spPr bwMode="white">
          <a:xfrm>
            <a:off x="2584465" y="3147060"/>
            <a:ext cx="6897242" cy="453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985" tIns="53492" rIns="106985" bIns="53492"/>
          <a:lstStyle/>
          <a:p>
            <a:pPr latinLnBrk="1">
              <a:spcBef>
                <a:spcPct val="20000"/>
              </a:spcBef>
            </a:pPr>
            <a:r>
              <a:rPr kumimoji="1" lang="zh-CN" altLang="en-US" sz="3300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形势与政策课专用</a:t>
            </a:r>
            <a:endParaRPr kumimoji="1" lang="ko-KR" altLang="en-US" sz="3300" dirty="0">
              <a:solidFill>
                <a:schemeClr val="bg1"/>
              </a:solidFill>
              <a:latin typeface="华文楷体" pitchFamily="2" charset="-122"/>
              <a:ea typeface="楷体-简" charset="-122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gray">
          <a:xfrm>
            <a:off x="82016" y="4680585"/>
            <a:ext cx="2220400" cy="22669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lIns="106985" tIns="53492" rIns="106985" bIns="53492" anchor="ctr"/>
          <a:lstStyle/>
          <a:p>
            <a:endParaRPr lang="zh-CN" altLang="en-US"/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gray">
          <a:xfrm>
            <a:off x="136025" y="4603909"/>
            <a:ext cx="2630474" cy="33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985" tIns="53492" rIns="106985" bIns="53492">
            <a:spAutoFit/>
          </a:bodyPr>
          <a:lstStyle/>
          <a:p>
            <a:r>
              <a:rPr lang="en-US" altLang="zh-CN" sz="1500" dirty="0">
                <a:solidFill>
                  <a:srgbClr val="A6A6A6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www.ssbgzzs.com</a:t>
            </a:r>
            <a:endParaRPr lang="zh-CN" altLang="en-US" sz="1500" dirty="0">
              <a:solidFill>
                <a:srgbClr val="A6A6A6"/>
              </a:solidFill>
              <a:latin typeface="Arial" pitchFamily="34" charset="0"/>
              <a:ea typeface="黑体" pitchFamily="2" charset="-122"/>
            </a:endParaRPr>
          </a:p>
        </p:txBody>
      </p:sp>
      <p:pic>
        <p:nvPicPr>
          <p:cNvPr id="22" name="图片 2" descr="章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103" y="2536985"/>
            <a:ext cx="1452262" cy="1213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reeform 20"/>
          <p:cNvSpPr>
            <a:spLocks/>
          </p:cNvSpPr>
          <p:nvPr/>
        </p:nvSpPr>
        <p:spPr bwMode="gray">
          <a:xfrm>
            <a:off x="2282452" y="-10001"/>
            <a:ext cx="9239663" cy="7294245"/>
          </a:xfrm>
          <a:custGeom>
            <a:avLst/>
            <a:gdLst>
              <a:gd name="T0" fmla="*/ 2147483647 w 4579"/>
              <a:gd name="T1" fmla="*/ 0 h 4338"/>
              <a:gd name="T2" fmla="*/ 2147483647 w 4579"/>
              <a:gd name="T3" fmla="*/ 2147483647 h 4338"/>
              <a:gd name="T4" fmla="*/ 0 w 4579"/>
              <a:gd name="T5" fmla="*/ 2147483647 h 4338"/>
              <a:gd name="T6" fmla="*/ 2147483647 w 4579"/>
              <a:gd name="T7" fmla="*/ 2147483647 h 4338"/>
              <a:gd name="T8" fmla="*/ 2147483647 w 4579"/>
              <a:gd name="T9" fmla="*/ 2147483647 h 4338"/>
              <a:gd name="T10" fmla="*/ 2147483647 w 4579"/>
              <a:gd name="T11" fmla="*/ 0 h 4338"/>
              <a:gd name="T12" fmla="*/ 2147483647 w 4579"/>
              <a:gd name="T13" fmla="*/ 0 h 43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9"/>
              <a:gd name="T22" fmla="*/ 0 h 4338"/>
              <a:gd name="T23" fmla="*/ 4579 w 4579"/>
              <a:gd name="T24" fmla="*/ 4338 h 43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9" h="4338">
                <a:moveTo>
                  <a:pt x="1471" y="0"/>
                </a:moveTo>
                <a:lnTo>
                  <a:pt x="1" y="1020"/>
                </a:lnTo>
                <a:lnTo>
                  <a:pt x="0" y="2805"/>
                </a:lnTo>
                <a:lnTo>
                  <a:pt x="2221" y="4338"/>
                </a:lnTo>
                <a:lnTo>
                  <a:pt x="4579" y="4332"/>
                </a:lnTo>
                <a:lnTo>
                  <a:pt x="4573" y="0"/>
                </a:lnTo>
                <a:lnTo>
                  <a:pt x="1471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2790482" y="3150391"/>
            <a:ext cx="8191533" cy="1400690"/>
          </a:xfrm>
          <a:prstGeom prst="rect">
            <a:avLst/>
          </a:prstGeom>
          <a:noFill/>
        </p:spPr>
        <p:txBody>
          <a:bodyPr wrap="square" lIns="106985" tIns="53492" rIns="106985" bIns="53492">
            <a:spAutoFit/>
          </a:bodyPr>
          <a:lstStyle/>
          <a:p>
            <a:pPr algn="just">
              <a:defRPr/>
            </a:pPr>
            <a:r>
              <a:rPr lang="zh-CN" alt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</a:t>
            </a:r>
            <a:r>
              <a:rPr lang="zh-CN" altLang="en-US" sz="2800" spc="59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为各级党委中心组成员提供最权威、最系统、最及时、最有用的专用学习材料，是筹备中心组学习的好助手，也是党员干部学习的好老师。</a:t>
            </a:r>
            <a:endParaRPr lang="zh-CN" altLang="en-US" sz="28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24" name="图片 23" descr="党委中心组学习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3495" y="825084"/>
            <a:ext cx="9518688" cy="529200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"/>
          <p:cNvSpPr>
            <a:spLocks noChangeShapeType="1"/>
          </p:cNvSpPr>
          <p:nvPr/>
        </p:nvSpPr>
        <p:spPr bwMode="gray">
          <a:xfrm>
            <a:off x="2282412" y="1528525"/>
            <a:ext cx="0" cy="328541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42063" y="-5001"/>
            <a:ext cx="1956352" cy="1665209"/>
            <a:chOff x="171" y="-3"/>
            <a:chExt cx="978" cy="999"/>
          </a:xfrm>
        </p:grpSpPr>
        <p:sp>
          <p:nvSpPr>
            <p:cNvPr id="9" name="Freeform 4"/>
            <p:cNvSpPr>
              <a:spLocks/>
            </p:cNvSpPr>
            <p:nvPr/>
          </p:nvSpPr>
          <p:spPr bwMode="gray">
            <a:xfrm>
              <a:off x="653" y="-3"/>
              <a:ext cx="496" cy="999"/>
            </a:xfrm>
            <a:custGeom>
              <a:avLst/>
              <a:gdLst>
                <a:gd name="T0" fmla="*/ 84 w 496"/>
                <a:gd name="T1" fmla="*/ 0 h 999"/>
                <a:gd name="T2" fmla="*/ 496 w 496"/>
                <a:gd name="T3" fmla="*/ 854 h 999"/>
                <a:gd name="T4" fmla="*/ 496 w 496"/>
                <a:gd name="T5" fmla="*/ 999 h 999"/>
                <a:gd name="T6" fmla="*/ 0 w 496"/>
                <a:gd name="T7" fmla="*/ 188 h 999"/>
                <a:gd name="T8" fmla="*/ 84 w 496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6"/>
                <a:gd name="T16" fmla="*/ 0 h 999"/>
                <a:gd name="T17" fmla="*/ 496 w 496"/>
                <a:gd name="T18" fmla="*/ 999 h 9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6" h="999">
                  <a:moveTo>
                    <a:pt x="84" y="0"/>
                  </a:moveTo>
                  <a:lnTo>
                    <a:pt x="496" y="854"/>
                  </a:lnTo>
                  <a:lnTo>
                    <a:pt x="496" y="999"/>
                  </a:lnTo>
                  <a:lnTo>
                    <a:pt x="0" y="18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gray">
            <a:xfrm>
              <a:off x="171" y="0"/>
              <a:ext cx="564" cy="187"/>
            </a:xfrm>
            <a:custGeom>
              <a:avLst/>
              <a:gdLst>
                <a:gd name="T0" fmla="*/ 564 w 564"/>
                <a:gd name="T1" fmla="*/ 0 h 187"/>
                <a:gd name="T2" fmla="*/ 482 w 564"/>
                <a:gd name="T3" fmla="*/ 187 h 187"/>
                <a:gd name="T4" fmla="*/ 0 w 564"/>
                <a:gd name="T5" fmla="*/ 0 h 187"/>
                <a:gd name="T6" fmla="*/ 564 w 564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4"/>
                <a:gd name="T13" fmla="*/ 0 h 187"/>
                <a:gd name="T14" fmla="*/ 564 w 564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4" h="187">
                  <a:moveTo>
                    <a:pt x="564" y="0"/>
                  </a:moveTo>
                  <a:lnTo>
                    <a:pt x="482" y="187"/>
                  </a:lnTo>
                  <a:lnTo>
                    <a:pt x="0" y="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1" name="Freeform 7"/>
          <p:cNvSpPr>
            <a:spLocks/>
          </p:cNvSpPr>
          <p:nvPr/>
        </p:nvSpPr>
        <p:spPr bwMode="gray">
          <a:xfrm>
            <a:off x="2358426" y="-10001"/>
            <a:ext cx="2388430" cy="1595200"/>
          </a:xfrm>
          <a:custGeom>
            <a:avLst/>
            <a:gdLst>
              <a:gd name="T0" fmla="*/ 2147483647 w 1194"/>
              <a:gd name="T1" fmla="*/ 0 h 957"/>
              <a:gd name="T2" fmla="*/ 0 w 1194"/>
              <a:gd name="T3" fmla="*/ 2147483647 h 957"/>
              <a:gd name="T4" fmla="*/ 0 w 1194"/>
              <a:gd name="T5" fmla="*/ 2147483647 h 957"/>
              <a:gd name="T6" fmla="*/ 2147483647 w 1194"/>
              <a:gd name="T7" fmla="*/ 0 h 957"/>
              <a:gd name="T8" fmla="*/ 2147483647 w 1194"/>
              <a:gd name="T9" fmla="*/ 0 h 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957"/>
              <a:gd name="T17" fmla="*/ 1194 w 1194"/>
              <a:gd name="T18" fmla="*/ 957 h 9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957">
                <a:moveTo>
                  <a:pt x="843" y="0"/>
                </a:moveTo>
                <a:lnTo>
                  <a:pt x="0" y="885"/>
                </a:lnTo>
                <a:lnTo>
                  <a:pt x="0" y="957"/>
                </a:lnTo>
                <a:lnTo>
                  <a:pt x="1194" y="0"/>
                </a:lnTo>
                <a:lnTo>
                  <a:pt x="843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2" name="Freeform 8"/>
          <p:cNvSpPr>
            <a:spLocks/>
          </p:cNvSpPr>
          <p:nvPr/>
        </p:nvSpPr>
        <p:spPr bwMode="gray">
          <a:xfrm>
            <a:off x="2358425" y="-15002"/>
            <a:ext cx="2694485" cy="1660209"/>
          </a:xfrm>
          <a:custGeom>
            <a:avLst/>
            <a:gdLst>
              <a:gd name="T0" fmla="*/ 2147483647 w 1347"/>
              <a:gd name="T1" fmla="*/ 0 h 996"/>
              <a:gd name="T2" fmla="*/ 0 w 1347"/>
              <a:gd name="T3" fmla="*/ 2147483647 h 996"/>
              <a:gd name="T4" fmla="*/ 0 w 1347"/>
              <a:gd name="T5" fmla="*/ 2147483647 h 996"/>
              <a:gd name="T6" fmla="*/ 2147483647 w 1347"/>
              <a:gd name="T7" fmla="*/ 0 h 996"/>
              <a:gd name="T8" fmla="*/ 2147483647 w 1347"/>
              <a:gd name="T9" fmla="*/ 0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"/>
              <a:gd name="T16" fmla="*/ 0 h 996"/>
              <a:gd name="T17" fmla="*/ 1347 w 1347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" h="996">
                <a:moveTo>
                  <a:pt x="1347" y="0"/>
                </a:moveTo>
                <a:lnTo>
                  <a:pt x="0" y="996"/>
                </a:lnTo>
                <a:lnTo>
                  <a:pt x="0" y="957"/>
                </a:lnTo>
                <a:lnTo>
                  <a:pt x="1191" y="0"/>
                </a:lnTo>
                <a:lnTo>
                  <a:pt x="1347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3" name="Freeform 9"/>
          <p:cNvSpPr>
            <a:spLocks/>
          </p:cNvSpPr>
          <p:nvPr/>
        </p:nvSpPr>
        <p:spPr bwMode="gray">
          <a:xfrm>
            <a:off x="2358426" y="-15002"/>
            <a:ext cx="2946530" cy="1708547"/>
          </a:xfrm>
          <a:custGeom>
            <a:avLst/>
            <a:gdLst>
              <a:gd name="T0" fmla="*/ 2147483647 w 1473"/>
              <a:gd name="T1" fmla="*/ 2147483647 h 1025"/>
              <a:gd name="T2" fmla="*/ 2147483647 w 1473"/>
              <a:gd name="T3" fmla="*/ 2147483647 h 1025"/>
              <a:gd name="T4" fmla="*/ 0 w 1473"/>
              <a:gd name="T5" fmla="*/ 2147483647 h 1025"/>
              <a:gd name="T6" fmla="*/ 2147483647 w 1473"/>
              <a:gd name="T7" fmla="*/ 0 h 1025"/>
              <a:gd name="T8" fmla="*/ 2147483647 w 1473"/>
              <a:gd name="T9" fmla="*/ 2147483647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3"/>
              <a:gd name="T16" fmla="*/ 0 h 1025"/>
              <a:gd name="T17" fmla="*/ 1473 w 1473"/>
              <a:gd name="T18" fmla="*/ 1025 h 1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3" h="1025">
                <a:moveTo>
                  <a:pt x="1473" y="6"/>
                </a:moveTo>
                <a:lnTo>
                  <a:pt x="2" y="1025"/>
                </a:lnTo>
                <a:lnTo>
                  <a:pt x="0" y="995"/>
                </a:lnTo>
                <a:lnTo>
                  <a:pt x="1344" y="0"/>
                </a:lnTo>
                <a:lnTo>
                  <a:pt x="1473" y="6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4" name="Freeform 10"/>
          <p:cNvSpPr>
            <a:spLocks/>
          </p:cNvSpPr>
          <p:nvPr/>
        </p:nvSpPr>
        <p:spPr bwMode="gray">
          <a:xfrm>
            <a:off x="2362427" y="4658917"/>
            <a:ext cx="4442799" cy="2556986"/>
          </a:xfrm>
          <a:custGeom>
            <a:avLst/>
            <a:gdLst>
              <a:gd name="T0" fmla="*/ 2147483647 w 2221"/>
              <a:gd name="T1" fmla="*/ 2147483647 h 1534"/>
              <a:gd name="T2" fmla="*/ 0 w 2221"/>
              <a:gd name="T3" fmla="*/ 0 h 1534"/>
              <a:gd name="T4" fmla="*/ 2147483647 w 2221"/>
              <a:gd name="T5" fmla="*/ 2147483647 h 1534"/>
              <a:gd name="T6" fmla="*/ 2147483647 w 2221"/>
              <a:gd name="T7" fmla="*/ 2147483647 h 1534"/>
              <a:gd name="T8" fmla="*/ 2147483647 w 2221"/>
              <a:gd name="T9" fmla="*/ 2147483647 h 1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1"/>
              <a:gd name="T16" fmla="*/ 0 h 1534"/>
              <a:gd name="T17" fmla="*/ 2221 w 2221"/>
              <a:gd name="T18" fmla="*/ 1534 h 15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1" h="1534">
                <a:moveTo>
                  <a:pt x="2221" y="1533"/>
                </a:moveTo>
                <a:lnTo>
                  <a:pt x="0" y="0"/>
                </a:lnTo>
                <a:lnTo>
                  <a:pt x="1" y="25"/>
                </a:lnTo>
                <a:lnTo>
                  <a:pt x="2059" y="1534"/>
                </a:lnTo>
                <a:lnTo>
                  <a:pt x="2221" y="1533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5" name="Freeform 11"/>
          <p:cNvSpPr>
            <a:spLocks/>
          </p:cNvSpPr>
          <p:nvPr/>
        </p:nvSpPr>
        <p:spPr bwMode="gray">
          <a:xfrm>
            <a:off x="2364426" y="4698921"/>
            <a:ext cx="4114742" cy="2511980"/>
          </a:xfrm>
          <a:custGeom>
            <a:avLst/>
            <a:gdLst>
              <a:gd name="T0" fmla="*/ 2147483647 w 2057"/>
              <a:gd name="T1" fmla="*/ 2147483647 h 1507"/>
              <a:gd name="T2" fmla="*/ 0 w 2057"/>
              <a:gd name="T3" fmla="*/ 0 h 1507"/>
              <a:gd name="T4" fmla="*/ 0 w 2057"/>
              <a:gd name="T5" fmla="*/ 2147483647 h 1507"/>
              <a:gd name="T6" fmla="*/ 2147483647 w 2057"/>
              <a:gd name="T7" fmla="*/ 2147483647 h 1507"/>
              <a:gd name="T8" fmla="*/ 2147483647 w 2057"/>
              <a:gd name="T9" fmla="*/ 2147483647 h 15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7"/>
              <a:gd name="T16" fmla="*/ 0 h 1507"/>
              <a:gd name="T17" fmla="*/ 2057 w 2057"/>
              <a:gd name="T18" fmla="*/ 1507 h 15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7" h="1507">
                <a:moveTo>
                  <a:pt x="2057" y="1507"/>
                </a:moveTo>
                <a:lnTo>
                  <a:pt x="0" y="0"/>
                </a:lnTo>
                <a:lnTo>
                  <a:pt x="0" y="30"/>
                </a:lnTo>
                <a:lnTo>
                  <a:pt x="1857" y="1507"/>
                </a:lnTo>
                <a:lnTo>
                  <a:pt x="2057" y="150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6" name="Freeform 12"/>
          <p:cNvSpPr>
            <a:spLocks/>
          </p:cNvSpPr>
          <p:nvPr/>
        </p:nvSpPr>
        <p:spPr bwMode="gray">
          <a:xfrm>
            <a:off x="2358425" y="4743926"/>
            <a:ext cx="3712669" cy="2461975"/>
          </a:xfrm>
          <a:custGeom>
            <a:avLst/>
            <a:gdLst>
              <a:gd name="T0" fmla="*/ 2147483647 w 1856"/>
              <a:gd name="T1" fmla="*/ 2147483647 h 1477"/>
              <a:gd name="T2" fmla="*/ 0 w 1856"/>
              <a:gd name="T3" fmla="*/ 2147483647 h 1477"/>
              <a:gd name="T4" fmla="*/ 0 w 1856"/>
              <a:gd name="T5" fmla="*/ 0 h 1477"/>
              <a:gd name="T6" fmla="*/ 2147483647 w 1856"/>
              <a:gd name="T7" fmla="*/ 2147483647 h 1477"/>
              <a:gd name="T8" fmla="*/ 2147483647 w 1856"/>
              <a:gd name="T9" fmla="*/ 2147483647 h 1477"/>
              <a:gd name="T10" fmla="*/ 2147483647 w 1856"/>
              <a:gd name="T11" fmla="*/ 2147483647 h 1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1477"/>
              <a:gd name="T20" fmla="*/ 1856 w 1856"/>
              <a:gd name="T21" fmla="*/ 1477 h 1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1477">
                <a:moveTo>
                  <a:pt x="1344" y="1474"/>
                </a:moveTo>
                <a:lnTo>
                  <a:pt x="0" y="97"/>
                </a:lnTo>
                <a:lnTo>
                  <a:pt x="0" y="0"/>
                </a:lnTo>
                <a:lnTo>
                  <a:pt x="1856" y="1474"/>
                </a:lnTo>
                <a:lnTo>
                  <a:pt x="1848" y="1477"/>
                </a:lnTo>
                <a:lnTo>
                  <a:pt x="1344" y="1474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gray">
          <a:xfrm>
            <a:off x="2364426" y="1630204"/>
            <a:ext cx="0" cy="3105389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8" name="Rectangle 40"/>
          <p:cNvSpPr txBox="1">
            <a:spLocks noChangeArrowheads="1"/>
          </p:cNvSpPr>
          <p:nvPr/>
        </p:nvSpPr>
        <p:spPr bwMode="white">
          <a:xfrm>
            <a:off x="2222401" y="2163604"/>
            <a:ext cx="6261128" cy="1435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985" tIns="53492" rIns="106985" bIns="53492" anchor="ctr"/>
          <a:lstStyle/>
          <a:p>
            <a:pPr>
              <a:lnSpc>
                <a:spcPct val="70000"/>
              </a:lnSpc>
            </a:pPr>
            <a:r>
              <a:rPr kumimoji="1" lang="en-US" altLang="zh-CN" sz="47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kumimoji="1" lang="zh-CN" altLang="en-US" sz="47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时事报告</a:t>
            </a:r>
            <a:r>
              <a:rPr kumimoji="1" lang="en-US" altLang="zh-CN" sz="47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kumimoji="1" lang="zh-CN" altLang="en-US" sz="47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杂志社</a:t>
            </a:r>
            <a:endParaRPr kumimoji="1" lang="ko-KR" altLang="en-US" sz="4700" dirty="0">
              <a:solidFill>
                <a:schemeClr val="bg1"/>
              </a:solidFill>
              <a:latin typeface="微软雅黑" pitchFamily="34" charset="-122"/>
              <a:ea typeface="冬青黑体简体中文 W6" charset="-122"/>
            </a:endParaRPr>
          </a:p>
        </p:txBody>
      </p:sp>
      <p:sp>
        <p:nvSpPr>
          <p:cNvPr id="19" name="Rectangle 41"/>
          <p:cNvSpPr txBox="1">
            <a:spLocks noChangeArrowheads="1"/>
          </p:cNvSpPr>
          <p:nvPr/>
        </p:nvSpPr>
        <p:spPr bwMode="white">
          <a:xfrm>
            <a:off x="2584465" y="3147060"/>
            <a:ext cx="6897242" cy="453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985" tIns="53492" rIns="106985" bIns="53492"/>
          <a:lstStyle/>
          <a:p>
            <a:pPr latinLnBrk="1">
              <a:spcBef>
                <a:spcPct val="20000"/>
              </a:spcBef>
            </a:pPr>
            <a:r>
              <a:rPr kumimoji="1" lang="zh-CN" altLang="en-US" sz="3300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形势与政策课专用</a:t>
            </a:r>
            <a:endParaRPr kumimoji="1" lang="ko-KR" altLang="en-US" sz="3300" dirty="0">
              <a:solidFill>
                <a:schemeClr val="bg1"/>
              </a:solidFill>
              <a:latin typeface="华文楷体" pitchFamily="2" charset="-122"/>
              <a:ea typeface="楷体-简" charset="-122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gray">
          <a:xfrm>
            <a:off x="82016" y="4680585"/>
            <a:ext cx="2220400" cy="22669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lIns="106985" tIns="53492" rIns="106985" bIns="53492" anchor="ctr"/>
          <a:lstStyle/>
          <a:p>
            <a:endParaRPr lang="zh-CN" altLang="en-US"/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gray">
          <a:xfrm>
            <a:off x="136025" y="4603909"/>
            <a:ext cx="2630474" cy="33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985" tIns="53492" rIns="106985" bIns="53492">
            <a:spAutoFit/>
          </a:bodyPr>
          <a:lstStyle/>
          <a:p>
            <a:r>
              <a:rPr lang="en-US" altLang="zh-CN" sz="1500" dirty="0">
                <a:solidFill>
                  <a:srgbClr val="A6A6A6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www.ssbgzzs.com</a:t>
            </a:r>
            <a:endParaRPr lang="zh-CN" altLang="en-US" sz="1500" dirty="0">
              <a:solidFill>
                <a:srgbClr val="A6A6A6"/>
              </a:solidFill>
              <a:latin typeface="Arial" pitchFamily="34" charset="0"/>
              <a:ea typeface="黑体" pitchFamily="2" charset="-122"/>
            </a:endParaRPr>
          </a:p>
        </p:txBody>
      </p:sp>
      <p:pic>
        <p:nvPicPr>
          <p:cNvPr id="22" name="图片 2" descr="章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103" y="2536985"/>
            <a:ext cx="1452262" cy="1213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reeform 20"/>
          <p:cNvSpPr>
            <a:spLocks/>
          </p:cNvSpPr>
          <p:nvPr/>
        </p:nvSpPr>
        <p:spPr bwMode="gray">
          <a:xfrm>
            <a:off x="2282452" y="-10001"/>
            <a:ext cx="9239663" cy="7294245"/>
          </a:xfrm>
          <a:custGeom>
            <a:avLst/>
            <a:gdLst>
              <a:gd name="T0" fmla="*/ 2147483647 w 4579"/>
              <a:gd name="T1" fmla="*/ 0 h 4338"/>
              <a:gd name="T2" fmla="*/ 2147483647 w 4579"/>
              <a:gd name="T3" fmla="*/ 2147483647 h 4338"/>
              <a:gd name="T4" fmla="*/ 0 w 4579"/>
              <a:gd name="T5" fmla="*/ 2147483647 h 4338"/>
              <a:gd name="T6" fmla="*/ 2147483647 w 4579"/>
              <a:gd name="T7" fmla="*/ 2147483647 h 4338"/>
              <a:gd name="T8" fmla="*/ 2147483647 w 4579"/>
              <a:gd name="T9" fmla="*/ 2147483647 h 4338"/>
              <a:gd name="T10" fmla="*/ 2147483647 w 4579"/>
              <a:gd name="T11" fmla="*/ 0 h 4338"/>
              <a:gd name="T12" fmla="*/ 2147483647 w 4579"/>
              <a:gd name="T13" fmla="*/ 0 h 43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9"/>
              <a:gd name="T22" fmla="*/ 0 h 4338"/>
              <a:gd name="T23" fmla="*/ 4579 w 4579"/>
              <a:gd name="T24" fmla="*/ 4338 h 43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9" h="4338">
                <a:moveTo>
                  <a:pt x="1471" y="0"/>
                </a:moveTo>
                <a:lnTo>
                  <a:pt x="1" y="1020"/>
                </a:lnTo>
                <a:lnTo>
                  <a:pt x="0" y="2805"/>
                </a:lnTo>
                <a:lnTo>
                  <a:pt x="2221" y="4338"/>
                </a:lnTo>
                <a:lnTo>
                  <a:pt x="4579" y="4332"/>
                </a:lnTo>
                <a:lnTo>
                  <a:pt x="4573" y="0"/>
                </a:lnTo>
                <a:lnTo>
                  <a:pt x="1471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700465" y="3139716"/>
            <a:ext cx="8551600" cy="1831578"/>
          </a:xfrm>
          <a:prstGeom prst="rect">
            <a:avLst/>
          </a:prstGeom>
          <a:noFill/>
        </p:spPr>
        <p:txBody>
          <a:bodyPr wrap="square" lIns="106985" tIns="53492" rIns="106985" bIns="53492">
            <a:spAutoFit/>
          </a:bodyPr>
          <a:lstStyle/>
          <a:p>
            <a:pPr algn="just">
              <a:defRPr/>
            </a:pPr>
            <a:r>
              <a:rPr lang="zh-CN" alt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</a:t>
            </a:r>
            <a:r>
              <a:rPr lang="en-US" altLang="zh-CN" sz="2800" spc="59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800" spc="59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时事报告大学生版</a:t>
            </a:r>
            <a:r>
              <a:rPr lang="en-US" altLang="zh-CN" sz="2800" spc="59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800" spc="59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是受教育部社科司和思政司委托，中宣部</a:t>
            </a:r>
            <a:r>
              <a:rPr lang="en-US" altLang="zh-CN" sz="2800" spc="59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800" spc="59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时事报告</a:t>
            </a:r>
            <a:r>
              <a:rPr lang="en-US" altLang="zh-CN" sz="2800" spc="59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800" spc="59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杂志社编辑出版，专供高校形势与政策课使用的权威教材。</a:t>
            </a:r>
            <a:endParaRPr lang="en-US" altLang="zh-CN" sz="2800" spc="59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黑体" pitchFamily="49" charset="-122"/>
              <a:ea typeface="黑体" pitchFamily="49" charset="-122"/>
            </a:endParaRPr>
          </a:p>
          <a:p>
            <a:pPr algn="just">
              <a:defRPr/>
            </a:pPr>
            <a:r>
              <a:rPr lang="zh-CN" altLang="en-US" sz="2800" spc="59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　　每学年两期，分别于每学期开学前出版。</a:t>
            </a:r>
          </a:p>
        </p:txBody>
      </p:sp>
      <p:pic>
        <p:nvPicPr>
          <p:cNvPr id="24" name="图片 23" descr="大学生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3545" y="525044"/>
            <a:ext cx="9518688" cy="529200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2"/>
          <p:cNvSpPr>
            <a:spLocks noChangeShapeType="1"/>
          </p:cNvSpPr>
          <p:nvPr/>
        </p:nvSpPr>
        <p:spPr bwMode="gray">
          <a:xfrm>
            <a:off x="2282412" y="1528525"/>
            <a:ext cx="0" cy="328541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42063" y="-5001"/>
            <a:ext cx="1956352" cy="1665209"/>
            <a:chOff x="171" y="-3"/>
            <a:chExt cx="978" cy="999"/>
          </a:xfrm>
        </p:grpSpPr>
        <p:sp>
          <p:nvSpPr>
            <p:cNvPr id="9" name="Freeform 4"/>
            <p:cNvSpPr>
              <a:spLocks/>
            </p:cNvSpPr>
            <p:nvPr/>
          </p:nvSpPr>
          <p:spPr bwMode="gray">
            <a:xfrm>
              <a:off x="653" y="-3"/>
              <a:ext cx="496" cy="999"/>
            </a:xfrm>
            <a:custGeom>
              <a:avLst/>
              <a:gdLst>
                <a:gd name="T0" fmla="*/ 84 w 496"/>
                <a:gd name="T1" fmla="*/ 0 h 999"/>
                <a:gd name="T2" fmla="*/ 496 w 496"/>
                <a:gd name="T3" fmla="*/ 854 h 999"/>
                <a:gd name="T4" fmla="*/ 496 w 496"/>
                <a:gd name="T5" fmla="*/ 999 h 999"/>
                <a:gd name="T6" fmla="*/ 0 w 496"/>
                <a:gd name="T7" fmla="*/ 188 h 999"/>
                <a:gd name="T8" fmla="*/ 84 w 496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6"/>
                <a:gd name="T16" fmla="*/ 0 h 999"/>
                <a:gd name="T17" fmla="*/ 496 w 496"/>
                <a:gd name="T18" fmla="*/ 999 h 9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6" h="999">
                  <a:moveTo>
                    <a:pt x="84" y="0"/>
                  </a:moveTo>
                  <a:lnTo>
                    <a:pt x="496" y="854"/>
                  </a:lnTo>
                  <a:lnTo>
                    <a:pt x="496" y="999"/>
                  </a:lnTo>
                  <a:lnTo>
                    <a:pt x="0" y="18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gray">
            <a:xfrm>
              <a:off x="171" y="0"/>
              <a:ext cx="564" cy="187"/>
            </a:xfrm>
            <a:custGeom>
              <a:avLst/>
              <a:gdLst>
                <a:gd name="T0" fmla="*/ 564 w 564"/>
                <a:gd name="T1" fmla="*/ 0 h 187"/>
                <a:gd name="T2" fmla="*/ 482 w 564"/>
                <a:gd name="T3" fmla="*/ 187 h 187"/>
                <a:gd name="T4" fmla="*/ 0 w 564"/>
                <a:gd name="T5" fmla="*/ 0 h 187"/>
                <a:gd name="T6" fmla="*/ 564 w 564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4"/>
                <a:gd name="T13" fmla="*/ 0 h 187"/>
                <a:gd name="T14" fmla="*/ 564 w 564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4" h="187">
                  <a:moveTo>
                    <a:pt x="564" y="0"/>
                  </a:moveTo>
                  <a:lnTo>
                    <a:pt x="482" y="187"/>
                  </a:lnTo>
                  <a:lnTo>
                    <a:pt x="0" y="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1" name="Freeform 7"/>
          <p:cNvSpPr>
            <a:spLocks/>
          </p:cNvSpPr>
          <p:nvPr/>
        </p:nvSpPr>
        <p:spPr bwMode="gray">
          <a:xfrm>
            <a:off x="2358426" y="-10001"/>
            <a:ext cx="2388430" cy="1595200"/>
          </a:xfrm>
          <a:custGeom>
            <a:avLst/>
            <a:gdLst>
              <a:gd name="T0" fmla="*/ 2147483647 w 1194"/>
              <a:gd name="T1" fmla="*/ 0 h 957"/>
              <a:gd name="T2" fmla="*/ 0 w 1194"/>
              <a:gd name="T3" fmla="*/ 2147483647 h 957"/>
              <a:gd name="T4" fmla="*/ 0 w 1194"/>
              <a:gd name="T5" fmla="*/ 2147483647 h 957"/>
              <a:gd name="T6" fmla="*/ 2147483647 w 1194"/>
              <a:gd name="T7" fmla="*/ 0 h 957"/>
              <a:gd name="T8" fmla="*/ 2147483647 w 1194"/>
              <a:gd name="T9" fmla="*/ 0 h 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957"/>
              <a:gd name="T17" fmla="*/ 1194 w 1194"/>
              <a:gd name="T18" fmla="*/ 957 h 9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957">
                <a:moveTo>
                  <a:pt x="843" y="0"/>
                </a:moveTo>
                <a:lnTo>
                  <a:pt x="0" y="885"/>
                </a:lnTo>
                <a:lnTo>
                  <a:pt x="0" y="957"/>
                </a:lnTo>
                <a:lnTo>
                  <a:pt x="1194" y="0"/>
                </a:lnTo>
                <a:lnTo>
                  <a:pt x="843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2" name="Freeform 8"/>
          <p:cNvSpPr>
            <a:spLocks/>
          </p:cNvSpPr>
          <p:nvPr/>
        </p:nvSpPr>
        <p:spPr bwMode="gray">
          <a:xfrm>
            <a:off x="2358425" y="-15002"/>
            <a:ext cx="2694485" cy="1660209"/>
          </a:xfrm>
          <a:custGeom>
            <a:avLst/>
            <a:gdLst>
              <a:gd name="T0" fmla="*/ 2147483647 w 1347"/>
              <a:gd name="T1" fmla="*/ 0 h 996"/>
              <a:gd name="T2" fmla="*/ 0 w 1347"/>
              <a:gd name="T3" fmla="*/ 2147483647 h 996"/>
              <a:gd name="T4" fmla="*/ 0 w 1347"/>
              <a:gd name="T5" fmla="*/ 2147483647 h 996"/>
              <a:gd name="T6" fmla="*/ 2147483647 w 1347"/>
              <a:gd name="T7" fmla="*/ 0 h 996"/>
              <a:gd name="T8" fmla="*/ 2147483647 w 1347"/>
              <a:gd name="T9" fmla="*/ 0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"/>
              <a:gd name="T16" fmla="*/ 0 h 996"/>
              <a:gd name="T17" fmla="*/ 1347 w 1347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" h="996">
                <a:moveTo>
                  <a:pt x="1347" y="0"/>
                </a:moveTo>
                <a:lnTo>
                  <a:pt x="0" y="996"/>
                </a:lnTo>
                <a:lnTo>
                  <a:pt x="0" y="957"/>
                </a:lnTo>
                <a:lnTo>
                  <a:pt x="1191" y="0"/>
                </a:lnTo>
                <a:lnTo>
                  <a:pt x="1347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3" name="Freeform 9"/>
          <p:cNvSpPr>
            <a:spLocks/>
          </p:cNvSpPr>
          <p:nvPr/>
        </p:nvSpPr>
        <p:spPr bwMode="gray">
          <a:xfrm>
            <a:off x="2358426" y="-15002"/>
            <a:ext cx="2946530" cy="1708547"/>
          </a:xfrm>
          <a:custGeom>
            <a:avLst/>
            <a:gdLst>
              <a:gd name="T0" fmla="*/ 2147483647 w 1473"/>
              <a:gd name="T1" fmla="*/ 2147483647 h 1025"/>
              <a:gd name="T2" fmla="*/ 2147483647 w 1473"/>
              <a:gd name="T3" fmla="*/ 2147483647 h 1025"/>
              <a:gd name="T4" fmla="*/ 0 w 1473"/>
              <a:gd name="T5" fmla="*/ 2147483647 h 1025"/>
              <a:gd name="T6" fmla="*/ 2147483647 w 1473"/>
              <a:gd name="T7" fmla="*/ 0 h 1025"/>
              <a:gd name="T8" fmla="*/ 2147483647 w 1473"/>
              <a:gd name="T9" fmla="*/ 2147483647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3"/>
              <a:gd name="T16" fmla="*/ 0 h 1025"/>
              <a:gd name="T17" fmla="*/ 1473 w 1473"/>
              <a:gd name="T18" fmla="*/ 1025 h 1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3" h="1025">
                <a:moveTo>
                  <a:pt x="1473" y="6"/>
                </a:moveTo>
                <a:lnTo>
                  <a:pt x="2" y="1025"/>
                </a:lnTo>
                <a:lnTo>
                  <a:pt x="0" y="995"/>
                </a:lnTo>
                <a:lnTo>
                  <a:pt x="1344" y="0"/>
                </a:lnTo>
                <a:lnTo>
                  <a:pt x="1473" y="6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4" name="Freeform 10"/>
          <p:cNvSpPr>
            <a:spLocks/>
          </p:cNvSpPr>
          <p:nvPr/>
        </p:nvSpPr>
        <p:spPr bwMode="gray">
          <a:xfrm>
            <a:off x="2362427" y="4658917"/>
            <a:ext cx="4442799" cy="2556986"/>
          </a:xfrm>
          <a:custGeom>
            <a:avLst/>
            <a:gdLst>
              <a:gd name="T0" fmla="*/ 2147483647 w 2221"/>
              <a:gd name="T1" fmla="*/ 2147483647 h 1534"/>
              <a:gd name="T2" fmla="*/ 0 w 2221"/>
              <a:gd name="T3" fmla="*/ 0 h 1534"/>
              <a:gd name="T4" fmla="*/ 2147483647 w 2221"/>
              <a:gd name="T5" fmla="*/ 2147483647 h 1534"/>
              <a:gd name="T6" fmla="*/ 2147483647 w 2221"/>
              <a:gd name="T7" fmla="*/ 2147483647 h 1534"/>
              <a:gd name="T8" fmla="*/ 2147483647 w 2221"/>
              <a:gd name="T9" fmla="*/ 2147483647 h 1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1"/>
              <a:gd name="T16" fmla="*/ 0 h 1534"/>
              <a:gd name="T17" fmla="*/ 2221 w 2221"/>
              <a:gd name="T18" fmla="*/ 1534 h 15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1" h="1534">
                <a:moveTo>
                  <a:pt x="2221" y="1533"/>
                </a:moveTo>
                <a:lnTo>
                  <a:pt x="0" y="0"/>
                </a:lnTo>
                <a:lnTo>
                  <a:pt x="1" y="25"/>
                </a:lnTo>
                <a:lnTo>
                  <a:pt x="2059" y="1534"/>
                </a:lnTo>
                <a:lnTo>
                  <a:pt x="2221" y="1533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5" name="Freeform 11"/>
          <p:cNvSpPr>
            <a:spLocks/>
          </p:cNvSpPr>
          <p:nvPr/>
        </p:nvSpPr>
        <p:spPr bwMode="gray">
          <a:xfrm>
            <a:off x="2364426" y="4698921"/>
            <a:ext cx="4114742" cy="2511980"/>
          </a:xfrm>
          <a:custGeom>
            <a:avLst/>
            <a:gdLst>
              <a:gd name="T0" fmla="*/ 2147483647 w 2057"/>
              <a:gd name="T1" fmla="*/ 2147483647 h 1507"/>
              <a:gd name="T2" fmla="*/ 0 w 2057"/>
              <a:gd name="T3" fmla="*/ 0 h 1507"/>
              <a:gd name="T4" fmla="*/ 0 w 2057"/>
              <a:gd name="T5" fmla="*/ 2147483647 h 1507"/>
              <a:gd name="T6" fmla="*/ 2147483647 w 2057"/>
              <a:gd name="T7" fmla="*/ 2147483647 h 1507"/>
              <a:gd name="T8" fmla="*/ 2147483647 w 2057"/>
              <a:gd name="T9" fmla="*/ 2147483647 h 15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7"/>
              <a:gd name="T16" fmla="*/ 0 h 1507"/>
              <a:gd name="T17" fmla="*/ 2057 w 2057"/>
              <a:gd name="T18" fmla="*/ 1507 h 15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7" h="1507">
                <a:moveTo>
                  <a:pt x="2057" y="1507"/>
                </a:moveTo>
                <a:lnTo>
                  <a:pt x="0" y="0"/>
                </a:lnTo>
                <a:lnTo>
                  <a:pt x="0" y="30"/>
                </a:lnTo>
                <a:lnTo>
                  <a:pt x="1857" y="1507"/>
                </a:lnTo>
                <a:lnTo>
                  <a:pt x="2057" y="150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6" name="Freeform 12"/>
          <p:cNvSpPr>
            <a:spLocks/>
          </p:cNvSpPr>
          <p:nvPr/>
        </p:nvSpPr>
        <p:spPr bwMode="gray">
          <a:xfrm>
            <a:off x="2358425" y="4743926"/>
            <a:ext cx="3712669" cy="2461975"/>
          </a:xfrm>
          <a:custGeom>
            <a:avLst/>
            <a:gdLst>
              <a:gd name="T0" fmla="*/ 2147483647 w 1856"/>
              <a:gd name="T1" fmla="*/ 2147483647 h 1477"/>
              <a:gd name="T2" fmla="*/ 0 w 1856"/>
              <a:gd name="T3" fmla="*/ 2147483647 h 1477"/>
              <a:gd name="T4" fmla="*/ 0 w 1856"/>
              <a:gd name="T5" fmla="*/ 0 h 1477"/>
              <a:gd name="T6" fmla="*/ 2147483647 w 1856"/>
              <a:gd name="T7" fmla="*/ 2147483647 h 1477"/>
              <a:gd name="T8" fmla="*/ 2147483647 w 1856"/>
              <a:gd name="T9" fmla="*/ 2147483647 h 1477"/>
              <a:gd name="T10" fmla="*/ 2147483647 w 1856"/>
              <a:gd name="T11" fmla="*/ 2147483647 h 1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1477"/>
              <a:gd name="T20" fmla="*/ 1856 w 1856"/>
              <a:gd name="T21" fmla="*/ 1477 h 1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1477">
                <a:moveTo>
                  <a:pt x="1344" y="1474"/>
                </a:moveTo>
                <a:lnTo>
                  <a:pt x="0" y="97"/>
                </a:lnTo>
                <a:lnTo>
                  <a:pt x="0" y="0"/>
                </a:lnTo>
                <a:lnTo>
                  <a:pt x="1856" y="1474"/>
                </a:lnTo>
                <a:lnTo>
                  <a:pt x="1848" y="1477"/>
                </a:lnTo>
                <a:lnTo>
                  <a:pt x="1344" y="1474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gray">
          <a:xfrm>
            <a:off x="2364426" y="1630204"/>
            <a:ext cx="0" cy="3105389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8" name="Rectangle 40"/>
          <p:cNvSpPr txBox="1">
            <a:spLocks noChangeArrowheads="1"/>
          </p:cNvSpPr>
          <p:nvPr/>
        </p:nvSpPr>
        <p:spPr bwMode="white">
          <a:xfrm>
            <a:off x="2222401" y="2163604"/>
            <a:ext cx="6261128" cy="1435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985" tIns="53492" rIns="106985" bIns="53492" anchor="ctr"/>
          <a:lstStyle/>
          <a:p>
            <a:pPr>
              <a:lnSpc>
                <a:spcPct val="70000"/>
              </a:lnSpc>
            </a:pPr>
            <a:r>
              <a:rPr kumimoji="1" lang="en-US" altLang="zh-CN" sz="47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kumimoji="1" lang="zh-CN" altLang="en-US" sz="47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时事报告</a:t>
            </a:r>
            <a:r>
              <a:rPr kumimoji="1" lang="en-US" altLang="zh-CN" sz="47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kumimoji="1" lang="zh-CN" altLang="en-US" sz="47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杂志社</a:t>
            </a:r>
            <a:endParaRPr kumimoji="1" lang="ko-KR" altLang="en-US" sz="4700" dirty="0">
              <a:solidFill>
                <a:schemeClr val="bg1"/>
              </a:solidFill>
              <a:latin typeface="微软雅黑" pitchFamily="34" charset="-122"/>
              <a:ea typeface="冬青黑体简体中文 W6" charset="-122"/>
            </a:endParaRPr>
          </a:p>
        </p:txBody>
      </p:sp>
      <p:sp>
        <p:nvSpPr>
          <p:cNvPr id="19" name="Rectangle 41"/>
          <p:cNvSpPr txBox="1">
            <a:spLocks noChangeArrowheads="1"/>
          </p:cNvSpPr>
          <p:nvPr/>
        </p:nvSpPr>
        <p:spPr bwMode="white">
          <a:xfrm>
            <a:off x="2584465" y="3147060"/>
            <a:ext cx="6897242" cy="453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985" tIns="53492" rIns="106985" bIns="53492"/>
          <a:lstStyle/>
          <a:p>
            <a:pPr latinLnBrk="1">
              <a:spcBef>
                <a:spcPct val="20000"/>
              </a:spcBef>
            </a:pPr>
            <a:r>
              <a:rPr kumimoji="1" lang="zh-CN" altLang="en-US" sz="3300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形势与政策课专用</a:t>
            </a:r>
            <a:endParaRPr kumimoji="1" lang="ko-KR" altLang="en-US" sz="3300" dirty="0">
              <a:solidFill>
                <a:schemeClr val="bg1"/>
              </a:solidFill>
              <a:latin typeface="华文楷体" pitchFamily="2" charset="-122"/>
              <a:ea typeface="楷体-简" charset="-122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gray">
          <a:xfrm>
            <a:off x="82016" y="4680585"/>
            <a:ext cx="2220400" cy="22669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lIns="106985" tIns="53492" rIns="106985" bIns="53492" anchor="ctr"/>
          <a:lstStyle/>
          <a:p>
            <a:endParaRPr lang="zh-CN" altLang="en-US"/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gray">
          <a:xfrm>
            <a:off x="136025" y="4603909"/>
            <a:ext cx="2630474" cy="33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985" tIns="53492" rIns="106985" bIns="53492">
            <a:spAutoFit/>
          </a:bodyPr>
          <a:lstStyle/>
          <a:p>
            <a:r>
              <a:rPr lang="en-US" altLang="zh-CN" sz="1500" dirty="0">
                <a:solidFill>
                  <a:srgbClr val="A6A6A6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www.ssbgzzs.com</a:t>
            </a:r>
            <a:endParaRPr lang="zh-CN" altLang="en-US" sz="1500" dirty="0">
              <a:solidFill>
                <a:srgbClr val="A6A6A6"/>
              </a:solidFill>
              <a:latin typeface="Arial" pitchFamily="34" charset="0"/>
              <a:ea typeface="黑体" pitchFamily="2" charset="-122"/>
            </a:endParaRPr>
          </a:p>
        </p:txBody>
      </p:sp>
      <p:pic>
        <p:nvPicPr>
          <p:cNvPr id="22" name="图片 2" descr="章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103" y="2536985"/>
            <a:ext cx="1452262" cy="1213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reeform 20"/>
          <p:cNvSpPr>
            <a:spLocks/>
          </p:cNvSpPr>
          <p:nvPr/>
        </p:nvSpPr>
        <p:spPr bwMode="gray">
          <a:xfrm>
            <a:off x="2282452" y="-10001"/>
            <a:ext cx="9239663" cy="7294245"/>
          </a:xfrm>
          <a:custGeom>
            <a:avLst/>
            <a:gdLst>
              <a:gd name="T0" fmla="*/ 2147483647 w 4579"/>
              <a:gd name="T1" fmla="*/ 0 h 4338"/>
              <a:gd name="T2" fmla="*/ 2147483647 w 4579"/>
              <a:gd name="T3" fmla="*/ 2147483647 h 4338"/>
              <a:gd name="T4" fmla="*/ 0 w 4579"/>
              <a:gd name="T5" fmla="*/ 2147483647 h 4338"/>
              <a:gd name="T6" fmla="*/ 2147483647 w 4579"/>
              <a:gd name="T7" fmla="*/ 2147483647 h 4338"/>
              <a:gd name="T8" fmla="*/ 2147483647 w 4579"/>
              <a:gd name="T9" fmla="*/ 2147483647 h 4338"/>
              <a:gd name="T10" fmla="*/ 2147483647 w 4579"/>
              <a:gd name="T11" fmla="*/ 0 h 4338"/>
              <a:gd name="T12" fmla="*/ 2147483647 w 4579"/>
              <a:gd name="T13" fmla="*/ 0 h 43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9"/>
              <a:gd name="T22" fmla="*/ 0 h 4338"/>
              <a:gd name="T23" fmla="*/ 4579 w 4579"/>
              <a:gd name="T24" fmla="*/ 4338 h 43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9" h="4338">
                <a:moveTo>
                  <a:pt x="1471" y="0"/>
                </a:moveTo>
                <a:lnTo>
                  <a:pt x="1" y="1020"/>
                </a:lnTo>
                <a:lnTo>
                  <a:pt x="0" y="2805"/>
                </a:lnTo>
                <a:lnTo>
                  <a:pt x="2221" y="4338"/>
                </a:lnTo>
                <a:lnTo>
                  <a:pt x="4579" y="4332"/>
                </a:lnTo>
                <a:lnTo>
                  <a:pt x="4573" y="0"/>
                </a:lnTo>
                <a:lnTo>
                  <a:pt x="1471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880499" y="2625321"/>
            <a:ext cx="8461583" cy="3124239"/>
          </a:xfrm>
          <a:prstGeom prst="rect">
            <a:avLst/>
          </a:prstGeom>
          <a:noFill/>
        </p:spPr>
        <p:txBody>
          <a:bodyPr wrap="square" lIns="106985" tIns="53492" rIns="106985" bIns="53492">
            <a:spAutoFit/>
          </a:bodyPr>
          <a:lstStyle/>
          <a:p>
            <a:pPr algn="just">
              <a:defRPr/>
            </a:pPr>
            <a:r>
              <a:rPr lang="zh-CN" alt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</a:t>
            </a:r>
            <a:r>
              <a:rPr lang="zh-CN" altLang="en-US" sz="2800" spc="59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教育部职业与成人教育司委托，中宣部</a:t>
            </a:r>
            <a:r>
              <a:rPr lang="en-US" altLang="zh-CN" sz="2800" spc="59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800" spc="59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时事报告</a:t>
            </a:r>
            <a:r>
              <a:rPr lang="en-US" altLang="zh-CN" sz="2800" spc="59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800" spc="59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杂志社编辑出版的全国中职院校形势与政策教育唯一指定教材。</a:t>
            </a:r>
          </a:p>
          <a:p>
            <a:pPr algn="just">
              <a:defRPr/>
            </a:pPr>
            <a:r>
              <a:rPr lang="zh-CN" altLang="en-US" sz="2800" spc="59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　　紧密结合中职院校德育课特点，解读政策、分析形势，传达就业信息，介绍行业发展与动态，帮助学生开拓眼界、提升素质。被誉为“填补空白的权威教材”。 </a:t>
            </a:r>
          </a:p>
        </p:txBody>
      </p:sp>
      <p:pic>
        <p:nvPicPr>
          <p:cNvPr id="24" name="图片 23" descr="职教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3579" y="525044"/>
            <a:ext cx="9518688" cy="529200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6063" y="5243524"/>
            <a:ext cx="66437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        中共中央办公厅印发</a:t>
            </a:r>
            <a:r>
              <a:rPr lang="en-US" altLang="zh-CN" sz="2400" dirty="0" smtClean="0"/>
              <a:t>《</a:t>
            </a:r>
            <a:r>
              <a:rPr lang="zh-CN" altLang="en-US" sz="2400" dirty="0" smtClean="0"/>
              <a:t>关于在县处级以上领导干部中开展“三严三实”专题教育方案</a:t>
            </a:r>
            <a:r>
              <a:rPr lang="en-US" altLang="zh-CN" sz="2400" dirty="0" smtClean="0"/>
              <a:t>》</a:t>
            </a:r>
            <a:r>
              <a:rPr lang="zh-CN" altLang="en-US" sz="2400" dirty="0" smtClean="0"/>
              <a:t>，提出从</a:t>
            </a:r>
            <a:r>
              <a:rPr lang="en-US" altLang="zh-CN" sz="2400" dirty="0" smtClean="0"/>
              <a:t>2015</a:t>
            </a:r>
            <a:r>
              <a:rPr lang="zh-CN" altLang="en-US" sz="2400" dirty="0" smtClean="0"/>
              <a:t>年</a:t>
            </a:r>
            <a:r>
              <a:rPr lang="en-US" altLang="zh-CN" sz="2400" dirty="0" smtClean="0"/>
              <a:t>4</a:t>
            </a:r>
            <a:r>
              <a:rPr lang="zh-CN" altLang="en-US" sz="2400" dirty="0" smtClean="0"/>
              <a:t>月底开始，开展“三严三实”专题教育。</a:t>
            </a:r>
            <a:endParaRPr lang="zh-CN" altLang="en-US" sz="2400" dirty="0"/>
          </a:p>
        </p:txBody>
      </p:sp>
      <p:pic>
        <p:nvPicPr>
          <p:cNvPr id="3" name="图片 2" descr="4-15042019423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757" y="1600186"/>
            <a:ext cx="4224890" cy="3376182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7546987" y="1957376"/>
            <a:ext cx="3643338" cy="4572032"/>
            <a:chOff x="7546987" y="1957376"/>
            <a:chExt cx="3643338" cy="4572032"/>
          </a:xfrm>
        </p:grpSpPr>
        <p:sp>
          <p:nvSpPr>
            <p:cNvPr id="4" name="AutoShape 8"/>
            <p:cNvSpPr>
              <a:spLocks noChangeArrowheads="1"/>
            </p:cNvSpPr>
            <p:nvPr/>
          </p:nvSpPr>
          <p:spPr bwMode="gray">
            <a:xfrm>
              <a:off x="7546987" y="2289174"/>
              <a:ext cx="3643338" cy="4240234"/>
            </a:xfrm>
            <a:prstGeom prst="bevel">
              <a:avLst>
                <a:gd name="adj" fmla="val 3588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tint val="43922"/>
                    <a:invGamma/>
                  </a:schemeClr>
                </a:gs>
              </a:gsLst>
              <a:lin ang="5400000" scaled="1"/>
            </a:gradFill>
            <a:ln w="19050" algn="ctr">
              <a:noFill/>
              <a:miter lim="800000"/>
              <a:headEnd/>
              <a:tailEnd/>
            </a:ln>
            <a:effectLst>
              <a:prstShdw prst="shdw13" dist="45791" dir="3378596">
                <a:srgbClr val="1C1C1C">
                  <a:alpha val="50000"/>
                </a:srgbClr>
              </a:prst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5" name="AutoShape 9"/>
            <p:cNvSpPr>
              <a:spLocks noChangeArrowheads="1"/>
            </p:cNvSpPr>
            <p:nvPr/>
          </p:nvSpPr>
          <p:spPr bwMode="gray">
            <a:xfrm>
              <a:off x="7715261" y="1957376"/>
              <a:ext cx="3332187" cy="590543"/>
            </a:xfrm>
            <a:prstGeom prst="roundRect">
              <a:avLst>
                <a:gd name="adj" fmla="val 36051"/>
              </a:avLst>
            </a:prstGeom>
            <a:gradFill rotWithShape="1">
              <a:gsLst>
                <a:gs pos="0">
                  <a:srgbClr val="DFDFDF"/>
                </a:gs>
                <a:gs pos="50000">
                  <a:srgbClr val="DFDFDF">
                    <a:gamma/>
                    <a:tint val="24314"/>
                    <a:invGamma/>
                  </a:srgbClr>
                </a:gs>
                <a:gs pos="100000">
                  <a:srgbClr val="DFDFDF"/>
                </a:gs>
              </a:gsLst>
              <a:lin ang="5400000" scaled="1"/>
            </a:gradFill>
            <a:ln w="19050">
              <a:solidFill>
                <a:srgbClr val="C0C0C0"/>
              </a:solidFill>
              <a:round/>
              <a:headEnd/>
              <a:tailEnd/>
            </a:ln>
            <a:effectLst>
              <a:outerShdw dist="53882" dir="2700000" algn="ctr" rotWithShape="0">
                <a:srgbClr val="292929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r>
                <a:rPr lang="zh-CN" altLang="en-US" sz="2400" dirty="0" smtClean="0"/>
                <a:t>“三严三实”专题教育</a:t>
              </a:r>
              <a:endParaRPr lang="zh-CN" altLang="en-US" sz="2400" dirty="0"/>
            </a:p>
          </p:txBody>
        </p:sp>
      </p:grpSp>
      <p:grpSp>
        <p:nvGrpSpPr>
          <p:cNvPr id="6" name="Group 12"/>
          <p:cNvGrpSpPr>
            <a:grpSpLocks/>
          </p:cNvGrpSpPr>
          <p:nvPr/>
        </p:nvGrpSpPr>
        <p:grpSpPr bwMode="auto">
          <a:xfrm rot="-5400000">
            <a:off x="10589456" y="6071415"/>
            <a:ext cx="571504" cy="630234"/>
            <a:chOff x="173" y="1670"/>
            <a:chExt cx="676" cy="727"/>
          </a:xfrm>
        </p:grpSpPr>
        <p:sp>
          <p:nvSpPr>
            <p:cNvPr id="7" name="Oval 13"/>
            <p:cNvSpPr>
              <a:spLocks noChangeArrowheads="1"/>
            </p:cNvSpPr>
            <p:nvPr/>
          </p:nvSpPr>
          <p:spPr bwMode="gray">
            <a:xfrm>
              <a:off x="424" y="1670"/>
              <a:ext cx="110" cy="105"/>
            </a:xfrm>
            <a:prstGeom prst="ellipse">
              <a:avLst/>
            </a:prstGeom>
            <a:solidFill>
              <a:srgbClr val="1C1C1C"/>
            </a:solidFill>
            <a:ln w="9525" algn="ctr">
              <a:solidFill>
                <a:srgbClr val="1C1C1C"/>
              </a:solidFill>
              <a:round/>
              <a:headEnd/>
              <a:tailEnd/>
            </a:ln>
            <a:effectLst>
              <a:outerShdw dist="17961" dir="2700000" algn="ctr" rotWithShape="0">
                <a:srgbClr val="FFFFF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8" name="Oval 14"/>
            <p:cNvSpPr>
              <a:spLocks noChangeArrowheads="1"/>
            </p:cNvSpPr>
            <p:nvPr/>
          </p:nvSpPr>
          <p:spPr bwMode="gray">
            <a:xfrm>
              <a:off x="272" y="1959"/>
              <a:ext cx="158" cy="150"/>
            </a:xfrm>
            <a:prstGeom prst="ellipse">
              <a:avLst/>
            </a:prstGeom>
            <a:solidFill>
              <a:srgbClr val="1C1C1C"/>
            </a:solidFill>
            <a:ln w="9525" algn="ctr">
              <a:solidFill>
                <a:srgbClr val="1C1C1C"/>
              </a:solidFill>
              <a:round/>
              <a:headEnd/>
              <a:tailEnd/>
            </a:ln>
            <a:effectLst>
              <a:outerShdw dist="17961" dir="2700000" algn="ctr" rotWithShape="0">
                <a:srgbClr val="FFFFF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9" name="Oval 15"/>
            <p:cNvSpPr>
              <a:spLocks noChangeArrowheads="1"/>
            </p:cNvSpPr>
            <p:nvPr/>
          </p:nvSpPr>
          <p:spPr bwMode="gray">
            <a:xfrm>
              <a:off x="555" y="1845"/>
              <a:ext cx="120" cy="111"/>
            </a:xfrm>
            <a:prstGeom prst="ellipse">
              <a:avLst/>
            </a:prstGeom>
            <a:solidFill>
              <a:srgbClr val="1C1C1C"/>
            </a:solidFill>
            <a:ln w="9525" algn="ctr">
              <a:solidFill>
                <a:srgbClr val="1C1C1C"/>
              </a:solidFill>
              <a:round/>
              <a:headEnd/>
              <a:tailEnd/>
            </a:ln>
            <a:effectLst>
              <a:outerShdw dist="17961" dir="2700000" algn="ctr" rotWithShape="0">
                <a:srgbClr val="FFFFF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10" name="Oval 16"/>
            <p:cNvSpPr>
              <a:spLocks noChangeArrowheads="1"/>
            </p:cNvSpPr>
            <p:nvPr/>
          </p:nvSpPr>
          <p:spPr bwMode="gray">
            <a:xfrm>
              <a:off x="322" y="2319"/>
              <a:ext cx="82" cy="78"/>
            </a:xfrm>
            <a:prstGeom prst="ellipse">
              <a:avLst/>
            </a:prstGeom>
            <a:solidFill>
              <a:srgbClr val="1C1C1C"/>
            </a:solidFill>
            <a:ln w="9525" algn="ctr">
              <a:solidFill>
                <a:srgbClr val="1C1C1C"/>
              </a:solidFill>
              <a:round/>
              <a:headEnd/>
              <a:tailEnd/>
            </a:ln>
            <a:effectLst>
              <a:outerShdw dist="17961" dir="2700000" algn="ctr" rotWithShape="0">
                <a:srgbClr val="FFFFF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11" name="Line 17"/>
            <p:cNvSpPr>
              <a:spLocks noChangeShapeType="1"/>
            </p:cNvSpPr>
            <p:nvPr/>
          </p:nvSpPr>
          <p:spPr bwMode="gray">
            <a:xfrm>
              <a:off x="335" y="2106"/>
              <a:ext cx="0" cy="215"/>
            </a:xfrm>
            <a:prstGeom prst="line">
              <a:avLst/>
            </a:prstGeom>
            <a:noFill/>
            <a:ln w="12700">
              <a:solidFill>
                <a:srgbClr val="1C1C1C"/>
              </a:solidFill>
              <a:round/>
              <a:headEnd/>
              <a:tailEnd/>
            </a:ln>
            <a:effectLst>
              <a:outerShdw dist="17961" dir="2700000" algn="ctr" rotWithShape="0">
                <a:srgbClr val="FFFFF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2" name="Line 18"/>
            <p:cNvSpPr>
              <a:spLocks noChangeShapeType="1"/>
            </p:cNvSpPr>
            <p:nvPr/>
          </p:nvSpPr>
          <p:spPr bwMode="gray">
            <a:xfrm flipV="1">
              <a:off x="409" y="1926"/>
              <a:ext cx="173" cy="52"/>
            </a:xfrm>
            <a:prstGeom prst="line">
              <a:avLst/>
            </a:prstGeom>
            <a:noFill/>
            <a:ln w="9525">
              <a:solidFill>
                <a:srgbClr val="1C1C1C"/>
              </a:solidFill>
              <a:round/>
              <a:headEnd/>
              <a:tailEnd/>
            </a:ln>
            <a:effectLst>
              <a:outerShdw dist="17961" dir="2700000" algn="ctr" rotWithShape="0">
                <a:srgbClr val="FFFFF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3" name="Line 19"/>
            <p:cNvSpPr>
              <a:spLocks noChangeShapeType="1"/>
            </p:cNvSpPr>
            <p:nvPr/>
          </p:nvSpPr>
          <p:spPr bwMode="gray">
            <a:xfrm flipH="1" flipV="1">
              <a:off x="520" y="1757"/>
              <a:ext cx="67" cy="93"/>
            </a:xfrm>
            <a:prstGeom prst="line">
              <a:avLst/>
            </a:prstGeom>
            <a:noFill/>
            <a:ln w="9525">
              <a:solidFill>
                <a:srgbClr val="1C1C1C"/>
              </a:solidFill>
              <a:round/>
              <a:headEnd/>
              <a:tailEnd/>
            </a:ln>
            <a:effectLst>
              <a:outerShdw dist="17961" dir="2700000" algn="ctr" rotWithShape="0">
                <a:srgbClr val="FFFFF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4" name="Oval 20"/>
            <p:cNvSpPr>
              <a:spLocks noChangeArrowheads="1"/>
            </p:cNvSpPr>
            <p:nvPr/>
          </p:nvSpPr>
          <p:spPr bwMode="gray">
            <a:xfrm>
              <a:off x="767" y="1770"/>
              <a:ext cx="82" cy="77"/>
            </a:xfrm>
            <a:prstGeom prst="ellipse">
              <a:avLst/>
            </a:prstGeom>
            <a:solidFill>
              <a:srgbClr val="1C1C1C"/>
            </a:solidFill>
            <a:ln w="9525" algn="ctr">
              <a:solidFill>
                <a:srgbClr val="1C1C1C"/>
              </a:solidFill>
              <a:round/>
              <a:headEnd/>
              <a:tailEnd/>
            </a:ln>
            <a:effectLst>
              <a:outerShdw dist="17961" dir="2700000" algn="ctr" rotWithShape="0">
                <a:srgbClr val="FFFFF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15" name="Oval 21"/>
            <p:cNvSpPr>
              <a:spLocks noChangeArrowheads="1"/>
            </p:cNvSpPr>
            <p:nvPr/>
          </p:nvSpPr>
          <p:spPr bwMode="gray">
            <a:xfrm>
              <a:off x="651" y="2069"/>
              <a:ext cx="95" cy="88"/>
            </a:xfrm>
            <a:prstGeom prst="ellipse">
              <a:avLst/>
            </a:prstGeom>
            <a:solidFill>
              <a:srgbClr val="1C1C1C"/>
            </a:solidFill>
            <a:ln w="9525" algn="ctr">
              <a:solidFill>
                <a:srgbClr val="1C1C1C"/>
              </a:solidFill>
              <a:round/>
              <a:headEnd/>
              <a:tailEnd/>
            </a:ln>
            <a:effectLst>
              <a:outerShdw dist="17961" dir="2700000" algn="ctr" rotWithShape="0">
                <a:srgbClr val="FFFFF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16" name="Line 22"/>
            <p:cNvSpPr>
              <a:spLocks noChangeShapeType="1"/>
            </p:cNvSpPr>
            <p:nvPr/>
          </p:nvSpPr>
          <p:spPr bwMode="gray">
            <a:xfrm>
              <a:off x="652" y="1955"/>
              <a:ext cx="29" cy="135"/>
            </a:xfrm>
            <a:prstGeom prst="line">
              <a:avLst/>
            </a:prstGeom>
            <a:noFill/>
            <a:ln w="9525">
              <a:solidFill>
                <a:srgbClr val="1C1C1C"/>
              </a:solidFill>
              <a:round/>
              <a:headEnd/>
              <a:tailEnd/>
            </a:ln>
            <a:effectLst>
              <a:outerShdw dist="17961" dir="2700000" algn="ctr" rotWithShape="0">
                <a:srgbClr val="FFFFF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7" name="Line 23"/>
            <p:cNvSpPr>
              <a:spLocks noChangeShapeType="1"/>
            </p:cNvSpPr>
            <p:nvPr/>
          </p:nvSpPr>
          <p:spPr bwMode="gray">
            <a:xfrm flipV="1">
              <a:off x="687" y="1804"/>
              <a:ext cx="87" cy="77"/>
            </a:xfrm>
            <a:prstGeom prst="line">
              <a:avLst/>
            </a:prstGeom>
            <a:noFill/>
            <a:ln w="9525">
              <a:solidFill>
                <a:srgbClr val="1C1C1C"/>
              </a:solidFill>
              <a:round/>
              <a:headEnd/>
              <a:tailEnd/>
            </a:ln>
            <a:effectLst>
              <a:outerShdw dist="17961" dir="2700000" algn="ctr" rotWithShape="0">
                <a:srgbClr val="FFFFF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8" name="Oval 24"/>
            <p:cNvSpPr>
              <a:spLocks noChangeArrowheads="1"/>
            </p:cNvSpPr>
            <p:nvPr/>
          </p:nvSpPr>
          <p:spPr bwMode="gray">
            <a:xfrm>
              <a:off x="173" y="1839"/>
              <a:ext cx="82" cy="78"/>
            </a:xfrm>
            <a:prstGeom prst="ellipse">
              <a:avLst/>
            </a:prstGeom>
            <a:solidFill>
              <a:srgbClr val="1C1C1C"/>
            </a:solidFill>
            <a:ln w="9525" algn="ctr">
              <a:solidFill>
                <a:srgbClr val="1C1C1C"/>
              </a:solidFill>
              <a:round/>
              <a:headEnd/>
              <a:tailEnd/>
            </a:ln>
            <a:effectLst>
              <a:outerShdw dist="17961" dir="2700000" algn="ctr" rotWithShape="0">
                <a:srgbClr val="FFFFF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19" name="Line 25"/>
            <p:cNvSpPr>
              <a:spLocks noChangeShapeType="1"/>
            </p:cNvSpPr>
            <p:nvPr/>
          </p:nvSpPr>
          <p:spPr bwMode="gray">
            <a:xfrm>
              <a:off x="221" y="1908"/>
              <a:ext cx="69" cy="69"/>
            </a:xfrm>
            <a:prstGeom prst="line">
              <a:avLst/>
            </a:prstGeom>
            <a:noFill/>
            <a:ln w="9525">
              <a:solidFill>
                <a:srgbClr val="1C1C1C"/>
              </a:solidFill>
              <a:round/>
              <a:headEnd/>
              <a:tailEnd/>
            </a:ln>
            <a:effectLst>
              <a:outerShdw dist="17961" dir="2700000" algn="ctr" rotWithShape="0">
                <a:srgbClr val="FFFFF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20" name="Line 26"/>
            <p:cNvSpPr>
              <a:spLocks noChangeShapeType="1"/>
            </p:cNvSpPr>
            <p:nvPr/>
          </p:nvSpPr>
          <p:spPr bwMode="gray">
            <a:xfrm flipH="1">
              <a:off x="531" y="2132"/>
              <a:ext cx="129" cy="34"/>
            </a:xfrm>
            <a:prstGeom prst="line">
              <a:avLst/>
            </a:prstGeom>
            <a:noFill/>
            <a:ln w="9525">
              <a:solidFill>
                <a:srgbClr val="1C1C1C"/>
              </a:solidFill>
              <a:round/>
              <a:headEnd/>
              <a:tailEnd/>
            </a:ln>
            <a:effectLst>
              <a:outerShdw dist="17961" dir="2700000" algn="ctr" rotWithShape="0">
                <a:srgbClr val="FFFFF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21" name="Oval 27"/>
            <p:cNvSpPr>
              <a:spLocks noChangeArrowheads="1"/>
            </p:cNvSpPr>
            <p:nvPr/>
          </p:nvSpPr>
          <p:spPr bwMode="gray">
            <a:xfrm>
              <a:off x="493" y="2135"/>
              <a:ext cx="82" cy="78"/>
            </a:xfrm>
            <a:prstGeom prst="ellipse">
              <a:avLst/>
            </a:prstGeom>
            <a:solidFill>
              <a:srgbClr val="1C1C1C"/>
            </a:solidFill>
            <a:ln w="9525" algn="ctr">
              <a:solidFill>
                <a:srgbClr val="1C1C1C"/>
              </a:solidFill>
              <a:round/>
              <a:headEnd/>
              <a:tailEnd/>
            </a:ln>
            <a:effectLst>
              <a:outerShdw dist="17961" dir="2700000" algn="ctr" rotWithShape="0">
                <a:srgbClr val="FFFFF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2" name="Line 28"/>
            <p:cNvSpPr>
              <a:spLocks noChangeShapeType="1"/>
            </p:cNvSpPr>
            <p:nvPr/>
          </p:nvSpPr>
          <p:spPr bwMode="gray">
            <a:xfrm>
              <a:off x="726" y="2148"/>
              <a:ext cx="29" cy="34"/>
            </a:xfrm>
            <a:prstGeom prst="line">
              <a:avLst/>
            </a:prstGeom>
            <a:noFill/>
            <a:ln w="9525">
              <a:solidFill>
                <a:srgbClr val="1C1C1C"/>
              </a:solidFill>
              <a:round/>
              <a:headEnd/>
              <a:tailEnd/>
            </a:ln>
            <a:effectLst>
              <a:outerShdw dist="17961" dir="2700000" algn="ctr" rotWithShape="0">
                <a:srgbClr val="FFFFF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23" name="Oval 29"/>
            <p:cNvSpPr>
              <a:spLocks noChangeArrowheads="1"/>
            </p:cNvSpPr>
            <p:nvPr/>
          </p:nvSpPr>
          <p:spPr bwMode="gray">
            <a:xfrm>
              <a:off x="740" y="2190"/>
              <a:ext cx="82" cy="78"/>
            </a:xfrm>
            <a:prstGeom prst="ellipse">
              <a:avLst/>
            </a:prstGeom>
            <a:solidFill>
              <a:srgbClr val="1C1C1C"/>
            </a:solidFill>
            <a:ln w="9525" algn="ctr">
              <a:solidFill>
                <a:srgbClr val="1C1C1C"/>
              </a:solidFill>
              <a:round/>
              <a:headEnd/>
              <a:tailEnd/>
            </a:ln>
            <a:effectLst>
              <a:outerShdw dist="17961" dir="2700000" algn="ctr" rotWithShape="0">
                <a:srgbClr val="FFFFF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761301" y="2755898"/>
            <a:ext cx="31432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       “三严三实”专题教育，是党的群众路线教育实践活动的延展深化，是深入推进党的思想政治建设和作风建设的重要举措，是使领导干部队伍适应全面建成小康社会需要的重要保障。</a:t>
            </a:r>
            <a:endParaRPr lang="zh-CN" altLang="en-US" sz="24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2"/>
          <p:cNvSpPr>
            <a:spLocks noChangeShapeType="1"/>
          </p:cNvSpPr>
          <p:nvPr/>
        </p:nvSpPr>
        <p:spPr bwMode="gray">
          <a:xfrm>
            <a:off x="2282412" y="1528525"/>
            <a:ext cx="0" cy="328541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42063" y="-5001"/>
            <a:ext cx="1956352" cy="1665209"/>
            <a:chOff x="171" y="-3"/>
            <a:chExt cx="978" cy="999"/>
          </a:xfrm>
        </p:grpSpPr>
        <p:sp>
          <p:nvSpPr>
            <p:cNvPr id="9" name="Freeform 4"/>
            <p:cNvSpPr>
              <a:spLocks/>
            </p:cNvSpPr>
            <p:nvPr/>
          </p:nvSpPr>
          <p:spPr bwMode="gray">
            <a:xfrm>
              <a:off x="653" y="-3"/>
              <a:ext cx="496" cy="999"/>
            </a:xfrm>
            <a:custGeom>
              <a:avLst/>
              <a:gdLst>
                <a:gd name="T0" fmla="*/ 84 w 496"/>
                <a:gd name="T1" fmla="*/ 0 h 999"/>
                <a:gd name="T2" fmla="*/ 496 w 496"/>
                <a:gd name="T3" fmla="*/ 854 h 999"/>
                <a:gd name="T4" fmla="*/ 496 w 496"/>
                <a:gd name="T5" fmla="*/ 999 h 999"/>
                <a:gd name="T6" fmla="*/ 0 w 496"/>
                <a:gd name="T7" fmla="*/ 188 h 999"/>
                <a:gd name="T8" fmla="*/ 84 w 496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6"/>
                <a:gd name="T16" fmla="*/ 0 h 999"/>
                <a:gd name="T17" fmla="*/ 496 w 496"/>
                <a:gd name="T18" fmla="*/ 999 h 9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6" h="999">
                  <a:moveTo>
                    <a:pt x="84" y="0"/>
                  </a:moveTo>
                  <a:lnTo>
                    <a:pt x="496" y="854"/>
                  </a:lnTo>
                  <a:lnTo>
                    <a:pt x="496" y="999"/>
                  </a:lnTo>
                  <a:lnTo>
                    <a:pt x="0" y="18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gray">
            <a:xfrm>
              <a:off x="171" y="0"/>
              <a:ext cx="564" cy="187"/>
            </a:xfrm>
            <a:custGeom>
              <a:avLst/>
              <a:gdLst>
                <a:gd name="T0" fmla="*/ 564 w 564"/>
                <a:gd name="T1" fmla="*/ 0 h 187"/>
                <a:gd name="T2" fmla="*/ 482 w 564"/>
                <a:gd name="T3" fmla="*/ 187 h 187"/>
                <a:gd name="T4" fmla="*/ 0 w 564"/>
                <a:gd name="T5" fmla="*/ 0 h 187"/>
                <a:gd name="T6" fmla="*/ 564 w 564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4"/>
                <a:gd name="T13" fmla="*/ 0 h 187"/>
                <a:gd name="T14" fmla="*/ 564 w 564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4" h="187">
                  <a:moveTo>
                    <a:pt x="564" y="0"/>
                  </a:moveTo>
                  <a:lnTo>
                    <a:pt x="482" y="187"/>
                  </a:lnTo>
                  <a:lnTo>
                    <a:pt x="0" y="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1" name="Freeform 7"/>
          <p:cNvSpPr>
            <a:spLocks/>
          </p:cNvSpPr>
          <p:nvPr/>
        </p:nvSpPr>
        <p:spPr bwMode="gray">
          <a:xfrm>
            <a:off x="2358426" y="-10001"/>
            <a:ext cx="2388430" cy="1595200"/>
          </a:xfrm>
          <a:custGeom>
            <a:avLst/>
            <a:gdLst>
              <a:gd name="T0" fmla="*/ 2147483647 w 1194"/>
              <a:gd name="T1" fmla="*/ 0 h 957"/>
              <a:gd name="T2" fmla="*/ 0 w 1194"/>
              <a:gd name="T3" fmla="*/ 2147483647 h 957"/>
              <a:gd name="T4" fmla="*/ 0 w 1194"/>
              <a:gd name="T5" fmla="*/ 2147483647 h 957"/>
              <a:gd name="T6" fmla="*/ 2147483647 w 1194"/>
              <a:gd name="T7" fmla="*/ 0 h 957"/>
              <a:gd name="T8" fmla="*/ 2147483647 w 1194"/>
              <a:gd name="T9" fmla="*/ 0 h 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957"/>
              <a:gd name="T17" fmla="*/ 1194 w 1194"/>
              <a:gd name="T18" fmla="*/ 957 h 9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957">
                <a:moveTo>
                  <a:pt x="843" y="0"/>
                </a:moveTo>
                <a:lnTo>
                  <a:pt x="0" y="885"/>
                </a:lnTo>
                <a:lnTo>
                  <a:pt x="0" y="957"/>
                </a:lnTo>
                <a:lnTo>
                  <a:pt x="1194" y="0"/>
                </a:lnTo>
                <a:lnTo>
                  <a:pt x="843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2" name="Freeform 8"/>
          <p:cNvSpPr>
            <a:spLocks/>
          </p:cNvSpPr>
          <p:nvPr/>
        </p:nvSpPr>
        <p:spPr bwMode="gray">
          <a:xfrm>
            <a:off x="2358425" y="-15002"/>
            <a:ext cx="2694485" cy="1660209"/>
          </a:xfrm>
          <a:custGeom>
            <a:avLst/>
            <a:gdLst>
              <a:gd name="T0" fmla="*/ 2147483647 w 1347"/>
              <a:gd name="T1" fmla="*/ 0 h 996"/>
              <a:gd name="T2" fmla="*/ 0 w 1347"/>
              <a:gd name="T3" fmla="*/ 2147483647 h 996"/>
              <a:gd name="T4" fmla="*/ 0 w 1347"/>
              <a:gd name="T5" fmla="*/ 2147483647 h 996"/>
              <a:gd name="T6" fmla="*/ 2147483647 w 1347"/>
              <a:gd name="T7" fmla="*/ 0 h 996"/>
              <a:gd name="T8" fmla="*/ 2147483647 w 1347"/>
              <a:gd name="T9" fmla="*/ 0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"/>
              <a:gd name="T16" fmla="*/ 0 h 996"/>
              <a:gd name="T17" fmla="*/ 1347 w 1347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" h="996">
                <a:moveTo>
                  <a:pt x="1347" y="0"/>
                </a:moveTo>
                <a:lnTo>
                  <a:pt x="0" y="996"/>
                </a:lnTo>
                <a:lnTo>
                  <a:pt x="0" y="957"/>
                </a:lnTo>
                <a:lnTo>
                  <a:pt x="1191" y="0"/>
                </a:lnTo>
                <a:lnTo>
                  <a:pt x="1347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3" name="Freeform 9"/>
          <p:cNvSpPr>
            <a:spLocks/>
          </p:cNvSpPr>
          <p:nvPr/>
        </p:nvSpPr>
        <p:spPr bwMode="gray">
          <a:xfrm>
            <a:off x="2358426" y="-15002"/>
            <a:ext cx="2946530" cy="1708547"/>
          </a:xfrm>
          <a:custGeom>
            <a:avLst/>
            <a:gdLst>
              <a:gd name="T0" fmla="*/ 2147483647 w 1473"/>
              <a:gd name="T1" fmla="*/ 2147483647 h 1025"/>
              <a:gd name="T2" fmla="*/ 2147483647 w 1473"/>
              <a:gd name="T3" fmla="*/ 2147483647 h 1025"/>
              <a:gd name="T4" fmla="*/ 0 w 1473"/>
              <a:gd name="T5" fmla="*/ 2147483647 h 1025"/>
              <a:gd name="T6" fmla="*/ 2147483647 w 1473"/>
              <a:gd name="T7" fmla="*/ 0 h 1025"/>
              <a:gd name="T8" fmla="*/ 2147483647 w 1473"/>
              <a:gd name="T9" fmla="*/ 2147483647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3"/>
              <a:gd name="T16" fmla="*/ 0 h 1025"/>
              <a:gd name="T17" fmla="*/ 1473 w 1473"/>
              <a:gd name="T18" fmla="*/ 1025 h 1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3" h="1025">
                <a:moveTo>
                  <a:pt x="1473" y="6"/>
                </a:moveTo>
                <a:lnTo>
                  <a:pt x="2" y="1025"/>
                </a:lnTo>
                <a:lnTo>
                  <a:pt x="0" y="995"/>
                </a:lnTo>
                <a:lnTo>
                  <a:pt x="1344" y="0"/>
                </a:lnTo>
                <a:lnTo>
                  <a:pt x="1473" y="6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4" name="Freeform 10"/>
          <p:cNvSpPr>
            <a:spLocks/>
          </p:cNvSpPr>
          <p:nvPr/>
        </p:nvSpPr>
        <p:spPr bwMode="gray">
          <a:xfrm>
            <a:off x="2362427" y="4658917"/>
            <a:ext cx="4442799" cy="2556986"/>
          </a:xfrm>
          <a:custGeom>
            <a:avLst/>
            <a:gdLst>
              <a:gd name="T0" fmla="*/ 2147483647 w 2221"/>
              <a:gd name="T1" fmla="*/ 2147483647 h 1534"/>
              <a:gd name="T2" fmla="*/ 0 w 2221"/>
              <a:gd name="T3" fmla="*/ 0 h 1534"/>
              <a:gd name="T4" fmla="*/ 2147483647 w 2221"/>
              <a:gd name="T5" fmla="*/ 2147483647 h 1534"/>
              <a:gd name="T6" fmla="*/ 2147483647 w 2221"/>
              <a:gd name="T7" fmla="*/ 2147483647 h 1534"/>
              <a:gd name="T8" fmla="*/ 2147483647 w 2221"/>
              <a:gd name="T9" fmla="*/ 2147483647 h 1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1"/>
              <a:gd name="T16" fmla="*/ 0 h 1534"/>
              <a:gd name="T17" fmla="*/ 2221 w 2221"/>
              <a:gd name="T18" fmla="*/ 1534 h 15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1" h="1534">
                <a:moveTo>
                  <a:pt x="2221" y="1533"/>
                </a:moveTo>
                <a:lnTo>
                  <a:pt x="0" y="0"/>
                </a:lnTo>
                <a:lnTo>
                  <a:pt x="1" y="25"/>
                </a:lnTo>
                <a:lnTo>
                  <a:pt x="2059" y="1534"/>
                </a:lnTo>
                <a:lnTo>
                  <a:pt x="2221" y="1533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5" name="Freeform 11"/>
          <p:cNvSpPr>
            <a:spLocks/>
          </p:cNvSpPr>
          <p:nvPr/>
        </p:nvSpPr>
        <p:spPr bwMode="gray">
          <a:xfrm>
            <a:off x="2364426" y="4698921"/>
            <a:ext cx="4114742" cy="2511980"/>
          </a:xfrm>
          <a:custGeom>
            <a:avLst/>
            <a:gdLst>
              <a:gd name="T0" fmla="*/ 2147483647 w 2057"/>
              <a:gd name="T1" fmla="*/ 2147483647 h 1507"/>
              <a:gd name="T2" fmla="*/ 0 w 2057"/>
              <a:gd name="T3" fmla="*/ 0 h 1507"/>
              <a:gd name="T4" fmla="*/ 0 w 2057"/>
              <a:gd name="T5" fmla="*/ 2147483647 h 1507"/>
              <a:gd name="T6" fmla="*/ 2147483647 w 2057"/>
              <a:gd name="T7" fmla="*/ 2147483647 h 1507"/>
              <a:gd name="T8" fmla="*/ 2147483647 w 2057"/>
              <a:gd name="T9" fmla="*/ 2147483647 h 15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7"/>
              <a:gd name="T16" fmla="*/ 0 h 1507"/>
              <a:gd name="T17" fmla="*/ 2057 w 2057"/>
              <a:gd name="T18" fmla="*/ 1507 h 15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7" h="1507">
                <a:moveTo>
                  <a:pt x="2057" y="1507"/>
                </a:moveTo>
                <a:lnTo>
                  <a:pt x="0" y="0"/>
                </a:lnTo>
                <a:lnTo>
                  <a:pt x="0" y="30"/>
                </a:lnTo>
                <a:lnTo>
                  <a:pt x="1857" y="1507"/>
                </a:lnTo>
                <a:lnTo>
                  <a:pt x="2057" y="150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6" name="Freeform 12"/>
          <p:cNvSpPr>
            <a:spLocks/>
          </p:cNvSpPr>
          <p:nvPr/>
        </p:nvSpPr>
        <p:spPr bwMode="gray">
          <a:xfrm>
            <a:off x="2358425" y="4743926"/>
            <a:ext cx="3712669" cy="2461975"/>
          </a:xfrm>
          <a:custGeom>
            <a:avLst/>
            <a:gdLst>
              <a:gd name="T0" fmla="*/ 2147483647 w 1856"/>
              <a:gd name="T1" fmla="*/ 2147483647 h 1477"/>
              <a:gd name="T2" fmla="*/ 0 w 1856"/>
              <a:gd name="T3" fmla="*/ 2147483647 h 1477"/>
              <a:gd name="T4" fmla="*/ 0 w 1856"/>
              <a:gd name="T5" fmla="*/ 0 h 1477"/>
              <a:gd name="T6" fmla="*/ 2147483647 w 1856"/>
              <a:gd name="T7" fmla="*/ 2147483647 h 1477"/>
              <a:gd name="T8" fmla="*/ 2147483647 w 1856"/>
              <a:gd name="T9" fmla="*/ 2147483647 h 1477"/>
              <a:gd name="T10" fmla="*/ 2147483647 w 1856"/>
              <a:gd name="T11" fmla="*/ 2147483647 h 1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1477"/>
              <a:gd name="T20" fmla="*/ 1856 w 1856"/>
              <a:gd name="T21" fmla="*/ 1477 h 1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1477">
                <a:moveTo>
                  <a:pt x="1344" y="1474"/>
                </a:moveTo>
                <a:lnTo>
                  <a:pt x="0" y="97"/>
                </a:lnTo>
                <a:lnTo>
                  <a:pt x="0" y="0"/>
                </a:lnTo>
                <a:lnTo>
                  <a:pt x="1856" y="1474"/>
                </a:lnTo>
                <a:lnTo>
                  <a:pt x="1848" y="1477"/>
                </a:lnTo>
                <a:lnTo>
                  <a:pt x="1344" y="1474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gray">
          <a:xfrm>
            <a:off x="2364426" y="1630204"/>
            <a:ext cx="0" cy="3105389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8" name="Rectangle 40"/>
          <p:cNvSpPr txBox="1">
            <a:spLocks noChangeArrowheads="1"/>
          </p:cNvSpPr>
          <p:nvPr/>
        </p:nvSpPr>
        <p:spPr bwMode="white">
          <a:xfrm>
            <a:off x="2222401" y="2163604"/>
            <a:ext cx="6261128" cy="1435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985" tIns="53492" rIns="106985" bIns="53492" anchor="ctr"/>
          <a:lstStyle/>
          <a:p>
            <a:pPr>
              <a:lnSpc>
                <a:spcPct val="70000"/>
              </a:lnSpc>
            </a:pPr>
            <a:r>
              <a:rPr kumimoji="1" lang="en-US" altLang="zh-CN" sz="47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kumimoji="1" lang="zh-CN" altLang="en-US" sz="47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时事报告</a:t>
            </a:r>
            <a:r>
              <a:rPr kumimoji="1" lang="en-US" altLang="zh-CN" sz="47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kumimoji="1" lang="zh-CN" altLang="en-US" sz="47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杂志社</a:t>
            </a:r>
            <a:endParaRPr kumimoji="1" lang="ko-KR" altLang="en-US" sz="4700" dirty="0">
              <a:solidFill>
                <a:schemeClr val="bg1"/>
              </a:solidFill>
              <a:latin typeface="微软雅黑" pitchFamily="34" charset="-122"/>
              <a:ea typeface="冬青黑体简体中文 W6" charset="-122"/>
            </a:endParaRPr>
          </a:p>
        </p:txBody>
      </p:sp>
      <p:sp>
        <p:nvSpPr>
          <p:cNvPr id="19" name="Rectangle 41"/>
          <p:cNvSpPr txBox="1">
            <a:spLocks noChangeArrowheads="1"/>
          </p:cNvSpPr>
          <p:nvPr/>
        </p:nvSpPr>
        <p:spPr bwMode="white">
          <a:xfrm>
            <a:off x="2584465" y="3147060"/>
            <a:ext cx="6897242" cy="453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985" tIns="53492" rIns="106985" bIns="53492"/>
          <a:lstStyle/>
          <a:p>
            <a:pPr latinLnBrk="1">
              <a:spcBef>
                <a:spcPct val="20000"/>
              </a:spcBef>
            </a:pPr>
            <a:r>
              <a:rPr kumimoji="1" lang="zh-CN" altLang="en-US" sz="3300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形势与政策课专用</a:t>
            </a:r>
            <a:endParaRPr kumimoji="1" lang="ko-KR" altLang="en-US" sz="3300" dirty="0">
              <a:solidFill>
                <a:schemeClr val="bg1"/>
              </a:solidFill>
              <a:latin typeface="华文楷体" pitchFamily="2" charset="-122"/>
              <a:ea typeface="楷体-简" charset="-122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gray">
          <a:xfrm>
            <a:off x="82016" y="4680585"/>
            <a:ext cx="2220400" cy="22669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lIns="106985" tIns="53492" rIns="106985" bIns="53492" anchor="ctr"/>
          <a:lstStyle/>
          <a:p>
            <a:endParaRPr lang="zh-CN" altLang="en-US"/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gray">
          <a:xfrm>
            <a:off x="136025" y="4603909"/>
            <a:ext cx="2630474" cy="33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985" tIns="53492" rIns="106985" bIns="53492">
            <a:spAutoFit/>
          </a:bodyPr>
          <a:lstStyle/>
          <a:p>
            <a:r>
              <a:rPr lang="en-US" altLang="zh-CN" sz="1500" dirty="0">
                <a:solidFill>
                  <a:srgbClr val="A6A6A6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www.ssbgzzs.com</a:t>
            </a:r>
            <a:endParaRPr lang="zh-CN" altLang="en-US" sz="1500" dirty="0">
              <a:solidFill>
                <a:srgbClr val="A6A6A6"/>
              </a:solidFill>
              <a:latin typeface="Arial" pitchFamily="34" charset="0"/>
              <a:ea typeface="黑体" pitchFamily="2" charset="-122"/>
            </a:endParaRPr>
          </a:p>
        </p:txBody>
      </p:sp>
      <p:pic>
        <p:nvPicPr>
          <p:cNvPr id="22" name="图片 2" descr="章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103" y="2536985"/>
            <a:ext cx="1452262" cy="1213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reeform 20"/>
          <p:cNvSpPr>
            <a:spLocks/>
          </p:cNvSpPr>
          <p:nvPr/>
        </p:nvSpPr>
        <p:spPr bwMode="gray">
          <a:xfrm>
            <a:off x="2282452" y="-10001"/>
            <a:ext cx="9239663" cy="7294245"/>
          </a:xfrm>
          <a:custGeom>
            <a:avLst/>
            <a:gdLst>
              <a:gd name="T0" fmla="*/ 2147483647 w 4579"/>
              <a:gd name="T1" fmla="*/ 0 h 4338"/>
              <a:gd name="T2" fmla="*/ 2147483647 w 4579"/>
              <a:gd name="T3" fmla="*/ 2147483647 h 4338"/>
              <a:gd name="T4" fmla="*/ 0 w 4579"/>
              <a:gd name="T5" fmla="*/ 2147483647 h 4338"/>
              <a:gd name="T6" fmla="*/ 2147483647 w 4579"/>
              <a:gd name="T7" fmla="*/ 2147483647 h 4338"/>
              <a:gd name="T8" fmla="*/ 2147483647 w 4579"/>
              <a:gd name="T9" fmla="*/ 2147483647 h 4338"/>
              <a:gd name="T10" fmla="*/ 2147483647 w 4579"/>
              <a:gd name="T11" fmla="*/ 0 h 4338"/>
              <a:gd name="T12" fmla="*/ 2147483647 w 4579"/>
              <a:gd name="T13" fmla="*/ 0 h 43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9"/>
              <a:gd name="T22" fmla="*/ 0 h 4338"/>
              <a:gd name="T23" fmla="*/ 4579 w 4579"/>
              <a:gd name="T24" fmla="*/ 4338 h 43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9" h="4338">
                <a:moveTo>
                  <a:pt x="1471" y="0"/>
                </a:moveTo>
                <a:lnTo>
                  <a:pt x="1" y="1020"/>
                </a:lnTo>
                <a:lnTo>
                  <a:pt x="0" y="2805"/>
                </a:lnTo>
                <a:lnTo>
                  <a:pt x="2221" y="4338"/>
                </a:lnTo>
                <a:lnTo>
                  <a:pt x="4579" y="4332"/>
                </a:lnTo>
                <a:lnTo>
                  <a:pt x="4573" y="0"/>
                </a:lnTo>
                <a:lnTo>
                  <a:pt x="1471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060532" y="2826928"/>
            <a:ext cx="8101516" cy="2693352"/>
          </a:xfrm>
          <a:prstGeom prst="rect">
            <a:avLst/>
          </a:prstGeom>
          <a:noFill/>
        </p:spPr>
        <p:txBody>
          <a:bodyPr wrap="square" lIns="106985" tIns="53492" rIns="106985" bIns="53492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</a:t>
            </a:r>
            <a:r>
              <a:rPr lang="en-US" altLang="zh-CN" sz="2800" spc="59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800" spc="59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时事</a:t>
            </a:r>
            <a:r>
              <a:rPr lang="en-US" altLang="zh-CN" sz="2800" spc="59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800" spc="59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高中版是教育部基础教育司委托，中宣部</a:t>
            </a:r>
            <a:r>
              <a:rPr lang="en-US" altLang="zh-CN" sz="2800" spc="59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800" spc="59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时事报告</a:t>
            </a:r>
            <a:r>
              <a:rPr lang="en-US" altLang="zh-CN" sz="2800" spc="59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800" spc="59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杂志社编辑出版的中学时事教育教学的专用教材。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spc="59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　　紧密配合高中思想政治课教学，针对经济社会发展中的热点难点问题，为高中生答疑解惑，提供系统的高考时事复习资料。</a:t>
            </a:r>
          </a:p>
        </p:txBody>
      </p:sp>
      <p:pic>
        <p:nvPicPr>
          <p:cNvPr id="24" name="图片 23" descr="高中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3579" y="600054"/>
            <a:ext cx="9518688" cy="529200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2"/>
          <p:cNvSpPr>
            <a:spLocks noChangeShapeType="1"/>
          </p:cNvSpPr>
          <p:nvPr/>
        </p:nvSpPr>
        <p:spPr bwMode="gray">
          <a:xfrm>
            <a:off x="2282412" y="1528525"/>
            <a:ext cx="0" cy="328541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42063" y="-5001"/>
            <a:ext cx="1956352" cy="1665209"/>
            <a:chOff x="171" y="-3"/>
            <a:chExt cx="978" cy="999"/>
          </a:xfrm>
        </p:grpSpPr>
        <p:sp>
          <p:nvSpPr>
            <p:cNvPr id="9" name="Freeform 4"/>
            <p:cNvSpPr>
              <a:spLocks/>
            </p:cNvSpPr>
            <p:nvPr/>
          </p:nvSpPr>
          <p:spPr bwMode="gray">
            <a:xfrm>
              <a:off x="653" y="-3"/>
              <a:ext cx="496" cy="999"/>
            </a:xfrm>
            <a:custGeom>
              <a:avLst/>
              <a:gdLst>
                <a:gd name="T0" fmla="*/ 84 w 496"/>
                <a:gd name="T1" fmla="*/ 0 h 999"/>
                <a:gd name="T2" fmla="*/ 496 w 496"/>
                <a:gd name="T3" fmla="*/ 854 h 999"/>
                <a:gd name="T4" fmla="*/ 496 w 496"/>
                <a:gd name="T5" fmla="*/ 999 h 999"/>
                <a:gd name="T6" fmla="*/ 0 w 496"/>
                <a:gd name="T7" fmla="*/ 188 h 999"/>
                <a:gd name="T8" fmla="*/ 84 w 496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6"/>
                <a:gd name="T16" fmla="*/ 0 h 999"/>
                <a:gd name="T17" fmla="*/ 496 w 496"/>
                <a:gd name="T18" fmla="*/ 999 h 9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6" h="999">
                  <a:moveTo>
                    <a:pt x="84" y="0"/>
                  </a:moveTo>
                  <a:lnTo>
                    <a:pt x="496" y="854"/>
                  </a:lnTo>
                  <a:lnTo>
                    <a:pt x="496" y="999"/>
                  </a:lnTo>
                  <a:lnTo>
                    <a:pt x="0" y="18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gray">
            <a:xfrm>
              <a:off x="171" y="0"/>
              <a:ext cx="564" cy="187"/>
            </a:xfrm>
            <a:custGeom>
              <a:avLst/>
              <a:gdLst>
                <a:gd name="T0" fmla="*/ 564 w 564"/>
                <a:gd name="T1" fmla="*/ 0 h 187"/>
                <a:gd name="T2" fmla="*/ 482 w 564"/>
                <a:gd name="T3" fmla="*/ 187 h 187"/>
                <a:gd name="T4" fmla="*/ 0 w 564"/>
                <a:gd name="T5" fmla="*/ 0 h 187"/>
                <a:gd name="T6" fmla="*/ 564 w 564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4"/>
                <a:gd name="T13" fmla="*/ 0 h 187"/>
                <a:gd name="T14" fmla="*/ 564 w 564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4" h="187">
                  <a:moveTo>
                    <a:pt x="564" y="0"/>
                  </a:moveTo>
                  <a:lnTo>
                    <a:pt x="482" y="187"/>
                  </a:lnTo>
                  <a:lnTo>
                    <a:pt x="0" y="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1" name="Freeform 7"/>
          <p:cNvSpPr>
            <a:spLocks/>
          </p:cNvSpPr>
          <p:nvPr/>
        </p:nvSpPr>
        <p:spPr bwMode="gray">
          <a:xfrm>
            <a:off x="2358426" y="-10001"/>
            <a:ext cx="2388430" cy="1595200"/>
          </a:xfrm>
          <a:custGeom>
            <a:avLst/>
            <a:gdLst>
              <a:gd name="T0" fmla="*/ 2147483647 w 1194"/>
              <a:gd name="T1" fmla="*/ 0 h 957"/>
              <a:gd name="T2" fmla="*/ 0 w 1194"/>
              <a:gd name="T3" fmla="*/ 2147483647 h 957"/>
              <a:gd name="T4" fmla="*/ 0 w 1194"/>
              <a:gd name="T5" fmla="*/ 2147483647 h 957"/>
              <a:gd name="T6" fmla="*/ 2147483647 w 1194"/>
              <a:gd name="T7" fmla="*/ 0 h 957"/>
              <a:gd name="T8" fmla="*/ 2147483647 w 1194"/>
              <a:gd name="T9" fmla="*/ 0 h 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957"/>
              <a:gd name="T17" fmla="*/ 1194 w 1194"/>
              <a:gd name="T18" fmla="*/ 957 h 9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957">
                <a:moveTo>
                  <a:pt x="843" y="0"/>
                </a:moveTo>
                <a:lnTo>
                  <a:pt x="0" y="885"/>
                </a:lnTo>
                <a:lnTo>
                  <a:pt x="0" y="957"/>
                </a:lnTo>
                <a:lnTo>
                  <a:pt x="1194" y="0"/>
                </a:lnTo>
                <a:lnTo>
                  <a:pt x="843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2" name="Freeform 8"/>
          <p:cNvSpPr>
            <a:spLocks/>
          </p:cNvSpPr>
          <p:nvPr/>
        </p:nvSpPr>
        <p:spPr bwMode="gray">
          <a:xfrm>
            <a:off x="2358425" y="-15002"/>
            <a:ext cx="2694485" cy="1660209"/>
          </a:xfrm>
          <a:custGeom>
            <a:avLst/>
            <a:gdLst>
              <a:gd name="T0" fmla="*/ 2147483647 w 1347"/>
              <a:gd name="T1" fmla="*/ 0 h 996"/>
              <a:gd name="T2" fmla="*/ 0 w 1347"/>
              <a:gd name="T3" fmla="*/ 2147483647 h 996"/>
              <a:gd name="T4" fmla="*/ 0 w 1347"/>
              <a:gd name="T5" fmla="*/ 2147483647 h 996"/>
              <a:gd name="T6" fmla="*/ 2147483647 w 1347"/>
              <a:gd name="T7" fmla="*/ 0 h 996"/>
              <a:gd name="T8" fmla="*/ 2147483647 w 1347"/>
              <a:gd name="T9" fmla="*/ 0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"/>
              <a:gd name="T16" fmla="*/ 0 h 996"/>
              <a:gd name="T17" fmla="*/ 1347 w 1347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" h="996">
                <a:moveTo>
                  <a:pt x="1347" y="0"/>
                </a:moveTo>
                <a:lnTo>
                  <a:pt x="0" y="996"/>
                </a:lnTo>
                <a:lnTo>
                  <a:pt x="0" y="957"/>
                </a:lnTo>
                <a:lnTo>
                  <a:pt x="1191" y="0"/>
                </a:lnTo>
                <a:lnTo>
                  <a:pt x="1347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3" name="Freeform 9"/>
          <p:cNvSpPr>
            <a:spLocks/>
          </p:cNvSpPr>
          <p:nvPr/>
        </p:nvSpPr>
        <p:spPr bwMode="gray">
          <a:xfrm>
            <a:off x="2358426" y="-15002"/>
            <a:ext cx="2946530" cy="1708547"/>
          </a:xfrm>
          <a:custGeom>
            <a:avLst/>
            <a:gdLst>
              <a:gd name="T0" fmla="*/ 2147483647 w 1473"/>
              <a:gd name="T1" fmla="*/ 2147483647 h 1025"/>
              <a:gd name="T2" fmla="*/ 2147483647 w 1473"/>
              <a:gd name="T3" fmla="*/ 2147483647 h 1025"/>
              <a:gd name="T4" fmla="*/ 0 w 1473"/>
              <a:gd name="T5" fmla="*/ 2147483647 h 1025"/>
              <a:gd name="T6" fmla="*/ 2147483647 w 1473"/>
              <a:gd name="T7" fmla="*/ 0 h 1025"/>
              <a:gd name="T8" fmla="*/ 2147483647 w 1473"/>
              <a:gd name="T9" fmla="*/ 2147483647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3"/>
              <a:gd name="T16" fmla="*/ 0 h 1025"/>
              <a:gd name="T17" fmla="*/ 1473 w 1473"/>
              <a:gd name="T18" fmla="*/ 1025 h 1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3" h="1025">
                <a:moveTo>
                  <a:pt x="1473" y="6"/>
                </a:moveTo>
                <a:lnTo>
                  <a:pt x="2" y="1025"/>
                </a:lnTo>
                <a:lnTo>
                  <a:pt x="0" y="995"/>
                </a:lnTo>
                <a:lnTo>
                  <a:pt x="1344" y="0"/>
                </a:lnTo>
                <a:lnTo>
                  <a:pt x="1473" y="6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4" name="Freeform 10"/>
          <p:cNvSpPr>
            <a:spLocks/>
          </p:cNvSpPr>
          <p:nvPr/>
        </p:nvSpPr>
        <p:spPr bwMode="gray">
          <a:xfrm>
            <a:off x="2362427" y="4658917"/>
            <a:ext cx="4442799" cy="2556986"/>
          </a:xfrm>
          <a:custGeom>
            <a:avLst/>
            <a:gdLst>
              <a:gd name="T0" fmla="*/ 2147483647 w 2221"/>
              <a:gd name="T1" fmla="*/ 2147483647 h 1534"/>
              <a:gd name="T2" fmla="*/ 0 w 2221"/>
              <a:gd name="T3" fmla="*/ 0 h 1534"/>
              <a:gd name="T4" fmla="*/ 2147483647 w 2221"/>
              <a:gd name="T5" fmla="*/ 2147483647 h 1534"/>
              <a:gd name="T6" fmla="*/ 2147483647 w 2221"/>
              <a:gd name="T7" fmla="*/ 2147483647 h 1534"/>
              <a:gd name="T8" fmla="*/ 2147483647 w 2221"/>
              <a:gd name="T9" fmla="*/ 2147483647 h 1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1"/>
              <a:gd name="T16" fmla="*/ 0 h 1534"/>
              <a:gd name="T17" fmla="*/ 2221 w 2221"/>
              <a:gd name="T18" fmla="*/ 1534 h 15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1" h="1534">
                <a:moveTo>
                  <a:pt x="2221" y="1533"/>
                </a:moveTo>
                <a:lnTo>
                  <a:pt x="0" y="0"/>
                </a:lnTo>
                <a:lnTo>
                  <a:pt x="1" y="25"/>
                </a:lnTo>
                <a:lnTo>
                  <a:pt x="2059" y="1534"/>
                </a:lnTo>
                <a:lnTo>
                  <a:pt x="2221" y="1533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5" name="Freeform 11"/>
          <p:cNvSpPr>
            <a:spLocks/>
          </p:cNvSpPr>
          <p:nvPr/>
        </p:nvSpPr>
        <p:spPr bwMode="gray">
          <a:xfrm>
            <a:off x="2364426" y="4698921"/>
            <a:ext cx="4114742" cy="2511980"/>
          </a:xfrm>
          <a:custGeom>
            <a:avLst/>
            <a:gdLst>
              <a:gd name="T0" fmla="*/ 2147483647 w 2057"/>
              <a:gd name="T1" fmla="*/ 2147483647 h 1507"/>
              <a:gd name="T2" fmla="*/ 0 w 2057"/>
              <a:gd name="T3" fmla="*/ 0 h 1507"/>
              <a:gd name="T4" fmla="*/ 0 w 2057"/>
              <a:gd name="T5" fmla="*/ 2147483647 h 1507"/>
              <a:gd name="T6" fmla="*/ 2147483647 w 2057"/>
              <a:gd name="T7" fmla="*/ 2147483647 h 1507"/>
              <a:gd name="T8" fmla="*/ 2147483647 w 2057"/>
              <a:gd name="T9" fmla="*/ 2147483647 h 15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7"/>
              <a:gd name="T16" fmla="*/ 0 h 1507"/>
              <a:gd name="T17" fmla="*/ 2057 w 2057"/>
              <a:gd name="T18" fmla="*/ 1507 h 15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7" h="1507">
                <a:moveTo>
                  <a:pt x="2057" y="1507"/>
                </a:moveTo>
                <a:lnTo>
                  <a:pt x="0" y="0"/>
                </a:lnTo>
                <a:lnTo>
                  <a:pt x="0" y="30"/>
                </a:lnTo>
                <a:lnTo>
                  <a:pt x="1857" y="1507"/>
                </a:lnTo>
                <a:lnTo>
                  <a:pt x="2057" y="150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6" name="Freeform 12"/>
          <p:cNvSpPr>
            <a:spLocks/>
          </p:cNvSpPr>
          <p:nvPr/>
        </p:nvSpPr>
        <p:spPr bwMode="gray">
          <a:xfrm>
            <a:off x="2358425" y="4743926"/>
            <a:ext cx="3712669" cy="2461975"/>
          </a:xfrm>
          <a:custGeom>
            <a:avLst/>
            <a:gdLst>
              <a:gd name="T0" fmla="*/ 2147483647 w 1856"/>
              <a:gd name="T1" fmla="*/ 2147483647 h 1477"/>
              <a:gd name="T2" fmla="*/ 0 w 1856"/>
              <a:gd name="T3" fmla="*/ 2147483647 h 1477"/>
              <a:gd name="T4" fmla="*/ 0 w 1856"/>
              <a:gd name="T5" fmla="*/ 0 h 1477"/>
              <a:gd name="T6" fmla="*/ 2147483647 w 1856"/>
              <a:gd name="T7" fmla="*/ 2147483647 h 1477"/>
              <a:gd name="T8" fmla="*/ 2147483647 w 1856"/>
              <a:gd name="T9" fmla="*/ 2147483647 h 1477"/>
              <a:gd name="T10" fmla="*/ 2147483647 w 1856"/>
              <a:gd name="T11" fmla="*/ 2147483647 h 1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1477"/>
              <a:gd name="T20" fmla="*/ 1856 w 1856"/>
              <a:gd name="T21" fmla="*/ 1477 h 1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1477">
                <a:moveTo>
                  <a:pt x="1344" y="1474"/>
                </a:moveTo>
                <a:lnTo>
                  <a:pt x="0" y="97"/>
                </a:lnTo>
                <a:lnTo>
                  <a:pt x="0" y="0"/>
                </a:lnTo>
                <a:lnTo>
                  <a:pt x="1856" y="1474"/>
                </a:lnTo>
                <a:lnTo>
                  <a:pt x="1848" y="1477"/>
                </a:lnTo>
                <a:lnTo>
                  <a:pt x="1344" y="1474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gray">
          <a:xfrm>
            <a:off x="2364426" y="1630204"/>
            <a:ext cx="0" cy="3105389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8" name="Rectangle 40"/>
          <p:cNvSpPr txBox="1">
            <a:spLocks noChangeArrowheads="1"/>
          </p:cNvSpPr>
          <p:nvPr/>
        </p:nvSpPr>
        <p:spPr bwMode="white">
          <a:xfrm>
            <a:off x="2222401" y="2163604"/>
            <a:ext cx="6261128" cy="1435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985" tIns="53492" rIns="106985" bIns="53492" anchor="ctr"/>
          <a:lstStyle/>
          <a:p>
            <a:pPr>
              <a:lnSpc>
                <a:spcPct val="70000"/>
              </a:lnSpc>
            </a:pPr>
            <a:r>
              <a:rPr kumimoji="1" lang="en-US" altLang="zh-CN" sz="47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kumimoji="1" lang="zh-CN" altLang="en-US" sz="47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时事报告</a:t>
            </a:r>
            <a:r>
              <a:rPr kumimoji="1" lang="en-US" altLang="zh-CN" sz="47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kumimoji="1" lang="zh-CN" altLang="en-US" sz="47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杂志社</a:t>
            </a:r>
            <a:endParaRPr kumimoji="1" lang="ko-KR" altLang="en-US" sz="4700" dirty="0">
              <a:solidFill>
                <a:schemeClr val="bg1"/>
              </a:solidFill>
              <a:latin typeface="微软雅黑" pitchFamily="34" charset="-122"/>
              <a:ea typeface="冬青黑体简体中文 W6" charset="-122"/>
            </a:endParaRPr>
          </a:p>
        </p:txBody>
      </p:sp>
      <p:sp>
        <p:nvSpPr>
          <p:cNvPr id="19" name="Rectangle 41"/>
          <p:cNvSpPr txBox="1">
            <a:spLocks noChangeArrowheads="1"/>
          </p:cNvSpPr>
          <p:nvPr/>
        </p:nvSpPr>
        <p:spPr bwMode="white">
          <a:xfrm>
            <a:off x="2584465" y="3147060"/>
            <a:ext cx="6897242" cy="453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985" tIns="53492" rIns="106985" bIns="53492"/>
          <a:lstStyle/>
          <a:p>
            <a:pPr latinLnBrk="1">
              <a:spcBef>
                <a:spcPct val="20000"/>
              </a:spcBef>
            </a:pPr>
            <a:r>
              <a:rPr kumimoji="1" lang="zh-CN" altLang="en-US" sz="3300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形势与政策课专用</a:t>
            </a:r>
            <a:endParaRPr kumimoji="1" lang="ko-KR" altLang="en-US" sz="3300" dirty="0">
              <a:solidFill>
                <a:schemeClr val="bg1"/>
              </a:solidFill>
              <a:latin typeface="华文楷体" pitchFamily="2" charset="-122"/>
              <a:ea typeface="楷体-简" charset="-122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gray">
          <a:xfrm>
            <a:off x="82016" y="4680585"/>
            <a:ext cx="2220400" cy="22669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lIns="106985" tIns="53492" rIns="106985" bIns="53492" anchor="ctr"/>
          <a:lstStyle/>
          <a:p>
            <a:endParaRPr lang="zh-CN" altLang="en-US"/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gray">
          <a:xfrm>
            <a:off x="136025" y="4603909"/>
            <a:ext cx="2630474" cy="33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985" tIns="53492" rIns="106985" bIns="53492">
            <a:spAutoFit/>
          </a:bodyPr>
          <a:lstStyle/>
          <a:p>
            <a:r>
              <a:rPr lang="en-US" altLang="zh-CN" sz="1500" dirty="0">
                <a:solidFill>
                  <a:srgbClr val="A6A6A6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www.ssbgzzs.com</a:t>
            </a:r>
            <a:endParaRPr lang="zh-CN" altLang="en-US" sz="1500" dirty="0">
              <a:solidFill>
                <a:srgbClr val="A6A6A6"/>
              </a:solidFill>
              <a:latin typeface="Arial" pitchFamily="34" charset="0"/>
              <a:ea typeface="黑体" pitchFamily="2" charset="-122"/>
            </a:endParaRPr>
          </a:p>
        </p:txBody>
      </p:sp>
      <p:pic>
        <p:nvPicPr>
          <p:cNvPr id="22" name="图片 2" descr="章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103" y="2536985"/>
            <a:ext cx="1452262" cy="1213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reeform 20"/>
          <p:cNvSpPr>
            <a:spLocks/>
          </p:cNvSpPr>
          <p:nvPr/>
        </p:nvSpPr>
        <p:spPr bwMode="gray">
          <a:xfrm>
            <a:off x="2282452" y="-10001"/>
            <a:ext cx="9239663" cy="7294245"/>
          </a:xfrm>
          <a:custGeom>
            <a:avLst/>
            <a:gdLst>
              <a:gd name="T0" fmla="*/ 2147483647 w 4579"/>
              <a:gd name="T1" fmla="*/ 0 h 4338"/>
              <a:gd name="T2" fmla="*/ 2147483647 w 4579"/>
              <a:gd name="T3" fmla="*/ 2147483647 h 4338"/>
              <a:gd name="T4" fmla="*/ 0 w 4579"/>
              <a:gd name="T5" fmla="*/ 2147483647 h 4338"/>
              <a:gd name="T6" fmla="*/ 2147483647 w 4579"/>
              <a:gd name="T7" fmla="*/ 2147483647 h 4338"/>
              <a:gd name="T8" fmla="*/ 2147483647 w 4579"/>
              <a:gd name="T9" fmla="*/ 2147483647 h 4338"/>
              <a:gd name="T10" fmla="*/ 2147483647 w 4579"/>
              <a:gd name="T11" fmla="*/ 0 h 4338"/>
              <a:gd name="T12" fmla="*/ 2147483647 w 4579"/>
              <a:gd name="T13" fmla="*/ 0 h 43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9"/>
              <a:gd name="T22" fmla="*/ 0 h 4338"/>
              <a:gd name="T23" fmla="*/ 4579 w 4579"/>
              <a:gd name="T24" fmla="*/ 4338 h 43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9" h="4338">
                <a:moveTo>
                  <a:pt x="1471" y="0"/>
                </a:moveTo>
                <a:lnTo>
                  <a:pt x="1" y="1020"/>
                </a:lnTo>
                <a:lnTo>
                  <a:pt x="0" y="2805"/>
                </a:lnTo>
                <a:lnTo>
                  <a:pt x="2221" y="4338"/>
                </a:lnTo>
                <a:lnTo>
                  <a:pt x="4579" y="4332"/>
                </a:lnTo>
                <a:lnTo>
                  <a:pt x="4573" y="0"/>
                </a:lnTo>
                <a:lnTo>
                  <a:pt x="1471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127453" y="2664159"/>
            <a:ext cx="7953803" cy="2262465"/>
          </a:xfrm>
          <a:prstGeom prst="rect">
            <a:avLst/>
          </a:prstGeom>
          <a:noFill/>
        </p:spPr>
        <p:txBody>
          <a:bodyPr wrap="square" lIns="106985" tIns="53492" rIns="106985" bIns="53492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</a:t>
            </a:r>
            <a:r>
              <a:rPr lang="zh-CN" altLang="en-US" sz="2800" spc="59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教育部基础教育司委托，中宣部</a:t>
            </a:r>
            <a:r>
              <a:rPr lang="en-US" altLang="zh-CN" sz="2800" spc="59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800" spc="59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时事报告</a:t>
            </a:r>
            <a:r>
              <a:rPr lang="en-US" altLang="zh-CN" sz="2800" spc="59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800" spc="59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杂志社编辑出版的中学时事教育教学的专用教材。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spc="59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　　根据教育部</a:t>
            </a:r>
            <a:r>
              <a:rPr lang="en-US" altLang="zh-CN" sz="2800" spc="59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800" spc="59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思想品德</a:t>
            </a:r>
            <a:r>
              <a:rPr lang="en-US" altLang="zh-CN" sz="2800" spc="59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800" spc="59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课新课标要求，深入浅出地宣传解读党和政府方针政策的新思路、新举措、新亮点；被政治教师誉为“动态教材”。</a:t>
            </a:r>
          </a:p>
        </p:txBody>
      </p:sp>
      <p:pic>
        <p:nvPicPr>
          <p:cNvPr id="24" name="图片 23" descr="初中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3579" y="600054"/>
            <a:ext cx="9518688" cy="529200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2"/>
          <p:cNvSpPr>
            <a:spLocks noChangeShapeType="1"/>
          </p:cNvSpPr>
          <p:nvPr/>
        </p:nvSpPr>
        <p:spPr bwMode="gray">
          <a:xfrm>
            <a:off x="2282412" y="1528525"/>
            <a:ext cx="0" cy="328541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42063" y="-5001"/>
            <a:ext cx="1956352" cy="1665209"/>
            <a:chOff x="171" y="-3"/>
            <a:chExt cx="978" cy="999"/>
          </a:xfrm>
        </p:grpSpPr>
        <p:sp>
          <p:nvSpPr>
            <p:cNvPr id="9" name="Freeform 4"/>
            <p:cNvSpPr>
              <a:spLocks/>
            </p:cNvSpPr>
            <p:nvPr/>
          </p:nvSpPr>
          <p:spPr bwMode="gray">
            <a:xfrm>
              <a:off x="653" y="-3"/>
              <a:ext cx="496" cy="999"/>
            </a:xfrm>
            <a:custGeom>
              <a:avLst/>
              <a:gdLst>
                <a:gd name="T0" fmla="*/ 84 w 496"/>
                <a:gd name="T1" fmla="*/ 0 h 999"/>
                <a:gd name="T2" fmla="*/ 496 w 496"/>
                <a:gd name="T3" fmla="*/ 854 h 999"/>
                <a:gd name="T4" fmla="*/ 496 w 496"/>
                <a:gd name="T5" fmla="*/ 999 h 999"/>
                <a:gd name="T6" fmla="*/ 0 w 496"/>
                <a:gd name="T7" fmla="*/ 188 h 999"/>
                <a:gd name="T8" fmla="*/ 84 w 496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6"/>
                <a:gd name="T16" fmla="*/ 0 h 999"/>
                <a:gd name="T17" fmla="*/ 496 w 496"/>
                <a:gd name="T18" fmla="*/ 999 h 9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6" h="999">
                  <a:moveTo>
                    <a:pt x="84" y="0"/>
                  </a:moveTo>
                  <a:lnTo>
                    <a:pt x="496" y="854"/>
                  </a:lnTo>
                  <a:lnTo>
                    <a:pt x="496" y="999"/>
                  </a:lnTo>
                  <a:lnTo>
                    <a:pt x="0" y="18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gray">
            <a:xfrm>
              <a:off x="171" y="0"/>
              <a:ext cx="564" cy="187"/>
            </a:xfrm>
            <a:custGeom>
              <a:avLst/>
              <a:gdLst>
                <a:gd name="T0" fmla="*/ 564 w 564"/>
                <a:gd name="T1" fmla="*/ 0 h 187"/>
                <a:gd name="T2" fmla="*/ 482 w 564"/>
                <a:gd name="T3" fmla="*/ 187 h 187"/>
                <a:gd name="T4" fmla="*/ 0 w 564"/>
                <a:gd name="T5" fmla="*/ 0 h 187"/>
                <a:gd name="T6" fmla="*/ 564 w 564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4"/>
                <a:gd name="T13" fmla="*/ 0 h 187"/>
                <a:gd name="T14" fmla="*/ 564 w 564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4" h="187">
                  <a:moveTo>
                    <a:pt x="564" y="0"/>
                  </a:moveTo>
                  <a:lnTo>
                    <a:pt x="482" y="187"/>
                  </a:lnTo>
                  <a:lnTo>
                    <a:pt x="0" y="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1" name="Freeform 7"/>
          <p:cNvSpPr>
            <a:spLocks/>
          </p:cNvSpPr>
          <p:nvPr/>
        </p:nvSpPr>
        <p:spPr bwMode="gray">
          <a:xfrm>
            <a:off x="2358426" y="-10001"/>
            <a:ext cx="2388430" cy="1595200"/>
          </a:xfrm>
          <a:custGeom>
            <a:avLst/>
            <a:gdLst>
              <a:gd name="T0" fmla="*/ 2147483647 w 1194"/>
              <a:gd name="T1" fmla="*/ 0 h 957"/>
              <a:gd name="T2" fmla="*/ 0 w 1194"/>
              <a:gd name="T3" fmla="*/ 2147483647 h 957"/>
              <a:gd name="T4" fmla="*/ 0 w 1194"/>
              <a:gd name="T5" fmla="*/ 2147483647 h 957"/>
              <a:gd name="T6" fmla="*/ 2147483647 w 1194"/>
              <a:gd name="T7" fmla="*/ 0 h 957"/>
              <a:gd name="T8" fmla="*/ 2147483647 w 1194"/>
              <a:gd name="T9" fmla="*/ 0 h 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957"/>
              <a:gd name="T17" fmla="*/ 1194 w 1194"/>
              <a:gd name="T18" fmla="*/ 957 h 9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957">
                <a:moveTo>
                  <a:pt x="843" y="0"/>
                </a:moveTo>
                <a:lnTo>
                  <a:pt x="0" y="885"/>
                </a:lnTo>
                <a:lnTo>
                  <a:pt x="0" y="957"/>
                </a:lnTo>
                <a:lnTo>
                  <a:pt x="1194" y="0"/>
                </a:lnTo>
                <a:lnTo>
                  <a:pt x="843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2" name="Freeform 8"/>
          <p:cNvSpPr>
            <a:spLocks/>
          </p:cNvSpPr>
          <p:nvPr/>
        </p:nvSpPr>
        <p:spPr bwMode="gray">
          <a:xfrm>
            <a:off x="2358425" y="-15002"/>
            <a:ext cx="2694485" cy="1660209"/>
          </a:xfrm>
          <a:custGeom>
            <a:avLst/>
            <a:gdLst>
              <a:gd name="T0" fmla="*/ 2147483647 w 1347"/>
              <a:gd name="T1" fmla="*/ 0 h 996"/>
              <a:gd name="T2" fmla="*/ 0 w 1347"/>
              <a:gd name="T3" fmla="*/ 2147483647 h 996"/>
              <a:gd name="T4" fmla="*/ 0 w 1347"/>
              <a:gd name="T5" fmla="*/ 2147483647 h 996"/>
              <a:gd name="T6" fmla="*/ 2147483647 w 1347"/>
              <a:gd name="T7" fmla="*/ 0 h 996"/>
              <a:gd name="T8" fmla="*/ 2147483647 w 1347"/>
              <a:gd name="T9" fmla="*/ 0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"/>
              <a:gd name="T16" fmla="*/ 0 h 996"/>
              <a:gd name="T17" fmla="*/ 1347 w 1347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" h="996">
                <a:moveTo>
                  <a:pt x="1347" y="0"/>
                </a:moveTo>
                <a:lnTo>
                  <a:pt x="0" y="996"/>
                </a:lnTo>
                <a:lnTo>
                  <a:pt x="0" y="957"/>
                </a:lnTo>
                <a:lnTo>
                  <a:pt x="1191" y="0"/>
                </a:lnTo>
                <a:lnTo>
                  <a:pt x="1347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3" name="Freeform 9"/>
          <p:cNvSpPr>
            <a:spLocks/>
          </p:cNvSpPr>
          <p:nvPr/>
        </p:nvSpPr>
        <p:spPr bwMode="gray">
          <a:xfrm>
            <a:off x="2358426" y="-15002"/>
            <a:ext cx="2946530" cy="1708547"/>
          </a:xfrm>
          <a:custGeom>
            <a:avLst/>
            <a:gdLst>
              <a:gd name="T0" fmla="*/ 2147483647 w 1473"/>
              <a:gd name="T1" fmla="*/ 2147483647 h 1025"/>
              <a:gd name="T2" fmla="*/ 2147483647 w 1473"/>
              <a:gd name="T3" fmla="*/ 2147483647 h 1025"/>
              <a:gd name="T4" fmla="*/ 0 w 1473"/>
              <a:gd name="T5" fmla="*/ 2147483647 h 1025"/>
              <a:gd name="T6" fmla="*/ 2147483647 w 1473"/>
              <a:gd name="T7" fmla="*/ 0 h 1025"/>
              <a:gd name="T8" fmla="*/ 2147483647 w 1473"/>
              <a:gd name="T9" fmla="*/ 2147483647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3"/>
              <a:gd name="T16" fmla="*/ 0 h 1025"/>
              <a:gd name="T17" fmla="*/ 1473 w 1473"/>
              <a:gd name="T18" fmla="*/ 1025 h 1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3" h="1025">
                <a:moveTo>
                  <a:pt x="1473" y="6"/>
                </a:moveTo>
                <a:lnTo>
                  <a:pt x="2" y="1025"/>
                </a:lnTo>
                <a:lnTo>
                  <a:pt x="0" y="995"/>
                </a:lnTo>
                <a:lnTo>
                  <a:pt x="1344" y="0"/>
                </a:lnTo>
                <a:lnTo>
                  <a:pt x="1473" y="6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4" name="Freeform 10"/>
          <p:cNvSpPr>
            <a:spLocks/>
          </p:cNvSpPr>
          <p:nvPr/>
        </p:nvSpPr>
        <p:spPr bwMode="gray">
          <a:xfrm>
            <a:off x="2362427" y="4658917"/>
            <a:ext cx="4442799" cy="2556986"/>
          </a:xfrm>
          <a:custGeom>
            <a:avLst/>
            <a:gdLst>
              <a:gd name="T0" fmla="*/ 2147483647 w 2221"/>
              <a:gd name="T1" fmla="*/ 2147483647 h 1534"/>
              <a:gd name="T2" fmla="*/ 0 w 2221"/>
              <a:gd name="T3" fmla="*/ 0 h 1534"/>
              <a:gd name="T4" fmla="*/ 2147483647 w 2221"/>
              <a:gd name="T5" fmla="*/ 2147483647 h 1534"/>
              <a:gd name="T6" fmla="*/ 2147483647 w 2221"/>
              <a:gd name="T7" fmla="*/ 2147483647 h 1534"/>
              <a:gd name="T8" fmla="*/ 2147483647 w 2221"/>
              <a:gd name="T9" fmla="*/ 2147483647 h 1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1"/>
              <a:gd name="T16" fmla="*/ 0 h 1534"/>
              <a:gd name="T17" fmla="*/ 2221 w 2221"/>
              <a:gd name="T18" fmla="*/ 1534 h 15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1" h="1534">
                <a:moveTo>
                  <a:pt x="2221" y="1533"/>
                </a:moveTo>
                <a:lnTo>
                  <a:pt x="0" y="0"/>
                </a:lnTo>
                <a:lnTo>
                  <a:pt x="1" y="25"/>
                </a:lnTo>
                <a:lnTo>
                  <a:pt x="2059" y="1534"/>
                </a:lnTo>
                <a:lnTo>
                  <a:pt x="2221" y="1533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5" name="Freeform 11"/>
          <p:cNvSpPr>
            <a:spLocks/>
          </p:cNvSpPr>
          <p:nvPr/>
        </p:nvSpPr>
        <p:spPr bwMode="gray">
          <a:xfrm>
            <a:off x="2364426" y="4698921"/>
            <a:ext cx="4114742" cy="2511980"/>
          </a:xfrm>
          <a:custGeom>
            <a:avLst/>
            <a:gdLst>
              <a:gd name="T0" fmla="*/ 2147483647 w 2057"/>
              <a:gd name="T1" fmla="*/ 2147483647 h 1507"/>
              <a:gd name="T2" fmla="*/ 0 w 2057"/>
              <a:gd name="T3" fmla="*/ 0 h 1507"/>
              <a:gd name="T4" fmla="*/ 0 w 2057"/>
              <a:gd name="T5" fmla="*/ 2147483647 h 1507"/>
              <a:gd name="T6" fmla="*/ 2147483647 w 2057"/>
              <a:gd name="T7" fmla="*/ 2147483647 h 1507"/>
              <a:gd name="T8" fmla="*/ 2147483647 w 2057"/>
              <a:gd name="T9" fmla="*/ 2147483647 h 15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7"/>
              <a:gd name="T16" fmla="*/ 0 h 1507"/>
              <a:gd name="T17" fmla="*/ 2057 w 2057"/>
              <a:gd name="T18" fmla="*/ 1507 h 15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7" h="1507">
                <a:moveTo>
                  <a:pt x="2057" y="1507"/>
                </a:moveTo>
                <a:lnTo>
                  <a:pt x="0" y="0"/>
                </a:lnTo>
                <a:lnTo>
                  <a:pt x="0" y="30"/>
                </a:lnTo>
                <a:lnTo>
                  <a:pt x="1857" y="1507"/>
                </a:lnTo>
                <a:lnTo>
                  <a:pt x="2057" y="150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6" name="Freeform 12"/>
          <p:cNvSpPr>
            <a:spLocks/>
          </p:cNvSpPr>
          <p:nvPr/>
        </p:nvSpPr>
        <p:spPr bwMode="gray">
          <a:xfrm>
            <a:off x="2358425" y="4743926"/>
            <a:ext cx="3712669" cy="2461975"/>
          </a:xfrm>
          <a:custGeom>
            <a:avLst/>
            <a:gdLst>
              <a:gd name="T0" fmla="*/ 2147483647 w 1856"/>
              <a:gd name="T1" fmla="*/ 2147483647 h 1477"/>
              <a:gd name="T2" fmla="*/ 0 w 1856"/>
              <a:gd name="T3" fmla="*/ 2147483647 h 1477"/>
              <a:gd name="T4" fmla="*/ 0 w 1856"/>
              <a:gd name="T5" fmla="*/ 0 h 1477"/>
              <a:gd name="T6" fmla="*/ 2147483647 w 1856"/>
              <a:gd name="T7" fmla="*/ 2147483647 h 1477"/>
              <a:gd name="T8" fmla="*/ 2147483647 w 1856"/>
              <a:gd name="T9" fmla="*/ 2147483647 h 1477"/>
              <a:gd name="T10" fmla="*/ 2147483647 w 1856"/>
              <a:gd name="T11" fmla="*/ 2147483647 h 1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1477"/>
              <a:gd name="T20" fmla="*/ 1856 w 1856"/>
              <a:gd name="T21" fmla="*/ 1477 h 1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1477">
                <a:moveTo>
                  <a:pt x="1344" y="1474"/>
                </a:moveTo>
                <a:lnTo>
                  <a:pt x="0" y="97"/>
                </a:lnTo>
                <a:lnTo>
                  <a:pt x="0" y="0"/>
                </a:lnTo>
                <a:lnTo>
                  <a:pt x="1856" y="1474"/>
                </a:lnTo>
                <a:lnTo>
                  <a:pt x="1848" y="1477"/>
                </a:lnTo>
                <a:lnTo>
                  <a:pt x="1344" y="1474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gray">
          <a:xfrm>
            <a:off x="2364426" y="1630204"/>
            <a:ext cx="0" cy="3105389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8" name="Rectangle 40"/>
          <p:cNvSpPr txBox="1">
            <a:spLocks noChangeArrowheads="1"/>
          </p:cNvSpPr>
          <p:nvPr/>
        </p:nvSpPr>
        <p:spPr bwMode="white">
          <a:xfrm>
            <a:off x="2222401" y="2163604"/>
            <a:ext cx="6261128" cy="1435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985" tIns="53492" rIns="106985" bIns="53492" anchor="ctr"/>
          <a:lstStyle/>
          <a:p>
            <a:pPr>
              <a:lnSpc>
                <a:spcPct val="70000"/>
              </a:lnSpc>
            </a:pPr>
            <a:r>
              <a:rPr kumimoji="1" lang="en-US" altLang="zh-CN" sz="47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kumimoji="1" lang="zh-CN" altLang="en-US" sz="47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时事报告</a:t>
            </a:r>
            <a:r>
              <a:rPr kumimoji="1" lang="en-US" altLang="zh-CN" sz="47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kumimoji="1" lang="zh-CN" altLang="en-US" sz="47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杂志社</a:t>
            </a:r>
            <a:endParaRPr kumimoji="1" lang="ko-KR" altLang="en-US" sz="4700" dirty="0">
              <a:solidFill>
                <a:schemeClr val="bg1"/>
              </a:solidFill>
              <a:latin typeface="微软雅黑" pitchFamily="34" charset="-122"/>
              <a:ea typeface="冬青黑体简体中文 W6" charset="-122"/>
            </a:endParaRPr>
          </a:p>
        </p:txBody>
      </p:sp>
      <p:sp>
        <p:nvSpPr>
          <p:cNvPr id="19" name="Rectangle 41"/>
          <p:cNvSpPr txBox="1">
            <a:spLocks noChangeArrowheads="1"/>
          </p:cNvSpPr>
          <p:nvPr/>
        </p:nvSpPr>
        <p:spPr bwMode="white">
          <a:xfrm>
            <a:off x="2584465" y="3147060"/>
            <a:ext cx="6897242" cy="453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985" tIns="53492" rIns="106985" bIns="53492"/>
          <a:lstStyle/>
          <a:p>
            <a:pPr latinLnBrk="1">
              <a:spcBef>
                <a:spcPct val="20000"/>
              </a:spcBef>
            </a:pPr>
            <a:r>
              <a:rPr kumimoji="1" lang="zh-CN" altLang="en-US" sz="3300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形势与政策课专用</a:t>
            </a:r>
            <a:endParaRPr kumimoji="1" lang="ko-KR" altLang="en-US" sz="3300" dirty="0">
              <a:solidFill>
                <a:schemeClr val="bg1"/>
              </a:solidFill>
              <a:latin typeface="华文楷体" pitchFamily="2" charset="-122"/>
              <a:ea typeface="楷体-简" charset="-122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gray">
          <a:xfrm>
            <a:off x="82016" y="4680585"/>
            <a:ext cx="2220400" cy="22669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lIns="106985" tIns="53492" rIns="106985" bIns="53492" anchor="ctr"/>
          <a:lstStyle/>
          <a:p>
            <a:endParaRPr lang="zh-CN" altLang="en-US"/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gray">
          <a:xfrm>
            <a:off x="136025" y="4603909"/>
            <a:ext cx="2630474" cy="33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985" tIns="53492" rIns="106985" bIns="53492">
            <a:spAutoFit/>
          </a:bodyPr>
          <a:lstStyle/>
          <a:p>
            <a:r>
              <a:rPr lang="en-US" altLang="zh-CN" sz="1500" dirty="0">
                <a:solidFill>
                  <a:srgbClr val="A6A6A6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www.ssbgzzs.com</a:t>
            </a:r>
            <a:endParaRPr lang="zh-CN" altLang="en-US" sz="1500" dirty="0">
              <a:solidFill>
                <a:srgbClr val="A6A6A6"/>
              </a:solidFill>
              <a:latin typeface="Arial" pitchFamily="34" charset="0"/>
              <a:ea typeface="黑体" pitchFamily="2" charset="-122"/>
            </a:endParaRPr>
          </a:p>
        </p:txBody>
      </p:sp>
      <p:pic>
        <p:nvPicPr>
          <p:cNvPr id="22" name="图片 2" descr="章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103" y="2536985"/>
            <a:ext cx="1452262" cy="1213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reeform 20"/>
          <p:cNvSpPr>
            <a:spLocks/>
          </p:cNvSpPr>
          <p:nvPr/>
        </p:nvSpPr>
        <p:spPr bwMode="gray">
          <a:xfrm>
            <a:off x="2282452" y="-10001"/>
            <a:ext cx="9239663" cy="7294245"/>
          </a:xfrm>
          <a:custGeom>
            <a:avLst/>
            <a:gdLst>
              <a:gd name="T0" fmla="*/ 2147483647 w 4579"/>
              <a:gd name="T1" fmla="*/ 0 h 4338"/>
              <a:gd name="T2" fmla="*/ 2147483647 w 4579"/>
              <a:gd name="T3" fmla="*/ 2147483647 h 4338"/>
              <a:gd name="T4" fmla="*/ 0 w 4579"/>
              <a:gd name="T5" fmla="*/ 2147483647 h 4338"/>
              <a:gd name="T6" fmla="*/ 2147483647 w 4579"/>
              <a:gd name="T7" fmla="*/ 2147483647 h 4338"/>
              <a:gd name="T8" fmla="*/ 2147483647 w 4579"/>
              <a:gd name="T9" fmla="*/ 2147483647 h 4338"/>
              <a:gd name="T10" fmla="*/ 2147483647 w 4579"/>
              <a:gd name="T11" fmla="*/ 0 h 4338"/>
              <a:gd name="T12" fmla="*/ 2147483647 w 4579"/>
              <a:gd name="T13" fmla="*/ 0 h 43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9"/>
              <a:gd name="T22" fmla="*/ 0 h 4338"/>
              <a:gd name="T23" fmla="*/ 4579 w 4579"/>
              <a:gd name="T24" fmla="*/ 4338 h 43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9" h="4338">
                <a:moveTo>
                  <a:pt x="1471" y="0"/>
                </a:moveTo>
                <a:lnTo>
                  <a:pt x="1" y="1020"/>
                </a:lnTo>
                <a:lnTo>
                  <a:pt x="0" y="2805"/>
                </a:lnTo>
                <a:lnTo>
                  <a:pt x="2221" y="4338"/>
                </a:lnTo>
                <a:lnTo>
                  <a:pt x="4579" y="4332"/>
                </a:lnTo>
                <a:lnTo>
                  <a:pt x="4573" y="0"/>
                </a:lnTo>
                <a:lnTo>
                  <a:pt x="1471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240566" y="3000371"/>
            <a:ext cx="8191533" cy="2693352"/>
          </a:xfrm>
          <a:prstGeom prst="rect">
            <a:avLst/>
          </a:prstGeom>
          <a:noFill/>
        </p:spPr>
        <p:txBody>
          <a:bodyPr wrap="square" lIns="106985" tIns="53492" rIns="106985" bIns="53492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</a:t>
            </a:r>
            <a:r>
              <a:rPr lang="zh-CN" altLang="zh-CN" sz="2800" spc="59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以介绍时事为主线，贴近小学生的认知特点，以图文并茂的形式，通俗易懂的文笔，向广大小学生介绍国家改革开放的成就和国内外热点，集时政性、知识性、趣味性为一身，为小学生了解时事、开阔眼界、增长知识提供了专门的动态教材。</a:t>
            </a:r>
            <a:endParaRPr lang="zh-CN" altLang="en-US" sz="2800" spc="59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24" name="图片 23" descr="小学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83461" y="750074"/>
            <a:ext cx="9518688" cy="529200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"/>
          <p:cNvSpPr>
            <a:spLocks noChangeShapeType="1"/>
          </p:cNvSpPr>
          <p:nvPr/>
        </p:nvSpPr>
        <p:spPr bwMode="gray">
          <a:xfrm>
            <a:off x="2282412" y="1528525"/>
            <a:ext cx="0" cy="328541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42063" y="-5001"/>
            <a:ext cx="1956352" cy="1665209"/>
            <a:chOff x="171" y="-3"/>
            <a:chExt cx="978" cy="999"/>
          </a:xfrm>
        </p:grpSpPr>
        <p:sp>
          <p:nvSpPr>
            <p:cNvPr id="6" name="Freeform 4"/>
            <p:cNvSpPr>
              <a:spLocks/>
            </p:cNvSpPr>
            <p:nvPr/>
          </p:nvSpPr>
          <p:spPr bwMode="gray">
            <a:xfrm>
              <a:off x="653" y="-3"/>
              <a:ext cx="496" cy="999"/>
            </a:xfrm>
            <a:custGeom>
              <a:avLst/>
              <a:gdLst>
                <a:gd name="T0" fmla="*/ 84 w 496"/>
                <a:gd name="T1" fmla="*/ 0 h 999"/>
                <a:gd name="T2" fmla="*/ 496 w 496"/>
                <a:gd name="T3" fmla="*/ 854 h 999"/>
                <a:gd name="T4" fmla="*/ 496 w 496"/>
                <a:gd name="T5" fmla="*/ 999 h 999"/>
                <a:gd name="T6" fmla="*/ 0 w 496"/>
                <a:gd name="T7" fmla="*/ 188 h 999"/>
                <a:gd name="T8" fmla="*/ 84 w 496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6"/>
                <a:gd name="T16" fmla="*/ 0 h 999"/>
                <a:gd name="T17" fmla="*/ 496 w 496"/>
                <a:gd name="T18" fmla="*/ 999 h 9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6" h="999">
                  <a:moveTo>
                    <a:pt x="84" y="0"/>
                  </a:moveTo>
                  <a:lnTo>
                    <a:pt x="496" y="854"/>
                  </a:lnTo>
                  <a:lnTo>
                    <a:pt x="496" y="999"/>
                  </a:lnTo>
                  <a:lnTo>
                    <a:pt x="0" y="18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gray">
            <a:xfrm>
              <a:off x="171" y="0"/>
              <a:ext cx="564" cy="187"/>
            </a:xfrm>
            <a:custGeom>
              <a:avLst/>
              <a:gdLst>
                <a:gd name="T0" fmla="*/ 564 w 564"/>
                <a:gd name="T1" fmla="*/ 0 h 187"/>
                <a:gd name="T2" fmla="*/ 482 w 564"/>
                <a:gd name="T3" fmla="*/ 187 h 187"/>
                <a:gd name="T4" fmla="*/ 0 w 564"/>
                <a:gd name="T5" fmla="*/ 0 h 187"/>
                <a:gd name="T6" fmla="*/ 564 w 564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4"/>
                <a:gd name="T13" fmla="*/ 0 h 187"/>
                <a:gd name="T14" fmla="*/ 564 w 564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4" h="187">
                  <a:moveTo>
                    <a:pt x="564" y="0"/>
                  </a:moveTo>
                  <a:lnTo>
                    <a:pt x="482" y="187"/>
                  </a:lnTo>
                  <a:lnTo>
                    <a:pt x="0" y="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" name="Freeform 7"/>
          <p:cNvSpPr>
            <a:spLocks/>
          </p:cNvSpPr>
          <p:nvPr/>
        </p:nvSpPr>
        <p:spPr bwMode="gray">
          <a:xfrm>
            <a:off x="2358426" y="-10001"/>
            <a:ext cx="2388430" cy="1595200"/>
          </a:xfrm>
          <a:custGeom>
            <a:avLst/>
            <a:gdLst>
              <a:gd name="T0" fmla="*/ 2147483647 w 1194"/>
              <a:gd name="T1" fmla="*/ 0 h 957"/>
              <a:gd name="T2" fmla="*/ 0 w 1194"/>
              <a:gd name="T3" fmla="*/ 2147483647 h 957"/>
              <a:gd name="T4" fmla="*/ 0 w 1194"/>
              <a:gd name="T5" fmla="*/ 2147483647 h 957"/>
              <a:gd name="T6" fmla="*/ 2147483647 w 1194"/>
              <a:gd name="T7" fmla="*/ 0 h 957"/>
              <a:gd name="T8" fmla="*/ 2147483647 w 1194"/>
              <a:gd name="T9" fmla="*/ 0 h 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957"/>
              <a:gd name="T17" fmla="*/ 1194 w 1194"/>
              <a:gd name="T18" fmla="*/ 957 h 9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957">
                <a:moveTo>
                  <a:pt x="843" y="0"/>
                </a:moveTo>
                <a:lnTo>
                  <a:pt x="0" y="885"/>
                </a:lnTo>
                <a:lnTo>
                  <a:pt x="0" y="957"/>
                </a:lnTo>
                <a:lnTo>
                  <a:pt x="1194" y="0"/>
                </a:lnTo>
                <a:lnTo>
                  <a:pt x="843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9" name="Freeform 8"/>
          <p:cNvSpPr>
            <a:spLocks/>
          </p:cNvSpPr>
          <p:nvPr/>
        </p:nvSpPr>
        <p:spPr bwMode="gray">
          <a:xfrm>
            <a:off x="2358425" y="-15002"/>
            <a:ext cx="2694485" cy="1660209"/>
          </a:xfrm>
          <a:custGeom>
            <a:avLst/>
            <a:gdLst>
              <a:gd name="T0" fmla="*/ 2147483647 w 1347"/>
              <a:gd name="T1" fmla="*/ 0 h 996"/>
              <a:gd name="T2" fmla="*/ 0 w 1347"/>
              <a:gd name="T3" fmla="*/ 2147483647 h 996"/>
              <a:gd name="T4" fmla="*/ 0 w 1347"/>
              <a:gd name="T5" fmla="*/ 2147483647 h 996"/>
              <a:gd name="T6" fmla="*/ 2147483647 w 1347"/>
              <a:gd name="T7" fmla="*/ 0 h 996"/>
              <a:gd name="T8" fmla="*/ 2147483647 w 1347"/>
              <a:gd name="T9" fmla="*/ 0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"/>
              <a:gd name="T16" fmla="*/ 0 h 996"/>
              <a:gd name="T17" fmla="*/ 1347 w 1347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" h="996">
                <a:moveTo>
                  <a:pt x="1347" y="0"/>
                </a:moveTo>
                <a:lnTo>
                  <a:pt x="0" y="996"/>
                </a:lnTo>
                <a:lnTo>
                  <a:pt x="0" y="957"/>
                </a:lnTo>
                <a:lnTo>
                  <a:pt x="1191" y="0"/>
                </a:lnTo>
                <a:lnTo>
                  <a:pt x="1347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0" name="Freeform 9"/>
          <p:cNvSpPr>
            <a:spLocks/>
          </p:cNvSpPr>
          <p:nvPr/>
        </p:nvSpPr>
        <p:spPr bwMode="gray">
          <a:xfrm>
            <a:off x="2358426" y="-15002"/>
            <a:ext cx="2946530" cy="1708547"/>
          </a:xfrm>
          <a:custGeom>
            <a:avLst/>
            <a:gdLst>
              <a:gd name="T0" fmla="*/ 2147483647 w 1473"/>
              <a:gd name="T1" fmla="*/ 2147483647 h 1025"/>
              <a:gd name="T2" fmla="*/ 2147483647 w 1473"/>
              <a:gd name="T3" fmla="*/ 2147483647 h 1025"/>
              <a:gd name="T4" fmla="*/ 0 w 1473"/>
              <a:gd name="T5" fmla="*/ 2147483647 h 1025"/>
              <a:gd name="T6" fmla="*/ 2147483647 w 1473"/>
              <a:gd name="T7" fmla="*/ 0 h 1025"/>
              <a:gd name="T8" fmla="*/ 2147483647 w 1473"/>
              <a:gd name="T9" fmla="*/ 2147483647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3"/>
              <a:gd name="T16" fmla="*/ 0 h 1025"/>
              <a:gd name="T17" fmla="*/ 1473 w 1473"/>
              <a:gd name="T18" fmla="*/ 1025 h 1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3" h="1025">
                <a:moveTo>
                  <a:pt x="1473" y="6"/>
                </a:moveTo>
                <a:lnTo>
                  <a:pt x="2" y="1025"/>
                </a:lnTo>
                <a:lnTo>
                  <a:pt x="0" y="995"/>
                </a:lnTo>
                <a:lnTo>
                  <a:pt x="1344" y="0"/>
                </a:lnTo>
                <a:lnTo>
                  <a:pt x="1473" y="6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gray">
          <a:xfrm>
            <a:off x="2362427" y="4658917"/>
            <a:ext cx="4442799" cy="2556986"/>
          </a:xfrm>
          <a:custGeom>
            <a:avLst/>
            <a:gdLst>
              <a:gd name="T0" fmla="*/ 2147483647 w 2221"/>
              <a:gd name="T1" fmla="*/ 2147483647 h 1534"/>
              <a:gd name="T2" fmla="*/ 0 w 2221"/>
              <a:gd name="T3" fmla="*/ 0 h 1534"/>
              <a:gd name="T4" fmla="*/ 2147483647 w 2221"/>
              <a:gd name="T5" fmla="*/ 2147483647 h 1534"/>
              <a:gd name="T6" fmla="*/ 2147483647 w 2221"/>
              <a:gd name="T7" fmla="*/ 2147483647 h 1534"/>
              <a:gd name="T8" fmla="*/ 2147483647 w 2221"/>
              <a:gd name="T9" fmla="*/ 2147483647 h 1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1"/>
              <a:gd name="T16" fmla="*/ 0 h 1534"/>
              <a:gd name="T17" fmla="*/ 2221 w 2221"/>
              <a:gd name="T18" fmla="*/ 1534 h 15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1" h="1534">
                <a:moveTo>
                  <a:pt x="2221" y="1533"/>
                </a:moveTo>
                <a:lnTo>
                  <a:pt x="0" y="0"/>
                </a:lnTo>
                <a:lnTo>
                  <a:pt x="1" y="25"/>
                </a:lnTo>
                <a:lnTo>
                  <a:pt x="2059" y="1534"/>
                </a:lnTo>
                <a:lnTo>
                  <a:pt x="2221" y="1533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gray">
          <a:xfrm>
            <a:off x="2364426" y="4698921"/>
            <a:ext cx="4114742" cy="2511980"/>
          </a:xfrm>
          <a:custGeom>
            <a:avLst/>
            <a:gdLst>
              <a:gd name="T0" fmla="*/ 2147483647 w 2057"/>
              <a:gd name="T1" fmla="*/ 2147483647 h 1507"/>
              <a:gd name="T2" fmla="*/ 0 w 2057"/>
              <a:gd name="T3" fmla="*/ 0 h 1507"/>
              <a:gd name="T4" fmla="*/ 0 w 2057"/>
              <a:gd name="T5" fmla="*/ 2147483647 h 1507"/>
              <a:gd name="T6" fmla="*/ 2147483647 w 2057"/>
              <a:gd name="T7" fmla="*/ 2147483647 h 1507"/>
              <a:gd name="T8" fmla="*/ 2147483647 w 2057"/>
              <a:gd name="T9" fmla="*/ 2147483647 h 15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7"/>
              <a:gd name="T16" fmla="*/ 0 h 1507"/>
              <a:gd name="T17" fmla="*/ 2057 w 2057"/>
              <a:gd name="T18" fmla="*/ 1507 h 15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7" h="1507">
                <a:moveTo>
                  <a:pt x="2057" y="1507"/>
                </a:moveTo>
                <a:lnTo>
                  <a:pt x="0" y="0"/>
                </a:lnTo>
                <a:lnTo>
                  <a:pt x="0" y="30"/>
                </a:lnTo>
                <a:lnTo>
                  <a:pt x="1857" y="1507"/>
                </a:lnTo>
                <a:lnTo>
                  <a:pt x="2057" y="150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gray">
          <a:xfrm>
            <a:off x="2358425" y="4743926"/>
            <a:ext cx="3712669" cy="2461975"/>
          </a:xfrm>
          <a:custGeom>
            <a:avLst/>
            <a:gdLst>
              <a:gd name="T0" fmla="*/ 2147483647 w 1856"/>
              <a:gd name="T1" fmla="*/ 2147483647 h 1477"/>
              <a:gd name="T2" fmla="*/ 0 w 1856"/>
              <a:gd name="T3" fmla="*/ 2147483647 h 1477"/>
              <a:gd name="T4" fmla="*/ 0 w 1856"/>
              <a:gd name="T5" fmla="*/ 0 h 1477"/>
              <a:gd name="T6" fmla="*/ 2147483647 w 1856"/>
              <a:gd name="T7" fmla="*/ 2147483647 h 1477"/>
              <a:gd name="T8" fmla="*/ 2147483647 w 1856"/>
              <a:gd name="T9" fmla="*/ 2147483647 h 1477"/>
              <a:gd name="T10" fmla="*/ 2147483647 w 1856"/>
              <a:gd name="T11" fmla="*/ 2147483647 h 1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1477"/>
              <a:gd name="T20" fmla="*/ 1856 w 1856"/>
              <a:gd name="T21" fmla="*/ 1477 h 1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1477">
                <a:moveTo>
                  <a:pt x="1344" y="1474"/>
                </a:moveTo>
                <a:lnTo>
                  <a:pt x="0" y="97"/>
                </a:lnTo>
                <a:lnTo>
                  <a:pt x="0" y="0"/>
                </a:lnTo>
                <a:lnTo>
                  <a:pt x="1856" y="1474"/>
                </a:lnTo>
                <a:lnTo>
                  <a:pt x="1848" y="1477"/>
                </a:lnTo>
                <a:lnTo>
                  <a:pt x="1344" y="1474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gray">
          <a:xfrm>
            <a:off x="2364426" y="1630204"/>
            <a:ext cx="0" cy="3105389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sp>
        <p:nvSpPr>
          <p:cNvPr id="15" name="Rectangle 40"/>
          <p:cNvSpPr txBox="1">
            <a:spLocks noChangeArrowheads="1"/>
          </p:cNvSpPr>
          <p:nvPr/>
        </p:nvSpPr>
        <p:spPr bwMode="white">
          <a:xfrm>
            <a:off x="2222401" y="2163604"/>
            <a:ext cx="6261128" cy="1435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985" tIns="53492" rIns="106985" bIns="53492" anchor="ctr"/>
          <a:lstStyle/>
          <a:p>
            <a:pPr>
              <a:lnSpc>
                <a:spcPct val="70000"/>
              </a:lnSpc>
            </a:pPr>
            <a:r>
              <a:rPr kumimoji="1" lang="en-US" altLang="zh-CN" sz="47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kumimoji="1" lang="zh-CN" altLang="en-US" sz="47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时事报告</a:t>
            </a:r>
            <a:r>
              <a:rPr kumimoji="1" lang="en-US" altLang="zh-CN" sz="47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kumimoji="1" lang="zh-CN" altLang="en-US" sz="47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杂志社</a:t>
            </a:r>
            <a:endParaRPr kumimoji="1" lang="ko-KR" altLang="en-US" sz="4700" dirty="0">
              <a:solidFill>
                <a:schemeClr val="bg1"/>
              </a:solidFill>
              <a:latin typeface="微软雅黑" pitchFamily="34" charset="-122"/>
              <a:ea typeface="冬青黑体简体中文 W6" charset="-122"/>
            </a:endParaRPr>
          </a:p>
        </p:txBody>
      </p:sp>
      <p:sp>
        <p:nvSpPr>
          <p:cNvPr id="16" name="Rectangle 41"/>
          <p:cNvSpPr txBox="1">
            <a:spLocks noChangeArrowheads="1"/>
          </p:cNvSpPr>
          <p:nvPr/>
        </p:nvSpPr>
        <p:spPr bwMode="white">
          <a:xfrm>
            <a:off x="2584465" y="3147060"/>
            <a:ext cx="6897242" cy="453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985" tIns="53492" rIns="106985" bIns="53492"/>
          <a:lstStyle/>
          <a:p>
            <a:pPr latinLnBrk="1">
              <a:spcBef>
                <a:spcPct val="20000"/>
              </a:spcBef>
            </a:pPr>
            <a:r>
              <a:rPr kumimoji="1" lang="zh-CN" altLang="en-US" sz="3300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形势与政策课专用</a:t>
            </a:r>
            <a:endParaRPr kumimoji="1" lang="ko-KR" altLang="en-US" sz="3300" dirty="0">
              <a:solidFill>
                <a:schemeClr val="bg1"/>
              </a:solidFill>
              <a:latin typeface="华文楷体" pitchFamily="2" charset="-122"/>
              <a:ea typeface="楷体-简" charset="-122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gray">
          <a:xfrm>
            <a:off x="82016" y="4680585"/>
            <a:ext cx="2220400" cy="22669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lIns="106985" tIns="53492" rIns="106985" bIns="53492" anchor="ctr"/>
          <a:lstStyle/>
          <a:p>
            <a:endParaRPr lang="zh-CN" altLang="en-US"/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gray">
          <a:xfrm>
            <a:off x="136025" y="4603909"/>
            <a:ext cx="2630474" cy="33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985" tIns="53492" rIns="106985" bIns="53492">
            <a:spAutoFit/>
          </a:bodyPr>
          <a:lstStyle/>
          <a:p>
            <a:r>
              <a:rPr lang="en-US" altLang="zh-CN" sz="1500" dirty="0">
                <a:solidFill>
                  <a:srgbClr val="A6A6A6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www.ssbgzzs.com</a:t>
            </a:r>
            <a:endParaRPr lang="zh-CN" altLang="en-US" sz="1500" dirty="0">
              <a:solidFill>
                <a:srgbClr val="A6A6A6"/>
              </a:solidFill>
              <a:latin typeface="Arial" pitchFamily="34" charset="0"/>
              <a:ea typeface="黑体" pitchFamily="2" charset="-122"/>
            </a:endParaRPr>
          </a:p>
        </p:txBody>
      </p:sp>
      <p:pic>
        <p:nvPicPr>
          <p:cNvPr id="19" name="图片 2" descr="章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103" y="2536985"/>
            <a:ext cx="1452262" cy="1213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Freeform 20"/>
          <p:cNvSpPr>
            <a:spLocks/>
          </p:cNvSpPr>
          <p:nvPr/>
        </p:nvSpPr>
        <p:spPr bwMode="gray">
          <a:xfrm>
            <a:off x="2282452" y="-10001"/>
            <a:ext cx="9239663" cy="7294245"/>
          </a:xfrm>
          <a:custGeom>
            <a:avLst/>
            <a:gdLst>
              <a:gd name="T0" fmla="*/ 2147483647 w 4579"/>
              <a:gd name="T1" fmla="*/ 0 h 4338"/>
              <a:gd name="T2" fmla="*/ 2147483647 w 4579"/>
              <a:gd name="T3" fmla="*/ 2147483647 h 4338"/>
              <a:gd name="T4" fmla="*/ 0 w 4579"/>
              <a:gd name="T5" fmla="*/ 2147483647 h 4338"/>
              <a:gd name="T6" fmla="*/ 2147483647 w 4579"/>
              <a:gd name="T7" fmla="*/ 2147483647 h 4338"/>
              <a:gd name="T8" fmla="*/ 2147483647 w 4579"/>
              <a:gd name="T9" fmla="*/ 2147483647 h 4338"/>
              <a:gd name="T10" fmla="*/ 2147483647 w 4579"/>
              <a:gd name="T11" fmla="*/ 0 h 4338"/>
              <a:gd name="T12" fmla="*/ 2147483647 w 4579"/>
              <a:gd name="T13" fmla="*/ 0 h 43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9"/>
              <a:gd name="T22" fmla="*/ 0 h 4338"/>
              <a:gd name="T23" fmla="*/ 4579 w 4579"/>
              <a:gd name="T24" fmla="*/ 4338 h 43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9" h="4338">
                <a:moveTo>
                  <a:pt x="1471" y="0"/>
                </a:moveTo>
                <a:lnTo>
                  <a:pt x="1" y="1020"/>
                </a:lnTo>
                <a:lnTo>
                  <a:pt x="0" y="2805"/>
                </a:lnTo>
                <a:lnTo>
                  <a:pt x="2221" y="4338"/>
                </a:lnTo>
                <a:lnTo>
                  <a:pt x="4579" y="4332"/>
                </a:lnTo>
                <a:lnTo>
                  <a:pt x="4573" y="0"/>
                </a:lnTo>
                <a:lnTo>
                  <a:pt x="1471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106985" tIns="53492" rIns="106985" bIns="53492"/>
          <a:lstStyle/>
          <a:p>
            <a:endParaRPr lang="zh-CN" altLang="en-US"/>
          </a:p>
        </p:txBody>
      </p:sp>
      <p:pic>
        <p:nvPicPr>
          <p:cNvPr id="4" name="Picture 8" descr="谢谢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0903" y="2325282"/>
            <a:ext cx="1536277" cy="2520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>
            <a:grpSpLocks/>
          </p:cNvGrpSpPr>
          <p:nvPr/>
        </p:nvGrpSpPr>
        <p:grpSpPr bwMode="auto">
          <a:xfrm>
            <a:off x="5465677" y="1457310"/>
            <a:ext cx="4000528" cy="1857388"/>
            <a:chOff x="4546591" y="2203450"/>
            <a:chExt cx="4432314" cy="1857388"/>
          </a:xfrm>
        </p:grpSpPr>
        <p:grpSp>
          <p:nvGrpSpPr>
            <p:cNvPr id="104491" name="组合 1"/>
            <p:cNvGrpSpPr>
              <a:grpSpLocks/>
            </p:cNvGrpSpPr>
            <p:nvPr/>
          </p:nvGrpSpPr>
          <p:grpSpPr bwMode="auto">
            <a:xfrm>
              <a:off x="4546591" y="2203450"/>
              <a:ext cx="4432314" cy="1857388"/>
              <a:chOff x="4546591" y="2203450"/>
              <a:chExt cx="4432314" cy="1857388"/>
            </a:xfrm>
          </p:grpSpPr>
          <p:cxnSp>
            <p:nvCxnSpPr>
              <p:cNvPr id="104493" name="AutoShape 5"/>
              <p:cNvCxnSpPr>
                <a:cxnSpLocks noChangeShapeType="1"/>
              </p:cNvCxnSpPr>
              <p:nvPr/>
            </p:nvCxnSpPr>
            <p:spPr bwMode="auto">
              <a:xfrm rot="10800000" flipV="1">
                <a:off x="4546591" y="2459038"/>
                <a:ext cx="1766898" cy="1601800"/>
              </a:xfrm>
              <a:prstGeom prst="straightConnector1">
                <a:avLst/>
              </a:prstGeom>
              <a:noFill/>
              <a:ln w="38100">
                <a:solidFill>
                  <a:srgbClr val="00B0F0"/>
                </a:solidFill>
                <a:round/>
                <a:headEnd/>
                <a:tailEnd/>
              </a:ln>
            </p:spPr>
          </p:cxnSp>
          <p:grpSp>
            <p:nvGrpSpPr>
              <p:cNvPr id="104494" name="Group 6"/>
              <p:cNvGrpSpPr>
                <a:grpSpLocks/>
              </p:cNvGrpSpPr>
              <p:nvPr/>
            </p:nvGrpSpPr>
            <p:grpSpPr bwMode="auto">
              <a:xfrm>
                <a:off x="6323016" y="2203450"/>
                <a:ext cx="2655889" cy="503238"/>
                <a:chOff x="2439" y="1489"/>
                <a:chExt cx="1673" cy="317"/>
              </a:xfrm>
            </p:grpSpPr>
            <p:sp>
              <p:nvSpPr>
                <p:cNvPr id="36" name="AutoShape 7"/>
                <p:cNvSpPr>
                  <a:spLocks noChangeArrowheads="1"/>
                </p:cNvSpPr>
                <p:nvPr/>
              </p:nvSpPr>
              <p:spPr bwMode="gray">
                <a:xfrm>
                  <a:off x="2479" y="1489"/>
                  <a:ext cx="1633" cy="317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7CA8"/>
                </a:solidFill>
                <a:ln w="19050" algn="ctr">
                  <a:solidFill>
                    <a:srgbClr val="00B0F0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292929">
                      <a:alpha val="50000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sz="2000" b="0">
                    <a:latin typeface="+mj-ea"/>
                    <a:ea typeface="+mj-ea"/>
                  </a:endParaRPr>
                </a:p>
              </p:txBody>
            </p:sp>
            <p:sp>
              <p:nvSpPr>
                <p:cNvPr id="37" name="Oval 8"/>
                <p:cNvSpPr>
                  <a:spLocks noChangeArrowheads="1"/>
                </p:cNvSpPr>
                <p:nvPr/>
              </p:nvSpPr>
              <p:spPr bwMode="gray">
                <a:xfrm>
                  <a:off x="2439" y="1575"/>
                  <a:ext cx="120" cy="149"/>
                </a:xfrm>
                <a:prstGeom prst="ellipse">
                  <a:avLst/>
                </a:prstGeom>
                <a:solidFill>
                  <a:srgbClr val="007CA8"/>
                </a:solidFill>
                <a:ln w="19050" algn="ctr">
                  <a:solidFill>
                    <a:srgbClr val="00B0F0"/>
                  </a:solidFill>
                  <a:round/>
                  <a:headEnd/>
                  <a:tailEnd/>
                </a:ln>
                <a:effectLst>
                  <a:outerShdw dist="63500" dir="2212194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sz="2000" b="0">
                    <a:latin typeface="+mj-ea"/>
                    <a:ea typeface="+mj-ea"/>
                  </a:endParaRPr>
                </a:p>
              </p:txBody>
            </p:sp>
          </p:grpSp>
        </p:grpSp>
        <p:sp>
          <p:nvSpPr>
            <p:cNvPr id="38" name="Rectangle 9"/>
            <p:cNvSpPr>
              <a:spLocks noChangeArrowheads="1"/>
            </p:cNvSpPr>
            <p:nvPr/>
          </p:nvSpPr>
          <p:spPr bwMode="auto">
            <a:xfrm>
              <a:off x="7099036" y="2257425"/>
              <a:ext cx="1415623" cy="461586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  <a:effectLst/>
            <a:extLst/>
          </p:spPr>
          <p:txBody>
            <a:bodyPr wrap="none" lIns="91366" tIns="45681" rIns="91366" bIns="45681">
              <a:spAutoFit/>
            </a:bodyPr>
            <a:lstStyle/>
            <a:p>
              <a:pPr algn="ctr" defTabSz="913646">
                <a:defRPr/>
              </a:pPr>
              <a:r>
                <a:rPr lang="zh-CN" altLang="en-US" sz="2400" b="0" dirty="0" smtClean="0">
                  <a:solidFill>
                    <a:srgbClr val="FFFFFF"/>
                  </a:solidFill>
                  <a:latin typeface="+mj-ea"/>
                  <a:ea typeface="+mj-ea"/>
                </a:rPr>
                <a:t>重要意义</a:t>
              </a:r>
              <a:endParaRPr lang="zh-CN" altLang="en-US" sz="2400" b="0" dirty="0">
                <a:latin typeface="+mj-ea"/>
                <a:ea typeface="+mj-ea"/>
              </a:endParaRPr>
            </a:p>
          </p:txBody>
        </p:sp>
      </p:grpSp>
      <p:grpSp>
        <p:nvGrpSpPr>
          <p:cNvPr id="8" name="组合 7"/>
          <p:cNvGrpSpPr>
            <a:grpSpLocks/>
          </p:cNvGrpSpPr>
          <p:nvPr/>
        </p:nvGrpSpPr>
        <p:grpSpPr bwMode="auto">
          <a:xfrm>
            <a:off x="4387754" y="2886070"/>
            <a:ext cx="5078026" cy="1030287"/>
            <a:chOff x="3363913" y="2967038"/>
            <a:chExt cx="5626100" cy="1030287"/>
          </a:xfrm>
          <a:solidFill>
            <a:srgbClr val="007CA8"/>
          </a:solidFill>
        </p:grpSpPr>
        <p:grpSp>
          <p:nvGrpSpPr>
            <p:cNvPr id="104485" name="组合 2"/>
            <p:cNvGrpSpPr>
              <a:grpSpLocks/>
            </p:cNvGrpSpPr>
            <p:nvPr/>
          </p:nvGrpSpPr>
          <p:grpSpPr bwMode="auto">
            <a:xfrm>
              <a:off x="3363913" y="2967038"/>
              <a:ext cx="5626100" cy="1030287"/>
              <a:chOff x="3363913" y="2967038"/>
              <a:chExt cx="5626100" cy="1030287"/>
            </a:xfrm>
            <a:grpFill/>
          </p:grpSpPr>
          <p:cxnSp>
            <p:nvCxnSpPr>
              <p:cNvPr id="104487" name="AutoShape 4"/>
              <p:cNvCxnSpPr>
                <a:cxnSpLocks noChangeShapeType="1"/>
              </p:cNvCxnSpPr>
              <p:nvPr/>
            </p:nvCxnSpPr>
            <p:spPr bwMode="auto">
              <a:xfrm flipH="1">
                <a:off x="3363913" y="3205163"/>
                <a:ext cx="2949575" cy="792162"/>
              </a:xfrm>
              <a:prstGeom prst="straightConnector1">
                <a:avLst/>
              </a:prstGeom>
              <a:grpFill/>
              <a:ln w="38100">
                <a:solidFill>
                  <a:srgbClr val="00B0F0"/>
                </a:solidFill>
                <a:round/>
                <a:headEnd/>
                <a:tailEnd/>
              </a:ln>
            </p:spPr>
          </p:cxnSp>
          <p:grpSp>
            <p:nvGrpSpPr>
              <p:cNvPr id="104488" name="Group 10"/>
              <p:cNvGrpSpPr>
                <a:grpSpLocks/>
              </p:cNvGrpSpPr>
              <p:nvPr/>
            </p:nvGrpSpPr>
            <p:grpSpPr bwMode="auto">
              <a:xfrm>
                <a:off x="6323013" y="2967038"/>
                <a:ext cx="2667000" cy="503237"/>
                <a:chOff x="2439" y="1970"/>
                <a:chExt cx="1680" cy="317"/>
              </a:xfrm>
              <a:grpFill/>
            </p:grpSpPr>
            <p:sp>
              <p:nvSpPr>
                <p:cNvPr id="40" name="AutoShape 11"/>
                <p:cNvSpPr>
                  <a:spLocks noChangeArrowheads="1"/>
                </p:cNvSpPr>
                <p:nvPr/>
              </p:nvSpPr>
              <p:spPr bwMode="gray">
                <a:xfrm>
                  <a:off x="2486" y="1970"/>
                  <a:ext cx="1633" cy="317"/>
                </a:xfrm>
                <a:prstGeom prst="roundRect">
                  <a:avLst>
                    <a:gd name="adj" fmla="val 50000"/>
                  </a:avLst>
                </a:prstGeom>
                <a:grpFill/>
                <a:ln w="19050">
                  <a:solidFill>
                    <a:srgbClr val="00B0F0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292929">
                      <a:alpha val="50000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sz="2000" b="0">
                    <a:latin typeface="+mj-ea"/>
                    <a:ea typeface="+mj-ea"/>
                  </a:endParaRPr>
                </a:p>
              </p:txBody>
            </p:sp>
            <p:sp>
              <p:nvSpPr>
                <p:cNvPr id="41" name="Oval 12"/>
                <p:cNvSpPr>
                  <a:spLocks noChangeArrowheads="1"/>
                </p:cNvSpPr>
                <p:nvPr/>
              </p:nvSpPr>
              <p:spPr bwMode="gray">
                <a:xfrm>
                  <a:off x="2439" y="2046"/>
                  <a:ext cx="120" cy="148"/>
                </a:xfrm>
                <a:prstGeom prst="ellipse">
                  <a:avLst/>
                </a:prstGeom>
                <a:grpFill/>
                <a:ln w="19050">
                  <a:solidFill>
                    <a:srgbClr val="00B0F0"/>
                  </a:solidFill>
                  <a:round/>
                  <a:headEnd/>
                  <a:tailEnd/>
                </a:ln>
                <a:effectLst>
                  <a:outerShdw dist="63500" dir="2212194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sz="2000" b="0">
                    <a:latin typeface="+mj-ea"/>
                    <a:ea typeface="+mj-ea"/>
                  </a:endParaRPr>
                </a:p>
              </p:txBody>
            </p:sp>
          </p:grpSp>
        </p:grpSp>
        <p:sp>
          <p:nvSpPr>
            <p:cNvPr id="42" name="Rectangle 13"/>
            <p:cNvSpPr>
              <a:spLocks noChangeArrowheads="1"/>
            </p:cNvSpPr>
            <p:nvPr/>
          </p:nvSpPr>
          <p:spPr bwMode="auto">
            <a:xfrm>
              <a:off x="7110616" y="3021013"/>
              <a:ext cx="1415623" cy="461586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  <a:effectLst/>
            <a:extLst/>
          </p:spPr>
          <p:txBody>
            <a:bodyPr wrap="none" lIns="91366" tIns="45681" rIns="91366" bIns="45681">
              <a:spAutoFit/>
            </a:bodyPr>
            <a:lstStyle/>
            <a:p>
              <a:pPr algn="ctr" defTabSz="913646">
                <a:defRPr/>
              </a:pPr>
              <a:r>
                <a:rPr lang="zh-CN" altLang="en-US" sz="2400" b="0" dirty="0" smtClean="0">
                  <a:solidFill>
                    <a:srgbClr val="FFFFFF"/>
                  </a:solidFill>
                  <a:latin typeface="+mj-ea"/>
                  <a:ea typeface="+mj-ea"/>
                </a:rPr>
                <a:t>严以用权</a:t>
              </a:r>
              <a:endParaRPr lang="zh-CN" altLang="en-US" sz="2400" b="0" dirty="0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1" name="组合 10"/>
          <p:cNvGrpSpPr>
            <a:grpSpLocks/>
          </p:cNvGrpSpPr>
          <p:nvPr/>
        </p:nvGrpSpPr>
        <p:grpSpPr bwMode="auto">
          <a:xfrm>
            <a:off x="4387754" y="3600450"/>
            <a:ext cx="5078026" cy="515561"/>
            <a:chOff x="3363913" y="3730625"/>
            <a:chExt cx="5626100" cy="515561"/>
          </a:xfrm>
          <a:solidFill>
            <a:srgbClr val="007CA8"/>
          </a:solidFill>
        </p:grpSpPr>
        <p:grpSp>
          <p:nvGrpSpPr>
            <p:cNvPr id="104479" name="组合 3"/>
            <p:cNvGrpSpPr>
              <a:grpSpLocks/>
            </p:cNvGrpSpPr>
            <p:nvPr/>
          </p:nvGrpSpPr>
          <p:grpSpPr bwMode="auto">
            <a:xfrm>
              <a:off x="3363913" y="3730625"/>
              <a:ext cx="5626100" cy="503238"/>
              <a:chOff x="3363913" y="3730625"/>
              <a:chExt cx="5626100" cy="503238"/>
            </a:xfrm>
            <a:grpFill/>
          </p:grpSpPr>
          <p:cxnSp>
            <p:nvCxnSpPr>
              <p:cNvPr id="104481" name="AutoShape 3"/>
              <p:cNvCxnSpPr>
                <a:cxnSpLocks noChangeShapeType="1"/>
              </p:cNvCxnSpPr>
              <p:nvPr/>
            </p:nvCxnSpPr>
            <p:spPr bwMode="auto">
              <a:xfrm flipV="1">
                <a:off x="3363913" y="3968750"/>
                <a:ext cx="2949575" cy="28575"/>
              </a:xfrm>
              <a:prstGeom prst="straightConnector1">
                <a:avLst/>
              </a:prstGeom>
              <a:grpFill/>
              <a:ln w="38100">
                <a:solidFill>
                  <a:srgbClr val="00B0F0"/>
                </a:solidFill>
                <a:round/>
                <a:headEnd/>
                <a:tailEnd/>
              </a:ln>
            </p:spPr>
          </p:cxnSp>
          <p:grpSp>
            <p:nvGrpSpPr>
              <p:cNvPr id="104482" name="Group 14"/>
              <p:cNvGrpSpPr>
                <a:grpSpLocks/>
              </p:cNvGrpSpPr>
              <p:nvPr/>
            </p:nvGrpSpPr>
            <p:grpSpPr bwMode="auto">
              <a:xfrm>
                <a:off x="6323013" y="3730625"/>
                <a:ext cx="2667000" cy="503238"/>
                <a:chOff x="2439" y="2451"/>
                <a:chExt cx="1680" cy="317"/>
              </a:xfrm>
              <a:grpFill/>
            </p:grpSpPr>
            <p:sp>
              <p:nvSpPr>
                <p:cNvPr id="44" name="AutoShape 15"/>
                <p:cNvSpPr>
                  <a:spLocks noChangeArrowheads="1"/>
                </p:cNvSpPr>
                <p:nvPr/>
              </p:nvSpPr>
              <p:spPr bwMode="gray">
                <a:xfrm>
                  <a:off x="2486" y="2451"/>
                  <a:ext cx="1633" cy="317"/>
                </a:xfrm>
                <a:prstGeom prst="roundRect">
                  <a:avLst>
                    <a:gd name="adj" fmla="val 50000"/>
                  </a:avLst>
                </a:prstGeom>
                <a:grpFill/>
                <a:ln w="19050">
                  <a:solidFill>
                    <a:srgbClr val="00B0F0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292929">
                      <a:alpha val="50000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sz="2000" b="0">
                    <a:latin typeface="+mj-ea"/>
                    <a:ea typeface="+mj-ea"/>
                  </a:endParaRPr>
                </a:p>
              </p:txBody>
            </p:sp>
            <p:sp>
              <p:nvSpPr>
                <p:cNvPr id="45" name="Oval 16"/>
                <p:cNvSpPr>
                  <a:spLocks noChangeArrowheads="1"/>
                </p:cNvSpPr>
                <p:nvPr/>
              </p:nvSpPr>
              <p:spPr bwMode="gray">
                <a:xfrm>
                  <a:off x="2439" y="2527"/>
                  <a:ext cx="120" cy="148"/>
                </a:xfrm>
                <a:prstGeom prst="ellipse">
                  <a:avLst/>
                </a:prstGeom>
                <a:grpFill/>
                <a:ln w="19050">
                  <a:solidFill>
                    <a:srgbClr val="00B0F0"/>
                  </a:solidFill>
                  <a:round/>
                  <a:headEnd/>
                  <a:tailEnd/>
                </a:ln>
                <a:effectLst>
                  <a:outerShdw dist="63500" dir="2212194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sz="2000" b="0">
                    <a:latin typeface="+mj-ea"/>
                    <a:ea typeface="+mj-ea"/>
                  </a:endParaRPr>
                </a:p>
              </p:txBody>
            </p:sp>
          </p:grpSp>
        </p:grpSp>
        <p:sp>
          <p:nvSpPr>
            <p:cNvPr id="46" name="Rectangle 17"/>
            <p:cNvSpPr>
              <a:spLocks noChangeArrowheads="1"/>
            </p:cNvSpPr>
            <p:nvPr/>
          </p:nvSpPr>
          <p:spPr bwMode="auto">
            <a:xfrm>
              <a:off x="7110616" y="3784600"/>
              <a:ext cx="1415623" cy="461586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  <a:effectLst/>
            <a:extLst/>
          </p:spPr>
          <p:txBody>
            <a:bodyPr wrap="none" lIns="91366" tIns="45681" rIns="91366" bIns="45681">
              <a:spAutoFit/>
            </a:bodyPr>
            <a:lstStyle/>
            <a:p>
              <a:pPr algn="ctr" defTabSz="913646">
                <a:defRPr/>
              </a:pPr>
              <a:r>
                <a:rPr lang="zh-CN" altLang="en-US" sz="2400" b="0" dirty="0" smtClean="0">
                  <a:solidFill>
                    <a:srgbClr val="FFFFFF"/>
                  </a:solidFill>
                  <a:latin typeface="+mj-ea"/>
                  <a:ea typeface="+mj-ea"/>
                </a:rPr>
                <a:t>严以律己</a:t>
              </a:r>
              <a:endParaRPr lang="zh-CN" altLang="en-US" sz="2400" b="0" dirty="0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9" name="组合 8"/>
          <p:cNvGrpSpPr>
            <a:grpSpLocks/>
          </p:cNvGrpSpPr>
          <p:nvPr/>
        </p:nvGrpSpPr>
        <p:grpSpPr bwMode="auto">
          <a:xfrm>
            <a:off x="4387754" y="3814764"/>
            <a:ext cx="5078026" cy="1012449"/>
            <a:chOff x="3363913" y="3997325"/>
            <a:chExt cx="5626100" cy="1012449"/>
          </a:xfrm>
          <a:solidFill>
            <a:srgbClr val="007CA8"/>
          </a:solidFill>
        </p:grpSpPr>
        <p:grpSp>
          <p:nvGrpSpPr>
            <p:cNvPr id="104473" name="组合 4"/>
            <p:cNvGrpSpPr>
              <a:grpSpLocks/>
            </p:cNvGrpSpPr>
            <p:nvPr/>
          </p:nvGrpSpPr>
          <p:grpSpPr bwMode="auto">
            <a:xfrm>
              <a:off x="3363913" y="3997325"/>
              <a:ext cx="5626100" cy="1000125"/>
              <a:chOff x="3363913" y="3997325"/>
              <a:chExt cx="5626100" cy="1000125"/>
            </a:xfrm>
            <a:grpFill/>
          </p:grpSpPr>
          <p:cxnSp>
            <p:nvCxnSpPr>
              <p:cNvPr id="104475" name="AutoShape 2"/>
              <p:cNvCxnSpPr>
                <a:cxnSpLocks noChangeShapeType="1"/>
              </p:cNvCxnSpPr>
              <p:nvPr/>
            </p:nvCxnSpPr>
            <p:spPr bwMode="auto">
              <a:xfrm>
                <a:off x="3363913" y="3997325"/>
                <a:ext cx="2949575" cy="735013"/>
              </a:xfrm>
              <a:prstGeom prst="straightConnector1">
                <a:avLst/>
              </a:prstGeom>
              <a:grpFill/>
              <a:ln w="38100">
                <a:solidFill>
                  <a:srgbClr val="00B0F0"/>
                </a:solidFill>
                <a:round/>
                <a:headEnd/>
                <a:tailEnd/>
              </a:ln>
            </p:spPr>
          </p:cxnSp>
          <p:grpSp>
            <p:nvGrpSpPr>
              <p:cNvPr id="104476" name="Group 18"/>
              <p:cNvGrpSpPr>
                <a:grpSpLocks/>
              </p:cNvGrpSpPr>
              <p:nvPr/>
            </p:nvGrpSpPr>
            <p:grpSpPr bwMode="auto">
              <a:xfrm>
                <a:off x="6323013" y="4494213"/>
                <a:ext cx="2667000" cy="503237"/>
                <a:chOff x="2439" y="2932"/>
                <a:chExt cx="1680" cy="317"/>
              </a:xfrm>
              <a:grpFill/>
            </p:grpSpPr>
            <p:sp>
              <p:nvSpPr>
                <p:cNvPr id="48" name="AutoShape 19"/>
                <p:cNvSpPr>
                  <a:spLocks noChangeArrowheads="1"/>
                </p:cNvSpPr>
                <p:nvPr/>
              </p:nvSpPr>
              <p:spPr bwMode="gray">
                <a:xfrm>
                  <a:off x="2486" y="2932"/>
                  <a:ext cx="1633" cy="317"/>
                </a:xfrm>
                <a:prstGeom prst="roundRect">
                  <a:avLst>
                    <a:gd name="adj" fmla="val 50000"/>
                  </a:avLst>
                </a:prstGeom>
                <a:grpFill/>
                <a:ln w="19050">
                  <a:solidFill>
                    <a:srgbClr val="00B0F0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292929">
                      <a:alpha val="50000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sz="2000" b="0">
                    <a:latin typeface="+mj-ea"/>
                    <a:ea typeface="+mj-ea"/>
                  </a:endParaRPr>
                </a:p>
              </p:txBody>
            </p:sp>
            <p:sp>
              <p:nvSpPr>
                <p:cNvPr id="49" name="Oval 20"/>
                <p:cNvSpPr>
                  <a:spLocks noChangeArrowheads="1"/>
                </p:cNvSpPr>
                <p:nvPr/>
              </p:nvSpPr>
              <p:spPr bwMode="gray">
                <a:xfrm>
                  <a:off x="2439" y="3008"/>
                  <a:ext cx="120" cy="148"/>
                </a:xfrm>
                <a:prstGeom prst="ellipse">
                  <a:avLst/>
                </a:prstGeom>
                <a:grpFill/>
                <a:ln w="19050">
                  <a:solidFill>
                    <a:srgbClr val="00B0F0"/>
                  </a:solidFill>
                  <a:round/>
                  <a:headEnd/>
                  <a:tailEnd/>
                </a:ln>
                <a:effectLst>
                  <a:outerShdw dist="63500" dir="2212194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sz="2000" b="0">
                    <a:latin typeface="+mj-ea"/>
                    <a:ea typeface="+mj-ea"/>
                  </a:endParaRPr>
                </a:p>
              </p:txBody>
            </p:sp>
          </p:grpSp>
        </p:grpSp>
        <p:sp>
          <p:nvSpPr>
            <p:cNvPr id="50" name="Rectangle 21"/>
            <p:cNvSpPr>
              <a:spLocks noChangeArrowheads="1"/>
            </p:cNvSpPr>
            <p:nvPr/>
          </p:nvSpPr>
          <p:spPr bwMode="auto">
            <a:xfrm>
              <a:off x="7031468" y="4548188"/>
              <a:ext cx="1415623" cy="461586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  <a:effectLst/>
            <a:extLst/>
          </p:spPr>
          <p:txBody>
            <a:bodyPr wrap="none" lIns="91366" tIns="45681" rIns="91366" bIns="45681">
              <a:spAutoFit/>
            </a:bodyPr>
            <a:lstStyle/>
            <a:p>
              <a:pPr algn="ctr" defTabSz="913646">
                <a:defRPr/>
              </a:pPr>
              <a:r>
                <a:rPr lang="zh-CN" altLang="en-US" sz="2400" b="0" dirty="0" smtClean="0">
                  <a:solidFill>
                    <a:srgbClr val="FFFFFF"/>
                  </a:solidFill>
                  <a:latin typeface="+mj-ea"/>
                  <a:ea typeface="+mj-ea"/>
                </a:rPr>
                <a:t>谋事要实</a:t>
              </a:r>
              <a:endParaRPr lang="zh-CN" altLang="en-US" sz="2400" b="0" dirty="0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0" name="组合 9"/>
          <p:cNvGrpSpPr>
            <a:grpSpLocks/>
          </p:cNvGrpSpPr>
          <p:nvPr/>
        </p:nvGrpSpPr>
        <p:grpSpPr bwMode="auto">
          <a:xfrm>
            <a:off x="4393682" y="3743326"/>
            <a:ext cx="5092354" cy="1776036"/>
            <a:chOff x="3363913" y="3997325"/>
            <a:chExt cx="5641975" cy="1776036"/>
          </a:xfrm>
          <a:solidFill>
            <a:srgbClr val="007CA8"/>
          </a:solidFill>
        </p:grpSpPr>
        <p:grpSp>
          <p:nvGrpSpPr>
            <p:cNvPr id="104467" name="组合 5"/>
            <p:cNvGrpSpPr>
              <a:grpSpLocks/>
            </p:cNvGrpSpPr>
            <p:nvPr/>
          </p:nvGrpSpPr>
          <p:grpSpPr bwMode="auto">
            <a:xfrm>
              <a:off x="3363913" y="3997325"/>
              <a:ext cx="5641975" cy="1763713"/>
              <a:chOff x="3363913" y="3997325"/>
              <a:chExt cx="5641975" cy="1763713"/>
            </a:xfrm>
            <a:grpFill/>
          </p:grpSpPr>
          <p:grpSp>
            <p:nvGrpSpPr>
              <p:cNvPr id="104469" name="Group 22"/>
              <p:cNvGrpSpPr>
                <a:grpSpLocks/>
              </p:cNvGrpSpPr>
              <p:nvPr/>
            </p:nvGrpSpPr>
            <p:grpSpPr bwMode="auto">
              <a:xfrm>
                <a:off x="6338888" y="5257800"/>
                <a:ext cx="2667000" cy="503238"/>
                <a:chOff x="2449" y="3413"/>
                <a:chExt cx="1680" cy="317"/>
              </a:xfrm>
              <a:grpFill/>
            </p:grpSpPr>
            <p:sp>
              <p:nvSpPr>
                <p:cNvPr id="52" name="AutoShape 23"/>
                <p:cNvSpPr>
                  <a:spLocks noChangeArrowheads="1"/>
                </p:cNvSpPr>
                <p:nvPr/>
              </p:nvSpPr>
              <p:spPr bwMode="gray">
                <a:xfrm>
                  <a:off x="2496" y="3413"/>
                  <a:ext cx="1633" cy="317"/>
                </a:xfrm>
                <a:prstGeom prst="roundRect">
                  <a:avLst>
                    <a:gd name="adj" fmla="val 50000"/>
                  </a:avLst>
                </a:prstGeom>
                <a:grpFill/>
                <a:ln w="19050">
                  <a:solidFill>
                    <a:srgbClr val="00B0F0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292929">
                      <a:alpha val="50000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sz="2000" b="0">
                    <a:latin typeface="+mj-ea"/>
                    <a:ea typeface="+mj-ea"/>
                  </a:endParaRPr>
                </a:p>
              </p:txBody>
            </p:sp>
            <p:sp>
              <p:nvSpPr>
                <p:cNvPr id="53" name="Oval 24"/>
                <p:cNvSpPr>
                  <a:spLocks noChangeArrowheads="1"/>
                </p:cNvSpPr>
                <p:nvPr/>
              </p:nvSpPr>
              <p:spPr bwMode="gray">
                <a:xfrm>
                  <a:off x="2449" y="3489"/>
                  <a:ext cx="120" cy="148"/>
                </a:xfrm>
                <a:prstGeom prst="ellipse">
                  <a:avLst/>
                </a:prstGeom>
                <a:grpFill/>
                <a:ln w="19050">
                  <a:solidFill>
                    <a:srgbClr val="00B0F0"/>
                  </a:solidFill>
                  <a:round/>
                  <a:headEnd/>
                  <a:tailEnd/>
                </a:ln>
                <a:effectLst>
                  <a:outerShdw dist="63500" dir="2212194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sz="2000" b="0">
                    <a:latin typeface="+mj-ea"/>
                    <a:ea typeface="+mj-ea"/>
                  </a:endParaRPr>
                </a:p>
              </p:txBody>
            </p:sp>
          </p:grpSp>
          <p:cxnSp>
            <p:nvCxnSpPr>
              <p:cNvPr id="104470" name="AutoShape 26"/>
              <p:cNvCxnSpPr>
                <a:cxnSpLocks noChangeShapeType="1"/>
              </p:cNvCxnSpPr>
              <p:nvPr/>
            </p:nvCxnSpPr>
            <p:spPr bwMode="auto">
              <a:xfrm>
                <a:off x="3363913" y="3997325"/>
                <a:ext cx="2965450" cy="1498600"/>
              </a:xfrm>
              <a:prstGeom prst="straightConnector1">
                <a:avLst/>
              </a:prstGeom>
              <a:grpFill/>
              <a:ln w="38100">
                <a:solidFill>
                  <a:srgbClr val="00B0F0"/>
                </a:solidFill>
                <a:round/>
                <a:headEnd/>
                <a:tailEnd/>
              </a:ln>
            </p:spPr>
          </p:cxnSp>
        </p:grpSp>
        <p:sp>
          <p:nvSpPr>
            <p:cNvPr id="54" name="Rectangle 25"/>
            <p:cNvSpPr>
              <a:spLocks noChangeArrowheads="1"/>
            </p:cNvSpPr>
            <p:nvPr/>
          </p:nvSpPr>
          <p:spPr bwMode="auto">
            <a:xfrm>
              <a:off x="7024900" y="5311775"/>
              <a:ext cx="1415623" cy="461586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  <a:effectLst/>
            <a:extLst/>
          </p:spPr>
          <p:txBody>
            <a:bodyPr wrap="none" lIns="91366" tIns="45681" rIns="91366" bIns="45681">
              <a:spAutoFit/>
            </a:bodyPr>
            <a:lstStyle/>
            <a:p>
              <a:pPr algn="ctr" defTabSz="913646">
                <a:defRPr/>
              </a:pPr>
              <a:r>
                <a:rPr lang="zh-CN" altLang="en-US" sz="2400" b="0" dirty="0" smtClean="0">
                  <a:solidFill>
                    <a:srgbClr val="FFFFFF"/>
                  </a:solidFill>
                  <a:latin typeface="+mj-ea"/>
                  <a:ea typeface="+mj-ea"/>
                </a:rPr>
                <a:t>创业要实</a:t>
              </a:r>
              <a:endParaRPr lang="zh-CN" altLang="en-US" sz="2400" b="0" dirty="0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51" name="图片 50" descr="127761692_14307011172761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48" y="3028946"/>
            <a:ext cx="2774291" cy="21431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55" name="组合 54"/>
          <p:cNvGrpSpPr>
            <a:grpSpLocks/>
          </p:cNvGrpSpPr>
          <p:nvPr/>
        </p:nvGrpSpPr>
        <p:grpSpPr bwMode="auto">
          <a:xfrm>
            <a:off x="5608553" y="2163765"/>
            <a:ext cx="3842901" cy="1293808"/>
            <a:chOff x="4721235" y="2203450"/>
            <a:chExt cx="4257667" cy="1293808"/>
          </a:xfrm>
        </p:grpSpPr>
        <p:grpSp>
          <p:nvGrpSpPr>
            <p:cNvPr id="56" name="组合 1"/>
            <p:cNvGrpSpPr>
              <a:grpSpLocks/>
            </p:cNvGrpSpPr>
            <p:nvPr/>
          </p:nvGrpSpPr>
          <p:grpSpPr bwMode="auto">
            <a:xfrm>
              <a:off x="4721235" y="2203450"/>
              <a:ext cx="4257667" cy="1293808"/>
              <a:chOff x="4721235" y="2203450"/>
              <a:chExt cx="4257667" cy="1293808"/>
            </a:xfrm>
          </p:grpSpPr>
          <p:cxnSp>
            <p:nvCxnSpPr>
              <p:cNvPr id="58" name="AutoShape 5"/>
              <p:cNvCxnSpPr>
                <a:cxnSpLocks noChangeShapeType="1"/>
              </p:cNvCxnSpPr>
              <p:nvPr/>
            </p:nvCxnSpPr>
            <p:spPr bwMode="auto">
              <a:xfrm rot="10800000" flipV="1">
                <a:off x="4721235" y="2459037"/>
                <a:ext cx="1592254" cy="1038221"/>
              </a:xfrm>
              <a:prstGeom prst="straightConnector1">
                <a:avLst/>
              </a:prstGeom>
              <a:noFill/>
              <a:ln w="38100">
                <a:solidFill>
                  <a:srgbClr val="00B0F0"/>
                </a:solidFill>
                <a:round/>
                <a:headEnd/>
                <a:tailEnd/>
              </a:ln>
            </p:spPr>
          </p:cxnSp>
          <p:grpSp>
            <p:nvGrpSpPr>
              <p:cNvPr id="59" name="Group 6"/>
              <p:cNvGrpSpPr>
                <a:grpSpLocks/>
              </p:cNvGrpSpPr>
              <p:nvPr/>
            </p:nvGrpSpPr>
            <p:grpSpPr bwMode="auto">
              <a:xfrm>
                <a:off x="6323014" y="2203450"/>
                <a:ext cx="2655888" cy="503238"/>
                <a:chOff x="2439" y="1489"/>
                <a:chExt cx="1673" cy="317"/>
              </a:xfrm>
            </p:grpSpPr>
            <p:sp>
              <p:nvSpPr>
                <p:cNvPr id="62" name="AutoShape 7"/>
                <p:cNvSpPr>
                  <a:spLocks noChangeArrowheads="1"/>
                </p:cNvSpPr>
                <p:nvPr/>
              </p:nvSpPr>
              <p:spPr bwMode="gray">
                <a:xfrm>
                  <a:off x="2479" y="1489"/>
                  <a:ext cx="1633" cy="317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7CA8"/>
                </a:solidFill>
                <a:ln w="19050" algn="ctr">
                  <a:solidFill>
                    <a:srgbClr val="00B0F0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292929">
                      <a:alpha val="50000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sz="2000" b="0">
                    <a:latin typeface="+mj-ea"/>
                    <a:ea typeface="+mj-ea"/>
                  </a:endParaRPr>
                </a:p>
              </p:txBody>
            </p:sp>
            <p:sp>
              <p:nvSpPr>
                <p:cNvPr id="63" name="Oval 8"/>
                <p:cNvSpPr>
                  <a:spLocks noChangeArrowheads="1"/>
                </p:cNvSpPr>
                <p:nvPr/>
              </p:nvSpPr>
              <p:spPr bwMode="gray">
                <a:xfrm>
                  <a:off x="2439" y="1575"/>
                  <a:ext cx="120" cy="149"/>
                </a:xfrm>
                <a:prstGeom prst="ellipse">
                  <a:avLst/>
                </a:prstGeom>
                <a:solidFill>
                  <a:srgbClr val="007CA8"/>
                </a:solidFill>
                <a:ln w="19050" algn="ctr">
                  <a:solidFill>
                    <a:srgbClr val="00B0F0"/>
                  </a:solidFill>
                  <a:round/>
                  <a:headEnd/>
                  <a:tailEnd/>
                </a:ln>
                <a:effectLst>
                  <a:outerShdw dist="63500" dir="2212194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sz="2000" b="0">
                    <a:latin typeface="+mj-ea"/>
                    <a:ea typeface="+mj-ea"/>
                  </a:endParaRPr>
                </a:p>
              </p:txBody>
            </p:sp>
          </p:grpSp>
        </p:grpSp>
        <p:sp>
          <p:nvSpPr>
            <p:cNvPr id="57" name="Rectangle 9"/>
            <p:cNvSpPr>
              <a:spLocks noChangeArrowheads="1"/>
            </p:cNvSpPr>
            <p:nvPr/>
          </p:nvSpPr>
          <p:spPr bwMode="auto">
            <a:xfrm>
              <a:off x="7115377" y="2257425"/>
              <a:ext cx="1415623" cy="461586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  <a:effectLst/>
            <a:extLst/>
          </p:spPr>
          <p:txBody>
            <a:bodyPr wrap="none" lIns="91366" tIns="45681" rIns="91366" bIns="45681">
              <a:spAutoFit/>
            </a:bodyPr>
            <a:lstStyle/>
            <a:p>
              <a:pPr algn="ctr" defTabSz="913646">
                <a:defRPr/>
              </a:pPr>
              <a:r>
                <a:rPr lang="zh-CN" altLang="en-US" sz="2400" b="0" dirty="0" smtClean="0">
                  <a:solidFill>
                    <a:srgbClr val="FFFFFF"/>
                  </a:solidFill>
                  <a:latin typeface="+mj-ea"/>
                  <a:ea typeface="+mj-ea"/>
                </a:rPr>
                <a:t>严以修身</a:t>
              </a:r>
              <a:endParaRPr lang="zh-CN" altLang="en-US" sz="2400" b="0" dirty="0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64" name="组合 63"/>
          <p:cNvGrpSpPr>
            <a:grpSpLocks/>
          </p:cNvGrpSpPr>
          <p:nvPr/>
        </p:nvGrpSpPr>
        <p:grpSpPr bwMode="auto">
          <a:xfrm>
            <a:off x="5679991" y="4457706"/>
            <a:ext cx="3867260" cy="1726835"/>
            <a:chOff x="4721235" y="4046526"/>
            <a:chExt cx="4284656" cy="1726835"/>
          </a:xfrm>
          <a:solidFill>
            <a:srgbClr val="007CA8"/>
          </a:solidFill>
        </p:grpSpPr>
        <p:grpSp>
          <p:nvGrpSpPr>
            <p:cNvPr id="65" name="组合 5"/>
            <p:cNvGrpSpPr>
              <a:grpSpLocks/>
            </p:cNvGrpSpPr>
            <p:nvPr/>
          </p:nvGrpSpPr>
          <p:grpSpPr bwMode="auto">
            <a:xfrm>
              <a:off x="4721235" y="4046526"/>
              <a:ext cx="4284656" cy="1714512"/>
              <a:chOff x="4721235" y="4046526"/>
              <a:chExt cx="4284656" cy="1714512"/>
            </a:xfrm>
            <a:grpFill/>
          </p:grpSpPr>
          <p:grpSp>
            <p:nvGrpSpPr>
              <p:cNvPr id="68" name="Group 22"/>
              <p:cNvGrpSpPr>
                <a:grpSpLocks/>
              </p:cNvGrpSpPr>
              <p:nvPr/>
            </p:nvGrpSpPr>
            <p:grpSpPr bwMode="auto">
              <a:xfrm>
                <a:off x="6338890" y="5257800"/>
                <a:ext cx="2667001" cy="503238"/>
                <a:chOff x="2449" y="3413"/>
                <a:chExt cx="1680" cy="317"/>
              </a:xfrm>
              <a:grpFill/>
            </p:grpSpPr>
            <p:sp>
              <p:nvSpPr>
                <p:cNvPr id="70" name="AutoShape 23"/>
                <p:cNvSpPr>
                  <a:spLocks noChangeArrowheads="1"/>
                </p:cNvSpPr>
                <p:nvPr/>
              </p:nvSpPr>
              <p:spPr bwMode="gray">
                <a:xfrm>
                  <a:off x="2496" y="3413"/>
                  <a:ext cx="1633" cy="317"/>
                </a:xfrm>
                <a:prstGeom prst="roundRect">
                  <a:avLst>
                    <a:gd name="adj" fmla="val 50000"/>
                  </a:avLst>
                </a:prstGeom>
                <a:grpFill/>
                <a:ln w="19050">
                  <a:solidFill>
                    <a:srgbClr val="00B0F0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292929">
                      <a:alpha val="50000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sz="2000" b="0">
                    <a:latin typeface="+mj-ea"/>
                    <a:ea typeface="+mj-ea"/>
                  </a:endParaRPr>
                </a:p>
              </p:txBody>
            </p:sp>
            <p:sp>
              <p:nvSpPr>
                <p:cNvPr id="71" name="Oval 24"/>
                <p:cNvSpPr>
                  <a:spLocks noChangeArrowheads="1"/>
                </p:cNvSpPr>
                <p:nvPr/>
              </p:nvSpPr>
              <p:spPr bwMode="gray">
                <a:xfrm>
                  <a:off x="2449" y="3489"/>
                  <a:ext cx="120" cy="148"/>
                </a:xfrm>
                <a:prstGeom prst="ellipse">
                  <a:avLst/>
                </a:prstGeom>
                <a:grpFill/>
                <a:ln w="19050">
                  <a:solidFill>
                    <a:srgbClr val="00B0F0"/>
                  </a:solidFill>
                  <a:round/>
                  <a:headEnd/>
                  <a:tailEnd/>
                </a:ln>
                <a:effectLst>
                  <a:outerShdw dist="63500" dir="2212194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sz="2000" b="0">
                    <a:latin typeface="+mj-ea"/>
                    <a:ea typeface="+mj-ea"/>
                  </a:endParaRPr>
                </a:p>
              </p:txBody>
            </p:sp>
          </p:grpSp>
          <p:cxnSp>
            <p:nvCxnSpPr>
              <p:cNvPr id="69" name="AutoShape 26"/>
              <p:cNvCxnSpPr>
                <a:cxnSpLocks noChangeShapeType="1"/>
              </p:cNvCxnSpPr>
              <p:nvPr/>
            </p:nvCxnSpPr>
            <p:spPr bwMode="auto">
              <a:xfrm>
                <a:off x="4721235" y="4046526"/>
                <a:ext cx="1608128" cy="1449399"/>
              </a:xfrm>
              <a:prstGeom prst="straightConnector1">
                <a:avLst/>
              </a:prstGeom>
              <a:grpFill/>
              <a:ln w="38100">
                <a:solidFill>
                  <a:srgbClr val="00B0F0"/>
                </a:solidFill>
                <a:round/>
                <a:headEnd/>
                <a:tailEnd/>
              </a:ln>
            </p:spPr>
          </p:cxnSp>
        </p:grpSp>
        <p:sp>
          <p:nvSpPr>
            <p:cNvPr id="66" name="Rectangle 25"/>
            <p:cNvSpPr>
              <a:spLocks noChangeArrowheads="1"/>
            </p:cNvSpPr>
            <p:nvPr/>
          </p:nvSpPr>
          <p:spPr bwMode="auto">
            <a:xfrm>
              <a:off x="6957081" y="5311775"/>
              <a:ext cx="1415623" cy="461586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  <a:effectLst/>
            <a:extLst/>
          </p:spPr>
          <p:txBody>
            <a:bodyPr wrap="none" lIns="91366" tIns="45681" rIns="91366" bIns="45681">
              <a:spAutoFit/>
            </a:bodyPr>
            <a:lstStyle/>
            <a:p>
              <a:pPr algn="ctr" defTabSz="913646">
                <a:defRPr/>
              </a:pPr>
              <a:r>
                <a:rPr lang="zh-CN" altLang="en-US" sz="2400" b="0" dirty="0" smtClean="0">
                  <a:solidFill>
                    <a:srgbClr val="FFFFFF"/>
                  </a:solidFill>
                  <a:latin typeface="+mj-ea"/>
                  <a:ea typeface="+mj-ea"/>
                </a:rPr>
                <a:t>做人要实</a:t>
              </a:r>
              <a:endParaRPr lang="zh-CN" altLang="en-US" sz="2400" b="0" dirty="0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72" name="组合 71"/>
          <p:cNvGrpSpPr>
            <a:grpSpLocks/>
          </p:cNvGrpSpPr>
          <p:nvPr/>
        </p:nvGrpSpPr>
        <p:grpSpPr bwMode="auto">
          <a:xfrm>
            <a:off x="5641285" y="4600581"/>
            <a:ext cx="3895933" cy="2226902"/>
            <a:chOff x="4689468" y="3546459"/>
            <a:chExt cx="4316423" cy="2226902"/>
          </a:xfrm>
          <a:solidFill>
            <a:srgbClr val="007CA8"/>
          </a:solidFill>
        </p:grpSpPr>
        <p:grpSp>
          <p:nvGrpSpPr>
            <p:cNvPr id="73" name="组合 5"/>
            <p:cNvGrpSpPr>
              <a:grpSpLocks/>
            </p:cNvGrpSpPr>
            <p:nvPr/>
          </p:nvGrpSpPr>
          <p:grpSpPr bwMode="auto">
            <a:xfrm>
              <a:off x="4689468" y="3546459"/>
              <a:ext cx="4316423" cy="2214579"/>
              <a:chOff x="4689468" y="3546459"/>
              <a:chExt cx="4316423" cy="2214579"/>
            </a:xfrm>
            <a:grpFill/>
          </p:grpSpPr>
          <p:grpSp>
            <p:nvGrpSpPr>
              <p:cNvPr id="75" name="Group 22"/>
              <p:cNvGrpSpPr>
                <a:grpSpLocks/>
              </p:cNvGrpSpPr>
              <p:nvPr/>
            </p:nvGrpSpPr>
            <p:grpSpPr bwMode="auto">
              <a:xfrm>
                <a:off x="6338890" y="5257800"/>
                <a:ext cx="2667001" cy="503238"/>
                <a:chOff x="2449" y="3413"/>
                <a:chExt cx="1680" cy="317"/>
              </a:xfrm>
              <a:grpFill/>
            </p:grpSpPr>
            <p:sp>
              <p:nvSpPr>
                <p:cNvPr id="77" name="AutoShape 23"/>
                <p:cNvSpPr>
                  <a:spLocks noChangeArrowheads="1"/>
                </p:cNvSpPr>
                <p:nvPr/>
              </p:nvSpPr>
              <p:spPr bwMode="gray">
                <a:xfrm>
                  <a:off x="2496" y="3413"/>
                  <a:ext cx="1633" cy="317"/>
                </a:xfrm>
                <a:prstGeom prst="roundRect">
                  <a:avLst>
                    <a:gd name="adj" fmla="val 50000"/>
                  </a:avLst>
                </a:prstGeom>
                <a:grpFill/>
                <a:ln w="19050">
                  <a:solidFill>
                    <a:srgbClr val="00B0F0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292929">
                      <a:alpha val="50000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sz="2000" b="0">
                    <a:latin typeface="+mj-ea"/>
                    <a:ea typeface="+mj-ea"/>
                  </a:endParaRPr>
                </a:p>
              </p:txBody>
            </p:sp>
            <p:sp>
              <p:nvSpPr>
                <p:cNvPr id="78" name="Oval 24"/>
                <p:cNvSpPr>
                  <a:spLocks noChangeArrowheads="1"/>
                </p:cNvSpPr>
                <p:nvPr/>
              </p:nvSpPr>
              <p:spPr bwMode="gray">
                <a:xfrm>
                  <a:off x="2449" y="3489"/>
                  <a:ext cx="120" cy="148"/>
                </a:xfrm>
                <a:prstGeom prst="ellipse">
                  <a:avLst/>
                </a:prstGeom>
                <a:grpFill/>
                <a:ln w="19050">
                  <a:solidFill>
                    <a:srgbClr val="00B0F0"/>
                  </a:solidFill>
                  <a:round/>
                  <a:headEnd/>
                  <a:tailEnd/>
                </a:ln>
                <a:effectLst>
                  <a:outerShdw dist="63500" dir="2212194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sz="2000" b="0">
                    <a:latin typeface="+mj-ea"/>
                    <a:ea typeface="+mj-ea"/>
                  </a:endParaRPr>
                </a:p>
              </p:txBody>
            </p:sp>
          </p:grpSp>
          <p:cxnSp>
            <p:nvCxnSpPr>
              <p:cNvPr id="76" name="AutoShape 26"/>
              <p:cNvCxnSpPr>
                <a:cxnSpLocks noChangeShapeType="1"/>
              </p:cNvCxnSpPr>
              <p:nvPr/>
            </p:nvCxnSpPr>
            <p:spPr bwMode="auto">
              <a:xfrm rot="16200000" flipH="1">
                <a:off x="4534683" y="3701244"/>
                <a:ext cx="1949465" cy="1639896"/>
              </a:xfrm>
              <a:prstGeom prst="straightConnector1">
                <a:avLst/>
              </a:prstGeom>
              <a:grpFill/>
              <a:ln w="38100">
                <a:solidFill>
                  <a:srgbClr val="00B0F0"/>
                </a:solidFill>
                <a:round/>
                <a:headEnd/>
                <a:tailEnd/>
              </a:ln>
            </p:spPr>
          </p:cxnSp>
        </p:grpSp>
        <p:sp>
          <p:nvSpPr>
            <p:cNvPr id="74" name="Rectangle 25"/>
            <p:cNvSpPr>
              <a:spLocks noChangeArrowheads="1"/>
            </p:cNvSpPr>
            <p:nvPr/>
          </p:nvSpPr>
          <p:spPr bwMode="auto">
            <a:xfrm>
              <a:off x="6880002" y="5311775"/>
              <a:ext cx="1568412" cy="461586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  <a:effectLst/>
            <a:extLst/>
          </p:spPr>
          <p:txBody>
            <a:bodyPr wrap="none" lIns="91366" tIns="45681" rIns="91366" bIns="45681">
              <a:spAutoFit/>
            </a:bodyPr>
            <a:lstStyle/>
            <a:p>
              <a:pPr algn="ctr" defTabSz="913646">
                <a:defRPr/>
              </a:pPr>
              <a:r>
                <a:rPr lang="zh-CN" altLang="en-US" sz="2400" b="0" dirty="0" smtClean="0">
                  <a:solidFill>
                    <a:srgbClr val="FFFFFF"/>
                  </a:solidFill>
                  <a:latin typeface="+mj-ea"/>
                  <a:ea typeface="+mj-ea"/>
                </a:rPr>
                <a:t>切实践行</a:t>
              </a:r>
              <a:endParaRPr lang="zh-CN" altLang="en-US" sz="2400" b="0" dirty="0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0497" name="Group 27"/>
          <p:cNvGrpSpPr>
            <a:grpSpLocks/>
          </p:cNvGrpSpPr>
          <p:nvPr/>
        </p:nvGrpSpPr>
        <p:grpSpPr bwMode="auto">
          <a:xfrm>
            <a:off x="3822178" y="2600318"/>
            <a:ext cx="2338387" cy="2971800"/>
            <a:chOff x="303" y="1248"/>
            <a:chExt cx="1473" cy="1872"/>
          </a:xfrm>
        </p:grpSpPr>
        <p:sp>
          <p:nvSpPr>
            <p:cNvPr id="104458" name="Line 28"/>
            <p:cNvSpPr>
              <a:spLocks noChangeShapeType="1"/>
            </p:cNvSpPr>
            <p:nvPr/>
          </p:nvSpPr>
          <p:spPr bwMode="auto">
            <a:xfrm flipV="1">
              <a:off x="1492" y="1248"/>
              <a:ext cx="240" cy="240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459" name="Line 29"/>
            <p:cNvSpPr>
              <a:spLocks noChangeShapeType="1"/>
            </p:cNvSpPr>
            <p:nvPr/>
          </p:nvSpPr>
          <p:spPr bwMode="auto">
            <a:xfrm>
              <a:off x="1444" y="2928"/>
              <a:ext cx="288" cy="192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" name="Oval 31"/>
            <p:cNvSpPr>
              <a:spLocks noChangeArrowheads="1"/>
            </p:cNvSpPr>
            <p:nvPr/>
          </p:nvSpPr>
          <p:spPr bwMode="gray">
            <a:xfrm>
              <a:off x="303" y="1923"/>
              <a:ext cx="1461" cy="518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54118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endParaRPr lang="zh-CN" altLang="en-US" sz="3200">
                <a:ea typeface="宋体" charset="-122"/>
              </a:endParaRPr>
            </a:p>
          </p:txBody>
        </p:sp>
        <p:sp>
          <p:nvSpPr>
            <p:cNvPr id="61" name="Oval 32"/>
            <p:cNvSpPr>
              <a:spLocks noChangeArrowheads="1"/>
            </p:cNvSpPr>
            <p:nvPr/>
          </p:nvSpPr>
          <p:spPr bwMode="gray">
            <a:xfrm>
              <a:off x="315" y="1910"/>
              <a:ext cx="1461" cy="518"/>
            </a:xfrm>
            <a:prstGeom prst="ellipse">
              <a:avLst/>
            </a:prstGeom>
            <a:solidFill>
              <a:srgbClr val="007CA8"/>
            </a:soli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endParaRPr lang="zh-CN" altLang="en-US" sz="3200">
                <a:ea typeface="宋体" charset="-122"/>
              </a:endParaRPr>
            </a:p>
          </p:txBody>
        </p:sp>
        <p:sp>
          <p:nvSpPr>
            <p:cNvPr id="104462" name="Oval 33"/>
            <p:cNvSpPr>
              <a:spLocks noChangeArrowheads="1"/>
            </p:cNvSpPr>
            <p:nvPr/>
          </p:nvSpPr>
          <p:spPr bwMode="gray">
            <a:xfrm>
              <a:off x="375" y="1923"/>
              <a:ext cx="1317" cy="518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zh-CN" altLang="en-US" sz="3200"/>
            </a:p>
          </p:txBody>
        </p:sp>
        <p:sp>
          <p:nvSpPr>
            <p:cNvPr id="104463" name="Oval 34"/>
            <p:cNvSpPr>
              <a:spLocks noChangeArrowheads="1"/>
            </p:cNvSpPr>
            <p:nvPr/>
          </p:nvSpPr>
          <p:spPr bwMode="gray">
            <a:xfrm>
              <a:off x="396" y="1545"/>
              <a:ext cx="1276" cy="1277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zh-CN" altLang="en-US" sz="3200"/>
            </a:p>
          </p:txBody>
        </p:sp>
        <p:sp>
          <p:nvSpPr>
            <p:cNvPr id="104464" name="Oval 35"/>
            <p:cNvSpPr>
              <a:spLocks noChangeArrowheads="1"/>
            </p:cNvSpPr>
            <p:nvPr/>
          </p:nvSpPr>
          <p:spPr bwMode="gray">
            <a:xfrm>
              <a:off x="412" y="1552"/>
              <a:ext cx="1246" cy="124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zh-CN" altLang="en-US" sz="3200"/>
            </a:p>
          </p:txBody>
        </p:sp>
        <p:sp>
          <p:nvSpPr>
            <p:cNvPr id="104465" name="Oval 36"/>
            <p:cNvSpPr>
              <a:spLocks noChangeArrowheads="1"/>
            </p:cNvSpPr>
            <p:nvPr/>
          </p:nvSpPr>
          <p:spPr bwMode="gray">
            <a:xfrm>
              <a:off x="426" y="1564"/>
              <a:ext cx="1184" cy="1164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zh-CN" altLang="en-US" sz="3200"/>
            </a:p>
          </p:txBody>
        </p:sp>
        <p:sp>
          <p:nvSpPr>
            <p:cNvPr id="104466" name="Oval 37"/>
            <p:cNvSpPr>
              <a:spLocks noChangeArrowheads="1"/>
            </p:cNvSpPr>
            <p:nvPr/>
          </p:nvSpPr>
          <p:spPr bwMode="gray">
            <a:xfrm>
              <a:off x="495" y="1597"/>
              <a:ext cx="1053" cy="945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zh-CN" altLang="en-US" sz="3200"/>
            </a:p>
          </p:txBody>
        </p:sp>
      </p:grpSp>
      <p:sp>
        <p:nvSpPr>
          <p:cNvPr id="67" name="Rectangle 9"/>
          <p:cNvSpPr>
            <a:spLocks noChangeArrowheads="1"/>
          </p:cNvSpPr>
          <p:nvPr/>
        </p:nvSpPr>
        <p:spPr bwMode="auto">
          <a:xfrm>
            <a:off x="4305129" y="3671888"/>
            <a:ext cx="1313032" cy="769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1366" tIns="45681" rIns="91366" bIns="45681">
            <a:spAutoFit/>
          </a:bodyPr>
          <a:lstStyle/>
          <a:p>
            <a:pPr algn="ctr" defTabSz="913646">
              <a:defRPr/>
            </a:pPr>
            <a:r>
              <a:rPr lang="zh-CN" altLang="en-US" sz="4400" b="0" dirty="0" smtClean="0">
                <a:latin typeface="+mj-ea"/>
                <a:ea typeface="+mj-ea"/>
              </a:rPr>
              <a:t>目录</a:t>
            </a:r>
            <a:endParaRPr lang="zh-CN" altLang="en-US" sz="4400" b="0" dirty="0">
              <a:latin typeface="+mj-ea"/>
              <a:ea typeface="+mj-ea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50"/>
                            </p:stCondLst>
                            <p:childTnLst>
                              <p:par>
                                <p:cTn id="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50"/>
                            </p:stCondLst>
                            <p:childTnLst>
                              <p:par>
                                <p:cTn id="2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50"/>
                            </p:stCondLst>
                            <p:childTnLst>
                              <p:par>
                                <p:cTn id="3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50"/>
                            </p:stCondLst>
                            <p:childTnLst>
                              <p:par>
                                <p:cTn id="3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50"/>
                            </p:stCondLst>
                            <p:childTnLst>
                              <p:par>
                                <p:cTn id="4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50"/>
                            </p:stCondLst>
                            <p:childTnLst>
                              <p:par>
                                <p:cTn id="4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50"/>
                            </p:stCondLst>
                            <p:childTnLst>
                              <p:par>
                                <p:cTn id="5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50"/>
                            </p:stCondLst>
                            <p:childTnLst>
                              <p:par>
                                <p:cTn id="5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图片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6825" y="2236788"/>
            <a:ext cx="9102725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7"/>
          <p:cNvSpPr txBox="1">
            <a:spLocks noChangeArrowheads="1"/>
          </p:cNvSpPr>
          <p:nvPr/>
        </p:nvSpPr>
        <p:spPr bwMode="auto">
          <a:xfrm>
            <a:off x="2762250" y="3389313"/>
            <a:ext cx="425926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8" tIns="45693" rIns="91388" bIns="45693">
            <a:spAutoFit/>
          </a:bodyPr>
          <a:lstStyle/>
          <a:p>
            <a:pPr defTabSz="912813"/>
            <a:r>
              <a:rPr lang="zh-CN" altLang="en-US" sz="4400" dirty="0" smtClean="0">
                <a:solidFill>
                  <a:srgbClr val="007CA8"/>
                </a:solidFill>
                <a:latin typeface="微软雅黑" pitchFamily="34" charset="-122"/>
                <a:ea typeface="微软雅黑" pitchFamily="34" charset="-122"/>
              </a:rPr>
              <a:t>第一章</a:t>
            </a:r>
            <a:endParaRPr lang="zh-CN" altLang="en-US" dirty="0">
              <a:solidFill>
                <a:srgbClr val="007CA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1781181" y="3816499"/>
            <a:ext cx="4791075" cy="1008062"/>
            <a:chOff x="251520" y="3145950"/>
            <a:chExt cx="4791328" cy="1008115"/>
          </a:xfrm>
          <a:solidFill>
            <a:srgbClr val="007CA8"/>
          </a:solidFill>
        </p:grpSpPr>
        <p:sp>
          <p:nvSpPr>
            <p:cNvPr id="4" name="Rectangle 15"/>
            <p:cNvSpPr>
              <a:spLocks noChangeArrowheads="1"/>
            </p:cNvSpPr>
            <p:nvPr/>
          </p:nvSpPr>
          <p:spPr bwMode="auto">
            <a:xfrm>
              <a:off x="1099290" y="3650802"/>
              <a:ext cx="3943558" cy="346093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wrap="none" anchor="ctr"/>
            <a:lstStyle/>
            <a:p>
              <a:pPr algn="ctr" defTabSz="913861">
                <a:defRPr/>
              </a:pPr>
              <a:endParaRPr lang="zh-CN" altLang="zh-CN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宋体" pitchFamily="2" charset="-122"/>
              </a:endParaRPr>
            </a:p>
          </p:txBody>
        </p:sp>
        <p:sp>
          <p:nvSpPr>
            <p:cNvPr id="26" name="Oval 18"/>
            <p:cNvSpPr>
              <a:spLocks noChangeArrowheads="1"/>
            </p:cNvSpPr>
            <p:nvPr/>
          </p:nvSpPr>
          <p:spPr bwMode="auto">
            <a:xfrm>
              <a:off x="251520" y="3145950"/>
              <a:ext cx="1079557" cy="1008115"/>
            </a:xfrm>
            <a:prstGeom prst="ellipse">
              <a:avLst/>
            </a:prstGeom>
            <a:grpFill/>
            <a:ln>
              <a:noFill/>
            </a:ln>
            <a:extLst/>
          </p:spPr>
          <p:txBody>
            <a:bodyPr wrap="none" anchor="ctr"/>
            <a:lstStyle/>
            <a:p>
              <a:pPr algn="ctr" defTabSz="913861">
                <a:defRPr/>
              </a:pPr>
              <a:r>
                <a:rPr lang="en-US" altLang="zh-CN" sz="5400" b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1</a:t>
              </a:r>
              <a:endParaRPr lang="zh-CN" altLang="zh-CN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宋体" pitchFamily="2" charset="-122"/>
              </a:endParaRPr>
            </a:p>
          </p:txBody>
        </p:sp>
      </p:grpSp>
      <p:sp>
        <p:nvSpPr>
          <p:cNvPr id="21509" name="TextBox 7"/>
          <p:cNvSpPr txBox="1">
            <a:spLocks noChangeArrowheads="1"/>
          </p:cNvSpPr>
          <p:nvPr/>
        </p:nvSpPr>
        <p:spPr bwMode="auto">
          <a:xfrm>
            <a:off x="2913063" y="4752975"/>
            <a:ext cx="2031220" cy="6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8" tIns="45693" rIns="91388" bIns="45693">
            <a:spAutoFit/>
          </a:bodyPr>
          <a:lstStyle/>
          <a:p>
            <a:r>
              <a:rPr lang="zh-CN" altLang="en-US" sz="3600" dirty="0" smtClean="0">
                <a:latin typeface="微软雅黑" pitchFamily="34" charset="-122"/>
                <a:ea typeface="微软雅黑" pitchFamily="34" charset="-122"/>
              </a:rPr>
              <a:t>重要意义</a:t>
            </a:r>
            <a:endParaRPr lang="zh-CN" altLang="en-US" sz="3600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8" name="直接连接符 3"/>
          <p:cNvCxnSpPr/>
          <p:nvPr/>
        </p:nvCxnSpPr>
        <p:spPr>
          <a:xfrm flipH="1">
            <a:off x="2917825" y="4654550"/>
            <a:ext cx="0" cy="889000"/>
          </a:xfrm>
          <a:prstGeom prst="line">
            <a:avLst/>
          </a:prstGeom>
          <a:ln w="158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  <p:bldP spid="2150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474625" y="2901952"/>
            <a:ext cx="6359564" cy="2627324"/>
          </a:xfrm>
          <a:prstGeom prst="roundRect">
            <a:avLst>
              <a:gd name="adj" fmla="val 2644"/>
            </a:avLst>
          </a:prstGeom>
          <a:gradFill rotWithShape="1">
            <a:gsLst>
              <a:gs pos="0">
                <a:srgbClr val="DDDDDD">
                  <a:gamma/>
                  <a:tint val="36471"/>
                  <a:invGamma/>
                </a:srgbClr>
              </a:gs>
              <a:gs pos="100000">
                <a:srgbClr val="DDDDDD"/>
              </a:gs>
            </a:gsLst>
            <a:lin ang="5400000" scaled="1"/>
          </a:gradFill>
          <a:ln w="3175" algn="ctr">
            <a:solidFill>
              <a:srgbClr val="969696">
                <a:alpha val="59000"/>
              </a:srgbClr>
            </a:solidFill>
            <a:round/>
            <a:headEnd/>
            <a:tailEnd/>
          </a:ln>
          <a:effectLst/>
          <a:extLst/>
        </p:spPr>
        <p:txBody>
          <a:bodyPr lIns="91366" tIns="45681" rIns="91366" bIns="45681"/>
          <a:lstStyle/>
          <a:p>
            <a:pPr marL="261938" indent="-261938">
              <a:buClr>
                <a:schemeClr val="accent2"/>
              </a:buClr>
              <a:buFont typeface="Wingdings" pitchFamily="2" charset="2"/>
              <a:buChar char="n"/>
            </a:pPr>
            <a:endParaRPr lang="zh-CN" altLang="en-US" sz="1600" b="0" dirty="0">
              <a:latin typeface="微软雅黑" pitchFamily="34" charset="-122"/>
              <a:ea typeface="微软雅黑" pitchFamily="34" charset="-122"/>
            </a:endParaRPr>
          </a:p>
          <a:p>
            <a:pPr marL="261938" indent="-261938">
              <a:buClr>
                <a:schemeClr val="accent2"/>
              </a:buClr>
              <a:buFont typeface="Wingdings" pitchFamily="2" charset="2"/>
              <a:buChar char="n"/>
            </a:pPr>
            <a:r>
              <a:rPr lang="zh-CN" altLang="en-US" sz="2400" b="0" dirty="0" smtClean="0">
                <a:latin typeface="宋体" pitchFamily="2" charset="-122"/>
                <a:ea typeface="宋体" pitchFamily="2" charset="-122"/>
              </a:rPr>
              <a:t>要做好领导干部，首先要做好人。</a:t>
            </a:r>
            <a:endParaRPr lang="en-US" altLang="zh-CN" sz="2400" b="0" dirty="0" smtClean="0">
              <a:latin typeface="宋体" pitchFamily="2" charset="-122"/>
              <a:ea typeface="宋体" pitchFamily="2" charset="-122"/>
            </a:endParaRPr>
          </a:p>
          <a:p>
            <a:pPr marL="261938" indent="-261938">
              <a:buClr>
                <a:schemeClr val="accent2"/>
              </a:buClr>
              <a:buFont typeface="Wingdings" pitchFamily="2" charset="2"/>
              <a:buChar char="n"/>
            </a:pPr>
            <a:endParaRPr lang="en-US" altLang="zh-CN" sz="2400" b="0" dirty="0" smtClean="0">
              <a:latin typeface="宋体" pitchFamily="2" charset="-122"/>
              <a:ea typeface="宋体" pitchFamily="2" charset="-122"/>
            </a:endParaRPr>
          </a:p>
          <a:p>
            <a:pPr marL="261938" indent="-261938">
              <a:buClr>
                <a:schemeClr val="accent2"/>
              </a:buClr>
              <a:buFont typeface="Wingdings" pitchFamily="2" charset="2"/>
              <a:buChar char="n"/>
            </a:pPr>
            <a:r>
              <a:rPr lang="zh-CN" altLang="en-US" sz="2400" b="0" dirty="0" smtClean="0">
                <a:latin typeface="宋体" pitchFamily="2" charset="-122"/>
                <a:ea typeface="宋体" pitchFamily="2" charset="-122"/>
              </a:rPr>
              <a:t>要做好人就要修身。</a:t>
            </a:r>
            <a:endParaRPr lang="en-US" altLang="zh-CN" sz="2400" b="0" dirty="0" smtClean="0">
              <a:latin typeface="宋体" pitchFamily="2" charset="-122"/>
              <a:ea typeface="宋体" pitchFamily="2" charset="-122"/>
            </a:endParaRPr>
          </a:p>
          <a:p>
            <a:pPr marL="261938" indent="-261938">
              <a:buClr>
                <a:schemeClr val="accent2"/>
              </a:buClr>
              <a:buFont typeface="Wingdings" pitchFamily="2" charset="2"/>
              <a:buChar char="n"/>
            </a:pPr>
            <a:endParaRPr lang="en-US" altLang="zh-CN" sz="2400" b="0" dirty="0" smtClean="0">
              <a:latin typeface="宋体" pitchFamily="2" charset="-122"/>
              <a:ea typeface="宋体" pitchFamily="2" charset="-122"/>
            </a:endParaRPr>
          </a:p>
          <a:p>
            <a:pPr marL="261938" indent="-261938">
              <a:buClr>
                <a:schemeClr val="accent2"/>
              </a:buClr>
              <a:buFont typeface="Wingdings" pitchFamily="2" charset="2"/>
              <a:buChar char="n"/>
            </a:pPr>
            <a:r>
              <a:rPr lang="zh-CN" altLang="en-US" sz="2400" b="0" dirty="0" smtClean="0">
                <a:latin typeface="宋体" pitchFamily="2" charset="-122"/>
                <a:ea typeface="宋体" pitchFamily="2" charset="-122"/>
              </a:rPr>
              <a:t>修身，就是修养身心，做到择善而从，博学于文，并约之以礼。</a:t>
            </a:r>
            <a:endParaRPr lang="zh-CN" altLang="en-US" sz="2400" b="0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1008063" y="6167438"/>
            <a:ext cx="5621337" cy="673100"/>
          </a:xfrm>
          <a:prstGeom prst="roundRect">
            <a:avLst>
              <a:gd name="adj" fmla="val 15065"/>
            </a:avLst>
          </a:prstGeom>
          <a:gradFill rotWithShape="1">
            <a:gsLst>
              <a:gs pos="0">
                <a:srgbClr val="777777">
                  <a:alpha val="9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91366" tIns="45681" rIns="91366" bIns="45681" anchor="ctr"/>
          <a:lstStyle/>
          <a:p>
            <a:pPr>
              <a:defRPr/>
            </a:pPr>
            <a:endParaRPr lang="zh-CN" altLang="en-US">
              <a:latin typeface="+mj-ea"/>
              <a:ea typeface="+mj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" y="134938"/>
            <a:ext cx="5475285" cy="753776"/>
          </a:xfrm>
          <a:prstGeom prst="rect">
            <a:avLst/>
          </a:prstGeom>
          <a:noFill/>
        </p:spPr>
        <p:txBody>
          <a:bodyPr wrap="square" lIns="102789" tIns="51393" rIns="102789" bIns="51393">
            <a:spAutoFit/>
          </a:bodyPr>
          <a:lstStyle/>
          <a:p>
            <a:pPr marL="0" lvl="2" indent="0">
              <a:lnSpc>
                <a:spcPct val="130000"/>
              </a:lnSpc>
              <a:defRPr/>
            </a:pPr>
            <a:r>
              <a:rPr lang="zh-CN" altLang="en-US" sz="3600" kern="0" dirty="0" smtClean="0">
                <a:latin typeface="微软雅黑" pitchFamily="34" charset="-122"/>
                <a:ea typeface="微软雅黑" pitchFamily="34" charset="-122"/>
              </a:rPr>
              <a:t>修身做人的重要指导</a:t>
            </a:r>
            <a:endParaRPr lang="zh-CN" altLang="en-US" sz="3600" kern="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" name="图片 7" descr="4968168_164323607198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797" y="1671624"/>
            <a:ext cx="3440296" cy="452914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74625" y="1566856"/>
            <a:ext cx="6500858" cy="890586"/>
            <a:chOff x="1189005" y="1285865"/>
            <a:chExt cx="6500858" cy="890586"/>
          </a:xfrm>
        </p:grpSpPr>
        <p:sp>
          <p:nvSpPr>
            <p:cNvPr id="10" name="Freeform 32"/>
            <p:cNvSpPr>
              <a:spLocks/>
            </p:cNvSpPr>
            <p:nvPr/>
          </p:nvSpPr>
          <p:spPr bwMode="gray">
            <a:xfrm>
              <a:off x="1385553" y="1957376"/>
              <a:ext cx="6084000" cy="219075"/>
            </a:xfrm>
            <a:custGeom>
              <a:avLst/>
              <a:gdLst>
                <a:gd name="T0" fmla="*/ 188179 w 1120"/>
                <a:gd name="T1" fmla="*/ 1 h 252"/>
                <a:gd name="T2" fmla="*/ 187445 w 1120"/>
                <a:gd name="T3" fmla="*/ 1 h 252"/>
                <a:gd name="T4" fmla="*/ 184840 w 1120"/>
                <a:gd name="T5" fmla="*/ 1 h 252"/>
                <a:gd name="T6" fmla="*/ 180517 w 1120"/>
                <a:gd name="T7" fmla="*/ 1 h 252"/>
                <a:gd name="T8" fmla="*/ 174455 w 1120"/>
                <a:gd name="T9" fmla="*/ 1 h 252"/>
                <a:gd name="T10" fmla="*/ 166618 w 1120"/>
                <a:gd name="T11" fmla="*/ 1 h 252"/>
                <a:gd name="T12" fmla="*/ 157646 w 1120"/>
                <a:gd name="T13" fmla="*/ 1 h 252"/>
                <a:gd name="T14" fmla="*/ 147191 w 1120"/>
                <a:gd name="T15" fmla="*/ 1 h 252"/>
                <a:gd name="T16" fmla="*/ 135435 w 1120"/>
                <a:gd name="T17" fmla="*/ 1 h 252"/>
                <a:gd name="T18" fmla="*/ 122648 w 1120"/>
                <a:gd name="T19" fmla="*/ 1 h 252"/>
                <a:gd name="T20" fmla="*/ 108610 w 1120"/>
                <a:gd name="T21" fmla="*/ 1 h 252"/>
                <a:gd name="T22" fmla="*/ 93419 w 1120"/>
                <a:gd name="T23" fmla="*/ 1 h 252"/>
                <a:gd name="T24" fmla="*/ 78267 w 1120"/>
                <a:gd name="T25" fmla="*/ 1 h 252"/>
                <a:gd name="T26" fmla="*/ 64561 w 1120"/>
                <a:gd name="T27" fmla="*/ 1 h 252"/>
                <a:gd name="T28" fmla="*/ 51719 w 1120"/>
                <a:gd name="T29" fmla="*/ 1 h 252"/>
                <a:gd name="T30" fmla="*/ 40012 w 1120"/>
                <a:gd name="T31" fmla="*/ 1 h 252"/>
                <a:gd name="T32" fmla="*/ 29955 w 1120"/>
                <a:gd name="T33" fmla="*/ 1 h 252"/>
                <a:gd name="T34" fmla="*/ 21177 w 1120"/>
                <a:gd name="T35" fmla="*/ 1 h 252"/>
                <a:gd name="T36" fmla="*/ 13715 w 1120"/>
                <a:gd name="T37" fmla="*/ 1 h 252"/>
                <a:gd name="T38" fmla="*/ 7706 w 1120"/>
                <a:gd name="T39" fmla="*/ 1 h 252"/>
                <a:gd name="T40" fmla="*/ 3425 w 1120"/>
                <a:gd name="T41" fmla="*/ 1 h 252"/>
                <a:gd name="T42" fmla="*/ 1057 w 1120"/>
                <a:gd name="T43" fmla="*/ 1 h 252"/>
                <a:gd name="T44" fmla="*/ 0 w 1120"/>
                <a:gd name="T45" fmla="*/ 1 h 252"/>
                <a:gd name="T46" fmla="*/ 0 w 1120"/>
                <a:gd name="T47" fmla="*/ 1 h 252"/>
                <a:gd name="T48" fmla="*/ 94111 w 1120"/>
                <a:gd name="T49" fmla="*/ 0 h 252"/>
                <a:gd name="T50" fmla="*/ 188179 w 1120"/>
                <a:gd name="T51" fmla="*/ 1 h 252"/>
                <a:gd name="T52" fmla="*/ 188179 w 1120"/>
                <a:gd name="T53" fmla="*/ 1 h 252"/>
                <a:gd name="T54" fmla="*/ 188179 w 1120"/>
                <a:gd name="T55" fmla="*/ 1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Rectangle 33"/>
            <p:cNvSpPr>
              <a:spLocks noChangeArrowheads="1"/>
            </p:cNvSpPr>
            <p:nvPr/>
          </p:nvSpPr>
          <p:spPr bwMode="gray">
            <a:xfrm>
              <a:off x="1189005" y="1285865"/>
              <a:ext cx="6500858" cy="785813"/>
            </a:xfrm>
            <a:prstGeom prst="rect">
              <a:avLst/>
            </a:prstGeom>
            <a:gradFill rotWithShape="1">
              <a:gsLst>
                <a:gs pos="0">
                  <a:srgbClr val="F7D6A1">
                    <a:gamma/>
                    <a:tint val="39216"/>
                    <a:invGamma/>
                  </a:srgbClr>
                </a:gs>
                <a:gs pos="50000">
                  <a:srgbClr val="F7D6A1"/>
                </a:gs>
                <a:gs pos="100000">
                  <a:srgbClr val="F7D6A1">
                    <a:gamma/>
                    <a:tint val="39216"/>
                    <a:invGamma/>
                  </a:srgbClr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zh-CN" altLang="en-US" sz="24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黑体" pitchFamily="2" charset="-122"/>
                  <a:ea typeface="黑体" pitchFamily="2" charset="-122"/>
                </a:rPr>
                <a:t>为领导干部修身做人提供了重要指导</a:t>
              </a:r>
            </a:p>
          </p:txBody>
        </p:sp>
      </p:grp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5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34938"/>
            <a:ext cx="4876800" cy="753776"/>
          </a:xfrm>
          <a:prstGeom prst="rect">
            <a:avLst/>
          </a:prstGeom>
          <a:noFill/>
        </p:spPr>
        <p:txBody>
          <a:bodyPr lIns="102789" tIns="51393" rIns="102789" bIns="51393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zh-CN" altLang="en-US" sz="3600" kern="0" dirty="0" smtClean="0">
                <a:latin typeface="微软雅黑" pitchFamily="34" charset="-122"/>
                <a:ea typeface="微软雅黑" pitchFamily="34" charset="-122"/>
              </a:rPr>
              <a:t>用权律己的基本遵循</a:t>
            </a:r>
            <a:endParaRPr lang="zh-CN" altLang="en-US" sz="3600" kern="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图片 4" descr="res03_attpic_bri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140" y="2754315"/>
            <a:ext cx="4572000" cy="3200400"/>
          </a:xfrm>
          <a:prstGeom prst="rect">
            <a:avLst/>
          </a:prstGeom>
        </p:spPr>
      </p:pic>
      <p:sp>
        <p:nvSpPr>
          <p:cNvPr id="6" name="AutoShape 15"/>
          <p:cNvSpPr>
            <a:spLocks noChangeArrowheads="1"/>
          </p:cNvSpPr>
          <p:nvPr/>
        </p:nvSpPr>
        <p:spPr bwMode="gray">
          <a:xfrm>
            <a:off x="6950803" y="2468563"/>
            <a:ext cx="3596580" cy="1014421"/>
          </a:xfrm>
          <a:prstGeom prst="cube">
            <a:avLst>
              <a:gd name="adj" fmla="val 24338"/>
            </a:avLst>
          </a:prstGeom>
          <a:solidFill>
            <a:srgbClr val="00B0F0"/>
          </a:solidFill>
          <a:ln w="190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CN" altLang="en-US" sz="2000" dirty="0" smtClean="0"/>
              <a:t>领导干部的责任是用好权</a:t>
            </a:r>
            <a:endParaRPr lang="en-US" altLang="zh-CN" sz="2000" dirty="0"/>
          </a:p>
        </p:txBody>
      </p:sp>
      <p:sp>
        <p:nvSpPr>
          <p:cNvPr id="7" name="AutoShape 16"/>
          <p:cNvSpPr>
            <a:spLocks noChangeArrowheads="1"/>
          </p:cNvSpPr>
          <p:nvPr/>
        </p:nvSpPr>
        <p:spPr bwMode="gray">
          <a:xfrm>
            <a:off x="6950803" y="3806830"/>
            <a:ext cx="3596580" cy="1014421"/>
          </a:xfrm>
          <a:prstGeom prst="cube">
            <a:avLst>
              <a:gd name="adj" fmla="val 24338"/>
            </a:avLst>
          </a:prstGeom>
          <a:solidFill>
            <a:srgbClr val="00B0F0"/>
          </a:solidFill>
          <a:ln w="190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CN" altLang="en-US" sz="2000" dirty="0" smtClean="0"/>
              <a:t>要用好权就要“严以用权”</a:t>
            </a:r>
            <a:endParaRPr lang="en-US" altLang="zh-CN" sz="2000" dirty="0" smtClean="0"/>
          </a:p>
        </p:txBody>
      </p:sp>
      <p:sp>
        <p:nvSpPr>
          <p:cNvPr id="8" name="AutoShape 17"/>
          <p:cNvSpPr>
            <a:spLocks noChangeArrowheads="1"/>
          </p:cNvSpPr>
          <p:nvPr/>
        </p:nvSpPr>
        <p:spPr bwMode="gray">
          <a:xfrm>
            <a:off x="6950803" y="5157797"/>
            <a:ext cx="3596580" cy="1014421"/>
          </a:xfrm>
          <a:prstGeom prst="cube">
            <a:avLst>
              <a:gd name="adj" fmla="val 24338"/>
            </a:avLst>
          </a:prstGeom>
          <a:solidFill>
            <a:srgbClr val="00B0F0"/>
          </a:solidFill>
          <a:ln w="190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CN" altLang="en-US" sz="2000" dirty="0" smtClean="0"/>
              <a:t>严以用权就要严于律己</a:t>
            </a:r>
            <a:endParaRPr lang="en-US" altLang="zh-CN" sz="2000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89005" y="1285865"/>
            <a:ext cx="6500858" cy="890586"/>
            <a:chOff x="1189005" y="1285865"/>
            <a:chExt cx="6500858" cy="890586"/>
          </a:xfrm>
        </p:grpSpPr>
        <p:sp>
          <p:nvSpPr>
            <p:cNvPr id="10" name="Freeform 32"/>
            <p:cNvSpPr>
              <a:spLocks/>
            </p:cNvSpPr>
            <p:nvPr/>
          </p:nvSpPr>
          <p:spPr bwMode="gray">
            <a:xfrm>
              <a:off x="1385553" y="1957376"/>
              <a:ext cx="6084000" cy="219075"/>
            </a:xfrm>
            <a:custGeom>
              <a:avLst/>
              <a:gdLst>
                <a:gd name="T0" fmla="*/ 188179 w 1120"/>
                <a:gd name="T1" fmla="*/ 1 h 252"/>
                <a:gd name="T2" fmla="*/ 187445 w 1120"/>
                <a:gd name="T3" fmla="*/ 1 h 252"/>
                <a:gd name="T4" fmla="*/ 184840 w 1120"/>
                <a:gd name="T5" fmla="*/ 1 h 252"/>
                <a:gd name="T6" fmla="*/ 180517 w 1120"/>
                <a:gd name="T7" fmla="*/ 1 h 252"/>
                <a:gd name="T8" fmla="*/ 174455 w 1120"/>
                <a:gd name="T9" fmla="*/ 1 h 252"/>
                <a:gd name="T10" fmla="*/ 166618 w 1120"/>
                <a:gd name="T11" fmla="*/ 1 h 252"/>
                <a:gd name="T12" fmla="*/ 157646 w 1120"/>
                <a:gd name="T13" fmla="*/ 1 h 252"/>
                <a:gd name="T14" fmla="*/ 147191 w 1120"/>
                <a:gd name="T15" fmla="*/ 1 h 252"/>
                <a:gd name="T16" fmla="*/ 135435 w 1120"/>
                <a:gd name="T17" fmla="*/ 1 h 252"/>
                <a:gd name="T18" fmla="*/ 122648 w 1120"/>
                <a:gd name="T19" fmla="*/ 1 h 252"/>
                <a:gd name="T20" fmla="*/ 108610 w 1120"/>
                <a:gd name="T21" fmla="*/ 1 h 252"/>
                <a:gd name="T22" fmla="*/ 93419 w 1120"/>
                <a:gd name="T23" fmla="*/ 1 h 252"/>
                <a:gd name="T24" fmla="*/ 78267 w 1120"/>
                <a:gd name="T25" fmla="*/ 1 h 252"/>
                <a:gd name="T26" fmla="*/ 64561 w 1120"/>
                <a:gd name="T27" fmla="*/ 1 h 252"/>
                <a:gd name="T28" fmla="*/ 51719 w 1120"/>
                <a:gd name="T29" fmla="*/ 1 h 252"/>
                <a:gd name="T30" fmla="*/ 40012 w 1120"/>
                <a:gd name="T31" fmla="*/ 1 h 252"/>
                <a:gd name="T32" fmla="*/ 29955 w 1120"/>
                <a:gd name="T33" fmla="*/ 1 h 252"/>
                <a:gd name="T34" fmla="*/ 21177 w 1120"/>
                <a:gd name="T35" fmla="*/ 1 h 252"/>
                <a:gd name="T36" fmla="*/ 13715 w 1120"/>
                <a:gd name="T37" fmla="*/ 1 h 252"/>
                <a:gd name="T38" fmla="*/ 7706 w 1120"/>
                <a:gd name="T39" fmla="*/ 1 h 252"/>
                <a:gd name="T40" fmla="*/ 3425 w 1120"/>
                <a:gd name="T41" fmla="*/ 1 h 252"/>
                <a:gd name="T42" fmla="*/ 1057 w 1120"/>
                <a:gd name="T43" fmla="*/ 1 h 252"/>
                <a:gd name="T44" fmla="*/ 0 w 1120"/>
                <a:gd name="T45" fmla="*/ 1 h 252"/>
                <a:gd name="T46" fmla="*/ 0 w 1120"/>
                <a:gd name="T47" fmla="*/ 1 h 252"/>
                <a:gd name="T48" fmla="*/ 94111 w 1120"/>
                <a:gd name="T49" fmla="*/ 0 h 252"/>
                <a:gd name="T50" fmla="*/ 188179 w 1120"/>
                <a:gd name="T51" fmla="*/ 1 h 252"/>
                <a:gd name="T52" fmla="*/ 188179 w 1120"/>
                <a:gd name="T53" fmla="*/ 1 h 252"/>
                <a:gd name="T54" fmla="*/ 188179 w 1120"/>
                <a:gd name="T55" fmla="*/ 1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Rectangle 33"/>
            <p:cNvSpPr>
              <a:spLocks noChangeArrowheads="1"/>
            </p:cNvSpPr>
            <p:nvPr/>
          </p:nvSpPr>
          <p:spPr bwMode="gray">
            <a:xfrm>
              <a:off x="1189005" y="1285865"/>
              <a:ext cx="6500858" cy="785813"/>
            </a:xfrm>
            <a:prstGeom prst="rect">
              <a:avLst/>
            </a:prstGeom>
            <a:gradFill rotWithShape="1">
              <a:gsLst>
                <a:gs pos="0">
                  <a:srgbClr val="F7D6A1">
                    <a:gamma/>
                    <a:tint val="39216"/>
                    <a:invGamma/>
                  </a:srgbClr>
                </a:gs>
                <a:gs pos="50000">
                  <a:srgbClr val="F7D6A1"/>
                </a:gs>
                <a:gs pos="100000">
                  <a:srgbClr val="F7D6A1">
                    <a:gamma/>
                    <a:tint val="39216"/>
                    <a:invGamma/>
                  </a:srgbClr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zh-CN" altLang="en-US" sz="24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黑体" pitchFamily="2" charset="-122"/>
                  <a:ea typeface="黑体" pitchFamily="2" charset="-122"/>
                </a:rPr>
                <a:t>“三严三实”是领导干部用权律己的基本遵循</a:t>
              </a:r>
              <a:endParaRPr lang="en-US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黑体" pitchFamily="2" charset="-122"/>
                <a:ea typeface="黑体" pitchFamily="2" charset="-122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图示资源库 - 第2期"/>
</p:tagLst>
</file>

<file path=ppt/theme/theme1.xml><?xml version="1.0" encoding="utf-8"?>
<a:theme xmlns:a="http://schemas.openxmlformats.org/drawingml/2006/main" name="微笑PPT - 小A">
  <a:themeElements>
    <a:clrScheme name="微笑PPT - 小A 1">
      <a:dk1>
        <a:srgbClr val="000000"/>
      </a:dk1>
      <a:lt1>
        <a:srgbClr val="FFFFFF"/>
      </a:lt1>
      <a:dk2>
        <a:srgbClr val="FFFFFF"/>
      </a:dk2>
      <a:lt2>
        <a:srgbClr val="B2B2B2"/>
      </a:lt2>
      <a:accent1>
        <a:srgbClr val="E20000"/>
      </a:accent1>
      <a:accent2>
        <a:srgbClr val="CC0000"/>
      </a:accent2>
      <a:accent3>
        <a:srgbClr val="FFFFFF"/>
      </a:accent3>
      <a:accent4>
        <a:srgbClr val="000000"/>
      </a:accent4>
      <a:accent5>
        <a:srgbClr val="EEAAAA"/>
      </a:accent5>
      <a:accent6>
        <a:srgbClr val="B90000"/>
      </a:accent6>
      <a:hlink>
        <a:srgbClr val="800000"/>
      </a:hlink>
      <a:folHlink>
        <a:srgbClr val="FFCC00"/>
      </a:folHlink>
    </a:clrScheme>
    <a:fontScheme name="微笑PPT - 小A">
      <a:majorFont>
        <a:latin typeface="Arial"/>
        <a:ea typeface="微软雅黑"/>
        <a:cs typeface="宋体"/>
      </a:majorFont>
      <a:minorFont>
        <a:latin typeface="Arial"/>
        <a:ea typeface="微软雅黑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华文细黑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华文细黑" pitchFamily="2" charset="-122"/>
          </a:defRPr>
        </a:defPPr>
      </a:lstStyle>
    </a:lnDef>
  </a:objectDefaults>
  <a:extraClrSchemeLst>
    <a:extraClrScheme>
      <a:clrScheme name="微笑PPT - 小A 1">
        <a:dk1>
          <a:srgbClr val="000000"/>
        </a:dk1>
        <a:lt1>
          <a:srgbClr val="FFFFFF"/>
        </a:lt1>
        <a:dk2>
          <a:srgbClr val="FFFFFF"/>
        </a:dk2>
        <a:lt2>
          <a:srgbClr val="B2B2B2"/>
        </a:lt2>
        <a:accent1>
          <a:srgbClr val="E20000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EEAAAA"/>
        </a:accent5>
        <a:accent6>
          <a:srgbClr val="B90000"/>
        </a:accent6>
        <a:hlink>
          <a:srgbClr val="8000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www.iloveppt.org">
  <a:themeElements>
    <a:clrScheme name="1_Copyright (c) 2007-2010 NordriDesign™ _light 1">
      <a:dk1>
        <a:srgbClr val="000000"/>
      </a:dk1>
      <a:lt1>
        <a:srgbClr val="FFFFFF"/>
      </a:lt1>
      <a:dk2>
        <a:srgbClr val="FFFFFF"/>
      </a:dk2>
      <a:lt2>
        <a:srgbClr val="B2B2B2"/>
      </a:lt2>
      <a:accent1>
        <a:srgbClr val="E20000"/>
      </a:accent1>
      <a:accent2>
        <a:srgbClr val="CC0000"/>
      </a:accent2>
      <a:accent3>
        <a:srgbClr val="FFFFFF"/>
      </a:accent3>
      <a:accent4>
        <a:srgbClr val="000000"/>
      </a:accent4>
      <a:accent5>
        <a:srgbClr val="EEAAAA"/>
      </a:accent5>
      <a:accent6>
        <a:srgbClr val="B90000"/>
      </a:accent6>
      <a:hlink>
        <a:srgbClr val="800000"/>
      </a:hlink>
      <a:folHlink>
        <a:srgbClr val="FFCC00"/>
      </a:folHlink>
    </a:clrScheme>
    <a:fontScheme name="1_Copyright (c) 2007-2010 NordriDesign™ _light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pyright (c) 2007-2010 NordriDesign™ _light 1">
        <a:dk1>
          <a:srgbClr val="000000"/>
        </a:dk1>
        <a:lt1>
          <a:srgbClr val="FFFFFF"/>
        </a:lt1>
        <a:dk2>
          <a:srgbClr val="FFFFFF"/>
        </a:dk2>
        <a:lt2>
          <a:srgbClr val="B2B2B2"/>
        </a:lt2>
        <a:accent1>
          <a:srgbClr val="E20000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EEAAAA"/>
        </a:accent5>
        <a:accent6>
          <a:srgbClr val="B90000"/>
        </a:accent6>
        <a:hlink>
          <a:srgbClr val="8000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Weißer Hintergrund">
  <a:themeElements>
    <a:clrScheme name="1_Weißer Hintergrund 1">
      <a:dk1>
        <a:srgbClr val="000000"/>
      </a:dk1>
      <a:lt1>
        <a:srgbClr val="EAEAEA"/>
      </a:lt1>
      <a:dk2>
        <a:srgbClr val="FEA501"/>
      </a:dk2>
      <a:lt2>
        <a:srgbClr val="C40505"/>
      </a:lt2>
      <a:accent1>
        <a:srgbClr val="0061B2"/>
      </a:accent1>
      <a:accent2>
        <a:srgbClr val="2A79D0"/>
      </a:accent2>
      <a:accent3>
        <a:srgbClr val="F3F3F3"/>
      </a:accent3>
      <a:accent4>
        <a:srgbClr val="000000"/>
      </a:accent4>
      <a:accent5>
        <a:srgbClr val="AAB7D5"/>
      </a:accent5>
      <a:accent6>
        <a:srgbClr val="256DBC"/>
      </a:accent6>
      <a:hlink>
        <a:srgbClr val="69A2E1"/>
      </a:hlink>
      <a:folHlink>
        <a:srgbClr val="9DC2EB"/>
      </a:folHlink>
    </a:clrScheme>
    <a:fontScheme name="1_Weißer Hintergru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Weißer Hintergrund 1">
        <a:dk1>
          <a:srgbClr val="000000"/>
        </a:dk1>
        <a:lt1>
          <a:srgbClr val="EAEAEA"/>
        </a:lt1>
        <a:dk2>
          <a:srgbClr val="FEA501"/>
        </a:dk2>
        <a:lt2>
          <a:srgbClr val="C40505"/>
        </a:lt2>
        <a:accent1>
          <a:srgbClr val="0061B2"/>
        </a:accent1>
        <a:accent2>
          <a:srgbClr val="2A79D0"/>
        </a:accent2>
        <a:accent3>
          <a:srgbClr val="F3F3F3"/>
        </a:accent3>
        <a:accent4>
          <a:srgbClr val="000000"/>
        </a:accent4>
        <a:accent5>
          <a:srgbClr val="AAB7D5"/>
        </a:accent5>
        <a:accent6>
          <a:srgbClr val="256DBC"/>
        </a:accent6>
        <a:hlink>
          <a:srgbClr val="69A2E1"/>
        </a:hlink>
        <a:folHlink>
          <a:srgbClr val="9DC2E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5142</TotalTime>
  <Words>1814</Words>
  <Application>Microsoft Office PowerPoint</Application>
  <PresentationFormat>自定义</PresentationFormat>
  <Paragraphs>283</Paragraphs>
  <Slides>53</Slides>
  <Notes>15</Notes>
  <HiddenSlides>0</HiddenSlides>
  <MMClips>0</MMClips>
  <ScaleCrop>false</ScaleCrop>
  <HeadingPairs>
    <vt:vector size="4" baseType="variant">
      <vt:variant>
        <vt:lpstr>主题</vt:lpstr>
      </vt:variant>
      <vt:variant>
        <vt:i4>4</vt:i4>
      </vt:variant>
      <vt:variant>
        <vt:lpstr>幻灯片标题</vt:lpstr>
      </vt:variant>
      <vt:variant>
        <vt:i4>53</vt:i4>
      </vt:variant>
    </vt:vector>
  </HeadingPairs>
  <TitlesOfParts>
    <vt:vector size="57" baseType="lpstr">
      <vt:lpstr>微笑PPT - 小A</vt:lpstr>
      <vt:lpstr>默认设计模板</vt:lpstr>
      <vt:lpstr>www.iloveppt.org</vt:lpstr>
      <vt:lpstr>1_Weißer Hintergrund</vt:lpstr>
      <vt:lpstr>幻灯片 0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干事创业的行为准则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</vt:vector>
  </TitlesOfParts>
  <Company>微笑PPT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图示资源库 - 第1期</dc:title>
  <dc:subject>图示资源库 - 第1期 2010.10.11</dc:subject>
  <dc:creator>小A - NordriDesign™ </dc:creator>
  <cp:keywords>图示</cp:keywords>
  <cp:lastModifiedBy>王志才</cp:lastModifiedBy>
  <cp:revision>313</cp:revision>
  <dcterms:created xsi:type="dcterms:W3CDTF">2010-02-22T07:41:47Z</dcterms:created>
  <dcterms:modified xsi:type="dcterms:W3CDTF">2015-07-08T08:27:28Z</dcterms:modified>
</cp:coreProperties>
</file>