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tags/tag1.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23.xml" ContentType="application/vnd.openxmlformats-officedocument.drawingml.chart+xml"/>
  <Override PartName="/ppt/notesSlides/notesSlide7.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64"/>
  </p:notesMasterIdLst>
  <p:sldIdLst>
    <p:sldId id="329" r:id="rId4"/>
    <p:sldId id="258" r:id="rId5"/>
    <p:sldId id="261" r:id="rId6"/>
    <p:sldId id="262" r:id="rId7"/>
    <p:sldId id="264" r:id="rId8"/>
    <p:sldId id="339" r:id="rId9"/>
    <p:sldId id="268" r:id="rId10"/>
    <p:sldId id="284" r:id="rId11"/>
    <p:sldId id="340" r:id="rId12"/>
    <p:sldId id="272" r:id="rId13"/>
    <p:sldId id="275" r:id="rId14"/>
    <p:sldId id="278" r:id="rId15"/>
    <p:sldId id="341" r:id="rId16"/>
    <p:sldId id="281" r:id="rId17"/>
    <p:sldId id="282" r:id="rId18"/>
    <p:sldId id="283" r:id="rId19"/>
    <p:sldId id="285" r:id="rId20"/>
    <p:sldId id="343" r:id="rId21"/>
    <p:sldId id="286" r:id="rId22"/>
    <p:sldId id="288" r:id="rId23"/>
    <p:sldId id="290" r:id="rId24"/>
    <p:sldId id="291" r:id="rId25"/>
    <p:sldId id="292" r:id="rId26"/>
    <p:sldId id="294" r:id="rId27"/>
    <p:sldId id="295" r:id="rId28"/>
    <p:sldId id="345" r:id="rId29"/>
    <p:sldId id="296" r:id="rId30"/>
    <p:sldId id="299" r:id="rId31"/>
    <p:sldId id="300" r:id="rId32"/>
    <p:sldId id="301" r:id="rId33"/>
    <p:sldId id="303" r:id="rId34"/>
    <p:sldId id="347" r:id="rId35"/>
    <p:sldId id="305" r:id="rId36"/>
    <p:sldId id="307" r:id="rId37"/>
    <p:sldId id="308" r:id="rId38"/>
    <p:sldId id="310" r:id="rId39"/>
    <p:sldId id="312" r:id="rId40"/>
    <p:sldId id="313" r:id="rId41"/>
    <p:sldId id="314" r:id="rId42"/>
    <p:sldId id="316" r:id="rId43"/>
    <p:sldId id="318" r:id="rId44"/>
    <p:sldId id="319" r:id="rId45"/>
    <p:sldId id="320" r:id="rId46"/>
    <p:sldId id="321" r:id="rId47"/>
    <p:sldId id="322" r:id="rId48"/>
    <p:sldId id="323" r:id="rId49"/>
    <p:sldId id="324" r:id="rId50"/>
    <p:sldId id="325" r:id="rId51"/>
    <p:sldId id="326" r:id="rId52"/>
    <p:sldId id="327" r:id="rId53"/>
    <p:sldId id="328" r:id="rId54"/>
    <p:sldId id="330" r:id="rId55"/>
    <p:sldId id="331" r:id="rId56"/>
    <p:sldId id="332" r:id="rId57"/>
    <p:sldId id="333" r:id="rId58"/>
    <p:sldId id="348" r:id="rId59"/>
    <p:sldId id="335" r:id="rId60"/>
    <p:sldId id="336" r:id="rId61"/>
    <p:sldId id="337" r:id="rId62"/>
    <p:sldId id="338" r:id="rId6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7E6"/>
    <a:srgbClr val="ECC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8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invertIfNegative val="0"/>
          <c:dLbls>
            <c:dLbl>
              <c:idx val="0"/>
              <c:layout>
                <c:manualLayout>
                  <c:x val="4.5790925294830795E-2"/>
                  <c:y val="-6.0254437718568983E-2"/>
                </c:manualLayout>
              </c:layout>
              <c:spPr/>
              <c:txPr>
                <a:bodyPr/>
                <a:lstStyle/>
                <a:p>
                  <a:pPr>
                    <a:defRPr sz="1400" b="1">
                      <a:solidFill>
                        <a:schemeClr val="tx2"/>
                      </a:solidFill>
                    </a:defRPr>
                  </a:pPr>
                  <a:endParaRPr lang="zh-CN"/>
                </a:p>
              </c:txPr>
              <c:showLegendKey val="0"/>
              <c:showVal val="1"/>
              <c:showCatName val="0"/>
              <c:showSerName val="0"/>
              <c:showPercent val="0"/>
              <c:showBubbleSize val="0"/>
            </c:dLbl>
            <c:dLbl>
              <c:idx val="12"/>
              <c:spPr/>
              <c:txPr>
                <a:bodyPr/>
                <a:lstStyle/>
                <a:p>
                  <a:pPr>
                    <a:defRPr sz="1200" b="1">
                      <a:solidFill>
                        <a:schemeClr val="tx2"/>
                      </a:solidFill>
                    </a:defRPr>
                  </a:pPr>
                  <a:endParaRPr lang="zh-CN"/>
                </a:p>
              </c:txPr>
              <c:showLegendKey val="0"/>
              <c:showVal val="0"/>
              <c:showCatName val="0"/>
              <c:showSerName val="0"/>
              <c:showPercent val="0"/>
              <c:showBubbleSize val="0"/>
            </c:dLbl>
            <c:dLbl>
              <c:idx val="13"/>
              <c:layout>
                <c:manualLayout>
                  <c:x val="0"/>
                  <c:y val="-3.9138225058640085E-2"/>
                </c:manualLayout>
              </c:layout>
              <c:spPr/>
              <c:txPr>
                <a:bodyPr/>
                <a:lstStyle/>
                <a:p>
                  <a:pPr>
                    <a:defRPr sz="1400" b="1">
                      <a:solidFill>
                        <a:schemeClr val="tx2"/>
                      </a:solidFill>
                    </a:defRPr>
                  </a:pPr>
                  <a:endParaRPr lang="zh-CN"/>
                </a:p>
              </c:txPr>
              <c:showLegendKey val="0"/>
              <c:showVal val="1"/>
              <c:showCatName val="0"/>
              <c:showSerName val="0"/>
              <c:showPercent val="0"/>
              <c:showBubbleSize val="0"/>
            </c:dLbl>
            <c:showLegendKey val="0"/>
            <c:showVal val="0"/>
            <c:showCatName val="0"/>
            <c:showSerName val="0"/>
            <c:showPercent val="0"/>
            <c:showBubbleSize val="0"/>
          </c:dLbls>
          <c:cat>
            <c:strRef>
              <c:f>Sheet1!$A$2:$A$15</c:f>
              <c:strCache>
                <c:ptCount val="14"/>
                <c:pt idx="0">
                  <c:v>2003年</c:v>
                </c:pt>
                <c:pt idx="1">
                  <c:v>2004年</c:v>
                </c:pt>
                <c:pt idx="2">
                  <c:v>2005年</c:v>
                </c:pt>
                <c:pt idx="3">
                  <c:v>2006年</c:v>
                </c:pt>
                <c:pt idx="4">
                  <c:v>2007年</c:v>
                </c:pt>
                <c:pt idx="5">
                  <c:v>2008年</c:v>
                </c:pt>
                <c:pt idx="6">
                  <c:v>2009年</c:v>
                </c:pt>
                <c:pt idx="7">
                  <c:v>2010年</c:v>
                </c:pt>
                <c:pt idx="8">
                  <c:v>2011年</c:v>
                </c:pt>
                <c:pt idx="9">
                  <c:v>2012年</c:v>
                </c:pt>
                <c:pt idx="10">
                  <c:v>2013年</c:v>
                </c:pt>
                <c:pt idx="11">
                  <c:v>2014年</c:v>
                </c:pt>
                <c:pt idx="12">
                  <c:v>2015年</c:v>
                </c:pt>
                <c:pt idx="13">
                  <c:v>2016年</c:v>
                </c:pt>
              </c:strCache>
            </c:strRef>
          </c:cat>
          <c:val>
            <c:numRef>
              <c:f>Sheet1!$B$2:$B$15</c:f>
              <c:numCache>
                <c:formatCode>0.0;[Red]0.0</c:formatCode>
                <c:ptCount val="14"/>
                <c:pt idx="0">
                  <c:v>137422</c:v>
                </c:pt>
                <c:pt idx="1">
                  <c:v>161840.20000000001</c:v>
                </c:pt>
                <c:pt idx="2">
                  <c:v>187318.9</c:v>
                </c:pt>
                <c:pt idx="3">
                  <c:v>219438.5</c:v>
                </c:pt>
                <c:pt idx="4">
                  <c:v>270232.3</c:v>
                </c:pt>
                <c:pt idx="5">
                  <c:v>319515.5</c:v>
                </c:pt>
                <c:pt idx="6">
                  <c:v>349081.4</c:v>
                </c:pt>
                <c:pt idx="7">
                  <c:v>413030.3</c:v>
                </c:pt>
                <c:pt idx="8">
                  <c:v>489300.6</c:v>
                </c:pt>
                <c:pt idx="9">
                  <c:v>540367.4</c:v>
                </c:pt>
                <c:pt idx="10">
                  <c:v>595244.4</c:v>
                </c:pt>
                <c:pt idx="11">
                  <c:v>643974</c:v>
                </c:pt>
                <c:pt idx="12">
                  <c:v>689052</c:v>
                </c:pt>
                <c:pt idx="13">
                  <c:v>744127</c:v>
                </c:pt>
              </c:numCache>
            </c:numRef>
          </c:val>
        </c:ser>
        <c:dLbls>
          <c:showLegendKey val="0"/>
          <c:showVal val="0"/>
          <c:showCatName val="0"/>
          <c:showSerName val="0"/>
          <c:showPercent val="0"/>
          <c:showBubbleSize val="0"/>
        </c:dLbls>
        <c:gapWidth val="150"/>
        <c:shape val="box"/>
        <c:axId val="226544640"/>
        <c:axId val="242565888"/>
        <c:axId val="0"/>
      </c:bar3DChart>
      <c:catAx>
        <c:axId val="226544640"/>
        <c:scaling>
          <c:orientation val="minMax"/>
        </c:scaling>
        <c:delete val="0"/>
        <c:axPos val="b"/>
        <c:majorTickMark val="out"/>
        <c:minorTickMark val="none"/>
        <c:tickLblPos val="nextTo"/>
        <c:txPr>
          <a:bodyPr/>
          <a:lstStyle/>
          <a:p>
            <a:pPr>
              <a:defRPr sz="1000"/>
            </a:pPr>
            <a:endParaRPr lang="zh-CN"/>
          </a:p>
        </c:txPr>
        <c:crossAx val="242565888"/>
        <c:crosses val="autoZero"/>
        <c:auto val="1"/>
        <c:lblAlgn val="ctr"/>
        <c:lblOffset val="100"/>
        <c:noMultiLvlLbl val="0"/>
      </c:catAx>
      <c:valAx>
        <c:axId val="242565888"/>
        <c:scaling>
          <c:orientation val="minMax"/>
          <c:min val="100000"/>
        </c:scaling>
        <c:delete val="0"/>
        <c:axPos val="l"/>
        <c:numFmt formatCode="0.0;[Red]0.0" sourceLinked="1"/>
        <c:majorTickMark val="out"/>
        <c:minorTickMark val="none"/>
        <c:tickLblPos val="nextTo"/>
        <c:txPr>
          <a:bodyPr/>
          <a:lstStyle/>
          <a:p>
            <a:pPr>
              <a:defRPr sz="900"/>
            </a:pPr>
            <a:endParaRPr lang="zh-CN"/>
          </a:p>
        </c:txPr>
        <c:crossAx val="226544640"/>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invertIfNegative val="0"/>
          <c:dPt>
            <c:idx val="0"/>
            <c:invertIfNegative val="0"/>
            <c:bubble3D val="0"/>
            <c:spPr>
              <a:solidFill>
                <a:schemeClr val="accent3">
                  <a:lumMod val="75000"/>
                </a:schemeClr>
              </a:solidFill>
            </c:spPr>
          </c:dPt>
          <c:dPt>
            <c:idx val="1"/>
            <c:invertIfNegative val="0"/>
            <c:bubble3D val="0"/>
            <c:spPr>
              <a:solidFill>
                <a:schemeClr val="accent2">
                  <a:lumMod val="75000"/>
                </a:schemeClr>
              </a:solidFill>
            </c:spPr>
          </c:dPt>
          <c:dLbls>
            <c:dLbl>
              <c:idx val="1"/>
              <c:layout>
                <c:manualLayout>
                  <c:x val="4.5315586969970963E-2"/>
                  <c:y val="-6.8816722644223949E-2"/>
                </c:manualLayout>
              </c:layout>
              <c:spPr/>
              <c:txPr>
                <a:bodyPr/>
                <a:lstStyle/>
                <a:p>
                  <a:pPr>
                    <a:defRPr b="1">
                      <a:solidFill>
                        <a:srgbClr val="C00000"/>
                      </a:solidFill>
                    </a:defRPr>
                  </a:pPr>
                  <a:endParaRPr lang="zh-CN"/>
                </a:p>
              </c:txPr>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韩国、以色列、日本</c:v>
                </c:pt>
                <c:pt idx="1">
                  <c:v>中国</c:v>
                </c:pt>
              </c:strCache>
            </c:strRef>
          </c:cat>
          <c:val>
            <c:numRef>
              <c:f>Sheet1!$B$2:$B$3</c:f>
              <c:numCache>
                <c:formatCode>0.0%</c:formatCode>
                <c:ptCount val="2"/>
                <c:pt idx="0">
                  <c:v>6.0700000000000004E-2</c:v>
                </c:pt>
                <c:pt idx="1">
                  <c:v>2.07E-2</c:v>
                </c:pt>
              </c:numCache>
            </c:numRef>
          </c:val>
        </c:ser>
        <c:dLbls>
          <c:showLegendKey val="0"/>
          <c:showVal val="0"/>
          <c:showCatName val="0"/>
          <c:showSerName val="0"/>
          <c:showPercent val="0"/>
          <c:showBubbleSize val="0"/>
        </c:dLbls>
        <c:gapWidth val="150"/>
        <c:shape val="box"/>
        <c:axId val="491788160"/>
        <c:axId val="491789696"/>
        <c:axId val="0"/>
      </c:bar3DChart>
      <c:catAx>
        <c:axId val="491788160"/>
        <c:scaling>
          <c:orientation val="minMax"/>
        </c:scaling>
        <c:delete val="0"/>
        <c:axPos val="b"/>
        <c:majorTickMark val="out"/>
        <c:minorTickMark val="none"/>
        <c:tickLblPos val="nextTo"/>
        <c:txPr>
          <a:bodyPr/>
          <a:lstStyle/>
          <a:p>
            <a:pPr>
              <a:defRPr sz="1000" b="1"/>
            </a:pPr>
            <a:endParaRPr lang="zh-CN"/>
          </a:p>
        </c:txPr>
        <c:crossAx val="491789696"/>
        <c:crosses val="autoZero"/>
        <c:auto val="1"/>
        <c:lblAlgn val="ctr"/>
        <c:lblOffset val="100"/>
        <c:noMultiLvlLbl val="0"/>
      </c:catAx>
      <c:valAx>
        <c:axId val="491789696"/>
        <c:scaling>
          <c:orientation val="minMax"/>
        </c:scaling>
        <c:delete val="1"/>
        <c:axPos val="l"/>
        <c:numFmt formatCode="0.0%" sourceLinked="1"/>
        <c:majorTickMark val="out"/>
        <c:minorTickMark val="none"/>
        <c:tickLblPos val="nextTo"/>
        <c:crossAx val="491788160"/>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投资额</c:v>
                </c:pt>
              </c:strCache>
            </c:strRef>
          </c:tx>
          <c:explosion val="3"/>
          <c:dPt>
            <c:idx val="0"/>
            <c:bubble3D val="0"/>
            <c:spPr>
              <a:solidFill>
                <a:schemeClr val="accent2"/>
              </a:solidFill>
            </c:spPr>
          </c:dPt>
          <c:dPt>
            <c:idx val="1"/>
            <c:bubble3D val="0"/>
            <c:spPr>
              <a:solidFill>
                <a:schemeClr val="accent1"/>
              </a:solidFill>
            </c:spPr>
          </c:dPt>
          <c:cat>
            <c:strRef>
              <c:f>Sheet1!$A$2:$A$3</c:f>
              <c:strCache>
                <c:ptCount val="2"/>
                <c:pt idx="0">
                  <c:v>第一季度</c:v>
                </c:pt>
                <c:pt idx="1">
                  <c:v>第二季度</c:v>
                </c:pt>
              </c:strCache>
            </c:strRef>
          </c:cat>
          <c:val>
            <c:numRef>
              <c:f>Sheet1!$B$2:$B$3</c:f>
              <c:numCache>
                <c:formatCode>0.0%</c:formatCode>
                <c:ptCount val="2"/>
                <c:pt idx="0">
                  <c:v>0.44900000000000001</c:v>
                </c:pt>
                <c:pt idx="1">
                  <c:v>0.55100000000000005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Sheet1!$B$1</c:f>
              <c:strCache>
                <c:ptCount val="1"/>
                <c:pt idx="0">
                  <c:v>中国</c:v>
                </c:pt>
              </c:strCache>
            </c:strRef>
          </c:tx>
          <c:spPr>
            <a:ln>
              <a:solidFill>
                <a:schemeClr val="accent2">
                  <a:lumMod val="75000"/>
                </a:schemeClr>
              </a:solidFill>
            </a:ln>
          </c:spPr>
          <c:marker>
            <c:spPr>
              <a:solidFill>
                <a:schemeClr val="accent2"/>
              </a:solidFill>
              <a:ln>
                <a:solidFill>
                  <a:schemeClr val="accent2">
                    <a:lumMod val="75000"/>
                  </a:schemeClr>
                </a:solidFill>
              </a:ln>
            </c:spPr>
          </c:marker>
          <c:dLbls>
            <c:dLbl>
              <c:idx val="8"/>
              <c:layout>
                <c:manualLayout>
                  <c:x val="-0.10196007068243462"/>
                  <c:y val="-4.7477664936286551E-2"/>
                </c:manualLayout>
              </c:layout>
              <c:tx>
                <c:rich>
                  <a:bodyPr/>
                  <a:lstStyle/>
                  <a:p>
                    <a:r>
                      <a:rPr lang="en-US" altLang="en-US" dirty="0" smtClean="0"/>
                      <a:t>18%</a:t>
                    </a:r>
                    <a:endParaRPr lang="en-US" altLang="en-US" dirty="0"/>
                  </a:p>
                </c:rich>
              </c:tx>
              <c:showLegendKey val="0"/>
              <c:showVal val="1"/>
              <c:showCatName val="0"/>
              <c:showSerName val="0"/>
              <c:showPercent val="0"/>
              <c:showBubbleSize val="0"/>
            </c:dLbl>
            <c:showLegendKey val="0"/>
            <c:showVal val="0"/>
            <c:showCatName val="0"/>
            <c:showSerName val="0"/>
            <c:showPercent val="0"/>
            <c:showBubbleSize val="0"/>
          </c:dLbls>
          <c:cat>
            <c:strRef>
              <c:f>Sheet1!$A$2:$A$10</c:f>
              <c:strCache>
                <c:ptCount val="9"/>
                <c:pt idx="0">
                  <c:v>2007年</c:v>
                </c:pt>
                <c:pt idx="1">
                  <c:v>2008年</c:v>
                </c:pt>
                <c:pt idx="2">
                  <c:v>2009年</c:v>
                </c:pt>
                <c:pt idx="3">
                  <c:v>2010年</c:v>
                </c:pt>
                <c:pt idx="4">
                  <c:v>2011年</c:v>
                </c:pt>
                <c:pt idx="5">
                  <c:v>2012年</c:v>
                </c:pt>
                <c:pt idx="6">
                  <c:v>2013年</c:v>
                </c:pt>
                <c:pt idx="7">
                  <c:v>2014年</c:v>
                </c:pt>
                <c:pt idx="8">
                  <c:v>2015年</c:v>
                </c:pt>
              </c:strCache>
            </c:strRef>
          </c:cat>
          <c:val>
            <c:numRef>
              <c:f>Sheet1!$B$2:$B$10</c:f>
              <c:numCache>
                <c:formatCode>0.0%</c:formatCode>
                <c:ptCount val="9"/>
                <c:pt idx="0">
                  <c:v>0.10340000000000002</c:v>
                </c:pt>
                <c:pt idx="1">
                  <c:v>0.10620000000000002</c:v>
                </c:pt>
                <c:pt idx="2">
                  <c:v>0.114</c:v>
                </c:pt>
                <c:pt idx="3">
                  <c:v>0.10860000000000002</c:v>
                </c:pt>
                <c:pt idx="4">
                  <c:v>0.10320000000000001</c:v>
                </c:pt>
                <c:pt idx="5">
                  <c:v>0.10850000000000001</c:v>
                </c:pt>
                <c:pt idx="6">
                  <c:v>0.1148</c:v>
                </c:pt>
                <c:pt idx="7">
                  <c:v>0.12310000000000001</c:v>
                </c:pt>
                <c:pt idx="8">
                  <c:v>0.18000000000000002</c:v>
                </c:pt>
              </c:numCache>
            </c:numRef>
          </c:val>
          <c:smooth val="0"/>
        </c:ser>
        <c:ser>
          <c:idx val="1"/>
          <c:order val="1"/>
          <c:tx>
            <c:strRef>
              <c:f>Sheet1!$C$1</c:f>
              <c:strCache>
                <c:ptCount val="1"/>
                <c:pt idx="0">
                  <c:v>世界</c:v>
                </c:pt>
              </c:strCache>
            </c:strRef>
          </c:tx>
          <c:spPr>
            <a:ln>
              <a:solidFill>
                <a:schemeClr val="accent1"/>
              </a:solidFill>
            </a:ln>
          </c:spPr>
          <c:marker>
            <c:spPr>
              <a:solidFill>
                <a:schemeClr val="accent1"/>
              </a:solidFill>
              <a:ln>
                <a:solidFill>
                  <a:schemeClr val="accent1"/>
                </a:solidFill>
              </a:ln>
            </c:spPr>
          </c:marker>
          <c:dLbls>
            <c:dLbl>
              <c:idx val="8"/>
              <c:layout>
                <c:manualLayout>
                  <c:x val="-0.10947626788263964"/>
                  <c:y val="-2.0204582995044643E-2"/>
                </c:manualLayout>
              </c:layout>
              <c:showLegendKey val="0"/>
              <c:showVal val="1"/>
              <c:showCatName val="0"/>
              <c:showSerName val="0"/>
              <c:showPercent val="0"/>
              <c:showBubbleSize val="0"/>
            </c:dLbl>
            <c:showLegendKey val="0"/>
            <c:showVal val="0"/>
            <c:showCatName val="0"/>
            <c:showSerName val="0"/>
            <c:showPercent val="0"/>
            <c:showBubbleSize val="0"/>
          </c:dLbls>
          <c:cat>
            <c:strRef>
              <c:f>Sheet1!$A$2:$A$10</c:f>
              <c:strCache>
                <c:ptCount val="9"/>
                <c:pt idx="0">
                  <c:v>2007年</c:v>
                </c:pt>
                <c:pt idx="1">
                  <c:v>2008年</c:v>
                </c:pt>
                <c:pt idx="2">
                  <c:v>2009年</c:v>
                </c:pt>
                <c:pt idx="3">
                  <c:v>2010年</c:v>
                </c:pt>
                <c:pt idx="4">
                  <c:v>2011年</c:v>
                </c:pt>
                <c:pt idx="5">
                  <c:v>2012年</c:v>
                </c:pt>
                <c:pt idx="6">
                  <c:v>2013年</c:v>
                </c:pt>
                <c:pt idx="7">
                  <c:v>2014年</c:v>
                </c:pt>
                <c:pt idx="8">
                  <c:v>2015年</c:v>
                </c:pt>
              </c:strCache>
            </c:strRef>
          </c:cat>
          <c:val>
            <c:numRef>
              <c:f>Sheet1!$C$2:$C$10</c:f>
              <c:numCache>
                <c:formatCode>0.0%</c:formatCode>
                <c:ptCount val="9"/>
                <c:pt idx="0">
                  <c:v>0.19500000000000001</c:v>
                </c:pt>
                <c:pt idx="1">
                  <c:v>0.18100000000000002</c:v>
                </c:pt>
                <c:pt idx="2">
                  <c:v>0.20400000000000001</c:v>
                </c:pt>
                <c:pt idx="3">
                  <c:v>0.23590000000000003</c:v>
                </c:pt>
                <c:pt idx="4">
                  <c:v>0.18100000000000002</c:v>
                </c:pt>
                <c:pt idx="5">
                  <c:v>0.191</c:v>
                </c:pt>
                <c:pt idx="6">
                  <c:v>0.19950000000000001</c:v>
                </c:pt>
                <c:pt idx="7">
                  <c:v>0.20600000000000002</c:v>
                </c:pt>
                <c:pt idx="8">
                  <c:v>0.222</c:v>
                </c:pt>
              </c:numCache>
            </c:numRef>
          </c:val>
          <c:smooth val="0"/>
        </c:ser>
        <c:dLbls>
          <c:showLegendKey val="0"/>
          <c:showVal val="0"/>
          <c:showCatName val="0"/>
          <c:showSerName val="0"/>
          <c:showPercent val="0"/>
          <c:showBubbleSize val="0"/>
        </c:dLbls>
        <c:marker val="1"/>
        <c:smooth val="0"/>
        <c:axId val="494718336"/>
        <c:axId val="494720128"/>
      </c:lineChart>
      <c:catAx>
        <c:axId val="494718336"/>
        <c:scaling>
          <c:orientation val="minMax"/>
        </c:scaling>
        <c:delete val="0"/>
        <c:axPos val="b"/>
        <c:majorTickMark val="none"/>
        <c:minorTickMark val="none"/>
        <c:tickLblPos val="nextTo"/>
        <c:txPr>
          <a:bodyPr/>
          <a:lstStyle/>
          <a:p>
            <a:pPr>
              <a:defRPr sz="1050"/>
            </a:pPr>
            <a:endParaRPr lang="zh-CN"/>
          </a:p>
        </c:txPr>
        <c:crossAx val="494720128"/>
        <c:crosses val="autoZero"/>
        <c:auto val="1"/>
        <c:lblAlgn val="ctr"/>
        <c:lblOffset val="100"/>
        <c:noMultiLvlLbl val="0"/>
      </c:catAx>
      <c:valAx>
        <c:axId val="494720128"/>
        <c:scaling>
          <c:orientation val="minMax"/>
          <c:min val="0"/>
        </c:scaling>
        <c:delete val="0"/>
        <c:axPos val="l"/>
        <c:numFmt formatCode="0%" sourceLinked="0"/>
        <c:majorTickMark val="none"/>
        <c:minorTickMark val="none"/>
        <c:tickLblPos val="nextTo"/>
        <c:txPr>
          <a:bodyPr/>
          <a:lstStyle/>
          <a:p>
            <a:pPr>
              <a:defRPr sz="1200"/>
            </a:pPr>
            <a:endParaRPr lang="zh-CN"/>
          </a:p>
        </c:txPr>
        <c:crossAx val="494718336"/>
        <c:crosses val="autoZero"/>
        <c:crossBetween val="between"/>
      </c:valAx>
      <c:spPr>
        <a:solidFill>
          <a:schemeClr val="accent2">
            <a:lumMod val="20000"/>
            <a:lumOff val="80000"/>
          </a:schemeClr>
        </a:solidFill>
        <a:ln w="25400">
          <a:noFill/>
        </a:ln>
      </c:spPr>
    </c:plotArea>
    <c:legend>
      <c:legendPos val="b"/>
      <c:overlay val="0"/>
      <c:txPr>
        <a:bodyPr/>
        <a:lstStyle/>
        <a:p>
          <a:pPr>
            <a:defRPr sz="1600" b="1"/>
          </a:pPr>
          <a:endParaRPr lang="zh-CN"/>
        </a:p>
      </c:txPr>
    </c:legend>
    <c:plotVisOnly val="1"/>
    <c:dispBlanksAs val="zero"/>
    <c:showDLblsOverMax val="0"/>
  </c:chart>
  <c:txPr>
    <a:bodyPr/>
    <a:lstStyle/>
    <a:p>
      <a:pPr>
        <a:defRPr sz="1800"/>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列1</c:v>
                </c:pt>
              </c:strCache>
            </c:strRef>
          </c:tx>
          <c:spPr>
            <a:solidFill>
              <a:schemeClr val="accent2"/>
            </a:solidFill>
          </c:spPr>
          <c:dPt>
            <c:idx val="1"/>
            <c:bubble3D val="0"/>
            <c:spPr>
              <a:solidFill>
                <a:schemeClr val="accent2">
                  <a:lumMod val="40000"/>
                  <a:lumOff val="60000"/>
                </a:schemeClr>
              </a:solidFill>
            </c:spPr>
          </c:dPt>
          <c:cat>
            <c:strRef>
              <c:f>Sheet1!$A$2:$A$3</c:f>
              <c:strCache>
                <c:ptCount val="2"/>
                <c:pt idx="0">
                  <c:v>第三产业</c:v>
                </c:pt>
                <c:pt idx="1">
                  <c:v>其他</c:v>
                </c:pt>
              </c:strCache>
            </c:strRef>
          </c:cat>
          <c:val>
            <c:numRef>
              <c:f>Sheet1!$B$2:$B$3</c:f>
              <c:numCache>
                <c:formatCode>0.0%</c:formatCode>
                <c:ptCount val="2"/>
                <c:pt idx="0">
                  <c:v>0.51600000000000001</c:v>
                </c:pt>
                <c:pt idx="1">
                  <c:v>0.4840000000000001</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spPr>
            <a:solidFill>
              <a:schemeClr val="accent1"/>
            </a:solidFill>
          </c:spPr>
          <c:dPt>
            <c:idx val="1"/>
            <c:bubble3D val="0"/>
            <c:spPr>
              <a:solidFill>
                <a:schemeClr val="accent1">
                  <a:lumMod val="40000"/>
                  <a:lumOff val="60000"/>
                </a:schemeClr>
              </a:solidFill>
            </c:spPr>
          </c:dPt>
          <c:cat>
            <c:strRef>
              <c:f>Sheet1!$A$2:$A$3</c:f>
              <c:strCache>
                <c:ptCount val="2"/>
                <c:pt idx="0">
                  <c:v>第二产业</c:v>
                </c:pt>
                <c:pt idx="1">
                  <c:v>其他</c:v>
                </c:pt>
              </c:strCache>
            </c:strRef>
          </c:cat>
          <c:val>
            <c:numRef>
              <c:f>Sheet1!$B$2:$B$3</c:f>
              <c:numCache>
                <c:formatCode>0.0%</c:formatCode>
                <c:ptCount val="2"/>
                <c:pt idx="0">
                  <c:v>0.39800000000000008</c:v>
                </c:pt>
                <c:pt idx="1">
                  <c:v>0.60200000000000009</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4496801423954341E-3"/>
          <c:y val="0.18668852049347509"/>
          <c:w val="0.88010703686730052"/>
          <c:h val="0.74330328432147175"/>
        </c:manualLayout>
      </c:layout>
      <c:pie3DChart>
        <c:varyColors val="1"/>
        <c:ser>
          <c:idx val="0"/>
          <c:order val="0"/>
          <c:tx>
            <c:strRef>
              <c:f>Sheet1!$B$1</c:f>
              <c:strCache>
                <c:ptCount val="1"/>
                <c:pt idx="0">
                  <c:v>列1</c:v>
                </c:pt>
              </c:strCache>
            </c:strRef>
          </c:tx>
          <c:dPt>
            <c:idx val="0"/>
            <c:bubble3D val="0"/>
            <c:spPr>
              <a:solidFill>
                <a:schemeClr val="accent2"/>
              </a:solidFill>
            </c:spPr>
          </c:dPt>
          <c:dPt>
            <c:idx val="1"/>
            <c:bubble3D val="0"/>
            <c:spPr>
              <a:solidFill>
                <a:schemeClr val="accent1"/>
              </a:solidFill>
              <a:ln>
                <a:solidFill>
                  <a:schemeClr val="accent1"/>
                </a:solidFill>
              </a:ln>
            </c:spPr>
          </c:dPt>
          <c:cat>
            <c:numRef>
              <c:f>Sheet1!$A$2:$A$3</c:f>
              <c:numCache>
                <c:formatCode>General</c:formatCode>
                <c:ptCount val="2"/>
                <c:pt idx="0">
                  <c:v>1</c:v>
                </c:pt>
                <c:pt idx="1">
                  <c:v>2</c:v>
                </c:pt>
              </c:numCache>
            </c:numRef>
          </c:cat>
          <c:val>
            <c:numRef>
              <c:f>Sheet1!$B$2:$B$3</c:f>
              <c:numCache>
                <c:formatCode>0.0%</c:formatCode>
                <c:ptCount val="2"/>
                <c:pt idx="0">
                  <c:v>0.64600000000000013</c:v>
                </c:pt>
                <c:pt idx="1">
                  <c:v>0.35400000000000004</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chemeClr val="accent2"/>
            </a:solidFill>
          </c:spPr>
          <c:invertIfNegative val="0"/>
          <c:dPt>
            <c:idx val="1"/>
            <c:invertIfNegative val="0"/>
            <c:bubble3D val="0"/>
            <c:spPr>
              <a:solidFill>
                <a:schemeClr val="accent1"/>
              </a:solidFill>
            </c:spPr>
          </c:dPt>
          <c:dLbls>
            <c:dLbl>
              <c:idx val="0"/>
              <c:layout>
                <c:manualLayout>
                  <c:x val="6.1899129394059747E-2"/>
                  <c:y val="-0.41666624584012968"/>
                </c:manualLayout>
              </c:layout>
              <c:spPr/>
              <c:txPr>
                <a:bodyPr/>
                <a:lstStyle/>
                <a:p>
                  <a:pPr>
                    <a:defRPr sz="1400" b="1">
                      <a:solidFill>
                        <a:srgbClr val="C00000"/>
                      </a:solidFill>
                    </a:defRPr>
                  </a:pPr>
                  <a:endParaRPr lang="zh-CN"/>
                </a:p>
              </c:txPr>
              <c:showLegendKey val="0"/>
              <c:showVal val="1"/>
              <c:showCatName val="0"/>
              <c:showSerName val="0"/>
              <c:showPercent val="0"/>
              <c:showBubbleSize val="0"/>
            </c:dLbl>
            <c:dLbl>
              <c:idx val="1"/>
              <c:layout>
                <c:manualLayout>
                  <c:x val="5.8584275672867413E-2"/>
                  <c:y val="-0.31725102639592384"/>
                </c:manualLayout>
              </c:layout>
              <c:spPr/>
              <c:txPr>
                <a:bodyPr/>
                <a:lstStyle/>
                <a:p>
                  <a:pPr>
                    <a:defRPr sz="1400" b="1">
                      <a:solidFill>
                        <a:schemeClr val="tx2"/>
                      </a:solidFill>
                    </a:defRPr>
                  </a:pPr>
                  <a:endParaRPr lang="zh-CN"/>
                </a:p>
              </c:txPr>
              <c:showLegendKey val="0"/>
              <c:showVal val="1"/>
              <c:showCatName val="0"/>
              <c:showSerName val="0"/>
              <c:showPercent val="0"/>
              <c:showBubbleSize val="0"/>
            </c:dLbl>
            <c:dLbl>
              <c:idx val="2"/>
              <c:layout>
                <c:manualLayout>
                  <c:x val="1.7180401247594769E-2"/>
                  <c:y val="-0.13916125010551739"/>
                </c:manualLayout>
              </c:layout>
              <c:showLegendKey val="0"/>
              <c:showVal val="1"/>
              <c:showCatName val="0"/>
              <c:showSerName val="0"/>
              <c:showPercent val="0"/>
              <c:showBubbleSize val="0"/>
            </c:dLbl>
            <c:dLbl>
              <c:idx val="3"/>
              <c:layout>
                <c:manualLayout>
                  <c:x val="3.0924722245670541E-2"/>
                  <c:y val="-0.15977773160263137"/>
                </c:manualLayout>
              </c:layout>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2016年</c:v>
                </c:pt>
                <c:pt idx="1">
                  <c:v>2015年</c:v>
                </c:pt>
              </c:strCache>
            </c:strRef>
          </c:cat>
          <c:val>
            <c:numRef>
              <c:f>Sheet1!$B$2:$B$3</c:f>
              <c:numCache>
                <c:formatCode>0.0%</c:formatCode>
                <c:ptCount val="2"/>
                <c:pt idx="0">
                  <c:v>0.55800000000000005</c:v>
                </c:pt>
                <c:pt idx="1">
                  <c:v>0.55400000000000005</c:v>
                </c:pt>
              </c:numCache>
            </c:numRef>
          </c:val>
        </c:ser>
        <c:dLbls>
          <c:showLegendKey val="0"/>
          <c:showVal val="0"/>
          <c:showCatName val="0"/>
          <c:showSerName val="0"/>
          <c:showPercent val="0"/>
          <c:showBubbleSize val="0"/>
        </c:dLbls>
        <c:gapWidth val="150"/>
        <c:shape val="box"/>
        <c:axId val="524924416"/>
        <c:axId val="524925952"/>
        <c:axId val="0"/>
      </c:bar3DChart>
      <c:catAx>
        <c:axId val="524924416"/>
        <c:scaling>
          <c:orientation val="minMax"/>
        </c:scaling>
        <c:delete val="1"/>
        <c:axPos val="b"/>
        <c:numFmt formatCode="@" sourceLinked="1"/>
        <c:majorTickMark val="out"/>
        <c:minorTickMark val="none"/>
        <c:tickLblPos val="nextTo"/>
        <c:crossAx val="524925952"/>
        <c:crosses val="autoZero"/>
        <c:auto val="1"/>
        <c:lblAlgn val="ctr"/>
        <c:lblOffset val="100"/>
        <c:noMultiLvlLbl val="0"/>
      </c:catAx>
      <c:valAx>
        <c:axId val="524925952"/>
        <c:scaling>
          <c:orientation val="minMax"/>
        </c:scaling>
        <c:delete val="1"/>
        <c:axPos val="l"/>
        <c:numFmt formatCode="0.0%" sourceLinked="1"/>
        <c:majorTickMark val="out"/>
        <c:minorTickMark val="none"/>
        <c:tickLblPos val="nextTo"/>
        <c:crossAx val="524924416"/>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invertIfNegative val="0"/>
          <c:dPt>
            <c:idx val="0"/>
            <c:invertIfNegative val="0"/>
            <c:bubble3D val="0"/>
            <c:spPr>
              <a:solidFill>
                <a:schemeClr val="accent2"/>
              </a:solidFill>
            </c:spPr>
          </c:dPt>
          <c:dPt>
            <c:idx val="1"/>
            <c:invertIfNegative val="0"/>
            <c:bubble3D val="0"/>
            <c:spPr>
              <a:solidFill>
                <a:schemeClr val="accent2"/>
              </a:solidFill>
            </c:spPr>
          </c:dPt>
          <c:dPt>
            <c:idx val="35"/>
            <c:invertIfNegative val="0"/>
            <c:bubble3D val="0"/>
            <c:spPr>
              <a:solidFill>
                <a:schemeClr val="accent1"/>
              </a:solidFill>
            </c:spPr>
          </c:dPt>
          <c:dPt>
            <c:idx val="36"/>
            <c:invertIfNegative val="0"/>
            <c:bubble3D val="0"/>
            <c:spPr>
              <a:solidFill>
                <a:schemeClr val="accent1"/>
              </a:solidFill>
            </c:spPr>
          </c:dPt>
          <c:dPt>
            <c:idx val="37"/>
            <c:invertIfNegative val="0"/>
            <c:bubble3D val="0"/>
            <c:spPr>
              <a:solidFill>
                <a:schemeClr val="accent1"/>
              </a:solidFill>
            </c:spPr>
          </c:dPt>
          <c:dPt>
            <c:idx val="38"/>
            <c:invertIfNegative val="0"/>
            <c:bubble3D val="0"/>
            <c:spPr>
              <a:solidFill>
                <a:schemeClr val="accent1"/>
              </a:solidFill>
            </c:spPr>
          </c:dPt>
          <c:dPt>
            <c:idx val="56"/>
            <c:invertIfNegative val="0"/>
            <c:bubble3D val="0"/>
            <c:spPr>
              <a:solidFill>
                <a:schemeClr val="accent2"/>
              </a:solidFill>
            </c:spPr>
          </c:dPt>
          <c:dPt>
            <c:idx val="57"/>
            <c:invertIfNegative val="0"/>
            <c:bubble3D val="0"/>
            <c:spPr>
              <a:solidFill>
                <a:schemeClr val="accent2"/>
              </a:solidFill>
            </c:spPr>
          </c:dPt>
          <c:dPt>
            <c:idx val="58"/>
            <c:invertIfNegative val="0"/>
            <c:bubble3D val="0"/>
            <c:spPr>
              <a:solidFill>
                <a:schemeClr val="accent2"/>
              </a:solidFill>
            </c:spPr>
          </c:dPt>
          <c:dPt>
            <c:idx val="59"/>
            <c:invertIfNegative val="0"/>
            <c:bubble3D val="0"/>
            <c:spPr>
              <a:solidFill>
                <a:schemeClr val="accent2"/>
              </a:solidFill>
            </c:spPr>
          </c:dPt>
          <c:cat>
            <c:numRef>
              <c:f>Sheet1!$A$2:$A$61</c:f>
              <c:numCache>
                <c:formatCode>yyyy"年"m"月"</c:formatCode>
                <c:ptCount val="60"/>
                <c:pt idx="0">
                  <c:v>42705</c:v>
                </c:pt>
                <c:pt idx="1">
                  <c:v>42675</c:v>
                </c:pt>
                <c:pt idx="2">
                  <c:v>42644</c:v>
                </c:pt>
                <c:pt idx="3">
                  <c:v>42614</c:v>
                </c:pt>
                <c:pt idx="4">
                  <c:v>42583</c:v>
                </c:pt>
                <c:pt idx="5">
                  <c:v>42552</c:v>
                </c:pt>
                <c:pt idx="6">
                  <c:v>42522</c:v>
                </c:pt>
                <c:pt idx="7">
                  <c:v>42491</c:v>
                </c:pt>
                <c:pt idx="8">
                  <c:v>42461</c:v>
                </c:pt>
                <c:pt idx="9">
                  <c:v>42430</c:v>
                </c:pt>
                <c:pt idx="10">
                  <c:v>42401</c:v>
                </c:pt>
                <c:pt idx="11">
                  <c:v>42370</c:v>
                </c:pt>
                <c:pt idx="12">
                  <c:v>42339</c:v>
                </c:pt>
                <c:pt idx="13">
                  <c:v>42309</c:v>
                </c:pt>
                <c:pt idx="14">
                  <c:v>42278</c:v>
                </c:pt>
                <c:pt idx="15">
                  <c:v>42248</c:v>
                </c:pt>
                <c:pt idx="16">
                  <c:v>42217</c:v>
                </c:pt>
                <c:pt idx="17">
                  <c:v>42186</c:v>
                </c:pt>
                <c:pt idx="18">
                  <c:v>42156</c:v>
                </c:pt>
                <c:pt idx="19">
                  <c:v>42125</c:v>
                </c:pt>
                <c:pt idx="20">
                  <c:v>42095</c:v>
                </c:pt>
                <c:pt idx="21">
                  <c:v>42064</c:v>
                </c:pt>
                <c:pt idx="22">
                  <c:v>42036</c:v>
                </c:pt>
                <c:pt idx="23">
                  <c:v>42005</c:v>
                </c:pt>
                <c:pt idx="24">
                  <c:v>41974</c:v>
                </c:pt>
                <c:pt idx="25">
                  <c:v>41944</c:v>
                </c:pt>
                <c:pt idx="26">
                  <c:v>41913</c:v>
                </c:pt>
                <c:pt idx="27">
                  <c:v>41883</c:v>
                </c:pt>
                <c:pt idx="28">
                  <c:v>41852</c:v>
                </c:pt>
                <c:pt idx="29">
                  <c:v>41821</c:v>
                </c:pt>
                <c:pt idx="30">
                  <c:v>41791</c:v>
                </c:pt>
                <c:pt idx="31">
                  <c:v>41760</c:v>
                </c:pt>
                <c:pt idx="32">
                  <c:v>41730</c:v>
                </c:pt>
                <c:pt idx="33">
                  <c:v>41699</c:v>
                </c:pt>
                <c:pt idx="34">
                  <c:v>41671</c:v>
                </c:pt>
                <c:pt idx="35">
                  <c:v>41640</c:v>
                </c:pt>
                <c:pt idx="36">
                  <c:v>41609</c:v>
                </c:pt>
                <c:pt idx="37">
                  <c:v>41579</c:v>
                </c:pt>
                <c:pt idx="38">
                  <c:v>41548</c:v>
                </c:pt>
                <c:pt idx="39">
                  <c:v>41518</c:v>
                </c:pt>
                <c:pt idx="40">
                  <c:v>41487</c:v>
                </c:pt>
                <c:pt idx="41">
                  <c:v>41456</c:v>
                </c:pt>
                <c:pt idx="42">
                  <c:v>41426</c:v>
                </c:pt>
                <c:pt idx="43">
                  <c:v>41395</c:v>
                </c:pt>
                <c:pt idx="44">
                  <c:v>41365</c:v>
                </c:pt>
                <c:pt idx="45">
                  <c:v>41334</c:v>
                </c:pt>
                <c:pt idx="46">
                  <c:v>41306</c:v>
                </c:pt>
                <c:pt idx="47">
                  <c:v>41275</c:v>
                </c:pt>
                <c:pt idx="48">
                  <c:v>41244</c:v>
                </c:pt>
                <c:pt idx="49">
                  <c:v>41214</c:v>
                </c:pt>
                <c:pt idx="50">
                  <c:v>41183</c:v>
                </c:pt>
                <c:pt idx="51">
                  <c:v>41153</c:v>
                </c:pt>
                <c:pt idx="52">
                  <c:v>41122</c:v>
                </c:pt>
                <c:pt idx="53">
                  <c:v>41091</c:v>
                </c:pt>
                <c:pt idx="54">
                  <c:v>41061</c:v>
                </c:pt>
                <c:pt idx="55">
                  <c:v>41030</c:v>
                </c:pt>
                <c:pt idx="56">
                  <c:v>41000</c:v>
                </c:pt>
                <c:pt idx="57">
                  <c:v>40969</c:v>
                </c:pt>
                <c:pt idx="58">
                  <c:v>40940</c:v>
                </c:pt>
                <c:pt idx="59">
                  <c:v>40909</c:v>
                </c:pt>
              </c:numCache>
            </c:numRef>
          </c:cat>
          <c:val>
            <c:numRef>
              <c:f>Sheet1!$B$2:$B$61</c:f>
              <c:numCache>
                <c:formatCode>0.00%</c:formatCode>
                <c:ptCount val="60"/>
                <c:pt idx="0">
                  <c:v>5.5000000000000007E-2</c:v>
                </c:pt>
                <c:pt idx="1">
                  <c:v>3.3000000000000002E-2</c:v>
                </c:pt>
                <c:pt idx="2">
                  <c:v>1.2E-2</c:v>
                </c:pt>
                <c:pt idx="3">
                  <c:v>1.0000000000000002E-3</c:v>
                </c:pt>
                <c:pt idx="4">
                  <c:v>-8.0000000000000019E-3</c:v>
                </c:pt>
                <c:pt idx="5">
                  <c:v>-1.7000000000000001E-2</c:v>
                </c:pt>
                <c:pt idx="6">
                  <c:v>-2.5999999999999999E-2</c:v>
                </c:pt>
                <c:pt idx="7">
                  <c:v>-2.8000000000000001E-2</c:v>
                </c:pt>
                <c:pt idx="8">
                  <c:v>-3.4000000000000002E-2</c:v>
                </c:pt>
                <c:pt idx="9">
                  <c:v>-4.3000000000000003E-2</c:v>
                </c:pt>
                <c:pt idx="10">
                  <c:v>-4.9000000000000009E-2</c:v>
                </c:pt>
                <c:pt idx="11">
                  <c:v>-5.3000000000000005E-2</c:v>
                </c:pt>
                <c:pt idx="12">
                  <c:v>-5.9000000000000004E-2</c:v>
                </c:pt>
                <c:pt idx="13">
                  <c:v>-5.9000000000000004E-2</c:v>
                </c:pt>
                <c:pt idx="14">
                  <c:v>-5.9000000000000004E-2</c:v>
                </c:pt>
                <c:pt idx="15">
                  <c:v>-5.9500000000000011E-2</c:v>
                </c:pt>
                <c:pt idx="16">
                  <c:v>-5.9200000000000003E-2</c:v>
                </c:pt>
                <c:pt idx="17">
                  <c:v>-5.3699999999999998E-2</c:v>
                </c:pt>
                <c:pt idx="18">
                  <c:v>-4.8100000000000004E-2</c:v>
                </c:pt>
                <c:pt idx="19">
                  <c:v>-4.6100000000000002E-2</c:v>
                </c:pt>
                <c:pt idx="20">
                  <c:v>-4.5699999999999998E-2</c:v>
                </c:pt>
                <c:pt idx="21">
                  <c:v>-4.5600000000000002E-2</c:v>
                </c:pt>
                <c:pt idx="22">
                  <c:v>-4.8000000000000001E-2</c:v>
                </c:pt>
                <c:pt idx="23">
                  <c:v>-4.3199999999999995E-2</c:v>
                </c:pt>
                <c:pt idx="24">
                  <c:v>-3.32E-2</c:v>
                </c:pt>
                <c:pt idx="25">
                  <c:v>-2.6900000000000004E-2</c:v>
                </c:pt>
                <c:pt idx="26">
                  <c:v>-2.2400000000000003E-2</c:v>
                </c:pt>
                <c:pt idx="27">
                  <c:v>-1.7999999999999999E-2</c:v>
                </c:pt>
                <c:pt idx="28">
                  <c:v>-1.2E-2</c:v>
                </c:pt>
                <c:pt idx="29">
                  <c:v>-8.7000000000000029E-3</c:v>
                </c:pt>
                <c:pt idx="30">
                  <c:v>-1.1100000000000002E-2</c:v>
                </c:pt>
                <c:pt idx="31">
                  <c:v>-1.4500000000000001E-2</c:v>
                </c:pt>
                <c:pt idx="32">
                  <c:v>-2.0000000000000004E-2</c:v>
                </c:pt>
                <c:pt idx="33">
                  <c:v>-2.3E-2</c:v>
                </c:pt>
                <c:pt idx="34">
                  <c:v>-2.0199999999999999E-2</c:v>
                </c:pt>
                <c:pt idx="35">
                  <c:v>-1.6400000000000001E-2</c:v>
                </c:pt>
                <c:pt idx="36">
                  <c:v>-1.3599999999999998E-2</c:v>
                </c:pt>
                <c:pt idx="37">
                  <c:v>-1.4200000000000001E-2</c:v>
                </c:pt>
                <c:pt idx="38">
                  <c:v>-1.5100000000000002E-2</c:v>
                </c:pt>
                <c:pt idx="39">
                  <c:v>-1.3400000000000002E-2</c:v>
                </c:pt>
                <c:pt idx="40">
                  <c:v>-1.6299999999999999E-2</c:v>
                </c:pt>
                <c:pt idx="41">
                  <c:v>-2.2700000000000001E-2</c:v>
                </c:pt>
                <c:pt idx="42">
                  <c:v>-2.7000000000000003E-2</c:v>
                </c:pt>
                <c:pt idx="43">
                  <c:v>-2.87E-2</c:v>
                </c:pt>
                <c:pt idx="44">
                  <c:v>-2.6200000000000005E-2</c:v>
                </c:pt>
                <c:pt idx="45">
                  <c:v>-1.9199999999999998E-2</c:v>
                </c:pt>
                <c:pt idx="46">
                  <c:v>-1.6299999999999999E-2</c:v>
                </c:pt>
                <c:pt idx="47">
                  <c:v>-1.6400000000000001E-2</c:v>
                </c:pt>
                <c:pt idx="48">
                  <c:v>-1.9400000000000004E-2</c:v>
                </c:pt>
                <c:pt idx="49">
                  <c:v>-2.1999999999999999E-2</c:v>
                </c:pt>
                <c:pt idx="50">
                  <c:v>-2.7600000000000006E-2</c:v>
                </c:pt>
                <c:pt idx="51">
                  <c:v>-3.5500000000000004E-2</c:v>
                </c:pt>
                <c:pt idx="52">
                  <c:v>-3.4799999999999998E-2</c:v>
                </c:pt>
                <c:pt idx="53">
                  <c:v>-2.87E-2</c:v>
                </c:pt>
                <c:pt idx="54">
                  <c:v>-2.0799999999999999E-2</c:v>
                </c:pt>
                <c:pt idx="55">
                  <c:v>-1.4E-2</c:v>
                </c:pt>
                <c:pt idx="56">
                  <c:v>-7.000000000000001E-3</c:v>
                </c:pt>
                <c:pt idx="57">
                  <c:v>-3.2000000000000006E-3</c:v>
                </c:pt>
                <c:pt idx="58">
                  <c:v>3.0000000000000003E-4</c:v>
                </c:pt>
                <c:pt idx="59">
                  <c:v>7.3000000000000009E-3</c:v>
                </c:pt>
              </c:numCache>
            </c:numRef>
          </c:val>
        </c:ser>
        <c:dLbls>
          <c:showLegendKey val="0"/>
          <c:showVal val="0"/>
          <c:showCatName val="0"/>
          <c:showSerName val="0"/>
          <c:showPercent val="0"/>
          <c:showBubbleSize val="0"/>
        </c:dLbls>
        <c:gapWidth val="150"/>
        <c:axId val="525114368"/>
        <c:axId val="525116160"/>
      </c:barChart>
      <c:dateAx>
        <c:axId val="525114368"/>
        <c:scaling>
          <c:orientation val="minMax"/>
        </c:scaling>
        <c:delete val="1"/>
        <c:axPos val="b"/>
        <c:numFmt formatCode="yyyy&quot;年&quot;m&quot;月&quot;" sourceLinked="1"/>
        <c:majorTickMark val="out"/>
        <c:minorTickMark val="none"/>
        <c:tickLblPos val="nextTo"/>
        <c:crossAx val="525116160"/>
        <c:crosses val="autoZero"/>
        <c:auto val="1"/>
        <c:lblOffset val="100"/>
        <c:baseTimeUnit val="months"/>
      </c:dateAx>
      <c:valAx>
        <c:axId val="525116160"/>
        <c:scaling>
          <c:orientation val="minMax"/>
        </c:scaling>
        <c:delete val="0"/>
        <c:axPos val="l"/>
        <c:numFmt formatCode="0.00%" sourceLinked="1"/>
        <c:majorTickMark val="out"/>
        <c:minorTickMark val="none"/>
        <c:tickLblPos val="nextTo"/>
        <c:txPr>
          <a:bodyPr/>
          <a:lstStyle/>
          <a:p>
            <a:pPr>
              <a:defRPr sz="1000"/>
            </a:pPr>
            <a:endParaRPr lang="zh-CN"/>
          </a:p>
        </c:txPr>
        <c:crossAx val="525114368"/>
        <c:crosses val="autoZero"/>
        <c:crossBetween val="between"/>
      </c:valAx>
      <c:spPr>
        <a:solidFill>
          <a:schemeClr val="accent2">
            <a:lumMod val="20000"/>
            <a:lumOff val="80000"/>
          </a:schemeClr>
        </a:solidFill>
      </c:spPr>
    </c:plotArea>
    <c:plotVisOnly val="1"/>
    <c:dispBlanksAs val="gap"/>
    <c:showDLblsOverMax val="0"/>
  </c:chart>
  <c:txPr>
    <a:bodyPr/>
    <a:lstStyle/>
    <a:p>
      <a:pPr>
        <a:defRPr sz="1800"/>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系列 1</c:v>
                </c:pt>
              </c:strCache>
            </c:strRef>
          </c:tx>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0.0;[Red]0.0</c:formatCode>
                <c:ptCount val="12"/>
                <c:pt idx="0">
                  <c:v>49.4</c:v>
                </c:pt>
                <c:pt idx="1">
                  <c:v>49</c:v>
                </c:pt>
                <c:pt idx="2">
                  <c:v>50.2</c:v>
                </c:pt>
                <c:pt idx="3">
                  <c:v>50.1</c:v>
                </c:pt>
                <c:pt idx="4">
                  <c:v>50.1</c:v>
                </c:pt>
                <c:pt idx="5">
                  <c:v>50</c:v>
                </c:pt>
                <c:pt idx="6">
                  <c:v>49.9</c:v>
                </c:pt>
                <c:pt idx="7">
                  <c:v>50.4</c:v>
                </c:pt>
                <c:pt idx="8">
                  <c:v>50.4</c:v>
                </c:pt>
                <c:pt idx="9">
                  <c:v>51.2</c:v>
                </c:pt>
                <c:pt idx="10">
                  <c:v>51.7</c:v>
                </c:pt>
                <c:pt idx="11">
                  <c:v>51.4</c:v>
                </c:pt>
              </c:numCache>
            </c:numRef>
          </c:val>
          <c:smooth val="0"/>
        </c:ser>
        <c:ser>
          <c:idx val="1"/>
          <c:order val="1"/>
          <c:tx>
            <c:strRef>
              <c:f>Sheet1!$C$1</c:f>
              <c:strCache>
                <c:ptCount val="1"/>
                <c:pt idx="0">
                  <c:v>系列 2</c:v>
                </c:pt>
              </c:strCache>
            </c:strRef>
          </c:tx>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0.0;[Red]0.0</c:formatCode>
                <c:ptCount val="12"/>
                <c:pt idx="0">
                  <c:v>50</c:v>
                </c:pt>
                <c:pt idx="1">
                  <c:v>50</c:v>
                </c:pt>
                <c:pt idx="2">
                  <c:v>50</c:v>
                </c:pt>
                <c:pt idx="3">
                  <c:v>50</c:v>
                </c:pt>
                <c:pt idx="4">
                  <c:v>50</c:v>
                </c:pt>
                <c:pt idx="5">
                  <c:v>50</c:v>
                </c:pt>
                <c:pt idx="6">
                  <c:v>50</c:v>
                </c:pt>
                <c:pt idx="7">
                  <c:v>50</c:v>
                </c:pt>
                <c:pt idx="8">
                  <c:v>50</c:v>
                </c:pt>
                <c:pt idx="9">
                  <c:v>50</c:v>
                </c:pt>
                <c:pt idx="10">
                  <c:v>50</c:v>
                </c:pt>
                <c:pt idx="11">
                  <c:v>50</c:v>
                </c:pt>
              </c:numCache>
            </c:numRef>
          </c:val>
          <c:smooth val="0"/>
        </c:ser>
        <c:dLbls>
          <c:showLegendKey val="0"/>
          <c:showVal val="0"/>
          <c:showCatName val="0"/>
          <c:showSerName val="0"/>
          <c:showPercent val="0"/>
          <c:showBubbleSize val="0"/>
        </c:dLbls>
        <c:marker val="1"/>
        <c:smooth val="0"/>
        <c:axId val="526230272"/>
        <c:axId val="526231808"/>
      </c:lineChart>
      <c:catAx>
        <c:axId val="526230272"/>
        <c:scaling>
          <c:orientation val="minMax"/>
        </c:scaling>
        <c:delete val="0"/>
        <c:axPos val="b"/>
        <c:majorTickMark val="out"/>
        <c:minorTickMark val="none"/>
        <c:tickLblPos val="nextTo"/>
        <c:txPr>
          <a:bodyPr/>
          <a:lstStyle/>
          <a:p>
            <a:pPr>
              <a:defRPr sz="1050"/>
            </a:pPr>
            <a:endParaRPr lang="zh-CN"/>
          </a:p>
        </c:txPr>
        <c:crossAx val="526231808"/>
        <c:crosses val="autoZero"/>
        <c:auto val="1"/>
        <c:lblAlgn val="ctr"/>
        <c:lblOffset val="100"/>
        <c:noMultiLvlLbl val="0"/>
      </c:catAx>
      <c:valAx>
        <c:axId val="526231808"/>
        <c:scaling>
          <c:orientation val="minMax"/>
          <c:max val="52"/>
          <c:min val="47.5"/>
        </c:scaling>
        <c:delete val="0"/>
        <c:axPos val="l"/>
        <c:majorGridlines/>
        <c:numFmt formatCode="0.0;[Red]0.0" sourceLinked="1"/>
        <c:majorTickMark val="out"/>
        <c:minorTickMark val="none"/>
        <c:tickLblPos val="nextTo"/>
        <c:crossAx val="526230272"/>
        <c:crosses val="autoZero"/>
        <c:crossBetween val="between"/>
      </c:valAx>
      <c:spPr>
        <a:solidFill>
          <a:schemeClr val="accent6">
            <a:lumMod val="20000"/>
            <a:lumOff val="80000"/>
          </a:schemeClr>
        </a:solidFill>
      </c:spPr>
    </c:plotArea>
    <c:plotVisOnly val="1"/>
    <c:dispBlanksAs val="gap"/>
    <c:showDLblsOverMax val="0"/>
  </c:chart>
  <c:txPr>
    <a:bodyPr/>
    <a:lstStyle/>
    <a:p>
      <a:pPr>
        <a:defRPr sz="1200"/>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5.3001994356539711E-2"/>
          <c:y val="7.1255078900845772E-2"/>
          <c:w val="0.92712225775975798"/>
          <c:h val="0.59772759035419465"/>
        </c:manualLayout>
      </c:layout>
      <c:bar3DChart>
        <c:barDir val="col"/>
        <c:grouping val="stacked"/>
        <c:varyColors val="0"/>
        <c:ser>
          <c:idx val="0"/>
          <c:order val="0"/>
          <c:tx>
            <c:strRef>
              <c:f>Sheet1!$B$1</c:f>
              <c:strCache>
                <c:ptCount val="1"/>
                <c:pt idx="0">
                  <c:v>列1</c:v>
                </c:pt>
              </c:strCache>
            </c:strRef>
          </c:tx>
          <c:spPr>
            <a:solidFill>
              <a:schemeClr val="accent2"/>
            </a:solidFill>
          </c:spPr>
          <c:invertIfNegative val="0"/>
          <c:dPt>
            <c:idx val="0"/>
            <c:invertIfNegative val="0"/>
            <c:bubble3D val="0"/>
            <c:spPr>
              <a:solidFill>
                <a:schemeClr val="accent1"/>
              </a:solidFill>
            </c:spPr>
          </c:dPt>
          <c:cat>
            <c:strRef>
              <c:f>Sheet1!$A$2:$A$3</c:f>
              <c:strCache>
                <c:ptCount val="2"/>
                <c:pt idx="0">
                  <c:v>世界平均水平</c:v>
                </c:pt>
                <c:pt idx="1">
                  <c:v>中国</c:v>
                </c:pt>
              </c:strCache>
            </c:strRef>
          </c:cat>
          <c:val>
            <c:numRef>
              <c:f>Sheet1!$B$2:$B$3</c:f>
              <c:numCache>
                <c:formatCode>0%</c:formatCode>
                <c:ptCount val="2"/>
                <c:pt idx="0">
                  <c:v>1</c:v>
                </c:pt>
                <c:pt idx="1">
                  <c:v>0.4</c:v>
                </c:pt>
              </c:numCache>
            </c:numRef>
          </c:val>
        </c:ser>
        <c:dLbls>
          <c:showLegendKey val="0"/>
          <c:showVal val="0"/>
          <c:showCatName val="0"/>
          <c:showSerName val="0"/>
          <c:showPercent val="0"/>
          <c:showBubbleSize val="0"/>
        </c:dLbls>
        <c:gapWidth val="150"/>
        <c:shape val="box"/>
        <c:axId val="531398016"/>
        <c:axId val="531403904"/>
        <c:axId val="0"/>
      </c:bar3DChart>
      <c:catAx>
        <c:axId val="531398016"/>
        <c:scaling>
          <c:orientation val="minMax"/>
        </c:scaling>
        <c:delete val="0"/>
        <c:axPos val="b"/>
        <c:majorTickMark val="out"/>
        <c:minorTickMark val="none"/>
        <c:tickLblPos val="nextTo"/>
        <c:txPr>
          <a:bodyPr/>
          <a:lstStyle/>
          <a:p>
            <a:pPr>
              <a:defRPr sz="1200" b="1"/>
            </a:pPr>
            <a:endParaRPr lang="zh-CN"/>
          </a:p>
        </c:txPr>
        <c:crossAx val="531403904"/>
        <c:crosses val="autoZero"/>
        <c:auto val="1"/>
        <c:lblAlgn val="ctr"/>
        <c:lblOffset val="100"/>
        <c:noMultiLvlLbl val="0"/>
      </c:catAx>
      <c:valAx>
        <c:axId val="531403904"/>
        <c:scaling>
          <c:orientation val="minMax"/>
        </c:scaling>
        <c:delete val="1"/>
        <c:axPos val="l"/>
        <c:numFmt formatCode="0%" sourceLinked="1"/>
        <c:majorTickMark val="out"/>
        <c:minorTickMark val="none"/>
        <c:tickLblPos val="nextTo"/>
        <c:crossAx val="53139801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cked"/>
        <c:varyColors val="0"/>
        <c:ser>
          <c:idx val="0"/>
          <c:order val="0"/>
          <c:tx>
            <c:strRef>
              <c:f>Sheet1!$B$1</c:f>
              <c:strCache>
                <c:ptCount val="1"/>
                <c:pt idx="0">
                  <c:v>系列 1</c:v>
                </c:pt>
              </c:strCache>
            </c:strRef>
          </c:tx>
          <c:dLbls>
            <c:dLbl>
              <c:idx val="0"/>
              <c:layout>
                <c:manualLayout>
                  <c:x val="-5.3332960049273632E-2"/>
                  <c:y val="-6.2221786724152385E-2"/>
                </c:manualLayout>
              </c:layout>
              <c:showLegendKey val="0"/>
              <c:showVal val="1"/>
              <c:showCatName val="0"/>
              <c:showSerName val="0"/>
              <c:showPercent val="0"/>
              <c:showBubbleSize val="0"/>
            </c:dLbl>
            <c:dLbl>
              <c:idx val="1"/>
              <c:layout>
                <c:manualLayout>
                  <c:x val="-5.9258844499192775E-2"/>
                  <c:y val="6.6666200061591879E-2"/>
                </c:manualLayout>
              </c:layout>
              <c:showLegendKey val="0"/>
              <c:showVal val="1"/>
              <c:showCatName val="0"/>
              <c:showSerName val="0"/>
              <c:showPercent val="0"/>
              <c:showBubbleSize val="0"/>
            </c:dLbl>
            <c:dLbl>
              <c:idx val="2"/>
              <c:layout>
                <c:manualLayout>
                  <c:x val="-4.7407075599354219E-2"/>
                  <c:y val="6.6666200061591824E-2"/>
                </c:manualLayout>
              </c:layout>
              <c:showLegendKey val="0"/>
              <c:showVal val="1"/>
              <c:showCatName val="0"/>
              <c:showSerName val="0"/>
              <c:showPercent val="0"/>
              <c:showBubbleSize val="0"/>
            </c:dLbl>
            <c:dLbl>
              <c:idx val="3"/>
              <c:layout>
                <c:manualLayout>
                  <c:x val="-0.12698323821255592"/>
                  <c:y val="-2.2222066687197291E-2"/>
                </c:manualLayout>
              </c:layout>
              <c:showLegendKey val="0"/>
              <c:showVal val="1"/>
              <c:showCatName val="0"/>
              <c:showSerName val="0"/>
              <c:showPercent val="0"/>
              <c:showBubbleSize val="0"/>
            </c:dLbl>
            <c:dLbl>
              <c:idx val="5"/>
              <c:layout>
                <c:manualLayout>
                  <c:x val="-0.10793600244767718"/>
                  <c:y val="3.9999370083149105E-2"/>
                </c:manualLayout>
              </c:layout>
              <c:showLegendKey val="0"/>
              <c:showVal val="1"/>
              <c:showCatName val="0"/>
              <c:showSerName val="0"/>
              <c:showPercent val="0"/>
              <c:showBubbleSize val="0"/>
            </c:dLbl>
            <c:dLbl>
              <c:idx val="6"/>
              <c:layout>
                <c:manualLayout>
                  <c:x val="-7.3015361972219694E-2"/>
                  <c:y val="4.8888546711834041E-2"/>
                </c:manualLayout>
              </c:layout>
              <c:showLegendKey val="0"/>
              <c:showVal val="1"/>
              <c:showCatName val="0"/>
              <c:showSerName val="0"/>
              <c:showPercent val="0"/>
              <c:showBubbleSize val="0"/>
            </c:dLbl>
            <c:dLbl>
              <c:idx val="7"/>
              <c:layout>
                <c:manualLayout>
                  <c:x val="-7.3015361972219694E-2"/>
                  <c:y val="-2.6666480024636747E-2"/>
                </c:manualLayout>
              </c:layout>
              <c:showLegendKey val="0"/>
              <c:showVal val="1"/>
              <c:showCatName val="0"/>
              <c:showSerName val="0"/>
              <c:showPercent val="0"/>
              <c:showBubbleSize val="0"/>
            </c:dLbl>
            <c:dLbl>
              <c:idx val="8"/>
              <c:layout>
                <c:manualLayout>
                  <c:x val="-4.1269552419080646E-2"/>
                  <c:y val="-3.9999720036955122E-2"/>
                </c:manualLayout>
              </c:layout>
              <c:showLegendKey val="0"/>
              <c:showVal val="1"/>
              <c:showCatName val="0"/>
              <c:showSerName val="0"/>
              <c:showPercent val="0"/>
              <c:showBubbleSize val="0"/>
            </c:dLbl>
            <c:dLbl>
              <c:idx val="9"/>
              <c:layout>
                <c:manualLayout>
                  <c:x val="-5.3967876240336408E-2"/>
                  <c:y val="5.7777373386712953E-2"/>
                </c:manualLayout>
              </c:layout>
              <c:showLegendKey val="0"/>
              <c:showVal val="1"/>
              <c:showCatName val="0"/>
              <c:showSerName val="0"/>
              <c:showPercent val="0"/>
              <c:showBubbleSize val="0"/>
            </c:dLbl>
            <c:dLbl>
              <c:idx val="10"/>
              <c:layout>
                <c:manualLayout>
                  <c:x val="-5.3967876240336408E-2"/>
                  <c:y val="-4.4444133374394575E-2"/>
                </c:manualLayout>
              </c:layout>
              <c:showLegendKey val="0"/>
              <c:showVal val="1"/>
              <c:showCatName val="0"/>
              <c:showSerName val="0"/>
              <c:showPercent val="0"/>
              <c:showBubbleSize val="0"/>
            </c:dLbl>
            <c:dLbl>
              <c:idx val="11"/>
              <c:layout>
                <c:manualLayout>
                  <c:x val="-7.3015361972219694E-2"/>
                  <c:y val="7.111061339903145E-2"/>
                </c:manualLayout>
              </c:layout>
              <c:showLegendKey val="0"/>
              <c:showVal val="1"/>
              <c:showCatName val="0"/>
              <c:showSerName val="0"/>
              <c:showPercent val="0"/>
              <c:showBubbleSize val="0"/>
            </c:dLbl>
            <c:dLbl>
              <c:idx val="12"/>
              <c:layout>
                <c:manualLayout>
                  <c:x val="-1.4814711124798194E-2"/>
                  <c:y val="4.8888546711834041E-2"/>
                </c:manualLayout>
              </c:layout>
              <c:showLegendKey val="0"/>
              <c:showVal val="1"/>
              <c:showCatName val="0"/>
              <c:showSerName val="0"/>
              <c:showPercent val="0"/>
              <c:showBubbleSize val="0"/>
            </c:dLbl>
            <c:dLbl>
              <c:idx val="13"/>
              <c:layout>
                <c:manualLayout>
                  <c:x val="0"/>
                  <c:y val="-4.4444133374394575E-2"/>
                </c:manualLayout>
              </c:layout>
              <c:showLegendKey val="0"/>
              <c:showVal val="1"/>
              <c:showCatName val="0"/>
              <c:showSerName val="0"/>
              <c:showPercent val="0"/>
              <c:showBubbleSize val="0"/>
            </c:dLbl>
            <c:txPr>
              <a:bodyPr/>
              <a:lstStyle/>
              <a:p>
                <a:pPr>
                  <a:defRPr sz="1100" b="1">
                    <a:solidFill>
                      <a:schemeClr val="accent2">
                        <a:lumMod val="75000"/>
                      </a:schemeClr>
                    </a:solidFill>
                  </a:defRPr>
                </a:pPr>
                <a:endParaRPr lang="zh-CN"/>
              </a:p>
            </c:txPr>
            <c:showLegendKey val="0"/>
            <c:showVal val="1"/>
            <c:showCatName val="0"/>
            <c:showSerName val="0"/>
            <c:showPercent val="0"/>
            <c:showBubbleSize val="0"/>
            <c:showLeaderLines val="0"/>
          </c:dLbls>
          <c:cat>
            <c:strRef>
              <c:f>Sheet1!$A$2:$A$15</c:f>
              <c:strCache>
                <c:ptCount val="14"/>
                <c:pt idx="0">
                  <c:v>2003年</c:v>
                </c:pt>
                <c:pt idx="1">
                  <c:v>2004年</c:v>
                </c:pt>
                <c:pt idx="2">
                  <c:v>2005年</c:v>
                </c:pt>
                <c:pt idx="3">
                  <c:v>2006年</c:v>
                </c:pt>
                <c:pt idx="4">
                  <c:v>2007年</c:v>
                </c:pt>
                <c:pt idx="5">
                  <c:v>2008年</c:v>
                </c:pt>
                <c:pt idx="6">
                  <c:v>2009年</c:v>
                </c:pt>
                <c:pt idx="7">
                  <c:v>2010年</c:v>
                </c:pt>
                <c:pt idx="8">
                  <c:v>2011年</c:v>
                </c:pt>
                <c:pt idx="9">
                  <c:v>2012年</c:v>
                </c:pt>
                <c:pt idx="10">
                  <c:v>2013年</c:v>
                </c:pt>
                <c:pt idx="11">
                  <c:v>2014年</c:v>
                </c:pt>
                <c:pt idx="12">
                  <c:v>2015年</c:v>
                </c:pt>
                <c:pt idx="13">
                  <c:v>2016年</c:v>
                </c:pt>
              </c:strCache>
            </c:strRef>
          </c:cat>
          <c:val>
            <c:numRef>
              <c:f>Sheet1!$B$2:$B$15</c:f>
              <c:numCache>
                <c:formatCode>0.0%</c:formatCode>
                <c:ptCount val="14"/>
                <c:pt idx="0">
                  <c:v>0.1</c:v>
                </c:pt>
                <c:pt idx="1">
                  <c:v>0.10100000000000002</c:v>
                </c:pt>
                <c:pt idx="2">
                  <c:v>0.114</c:v>
                </c:pt>
                <c:pt idx="3">
                  <c:v>0.127</c:v>
                </c:pt>
                <c:pt idx="4">
                  <c:v>0.14200000000000002</c:v>
                </c:pt>
                <c:pt idx="5">
                  <c:v>9.7000000000000003E-2</c:v>
                </c:pt>
                <c:pt idx="6">
                  <c:v>9.4000000000000014E-2</c:v>
                </c:pt>
                <c:pt idx="7">
                  <c:v>0.10600000000000001</c:v>
                </c:pt>
                <c:pt idx="8">
                  <c:v>9.5000000000000015E-2</c:v>
                </c:pt>
                <c:pt idx="9">
                  <c:v>7.9000000000000015E-2</c:v>
                </c:pt>
                <c:pt idx="10">
                  <c:v>7.8000000000000014E-2</c:v>
                </c:pt>
                <c:pt idx="11">
                  <c:v>7.3000000000000009E-2</c:v>
                </c:pt>
                <c:pt idx="12">
                  <c:v>6.900000000000002E-2</c:v>
                </c:pt>
                <c:pt idx="13">
                  <c:v>6.7000000000000004E-2</c:v>
                </c:pt>
              </c:numCache>
            </c:numRef>
          </c:val>
          <c:smooth val="0"/>
        </c:ser>
        <c:dLbls>
          <c:showLegendKey val="0"/>
          <c:showVal val="0"/>
          <c:showCatName val="0"/>
          <c:showSerName val="0"/>
          <c:showPercent val="0"/>
          <c:showBubbleSize val="0"/>
        </c:dLbls>
        <c:marker val="1"/>
        <c:smooth val="0"/>
        <c:axId val="244142464"/>
        <c:axId val="244144000"/>
      </c:lineChart>
      <c:catAx>
        <c:axId val="244142464"/>
        <c:scaling>
          <c:orientation val="minMax"/>
        </c:scaling>
        <c:delete val="1"/>
        <c:axPos val="b"/>
        <c:majorTickMark val="none"/>
        <c:minorTickMark val="none"/>
        <c:tickLblPos val="nextTo"/>
        <c:crossAx val="244144000"/>
        <c:crosses val="autoZero"/>
        <c:auto val="1"/>
        <c:lblAlgn val="ctr"/>
        <c:lblOffset val="100"/>
        <c:noMultiLvlLbl val="0"/>
      </c:catAx>
      <c:valAx>
        <c:axId val="244144000"/>
        <c:scaling>
          <c:orientation val="minMax"/>
        </c:scaling>
        <c:delete val="1"/>
        <c:axPos val="l"/>
        <c:numFmt formatCode="0.0%" sourceLinked="1"/>
        <c:majorTickMark val="none"/>
        <c:minorTickMark val="none"/>
        <c:tickLblPos val="nextTo"/>
        <c:crossAx val="244142464"/>
        <c:crosses val="autoZero"/>
        <c:crossBetween val="between"/>
      </c:valAx>
      <c:spPr>
        <a:noFill/>
        <a:ln w="25400">
          <a:noFill/>
        </a:ln>
      </c:spPr>
    </c:plotArea>
    <c:plotVisOnly val="1"/>
    <c:dispBlanksAs val="zero"/>
    <c:showDLblsOverMax val="0"/>
  </c:chart>
  <c:txPr>
    <a:bodyPr/>
    <a:lstStyle/>
    <a:p>
      <a:pPr>
        <a:defRPr sz="1800"/>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chemeClr val="accent6">
                <a:lumMod val="75000"/>
              </a:schemeClr>
            </a:solidFill>
          </c:spPr>
          <c:invertIfNegative val="0"/>
          <c:cat>
            <c:strRef>
              <c:f>Sheet1!$A$2</c:f>
              <c:strCache>
                <c:ptCount val="1"/>
                <c:pt idx="0">
                  <c:v>2016年10月</c:v>
                </c:pt>
              </c:strCache>
            </c:strRef>
          </c:cat>
          <c:val>
            <c:numRef>
              <c:f>Sheet1!$B$2</c:f>
              <c:numCache>
                <c:formatCode>0.0%</c:formatCode>
                <c:ptCount val="1"/>
                <c:pt idx="0">
                  <c:v>5.7000000000000023E-2</c:v>
                </c:pt>
              </c:numCache>
            </c:numRef>
          </c:val>
        </c:ser>
        <c:dLbls>
          <c:showLegendKey val="0"/>
          <c:showVal val="0"/>
          <c:showCatName val="0"/>
          <c:showSerName val="0"/>
          <c:showPercent val="0"/>
          <c:showBubbleSize val="0"/>
        </c:dLbls>
        <c:gapWidth val="150"/>
        <c:shape val="box"/>
        <c:axId val="521401856"/>
        <c:axId val="521403392"/>
        <c:axId val="0"/>
      </c:bar3DChart>
      <c:catAx>
        <c:axId val="521401856"/>
        <c:scaling>
          <c:orientation val="minMax"/>
        </c:scaling>
        <c:delete val="1"/>
        <c:axPos val="b"/>
        <c:numFmt formatCode="@" sourceLinked="1"/>
        <c:majorTickMark val="out"/>
        <c:minorTickMark val="none"/>
        <c:tickLblPos val="nextTo"/>
        <c:crossAx val="521403392"/>
        <c:crosses val="autoZero"/>
        <c:auto val="1"/>
        <c:lblAlgn val="ctr"/>
        <c:lblOffset val="100"/>
        <c:noMultiLvlLbl val="0"/>
      </c:catAx>
      <c:valAx>
        <c:axId val="521403392"/>
        <c:scaling>
          <c:orientation val="minMax"/>
        </c:scaling>
        <c:delete val="1"/>
        <c:axPos val="l"/>
        <c:numFmt formatCode="0.0%" sourceLinked="1"/>
        <c:majorTickMark val="out"/>
        <c:minorTickMark val="none"/>
        <c:tickLblPos val="nextTo"/>
        <c:crossAx val="521401856"/>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chemeClr val="accent2"/>
            </a:solidFill>
          </c:spPr>
          <c:invertIfNegative val="0"/>
          <c:cat>
            <c:strRef>
              <c:f>Sheet1!$A$2</c:f>
              <c:strCache>
                <c:ptCount val="1"/>
                <c:pt idx="0">
                  <c:v>2016年10月</c:v>
                </c:pt>
              </c:strCache>
            </c:strRef>
          </c:cat>
          <c:val>
            <c:numRef>
              <c:f>Sheet1!$B$2</c:f>
              <c:numCache>
                <c:formatCode>0.0%</c:formatCode>
                <c:ptCount val="1"/>
                <c:pt idx="0">
                  <c:v>5.7000000000000023E-2</c:v>
                </c:pt>
              </c:numCache>
            </c:numRef>
          </c:val>
        </c:ser>
        <c:dLbls>
          <c:showLegendKey val="0"/>
          <c:showVal val="0"/>
          <c:showCatName val="0"/>
          <c:showSerName val="0"/>
          <c:showPercent val="0"/>
          <c:showBubbleSize val="0"/>
        </c:dLbls>
        <c:gapWidth val="150"/>
        <c:shape val="box"/>
        <c:axId val="524513664"/>
        <c:axId val="524515200"/>
        <c:axId val="0"/>
      </c:bar3DChart>
      <c:catAx>
        <c:axId val="524513664"/>
        <c:scaling>
          <c:orientation val="minMax"/>
        </c:scaling>
        <c:delete val="1"/>
        <c:axPos val="b"/>
        <c:numFmt formatCode="@" sourceLinked="1"/>
        <c:majorTickMark val="out"/>
        <c:minorTickMark val="none"/>
        <c:tickLblPos val="nextTo"/>
        <c:crossAx val="524515200"/>
        <c:crosses val="autoZero"/>
        <c:auto val="1"/>
        <c:lblAlgn val="ctr"/>
        <c:lblOffset val="100"/>
        <c:noMultiLvlLbl val="0"/>
      </c:catAx>
      <c:valAx>
        <c:axId val="524515200"/>
        <c:scaling>
          <c:orientation val="minMax"/>
        </c:scaling>
        <c:delete val="1"/>
        <c:axPos val="l"/>
        <c:numFmt formatCode="0.0%" sourceLinked="1"/>
        <c:majorTickMark val="out"/>
        <c:minorTickMark val="none"/>
        <c:tickLblPos val="nextTo"/>
        <c:crossAx val="524513664"/>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3284483371271916"/>
          <c:y val="0.11886111033343599"/>
          <c:w val="0.83706990677230608"/>
          <c:h val="0.57514656065399372"/>
        </c:manualLayout>
      </c:layout>
      <c:bar3DChart>
        <c:barDir val="col"/>
        <c:grouping val="clustered"/>
        <c:varyColors val="0"/>
        <c:ser>
          <c:idx val="0"/>
          <c:order val="0"/>
          <c:tx>
            <c:strRef>
              <c:f>Sheet1!$B$1</c:f>
              <c:strCache>
                <c:ptCount val="1"/>
                <c:pt idx="0">
                  <c:v>系列 1</c:v>
                </c:pt>
              </c:strCache>
            </c:strRef>
          </c:tx>
          <c:spPr>
            <a:solidFill>
              <a:schemeClr val="accent2"/>
            </a:solidFill>
          </c:spPr>
          <c:invertIfNegative val="0"/>
          <c:dLbls>
            <c:dLbl>
              <c:idx val="0"/>
              <c:layout/>
              <c:showLegendKey val="0"/>
              <c:showVal val="1"/>
              <c:showCatName val="0"/>
              <c:showSerName val="0"/>
              <c:showPercent val="0"/>
              <c:showBubbleSize val="0"/>
            </c:dLbl>
            <c:dLbl>
              <c:idx val="6"/>
              <c:layout>
                <c:manualLayout>
                  <c:x val="9.8460849321735794E-2"/>
                  <c:y val="7.1110613399031344E-3"/>
                </c:manualLayout>
              </c:layout>
              <c:showLegendKey val="0"/>
              <c:showVal val="1"/>
              <c:showCatName val="0"/>
              <c:showSerName val="0"/>
              <c:showPercent val="0"/>
              <c:showBubbleSize val="0"/>
            </c:dLbl>
            <c:showLegendKey val="0"/>
            <c:showVal val="0"/>
            <c:showCatName val="0"/>
            <c:showSerName val="0"/>
            <c:showPercent val="0"/>
            <c:showBubbleSize val="0"/>
          </c:dLbls>
          <c:cat>
            <c:strRef>
              <c:f>Sheet1!$A$2:$A$9</c:f>
              <c:strCache>
                <c:ptCount val="8"/>
                <c:pt idx="0">
                  <c:v>2015年第一季度</c:v>
                </c:pt>
                <c:pt idx="1">
                  <c:v>2015年第二季度</c:v>
                </c:pt>
                <c:pt idx="2">
                  <c:v>2015年第三季度</c:v>
                </c:pt>
                <c:pt idx="3">
                  <c:v>2015年第四季度</c:v>
                </c:pt>
                <c:pt idx="4">
                  <c:v>2016年第一季度</c:v>
                </c:pt>
                <c:pt idx="5">
                  <c:v>2016年第二季度</c:v>
                </c:pt>
                <c:pt idx="6">
                  <c:v>2016年第三季度</c:v>
                </c:pt>
                <c:pt idx="7">
                  <c:v>2016年第四季度</c:v>
                </c:pt>
              </c:strCache>
            </c:strRef>
          </c:cat>
          <c:val>
            <c:numRef>
              <c:f>Sheet1!$B$2:$B$9</c:f>
              <c:numCache>
                <c:formatCode>0.0%</c:formatCode>
                <c:ptCount val="8"/>
                <c:pt idx="0">
                  <c:v>8.1000000000000003E-2</c:v>
                </c:pt>
                <c:pt idx="1">
                  <c:v>7.5999999999999998E-2</c:v>
                </c:pt>
                <c:pt idx="2">
                  <c:v>7.6999999999999999E-2</c:v>
                </c:pt>
                <c:pt idx="3">
                  <c:v>7.3999999999999996E-2</c:v>
                </c:pt>
                <c:pt idx="4">
                  <c:v>6.5000000000000002E-2</c:v>
                </c:pt>
                <c:pt idx="5">
                  <c:v>6.5000000000000002E-2</c:v>
                </c:pt>
                <c:pt idx="6">
                  <c:v>6.3E-2</c:v>
                </c:pt>
                <c:pt idx="7">
                  <c:v>6.3E-2</c:v>
                </c:pt>
              </c:numCache>
            </c:numRef>
          </c:val>
        </c:ser>
        <c:dLbls>
          <c:showLegendKey val="0"/>
          <c:showVal val="0"/>
          <c:showCatName val="0"/>
          <c:showSerName val="0"/>
          <c:showPercent val="0"/>
          <c:showBubbleSize val="0"/>
        </c:dLbls>
        <c:gapWidth val="150"/>
        <c:shape val="box"/>
        <c:axId val="534560768"/>
        <c:axId val="534562304"/>
        <c:axId val="0"/>
      </c:bar3DChart>
      <c:catAx>
        <c:axId val="534560768"/>
        <c:scaling>
          <c:orientation val="minMax"/>
        </c:scaling>
        <c:delete val="0"/>
        <c:axPos val="b"/>
        <c:majorTickMark val="out"/>
        <c:minorTickMark val="none"/>
        <c:tickLblPos val="nextTo"/>
        <c:txPr>
          <a:bodyPr/>
          <a:lstStyle/>
          <a:p>
            <a:pPr>
              <a:defRPr sz="500"/>
            </a:pPr>
            <a:endParaRPr lang="zh-CN"/>
          </a:p>
        </c:txPr>
        <c:crossAx val="534562304"/>
        <c:crosses val="autoZero"/>
        <c:auto val="1"/>
        <c:lblAlgn val="ctr"/>
        <c:lblOffset val="100"/>
        <c:noMultiLvlLbl val="0"/>
      </c:catAx>
      <c:valAx>
        <c:axId val="534562304"/>
        <c:scaling>
          <c:orientation val="minMax"/>
        </c:scaling>
        <c:delete val="0"/>
        <c:axPos val="l"/>
        <c:numFmt formatCode="0.0%" sourceLinked="1"/>
        <c:majorTickMark val="out"/>
        <c:minorTickMark val="none"/>
        <c:tickLblPos val="nextTo"/>
        <c:txPr>
          <a:bodyPr/>
          <a:lstStyle/>
          <a:p>
            <a:pPr>
              <a:defRPr sz="1100"/>
            </a:pPr>
            <a:endParaRPr lang="zh-CN"/>
          </a:p>
        </c:txPr>
        <c:crossAx val="534560768"/>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chemeClr val="accent2"/>
            </a:solidFill>
          </c:spPr>
          <c:invertIfNegative val="0"/>
          <c:dLbls>
            <c:dLbl>
              <c:idx val="9"/>
              <c:layout>
                <c:manualLayout>
                  <c:x val="2.2895146666721742E-2"/>
                  <c:y val="-0.36364231340322578"/>
                </c:manualLayout>
              </c:layout>
              <c:spPr/>
              <c:txPr>
                <a:bodyPr/>
                <a:lstStyle/>
                <a:p>
                  <a:pPr>
                    <a:defRPr sz="1400" b="1">
                      <a:solidFill>
                        <a:schemeClr val="accent2"/>
                      </a:solidFill>
                    </a:defRPr>
                  </a:pPr>
                  <a:endParaRPr lang="zh-CN"/>
                </a:p>
              </c:txPr>
              <c:showLegendKey val="0"/>
              <c:showVal val="1"/>
              <c:showCatName val="0"/>
              <c:showSerName val="0"/>
              <c:showPercent val="0"/>
              <c:showBubbleSize val="0"/>
            </c:dLbl>
            <c:showLegendKey val="0"/>
            <c:showVal val="0"/>
            <c:showCatName val="0"/>
            <c:showSerName val="0"/>
            <c:showPercent val="0"/>
            <c:showBubbleSize val="0"/>
          </c:dLbls>
          <c:cat>
            <c:strRef>
              <c:f>Sheet1!$A$2:$A$11</c:f>
              <c:strCache>
                <c:ptCount val="10"/>
                <c:pt idx="0">
                  <c:v>2007年</c:v>
                </c:pt>
                <c:pt idx="1">
                  <c:v>2008年</c:v>
                </c:pt>
                <c:pt idx="2">
                  <c:v>2009年</c:v>
                </c:pt>
                <c:pt idx="3">
                  <c:v>2010年</c:v>
                </c:pt>
                <c:pt idx="4">
                  <c:v>2011年</c:v>
                </c:pt>
                <c:pt idx="5">
                  <c:v>2012年</c:v>
                </c:pt>
                <c:pt idx="6">
                  <c:v>2013年</c:v>
                </c:pt>
                <c:pt idx="7">
                  <c:v>2014年</c:v>
                </c:pt>
                <c:pt idx="8">
                  <c:v>2015年</c:v>
                </c:pt>
                <c:pt idx="9">
                  <c:v>2016年</c:v>
                </c:pt>
              </c:strCache>
            </c:strRef>
          </c:cat>
          <c:val>
            <c:numRef>
              <c:f>Sheet1!$B$2:$B$11</c:f>
              <c:numCache>
                <c:formatCode>0.00_ </c:formatCode>
                <c:ptCount val="10"/>
                <c:pt idx="0">
                  <c:v>0.41000000000000003</c:v>
                </c:pt>
                <c:pt idx="1">
                  <c:v>0.46</c:v>
                </c:pt>
                <c:pt idx="2">
                  <c:v>0.48000000000000004</c:v>
                </c:pt>
                <c:pt idx="3">
                  <c:v>0.56999999999999995</c:v>
                </c:pt>
                <c:pt idx="4">
                  <c:v>0.70000000000000007</c:v>
                </c:pt>
                <c:pt idx="5">
                  <c:v>0.83000000000000007</c:v>
                </c:pt>
                <c:pt idx="6">
                  <c:v>0.98</c:v>
                </c:pt>
                <c:pt idx="7">
                  <c:v>1.07</c:v>
                </c:pt>
                <c:pt idx="8">
                  <c:v>1.1700000000000002</c:v>
                </c:pt>
                <c:pt idx="9">
                  <c:v>1.22</c:v>
                </c:pt>
              </c:numCache>
            </c:numRef>
          </c:val>
        </c:ser>
        <c:dLbls>
          <c:showLegendKey val="0"/>
          <c:showVal val="0"/>
          <c:showCatName val="0"/>
          <c:showSerName val="0"/>
          <c:showPercent val="0"/>
          <c:showBubbleSize val="0"/>
        </c:dLbls>
        <c:gapWidth val="150"/>
        <c:shape val="box"/>
        <c:axId val="534142336"/>
        <c:axId val="534144128"/>
        <c:axId val="0"/>
      </c:bar3DChart>
      <c:catAx>
        <c:axId val="534142336"/>
        <c:scaling>
          <c:orientation val="minMax"/>
        </c:scaling>
        <c:delete val="0"/>
        <c:axPos val="b"/>
        <c:majorTickMark val="out"/>
        <c:minorTickMark val="none"/>
        <c:tickLblPos val="nextTo"/>
        <c:txPr>
          <a:bodyPr/>
          <a:lstStyle/>
          <a:p>
            <a:pPr>
              <a:defRPr sz="700"/>
            </a:pPr>
            <a:endParaRPr lang="zh-CN"/>
          </a:p>
        </c:txPr>
        <c:crossAx val="534144128"/>
        <c:crosses val="autoZero"/>
        <c:auto val="1"/>
        <c:lblAlgn val="ctr"/>
        <c:lblOffset val="100"/>
        <c:noMultiLvlLbl val="0"/>
      </c:catAx>
      <c:valAx>
        <c:axId val="534144128"/>
        <c:scaling>
          <c:orientation val="minMax"/>
        </c:scaling>
        <c:delete val="0"/>
        <c:axPos val="l"/>
        <c:numFmt formatCode="0.00_ " sourceLinked="1"/>
        <c:majorTickMark val="out"/>
        <c:minorTickMark val="none"/>
        <c:tickLblPos val="nextTo"/>
        <c:txPr>
          <a:bodyPr/>
          <a:lstStyle/>
          <a:p>
            <a:pPr>
              <a:defRPr sz="1100"/>
            </a:pPr>
            <a:endParaRPr lang="zh-CN"/>
          </a:p>
        </c:txPr>
        <c:crossAx val="53414233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spPr>
            <a:solidFill>
              <a:schemeClr val="accent2"/>
            </a:solidFill>
          </c:spPr>
          <c:invertIfNegative val="0"/>
          <c:dLbls>
            <c:dLbl>
              <c:idx val="0"/>
              <c:layout>
                <c:manualLayout>
                  <c:x val="1.6309945470843717E-2"/>
                  <c:y val="0"/>
                </c:manualLayout>
              </c:layout>
              <c:showLegendKey val="0"/>
              <c:showVal val="1"/>
              <c:showCatName val="0"/>
              <c:showSerName val="0"/>
              <c:showPercent val="0"/>
              <c:showBubbleSize val="0"/>
            </c:dLbl>
            <c:dLbl>
              <c:idx val="8"/>
              <c:layout>
                <c:manualLayout>
                  <c:x val="2.867363443509318E-2"/>
                  <c:y val="0"/>
                </c:manualLayout>
              </c:layout>
              <c:showLegendKey val="0"/>
              <c:showVal val="1"/>
              <c:showCatName val="0"/>
              <c:showSerName val="0"/>
              <c:showPercent val="0"/>
              <c:showBubbleSize val="0"/>
            </c:dLbl>
            <c:showLegendKey val="0"/>
            <c:showVal val="0"/>
            <c:showCatName val="0"/>
            <c:showSerName val="0"/>
            <c:showPercent val="0"/>
            <c:showBubbleSize val="0"/>
          </c:dLbls>
          <c:cat>
            <c:strRef>
              <c:f>Sheet1!$A$2:$A$10</c:f>
              <c:strCache>
                <c:ptCount val="9"/>
                <c:pt idx="0">
                  <c:v>2008年</c:v>
                </c:pt>
                <c:pt idx="1">
                  <c:v>2009年</c:v>
                </c:pt>
                <c:pt idx="2">
                  <c:v>2010年</c:v>
                </c:pt>
                <c:pt idx="3">
                  <c:v>2011年</c:v>
                </c:pt>
                <c:pt idx="4">
                  <c:v>2012年</c:v>
                </c:pt>
                <c:pt idx="5">
                  <c:v>2013年</c:v>
                </c:pt>
                <c:pt idx="6">
                  <c:v>2014年</c:v>
                </c:pt>
                <c:pt idx="7">
                  <c:v>2015年</c:v>
                </c:pt>
                <c:pt idx="8">
                  <c:v>2016年</c:v>
                </c:pt>
              </c:strCache>
            </c:strRef>
          </c:cat>
          <c:val>
            <c:numRef>
              <c:f>Sheet1!$B$2:$B$10</c:f>
              <c:numCache>
                <c:formatCode>0.0%</c:formatCode>
                <c:ptCount val="9"/>
                <c:pt idx="0">
                  <c:v>0.45700000000000002</c:v>
                </c:pt>
                <c:pt idx="1">
                  <c:v>0.46600000000000008</c:v>
                </c:pt>
                <c:pt idx="2">
                  <c:v>0.5</c:v>
                </c:pt>
                <c:pt idx="3">
                  <c:v>0.51300000000000001</c:v>
                </c:pt>
                <c:pt idx="4">
                  <c:v>0.52600000000000002</c:v>
                </c:pt>
                <c:pt idx="5">
                  <c:v>0.53700000000000003</c:v>
                </c:pt>
                <c:pt idx="6">
                  <c:v>0.54800000000000004</c:v>
                </c:pt>
                <c:pt idx="7">
                  <c:v>0.56100000000000005</c:v>
                </c:pt>
                <c:pt idx="8">
                  <c:v>0.57350000000000001</c:v>
                </c:pt>
              </c:numCache>
            </c:numRef>
          </c:val>
        </c:ser>
        <c:dLbls>
          <c:showLegendKey val="0"/>
          <c:showVal val="0"/>
          <c:showCatName val="0"/>
          <c:showSerName val="0"/>
          <c:showPercent val="0"/>
          <c:showBubbleSize val="0"/>
        </c:dLbls>
        <c:gapWidth val="150"/>
        <c:shape val="box"/>
        <c:axId val="536274816"/>
        <c:axId val="536276352"/>
        <c:axId val="0"/>
      </c:bar3DChart>
      <c:catAx>
        <c:axId val="536274816"/>
        <c:scaling>
          <c:orientation val="minMax"/>
        </c:scaling>
        <c:delete val="0"/>
        <c:axPos val="b"/>
        <c:majorTickMark val="out"/>
        <c:minorTickMark val="none"/>
        <c:tickLblPos val="nextTo"/>
        <c:txPr>
          <a:bodyPr/>
          <a:lstStyle/>
          <a:p>
            <a:pPr>
              <a:defRPr sz="900"/>
            </a:pPr>
            <a:endParaRPr lang="zh-CN"/>
          </a:p>
        </c:txPr>
        <c:crossAx val="536276352"/>
        <c:crosses val="autoZero"/>
        <c:auto val="1"/>
        <c:lblAlgn val="ctr"/>
        <c:lblOffset val="100"/>
        <c:noMultiLvlLbl val="0"/>
      </c:catAx>
      <c:valAx>
        <c:axId val="536276352"/>
        <c:scaling>
          <c:orientation val="minMax"/>
          <c:min val="0.30000000000000032"/>
        </c:scaling>
        <c:delete val="0"/>
        <c:axPos val="l"/>
        <c:numFmt formatCode="0.0%" sourceLinked="1"/>
        <c:majorTickMark val="out"/>
        <c:minorTickMark val="none"/>
        <c:tickLblPos val="nextTo"/>
        <c:txPr>
          <a:bodyPr/>
          <a:lstStyle/>
          <a:p>
            <a:pPr>
              <a:defRPr sz="1100"/>
            </a:pPr>
            <a:endParaRPr lang="zh-CN"/>
          </a:p>
        </c:txPr>
        <c:crossAx val="53627481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spPr>
            <a:solidFill>
              <a:schemeClr val="accent2"/>
            </a:solidFill>
          </c:spPr>
          <c:invertIfNegative val="0"/>
          <c:cat>
            <c:strRef>
              <c:f>Sheet1!$A$2</c:f>
              <c:strCache>
                <c:ptCount val="1"/>
                <c:pt idx="0">
                  <c:v>类别 1</c:v>
                </c:pt>
              </c:strCache>
            </c:strRef>
          </c:cat>
          <c:val>
            <c:numRef>
              <c:f>Sheet1!$B$2</c:f>
              <c:numCache>
                <c:formatCode>0.0%</c:formatCode>
                <c:ptCount val="1"/>
                <c:pt idx="0">
                  <c:v>1.0000000000000002E-2</c:v>
                </c:pt>
              </c:numCache>
            </c:numRef>
          </c:val>
        </c:ser>
        <c:dLbls>
          <c:showLegendKey val="0"/>
          <c:showVal val="0"/>
          <c:showCatName val="0"/>
          <c:showSerName val="0"/>
          <c:showPercent val="0"/>
          <c:showBubbleSize val="0"/>
        </c:dLbls>
        <c:gapWidth val="150"/>
        <c:shape val="box"/>
        <c:axId val="537234432"/>
        <c:axId val="537236224"/>
        <c:axId val="0"/>
      </c:bar3DChart>
      <c:catAx>
        <c:axId val="537234432"/>
        <c:scaling>
          <c:orientation val="minMax"/>
        </c:scaling>
        <c:delete val="1"/>
        <c:axPos val="b"/>
        <c:majorTickMark val="out"/>
        <c:minorTickMark val="none"/>
        <c:tickLblPos val="nextTo"/>
        <c:crossAx val="537236224"/>
        <c:crosses val="autoZero"/>
        <c:auto val="1"/>
        <c:lblAlgn val="ctr"/>
        <c:lblOffset val="100"/>
        <c:noMultiLvlLbl val="0"/>
      </c:catAx>
      <c:valAx>
        <c:axId val="537236224"/>
        <c:scaling>
          <c:orientation val="minMax"/>
        </c:scaling>
        <c:delete val="1"/>
        <c:axPos val="l"/>
        <c:numFmt formatCode="0.0%" sourceLinked="1"/>
        <c:majorTickMark val="out"/>
        <c:minorTickMark val="none"/>
        <c:tickLblPos val="nextTo"/>
        <c:crossAx val="537234432"/>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spPr>
            <a:solidFill>
              <a:schemeClr val="accent6"/>
            </a:solidFill>
          </c:spPr>
          <c:invertIfNegative val="0"/>
          <c:dLbls>
            <c:delete val="1"/>
          </c:dLbls>
          <c:cat>
            <c:strRef>
              <c:f>Sheet1!$A$2</c:f>
              <c:strCache>
                <c:ptCount val="1"/>
                <c:pt idx="0">
                  <c:v>类别 1</c:v>
                </c:pt>
              </c:strCache>
            </c:strRef>
          </c:cat>
          <c:val>
            <c:numRef>
              <c:f>Sheet1!$B$2</c:f>
              <c:numCache>
                <c:formatCode>0.0%</c:formatCode>
                <c:ptCount val="1"/>
                <c:pt idx="0">
                  <c:v>1.7999999999999999E-2</c:v>
                </c:pt>
              </c:numCache>
            </c:numRef>
          </c:val>
        </c:ser>
        <c:dLbls>
          <c:showLegendKey val="0"/>
          <c:showVal val="1"/>
          <c:showCatName val="0"/>
          <c:showSerName val="0"/>
          <c:showPercent val="0"/>
          <c:showBubbleSize val="0"/>
        </c:dLbls>
        <c:gapWidth val="75"/>
        <c:shape val="box"/>
        <c:axId val="531464960"/>
        <c:axId val="531466496"/>
        <c:axId val="0"/>
      </c:bar3DChart>
      <c:catAx>
        <c:axId val="531464960"/>
        <c:scaling>
          <c:orientation val="minMax"/>
        </c:scaling>
        <c:delete val="1"/>
        <c:axPos val="b"/>
        <c:majorTickMark val="none"/>
        <c:minorTickMark val="none"/>
        <c:tickLblPos val="nextTo"/>
        <c:crossAx val="531466496"/>
        <c:crosses val="autoZero"/>
        <c:auto val="1"/>
        <c:lblAlgn val="ctr"/>
        <c:lblOffset val="100"/>
        <c:noMultiLvlLbl val="0"/>
      </c:catAx>
      <c:valAx>
        <c:axId val="531466496"/>
        <c:scaling>
          <c:orientation val="minMax"/>
        </c:scaling>
        <c:delete val="1"/>
        <c:axPos val="l"/>
        <c:numFmt formatCode="0.0%" sourceLinked="1"/>
        <c:majorTickMark val="none"/>
        <c:minorTickMark val="none"/>
        <c:tickLblPos val="nextTo"/>
        <c:crossAx val="531464960"/>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spPr>
            <a:solidFill>
              <a:schemeClr val="accent4"/>
            </a:solidFill>
          </c:spPr>
          <c:invertIfNegative val="0"/>
          <c:cat>
            <c:strRef>
              <c:f>Sheet1!$A$2</c:f>
              <c:strCache>
                <c:ptCount val="1"/>
                <c:pt idx="0">
                  <c:v>类别 1</c:v>
                </c:pt>
              </c:strCache>
            </c:strRef>
          </c:cat>
          <c:val>
            <c:numRef>
              <c:f>Sheet1!$B$2</c:f>
              <c:numCache>
                <c:formatCode>0.0%</c:formatCode>
                <c:ptCount val="1"/>
                <c:pt idx="0">
                  <c:v>3.6999999999999998E-2</c:v>
                </c:pt>
              </c:numCache>
            </c:numRef>
          </c:val>
        </c:ser>
        <c:dLbls>
          <c:showLegendKey val="0"/>
          <c:showVal val="0"/>
          <c:showCatName val="0"/>
          <c:showSerName val="0"/>
          <c:showPercent val="0"/>
          <c:showBubbleSize val="0"/>
        </c:dLbls>
        <c:gapWidth val="150"/>
        <c:shape val="box"/>
        <c:axId val="531494784"/>
        <c:axId val="531496320"/>
        <c:axId val="0"/>
      </c:bar3DChart>
      <c:catAx>
        <c:axId val="531494784"/>
        <c:scaling>
          <c:orientation val="minMax"/>
        </c:scaling>
        <c:delete val="1"/>
        <c:axPos val="b"/>
        <c:majorTickMark val="out"/>
        <c:minorTickMark val="none"/>
        <c:tickLblPos val="nextTo"/>
        <c:crossAx val="531496320"/>
        <c:crosses val="autoZero"/>
        <c:auto val="1"/>
        <c:lblAlgn val="ctr"/>
        <c:lblOffset val="100"/>
        <c:noMultiLvlLbl val="0"/>
      </c:catAx>
      <c:valAx>
        <c:axId val="531496320"/>
        <c:scaling>
          <c:orientation val="minMax"/>
        </c:scaling>
        <c:delete val="1"/>
        <c:axPos val="l"/>
        <c:numFmt formatCode="0.0%" sourceLinked="1"/>
        <c:majorTickMark val="out"/>
        <c:minorTickMark val="none"/>
        <c:tickLblPos val="nextTo"/>
        <c:crossAx val="531494784"/>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人口数</c:v>
                </c:pt>
              </c:strCache>
            </c:strRef>
          </c:tx>
          <c:dPt>
            <c:idx val="0"/>
            <c:bubble3D val="0"/>
            <c:spPr>
              <a:solidFill>
                <a:schemeClr val="accent2"/>
              </a:solidFill>
            </c:spPr>
          </c:dPt>
          <c:dPt>
            <c:idx val="1"/>
            <c:bubble3D val="0"/>
            <c:spPr>
              <a:solidFill>
                <a:schemeClr val="accent1"/>
              </a:solidFill>
            </c:spPr>
          </c:dPt>
          <c:cat>
            <c:strRef>
              <c:f>Sheet1!$A$2:$A$6</c:f>
              <c:strCache>
                <c:ptCount val="5"/>
                <c:pt idx="0">
                  <c:v>受大专及以上教育</c:v>
                </c:pt>
                <c:pt idx="1">
                  <c:v>受高中和中专教育</c:v>
                </c:pt>
                <c:pt idx="2">
                  <c:v>受初中教育</c:v>
                </c:pt>
                <c:pt idx="3">
                  <c:v>受小学教育</c:v>
                </c:pt>
                <c:pt idx="4">
                  <c:v>其他</c:v>
                </c:pt>
              </c:strCache>
            </c:strRef>
          </c:cat>
          <c:val>
            <c:numRef>
              <c:f>Sheet1!$B$2:$B$6</c:f>
              <c:numCache>
                <c:formatCode>General</c:formatCode>
                <c:ptCount val="5"/>
                <c:pt idx="0">
                  <c:v>8930</c:v>
                </c:pt>
                <c:pt idx="1">
                  <c:v>14032</c:v>
                </c:pt>
                <c:pt idx="2">
                  <c:v>38788</c:v>
                </c:pt>
                <c:pt idx="3">
                  <c:v>26779</c:v>
                </c:pt>
                <c:pt idx="4">
                  <c:v>11471</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1200"/>
          </a:pPr>
          <a:endParaRPr lang="zh-CN"/>
        </a:p>
      </c:txPr>
    </c:legend>
    <c:plotVisOnly val="1"/>
    <c:dispBlanksAs val="zero"/>
    <c:showDLblsOverMax val="0"/>
  </c:chart>
  <c:txPr>
    <a:bodyPr/>
    <a:lstStyle/>
    <a:p>
      <a:pPr>
        <a:defRPr sz="1800"/>
      </a:pPr>
      <a:endParaRPr lang="zh-CN"/>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系列 1</c:v>
                </c:pt>
              </c:strCache>
            </c:strRef>
          </c:tx>
          <c:spPr>
            <a:solidFill>
              <a:schemeClr val="accent2"/>
            </a:solidFill>
          </c:spPr>
          <c:invertIfNegative val="0"/>
          <c:dLbls>
            <c:dLbl>
              <c:idx val="0"/>
              <c:layout/>
              <c:showLegendKey val="0"/>
              <c:showVal val="1"/>
              <c:showCatName val="0"/>
              <c:showSerName val="0"/>
              <c:showPercent val="0"/>
              <c:showBubbleSize val="0"/>
            </c:dLbl>
            <c:dLbl>
              <c:idx val="10"/>
              <c:layout/>
              <c:showLegendKey val="0"/>
              <c:showVal val="1"/>
              <c:showCatName val="0"/>
              <c:showSerName val="0"/>
              <c:showPercent val="0"/>
              <c:showBubbleSize val="0"/>
            </c:dLbl>
            <c:showLegendKey val="0"/>
            <c:showVal val="0"/>
            <c:showCatName val="0"/>
            <c:showSerName val="0"/>
            <c:showPercent val="0"/>
            <c:showBubbleSize val="0"/>
          </c:dLbls>
          <c:cat>
            <c:strRef>
              <c:f>Sheet1!$A$2:$A$13</c:f>
              <c:strCache>
                <c:ptCount val="12"/>
                <c:pt idx="0">
                  <c:v>2016年第四季度</c:v>
                </c:pt>
                <c:pt idx="1">
                  <c:v>2016年第三季度</c:v>
                </c:pt>
                <c:pt idx="2">
                  <c:v>2016年第二季度</c:v>
                </c:pt>
                <c:pt idx="3">
                  <c:v>2016年第一季度</c:v>
                </c:pt>
                <c:pt idx="4">
                  <c:v>2015年第四季度</c:v>
                </c:pt>
                <c:pt idx="5">
                  <c:v>2015年第三季度</c:v>
                </c:pt>
                <c:pt idx="6">
                  <c:v>2015年第二季度</c:v>
                </c:pt>
                <c:pt idx="7">
                  <c:v>2015年第一季度</c:v>
                </c:pt>
                <c:pt idx="8">
                  <c:v>2014年第四季度</c:v>
                </c:pt>
                <c:pt idx="9">
                  <c:v>2014年第三季度</c:v>
                </c:pt>
                <c:pt idx="10">
                  <c:v>2014年第二季度</c:v>
                </c:pt>
                <c:pt idx="11">
                  <c:v>2014年第一季度</c:v>
                </c:pt>
              </c:strCache>
            </c:strRef>
          </c:cat>
          <c:val>
            <c:numRef>
              <c:f>Sheet1!$B$2:$B$13</c:f>
              <c:numCache>
                <c:formatCode>0.0%</c:formatCode>
                <c:ptCount val="12"/>
                <c:pt idx="0">
                  <c:v>6.2000000000000006E-2</c:v>
                </c:pt>
                <c:pt idx="1">
                  <c:v>6.5000000000000002E-2</c:v>
                </c:pt>
                <c:pt idx="2">
                  <c:v>6.7000000000000004E-2</c:v>
                </c:pt>
                <c:pt idx="3">
                  <c:v>7.0000000000000021E-2</c:v>
                </c:pt>
                <c:pt idx="4">
                  <c:v>7.5000000000000011E-2</c:v>
                </c:pt>
                <c:pt idx="5">
                  <c:v>8.1000000000000003E-2</c:v>
                </c:pt>
                <c:pt idx="6">
                  <c:v>8.3000000000000018E-2</c:v>
                </c:pt>
                <c:pt idx="7">
                  <c:v>8.9000000000000037E-2</c:v>
                </c:pt>
                <c:pt idx="8">
                  <c:v>9.2000000000000026E-2</c:v>
                </c:pt>
                <c:pt idx="9">
                  <c:v>9.7000000000000003E-2</c:v>
                </c:pt>
                <c:pt idx="10">
                  <c:v>9.8000000000000018E-2</c:v>
                </c:pt>
                <c:pt idx="11">
                  <c:v>0.10100000000000002</c:v>
                </c:pt>
              </c:numCache>
            </c:numRef>
          </c:val>
        </c:ser>
        <c:dLbls>
          <c:showLegendKey val="0"/>
          <c:showVal val="0"/>
          <c:showCatName val="0"/>
          <c:showSerName val="0"/>
          <c:showPercent val="0"/>
          <c:showBubbleSize val="0"/>
        </c:dLbls>
        <c:gapWidth val="150"/>
        <c:shape val="box"/>
        <c:axId val="536666112"/>
        <c:axId val="536667648"/>
        <c:axId val="0"/>
      </c:bar3DChart>
      <c:catAx>
        <c:axId val="536666112"/>
        <c:scaling>
          <c:orientation val="minMax"/>
        </c:scaling>
        <c:delete val="0"/>
        <c:axPos val="l"/>
        <c:majorTickMark val="out"/>
        <c:minorTickMark val="none"/>
        <c:tickLblPos val="nextTo"/>
        <c:txPr>
          <a:bodyPr/>
          <a:lstStyle/>
          <a:p>
            <a:pPr>
              <a:defRPr sz="800"/>
            </a:pPr>
            <a:endParaRPr lang="zh-CN"/>
          </a:p>
        </c:txPr>
        <c:crossAx val="536667648"/>
        <c:crosses val="autoZero"/>
        <c:auto val="1"/>
        <c:lblAlgn val="ctr"/>
        <c:lblOffset val="100"/>
        <c:noMultiLvlLbl val="0"/>
      </c:catAx>
      <c:valAx>
        <c:axId val="536667648"/>
        <c:scaling>
          <c:orientation val="minMax"/>
          <c:min val="4.0000000000000015E-2"/>
        </c:scaling>
        <c:delete val="0"/>
        <c:axPos val="b"/>
        <c:numFmt formatCode="0.0%" sourceLinked="1"/>
        <c:majorTickMark val="out"/>
        <c:minorTickMark val="none"/>
        <c:tickLblPos val="nextTo"/>
        <c:txPr>
          <a:bodyPr/>
          <a:lstStyle/>
          <a:p>
            <a:pPr>
              <a:defRPr sz="1200"/>
            </a:pPr>
            <a:endParaRPr lang="zh-CN"/>
          </a:p>
        </c:txPr>
        <c:crossAx val="536666112"/>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Sheet1!$B$1</c:f>
              <c:strCache>
                <c:ptCount val="1"/>
                <c:pt idx="0">
                  <c:v>日本</c:v>
                </c:pt>
              </c:strCache>
            </c:strRef>
          </c:tx>
          <c:cat>
            <c:strRef>
              <c:f>Sheet1!$A$2:$A$7</c:f>
              <c:strCache>
                <c:ptCount val="6"/>
                <c:pt idx="0">
                  <c:v>50年代</c:v>
                </c:pt>
                <c:pt idx="1">
                  <c:v>60年代</c:v>
                </c:pt>
                <c:pt idx="2">
                  <c:v>70年代</c:v>
                </c:pt>
                <c:pt idx="3">
                  <c:v>80年代</c:v>
                </c:pt>
                <c:pt idx="4">
                  <c:v>90年代</c:v>
                </c:pt>
                <c:pt idx="5">
                  <c:v>00年代</c:v>
                </c:pt>
              </c:strCache>
            </c:strRef>
          </c:cat>
          <c:val>
            <c:numRef>
              <c:f>Sheet1!$B$2:$B$7</c:f>
              <c:numCache>
                <c:formatCode>0.0%</c:formatCode>
                <c:ptCount val="6"/>
                <c:pt idx="0">
                  <c:v>8.1000000000000003E-2</c:v>
                </c:pt>
                <c:pt idx="1">
                  <c:v>8.9000000000000065E-2</c:v>
                </c:pt>
                <c:pt idx="2">
                  <c:v>4.5999999999999999E-2</c:v>
                </c:pt>
                <c:pt idx="3">
                  <c:v>4.5999999999999999E-2</c:v>
                </c:pt>
                <c:pt idx="4">
                  <c:v>1.0999999999999998E-2</c:v>
                </c:pt>
                <c:pt idx="5">
                  <c:v>8.000000000000014E-3</c:v>
                </c:pt>
              </c:numCache>
            </c:numRef>
          </c:val>
          <c:smooth val="0"/>
        </c:ser>
        <c:ser>
          <c:idx val="1"/>
          <c:order val="1"/>
          <c:tx>
            <c:strRef>
              <c:f>Sheet1!$C$1</c:f>
              <c:strCache>
                <c:ptCount val="1"/>
                <c:pt idx="0">
                  <c:v>德国</c:v>
                </c:pt>
              </c:strCache>
            </c:strRef>
          </c:tx>
          <c:cat>
            <c:strRef>
              <c:f>Sheet1!$A$2:$A$7</c:f>
              <c:strCache>
                <c:ptCount val="6"/>
                <c:pt idx="0">
                  <c:v>50年代</c:v>
                </c:pt>
                <c:pt idx="1">
                  <c:v>60年代</c:v>
                </c:pt>
                <c:pt idx="2">
                  <c:v>70年代</c:v>
                </c:pt>
                <c:pt idx="3">
                  <c:v>80年代</c:v>
                </c:pt>
                <c:pt idx="4">
                  <c:v>90年代</c:v>
                </c:pt>
                <c:pt idx="5">
                  <c:v>00年代</c:v>
                </c:pt>
              </c:strCache>
            </c:strRef>
          </c:cat>
          <c:val>
            <c:numRef>
              <c:f>Sheet1!$C$2:$C$7</c:f>
              <c:numCache>
                <c:formatCode>0.0%</c:formatCode>
                <c:ptCount val="6"/>
                <c:pt idx="0">
                  <c:v>8.3000000000000046E-2</c:v>
                </c:pt>
                <c:pt idx="1">
                  <c:v>4.8000000000000001E-2</c:v>
                </c:pt>
                <c:pt idx="2">
                  <c:v>2.9000000000000001E-2</c:v>
                </c:pt>
                <c:pt idx="3">
                  <c:v>2.3E-2</c:v>
                </c:pt>
                <c:pt idx="4">
                  <c:v>2.0000000000000011E-2</c:v>
                </c:pt>
                <c:pt idx="5">
                  <c:v>1.0000000000000005E-2</c:v>
                </c:pt>
              </c:numCache>
            </c:numRef>
          </c:val>
          <c:smooth val="0"/>
        </c:ser>
        <c:ser>
          <c:idx val="2"/>
          <c:order val="2"/>
          <c:tx>
            <c:strRef>
              <c:f>Sheet1!$D$1</c:f>
              <c:strCache>
                <c:ptCount val="1"/>
                <c:pt idx="0">
                  <c:v>韩国</c:v>
                </c:pt>
              </c:strCache>
            </c:strRef>
          </c:tx>
          <c:cat>
            <c:strRef>
              <c:f>Sheet1!$A$2:$A$7</c:f>
              <c:strCache>
                <c:ptCount val="6"/>
                <c:pt idx="0">
                  <c:v>50年代</c:v>
                </c:pt>
                <c:pt idx="1">
                  <c:v>60年代</c:v>
                </c:pt>
                <c:pt idx="2">
                  <c:v>70年代</c:v>
                </c:pt>
                <c:pt idx="3">
                  <c:v>80年代</c:v>
                </c:pt>
                <c:pt idx="4">
                  <c:v>90年代</c:v>
                </c:pt>
                <c:pt idx="5">
                  <c:v>00年代</c:v>
                </c:pt>
              </c:strCache>
            </c:strRef>
          </c:cat>
          <c:val>
            <c:numRef>
              <c:f>Sheet1!$D$2:$D$7</c:f>
              <c:numCache>
                <c:formatCode>0.0%</c:formatCode>
                <c:ptCount val="6"/>
                <c:pt idx="0">
                  <c:v>3.9000000000000014E-2</c:v>
                </c:pt>
                <c:pt idx="1">
                  <c:v>8.5000000000000006E-2</c:v>
                </c:pt>
                <c:pt idx="2">
                  <c:v>9.1000000000000025E-2</c:v>
                </c:pt>
                <c:pt idx="3">
                  <c:v>9.8000000000000156E-2</c:v>
                </c:pt>
                <c:pt idx="4">
                  <c:v>6.6000000000000003E-2</c:v>
                </c:pt>
                <c:pt idx="5">
                  <c:v>4.3999999999999997E-2</c:v>
                </c:pt>
              </c:numCache>
            </c:numRef>
          </c:val>
          <c:smooth val="0"/>
        </c:ser>
        <c:dLbls>
          <c:showLegendKey val="0"/>
          <c:showVal val="0"/>
          <c:showCatName val="0"/>
          <c:showSerName val="0"/>
          <c:showPercent val="0"/>
          <c:showBubbleSize val="0"/>
        </c:dLbls>
        <c:marker val="1"/>
        <c:smooth val="0"/>
        <c:axId val="244792704"/>
        <c:axId val="244794496"/>
      </c:lineChart>
      <c:catAx>
        <c:axId val="244792704"/>
        <c:scaling>
          <c:orientation val="minMax"/>
        </c:scaling>
        <c:delete val="0"/>
        <c:axPos val="b"/>
        <c:majorTickMark val="none"/>
        <c:minorTickMark val="none"/>
        <c:tickLblPos val="nextTo"/>
        <c:txPr>
          <a:bodyPr/>
          <a:lstStyle/>
          <a:p>
            <a:pPr>
              <a:defRPr sz="1050"/>
            </a:pPr>
            <a:endParaRPr lang="zh-CN"/>
          </a:p>
        </c:txPr>
        <c:crossAx val="244794496"/>
        <c:crosses val="autoZero"/>
        <c:auto val="1"/>
        <c:lblAlgn val="ctr"/>
        <c:lblOffset val="100"/>
        <c:noMultiLvlLbl val="0"/>
      </c:catAx>
      <c:valAx>
        <c:axId val="244794496"/>
        <c:scaling>
          <c:orientation val="minMax"/>
        </c:scaling>
        <c:delete val="0"/>
        <c:axPos val="l"/>
        <c:numFmt formatCode="0.0%" sourceLinked="1"/>
        <c:majorTickMark val="none"/>
        <c:minorTickMark val="none"/>
        <c:tickLblPos val="nextTo"/>
        <c:txPr>
          <a:bodyPr/>
          <a:lstStyle/>
          <a:p>
            <a:pPr>
              <a:defRPr sz="1200"/>
            </a:pPr>
            <a:endParaRPr lang="zh-CN"/>
          </a:p>
        </c:txPr>
        <c:crossAx val="244792704"/>
        <c:crosses val="autoZero"/>
        <c:crossBetween val="between"/>
      </c:valAx>
      <c:spPr>
        <a:solidFill>
          <a:srgbClr val="C0504D">
            <a:lumMod val="20000"/>
            <a:lumOff val="80000"/>
            <a:alpha val="65000"/>
          </a:srgbClr>
        </a:solidFill>
        <a:ln w="25400">
          <a:noFill/>
        </a:ln>
      </c:spPr>
    </c:plotArea>
    <c:legend>
      <c:legendPos val="b"/>
      <c:layout>
        <c:manualLayout>
          <c:xMode val="edge"/>
          <c:yMode val="edge"/>
          <c:x val="0.45931581475689648"/>
          <c:y val="8.2349129914851193E-4"/>
          <c:w val="0.52936767902192339"/>
          <c:h val="0.11641303347958069"/>
        </c:manualLayout>
      </c:layout>
      <c:overlay val="0"/>
      <c:txPr>
        <a:bodyPr/>
        <a:lstStyle/>
        <a:p>
          <a:pPr>
            <a:defRPr sz="1400" b="1"/>
          </a:pPr>
          <a:endParaRPr lang="zh-CN"/>
        </a:p>
      </c:txPr>
    </c:legend>
    <c:plotVisOnly val="1"/>
    <c:dispBlanksAs val="zero"/>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chemeClr val="accent2"/>
            </a:solidFill>
          </c:spPr>
          <c:invertIfNegative val="0"/>
          <c:dPt>
            <c:idx val="0"/>
            <c:invertIfNegative val="0"/>
            <c:bubble3D val="0"/>
            <c:spPr>
              <a:solidFill>
                <a:schemeClr val="accent1"/>
              </a:solidFill>
            </c:spPr>
          </c:dPt>
          <c:dLbls>
            <c:dLbl>
              <c:idx val="0"/>
              <c:layout>
                <c:manualLayout>
                  <c:x val="3.065112646509981E-2"/>
                  <c:y val="-0.25461055611356026"/>
                </c:manualLayout>
              </c:layout>
              <c:spPr/>
              <c:txPr>
                <a:bodyPr/>
                <a:lstStyle/>
                <a:p>
                  <a:pPr>
                    <a:defRPr sz="1200" b="1">
                      <a:solidFill>
                        <a:schemeClr val="tx2"/>
                      </a:solidFill>
                    </a:defRPr>
                  </a:pPr>
                  <a:endParaRPr lang="zh-CN"/>
                </a:p>
              </c:txPr>
              <c:showLegendKey val="0"/>
              <c:showVal val="1"/>
              <c:showCatName val="0"/>
              <c:showSerName val="0"/>
              <c:showPercent val="0"/>
              <c:showBubbleSize val="0"/>
            </c:dLbl>
            <c:dLbl>
              <c:idx val="1"/>
              <c:layout>
                <c:manualLayout>
                  <c:x val="6.1302252930199433E-2"/>
                  <c:y val="-0.33099372294762902"/>
                </c:manualLayout>
              </c:layout>
              <c:spPr/>
              <c:txPr>
                <a:bodyPr/>
                <a:lstStyle/>
                <a:p>
                  <a:pPr>
                    <a:defRPr sz="1200" b="1">
                      <a:solidFill>
                        <a:schemeClr val="accent2">
                          <a:lumMod val="50000"/>
                        </a:schemeClr>
                      </a:solidFill>
                    </a:defRPr>
                  </a:pPr>
                  <a:endParaRPr lang="zh-CN"/>
                </a:p>
              </c:txPr>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第二产业</c:v>
                </c:pt>
                <c:pt idx="1">
                  <c:v>第三产业</c:v>
                </c:pt>
              </c:strCache>
            </c:strRef>
          </c:cat>
          <c:val>
            <c:numRef>
              <c:f>Sheet1!$B$2:$B$3</c:f>
              <c:numCache>
                <c:formatCode>0.0%</c:formatCode>
                <c:ptCount val="2"/>
                <c:pt idx="0">
                  <c:v>7.1999999999999995E-2</c:v>
                </c:pt>
                <c:pt idx="1">
                  <c:v>8.1000000000000003E-2</c:v>
                </c:pt>
              </c:numCache>
            </c:numRef>
          </c:val>
        </c:ser>
        <c:dLbls>
          <c:showLegendKey val="0"/>
          <c:showVal val="0"/>
          <c:showCatName val="0"/>
          <c:showSerName val="0"/>
          <c:showPercent val="0"/>
          <c:showBubbleSize val="0"/>
        </c:dLbls>
        <c:gapWidth val="150"/>
        <c:shape val="box"/>
        <c:axId val="244578944"/>
        <c:axId val="420675968"/>
        <c:axId val="0"/>
      </c:bar3DChart>
      <c:catAx>
        <c:axId val="244578944"/>
        <c:scaling>
          <c:orientation val="minMax"/>
        </c:scaling>
        <c:delete val="1"/>
        <c:axPos val="b"/>
        <c:numFmt formatCode="@" sourceLinked="1"/>
        <c:majorTickMark val="out"/>
        <c:minorTickMark val="none"/>
        <c:tickLblPos val="nextTo"/>
        <c:crossAx val="420675968"/>
        <c:crosses val="autoZero"/>
        <c:auto val="1"/>
        <c:lblAlgn val="ctr"/>
        <c:lblOffset val="100"/>
        <c:noMultiLvlLbl val="0"/>
      </c:catAx>
      <c:valAx>
        <c:axId val="420675968"/>
        <c:scaling>
          <c:orientation val="minMax"/>
        </c:scaling>
        <c:delete val="1"/>
        <c:axPos val="l"/>
        <c:numFmt formatCode="0.0%" sourceLinked="1"/>
        <c:majorTickMark val="out"/>
        <c:minorTickMark val="none"/>
        <c:tickLblPos val="nextTo"/>
        <c:crossAx val="244578944"/>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chemeClr val="accent2"/>
            </a:solidFill>
          </c:spPr>
          <c:invertIfNegative val="0"/>
          <c:dPt>
            <c:idx val="0"/>
            <c:invertIfNegative val="0"/>
            <c:bubble3D val="0"/>
            <c:spPr>
              <a:solidFill>
                <a:schemeClr val="accent3"/>
              </a:solidFill>
            </c:spPr>
          </c:dPt>
          <c:dPt>
            <c:idx val="1"/>
            <c:invertIfNegative val="0"/>
            <c:bubble3D val="0"/>
            <c:spPr>
              <a:solidFill>
                <a:schemeClr val="accent6"/>
              </a:solidFill>
            </c:spPr>
          </c:dPt>
          <c:dLbls>
            <c:dLbl>
              <c:idx val="0"/>
              <c:layout>
                <c:manualLayout>
                  <c:x val="2.1264068143005122E-2"/>
                  <c:y val="-0.3549441588184124"/>
                </c:manualLayout>
              </c:layout>
              <c:spPr/>
              <c:txPr>
                <a:bodyPr/>
                <a:lstStyle/>
                <a:p>
                  <a:pPr>
                    <a:defRPr sz="1200" b="1">
                      <a:solidFill>
                        <a:schemeClr val="tx2"/>
                      </a:solidFill>
                    </a:defRPr>
                  </a:pPr>
                  <a:endParaRPr lang="zh-CN"/>
                </a:p>
              </c:txPr>
              <c:showLegendKey val="0"/>
              <c:showVal val="1"/>
              <c:showCatName val="0"/>
              <c:showSerName val="0"/>
              <c:showPercent val="0"/>
              <c:showBubbleSize val="0"/>
            </c:dLbl>
            <c:dLbl>
              <c:idx val="1"/>
              <c:layout>
                <c:manualLayout>
                  <c:x val="4.4635733083233091E-2"/>
                  <c:y val="-0.38673364858020404"/>
                </c:manualLayout>
              </c:layout>
              <c:spPr/>
              <c:txPr>
                <a:bodyPr/>
                <a:lstStyle/>
                <a:p>
                  <a:pPr>
                    <a:defRPr sz="1200" b="1">
                      <a:solidFill>
                        <a:schemeClr val="accent2">
                          <a:lumMod val="50000"/>
                        </a:schemeClr>
                      </a:solidFill>
                    </a:defRPr>
                  </a:pPr>
                  <a:endParaRPr lang="zh-CN"/>
                </a:p>
              </c:txPr>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第二产业</c:v>
                </c:pt>
                <c:pt idx="1">
                  <c:v>第三产业</c:v>
                </c:pt>
              </c:strCache>
            </c:strRef>
          </c:cat>
          <c:val>
            <c:numRef>
              <c:f>Sheet1!$B$2:$B$3</c:f>
              <c:numCache>
                <c:formatCode>0.0%</c:formatCode>
                <c:ptCount val="2"/>
                <c:pt idx="0">
                  <c:v>6.1000000000000006E-2</c:v>
                </c:pt>
                <c:pt idx="1">
                  <c:v>7.8000000000000014E-2</c:v>
                </c:pt>
              </c:numCache>
            </c:numRef>
          </c:val>
        </c:ser>
        <c:dLbls>
          <c:showLegendKey val="0"/>
          <c:showVal val="0"/>
          <c:showCatName val="0"/>
          <c:showSerName val="0"/>
          <c:showPercent val="0"/>
          <c:showBubbleSize val="0"/>
        </c:dLbls>
        <c:gapWidth val="150"/>
        <c:shape val="box"/>
        <c:axId val="420702464"/>
        <c:axId val="420704256"/>
        <c:axId val="0"/>
      </c:bar3DChart>
      <c:catAx>
        <c:axId val="420702464"/>
        <c:scaling>
          <c:orientation val="minMax"/>
        </c:scaling>
        <c:delete val="1"/>
        <c:axPos val="b"/>
        <c:numFmt formatCode="@" sourceLinked="1"/>
        <c:majorTickMark val="out"/>
        <c:minorTickMark val="none"/>
        <c:tickLblPos val="nextTo"/>
        <c:crossAx val="420704256"/>
        <c:crosses val="autoZero"/>
        <c:auto val="1"/>
        <c:lblAlgn val="ctr"/>
        <c:lblOffset val="100"/>
        <c:noMultiLvlLbl val="0"/>
      </c:catAx>
      <c:valAx>
        <c:axId val="420704256"/>
        <c:scaling>
          <c:orientation val="minMax"/>
        </c:scaling>
        <c:delete val="1"/>
        <c:axPos val="l"/>
        <c:numFmt formatCode="0.0%" sourceLinked="1"/>
        <c:majorTickMark val="out"/>
        <c:minorTickMark val="none"/>
        <c:tickLblPos val="nextTo"/>
        <c:crossAx val="420702464"/>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列2</c:v>
                </c:pt>
              </c:strCache>
            </c:strRef>
          </c:tx>
          <c:explosion val="7"/>
          <c:cat>
            <c:strRef>
              <c:f>Sheet1!$A$2:$A$4</c:f>
              <c:strCache>
                <c:ptCount val="3"/>
                <c:pt idx="0">
                  <c:v>第一产业</c:v>
                </c:pt>
                <c:pt idx="1">
                  <c:v>第三产业</c:v>
                </c:pt>
                <c:pt idx="2">
                  <c:v>第二产业</c:v>
                </c:pt>
              </c:strCache>
            </c:strRef>
          </c:cat>
          <c:val>
            <c:numRef>
              <c:f>Sheet1!$B$2:$B$4</c:f>
              <c:numCache>
                <c:formatCode>0.0;[Red]0.0</c:formatCode>
                <c:ptCount val="3"/>
                <c:pt idx="0">
                  <c:v>63671</c:v>
                </c:pt>
                <c:pt idx="1">
                  <c:v>384221</c:v>
                </c:pt>
                <c:pt idx="2">
                  <c:v>296236</c:v>
                </c:pt>
              </c:numCache>
            </c:numRef>
          </c:val>
        </c:ser>
        <c:ser>
          <c:idx val="1"/>
          <c:order val="1"/>
          <c:tx>
            <c:strRef>
              <c:f>Sheet1!$C$1</c:f>
              <c:strCache>
                <c:ptCount val="1"/>
                <c:pt idx="0">
                  <c:v>列1</c:v>
                </c:pt>
              </c:strCache>
            </c:strRef>
          </c:tx>
          <c:cat>
            <c:strRef>
              <c:f>Sheet1!$A$2:$A$4</c:f>
              <c:strCache>
                <c:ptCount val="3"/>
                <c:pt idx="0">
                  <c:v>第一产业</c:v>
                </c:pt>
                <c:pt idx="1">
                  <c:v>第三产业</c:v>
                </c:pt>
                <c:pt idx="2">
                  <c:v>第二产业</c:v>
                </c:pt>
              </c:strCache>
            </c:strRef>
          </c:cat>
          <c:val>
            <c:numRef>
              <c:f>Sheet1!$C$2:$C$4</c:f>
              <c:numCache>
                <c:formatCode>General</c:formatCode>
                <c:ptCount val="3"/>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invertIfNegative val="0"/>
          <c:dPt>
            <c:idx val="0"/>
            <c:invertIfNegative val="0"/>
            <c:bubble3D val="0"/>
            <c:spPr>
              <a:solidFill>
                <a:schemeClr val="accent3">
                  <a:lumMod val="75000"/>
                </a:schemeClr>
              </a:solidFill>
            </c:spPr>
          </c:dPt>
          <c:dPt>
            <c:idx val="1"/>
            <c:invertIfNegative val="0"/>
            <c:bubble3D val="0"/>
            <c:spPr>
              <a:solidFill>
                <a:schemeClr val="accent2">
                  <a:lumMod val="75000"/>
                </a:schemeClr>
              </a:solidFill>
            </c:spPr>
          </c:dPt>
          <c:dLbls>
            <c:dLbl>
              <c:idx val="0"/>
              <c:layout>
                <c:manualLayout>
                  <c:x val="3.1300824200136475E-2"/>
                  <c:y val="-3.5628133893481448E-2"/>
                </c:manualLayout>
              </c:layout>
              <c:spPr/>
              <c:txPr>
                <a:bodyPr/>
                <a:lstStyle/>
                <a:p>
                  <a:pPr>
                    <a:defRPr b="1">
                      <a:solidFill>
                        <a:schemeClr val="accent3">
                          <a:lumMod val="50000"/>
                        </a:schemeClr>
                      </a:solidFill>
                    </a:defRPr>
                  </a:pPr>
                  <a:endParaRPr lang="zh-CN"/>
                </a:p>
              </c:txPr>
              <c:showLegendKey val="0"/>
              <c:showVal val="1"/>
              <c:showCatName val="0"/>
              <c:showSerName val="0"/>
              <c:showPercent val="0"/>
              <c:showBubbleSize val="0"/>
            </c:dLbl>
            <c:dLbl>
              <c:idx val="1"/>
              <c:layout>
                <c:manualLayout>
                  <c:x val="5.1671311109494043E-2"/>
                  <c:y val="-6.1844423363599396E-2"/>
                </c:manualLayout>
              </c:layout>
              <c:spPr/>
              <c:txPr>
                <a:bodyPr/>
                <a:lstStyle/>
                <a:p>
                  <a:pPr>
                    <a:defRPr b="1">
                      <a:solidFill>
                        <a:schemeClr val="accent2">
                          <a:lumMod val="75000"/>
                        </a:schemeClr>
                      </a:solidFill>
                    </a:defRPr>
                  </a:pPr>
                  <a:endParaRPr lang="zh-CN"/>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世界</c:v>
                </c:pt>
                <c:pt idx="1">
                  <c:v>中国</c:v>
                </c:pt>
              </c:strCache>
            </c:strRef>
          </c:cat>
          <c:val>
            <c:numRef>
              <c:f>Sheet1!$B$2:$B$3</c:f>
              <c:numCache>
                <c:formatCode>0.0%</c:formatCode>
                <c:ptCount val="2"/>
                <c:pt idx="0">
                  <c:v>2.9000000000000001E-2</c:v>
                </c:pt>
                <c:pt idx="1">
                  <c:v>6.7000000000000004E-2</c:v>
                </c:pt>
              </c:numCache>
            </c:numRef>
          </c:val>
        </c:ser>
        <c:dLbls>
          <c:showLegendKey val="0"/>
          <c:showVal val="0"/>
          <c:showCatName val="0"/>
          <c:showSerName val="0"/>
          <c:showPercent val="0"/>
          <c:showBubbleSize val="0"/>
        </c:dLbls>
        <c:gapWidth val="150"/>
        <c:shape val="box"/>
        <c:axId val="448196608"/>
        <c:axId val="448198144"/>
        <c:axId val="0"/>
      </c:bar3DChart>
      <c:catAx>
        <c:axId val="448196608"/>
        <c:scaling>
          <c:orientation val="minMax"/>
        </c:scaling>
        <c:delete val="0"/>
        <c:axPos val="b"/>
        <c:majorTickMark val="out"/>
        <c:minorTickMark val="none"/>
        <c:tickLblPos val="nextTo"/>
        <c:txPr>
          <a:bodyPr/>
          <a:lstStyle/>
          <a:p>
            <a:pPr>
              <a:defRPr sz="1400" b="1"/>
            </a:pPr>
            <a:endParaRPr lang="zh-CN"/>
          </a:p>
        </c:txPr>
        <c:crossAx val="448198144"/>
        <c:crosses val="autoZero"/>
        <c:auto val="1"/>
        <c:lblAlgn val="ctr"/>
        <c:lblOffset val="100"/>
        <c:noMultiLvlLbl val="0"/>
      </c:catAx>
      <c:valAx>
        <c:axId val="448198144"/>
        <c:scaling>
          <c:orientation val="minMax"/>
        </c:scaling>
        <c:delete val="0"/>
        <c:axPos val="l"/>
        <c:numFmt formatCode="0.0%" sourceLinked="1"/>
        <c:majorTickMark val="out"/>
        <c:minorTickMark val="none"/>
        <c:tickLblPos val="nextTo"/>
        <c:txPr>
          <a:bodyPr/>
          <a:lstStyle/>
          <a:p>
            <a:pPr>
              <a:defRPr sz="1200"/>
            </a:pPr>
            <a:endParaRPr lang="zh-CN"/>
          </a:p>
        </c:txPr>
        <c:crossAx val="448196608"/>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invertIfNegative val="0"/>
          <c:dPt>
            <c:idx val="0"/>
            <c:invertIfNegative val="0"/>
            <c:bubble3D val="0"/>
            <c:spPr>
              <a:solidFill>
                <a:schemeClr val="accent3">
                  <a:lumMod val="75000"/>
                </a:schemeClr>
              </a:solidFill>
            </c:spPr>
          </c:dPt>
          <c:dPt>
            <c:idx val="1"/>
            <c:invertIfNegative val="0"/>
            <c:bubble3D val="0"/>
            <c:spPr>
              <a:solidFill>
                <a:schemeClr val="accent2">
                  <a:lumMod val="75000"/>
                </a:schemeClr>
              </a:solidFill>
            </c:spPr>
          </c:dPt>
          <c:dLbls>
            <c:dLbl>
              <c:idx val="0"/>
              <c:layout>
                <c:manualLayout>
                  <c:x val="3.1300824200136475E-2"/>
                  <c:y val="-3.5628133893481448E-2"/>
                </c:manualLayout>
              </c:layout>
              <c:tx>
                <c:rich>
                  <a:bodyPr/>
                  <a:lstStyle/>
                  <a:p>
                    <a:pPr>
                      <a:defRPr sz="1400" b="1">
                        <a:solidFill>
                          <a:schemeClr val="accent3">
                            <a:lumMod val="50000"/>
                          </a:schemeClr>
                        </a:solidFill>
                      </a:defRPr>
                    </a:pPr>
                    <a:r>
                      <a:rPr lang="en-US" altLang="en-US" sz="1400" dirty="0" smtClean="0"/>
                      <a:t>1.2</a:t>
                    </a:r>
                    <a:r>
                      <a:rPr lang="zh-CN" altLang="en-US" sz="1400" dirty="0" smtClean="0"/>
                      <a:t>万</a:t>
                    </a:r>
                    <a:endParaRPr lang="en-US" altLang="en-US" sz="1400" dirty="0"/>
                  </a:p>
                </c:rich>
              </c:tx>
              <c:spPr/>
              <c:showLegendKey val="0"/>
              <c:showVal val="1"/>
              <c:showCatName val="0"/>
              <c:showSerName val="0"/>
              <c:showPercent val="0"/>
              <c:showBubbleSize val="0"/>
            </c:dLbl>
            <c:dLbl>
              <c:idx val="1"/>
              <c:delete val="1"/>
            </c:dLbl>
            <c:txPr>
              <a:bodyPr/>
              <a:lstStyle/>
              <a:p>
                <a:pPr>
                  <a:defRPr sz="1400"/>
                </a:pPr>
                <a:endParaRPr lang="zh-CN"/>
              </a:p>
            </c:txPr>
            <c:showLegendKey val="0"/>
            <c:showVal val="1"/>
            <c:showCatName val="0"/>
            <c:showSerName val="0"/>
            <c:showPercent val="0"/>
            <c:showBubbleSize val="0"/>
            <c:showLeaderLines val="0"/>
          </c:dLbls>
          <c:cat>
            <c:strRef>
              <c:f>Sheet1!$A$2:$A$3</c:f>
              <c:strCache>
                <c:ptCount val="2"/>
                <c:pt idx="0">
                  <c:v>2015年</c:v>
                </c:pt>
                <c:pt idx="1">
                  <c:v>2016年</c:v>
                </c:pt>
              </c:strCache>
            </c:strRef>
          </c:cat>
          <c:val>
            <c:numRef>
              <c:f>Sheet1!$B$2:$B$3</c:f>
              <c:numCache>
                <c:formatCode>0.00;[Red]0.00</c:formatCode>
                <c:ptCount val="2"/>
                <c:pt idx="0">
                  <c:v>1.2</c:v>
                </c:pt>
                <c:pt idx="1">
                  <c:v>1.51</c:v>
                </c:pt>
              </c:numCache>
            </c:numRef>
          </c:val>
        </c:ser>
        <c:dLbls>
          <c:showLegendKey val="0"/>
          <c:showVal val="0"/>
          <c:showCatName val="0"/>
          <c:showSerName val="0"/>
          <c:showPercent val="0"/>
          <c:showBubbleSize val="0"/>
        </c:dLbls>
        <c:gapWidth val="150"/>
        <c:shape val="box"/>
        <c:axId val="491499904"/>
        <c:axId val="491501440"/>
        <c:axId val="0"/>
      </c:bar3DChart>
      <c:catAx>
        <c:axId val="491499904"/>
        <c:scaling>
          <c:orientation val="minMax"/>
        </c:scaling>
        <c:delete val="0"/>
        <c:axPos val="b"/>
        <c:majorTickMark val="out"/>
        <c:minorTickMark val="none"/>
        <c:tickLblPos val="nextTo"/>
        <c:txPr>
          <a:bodyPr/>
          <a:lstStyle/>
          <a:p>
            <a:pPr>
              <a:defRPr sz="900" b="1"/>
            </a:pPr>
            <a:endParaRPr lang="zh-CN"/>
          </a:p>
        </c:txPr>
        <c:crossAx val="491501440"/>
        <c:crosses val="autoZero"/>
        <c:auto val="1"/>
        <c:lblAlgn val="ctr"/>
        <c:lblOffset val="100"/>
        <c:noMultiLvlLbl val="0"/>
      </c:catAx>
      <c:valAx>
        <c:axId val="491501440"/>
        <c:scaling>
          <c:orientation val="minMax"/>
        </c:scaling>
        <c:delete val="1"/>
        <c:axPos val="l"/>
        <c:numFmt formatCode="0.00;[Red]0.00" sourceLinked="1"/>
        <c:majorTickMark val="out"/>
        <c:minorTickMark val="none"/>
        <c:tickLblPos val="nextTo"/>
        <c:crossAx val="491499904"/>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投资额</c:v>
                </c:pt>
              </c:strCache>
            </c:strRef>
          </c:tx>
          <c:cat>
            <c:strRef>
              <c:f>Sheet1!$A$2:$A$3</c:f>
              <c:strCache>
                <c:ptCount val="2"/>
                <c:pt idx="0">
                  <c:v>第一季度</c:v>
                </c:pt>
                <c:pt idx="1">
                  <c:v>第二季度</c:v>
                </c:pt>
              </c:strCache>
            </c:strRef>
          </c:cat>
          <c:val>
            <c:numRef>
              <c:f>Sheet1!$B$2:$B$3</c:f>
              <c:numCache>
                <c:formatCode>0.0%</c:formatCode>
                <c:ptCount val="2"/>
                <c:pt idx="0">
                  <c:v>8.3000000000000046E-2</c:v>
                </c:pt>
                <c:pt idx="1">
                  <c:v>0.91700000000000004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BF3E9-465F-45F7-A505-FE6A2151B3D0}" type="datetimeFigureOut">
              <a:rPr lang="zh-CN" altLang="en-US" smtClean="0"/>
              <a:pPr/>
              <a:t>2017/2/28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04FBA-4474-4273-82D0-1F559112BC52}" type="slidenum">
              <a:rPr lang="zh-CN" altLang="en-US" smtClean="0"/>
              <a:pPr/>
              <a:t>‹#›</a:t>
            </a:fld>
            <a:endParaRPr lang="zh-CN" altLang="en-US"/>
          </a:p>
        </p:txBody>
      </p:sp>
    </p:spTree>
    <p:extLst>
      <p:ext uri="{BB962C8B-B14F-4D97-AF65-F5344CB8AC3E}">
        <p14:creationId xmlns:p14="http://schemas.microsoft.com/office/powerpoint/2010/main" val="1171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2</a:t>
            </a:fld>
            <a:endParaRPr lang="zh-CN" altLang="en-US"/>
          </a:p>
        </p:txBody>
      </p:sp>
    </p:spTree>
    <p:extLst>
      <p:ext uri="{BB962C8B-B14F-4D97-AF65-F5344CB8AC3E}">
        <p14:creationId xmlns:p14="http://schemas.microsoft.com/office/powerpoint/2010/main" val="50745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17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25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31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37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704FBA-4474-4273-82D0-1F559112BC52}" type="slidenum">
              <a:rPr lang="zh-CN" altLang="en-US" smtClean="0"/>
              <a:pPr/>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85BCBB-AEBB-4242-8AF5-53C333A48C38}"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DA95BC-9205-4EED-A1F7-A17ADAF9019E}"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1A4D47-496F-4601-9160-9DF7D1C2FC3A}" type="datetimeFigureOut">
              <a:rPr lang="zh-CN" altLang="en-US" smtClean="0"/>
              <a:pPr/>
              <a:t>2017/2/28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EE63D-0A27-4FCA-AAAF-E873FB10C8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7A90BB-127B-4B9F-972C-3332BEE43E5D}" type="datetimeFigureOut">
              <a:rPr lang="zh-CN" altLang="en-US" smtClean="0"/>
              <a:pPr/>
              <a:t>2017/2/28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95672E-1C1A-46AE-8CC0-C1788352ACB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37A90BB-127B-4B9F-972C-3332BEE43E5D}" type="datetimeFigureOut">
              <a:rPr lang="zh-CN" altLang="en-US" smtClean="0"/>
              <a:pPr/>
              <a:t>2017/2/28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295672E-1C1A-46AE-8CC0-C1788352ACB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985BCBB-AEBB-4242-8AF5-53C333A48C38}" type="datetimeFigureOut">
              <a:rPr lang="zh-CN" altLang="en-US" smtClean="0"/>
              <a:pPr/>
              <a:t>2017/2/28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9DA95BC-9205-4EED-A1F7-A17ADAF9019E}" type="slidenum">
              <a:rPr lang="zh-CN" altLang="en-US" smtClean="0"/>
              <a:pPr/>
              <a:t>‹#›</a:t>
            </a:fld>
            <a:endParaRPr lang="zh-CN" altLang="en-US"/>
          </a:p>
        </p:txBody>
      </p:sp>
      <p:pic>
        <p:nvPicPr>
          <p:cNvPr id="7" name="Picture 1366" descr="1"/>
          <p:cNvPicPr>
            <a:picLocks noChangeAspect="1" noChangeArrowheads="1"/>
          </p:cNvPicPr>
          <p:nvPr/>
        </p:nvPicPr>
        <p:blipFill>
          <a:blip r:embed="rId13">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flipV="1">
            <a:off x="-9872" y="4235380"/>
            <a:ext cx="9153872" cy="9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杂志社logo 新域名.png"/>
          <p:cNvPicPr>
            <a:picLocks noChangeAspect="1"/>
          </p:cNvPicPr>
          <p:nvPr/>
        </p:nvPicPr>
        <p:blipFill>
          <a:blip r:embed="rId14" cstate="print"/>
          <a:stretch>
            <a:fillRect/>
          </a:stretch>
        </p:blipFill>
        <p:spPr>
          <a:xfrm>
            <a:off x="142844" y="4761438"/>
            <a:ext cx="1413283" cy="331769"/>
          </a:xfrm>
          <a:prstGeom prst="rect">
            <a:avLst/>
          </a:prstGeom>
        </p:spPr>
      </p:pic>
      <p:cxnSp>
        <p:nvCxnSpPr>
          <p:cNvPr id="9" name="直接连接符 8"/>
          <p:cNvCxnSpPr/>
          <p:nvPr/>
        </p:nvCxnSpPr>
        <p:spPr>
          <a:xfrm>
            <a:off x="0" y="785800"/>
            <a:ext cx="85320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12432" b="64138"/>
          <a:stretch/>
        </p:blipFill>
        <p:spPr>
          <a:xfrm>
            <a:off x="0" y="71420"/>
            <a:ext cx="1496253" cy="71438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0-#ppt_w/2"/>
                                          </p:val>
                                        </p:tav>
                                        <p:tav tm="100000">
                                          <p:val>
                                            <p:strVal val="#ppt_x"/>
                                          </p:val>
                                        </p:tav>
                                      </p:tavLst>
                                    </p:anim>
                                    <p:anim calcmode="lin" valueType="num">
                                      <p:cBhvr additive="base">
                                        <p:cTn id="13"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41A4D47-496F-4601-9160-9DF7D1C2FC3A}" type="datetimeFigureOut">
              <a:rPr lang="zh-CN" altLang="en-US" smtClean="0"/>
              <a:pPr/>
              <a:t>2017/2/28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BEE63D-0A27-4FCA-AAAF-E873FB10C8AA}" type="slidenum">
              <a:rPr lang="zh-CN" altLang="en-US" smtClean="0"/>
              <a:pPr/>
              <a:t>‹#›</a:t>
            </a:fld>
            <a:endParaRPr lang="zh-CN" altLang="en-US"/>
          </a:p>
        </p:txBody>
      </p:sp>
      <p:pic>
        <p:nvPicPr>
          <p:cNvPr id="7" name="Picture 1366" descr="1"/>
          <p:cNvPicPr>
            <a:picLocks noChangeAspect="1" noChangeArrowheads="1"/>
          </p:cNvPicPr>
          <p:nvPr/>
        </p:nvPicPr>
        <p:blipFill>
          <a:blip r:embed="rId13">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flipV="1">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chart" Target="../charts/chart4.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chart" Target="../charts/char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chart" Target="../charts/chart8.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9.jpeg"/><Relationship Id="rId7" Type="http://schemas.openxmlformats.org/officeDocument/2006/relationships/image" Target="../media/image54.jpeg"/><Relationship Id="rId2" Type="http://schemas.openxmlformats.org/officeDocument/2006/relationships/image" Target="../media/image51.jpeg"/><Relationship Id="rId1" Type="http://schemas.openxmlformats.org/officeDocument/2006/relationships/slideLayout" Target="../slideLayouts/slideLayout1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chart" Target="../charts/chart10.xml"/><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chart" Target="../charts/chart12.xml"/><Relationship Id="rId1" Type="http://schemas.openxmlformats.org/officeDocument/2006/relationships/slideLayout" Target="../slideLayouts/slideLayout18.xml"/><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8.xml"/><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18.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6.jpeg"/><Relationship Id="rId7" Type="http://schemas.openxmlformats.org/officeDocument/2006/relationships/chart" Target="../charts/chart15.xml"/><Relationship Id="rId2" Type="http://schemas.openxmlformats.org/officeDocument/2006/relationships/chart" Target="../charts/chart13.xml"/><Relationship Id="rId1" Type="http://schemas.openxmlformats.org/officeDocument/2006/relationships/slideLayout" Target="../slideLayouts/slideLayout18.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chart" Target="../charts/chart14.xml"/><Relationship Id="rId9"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83.jpeg"/><Relationship Id="rId1" Type="http://schemas.openxmlformats.org/officeDocument/2006/relationships/slideLayout" Target="../slideLayouts/slideLayout18.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8.xml"/><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18.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chart" Target="../charts/chart19.xml"/><Relationship Id="rId1" Type="http://schemas.openxmlformats.org/officeDocument/2006/relationships/slideLayout" Target="../slideLayouts/slideLayout18.xml"/><Relationship Id="rId5" Type="http://schemas.openxmlformats.org/officeDocument/2006/relationships/image" Target="../media/image100.jpeg"/><Relationship Id="rId4" Type="http://schemas.openxmlformats.org/officeDocument/2006/relationships/image" Target="../media/image9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8.xml"/><Relationship Id="rId4" Type="http://schemas.openxmlformats.org/officeDocument/2006/relationships/chart" Target="../charts/chart22.xml"/></Relationships>
</file>

<file path=ppt/slides/_rels/slide41.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tags" Target="../tags/tag4.xml"/><Relationship Id="rId7" Type="http://schemas.openxmlformats.org/officeDocument/2006/relationships/image" Target="../media/image10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1.jpeg"/><Relationship Id="rId5" Type="http://schemas.openxmlformats.org/officeDocument/2006/relationships/chart" Target="../charts/chart23.xml"/><Relationship Id="rId4" Type="http://schemas.openxmlformats.org/officeDocument/2006/relationships/slideLayout" Target="../slideLayouts/slideLayout18.xml"/><Relationship Id="rId9" Type="http://schemas.openxmlformats.org/officeDocument/2006/relationships/image" Target="../media/image104.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18.xml"/><Relationship Id="rId4" Type="http://schemas.openxmlformats.org/officeDocument/2006/relationships/image" Target="../media/image107.jpeg"/></Relationships>
</file>

<file path=ppt/slides/_rels/slide4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8.xml"/><Relationship Id="rId6" Type="http://schemas.openxmlformats.org/officeDocument/2006/relationships/image" Target="../media/image110.jpeg"/><Relationship Id="rId5" Type="http://schemas.openxmlformats.org/officeDocument/2006/relationships/chart" Target="../charts/chart27.xml"/><Relationship Id="rId4" Type="http://schemas.openxmlformats.org/officeDocument/2006/relationships/chart" Target="../charts/chart26.xml"/></Relationships>
</file>

<file path=ppt/slides/_rels/slide4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chart" Target="../charts/chart28.xml"/><Relationship Id="rId1" Type="http://schemas.openxmlformats.org/officeDocument/2006/relationships/slideLayout" Target="../slideLayouts/slideLayout18.xml"/><Relationship Id="rId4" Type="http://schemas.openxmlformats.org/officeDocument/2006/relationships/image" Target="../media/image112.jpeg"/></Relationships>
</file>

<file path=ppt/slides/_rels/slide4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29.xml"/><Relationship Id="rId5" Type="http://schemas.openxmlformats.org/officeDocument/2006/relationships/image" Target="../media/image113.jpeg"/><Relationship Id="rId4"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18.xml"/><Relationship Id="rId5" Type="http://schemas.openxmlformats.org/officeDocument/2006/relationships/image" Target="../media/image117.jpeg"/><Relationship Id="rId4" Type="http://schemas.openxmlformats.org/officeDocument/2006/relationships/image" Target="../media/image11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8.xml"/><Relationship Id="rId4" Type="http://schemas.openxmlformats.org/officeDocument/2006/relationships/image" Target="../media/image120.jpeg"/></Relationships>
</file>

<file path=ppt/slides/_rels/slide5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8.xml"/><Relationship Id="rId6" Type="http://schemas.openxmlformats.org/officeDocument/2006/relationships/image" Target="../media/image125.jpeg"/><Relationship Id="rId5" Type="http://schemas.openxmlformats.org/officeDocument/2006/relationships/image" Target="../media/image124.png"/><Relationship Id="rId4" Type="http://schemas.openxmlformats.org/officeDocument/2006/relationships/image" Target="../media/image123.jpeg"/></Relationships>
</file>

<file path=ppt/slides/_rels/slide5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2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8.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0.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1.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3.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2" name="Group 3"/>
          <p:cNvGrpSpPr>
            <a:grpSpLocks/>
          </p:cNvGrpSpPr>
          <p:nvPr/>
        </p:nvGrpSpPr>
        <p:grpSpPr bwMode="auto">
          <a:xfrm>
            <a:off x="271464" y="-3572"/>
            <a:ext cx="1552575" cy="1189435"/>
            <a:chOff x="171" y="-3"/>
            <a:chExt cx="978" cy="999"/>
          </a:xfrm>
        </p:grpSpPr>
        <p:sp>
          <p:nvSpPr>
            <p:cNvPr id="23"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24"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25"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26"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27"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28"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29"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30"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31"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32"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33"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37" name="Text Box 8"/>
          <p:cNvSpPr txBox="1">
            <a:spLocks noChangeArrowheads="1"/>
          </p:cNvSpPr>
          <p:nvPr/>
        </p:nvSpPr>
        <p:spPr bwMode="gray">
          <a:xfrm>
            <a:off x="0" y="3343669"/>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
        <p:nvSpPr>
          <p:cNvPr id="38" name="Rectangle 40"/>
          <p:cNvSpPr txBox="1">
            <a:spLocks noChangeArrowheads="1"/>
          </p:cNvSpPr>
          <p:nvPr/>
        </p:nvSpPr>
        <p:spPr bwMode="auto">
          <a:xfrm>
            <a:off x="2123728" y="1635646"/>
            <a:ext cx="4968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70000"/>
              </a:lnSpc>
            </a:pPr>
            <a:r>
              <a:rPr lang="en-US" altLang="zh-CN" sz="4000" b="1" dirty="0">
                <a:solidFill>
                  <a:srgbClr val="FF0000"/>
                </a:solidFill>
                <a:latin typeface="微软雅黑" pitchFamily="34" charset="-122"/>
                <a:ea typeface="微软雅黑" pitchFamily="34" charset="-122"/>
              </a:rPr>
              <a:t>《</a:t>
            </a:r>
            <a:r>
              <a:rPr lang="zh-CN" altLang="en-US" sz="4000" b="1" dirty="0">
                <a:solidFill>
                  <a:srgbClr val="FF0000"/>
                </a:solidFill>
                <a:latin typeface="微软雅黑" pitchFamily="34" charset="-122"/>
                <a:ea typeface="微软雅黑" pitchFamily="34" charset="-122"/>
              </a:rPr>
              <a:t>时事报告</a:t>
            </a:r>
            <a:r>
              <a:rPr lang="en-US" altLang="zh-CN" sz="4000" b="1" dirty="0">
                <a:solidFill>
                  <a:srgbClr val="FF0000"/>
                </a:solidFill>
                <a:latin typeface="微软雅黑" pitchFamily="34" charset="-122"/>
                <a:ea typeface="微软雅黑" pitchFamily="34" charset="-122"/>
              </a:rPr>
              <a:t>》</a:t>
            </a:r>
            <a:r>
              <a:rPr lang="zh-CN" altLang="en-US" sz="4000" b="1" dirty="0">
                <a:solidFill>
                  <a:srgbClr val="FF0000"/>
                </a:solidFill>
                <a:latin typeface="微软雅黑" pitchFamily="34" charset="-122"/>
                <a:ea typeface="微软雅黑" pitchFamily="34" charset="-122"/>
              </a:rPr>
              <a:t>杂志社</a:t>
            </a:r>
            <a:endParaRPr lang="ko-KR" altLang="en-US" sz="4000" b="1" dirty="0">
              <a:solidFill>
                <a:srgbClr val="FF0000"/>
              </a:solidFill>
              <a:latin typeface="微软雅黑" pitchFamily="34" charset="-122"/>
              <a:ea typeface="冬青黑体简体中文 W6" charset="-122"/>
            </a:endParaRPr>
          </a:p>
        </p:txBody>
      </p:sp>
      <p:sp>
        <p:nvSpPr>
          <p:cNvPr id="39" name="Rectangle 41"/>
          <p:cNvSpPr txBox="1">
            <a:spLocks noChangeArrowheads="1"/>
          </p:cNvSpPr>
          <p:nvPr/>
        </p:nvSpPr>
        <p:spPr bwMode="auto">
          <a:xfrm>
            <a:off x="2411065" y="2572271"/>
            <a:ext cx="5473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1">
              <a:spcBef>
                <a:spcPct val="20000"/>
              </a:spcBef>
            </a:pPr>
            <a:r>
              <a:rPr lang="zh-CN" altLang="en-US" sz="2800" b="1">
                <a:solidFill>
                  <a:srgbClr val="C00000"/>
                </a:solidFill>
                <a:latin typeface="华文楷体" pitchFamily="2" charset="-122"/>
                <a:ea typeface="华文楷体" pitchFamily="2" charset="-122"/>
              </a:rPr>
              <a:t>党委中心组学习</a:t>
            </a:r>
            <a:endParaRPr lang="ko-KR" altLang="en-US" sz="2800" b="1">
              <a:solidFill>
                <a:srgbClr val="C00000"/>
              </a:solidFill>
              <a:latin typeface="华文楷体" pitchFamily="2" charset="-122"/>
              <a:ea typeface="楷体-简" charset="-122"/>
            </a:endParaRPr>
          </a:p>
        </p:txBody>
      </p:sp>
      <p:sp>
        <p:nvSpPr>
          <p:cNvPr id="36" name="Freeform 20"/>
          <p:cNvSpPr>
            <a:spLocks/>
          </p:cNvSpPr>
          <p:nvPr/>
        </p:nvSpPr>
        <p:spPr bwMode="gray">
          <a:xfrm>
            <a:off x="1907704" y="-20538"/>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Tree>
    <p:extLst>
      <p:ext uri="{BB962C8B-B14F-4D97-AF65-F5344CB8AC3E}">
        <p14:creationId xmlns:p14="http://schemas.microsoft.com/office/powerpoint/2010/main" val="14160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Top)">
                                      <p:cBhvr>
                                        <p:cTn id="7" dur="500"/>
                                        <p:tgtEl>
                                          <p:spTgt spid="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Top)">
                                      <p:cBhvr>
                                        <p:cTn id="11" dur="500"/>
                                        <p:tgtEl>
                                          <p:spTgt spid="25"/>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lide(fromTop)">
                                      <p:cBhvr>
                                        <p:cTn id="20" dur="500"/>
                                        <p:tgtEl>
                                          <p:spTgt spid="26"/>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lide(fromBottom)">
                                      <p:cBhvr>
                                        <p:cTn id="24" dur="500"/>
                                        <p:tgtEl>
                                          <p:spTgt spid="30"/>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lide(fromBottom)">
                                      <p:cBhvr>
                                        <p:cTn id="28" dur="500"/>
                                        <p:tgtEl>
                                          <p:spTgt spid="29"/>
                                        </p:tgtEl>
                                      </p:cBhvr>
                                    </p:animEffect>
                                  </p:childTnLst>
                                </p:cTn>
                              </p:par>
                            </p:childTnLst>
                          </p:cTn>
                        </p:par>
                        <p:par>
                          <p:cTn id="29" fill="hold">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lide(fromTop)">
                                      <p:cBhvr>
                                        <p:cTn id="37" dur="500"/>
                                        <p:tgtEl>
                                          <p:spTgt spid="27"/>
                                        </p:tgtEl>
                                      </p:cBhvr>
                                    </p:animEffect>
                                  </p:childTnLst>
                                </p:cTn>
                              </p:par>
                            </p:childTnLst>
                          </p:cTn>
                        </p:par>
                        <p:par>
                          <p:cTn id="38" fill="hold">
                            <p:stCondLst>
                              <p:cond delay="4000"/>
                            </p:stCondLst>
                            <p:childTnLst>
                              <p:par>
                                <p:cTn id="39" presetID="1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lide(fromBottom)">
                                      <p:cBhvr>
                                        <p:cTn id="41" dur="500"/>
                                        <p:tgtEl>
                                          <p:spTgt spid="28"/>
                                        </p:tgtEl>
                                      </p:cBhvr>
                                    </p:animEffect>
                                  </p:childTnLst>
                                </p:cTn>
                              </p:par>
                            </p:childTnLst>
                          </p:cTn>
                        </p:par>
                        <p:par>
                          <p:cTn id="42" fill="hold">
                            <p:stCondLst>
                              <p:cond delay="4500"/>
                            </p:stCondLst>
                            <p:childTnLst>
                              <p:par>
                                <p:cTn id="43" presetID="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3" presetClass="exit" presetSubtype="5" fill="hold" grpId="0" nodeType="afterEffect">
                                  <p:stCondLst>
                                    <p:cond delay="0"/>
                                  </p:stCondLst>
                                  <p:childTnLst>
                                    <p:animEffect transition="out" filter="blinds(vertical)">
                                      <p:cBhvr>
                                        <p:cTn id="49" dur="1000"/>
                                        <p:tgtEl>
                                          <p:spTgt spid="36"/>
                                        </p:tgtEl>
                                      </p:cBhvr>
                                    </p:animEffect>
                                    <p:set>
                                      <p:cBhvr>
                                        <p:cTn id="50" dur="1" fill="hold">
                                          <p:stCondLst>
                                            <p:cond delay="999"/>
                                          </p:stCondLst>
                                        </p:cTn>
                                        <p:tgtEl>
                                          <p:spTgt spid="36"/>
                                        </p:tgtEl>
                                        <p:attrNameLst>
                                          <p:attrName>style.visibility</p:attrName>
                                        </p:attrNameLst>
                                      </p:cBhvr>
                                      <p:to>
                                        <p:strVal val="hidden"/>
                                      </p:to>
                                    </p:set>
                                  </p:childTnLst>
                                </p:cTn>
                              </p:par>
                            </p:childTnLst>
                          </p:cTn>
                        </p:par>
                        <p:par>
                          <p:cTn id="51" fill="hold">
                            <p:stCondLst>
                              <p:cond delay="6000"/>
                            </p:stCondLst>
                            <p:childTnLst>
                              <p:par>
                                <p:cTn id="52" presetID="3" presetClass="entr" presetSubtype="1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P spid="29" grpId="0" animBg="1"/>
      <p:bldP spid="30" grpId="0" animBg="1"/>
      <p:bldP spid="31" grpId="0" animBg="1"/>
      <p:bldP spid="32" grpId="0" animBg="1"/>
      <p:bldP spid="37" grpId="0"/>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p:cNvGraphicFramePr/>
          <p:nvPr>
            <p:extLst>
              <p:ext uri="{D42A27DB-BD31-4B8C-83A1-F6EECF244321}">
                <p14:modId xmlns:p14="http://schemas.microsoft.com/office/powerpoint/2010/main" val="3102488610"/>
              </p:ext>
            </p:extLst>
          </p:nvPr>
        </p:nvGraphicFramePr>
        <p:xfrm>
          <a:off x="1571604" y="642924"/>
          <a:ext cx="2419368" cy="1496403"/>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3500430" y="221919"/>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结构优化</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38477" y="2143332"/>
            <a:ext cx="924111" cy="1642864"/>
          </a:xfrm>
          <a:prstGeom prst="rect">
            <a:avLst/>
          </a:prstGeom>
        </p:spPr>
      </p:pic>
      <p:cxnSp>
        <p:nvCxnSpPr>
          <p:cNvPr id="4" name="直接连接符 3"/>
          <p:cNvCxnSpPr/>
          <p:nvPr/>
        </p:nvCxnSpPr>
        <p:spPr>
          <a:xfrm>
            <a:off x="1346589" y="1694262"/>
            <a:ext cx="0" cy="259200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1716415953.jpg"/>
          <p:cNvPicPr>
            <a:picLocks noChangeAspect="1"/>
          </p:cNvPicPr>
          <p:nvPr/>
        </p:nvPicPr>
        <p:blipFill>
          <a:blip r:embed="rId4" cstate="print">
            <a:clrChange>
              <a:clrFrom>
                <a:srgbClr val="FFFFFF"/>
              </a:clrFrom>
              <a:clrTo>
                <a:srgbClr val="FFFFFF">
                  <a:alpha val="0"/>
                </a:srgbClr>
              </a:clrTo>
            </a:clrChange>
          </a:blip>
          <a:srcRect l="2200" b="4367"/>
          <a:stretch>
            <a:fillRect/>
          </a:stretch>
        </p:blipFill>
        <p:spPr>
          <a:xfrm rot="21119108" flipH="1">
            <a:off x="759285" y="1039733"/>
            <a:ext cx="1180179" cy="954335"/>
          </a:xfrm>
          <a:prstGeom prst="rect">
            <a:avLst/>
          </a:prstGeom>
        </p:spPr>
      </p:pic>
      <p:sp>
        <p:nvSpPr>
          <p:cNvPr id="6" name="矩形 5"/>
          <p:cNvSpPr/>
          <p:nvPr/>
        </p:nvSpPr>
        <p:spPr>
          <a:xfrm>
            <a:off x="5643570" y="1088098"/>
            <a:ext cx="3286148" cy="1126462"/>
          </a:xfrm>
          <a:prstGeom prst="rect">
            <a:avLst/>
          </a:prstGeom>
        </p:spPr>
        <p:txBody>
          <a:bodyPr wrap="square">
            <a:spAutoFit/>
          </a:bodyPr>
          <a:lstStyle/>
          <a:p>
            <a:pPr marL="285750" indent="-285750">
              <a:lnSpc>
                <a:spcPct val="120000"/>
              </a:lnSpc>
              <a:buFont typeface="Wingdings" pitchFamily="2" charset="2"/>
              <a:buChar char="ü"/>
            </a:pPr>
            <a:r>
              <a:rPr lang="en-US" altLang="zh-CN" sz="1400" b="1" dirty="0" smtClean="0"/>
              <a:t>2013-2015</a:t>
            </a:r>
            <a:r>
              <a:rPr lang="zh-CN" altLang="en-US" sz="1400" b="1" dirty="0" smtClean="0"/>
              <a:t>年，第三产业增加值年均增长增速比第二产业高</a:t>
            </a:r>
            <a:r>
              <a:rPr lang="en-US" altLang="zh-CN" sz="1400" b="1" dirty="0" smtClean="0">
                <a:solidFill>
                  <a:srgbClr val="FF0000"/>
                </a:solidFill>
              </a:rPr>
              <a:t>0.9</a:t>
            </a:r>
            <a:r>
              <a:rPr lang="zh-CN" altLang="en-US" sz="1400" b="1" dirty="0" smtClean="0">
                <a:solidFill>
                  <a:srgbClr val="FF0000"/>
                </a:solidFill>
              </a:rPr>
              <a:t>个</a:t>
            </a:r>
            <a:r>
              <a:rPr lang="zh-CN" altLang="en-US" sz="1400" b="1" dirty="0" smtClean="0"/>
              <a:t>百分点</a:t>
            </a:r>
            <a:endParaRPr lang="en-US" altLang="zh-CN" sz="1400" b="1" dirty="0" smtClean="0"/>
          </a:p>
          <a:p>
            <a:pPr marL="285750" indent="-285750">
              <a:lnSpc>
                <a:spcPct val="120000"/>
              </a:lnSpc>
              <a:buFont typeface="Wingdings" pitchFamily="2" charset="2"/>
              <a:buChar char="ü"/>
            </a:pPr>
            <a:r>
              <a:rPr lang="en-US" altLang="zh-CN" sz="1400" b="1" dirty="0" smtClean="0"/>
              <a:t>2016</a:t>
            </a:r>
            <a:r>
              <a:rPr lang="zh-CN" altLang="en-US" sz="1400" b="1" dirty="0" smtClean="0"/>
              <a:t>年，第三产业增加值同比增长比第二产业高</a:t>
            </a:r>
            <a:r>
              <a:rPr lang="en-US" altLang="zh-CN" sz="1400" b="1" dirty="0" smtClean="0">
                <a:solidFill>
                  <a:srgbClr val="FF0000"/>
                </a:solidFill>
              </a:rPr>
              <a:t>1.7</a:t>
            </a:r>
            <a:r>
              <a:rPr lang="zh-CN" altLang="en-US" sz="1400" b="1" dirty="0" smtClean="0">
                <a:solidFill>
                  <a:srgbClr val="FF0000"/>
                </a:solidFill>
              </a:rPr>
              <a:t>个</a:t>
            </a:r>
            <a:r>
              <a:rPr lang="zh-CN" altLang="en-US" sz="1400" b="1" dirty="0" smtClean="0"/>
              <a:t>百分点</a:t>
            </a:r>
          </a:p>
        </p:txBody>
      </p:sp>
      <p:graphicFrame>
        <p:nvGraphicFramePr>
          <p:cNvPr id="8" name="图表 7"/>
          <p:cNvGraphicFramePr/>
          <p:nvPr>
            <p:extLst>
              <p:ext uri="{D42A27DB-BD31-4B8C-83A1-F6EECF244321}">
                <p14:modId xmlns:p14="http://schemas.microsoft.com/office/powerpoint/2010/main" val="2568601737"/>
              </p:ext>
            </p:extLst>
          </p:nvPr>
        </p:nvGraphicFramePr>
        <p:xfrm>
          <a:off x="3500430" y="1000114"/>
          <a:ext cx="2500330" cy="1139213"/>
        </p:xfrm>
        <a:graphic>
          <a:graphicData uri="http://schemas.openxmlformats.org/drawingml/2006/chart">
            <c:chart xmlns:c="http://schemas.openxmlformats.org/drawingml/2006/chart" xmlns:r="http://schemas.openxmlformats.org/officeDocument/2006/relationships" r:id="rId5"/>
          </a:graphicData>
        </a:graphic>
      </p:graphicFrame>
      <p:sp>
        <p:nvSpPr>
          <p:cNvPr id="10" name="矩形 9"/>
          <p:cNvSpPr/>
          <p:nvPr/>
        </p:nvSpPr>
        <p:spPr>
          <a:xfrm>
            <a:off x="1643042" y="2107007"/>
            <a:ext cx="1947969" cy="685444"/>
          </a:xfrm>
          <a:prstGeom prst="rect">
            <a:avLst/>
          </a:prstGeom>
        </p:spPr>
        <p:txBody>
          <a:bodyPr wrap="none">
            <a:spAutoFit/>
          </a:bodyPr>
          <a:lstStyle/>
          <a:p>
            <a:pPr algn="ctr">
              <a:lnSpc>
                <a:spcPct val="120000"/>
              </a:lnSpc>
            </a:pPr>
            <a:r>
              <a:rPr lang="zh-CN" altLang="en-US" sz="1100" dirty="0" smtClean="0">
                <a:solidFill>
                  <a:schemeClr val="accent2"/>
                </a:solidFill>
                <a:latin typeface="宋体"/>
                <a:ea typeface="宋体"/>
              </a:rPr>
              <a:t>▇ </a:t>
            </a:r>
            <a:r>
              <a:rPr lang="zh-CN" altLang="zh-CN" sz="1100" dirty="0" smtClean="0"/>
              <a:t>第三产业</a:t>
            </a:r>
            <a:r>
              <a:rPr lang="zh-CN" altLang="zh-CN" sz="1100" dirty="0"/>
              <a:t>增加</a:t>
            </a:r>
            <a:r>
              <a:rPr lang="zh-CN" altLang="zh-CN" sz="1100" dirty="0" smtClean="0"/>
              <a:t>值</a:t>
            </a:r>
            <a:r>
              <a:rPr lang="zh-CN" altLang="en-US" sz="1100" dirty="0" smtClean="0"/>
              <a:t>年均增长</a:t>
            </a:r>
            <a:endParaRPr lang="en-US" altLang="zh-CN" sz="1100" dirty="0" smtClean="0"/>
          </a:p>
          <a:p>
            <a:pPr algn="ctr">
              <a:lnSpc>
                <a:spcPct val="120000"/>
              </a:lnSpc>
            </a:pPr>
            <a:r>
              <a:rPr lang="zh-CN" altLang="en-US" sz="1100" dirty="0">
                <a:solidFill>
                  <a:schemeClr val="accent1"/>
                </a:solidFill>
                <a:latin typeface="宋体"/>
              </a:rPr>
              <a:t>▇</a:t>
            </a:r>
            <a:r>
              <a:rPr lang="zh-CN" altLang="en-US" sz="1100" dirty="0">
                <a:solidFill>
                  <a:schemeClr val="accent2">
                    <a:lumMod val="75000"/>
                  </a:schemeClr>
                </a:solidFill>
                <a:latin typeface="宋体"/>
              </a:rPr>
              <a:t> </a:t>
            </a:r>
            <a:r>
              <a:rPr lang="zh-CN" altLang="zh-CN" sz="1100" dirty="0" smtClean="0"/>
              <a:t>第</a:t>
            </a:r>
            <a:r>
              <a:rPr lang="zh-CN" altLang="en-US" sz="1100" dirty="0" smtClean="0"/>
              <a:t>二</a:t>
            </a:r>
            <a:r>
              <a:rPr lang="zh-CN" altLang="zh-CN" sz="1100" dirty="0" smtClean="0"/>
              <a:t>产业</a:t>
            </a:r>
            <a:r>
              <a:rPr lang="zh-CN" altLang="zh-CN" sz="1100" dirty="0"/>
              <a:t>增加</a:t>
            </a:r>
            <a:r>
              <a:rPr lang="zh-CN" altLang="zh-CN" sz="1100" dirty="0" smtClean="0"/>
              <a:t>值</a:t>
            </a:r>
            <a:r>
              <a:rPr lang="zh-CN" altLang="en-US" sz="1100" dirty="0" smtClean="0"/>
              <a:t>年均增长</a:t>
            </a:r>
            <a:endParaRPr lang="en-US" altLang="zh-CN" sz="1100" dirty="0" smtClean="0"/>
          </a:p>
          <a:p>
            <a:pPr algn="ctr">
              <a:lnSpc>
                <a:spcPct val="120000"/>
              </a:lnSpc>
            </a:pPr>
            <a:r>
              <a:rPr lang="zh-CN" altLang="en-US" sz="1100" dirty="0" smtClean="0"/>
              <a:t>（</a:t>
            </a:r>
            <a:r>
              <a:rPr lang="en-US" altLang="zh-CN" sz="1100" dirty="0" smtClean="0"/>
              <a:t>2013-2015</a:t>
            </a:r>
            <a:r>
              <a:rPr lang="zh-CN" altLang="en-US" sz="1100" dirty="0" smtClean="0"/>
              <a:t>年）</a:t>
            </a:r>
            <a:endParaRPr lang="zh-CN" altLang="en-US" sz="1100" dirty="0"/>
          </a:p>
        </p:txBody>
      </p:sp>
      <p:sp>
        <p:nvSpPr>
          <p:cNvPr id="14" name="AutoShape 34"/>
          <p:cNvSpPr>
            <a:spLocks noChangeArrowheads="1"/>
          </p:cNvSpPr>
          <p:nvPr/>
        </p:nvSpPr>
        <p:spPr bwMode="gray">
          <a:xfrm rot="5400000">
            <a:off x="4477343" y="1237647"/>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15" name="AutoShape 34"/>
          <p:cNvSpPr>
            <a:spLocks noChangeArrowheads="1"/>
          </p:cNvSpPr>
          <p:nvPr/>
        </p:nvSpPr>
        <p:spPr bwMode="gray">
          <a:xfrm rot="5400000">
            <a:off x="2477079" y="1237647"/>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16" name="矩形 15"/>
          <p:cNvSpPr/>
          <p:nvPr/>
        </p:nvSpPr>
        <p:spPr>
          <a:xfrm>
            <a:off x="3714744" y="2107007"/>
            <a:ext cx="1947969" cy="701731"/>
          </a:xfrm>
          <a:prstGeom prst="rect">
            <a:avLst/>
          </a:prstGeom>
        </p:spPr>
        <p:txBody>
          <a:bodyPr wrap="none">
            <a:spAutoFit/>
          </a:bodyPr>
          <a:lstStyle/>
          <a:p>
            <a:pPr algn="ctr">
              <a:lnSpc>
                <a:spcPct val="120000"/>
              </a:lnSpc>
            </a:pPr>
            <a:r>
              <a:rPr lang="zh-CN" altLang="en-US" sz="1100" dirty="0" smtClean="0">
                <a:solidFill>
                  <a:schemeClr val="accent6">
                    <a:lumMod val="75000"/>
                  </a:schemeClr>
                </a:solidFill>
                <a:latin typeface="宋体"/>
                <a:ea typeface="宋体"/>
              </a:rPr>
              <a:t>▇</a:t>
            </a:r>
            <a:r>
              <a:rPr lang="zh-CN" altLang="en-US" sz="1100" dirty="0" smtClean="0">
                <a:solidFill>
                  <a:schemeClr val="accent2"/>
                </a:solidFill>
                <a:latin typeface="宋体"/>
                <a:ea typeface="宋体"/>
              </a:rPr>
              <a:t> </a:t>
            </a:r>
            <a:r>
              <a:rPr lang="zh-CN" altLang="zh-CN" sz="1100" dirty="0" smtClean="0"/>
              <a:t>第三产业</a:t>
            </a:r>
            <a:r>
              <a:rPr lang="zh-CN" altLang="zh-CN" sz="1100" dirty="0"/>
              <a:t>增加</a:t>
            </a:r>
            <a:r>
              <a:rPr lang="zh-CN" altLang="zh-CN" sz="1100" dirty="0" smtClean="0"/>
              <a:t>值</a:t>
            </a:r>
            <a:r>
              <a:rPr lang="zh-CN" altLang="en-US" sz="1100" dirty="0" smtClean="0"/>
              <a:t>同比增长</a:t>
            </a:r>
            <a:endParaRPr lang="en-US" altLang="zh-CN" sz="1100" dirty="0" smtClean="0"/>
          </a:p>
          <a:p>
            <a:pPr algn="ctr">
              <a:lnSpc>
                <a:spcPct val="120000"/>
              </a:lnSpc>
            </a:pPr>
            <a:r>
              <a:rPr lang="zh-CN" altLang="en-US" sz="1100" dirty="0">
                <a:solidFill>
                  <a:schemeClr val="accent3"/>
                </a:solidFill>
                <a:latin typeface="宋体"/>
              </a:rPr>
              <a:t>▇</a:t>
            </a:r>
            <a:r>
              <a:rPr lang="zh-CN" altLang="en-US" sz="1100" dirty="0">
                <a:solidFill>
                  <a:schemeClr val="accent2">
                    <a:lumMod val="75000"/>
                  </a:schemeClr>
                </a:solidFill>
                <a:latin typeface="宋体"/>
              </a:rPr>
              <a:t> </a:t>
            </a:r>
            <a:r>
              <a:rPr lang="zh-CN" altLang="zh-CN" sz="1100" dirty="0" smtClean="0"/>
              <a:t>第</a:t>
            </a:r>
            <a:r>
              <a:rPr lang="zh-CN" altLang="en-US" sz="1100" dirty="0" smtClean="0"/>
              <a:t>二</a:t>
            </a:r>
            <a:r>
              <a:rPr lang="zh-CN" altLang="zh-CN" sz="1100" dirty="0" smtClean="0"/>
              <a:t>产业</a:t>
            </a:r>
            <a:r>
              <a:rPr lang="zh-CN" altLang="zh-CN" sz="1100" dirty="0"/>
              <a:t>增加</a:t>
            </a:r>
            <a:r>
              <a:rPr lang="zh-CN" altLang="zh-CN" sz="1100" dirty="0" smtClean="0"/>
              <a:t>值</a:t>
            </a:r>
            <a:r>
              <a:rPr lang="zh-CN" altLang="en-US" sz="1100" dirty="0" smtClean="0"/>
              <a:t>同比增长</a:t>
            </a:r>
            <a:endParaRPr lang="en-US" altLang="zh-CN" sz="1100" dirty="0" smtClean="0"/>
          </a:p>
          <a:p>
            <a:pPr algn="ctr">
              <a:lnSpc>
                <a:spcPct val="120000"/>
              </a:lnSpc>
            </a:pPr>
            <a:r>
              <a:rPr lang="zh-CN" altLang="en-US" sz="1100" dirty="0" smtClean="0"/>
              <a:t>（</a:t>
            </a:r>
            <a:r>
              <a:rPr lang="en-US" altLang="zh-CN" sz="1100" dirty="0" smtClean="0"/>
              <a:t>2016</a:t>
            </a:r>
            <a:r>
              <a:rPr lang="zh-CN" altLang="en-US" sz="1100" dirty="0" smtClean="0"/>
              <a:t>年）</a:t>
            </a:r>
            <a:endParaRPr lang="zh-CN" altLang="en-US" sz="1100" dirty="0"/>
          </a:p>
        </p:txBody>
      </p:sp>
      <p:pic>
        <p:nvPicPr>
          <p:cNvPr id="17" name="图片 16" descr="timg (8).jpg"/>
          <p:cNvPicPr>
            <a:picLocks noChangeAspect="1"/>
          </p:cNvPicPr>
          <p:nvPr/>
        </p:nvPicPr>
        <p:blipFill>
          <a:blip r:embed="rId6">
            <a:clrChange>
              <a:clrFrom>
                <a:srgbClr val="FFFFFF"/>
              </a:clrFrom>
              <a:clrTo>
                <a:srgbClr val="FFFFFF">
                  <a:alpha val="0"/>
                </a:srgbClr>
              </a:clrTo>
            </a:clrChange>
          </a:blip>
          <a:srcRect t="33333" b="43056"/>
          <a:stretch>
            <a:fillRect/>
          </a:stretch>
        </p:blipFill>
        <p:spPr>
          <a:xfrm>
            <a:off x="6923507" y="3643320"/>
            <a:ext cx="1863335" cy="714380"/>
          </a:xfrm>
          <a:prstGeom prst="rect">
            <a:avLst/>
          </a:prstGeom>
        </p:spPr>
      </p:pic>
      <p:grpSp>
        <p:nvGrpSpPr>
          <p:cNvPr id="22" name="组合 21"/>
          <p:cNvGrpSpPr/>
          <p:nvPr/>
        </p:nvGrpSpPr>
        <p:grpSpPr>
          <a:xfrm flipH="1">
            <a:off x="1571603" y="2928940"/>
            <a:ext cx="2786083" cy="1785950"/>
            <a:chOff x="6199177" y="2500312"/>
            <a:chExt cx="2762269" cy="2071702"/>
          </a:xfrm>
        </p:grpSpPr>
        <p:grpSp>
          <p:nvGrpSpPr>
            <p:cNvPr id="20" name="组合 19"/>
            <p:cNvGrpSpPr/>
            <p:nvPr/>
          </p:nvGrpSpPr>
          <p:grpSpPr>
            <a:xfrm>
              <a:off x="6199177" y="2500312"/>
              <a:ext cx="2762269" cy="2071702"/>
              <a:chOff x="6199177" y="2571750"/>
              <a:chExt cx="2762269" cy="2071702"/>
            </a:xfrm>
          </p:grpSpPr>
          <p:pic>
            <p:nvPicPr>
              <p:cNvPr id="18" name="图片 17" descr="timg (10)_副本.jpg"/>
              <p:cNvPicPr>
                <a:picLocks noChangeAspect="1"/>
              </p:cNvPicPr>
              <p:nvPr/>
            </p:nvPicPr>
            <p:blipFill>
              <a:blip r:embed="rId7">
                <a:clrChange>
                  <a:clrFrom>
                    <a:srgbClr val="FDFDFD"/>
                  </a:clrFrom>
                  <a:clrTo>
                    <a:srgbClr val="FDFDFD">
                      <a:alpha val="0"/>
                    </a:srgbClr>
                  </a:clrTo>
                </a:clrChange>
              </a:blip>
              <a:stretch>
                <a:fillRect/>
              </a:stretch>
            </p:blipFill>
            <p:spPr>
              <a:xfrm>
                <a:off x="6199177" y="2571750"/>
                <a:ext cx="2762269" cy="2071702"/>
              </a:xfrm>
              <a:prstGeom prst="rect">
                <a:avLst/>
              </a:prstGeom>
            </p:spPr>
          </p:pic>
          <p:sp>
            <p:nvSpPr>
              <p:cNvPr id="19" name="矩形 18"/>
              <p:cNvSpPr/>
              <p:nvPr/>
            </p:nvSpPr>
            <p:spPr>
              <a:xfrm>
                <a:off x="6981360" y="2986090"/>
                <a:ext cx="1082348" cy="307777"/>
              </a:xfrm>
              <a:prstGeom prst="rect">
                <a:avLst/>
              </a:prstGeom>
            </p:spPr>
            <p:txBody>
              <a:bodyPr wrap="none">
                <a:spAutoFit/>
              </a:bodyPr>
              <a:lstStyle/>
              <a:p>
                <a:r>
                  <a:rPr lang="zh-CN" altLang="en-US" sz="1400" dirty="0" smtClean="0">
                    <a:latin typeface="黑体" pitchFamily="49" charset="-122"/>
                    <a:ea typeface="黑体" pitchFamily="49" charset="-122"/>
                  </a:rPr>
                  <a:t>第一大产业</a:t>
                </a:r>
                <a:endParaRPr lang="zh-CN" altLang="en-US" sz="1400" dirty="0">
                  <a:latin typeface="黑体" pitchFamily="49" charset="-122"/>
                  <a:ea typeface="黑体" pitchFamily="49" charset="-122"/>
                </a:endParaRPr>
              </a:p>
            </p:txBody>
          </p:sp>
        </p:grpSp>
        <p:sp>
          <p:nvSpPr>
            <p:cNvPr id="21" name="矩形 20"/>
            <p:cNvSpPr/>
            <p:nvPr/>
          </p:nvSpPr>
          <p:spPr>
            <a:xfrm>
              <a:off x="6715141" y="2798064"/>
              <a:ext cx="357021" cy="642638"/>
            </a:xfrm>
            <a:prstGeom prst="rect">
              <a:avLst/>
            </a:prstGeom>
          </p:spPr>
          <p:txBody>
            <a:bodyPr vert="eaVert" wrap="none">
              <a:spAutoFit/>
            </a:bodyPr>
            <a:lstStyle/>
            <a:p>
              <a:r>
                <a:rPr lang="zh-CN" altLang="en-US" sz="1200" dirty="0" smtClean="0">
                  <a:latin typeface="黑体" pitchFamily="49" charset="-122"/>
                  <a:ea typeface="黑体" pitchFamily="49" charset="-122"/>
                </a:rPr>
                <a:t>服务业</a:t>
              </a:r>
              <a:endParaRPr lang="zh-CN" altLang="en-US" sz="1200" dirty="0">
                <a:latin typeface="黑体" pitchFamily="49" charset="-122"/>
                <a:ea typeface="黑体" pitchFamily="49" charset="-122"/>
              </a:endParaRPr>
            </a:p>
          </p:txBody>
        </p:sp>
      </p:grpSp>
      <p:graphicFrame>
        <p:nvGraphicFramePr>
          <p:cNvPr id="23" name="图表 22"/>
          <p:cNvGraphicFramePr/>
          <p:nvPr>
            <p:extLst>
              <p:ext uri="{D42A27DB-BD31-4B8C-83A1-F6EECF244321}">
                <p14:modId xmlns:p14="http://schemas.microsoft.com/office/powerpoint/2010/main" val="127121002"/>
              </p:ext>
            </p:extLst>
          </p:nvPr>
        </p:nvGraphicFramePr>
        <p:xfrm>
          <a:off x="3929058" y="2928940"/>
          <a:ext cx="3500462" cy="1500198"/>
        </p:xfrm>
        <a:graphic>
          <a:graphicData uri="http://schemas.openxmlformats.org/drawingml/2006/chart">
            <c:chart xmlns:c="http://schemas.openxmlformats.org/drawingml/2006/chart" xmlns:r="http://schemas.openxmlformats.org/officeDocument/2006/relationships" r:id="rId8"/>
          </a:graphicData>
        </a:graphic>
      </p:graphicFrame>
      <p:grpSp>
        <p:nvGrpSpPr>
          <p:cNvPr id="24" name="组合 23"/>
          <p:cNvGrpSpPr/>
          <p:nvPr/>
        </p:nvGrpSpPr>
        <p:grpSpPr>
          <a:xfrm flipH="1">
            <a:off x="6215074" y="2928940"/>
            <a:ext cx="1723642" cy="357190"/>
            <a:chOff x="1475656" y="1347614"/>
            <a:chExt cx="1723642" cy="357190"/>
          </a:xfrm>
        </p:grpSpPr>
        <p:cxnSp>
          <p:nvCxnSpPr>
            <p:cNvPr id="25" name="直接连接符 24"/>
            <p:cNvCxnSpPr/>
            <p:nvPr/>
          </p:nvCxnSpPr>
          <p:spPr>
            <a:xfrm rot="16200000" flipV="1">
              <a:off x="2842958" y="1348464"/>
              <a:ext cx="357190" cy="35549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475656" y="1347614"/>
              <a:ext cx="1368152"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6223110" y="2500312"/>
            <a:ext cx="2420856" cy="369332"/>
          </a:xfrm>
          <a:prstGeom prst="rect">
            <a:avLst/>
          </a:prstGeom>
        </p:spPr>
        <p:txBody>
          <a:bodyPr wrap="none">
            <a:spAutoFit/>
          </a:bodyPr>
          <a:lstStyle/>
          <a:p>
            <a:r>
              <a:rPr lang="zh-CN" altLang="en-US" sz="1400" b="1" dirty="0" smtClean="0"/>
              <a:t>占国民经济比重达到 </a:t>
            </a:r>
            <a:r>
              <a:rPr lang="en-US" b="1" dirty="0" smtClean="0">
                <a:solidFill>
                  <a:srgbClr val="FF0000"/>
                </a:solidFill>
              </a:rPr>
              <a:t>51.6%</a:t>
            </a:r>
            <a:endParaRPr lang="zh-CN" altLang="en-US" b="1" dirty="0">
              <a:solidFill>
                <a:srgbClr val="FF0000"/>
              </a:solidFill>
            </a:endParaRPr>
          </a:p>
        </p:txBody>
      </p:sp>
      <p:sp>
        <p:nvSpPr>
          <p:cNvPr id="29" name="矩形 28"/>
          <p:cNvSpPr/>
          <p:nvPr/>
        </p:nvSpPr>
        <p:spPr>
          <a:xfrm>
            <a:off x="6858016" y="3071816"/>
            <a:ext cx="1800493" cy="701731"/>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占据我国经济的</a:t>
            </a:r>
            <a:endParaRPr lang="en-US" altLang="zh-CN" b="1" dirty="0" smtClean="0">
              <a:solidFill>
                <a:schemeClr val="tx1">
                  <a:lumMod val="85000"/>
                  <a:lumOff val="15000"/>
                </a:schemeClr>
              </a:solidFill>
              <a:latin typeface="微软雅黑" pitchFamily="34" charset="-122"/>
              <a:ea typeface="微软雅黑" pitchFamily="34" charset="-122"/>
            </a:endParaRPr>
          </a:p>
          <a:p>
            <a:pPr algn="ctr">
              <a:lnSpc>
                <a:spcPct val="120000"/>
              </a:lnSpc>
            </a:pPr>
            <a:r>
              <a:rPr lang="en-US" b="1" dirty="0" smtClean="0">
                <a:solidFill>
                  <a:schemeClr val="tx1">
                    <a:lumMod val="85000"/>
                    <a:lumOff val="15000"/>
                  </a:schemeClr>
                </a:solidFill>
                <a:latin typeface="微软雅黑" pitchFamily="34" charset="-122"/>
                <a:ea typeface="微软雅黑" pitchFamily="34" charset="-122"/>
              </a:rPr>
              <a:t>“</a:t>
            </a:r>
            <a:r>
              <a:rPr lang="zh-CN" altLang="en-US" b="1" dirty="0" smtClean="0">
                <a:solidFill>
                  <a:schemeClr val="tx1">
                    <a:lumMod val="85000"/>
                    <a:lumOff val="15000"/>
                  </a:schemeClr>
                </a:solidFill>
                <a:latin typeface="微软雅黑" pitchFamily="34" charset="-122"/>
                <a:ea typeface="微软雅黑" pitchFamily="34" charset="-122"/>
              </a:rPr>
              <a:t>半壁江山</a:t>
            </a:r>
            <a:r>
              <a:rPr lang="en-US" b="1" dirty="0" smtClean="0">
                <a:solidFill>
                  <a:schemeClr val="tx1">
                    <a:lumMod val="85000"/>
                    <a:lumOff val="15000"/>
                  </a:schemeClr>
                </a:solidFill>
                <a:latin typeface="微软雅黑" pitchFamily="34" charset="-122"/>
                <a:ea typeface="微软雅黑" pitchFamily="34" charset="-122"/>
              </a:rPr>
              <a:t>”</a:t>
            </a:r>
            <a:endParaRPr lang="zh-CN" altLang="en-US" b="1" dirty="0">
              <a:solidFill>
                <a:schemeClr val="tx1">
                  <a:lumMod val="85000"/>
                  <a:lumOff val="15000"/>
                </a:schemeClr>
              </a:solidFill>
              <a:latin typeface="微软雅黑" pitchFamily="34" charset="-122"/>
              <a:ea typeface="微软雅黑" pitchFamily="34" charset="-122"/>
            </a:endParaRPr>
          </a:p>
        </p:txBody>
      </p:sp>
      <p:sp>
        <p:nvSpPr>
          <p:cNvPr id="30" name="矩形 29"/>
          <p:cNvSpPr/>
          <p:nvPr/>
        </p:nvSpPr>
        <p:spPr>
          <a:xfrm>
            <a:off x="4286248" y="4287730"/>
            <a:ext cx="2864887" cy="498598"/>
          </a:xfrm>
          <a:prstGeom prst="rect">
            <a:avLst/>
          </a:prstGeom>
        </p:spPr>
        <p:txBody>
          <a:bodyPr wrap="none">
            <a:spAutoFit/>
          </a:bodyPr>
          <a:lstStyle/>
          <a:p>
            <a:pPr algn="ctr">
              <a:lnSpc>
                <a:spcPct val="120000"/>
              </a:lnSpc>
            </a:pPr>
            <a:r>
              <a:rPr lang="zh-CN" altLang="en-US" sz="1100" dirty="0" smtClean="0">
                <a:solidFill>
                  <a:schemeClr val="accent1"/>
                </a:solidFill>
                <a:latin typeface="宋体"/>
              </a:rPr>
              <a:t>▇</a:t>
            </a:r>
            <a:r>
              <a:rPr lang="zh-CN" altLang="en-US" sz="1100" dirty="0" smtClean="0">
                <a:solidFill>
                  <a:schemeClr val="accent2">
                    <a:lumMod val="75000"/>
                  </a:schemeClr>
                </a:solidFill>
                <a:latin typeface="宋体"/>
              </a:rPr>
              <a:t> </a:t>
            </a:r>
            <a:r>
              <a:rPr lang="zh-CN" altLang="zh-CN" sz="1100" dirty="0" smtClean="0"/>
              <a:t>第</a:t>
            </a:r>
            <a:r>
              <a:rPr lang="zh-CN" altLang="en-US" sz="1100" dirty="0" smtClean="0"/>
              <a:t>一</a:t>
            </a:r>
            <a:r>
              <a:rPr lang="zh-CN" altLang="zh-CN" sz="1100" dirty="0" smtClean="0"/>
              <a:t>产业</a:t>
            </a:r>
            <a:r>
              <a:rPr lang="en-US" altLang="zh-CN" sz="1100" dirty="0" smtClean="0"/>
              <a:t>     </a:t>
            </a:r>
            <a:r>
              <a:rPr lang="zh-CN" altLang="en-US" sz="1100" dirty="0" smtClean="0">
                <a:solidFill>
                  <a:schemeClr val="accent3"/>
                </a:solidFill>
                <a:latin typeface="宋体"/>
              </a:rPr>
              <a:t>▇</a:t>
            </a:r>
            <a:r>
              <a:rPr lang="zh-CN" altLang="en-US" sz="1100" dirty="0" smtClean="0">
                <a:solidFill>
                  <a:schemeClr val="accent1"/>
                </a:solidFill>
                <a:latin typeface="宋体"/>
              </a:rPr>
              <a:t> </a:t>
            </a:r>
            <a:r>
              <a:rPr lang="zh-CN" altLang="zh-CN" sz="1100" dirty="0" smtClean="0"/>
              <a:t>第</a:t>
            </a:r>
            <a:r>
              <a:rPr lang="zh-CN" altLang="en-US" sz="1100" dirty="0" smtClean="0"/>
              <a:t>二</a:t>
            </a:r>
            <a:r>
              <a:rPr lang="zh-CN" altLang="zh-CN" sz="1100" dirty="0" smtClean="0"/>
              <a:t>产业</a:t>
            </a:r>
            <a:r>
              <a:rPr lang="en-US" altLang="zh-CN" sz="1100" dirty="0" smtClean="0"/>
              <a:t>     </a:t>
            </a:r>
            <a:r>
              <a:rPr lang="en-US" altLang="zh-CN" sz="1100" dirty="0" smtClean="0">
                <a:solidFill>
                  <a:schemeClr val="accent2"/>
                </a:solidFill>
              </a:rPr>
              <a:t> </a:t>
            </a:r>
            <a:r>
              <a:rPr lang="zh-CN" altLang="en-US" sz="1100" dirty="0" smtClean="0">
                <a:solidFill>
                  <a:schemeClr val="accent2"/>
                </a:solidFill>
                <a:latin typeface="宋体"/>
              </a:rPr>
              <a:t>▇ </a:t>
            </a:r>
            <a:r>
              <a:rPr lang="zh-CN" altLang="zh-CN" sz="1100" dirty="0" smtClean="0"/>
              <a:t>第</a:t>
            </a:r>
            <a:r>
              <a:rPr lang="zh-CN" altLang="en-US" sz="1100" dirty="0" smtClean="0"/>
              <a:t>三产业</a:t>
            </a:r>
            <a:endParaRPr lang="en-US" altLang="zh-CN" sz="1100" dirty="0" smtClean="0"/>
          </a:p>
          <a:p>
            <a:pPr algn="ctr">
              <a:lnSpc>
                <a:spcPct val="120000"/>
              </a:lnSpc>
            </a:pPr>
            <a:r>
              <a:rPr lang="zh-CN" altLang="en-US" sz="1100" dirty="0" smtClean="0"/>
              <a:t>（</a:t>
            </a:r>
            <a:r>
              <a:rPr lang="en-US" altLang="zh-CN" sz="1100" dirty="0" smtClean="0"/>
              <a:t>2016</a:t>
            </a:r>
            <a:r>
              <a:rPr lang="zh-CN" altLang="en-US" sz="1100" dirty="0" smtClean="0"/>
              <a:t>年各产业占国民经济比重）</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par>
                          <p:cTn id="35" fill="hold">
                            <p:stCondLst>
                              <p:cond delay="4500"/>
                            </p:stCondLst>
                            <p:childTnLst>
                              <p:par>
                                <p:cTn id="36" presetID="3"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6500"/>
                            </p:stCondLst>
                            <p:childTnLst>
                              <p:par>
                                <p:cTn id="50" presetID="3"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par>
                          <p:cTn id="53" fill="hold">
                            <p:stCondLst>
                              <p:cond delay="7000"/>
                            </p:stCondLst>
                            <p:childTnLst>
                              <p:par>
                                <p:cTn id="54" presetID="22" presetClass="entr" presetSubtype="8" fill="hold"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wipe(left)">
                                      <p:cBhvr>
                                        <p:cTn id="56" dur="500"/>
                                        <p:tgtEl>
                                          <p:spTgt spid="6">
                                            <p:txEl>
                                              <p:pRg st="0" end="0"/>
                                            </p:txEl>
                                          </p:spTgt>
                                        </p:tgtEl>
                                      </p:cBhvr>
                                    </p:animEffect>
                                  </p:childTnLst>
                                </p:cTn>
                              </p:par>
                            </p:childTnLst>
                          </p:cTn>
                        </p:par>
                        <p:par>
                          <p:cTn id="57" fill="hold">
                            <p:stCondLst>
                              <p:cond delay="7500"/>
                            </p:stCondLst>
                            <p:childTnLst>
                              <p:par>
                                <p:cTn id="58" presetID="22" presetClass="entr" presetSubtype="8" fill="hold" nodeType="after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left)">
                                      <p:cBhvr>
                                        <p:cTn id="60" dur="500"/>
                                        <p:tgtEl>
                                          <p:spTgt spid="6">
                                            <p:txEl>
                                              <p:pRg st="1" end="1"/>
                                            </p:txEl>
                                          </p:spTgt>
                                        </p:tgtEl>
                                      </p:cBhvr>
                                    </p:animEffect>
                                  </p:childTnLst>
                                </p:cTn>
                              </p:par>
                            </p:childTnLst>
                          </p:cTn>
                        </p:par>
                        <p:par>
                          <p:cTn id="61" fill="hold">
                            <p:stCondLst>
                              <p:cond delay="8000"/>
                            </p:stCondLst>
                            <p:childTnLst>
                              <p:par>
                                <p:cTn id="62" presetID="42"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23" presetClass="entr" presetSubtype="16"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childTnLst>
                                </p:cTn>
                              </p:par>
                            </p:childTnLst>
                          </p:cTn>
                        </p:par>
                        <p:par>
                          <p:cTn id="72" fill="hold">
                            <p:stCondLst>
                              <p:cond delay="9500"/>
                            </p:stCondLst>
                            <p:childTnLst>
                              <p:par>
                                <p:cTn id="73" presetID="3" presetClass="entr" presetSubtype="1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linds(horizontal)">
                                      <p:cBhvr>
                                        <p:cTn id="75" dur="500"/>
                                        <p:tgtEl>
                                          <p:spTgt spid="30"/>
                                        </p:tgtEl>
                                      </p:cBhvr>
                                    </p:animEffect>
                                  </p:childTnLst>
                                </p:cTn>
                              </p:par>
                            </p:childTnLst>
                          </p:cTn>
                        </p:par>
                        <p:par>
                          <p:cTn id="76" fill="hold">
                            <p:stCondLst>
                              <p:cond delay="10000"/>
                            </p:stCondLst>
                            <p:childTnLst>
                              <p:par>
                                <p:cTn id="77" presetID="2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3" presetClass="entr" presetSubtype="16"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 grpId="0"/>
      <p:bldGraphic spid="8" grpId="0">
        <p:bldAsOne/>
      </p:bldGraphic>
      <p:bldP spid="10" grpId="0"/>
      <p:bldP spid="14" grpId="0" animBg="1"/>
      <p:bldP spid="15" grpId="0" animBg="1"/>
      <p:bldP spid="16" grpId="0"/>
      <p:bldGraphic spid="23" grpId="0">
        <p:bldAsOne/>
      </p:bldGraphic>
      <p:bldP spid="27"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0430" y="214296"/>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结构优化</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34" name="矩形 33"/>
          <p:cNvSpPr/>
          <p:nvPr/>
        </p:nvSpPr>
        <p:spPr>
          <a:xfrm>
            <a:off x="357158" y="928676"/>
            <a:ext cx="2765501" cy="400110"/>
          </a:xfrm>
          <a:prstGeom prst="rect">
            <a:avLst/>
          </a:prstGeom>
        </p:spPr>
        <p:txBody>
          <a:bodyPr wrap="non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从产业成长规律看</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sp>
        <p:nvSpPr>
          <p:cNvPr id="37" name="矩形 36"/>
          <p:cNvSpPr/>
          <p:nvPr/>
        </p:nvSpPr>
        <p:spPr>
          <a:xfrm>
            <a:off x="693767" y="1500180"/>
            <a:ext cx="2714644" cy="3071834"/>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90064" y="1627525"/>
            <a:ext cx="738664" cy="1015663"/>
          </a:xfrm>
          <a:prstGeom prst="rect">
            <a:avLst/>
          </a:prstGeom>
        </p:spPr>
        <p:txBody>
          <a:bodyPr vert="eaVert" wrap="none">
            <a:spAutoFit/>
          </a:bodyPr>
          <a:lstStyle/>
          <a:p>
            <a:pPr algn="ctr"/>
            <a:r>
              <a:rPr lang="zh-CN" altLang="en-US" dirty="0" smtClean="0">
                <a:latin typeface="黑体" pitchFamily="49" charset="-122"/>
                <a:ea typeface="黑体" pitchFamily="49" charset="-122"/>
              </a:rPr>
              <a:t>工业化</a:t>
            </a:r>
            <a:endParaRPr lang="en-US" altLang="zh-CN" dirty="0" smtClean="0">
              <a:latin typeface="黑体" pitchFamily="49" charset="-122"/>
              <a:ea typeface="黑体" pitchFamily="49" charset="-122"/>
            </a:endParaRPr>
          </a:p>
          <a:p>
            <a:pPr algn="ctr"/>
            <a:r>
              <a:rPr lang="zh-CN" altLang="en-US" dirty="0" smtClean="0">
                <a:latin typeface="黑体" pitchFamily="49" charset="-122"/>
                <a:ea typeface="黑体" pitchFamily="49" charset="-122"/>
              </a:rPr>
              <a:t>深入推进</a:t>
            </a:r>
            <a:endParaRPr lang="zh-CN" altLang="en-US" dirty="0">
              <a:latin typeface="黑体" pitchFamily="49" charset="-122"/>
              <a:ea typeface="黑体" pitchFamily="49" charset="-122"/>
            </a:endParaRPr>
          </a:p>
        </p:txBody>
      </p:sp>
      <p:cxnSp>
        <p:nvCxnSpPr>
          <p:cNvPr id="49" name="直接连接符 48"/>
          <p:cNvCxnSpPr/>
          <p:nvPr/>
        </p:nvCxnSpPr>
        <p:spPr>
          <a:xfrm rot="5400000">
            <a:off x="1030941" y="2121518"/>
            <a:ext cx="756000" cy="1588"/>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rot="21171436">
            <a:off x="1426496" y="2086435"/>
            <a:ext cx="1035425" cy="350865"/>
          </a:xfrm>
          <a:prstGeom prst="rect">
            <a:avLst/>
          </a:prstGeom>
        </p:spPr>
        <p:txBody>
          <a:bodyPr wrap="square">
            <a:spAutoFit/>
          </a:bodyPr>
          <a:lstStyle/>
          <a:p>
            <a:pPr>
              <a:lnSpc>
                <a:spcPct val="120000"/>
              </a:lnSpc>
            </a:pPr>
            <a:r>
              <a:rPr lang="zh-CN" altLang="en-US" sz="1400" b="1" dirty="0" smtClean="0">
                <a:solidFill>
                  <a:schemeClr val="accent2">
                    <a:lumMod val="75000"/>
                  </a:schemeClr>
                </a:solidFill>
                <a:latin typeface="黑体" pitchFamily="49" charset="-122"/>
                <a:ea typeface="黑体" pitchFamily="49" charset="-122"/>
              </a:rPr>
              <a:t>售后</a:t>
            </a:r>
            <a:r>
              <a:rPr lang="zh-CN" altLang="en-US" sz="1600" b="1" dirty="0" smtClean="0">
                <a:solidFill>
                  <a:schemeClr val="accent2">
                    <a:lumMod val="75000"/>
                  </a:schemeClr>
                </a:solidFill>
                <a:latin typeface="黑体" pitchFamily="49" charset="-122"/>
                <a:ea typeface="黑体" pitchFamily="49" charset="-122"/>
              </a:rPr>
              <a:t>服务</a:t>
            </a:r>
            <a:endParaRPr lang="zh-CN" altLang="en-US" sz="1600" b="1" dirty="0">
              <a:solidFill>
                <a:schemeClr val="accent2">
                  <a:lumMod val="75000"/>
                </a:schemeClr>
              </a:solidFill>
              <a:latin typeface="黑体" pitchFamily="49" charset="-122"/>
              <a:ea typeface="黑体" pitchFamily="49" charset="-122"/>
            </a:endParaRPr>
          </a:p>
        </p:txBody>
      </p:sp>
      <p:sp>
        <p:nvSpPr>
          <p:cNvPr id="51" name="矩形 50"/>
          <p:cNvSpPr/>
          <p:nvPr/>
        </p:nvSpPr>
        <p:spPr>
          <a:xfrm rot="21320647">
            <a:off x="2563909" y="1809653"/>
            <a:ext cx="598241" cy="338554"/>
          </a:xfrm>
          <a:prstGeom prst="rect">
            <a:avLst/>
          </a:prstGeom>
        </p:spPr>
        <p:txBody>
          <a:bodyPr wrap="none">
            <a:spAutoFit/>
          </a:bodyPr>
          <a:lstStyle/>
          <a:p>
            <a:r>
              <a:rPr lang="zh-CN" altLang="en-US" sz="1600" b="1" dirty="0" smtClean="0">
                <a:solidFill>
                  <a:schemeClr val="tx2"/>
                </a:solidFill>
                <a:latin typeface="黑体" pitchFamily="49" charset="-122"/>
                <a:ea typeface="黑体" pitchFamily="49" charset="-122"/>
              </a:rPr>
              <a:t>营销</a:t>
            </a:r>
            <a:endParaRPr lang="zh-CN" altLang="en-US" sz="1600" b="1" dirty="0">
              <a:solidFill>
                <a:schemeClr val="tx2"/>
              </a:solidFill>
              <a:latin typeface="黑体" pitchFamily="49" charset="-122"/>
              <a:ea typeface="黑体" pitchFamily="49" charset="-122"/>
            </a:endParaRPr>
          </a:p>
        </p:txBody>
      </p:sp>
      <p:sp>
        <p:nvSpPr>
          <p:cNvPr id="52" name="矩形 51"/>
          <p:cNvSpPr/>
          <p:nvPr/>
        </p:nvSpPr>
        <p:spPr>
          <a:xfrm rot="833914">
            <a:off x="2370219" y="2281454"/>
            <a:ext cx="598241" cy="338554"/>
          </a:xfrm>
          <a:prstGeom prst="rect">
            <a:avLst/>
          </a:prstGeom>
        </p:spPr>
        <p:txBody>
          <a:bodyPr wrap="none">
            <a:spAutoFit/>
          </a:bodyPr>
          <a:lstStyle/>
          <a:p>
            <a:r>
              <a:rPr lang="zh-CN" altLang="en-US" sz="1600" b="1" dirty="0" smtClean="0">
                <a:solidFill>
                  <a:schemeClr val="accent3">
                    <a:lumMod val="50000"/>
                  </a:schemeClr>
                </a:solidFill>
                <a:latin typeface="黑体" pitchFamily="49" charset="-122"/>
                <a:ea typeface="黑体" pitchFamily="49" charset="-122"/>
              </a:rPr>
              <a:t>包装</a:t>
            </a:r>
            <a:endParaRPr lang="zh-CN" altLang="en-US" sz="1600" b="1" dirty="0">
              <a:solidFill>
                <a:schemeClr val="accent3">
                  <a:lumMod val="50000"/>
                </a:schemeClr>
              </a:solidFill>
              <a:latin typeface="黑体" pitchFamily="49" charset="-122"/>
              <a:ea typeface="黑体" pitchFamily="49" charset="-122"/>
            </a:endParaRPr>
          </a:p>
        </p:txBody>
      </p:sp>
      <p:sp>
        <p:nvSpPr>
          <p:cNvPr id="53" name="矩形 52"/>
          <p:cNvSpPr/>
          <p:nvPr/>
        </p:nvSpPr>
        <p:spPr>
          <a:xfrm rot="218988">
            <a:off x="1471656" y="1700712"/>
            <a:ext cx="596638" cy="369332"/>
          </a:xfrm>
          <a:prstGeom prst="rect">
            <a:avLst/>
          </a:prstGeom>
        </p:spPr>
        <p:txBody>
          <a:bodyPr wrap="none">
            <a:spAutoFit/>
          </a:bodyPr>
          <a:lstStyle/>
          <a:p>
            <a:r>
              <a:rPr lang="zh-CN" altLang="en-US" sz="1400" b="1" dirty="0" smtClean="0">
                <a:solidFill>
                  <a:schemeClr val="accent4">
                    <a:lumMod val="75000"/>
                  </a:schemeClr>
                </a:solidFill>
                <a:latin typeface="黑体" pitchFamily="49" charset="-122"/>
                <a:ea typeface="黑体" pitchFamily="49" charset="-122"/>
              </a:rPr>
              <a:t>研</a:t>
            </a:r>
            <a:r>
              <a:rPr lang="zh-CN" altLang="en-US" b="1" dirty="0" smtClean="0">
                <a:solidFill>
                  <a:schemeClr val="accent4">
                    <a:lumMod val="75000"/>
                  </a:schemeClr>
                </a:solidFill>
                <a:latin typeface="黑体" pitchFamily="49" charset="-122"/>
                <a:ea typeface="黑体" pitchFamily="49" charset="-122"/>
              </a:rPr>
              <a:t>发</a:t>
            </a:r>
            <a:endParaRPr lang="zh-CN" altLang="en-US" b="1" dirty="0">
              <a:solidFill>
                <a:schemeClr val="accent4">
                  <a:lumMod val="75000"/>
                </a:schemeClr>
              </a:solidFill>
              <a:latin typeface="黑体" pitchFamily="49" charset="-122"/>
              <a:ea typeface="黑体" pitchFamily="49" charset="-122"/>
            </a:endParaRPr>
          </a:p>
        </p:txBody>
      </p:sp>
      <p:sp>
        <p:nvSpPr>
          <p:cNvPr id="54" name="矩形 53"/>
          <p:cNvSpPr/>
          <p:nvPr/>
        </p:nvSpPr>
        <p:spPr>
          <a:xfrm rot="21293208">
            <a:off x="2036472" y="1579848"/>
            <a:ext cx="598241" cy="338554"/>
          </a:xfrm>
          <a:prstGeom prst="rect">
            <a:avLst/>
          </a:prstGeom>
        </p:spPr>
        <p:txBody>
          <a:bodyPr wrap="none">
            <a:spAutoFit/>
          </a:bodyPr>
          <a:lstStyle/>
          <a:p>
            <a:r>
              <a:rPr lang="zh-CN" altLang="en-US" sz="1600" b="1" dirty="0" smtClean="0">
                <a:solidFill>
                  <a:schemeClr val="accent6">
                    <a:lumMod val="50000"/>
                  </a:schemeClr>
                </a:solidFill>
                <a:latin typeface="黑体" pitchFamily="49" charset="-122"/>
                <a:ea typeface="黑体" pitchFamily="49" charset="-122"/>
              </a:rPr>
              <a:t>设计</a:t>
            </a:r>
            <a:endParaRPr lang="zh-CN" altLang="en-US" sz="1600" b="1" dirty="0">
              <a:solidFill>
                <a:schemeClr val="accent6">
                  <a:lumMod val="50000"/>
                </a:schemeClr>
              </a:solidFill>
              <a:latin typeface="黑体" pitchFamily="49" charset="-122"/>
              <a:ea typeface="黑体" pitchFamily="49" charset="-122"/>
            </a:endParaRPr>
          </a:p>
        </p:txBody>
      </p:sp>
      <p:sp>
        <p:nvSpPr>
          <p:cNvPr id="55" name="矩形 54"/>
          <p:cNvSpPr/>
          <p:nvPr/>
        </p:nvSpPr>
        <p:spPr>
          <a:xfrm rot="218988">
            <a:off x="2774714" y="1517175"/>
            <a:ext cx="543739" cy="307777"/>
          </a:xfrm>
          <a:prstGeom prst="rect">
            <a:avLst/>
          </a:prstGeom>
        </p:spPr>
        <p:txBody>
          <a:bodyPr wrap="none">
            <a:spAutoFit/>
          </a:bodyPr>
          <a:lstStyle/>
          <a:p>
            <a:r>
              <a:rPr lang="en-US" altLang="zh-CN" sz="1400" b="1" dirty="0" smtClean="0">
                <a:solidFill>
                  <a:schemeClr val="accent6">
                    <a:lumMod val="75000"/>
                  </a:schemeClr>
                </a:solidFill>
                <a:latin typeface="黑体" pitchFamily="49" charset="-122"/>
                <a:ea typeface="黑体" pitchFamily="49" charset="-122"/>
              </a:rPr>
              <a:t>……</a:t>
            </a:r>
            <a:endParaRPr lang="zh-CN" altLang="en-US" sz="1400" b="1" dirty="0">
              <a:solidFill>
                <a:schemeClr val="accent6">
                  <a:lumMod val="75000"/>
                </a:schemeClr>
              </a:solidFill>
              <a:latin typeface="黑体" pitchFamily="49" charset="-122"/>
              <a:ea typeface="黑体" pitchFamily="49" charset="-122"/>
            </a:endParaRPr>
          </a:p>
        </p:txBody>
      </p:sp>
      <p:sp>
        <p:nvSpPr>
          <p:cNvPr id="57" name="矩形 56"/>
          <p:cNvSpPr/>
          <p:nvPr/>
        </p:nvSpPr>
        <p:spPr>
          <a:xfrm>
            <a:off x="2609008" y="2857502"/>
            <a:ext cx="677108" cy="1481562"/>
          </a:xfrm>
          <a:prstGeom prst="rect">
            <a:avLst/>
          </a:prstGeom>
        </p:spPr>
        <p:txBody>
          <a:bodyPr vert="eaVert" wrap="square">
            <a:spAutoFit/>
          </a:bodyPr>
          <a:lstStyle/>
          <a:p>
            <a:pPr algn="ctr"/>
            <a:r>
              <a:rPr lang="zh-CN" altLang="en-US" sz="1600" dirty="0" smtClean="0">
                <a:latin typeface="黑体" pitchFamily="49" charset="-122"/>
                <a:ea typeface="黑体" pitchFamily="49" charset="-122"/>
              </a:rPr>
              <a:t>居民收入提高和消费升级等</a:t>
            </a:r>
            <a:endParaRPr lang="en-US" altLang="zh-CN" sz="1600" dirty="0" smtClean="0">
              <a:latin typeface="黑体" pitchFamily="49" charset="-122"/>
              <a:ea typeface="黑体" pitchFamily="49" charset="-122"/>
            </a:endParaRPr>
          </a:p>
        </p:txBody>
      </p:sp>
      <p:grpSp>
        <p:nvGrpSpPr>
          <p:cNvPr id="3" name="组合 58"/>
          <p:cNvGrpSpPr/>
          <p:nvPr/>
        </p:nvGrpSpPr>
        <p:grpSpPr>
          <a:xfrm>
            <a:off x="785785" y="2786064"/>
            <a:ext cx="857257" cy="857256"/>
            <a:chOff x="469036" y="715234"/>
            <a:chExt cx="1027150" cy="1360775"/>
          </a:xfrm>
        </p:grpSpPr>
        <p:pic>
          <p:nvPicPr>
            <p:cNvPr id="60" name="图片 5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80" t="1297" r="63333" b="63703"/>
            <a:stretch/>
          </p:blipFill>
          <p:spPr>
            <a:xfrm>
              <a:off x="469036" y="1058907"/>
              <a:ext cx="964418" cy="1017102"/>
            </a:xfrm>
            <a:prstGeom prst="rect">
              <a:avLst/>
            </a:prstGeom>
          </p:spPr>
        </p:pic>
        <p:sp>
          <p:nvSpPr>
            <p:cNvPr id="61" name="矩形 60"/>
            <p:cNvSpPr/>
            <p:nvPr/>
          </p:nvSpPr>
          <p:spPr>
            <a:xfrm>
              <a:off x="771083" y="715234"/>
              <a:ext cx="725103" cy="472774"/>
            </a:xfrm>
            <a:prstGeom prst="rect">
              <a:avLst/>
            </a:prstGeom>
            <a:noFill/>
            <a:ln>
              <a:noFill/>
            </a:ln>
          </p:spPr>
          <p:txBody>
            <a:bodyPr vert="horz" wrap="none">
              <a:spAutoFit/>
            </a:bodyPr>
            <a:lstStyle/>
            <a:p>
              <a:r>
                <a:rPr lang="zh-CN" altLang="en-US" sz="11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旅游</a:t>
              </a:r>
            </a:p>
          </p:txBody>
        </p:sp>
      </p:grpSp>
      <p:grpSp>
        <p:nvGrpSpPr>
          <p:cNvPr id="4" name="组合 61"/>
          <p:cNvGrpSpPr/>
          <p:nvPr/>
        </p:nvGrpSpPr>
        <p:grpSpPr>
          <a:xfrm>
            <a:off x="1571604" y="3929072"/>
            <a:ext cx="857256" cy="571504"/>
            <a:chOff x="2164196" y="1369214"/>
            <a:chExt cx="1557586" cy="907459"/>
          </a:xfrm>
        </p:grpSpPr>
        <p:sp>
          <p:nvSpPr>
            <p:cNvPr id="63" name="矩形 62"/>
            <p:cNvSpPr/>
            <p:nvPr/>
          </p:nvSpPr>
          <p:spPr>
            <a:xfrm>
              <a:off x="3216495" y="1733283"/>
              <a:ext cx="505287" cy="543389"/>
            </a:xfrm>
            <a:prstGeom prst="rect">
              <a:avLst/>
            </a:prstGeom>
            <a:noFill/>
            <a:ln>
              <a:noFill/>
            </a:ln>
          </p:spPr>
          <p:txBody>
            <a:bodyPr vert="eaVert" wrap="none">
              <a:spAutoFit/>
            </a:bodyPr>
            <a:lstStyle/>
            <a:p>
              <a:r>
                <a:rPr lang="zh-CN" altLang="en-US" sz="11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文化</a:t>
              </a:r>
              <a:endParaRPr lang="zh-CN" altLang="en-US" sz="11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69" name="图片 12"/>
            <p:cNvPicPr>
              <a:picLocks/>
            </p:cNvPicPr>
            <p:nvPr/>
          </p:nvPicPr>
          <p:blipFill>
            <a:blip r:embed="rId3" cstate="print">
              <a:clrChange>
                <a:clrFrom>
                  <a:srgbClr val="FFFFFF"/>
                </a:clrFrom>
                <a:clrTo>
                  <a:srgbClr val="FFFFFF">
                    <a:alpha val="0"/>
                  </a:srgbClr>
                </a:clrTo>
              </a:clrChange>
            </a:blip>
            <a:srcRect b="2298"/>
            <a:stretch>
              <a:fillRect/>
            </a:stretch>
          </p:blipFill>
          <p:spPr bwMode="auto">
            <a:xfrm flipH="1">
              <a:off x="2164196" y="1369214"/>
              <a:ext cx="900100" cy="907459"/>
            </a:xfrm>
            <a:prstGeom prst="rect">
              <a:avLst/>
            </a:prstGeom>
            <a:noFill/>
            <a:ln w="9525">
              <a:noFill/>
              <a:miter lim="800000"/>
              <a:headEnd/>
              <a:tailEnd/>
            </a:ln>
          </p:spPr>
        </p:pic>
      </p:grpSp>
      <p:grpSp>
        <p:nvGrpSpPr>
          <p:cNvPr id="5" name="组合 70"/>
          <p:cNvGrpSpPr/>
          <p:nvPr/>
        </p:nvGrpSpPr>
        <p:grpSpPr>
          <a:xfrm>
            <a:off x="773816" y="3643320"/>
            <a:ext cx="797788" cy="904552"/>
            <a:chOff x="2334572" y="2432576"/>
            <a:chExt cx="1092227" cy="1232402"/>
          </a:xfrm>
        </p:grpSpPr>
        <p:sp>
          <p:nvSpPr>
            <p:cNvPr id="73" name="矩形 72"/>
            <p:cNvSpPr/>
            <p:nvPr/>
          </p:nvSpPr>
          <p:spPr>
            <a:xfrm>
              <a:off x="2575731" y="3308549"/>
              <a:ext cx="639073" cy="356429"/>
            </a:xfrm>
            <a:prstGeom prst="rect">
              <a:avLst/>
            </a:prstGeom>
            <a:noFill/>
            <a:ln>
              <a:noFill/>
            </a:ln>
          </p:spPr>
          <p:txBody>
            <a:bodyPr wrap="none">
              <a:spAutoFit/>
            </a:bodyPr>
            <a:lstStyle/>
            <a:p>
              <a:r>
                <a:rPr lang="zh-CN" altLang="en-US" sz="11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体育</a:t>
              </a:r>
            </a:p>
          </p:txBody>
        </p:sp>
        <p:pic>
          <p:nvPicPr>
            <p:cNvPr id="74" name="图片 7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837" r="34326" b="68148"/>
            <a:stretch/>
          </p:blipFill>
          <p:spPr>
            <a:xfrm>
              <a:off x="2334572" y="2432576"/>
              <a:ext cx="1092227" cy="974701"/>
            </a:xfrm>
            <a:prstGeom prst="rect">
              <a:avLst/>
            </a:prstGeom>
          </p:spPr>
        </p:pic>
      </p:grpSp>
      <p:grpSp>
        <p:nvGrpSpPr>
          <p:cNvPr id="6" name="组合 74"/>
          <p:cNvGrpSpPr/>
          <p:nvPr/>
        </p:nvGrpSpPr>
        <p:grpSpPr>
          <a:xfrm>
            <a:off x="1646289" y="2857502"/>
            <a:ext cx="925447" cy="500066"/>
            <a:chOff x="1339440" y="3114107"/>
            <a:chExt cx="1398146" cy="1086180"/>
          </a:xfrm>
        </p:grpSpPr>
        <p:pic>
          <p:nvPicPr>
            <p:cNvPr id="76" name="图片 75" descr="6110741_085753072292_2.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114" r="1114" b="2751"/>
            <a:stretch>
              <a:fillRect/>
            </a:stretch>
          </p:blipFill>
          <p:spPr bwMode="auto">
            <a:xfrm>
              <a:off x="1339440" y="3168777"/>
              <a:ext cx="1000312" cy="10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矩形 76"/>
            <p:cNvSpPr/>
            <p:nvPr/>
          </p:nvSpPr>
          <p:spPr>
            <a:xfrm>
              <a:off x="2105229" y="3114107"/>
              <a:ext cx="632357" cy="940792"/>
            </a:xfrm>
            <a:prstGeom prst="rect">
              <a:avLst/>
            </a:prstGeom>
            <a:noFill/>
            <a:ln>
              <a:noFill/>
            </a:ln>
          </p:spPr>
          <p:txBody>
            <a:bodyPr vert="eaVert" wrap="none">
              <a:spAutoFit/>
            </a:bodyPr>
            <a:lstStyle/>
            <a:p>
              <a:r>
                <a:rPr lang="zh-CN" altLang="en-US" sz="11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健康</a:t>
              </a:r>
              <a:endParaRPr lang="zh-CN" altLang="en-US" sz="11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7" name="组合 77"/>
          <p:cNvGrpSpPr/>
          <p:nvPr/>
        </p:nvGrpSpPr>
        <p:grpSpPr>
          <a:xfrm>
            <a:off x="1643042" y="3379142"/>
            <a:ext cx="928694" cy="478492"/>
            <a:chOff x="281622" y="2652442"/>
            <a:chExt cx="1743006" cy="1077466"/>
          </a:xfrm>
        </p:grpSpPr>
        <p:pic>
          <p:nvPicPr>
            <p:cNvPr id="79" name="图片 7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622" y="2652442"/>
              <a:ext cx="999520" cy="1077466"/>
            </a:xfrm>
            <a:prstGeom prst="rect">
              <a:avLst/>
            </a:prstGeom>
          </p:spPr>
        </p:pic>
        <p:sp>
          <p:nvSpPr>
            <p:cNvPr id="80" name="矩形 79"/>
            <p:cNvSpPr/>
            <p:nvPr/>
          </p:nvSpPr>
          <p:spPr>
            <a:xfrm>
              <a:off x="1148532" y="2974167"/>
              <a:ext cx="876096" cy="589091"/>
            </a:xfrm>
            <a:prstGeom prst="rect">
              <a:avLst/>
            </a:prstGeom>
            <a:noFill/>
            <a:ln>
              <a:noFill/>
            </a:ln>
          </p:spPr>
          <p:txBody>
            <a:bodyPr wrap="none">
              <a:spAutoFit/>
            </a:bodyPr>
            <a:lstStyle/>
            <a:p>
              <a:r>
                <a:rPr lang="zh-CN" altLang="en-US" sz="105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养老</a:t>
              </a:r>
              <a:endParaRPr lang="zh-CN" altLang="en-US" sz="105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endParaRPr>
            </a:p>
          </p:txBody>
        </p:sp>
      </p:grpSp>
      <p:cxnSp>
        <p:nvCxnSpPr>
          <p:cNvPr id="32" name="直接连接符 31"/>
          <p:cNvCxnSpPr/>
          <p:nvPr/>
        </p:nvCxnSpPr>
        <p:spPr>
          <a:xfrm>
            <a:off x="408015" y="2714626"/>
            <a:ext cx="3284195" cy="1588"/>
          </a:xfrm>
          <a:prstGeom prst="line">
            <a:avLst/>
          </a:prstGeom>
          <a:ln w="1905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2120380" y="3664460"/>
            <a:ext cx="1044000" cy="1588"/>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408411" y="1500180"/>
            <a:ext cx="1785950" cy="1071570"/>
            <a:chOff x="3571868" y="1071552"/>
            <a:chExt cx="1785950" cy="1071570"/>
          </a:xfrm>
        </p:grpSpPr>
        <p:sp>
          <p:nvSpPr>
            <p:cNvPr id="35" name="云形标注 34"/>
            <p:cNvSpPr/>
            <p:nvPr/>
          </p:nvSpPr>
          <p:spPr>
            <a:xfrm>
              <a:off x="3571868" y="1071552"/>
              <a:ext cx="1785950" cy="1071570"/>
            </a:xfrm>
            <a:prstGeom prst="cloudCallout">
              <a:avLst>
                <a:gd name="adj1" fmla="val -70251"/>
                <a:gd name="adj2" fmla="val 2539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714744" y="1285866"/>
              <a:ext cx="1643074" cy="646331"/>
            </a:xfrm>
            <a:prstGeom prst="rect">
              <a:avLst/>
            </a:prstGeom>
          </p:spPr>
          <p:txBody>
            <a:bodyPr wrap="square">
              <a:spAutoFit/>
            </a:bodyPr>
            <a:lstStyle/>
            <a:p>
              <a:r>
                <a:rPr lang="zh-CN" altLang="en-US" dirty="0" smtClean="0">
                  <a:latin typeface="黑体" pitchFamily="49" charset="-122"/>
                  <a:ea typeface="黑体" pitchFamily="49" charset="-122"/>
                </a:rPr>
                <a:t>生产性服务需求快速增加</a:t>
              </a:r>
              <a:endParaRPr lang="zh-CN" altLang="en-US" dirty="0">
                <a:latin typeface="黑体" pitchFamily="49" charset="-122"/>
                <a:ea typeface="黑体" pitchFamily="49" charset="-122"/>
              </a:endParaRPr>
            </a:p>
          </p:txBody>
        </p:sp>
      </p:grpSp>
      <p:grpSp>
        <p:nvGrpSpPr>
          <p:cNvPr id="39" name="组合 38"/>
          <p:cNvGrpSpPr/>
          <p:nvPr/>
        </p:nvGrpSpPr>
        <p:grpSpPr>
          <a:xfrm>
            <a:off x="3551287" y="3143254"/>
            <a:ext cx="1785950" cy="1071570"/>
            <a:chOff x="3571868" y="1071552"/>
            <a:chExt cx="1785950" cy="1071570"/>
          </a:xfrm>
        </p:grpSpPr>
        <p:sp>
          <p:nvSpPr>
            <p:cNvPr id="40" name="云形标注 39"/>
            <p:cNvSpPr/>
            <p:nvPr/>
          </p:nvSpPr>
          <p:spPr>
            <a:xfrm>
              <a:off x="3571868" y="1071552"/>
              <a:ext cx="1785950" cy="1071570"/>
            </a:xfrm>
            <a:prstGeom prst="cloudCallout">
              <a:avLst>
                <a:gd name="adj1" fmla="val -63573"/>
                <a:gd name="adj2" fmla="val -287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714744" y="1285866"/>
              <a:ext cx="1643074" cy="646331"/>
            </a:xfrm>
            <a:prstGeom prst="rect">
              <a:avLst/>
            </a:prstGeom>
          </p:spPr>
          <p:txBody>
            <a:bodyPr wrap="square">
              <a:spAutoFit/>
            </a:bodyPr>
            <a:lstStyle/>
            <a:p>
              <a:r>
                <a:rPr lang="zh-CN" altLang="en-US" dirty="0" smtClean="0">
                  <a:latin typeface="黑体" pitchFamily="49" charset="-122"/>
                  <a:ea typeface="黑体" pitchFamily="49" charset="-122"/>
                </a:rPr>
                <a:t>生活性服务需求快速增加</a:t>
              </a:r>
              <a:endParaRPr lang="zh-CN" altLang="en-US" dirty="0">
                <a:latin typeface="黑体" pitchFamily="49" charset="-122"/>
                <a:ea typeface="黑体" pitchFamily="49" charset="-122"/>
              </a:endParaRPr>
            </a:p>
          </p:txBody>
        </p:sp>
      </p:grpSp>
      <p:sp>
        <p:nvSpPr>
          <p:cNvPr id="42" name="矩形 41"/>
          <p:cNvSpPr/>
          <p:nvPr/>
        </p:nvSpPr>
        <p:spPr>
          <a:xfrm>
            <a:off x="5286380" y="928676"/>
            <a:ext cx="2249334" cy="400110"/>
          </a:xfrm>
          <a:prstGeom prst="rect">
            <a:avLst/>
          </a:prstGeom>
        </p:spPr>
        <p:txBody>
          <a:bodyPr wrap="non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从国际经验看</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sp>
        <p:nvSpPr>
          <p:cNvPr id="59" name="矩形 58"/>
          <p:cNvSpPr/>
          <p:nvPr/>
        </p:nvSpPr>
        <p:spPr>
          <a:xfrm>
            <a:off x="6796687" y="3003798"/>
            <a:ext cx="571504" cy="1000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6360696" y="4003930"/>
            <a:ext cx="2000264" cy="1588"/>
          </a:xfrm>
          <a:prstGeom prst="line">
            <a:avLst/>
          </a:prstGeom>
          <a:ln>
            <a:solidFill>
              <a:schemeClr val="bg2">
                <a:lumMod val="50000"/>
              </a:schemeClr>
            </a:solidFill>
          </a:ln>
        </p:spPr>
        <p:style>
          <a:lnRef idx="2">
            <a:schemeClr val="dk1"/>
          </a:lnRef>
          <a:fillRef idx="0">
            <a:schemeClr val="dk1"/>
          </a:fillRef>
          <a:effectRef idx="1">
            <a:schemeClr val="dk1"/>
          </a:effectRef>
          <a:fontRef idx="minor">
            <a:schemeClr val="tx1"/>
          </a:fontRef>
        </p:style>
      </p:cxnSp>
      <p:sp>
        <p:nvSpPr>
          <p:cNvPr id="65" name="矩形 64"/>
          <p:cNvSpPr/>
          <p:nvPr/>
        </p:nvSpPr>
        <p:spPr>
          <a:xfrm>
            <a:off x="7582505" y="4048029"/>
            <a:ext cx="571504" cy="500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AutoShape 34"/>
          <p:cNvSpPr>
            <a:spLocks noChangeArrowheads="1"/>
          </p:cNvSpPr>
          <p:nvPr/>
        </p:nvSpPr>
        <p:spPr bwMode="gray">
          <a:xfrm rot="5400000">
            <a:off x="7344972" y="3384207"/>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67" name="矩形 66"/>
          <p:cNvSpPr/>
          <p:nvPr/>
        </p:nvSpPr>
        <p:spPr>
          <a:xfrm>
            <a:off x="7789456" y="3289550"/>
            <a:ext cx="1221809" cy="523220"/>
          </a:xfrm>
          <a:prstGeom prst="rect">
            <a:avLst/>
          </a:prstGeom>
        </p:spPr>
        <p:txBody>
          <a:bodyPr wrap="none">
            <a:spAutoFit/>
          </a:bodyPr>
          <a:lstStyle/>
          <a:p>
            <a:pPr algn="ctr"/>
            <a:r>
              <a:rPr lang="zh-CN" altLang="en-US" sz="1400" b="1" dirty="0" smtClean="0"/>
              <a:t>年均提高</a:t>
            </a:r>
            <a:endParaRPr lang="en-US" altLang="zh-CN" sz="1400" b="1" dirty="0" smtClean="0"/>
          </a:p>
          <a:p>
            <a:pPr algn="ctr"/>
            <a:r>
              <a:rPr lang="en-US" sz="1400" b="1" dirty="0" smtClean="0"/>
              <a:t>0.69</a:t>
            </a:r>
            <a:r>
              <a:rPr lang="zh-CN" altLang="en-US" sz="1400" b="1" dirty="0" smtClean="0"/>
              <a:t>个百分点</a:t>
            </a:r>
            <a:endParaRPr lang="zh-CN" altLang="en-US" sz="1400" b="1" dirty="0"/>
          </a:p>
        </p:txBody>
      </p:sp>
      <p:sp>
        <p:nvSpPr>
          <p:cNvPr id="71" name="AutoShape 34"/>
          <p:cNvSpPr>
            <a:spLocks noChangeArrowheads="1"/>
          </p:cNvSpPr>
          <p:nvPr/>
        </p:nvSpPr>
        <p:spPr bwMode="gray">
          <a:xfrm rot="16200000" flipV="1">
            <a:off x="7081033" y="4148212"/>
            <a:ext cx="360000" cy="357190"/>
          </a:xfrm>
          <a:prstGeom prst="leftArrow">
            <a:avLst/>
          </a:prstGeom>
          <a:gradFill flip="none" rotWithShape="1">
            <a:gsLst>
              <a:gs pos="0">
                <a:srgbClr val="DDEBCF"/>
              </a:gs>
              <a:gs pos="50000">
                <a:srgbClr val="9CB86E"/>
              </a:gs>
              <a:gs pos="100000">
                <a:srgbClr val="156B13"/>
              </a:gs>
            </a:gsLst>
            <a:lin ang="2700000" scaled="0"/>
            <a:tileRect/>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72" name="矩形 71"/>
          <p:cNvSpPr/>
          <p:nvPr/>
        </p:nvSpPr>
        <p:spPr>
          <a:xfrm>
            <a:off x="5725117" y="4052214"/>
            <a:ext cx="1225014" cy="523220"/>
          </a:xfrm>
          <a:prstGeom prst="rect">
            <a:avLst/>
          </a:prstGeom>
        </p:spPr>
        <p:txBody>
          <a:bodyPr wrap="none">
            <a:spAutoFit/>
          </a:bodyPr>
          <a:lstStyle/>
          <a:p>
            <a:pPr algn="ctr"/>
            <a:r>
              <a:rPr lang="zh-CN" altLang="en-US" sz="1400" b="1" dirty="0" smtClean="0"/>
              <a:t>年均下降</a:t>
            </a:r>
            <a:endParaRPr lang="en-US" altLang="zh-CN" sz="1400" b="1" dirty="0" smtClean="0"/>
          </a:p>
          <a:p>
            <a:pPr algn="ctr"/>
            <a:r>
              <a:rPr lang="en-US" altLang="en-US" sz="1400" b="1" dirty="0" smtClean="0"/>
              <a:t>0.35</a:t>
            </a:r>
            <a:r>
              <a:rPr lang="zh-CN" altLang="en-US" sz="1400" b="1" dirty="0" smtClean="0"/>
              <a:t>个百分点</a:t>
            </a:r>
          </a:p>
        </p:txBody>
      </p:sp>
      <p:sp>
        <p:nvSpPr>
          <p:cNvPr id="75" name="矩形 74"/>
          <p:cNvSpPr/>
          <p:nvPr/>
        </p:nvSpPr>
        <p:spPr>
          <a:xfrm>
            <a:off x="5357775" y="3289550"/>
            <a:ext cx="1510350" cy="701731"/>
          </a:xfrm>
          <a:prstGeom prst="rect">
            <a:avLst/>
          </a:prstGeom>
        </p:spPr>
        <p:txBody>
          <a:bodyPr wrap="none">
            <a:spAutoFit/>
          </a:bodyPr>
          <a:lstStyle/>
          <a:p>
            <a:pPr algn="ctr">
              <a:lnSpc>
                <a:spcPct val="120000"/>
              </a:lnSpc>
            </a:pPr>
            <a:r>
              <a:rPr lang="zh-CN" altLang="en-US" sz="1100" dirty="0" smtClean="0">
                <a:solidFill>
                  <a:schemeClr val="accent2"/>
                </a:solidFill>
                <a:latin typeface="宋体"/>
                <a:ea typeface="宋体"/>
              </a:rPr>
              <a:t>▇ </a:t>
            </a:r>
            <a:r>
              <a:rPr lang="zh-CN" altLang="zh-CN" sz="1100" dirty="0" smtClean="0"/>
              <a:t>第三产业</a:t>
            </a:r>
            <a:endParaRPr lang="en-US" altLang="zh-CN" sz="1100" dirty="0" smtClean="0"/>
          </a:p>
          <a:p>
            <a:pPr algn="ctr">
              <a:lnSpc>
                <a:spcPct val="120000"/>
              </a:lnSpc>
            </a:pPr>
            <a:r>
              <a:rPr lang="zh-CN" altLang="en-US" sz="1100" dirty="0">
                <a:solidFill>
                  <a:schemeClr val="accent3"/>
                </a:solidFill>
                <a:latin typeface="宋体"/>
              </a:rPr>
              <a:t>▇</a:t>
            </a:r>
            <a:r>
              <a:rPr lang="zh-CN" altLang="en-US" sz="1100" dirty="0">
                <a:solidFill>
                  <a:schemeClr val="accent2">
                    <a:lumMod val="75000"/>
                  </a:schemeClr>
                </a:solidFill>
                <a:latin typeface="宋体"/>
              </a:rPr>
              <a:t> </a:t>
            </a:r>
            <a:r>
              <a:rPr lang="zh-CN" altLang="zh-CN" sz="1100" dirty="0" smtClean="0"/>
              <a:t>第</a:t>
            </a:r>
            <a:r>
              <a:rPr lang="zh-CN" altLang="en-US" sz="1100" dirty="0" smtClean="0"/>
              <a:t>二</a:t>
            </a:r>
            <a:r>
              <a:rPr lang="zh-CN" altLang="zh-CN" sz="1100" dirty="0" smtClean="0"/>
              <a:t>产业</a:t>
            </a:r>
            <a:endParaRPr lang="en-US" altLang="zh-CN" sz="1100" dirty="0" smtClean="0"/>
          </a:p>
          <a:p>
            <a:pPr algn="ctr">
              <a:lnSpc>
                <a:spcPct val="120000"/>
              </a:lnSpc>
            </a:pPr>
            <a:r>
              <a:rPr lang="zh-CN" altLang="en-US" sz="1100" dirty="0" smtClean="0"/>
              <a:t>（日本</a:t>
            </a:r>
            <a:r>
              <a:rPr lang="en-US" altLang="zh-CN" sz="1100" dirty="0" smtClean="0"/>
              <a:t>1969-1977</a:t>
            </a:r>
            <a:r>
              <a:rPr lang="zh-CN" altLang="en-US" sz="1100" dirty="0" smtClean="0"/>
              <a:t>年）</a:t>
            </a:r>
            <a:endParaRPr lang="zh-CN" altLang="en-US" sz="1100" dirty="0"/>
          </a:p>
        </p:txBody>
      </p:sp>
      <p:sp>
        <p:nvSpPr>
          <p:cNvPr id="78" name="矩形 77"/>
          <p:cNvSpPr/>
          <p:nvPr/>
        </p:nvSpPr>
        <p:spPr>
          <a:xfrm>
            <a:off x="5510862" y="1419622"/>
            <a:ext cx="3429024" cy="1421928"/>
          </a:xfrm>
          <a:prstGeom prst="rect">
            <a:avLst/>
          </a:prstGeom>
        </p:spPr>
        <p:txBody>
          <a:bodyPr wrap="square">
            <a:spAutoFit/>
          </a:bodyPr>
          <a:lstStyle/>
          <a:p>
            <a:pPr>
              <a:lnSpc>
                <a:spcPct val="120000"/>
              </a:lnSpc>
            </a:pPr>
            <a:r>
              <a:rPr lang="en-US" altLang="zh-CN" b="1" dirty="0" smtClean="0"/>
              <a:t>          ——</a:t>
            </a:r>
            <a:r>
              <a:rPr lang="zh-CN" altLang="en-US" b="1" dirty="0" smtClean="0"/>
              <a:t>在中等收入水平到高收入水平的发展阶段，第三产业比重会明显上升，经济由工业主导向服务业主导转变趋势明显</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4"/>
                                        </p:tgtEl>
                                        <p:attrNameLst>
                                          <p:attrName>ppt_y</p:attrName>
                                        </p:attrNameLst>
                                      </p:cBhvr>
                                      <p:tavLst>
                                        <p:tav tm="0">
                                          <p:val>
                                            <p:strVal val="#ppt_y"/>
                                          </p:val>
                                        </p:tav>
                                        <p:tav tm="100000">
                                          <p:val>
                                            <p:strVal val="#ppt_y"/>
                                          </p:val>
                                        </p:tav>
                                      </p:tavLst>
                                    </p:anim>
                                    <p:anim calcmode="lin" valueType="num">
                                      <p:cBhvr>
                                        <p:cTn id="1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4"/>
                                        </p:tgtEl>
                                      </p:cBhvr>
                                    </p:animEffect>
                                  </p:childTnLst>
                                </p:cTn>
                              </p:par>
                            </p:childTnLst>
                          </p:cTn>
                        </p:par>
                        <p:par>
                          <p:cTn id="18" fill="hold">
                            <p:stCondLst>
                              <p:cond delay="1950"/>
                            </p:stCondLst>
                            <p:childTnLst>
                              <p:par>
                                <p:cTn id="19" presetID="23" presetClass="entr" presetSubtype="16"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childTnLst>
                                </p:cTn>
                              </p:par>
                            </p:childTnLst>
                          </p:cTn>
                        </p:par>
                        <p:par>
                          <p:cTn id="23" fill="hold">
                            <p:stCondLst>
                              <p:cond delay="295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childTnLst>
                          </p:cTn>
                        </p:par>
                        <p:par>
                          <p:cTn id="27" fill="hold">
                            <p:stCondLst>
                              <p:cond delay="3450"/>
                            </p:stCondLst>
                            <p:childTnLst>
                              <p:par>
                                <p:cTn id="28" presetID="22" presetClass="entr" presetSubtype="4"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3950"/>
                            </p:stCondLst>
                            <p:childTnLst>
                              <p:par>
                                <p:cTn id="32" presetID="53"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childTnLst>
                          </p:cTn>
                        </p:par>
                        <p:par>
                          <p:cTn id="37" fill="hold">
                            <p:stCondLst>
                              <p:cond delay="4450"/>
                            </p:stCondLst>
                            <p:childTnLst>
                              <p:par>
                                <p:cTn id="38" presetID="53" presetClass="entr" presetSubtype="16"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950"/>
                            </p:stCondLst>
                            <p:childTnLst>
                              <p:par>
                                <p:cTn id="44" presetID="53" presetClass="entr" presetSubtype="16"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childTnLst>
                          </p:cTn>
                        </p:par>
                        <p:par>
                          <p:cTn id="49" fill="hold">
                            <p:stCondLst>
                              <p:cond delay="5450"/>
                            </p:stCondLst>
                            <p:childTnLst>
                              <p:par>
                                <p:cTn id="50" presetID="53" presetClass="entr" presetSubtype="16"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5950"/>
                            </p:stCondLst>
                            <p:childTnLst>
                              <p:par>
                                <p:cTn id="56" presetID="53" presetClass="entr" presetSubtype="16"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6450"/>
                            </p:stCondLst>
                            <p:childTnLst>
                              <p:par>
                                <p:cTn id="62" presetID="53" presetClass="entr" presetSubtype="16"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fltVal val="0"/>
                                          </p:val>
                                        </p:tav>
                                        <p:tav tm="100000">
                                          <p:val>
                                            <p:strVal val="#ppt_h"/>
                                          </p:val>
                                        </p:tav>
                                      </p:tavLst>
                                    </p:anim>
                                    <p:animEffect transition="in" filter="fade">
                                      <p:cBhvr>
                                        <p:cTn id="66" dur="500"/>
                                        <p:tgtEl>
                                          <p:spTgt spid="55"/>
                                        </p:tgtEl>
                                      </p:cBhvr>
                                    </p:animEffect>
                                  </p:childTnLst>
                                </p:cTn>
                              </p:par>
                            </p:childTnLst>
                          </p:cTn>
                        </p:par>
                        <p:par>
                          <p:cTn id="67" fill="hold">
                            <p:stCondLst>
                              <p:cond delay="6950"/>
                            </p:stCondLst>
                            <p:childTnLst>
                              <p:par>
                                <p:cTn id="68" presetID="22" presetClass="entr" presetSubtype="8"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7450"/>
                            </p:stCondLst>
                            <p:childTnLst>
                              <p:par>
                                <p:cTn id="72" presetID="22" presetClass="entr" presetSubtype="8"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par>
                          <p:cTn id="75" fill="hold">
                            <p:stCondLst>
                              <p:cond delay="7950"/>
                            </p:stCondLst>
                            <p:childTnLst>
                              <p:par>
                                <p:cTn id="76" presetID="22" presetClass="entr" presetSubtype="1"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up)">
                                      <p:cBhvr>
                                        <p:cTn id="78" dur="500"/>
                                        <p:tgtEl>
                                          <p:spTgt spid="57"/>
                                        </p:tgtEl>
                                      </p:cBhvr>
                                    </p:animEffect>
                                  </p:childTnLst>
                                </p:cTn>
                              </p:par>
                            </p:childTnLst>
                          </p:cTn>
                        </p:par>
                        <p:par>
                          <p:cTn id="79" fill="hold">
                            <p:stCondLst>
                              <p:cond delay="8450"/>
                            </p:stCondLst>
                            <p:childTnLst>
                              <p:par>
                                <p:cTn id="80" presetID="22" presetClass="entr" presetSubtype="4"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childTnLst>
                          </p:cTn>
                        </p:par>
                        <p:par>
                          <p:cTn id="83" fill="hold">
                            <p:stCondLst>
                              <p:cond delay="8950"/>
                            </p:stCondLst>
                            <p:childTnLst>
                              <p:par>
                                <p:cTn id="84" presetID="53" presetClass="entr" presetSubtype="16" fill="hold"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9450"/>
                            </p:stCondLst>
                            <p:childTnLst>
                              <p:par>
                                <p:cTn id="90" presetID="53" presetClass="entr" presetSubtype="16" fill="hold"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500" fill="hold"/>
                                        <p:tgtEl>
                                          <p:spTgt spid="4"/>
                                        </p:tgtEl>
                                        <p:attrNameLst>
                                          <p:attrName>ppt_w</p:attrName>
                                        </p:attrNameLst>
                                      </p:cBhvr>
                                      <p:tavLst>
                                        <p:tav tm="0">
                                          <p:val>
                                            <p:fltVal val="0"/>
                                          </p:val>
                                        </p:tav>
                                        <p:tav tm="100000">
                                          <p:val>
                                            <p:strVal val="#ppt_w"/>
                                          </p:val>
                                        </p:tav>
                                      </p:tavLst>
                                    </p:anim>
                                    <p:anim calcmode="lin" valueType="num">
                                      <p:cBhvr>
                                        <p:cTn id="93" dur="500" fill="hold"/>
                                        <p:tgtEl>
                                          <p:spTgt spid="4"/>
                                        </p:tgtEl>
                                        <p:attrNameLst>
                                          <p:attrName>ppt_h</p:attrName>
                                        </p:attrNameLst>
                                      </p:cBhvr>
                                      <p:tavLst>
                                        <p:tav tm="0">
                                          <p:val>
                                            <p:fltVal val="0"/>
                                          </p:val>
                                        </p:tav>
                                        <p:tav tm="100000">
                                          <p:val>
                                            <p:strVal val="#ppt_h"/>
                                          </p:val>
                                        </p:tav>
                                      </p:tavLst>
                                    </p:anim>
                                    <p:animEffect transition="in" filter="fade">
                                      <p:cBhvr>
                                        <p:cTn id="94" dur="500"/>
                                        <p:tgtEl>
                                          <p:spTgt spid="4"/>
                                        </p:tgtEl>
                                      </p:cBhvr>
                                    </p:animEffect>
                                  </p:childTnLst>
                                </p:cTn>
                              </p:par>
                            </p:childTnLst>
                          </p:cTn>
                        </p:par>
                        <p:par>
                          <p:cTn id="95" fill="hold">
                            <p:stCondLst>
                              <p:cond delay="9950"/>
                            </p:stCondLst>
                            <p:childTnLst>
                              <p:par>
                                <p:cTn id="96" presetID="53" presetClass="entr" presetSubtype="16"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childTnLst>
                          </p:cTn>
                        </p:par>
                        <p:par>
                          <p:cTn id="101" fill="hold">
                            <p:stCondLst>
                              <p:cond delay="10450"/>
                            </p:stCondLst>
                            <p:childTnLst>
                              <p:par>
                                <p:cTn id="102" presetID="53" presetClass="entr" presetSubtype="16" fill="hold" nodeType="after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p:cTn id="104" dur="500" fill="hold"/>
                                        <p:tgtEl>
                                          <p:spTgt spid="6"/>
                                        </p:tgtEl>
                                        <p:attrNameLst>
                                          <p:attrName>ppt_w</p:attrName>
                                        </p:attrNameLst>
                                      </p:cBhvr>
                                      <p:tavLst>
                                        <p:tav tm="0">
                                          <p:val>
                                            <p:fltVal val="0"/>
                                          </p:val>
                                        </p:tav>
                                        <p:tav tm="100000">
                                          <p:val>
                                            <p:strVal val="#ppt_w"/>
                                          </p:val>
                                        </p:tav>
                                      </p:tavLst>
                                    </p:anim>
                                    <p:anim calcmode="lin" valueType="num">
                                      <p:cBhvr>
                                        <p:cTn id="105" dur="500" fill="hold"/>
                                        <p:tgtEl>
                                          <p:spTgt spid="6"/>
                                        </p:tgtEl>
                                        <p:attrNameLst>
                                          <p:attrName>ppt_h</p:attrName>
                                        </p:attrNameLst>
                                      </p:cBhvr>
                                      <p:tavLst>
                                        <p:tav tm="0">
                                          <p:val>
                                            <p:fltVal val="0"/>
                                          </p:val>
                                        </p:tav>
                                        <p:tav tm="100000">
                                          <p:val>
                                            <p:strVal val="#ppt_h"/>
                                          </p:val>
                                        </p:tav>
                                      </p:tavLst>
                                    </p:anim>
                                    <p:animEffect transition="in" filter="fade">
                                      <p:cBhvr>
                                        <p:cTn id="106" dur="500"/>
                                        <p:tgtEl>
                                          <p:spTgt spid="6"/>
                                        </p:tgtEl>
                                      </p:cBhvr>
                                    </p:animEffect>
                                  </p:childTnLst>
                                </p:cTn>
                              </p:par>
                            </p:childTnLst>
                          </p:cTn>
                        </p:par>
                        <p:par>
                          <p:cTn id="107" fill="hold">
                            <p:stCondLst>
                              <p:cond delay="10950"/>
                            </p:stCondLst>
                            <p:childTnLst>
                              <p:par>
                                <p:cTn id="108" presetID="53" presetClass="entr" presetSubtype="16"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p:cTn id="110" dur="500" fill="hold"/>
                                        <p:tgtEl>
                                          <p:spTgt spid="7"/>
                                        </p:tgtEl>
                                        <p:attrNameLst>
                                          <p:attrName>ppt_w</p:attrName>
                                        </p:attrNameLst>
                                      </p:cBhvr>
                                      <p:tavLst>
                                        <p:tav tm="0">
                                          <p:val>
                                            <p:fltVal val="0"/>
                                          </p:val>
                                        </p:tav>
                                        <p:tav tm="100000">
                                          <p:val>
                                            <p:strVal val="#ppt_w"/>
                                          </p:val>
                                        </p:tav>
                                      </p:tavLst>
                                    </p:anim>
                                    <p:anim calcmode="lin" valueType="num">
                                      <p:cBhvr>
                                        <p:cTn id="111" dur="500" fill="hold"/>
                                        <p:tgtEl>
                                          <p:spTgt spid="7"/>
                                        </p:tgtEl>
                                        <p:attrNameLst>
                                          <p:attrName>ppt_h</p:attrName>
                                        </p:attrNameLst>
                                      </p:cBhvr>
                                      <p:tavLst>
                                        <p:tav tm="0">
                                          <p:val>
                                            <p:fltVal val="0"/>
                                          </p:val>
                                        </p:tav>
                                        <p:tav tm="100000">
                                          <p:val>
                                            <p:strVal val="#ppt_h"/>
                                          </p:val>
                                        </p:tav>
                                      </p:tavLst>
                                    </p:anim>
                                    <p:animEffect transition="in" filter="fade">
                                      <p:cBhvr>
                                        <p:cTn id="112" dur="500"/>
                                        <p:tgtEl>
                                          <p:spTgt spid="7"/>
                                        </p:tgtEl>
                                      </p:cBhvr>
                                    </p:animEffect>
                                  </p:childTnLst>
                                </p:cTn>
                              </p:par>
                            </p:childTnLst>
                          </p:cTn>
                        </p:par>
                        <p:par>
                          <p:cTn id="113" fill="hold">
                            <p:stCondLst>
                              <p:cond delay="11450"/>
                            </p:stCondLst>
                            <p:childTnLst>
                              <p:par>
                                <p:cTn id="114" presetID="22" presetClass="entr" presetSubtype="8"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left)">
                                      <p:cBhvr>
                                        <p:cTn id="116" dur="500"/>
                                        <p:tgtEl>
                                          <p:spTgt spid="39"/>
                                        </p:tgtEl>
                                      </p:cBhvr>
                                    </p:animEffect>
                                  </p:childTnLst>
                                </p:cTn>
                              </p:par>
                            </p:childTnLst>
                          </p:cTn>
                        </p:par>
                        <p:par>
                          <p:cTn id="117" fill="hold">
                            <p:stCondLst>
                              <p:cond delay="1195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42"/>
                                        </p:tgtEl>
                                        <p:attrNameLst>
                                          <p:attrName>style.visibility</p:attrName>
                                        </p:attrNameLst>
                                      </p:cBhvr>
                                      <p:to>
                                        <p:strVal val="visible"/>
                                      </p:to>
                                    </p:set>
                                    <p:anim calcmode="lin" valueType="num">
                                      <p:cBhvr>
                                        <p:cTn id="120"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42"/>
                                        </p:tgtEl>
                                        <p:attrNameLst>
                                          <p:attrName>ppt_y</p:attrName>
                                        </p:attrNameLst>
                                      </p:cBhvr>
                                      <p:tavLst>
                                        <p:tav tm="0">
                                          <p:val>
                                            <p:strVal val="#ppt_y"/>
                                          </p:val>
                                        </p:tav>
                                        <p:tav tm="100000">
                                          <p:val>
                                            <p:strVal val="#ppt_y"/>
                                          </p:val>
                                        </p:tav>
                                      </p:tavLst>
                                    </p:anim>
                                    <p:anim calcmode="lin" valueType="num">
                                      <p:cBhvr>
                                        <p:cTn id="122"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42"/>
                                        </p:tgtEl>
                                      </p:cBhvr>
                                    </p:animEffect>
                                  </p:childTnLst>
                                </p:cTn>
                              </p:par>
                            </p:childTnLst>
                          </p:cTn>
                        </p:par>
                        <p:par>
                          <p:cTn id="125" fill="hold">
                            <p:stCondLst>
                              <p:cond delay="12800"/>
                            </p:stCondLst>
                            <p:childTnLst>
                              <p:par>
                                <p:cTn id="126" presetID="22" presetClass="entr" presetSubtype="8" fill="hold" grpId="0" nodeType="after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wipe(left)">
                                      <p:cBhvr>
                                        <p:cTn id="128" dur="500"/>
                                        <p:tgtEl>
                                          <p:spTgt spid="78"/>
                                        </p:tgtEl>
                                      </p:cBhvr>
                                    </p:animEffect>
                                  </p:childTnLst>
                                </p:cTn>
                              </p:par>
                            </p:childTnLst>
                          </p:cTn>
                        </p:par>
                        <p:par>
                          <p:cTn id="129" fill="hold">
                            <p:stCondLst>
                              <p:cond delay="13300"/>
                            </p:stCondLst>
                            <p:childTnLst>
                              <p:par>
                                <p:cTn id="130" presetID="22" presetClass="entr" presetSubtype="8" fill="hold" nodeType="after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wipe(left)">
                                      <p:cBhvr>
                                        <p:cTn id="132" dur="500"/>
                                        <p:tgtEl>
                                          <p:spTgt spid="64"/>
                                        </p:tgtEl>
                                      </p:cBhvr>
                                    </p:animEffect>
                                  </p:childTnLst>
                                </p:cTn>
                              </p:par>
                            </p:childTnLst>
                          </p:cTn>
                        </p:par>
                        <p:par>
                          <p:cTn id="133" fill="hold">
                            <p:stCondLst>
                              <p:cond delay="13800"/>
                            </p:stCondLst>
                            <p:childTnLst>
                              <p:par>
                                <p:cTn id="134" presetID="22" presetClass="entr" presetSubtype="4" fill="hold" grpId="0"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wipe(down)">
                                      <p:cBhvr>
                                        <p:cTn id="136" dur="500"/>
                                        <p:tgtEl>
                                          <p:spTgt spid="59"/>
                                        </p:tgtEl>
                                      </p:cBhvr>
                                    </p:animEffect>
                                  </p:childTnLst>
                                </p:cTn>
                              </p:par>
                            </p:childTnLst>
                          </p:cTn>
                        </p:par>
                        <p:par>
                          <p:cTn id="137" fill="hold">
                            <p:stCondLst>
                              <p:cond delay="14300"/>
                            </p:stCondLst>
                            <p:childTnLst>
                              <p:par>
                                <p:cTn id="138" presetID="22" presetClass="entr" presetSubtype="4" fill="hold" grpId="0" nodeType="after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wipe(down)">
                                      <p:cBhvr>
                                        <p:cTn id="140" dur="500"/>
                                        <p:tgtEl>
                                          <p:spTgt spid="66"/>
                                        </p:tgtEl>
                                      </p:cBhvr>
                                    </p:animEffect>
                                  </p:childTnLst>
                                </p:cTn>
                              </p:par>
                            </p:childTnLst>
                          </p:cTn>
                        </p:par>
                        <p:par>
                          <p:cTn id="141" fill="hold">
                            <p:stCondLst>
                              <p:cond delay="14800"/>
                            </p:stCondLst>
                            <p:childTnLst>
                              <p:par>
                                <p:cTn id="142" presetID="3" presetClass="entr" presetSubtype="1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childTnLst>
                          </p:cTn>
                        </p:par>
                        <p:par>
                          <p:cTn id="145" fill="hold">
                            <p:stCondLst>
                              <p:cond delay="15300"/>
                            </p:stCondLst>
                            <p:childTnLst>
                              <p:par>
                                <p:cTn id="146" presetID="22" presetClass="entr" presetSubtype="1"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Effect transition="in" filter="wipe(up)">
                                      <p:cBhvr>
                                        <p:cTn id="148" dur="500"/>
                                        <p:tgtEl>
                                          <p:spTgt spid="65"/>
                                        </p:tgtEl>
                                      </p:cBhvr>
                                    </p:animEffect>
                                  </p:childTnLst>
                                </p:cTn>
                              </p:par>
                            </p:childTnLst>
                          </p:cTn>
                        </p:par>
                        <p:par>
                          <p:cTn id="149" fill="hold">
                            <p:stCondLst>
                              <p:cond delay="15800"/>
                            </p:stCondLst>
                            <p:childTnLst>
                              <p:par>
                                <p:cTn id="150" presetID="22" presetClass="entr" presetSubtype="1"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wipe(up)">
                                      <p:cBhvr>
                                        <p:cTn id="152" dur="500"/>
                                        <p:tgtEl>
                                          <p:spTgt spid="71"/>
                                        </p:tgtEl>
                                      </p:cBhvr>
                                    </p:animEffect>
                                  </p:childTnLst>
                                </p:cTn>
                              </p:par>
                            </p:childTnLst>
                          </p:cTn>
                        </p:par>
                        <p:par>
                          <p:cTn id="153" fill="hold">
                            <p:stCondLst>
                              <p:cond delay="16300"/>
                            </p:stCondLst>
                            <p:childTnLst>
                              <p:par>
                                <p:cTn id="154" presetID="3" presetClass="entr" presetSubtype="10" fill="hold" grpId="0" nodeType="afterEffect">
                                  <p:stCondLst>
                                    <p:cond delay="0"/>
                                  </p:stCondLst>
                                  <p:childTnLst>
                                    <p:set>
                                      <p:cBhvr>
                                        <p:cTn id="155" dur="1" fill="hold">
                                          <p:stCondLst>
                                            <p:cond delay="0"/>
                                          </p:stCondLst>
                                        </p:cTn>
                                        <p:tgtEl>
                                          <p:spTgt spid="72"/>
                                        </p:tgtEl>
                                        <p:attrNameLst>
                                          <p:attrName>style.visibility</p:attrName>
                                        </p:attrNameLst>
                                      </p:cBhvr>
                                      <p:to>
                                        <p:strVal val="visible"/>
                                      </p:to>
                                    </p:set>
                                    <p:animEffect transition="in" filter="blinds(horizontal)">
                                      <p:cBhvr>
                                        <p:cTn id="156" dur="500"/>
                                        <p:tgtEl>
                                          <p:spTgt spid="72"/>
                                        </p:tgtEl>
                                      </p:cBhvr>
                                    </p:animEffect>
                                  </p:childTnLst>
                                </p:cTn>
                              </p:par>
                            </p:childTnLst>
                          </p:cTn>
                        </p:par>
                        <p:par>
                          <p:cTn id="157" fill="hold">
                            <p:stCondLst>
                              <p:cond delay="16800"/>
                            </p:stCondLst>
                            <p:childTnLst>
                              <p:par>
                                <p:cTn id="158" presetID="3" presetClass="entr" presetSubtype="10" fill="hold" grpId="0" nodeType="afterEffect">
                                  <p:stCondLst>
                                    <p:cond delay="0"/>
                                  </p:stCondLst>
                                  <p:childTnLst>
                                    <p:set>
                                      <p:cBhvr>
                                        <p:cTn id="159" dur="1" fill="hold">
                                          <p:stCondLst>
                                            <p:cond delay="0"/>
                                          </p:stCondLst>
                                        </p:cTn>
                                        <p:tgtEl>
                                          <p:spTgt spid="75"/>
                                        </p:tgtEl>
                                        <p:attrNameLst>
                                          <p:attrName>style.visibility</p:attrName>
                                        </p:attrNameLst>
                                      </p:cBhvr>
                                      <p:to>
                                        <p:strVal val="visible"/>
                                      </p:to>
                                    </p:set>
                                    <p:animEffect transition="in" filter="blinds(horizontal)">
                                      <p:cBhvr>
                                        <p:cTn id="16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7" grpId="0" animBg="1"/>
      <p:bldP spid="46" grpId="0"/>
      <p:bldP spid="50" grpId="0"/>
      <p:bldP spid="51" grpId="0"/>
      <p:bldP spid="52" grpId="0"/>
      <p:bldP spid="53" grpId="0"/>
      <p:bldP spid="54" grpId="0"/>
      <p:bldP spid="55" grpId="0"/>
      <p:bldP spid="57" grpId="0"/>
      <p:bldP spid="42" grpId="0"/>
      <p:bldP spid="59" grpId="0" animBg="1"/>
      <p:bldP spid="65" grpId="0" animBg="1"/>
      <p:bldP spid="66" grpId="0" animBg="1"/>
      <p:bldP spid="67" grpId="0"/>
      <p:bldP spid="71" grpId="0" animBg="1"/>
      <p:bldP spid="72" grpId="0"/>
      <p:bldP spid="75"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0430" y="214296"/>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动能转换</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28" name="矩形 27"/>
          <p:cNvSpPr/>
          <p:nvPr/>
        </p:nvSpPr>
        <p:spPr>
          <a:xfrm>
            <a:off x="785786" y="1500180"/>
            <a:ext cx="3786214" cy="307183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857356" y="1671574"/>
            <a:ext cx="1422184" cy="461665"/>
          </a:xfrm>
          <a:prstGeom prst="rect">
            <a:avLst/>
          </a:prstGeom>
        </p:spPr>
        <p:txBody>
          <a:bodyPr wrap="none">
            <a:spAutoFit/>
          </a:bodyPr>
          <a:lstStyle/>
          <a:p>
            <a:r>
              <a:rPr lang="zh-CN" altLang="en-US" sz="24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大众创业</a:t>
            </a:r>
            <a:endPar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31" name="图片 39" descr="2-21.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909" b="16911"/>
          <a:stretch>
            <a:fillRect/>
          </a:stretch>
        </p:blipFill>
        <p:spPr bwMode="auto">
          <a:xfrm>
            <a:off x="896172" y="1500180"/>
            <a:ext cx="1032622" cy="64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接连接符 32"/>
          <p:cNvCxnSpPr/>
          <p:nvPr/>
        </p:nvCxnSpPr>
        <p:spPr>
          <a:xfrm>
            <a:off x="1002053" y="2212972"/>
            <a:ext cx="3284195" cy="158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928662" y="2243248"/>
            <a:ext cx="3500462" cy="757130"/>
          </a:xfrm>
          <a:prstGeom prst="rect">
            <a:avLst/>
          </a:prstGeom>
        </p:spPr>
        <p:txBody>
          <a:bodyPr wrap="square">
            <a:spAutoFit/>
          </a:bodyPr>
          <a:lstStyle/>
          <a:p>
            <a:pPr>
              <a:lnSpc>
                <a:spcPct val="120000"/>
              </a:lnSpc>
            </a:pPr>
            <a:r>
              <a:rPr lang="en-US" altLang="zh-CN" b="1" dirty="0" smtClean="0"/>
              <a:t>         ——</a:t>
            </a:r>
            <a:r>
              <a:rPr lang="en-US" b="1" dirty="0" smtClean="0"/>
              <a:t>2016</a:t>
            </a:r>
            <a:r>
              <a:rPr lang="zh-CN" altLang="en-US" b="1" dirty="0" smtClean="0"/>
              <a:t>年，</a:t>
            </a:r>
            <a:r>
              <a:rPr lang="zh-CN" altLang="en-US" b="1" dirty="0"/>
              <a:t>全年新登记企业</a:t>
            </a:r>
            <a:r>
              <a:rPr lang="en-US" altLang="zh-CN" b="1" dirty="0"/>
              <a:t>552.8</a:t>
            </a:r>
            <a:r>
              <a:rPr lang="zh-CN" altLang="en-US" b="1" dirty="0"/>
              <a:t>万户，同比增长</a:t>
            </a:r>
            <a:r>
              <a:rPr lang="en-US" altLang="zh-CN" b="1" dirty="0"/>
              <a:t>24.5%</a:t>
            </a:r>
            <a:endParaRPr lang="zh-CN" altLang="en-US" b="1" dirty="0"/>
          </a:p>
        </p:txBody>
      </p:sp>
      <p:sp>
        <p:nvSpPr>
          <p:cNvPr id="36" name="矩形 35"/>
          <p:cNvSpPr/>
          <p:nvPr/>
        </p:nvSpPr>
        <p:spPr>
          <a:xfrm>
            <a:off x="1312091" y="3357568"/>
            <a:ext cx="720080" cy="7949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50000"/>
                  </a:schemeClr>
                </a:solidFill>
                <a:latin typeface="微软雅黑" pitchFamily="34" charset="-122"/>
                <a:ea typeface="微软雅黑" pitchFamily="34" charset="-122"/>
              </a:rPr>
              <a:t>中国</a:t>
            </a:r>
            <a:endParaRPr lang="zh-CN" altLang="en-US" dirty="0">
              <a:solidFill>
                <a:schemeClr val="accent2">
                  <a:lumMod val="50000"/>
                </a:schemeClr>
              </a:solidFill>
              <a:latin typeface="微软雅黑" pitchFamily="34" charset="-122"/>
              <a:ea typeface="微软雅黑" pitchFamily="34" charset="-122"/>
            </a:endParaRPr>
          </a:p>
        </p:txBody>
      </p:sp>
      <p:sp>
        <p:nvSpPr>
          <p:cNvPr id="37" name="矩形 36"/>
          <p:cNvSpPr/>
          <p:nvPr/>
        </p:nvSpPr>
        <p:spPr>
          <a:xfrm>
            <a:off x="1096067" y="3019014"/>
            <a:ext cx="1329210" cy="338554"/>
          </a:xfrm>
          <a:prstGeom prst="rect">
            <a:avLst/>
          </a:prstGeom>
        </p:spPr>
        <p:txBody>
          <a:bodyPr wrap="none">
            <a:spAutoFit/>
          </a:bodyPr>
          <a:lstStyle/>
          <a:p>
            <a:r>
              <a:rPr lang="zh-CN" altLang="en-US" sz="1600" b="1" dirty="0" smtClean="0">
                <a:latin typeface="微软雅黑" pitchFamily="34" charset="-122"/>
                <a:ea typeface="微软雅黑" pitchFamily="34" charset="-122"/>
              </a:rPr>
              <a:t>一周 </a:t>
            </a:r>
            <a:r>
              <a:rPr lang="zh-CN" altLang="en-US" sz="1050" b="1" dirty="0" smtClean="0">
                <a:latin typeface="微软雅黑" pitchFamily="34" charset="-122"/>
                <a:ea typeface="微软雅黑" pitchFamily="34" charset="-122"/>
              </a:rPr>
              <a:t>新创企业数</a:t>
            </a:r>
            <a:endParaRPr lang="zh-CN" altLang="en-US" sz="1050" b="1" dirty="0">
              <a:latin typeface="微软雅黑" pitchFamily="34" charset="-122"/>
              <a:ea typeface="微软雅黑" pitchFamily="34" charset="-122"/>
            </a:endParaRPr>
          </a:p>
        </p:txBody>
      </p:sp>
      <p:sp>
        <p:nvSpPr>
          <p:cNvPr id="38" name="矩形 37"/>
          <p:cNvSpPr/>
          <p:nvPr/>
        </p:nvSpPr>
        <p:spPr>
          <a:xfrm>
            <a:off x="2427421" y="3288410"/>
            <a:ext cx="1620957" cy="830997"/>
          </a:xfrm>
          <a:prstGeom prst="rect">
            <a:avLst/>
          </a:prstGeom>
        </p:spPr>
        <p:txBody>
          <a:bodyPr wrap="none">
            <a:spAutoFit/>
          </a:bodyPr>
          <a:lstStyle/>
          <a:p>
            <a:r>
              <a:rPr lang="zh-CN" altLang="en-US" sz="1600" dirty="0" smtClean="0">
                <a:solidFill>
                  <a:schemeClr val="accent3">
                    <a:lumMod val="60000"/>
                    <a:lumOff val="40000"/>
                  </a:schemeClr>
                </a:solidFill>
                <a:latin typeface="宋体"/>
                <a:ea typeface="宋体"/>
              </a:rPr>
              <a:t>▇</a:t>
            </a:r>
            <a:r>
              <a:rPr lang="zh-CN" altLang="en-US" sz="1600" dirty="0" smtClean="0">
                <a:solidFill>
                  <a:schemeClr val="accent3">
                    <a:lumMod val="60000"/>
                    <a:lumOff val="40000"/>
                  </a:schemeClr>
                </a:solidFill>
                <a:latin typeface="宋体"/>
              </a:rPr>
              <a:t>▇▇▇▇▇</a:t>
            </a:r>
            <a:r>
              <a:rPr lang="zh-CN" altLang="en-US" sz="1600" dirty="0">
                <a:solidFill>
                  <a:schemeClr val="accent3">
                    <a:lumMod val="60000"/>
                    <a:lumOff val="40000"/>
                  </a:schemeClr>
                </a:solidFill>
                <a:latin typeface="宋体"/>
              </a:rPr>
              <a:t>▇</a:t>
            </a:r>
            <a:endParaRPr lang="zh-CN" altLang="en-US" sz="1600" dirty="0">
              <a:solidFill>
                <a:schemeClr val="accent3">
                  <a:lumMod val="60000"/>
                  <a:lumOff val="40000"/>
                </a:schemeClr>
              </a:solidFill>
              <a:latin typeface="微软雅黑" pitchFamily="34" charset="-122"/>
              <a:ea typeface="微软雅黑" pitchFamily="34" charset="-122"/>
            </a:endParaRPr>
          </a:p>
          <a:p>
            <a:r>
              <a:rPr lang="zh-CN" altLang="en-US" sz="1600" dirty="0" smtClean="0">
                <a:solidFill>
                  <a:schemeClr val="accent3">
                    <a:lumMod val="60000"/>
                    <a:lumOff val="40000"/>
                  </a:schemeClr>
                </a:solidFill>
                <a:latin typeface="宋体"/>
              </a:rPr>
              <a:t>▇▇▇▇▇▇▇</a:t>
            </a:r>
            <a:endParaRPr lang="en-US" altLang="zh-CN" sz="1600" dirty="0" smtClean="0">
              <a:solidFill>
                <a:schemeClr val="accent3">
                  <a:lumMod val="60000"/>
                  <a:lumOff val="40000"/>
                </a:schemeClr>
              </a:solidFill>
              <a:latin typeface="宋体"/>
            </a:endParaRPr>
          </a:p>
          <a:p>
            <a:r>
              <a:rPr lang="zh-CN" altLang="en-US" sz="1600" dirty="0" smtClean="0">
                <a:solidFill>
                  <a:schemeClr val="accent3">
                    <a:lumMod val="60000"/>
                    <a:lumOff val="40000"/>
                  </a:schemeClr>
                </a:solidFill>
                <a:latin typeface="宋体"/>
              </a:rPr>
              <a:t>▇▇▇▇</a:t>
            </a:r>
            <a:r>
              <a:rPr lang="zh-CN" altLang="en-US" sz="1600" dirty="0">
                <a:solidFill>
                  <a:schemeClr val="accent3">
                    <a:lumMod val="60000"/>
                    <a:lumOff val="40000"/>
                  </a:schemeClr>
                </a:solidFill>
                <a:latin typeface="宋体"/>
              </a:rPr>
              <a:t>▇</a:t>
            </a:r>
            <a:r>
              <a:rPr lang="en-US" altLang="zh-CN" sz="1600" dirty="0" smtClean="0">
                <a:solidFill>
                  <a:schemeClr val="accent3">
                    <a:lumMod val="60000"/>
                    <a:lumOff val="40000"/>
                  </a:schemeClr>
                </a:solidFill>
                <a:latin typeface="宋体"/>
              </a:rPr>
              <a:t>……</a:t>
            </a:r>
            <a:endParaRPr lang="zh-CN" altLang="en-US" sz="1600" dirty="0">
              <a:solidFill>
                <a:schemeClr val="accent3">
                  <a:lumMod val="60000"/>
                  <a:lumOff val="40000"/>
                </a:schemeClr>
              </a:solidFill>
              <a:latin typeface="微软雅黑" pitchFamily="34" charset="-122"/>
              <a:ea typeface="微软雅黑" pitchFamily="34" charset="-122"/>
            </a:endParaRPr>
          </a:p>
        </p:txBody>
      </p:sp>
      <p:sp>
        <p:nvSpPr>
          <p:cNvPr id="39" name="矩形 38"/>
          <p:cNvSpPr/>
          <p:nvPr/>
        </p:nvSpPr>
        <p:spPr>
          <a:xfrm>
            <a:off x="2464219" y="3019014"/>
            <a:ext cx="1893467" cy="338554"/>
          </a:xfrm>
          <a:prstGeom prst="rect">
            <a:avLst/>
          </a:prstGeom>
        </p:spPr>
        <p:txBody>
          <a:bodyPr wrap="none">
            <a:spAutoFit/>
          </a:bodyPr>
          <a:lstStyle/>
          <a:p>
            <a:r>
              <a:rPr lang="zh-CN" altLang="en-US" sz="1600" b="1" dirty="0" smtClean="0">
                <a:latin typeface="微软雅黑" pitchFamily="34" charset="-122"/>
                <a:ea typeface="微软雅黑" pitchFamily="34" charset="-122"/>
              </a:rPr>
              <a:t>一年 </a:t>
            </a:r>
            <a:r>
              <a:rPr lang="zh-CN" altLang="en-US" sz="1050" b="1" dirty="0" smtClean="0">
                <a:latin typeface="微软雅黑" pitchFamily="34" charset="-122"/>
                <a:ea typeface="微软雅黑" pitchFamily="34" charset="-122"/>
              </a:rPr>
              <a:t>新创企业数</a:t>
            </a:r>
            <a:r>
              <a:rPr lang="zh-CN" altLang="en-US" sz="1100" b="1" dirty="0" smtClean="0">
                <a:latin typeface="微软雅黑" pitchFamily="34" charset="-122"/>
                <a:ea typeface="微软雅黑" pitchFamily="34" charset="-122"/>
              </a:rPr>
              <a:t>（日本）</a:t>
            </a:r>
            <a:endParaRPr lang="zh-CN" altLang="en-US" sz="1100" b="1" dirty="0">
              <a:latin typeface="微软雅黑" pitchFamily="34" charset="-122"/>
              <a:ea typeface="微软雅黑" pitchFamily="34" charset="-122"/>
            </a:endParaRPr>
          </a:p>
        </p:txBody>
      </p:sp>
      <p:sp>
        <p:nvSpPr>
          <p:cNvPr id="40" name="矩形 39"/>
          <p:cNvSpPr/>
          <p:nvPr/>
        </p:nvSpPr>
        <p:spPr>
          <a:xfrm>
            <a:off x="1990885" y="3431727"/>
            <a:ext cx="545342" cy="523220"/>
          </a:xfrm>
          <a:prstGeom prst="rect">
            <a:avLst/>
          </a:prstGeom>
        </p:spPr>
        <p:txBody>
          <a:bodyPr wrap="none">
            <a:spAutoFit/>
          </a:bodyPr>
          <a:lstStyle/>
          <a:p>
            <a:r>
              <a:rPr lang="en-US" altLang="zh-CN" sz="28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a:t>
            </a:r>
            <a:endParaRPr lang="zh-CN" altLang="en-US" sz="2800" dirty="0">
              <a:solidFill>
                <a:schemeClr val="accent2">
                  <a:lumMod val="50000"/>
                </a:schemeClr>
              </a:solidFill>
            </a:endParaRPr>
          </a:p>
        </p:txBody>
      </p:sp>
      <p:sp>
        <p:nvSpPr>
          <p:cNvPr id="46" name="矩形 45"/>
          <p:cNvSpPr/>
          <p:nvPr/>
        </p:nvSpPr>
        <p:spPr>
          <a:xfrm>
            <a:off x="1506387" y="4143386"/>
            <a:ext cx="2518638" cy="307777"/>
          </a:xfrm>
          <a:prstGeom prst="rect">
            <a:avLst/>
          </a:prstGeom>
        </p:spPr>
        <p:txBody>
          <a:bodyPr wrap="none">
            <a:spAutoFit/>
          </a:bodyPr>
          <a:lstStyle/>
          <a:p>
            <a:r>
              <a:rPr lang="zh-CN" altLang="en-US" sz="1400" b="1" dirty="0" smtClean="0">
                <a:solidFill>
                  <a:schemeClr val="tx1">
                    <a:lumMod val="85000"/>
                    <a:lumOff val="15000"/>
                  </a:schemeClr>
                </a:solidFill>
                <a:latin typeface="微软雅黑" pitchFamily="34" charset="-122"/>
                <a:ea typeface="微软雅黑" pitchFamily="34" charset="-122"/>
              </a:rPr>
              <a:t>中国、日本新</a:t>
            </a:r>
            <a:r>
              <a:rPr lang="zh-CN" altLang="en-US" sz="1400" b="1" dirty="0">
                <a:solidFill>
                  <a:schemeClr val="tx1">
                    <a:lumMod val="85000"/>
                    <a:lumOff val="15000"/>
                  </a:schemeClr>
                </a:solidFill>
                <a:latin typeface="微软雅黑" pitchFamily="34" charset="-122"/>
                <a:ea typeface="微软雅黑" pitchFamily="34" charset="-122"/>
              </a:rPr>
              <a:t>创企业</a:t>
            </a:r>
            <a:r>
              <a:rPr lang="zh-CN" altLang="en-US" sz="1400" b="1" dirty="0" smtClean="0">
                <a:solidFill>
                  <a:schemeClr val="tx1">
                    <a:lumMod val="85000"/>
                    <a:lumOff val="15000"/>
                  </a:schemeClr>
                </a:solidFill>
                <a:latin typeface="微软雅黑" pitchFamily="34" charset="-122"/>
                <a:ea typeface="微软雅黑" pitchFamily="34" charset="-122"/>
              </a:rPr>
              <a:t>数量对比</a:t>
            </a:r>
            <a:endParaRPr lang="zh-CN" altLang="en-US" sz="1400" b="1" dirty="0">
              <a:solidFill>
                <a:schemeClr val="tx1">
                  <a:lumMod val="85000"/>
                  <a:lumOff val="15000"/>
                </a:schemeClr>
              </a:solidFill>
              <a:latin typeface="微软雅黑" pitchFamily="34" charset="-122"/>
              <a:ea typeface="微软雅黑" pitchFamily="34" charset="-122"/>
            </a:endParaRPr>
          </a:p>
        </p:txBody>
      </p:sp>
      <p:sp>
        <p:nvSpPr>
          <p:cNvPr id="49" name="矩形 48"/>
          <p:cNvSpPr/>
          <p:nvPr/>
        </p:nvSpPr>
        <p:spPr>
          <a:xfrm>
            <a:off x="5000628" y="1214428"/>
            <a:ext cx="3571900" cy="3286148"/>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30" t="25552" r="31712" b="25643"/>
          <a:stretch/>
        </p:blipFill>
        <p:spPr>
          <a:xfrm>
            <a:off x="5214942" y="1214427"/>
            <a:ext cx="785818" cy="1013041"/>
          </a:xfrm>
          <a:prstGeom prst="rect">
            <a:avLst/>
          </a:prstGeom>
        </p:spPr>
      </p:pic>
      <p:sp>
        <p:nvSpPr>
          <p:cNvPr id="52" name="矩形 51"/>
          <p:cNvSpPr/>
          <p:nvPr/>
        </p:nvSpPr>
        <p:spPr>
          <a:xfrm>
            <a:off x="6150212" y="1395705"/>
            <a:ext cx="1422184" cy="461665"/>
          </a:xfrm>
          <a:prstGeom prst="rect">
            <a:avLst/>
          </a:prstGeom>
        </p:spPr>
        <p:txBody>
          <a:bodyPr wrap="none">
            <a:spAutoFit/>
          </a:bodyPr>
          <a:lstStyle/>
          <a:p>
            <a:r>
              <a:rPr lang="zh-CN" altLang="en-US" sz="24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万众创新</a:t>
            </a:r>
            <a:endPar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53" name="直接连接符 52"/>
          <p:cNvCxnSpPr/>
          <p:nvPr/>
        </p:nvCxnSpPr>
        <p:spPr>
          <a:xfrm>
            <a:off x="5911900" y="1927220"/>
            <a:ext cx="2232000" cy="158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143504" y="2000246"/>
            <a:ext cx="3532952" cy="757130"/>
          </a:xfrm>
          <a:prstGeom prst="rect">
            <a:avLst/>
          </a:prstGeom>
        </p:spPr>
        <p:txBody>
          <a:bodyPr wrap="square">
            <a:spAutoFit/>
          </a:bodyPr>
          <a:lstStyle/>
          <a:p>
            <a:pPr>
              <a:lnSpc>
                <a:spcPct val="120000"/>
              </a:lnSpc>
            </a:pPr>
            <a:r>
              <a:rPr lang="zh-CN" altLang="en-US" sz="1600" b="1" dirty="0" smtClean="0"/>
              <a:t>           </a:t>
            </a:r>
            <a:r>
              <a:rPr lang="en-US" altLang="zh-CN" sz="1600" b="1" dirty="0" smtClean="0"/>
              <a:t>——</a:t>
            </a:r>
            <a:r>
              <a:rPr lang="en-US" altLang="zh-CN" b="1" dirty="0" smtClean="0"/>
              <a:t>2016</a:t>
            </a:r>
            <a:r>
              <a:rPr lang="zh-CN" altLang="en-US" b="1" dirty="0" smtClean="0"/>
              <a:t>年，</a:t>
            </a:r>
            <a:r>
              <a:rPr lang="zh-CN" altLang="en-US" b="1" dirty="0"/>
              <a:t>国内发明专利授权</a:t>
            </a:r>
            <a:r>
              <a:rPr lang="en-US" altLang="zh-CN" b="1" dirty="0"/>
              <a:t>30.2</a:t>
            </a:r>
            <a:r>
              <a:rPr lang="zh-CN" altLang="en-US" b="1" dirty="0"/>
              <a:t>万件，同比增长</a:t>
            </a:r>
            <a:r>
              <a:rPr lang="en-US" altLang="zh-CN" b="1" dirty="0"/>
              <a:t>14.5%</a:t>
            </a:r>
            <a:endParaRPr lang="zh-CN" altLang="en-US" b="1" dirty="0"/>
          </a:p>
        </p:txBody>
      </p:sp>
      <p:grpSp>
        <p:nvGrpSpPr>
          <p:cNvPr id="56" name="组合 55"/>
          <p:cNvGrpSpPr/>
          <p:nvPr/>
        </p:nvGrpSpPr>
        <p:grpSpPr>
          <a:xfrm>
            <a:off x="6094315" y="2571750"/>
            <a:ext cx="1620957" cy="1042485"/>
            <a:chOff x="1857040" y="1977843"/>
            <a:chExt cx="1620957" cy="1042485"/>
          </a:xfrm>
        </p:grpSpPr>
        <p:pic>
          <p:nvPicPr>
            <p:cNvPr id="57" name="图片 56"/>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2019" r="26411" b="78864"/>
            <a:stretch/>
          </p:blipFill>
          <p:spPr>
            <a:xfrm>
              <a:off x="2119413" y="1977843"/>
              <a:ext cx="956163" cy="928694"/>
            </a:xfrm>
            <a:prstGeom prst="rect">
              <a:avLst/>
            </a:prstGeom>
          </p:spPr>
        </p:pic>
        <p:sp>
          <p:nvSpPr>
            <p:cNvPr id="58" name="矩形 57"/>
            <p:cNvSpPr/>
            <p:nvPr/>
          </p:nvSpPr>
          <p:spPr>
            <a:xfrm>
              <a:off x="1857040" y="2712551"/>
              <a:ext cx="1620957" cy="307777"/>
            </a:xfrm>
            <a:prstGeom prst="rect">
              <a:avLst/>
            </a:prstGeom>
            <a:noFill/>
            <a:ln>
              <a:noFill/>
            </a:ln>
          </p:spPr>
          <p:txBody>
            <a:bodyPr vert="horz" wrap="none">
              <a:spAutoFit/>
            </a:bodyPr>
            <a:lstStyle/>
            <a:p>
              <a:r>
                <a:rPr lang="zh-CN" altLang="en-US" sz="1400" b="1" dirty="0" smtClean="0">
                  <a:effectLst>
                    <a:outerShdw blurRad="38100" dist="38100" dir="2700000" algn="tl">
                      <a:srgbClr val="000000">
                        <a:alpha val="43137"/>
                      </a:srgbClr>
                    </a:outerShdw>
                  </a:effectLst>
                  <a:latin typeface="黑体" pitchFamily="2" charset="-122"/>
                  <a:ea typeface="黑体" pitchFamily="2" charset="-122"/>
                </a:rPr>
                <a:t>亿级并发云服务器</a:t>
              </a:r>
              <a:endParaRPr lang="zh-CN" altLang="en-US" sz="1400" b="1" dirty="0">
                <a:effectLst>
                  <a:outerShdw blurRad="38100" dist="38100" dir="2700000" algn="tl">
                    <a:srgbClr val="000000">
                      <a:alpha val="43137"/>
                    </a:srgbClr>
                  </a:outerShdw>
                </a:effectLst>
                <a:latin typeface="黑体" pitchFamily="2" charset="-122"/>
                <a:ea typeface="黑体" pitchFamily="2" charset="-122"/>
              </a:endParaRPr>
            </a:p>
          </p:txBody>
        </p:sp>
      </p:grpSp>
      <p:sp>
        <p:nvSpPr>
          <p:cNvPr id="59" name="矩形 58"/>
          <p:cNvSpPr/>
          <p:nvPr/>
        </p:nvSpPr>
        <p:spPr>
          <a:xfrm>
            <a:off x="7715272" y="2928940"/>
            <a:ext cx="598241" cy="338554"/>
          </a:xfrm>
          <a:prstGeom prst="rect">
            <a:avLst/>
          </a:prstGeom>
          <a:noFill/>
          <a:ln>
            <a:noFill/>
          </a:ln>
        </p:spPr>
        <p:txBody>
          <a:bodyPr vert="horz" wrap="none">
            <a:spAutoFit/>
          </a:bodyPr>
          <a:lstStyle/>
          <a:p>
            <a:r>
              <a:rPr lang="en-US" altLang="zh-CN" sz="16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grpSp>
        <p:nvGrpSpPr>
          <p:cNvPr id="60" name="组合 59"/>
          <p:cNvGrpSpPr/>
          <p:nvPr/>
        </p:nvGrpSpPr>
        <p:grpSpPr>
          <a:xfrm>
            <a:off x="5023197" y="3264105"/>
            <a:ext cx="1334753" cy="879281"/>
            <a:chOff x="5419986" y="2774726"/>
            <a:chExt cx="1334753" cy="879281"/>
          </a:xfrm>
        </p:grpSpPr>
        <p:sp>
          <p:nvSpPr>
            <p:cNvPr id="61" name="矩形 60"/>
            <p:cNvSpPr/>
            <p:nvPr/>
          </p:nvSpPr>
          <p:spPr>
            <a:xfrm>
              <a:off x="5562862" y="3346230"/>
              <a:ext cx="902811" cy="307777"/>
            </a:xfrm>
            <a:prstGeom prst="rect">
              <a:avLst/>
            </a:prstGeom>
            <a:noFill/>
            <a:ln>
              <a:noFill/>
            </a:ln>
          </p:spPr>
          <p:txBody>
            <a:bodyPr vert="horz" wrap="none">
              <a:spAutoFit/>
            </a:bodyPr>
            <a:lstStyle/>
            <a:p>
              <a:r>
                <a:rPr lang="zh-CN" altLang="en-US" sz="1400" b="1" dirty="0" smtClean="0">
                  <a:effectLst>
                    <a:outerShdw blurRad="38100" dist="38100" dir="2700000" algn="tl">
                      <a:srgbClr val="000000">
                        <a:alpha val="43137"/>
                      </a:srgbClr>
                    </a:outerShdw>
                  </a:effectLst>
                  <a:latin typeface="黑体" pitchFamily="2" charset="-122"/>
                  <a:ea typeface="黑体" pitchFamily="2" charset="-122"/>
                </a:rPr>
                <a:t>载人飞船</a:t>
              </a:r>
              <a:endParaRPr lang="zh-CN" altLang="en-US" sz="1400" b="1" dirty="0">
                <a:effectLst>
                  <a:outerShdw blurRad="38100" dist="38100" dir="2700000" algn="tl">
                    <a:srgbClr val="000000">
                      <a:alpha val="43137"/>
                    </a:srgbClr>
                  </a:outerShdw>
                </a:effectLst>
                <a:latin typeface="黑体" pitchFamily="2" charset="-122"/>
                <a:ea typeface="黑体" pitchFamily="2" charset="-122"/>
              </a:endParaRPr>
            </a:p>
          </p:txBody>
        </p:sp>
        <p:pic>
          <p:nvPicPr>
            <p:cNvPr id="62" name="图片 61" descr="timg (15).jpg"/>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419986" y="2774726"/>
              <a:ext cx="1334753" cy="582842"/>
            </a:xfrm>
            <a:prstGeom prst="rect">
              <a:avLst/>
            </a:prstGeom>
          </p:spPr>
        </p:pic>
      </p:grpSp>
      <p:grpSp>
        <p:nvGrpSpPr>
          <p:cNvPr id="65" name="组合 64"/>
          <p:cNvGrpSpPr/>
          <p:nvPr/>
        </p:nvGrpSpPr>
        <p:grpSpPr>
          <a:xfrm>
            <a:off x="6357950" y="3621487"/>
            <a:ext cx="2011042" cy="736213"/>
            <a:chOff x="6357950" y="3621487"/>
            <a:chExt cx="2011042" cy="736213"/>
          </a:xfrm>
        </p:grpSpPr>
        <p:pic>
          <p:nvPicPr>
            <p:cNvPr id="63" name="图片 62" descr="timg (16)_副本.jpg"/>
            <p:cNvPicPr>
              <a:picLocks noChangeAspect="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blip>
            <a:srcRect t="12500" b="13888"/>
            <a:stretch>
              <a:fillRect/>
            </a:stretch>
          </p:blipFill>
          <p:spPr>
            <a:xfrm>
              <a:off x="6357950" y="3621487"/>
              <a:ext cx="1000132" cy="736213"/>
            </a:xfrm>
            <a:prstGeom prst="rect">
              <a:avLst/>
            </a:prstGeom>
          </p:spPr>
        </p:pic>
        <p:sp>
          <p:nvSpPr>
            <p:cNvPr id="64" name="矩形 63"/>
            <p:cNvSpPr/>
            <p:nvPr/>
          </p:nvSpPr>
          <p:spPr>
            <a:xfrm>
              <a:off x="7286644" y="3835609"/>
              <a:ext cx="1082348" cy="307777"/>
            </a:xfrm>
            <a:prstGeom prst="rect">
              <a:avLst/>
            </a:prstGeom>
            <a:noFill/>
            <a:ln>
              <a:noFill/>
            </a:ln>
          </p:spPr>
          <p:txBody>
            <a:bodyPr vert="horz" wrap="none">
              <a:spAutoFit/>
            </a:bodyPr>
            <a:lstStyle/>
            <a:p>
              <a:r>
                <a:rPr lang="zh-CN" altLang="en-US" sz="1400" b="1" dirty="0" smtClean="0">
                  <a:effectLst>
                    <a:outerShdw blurRad="38100" dist="38100" dir="2700000" algn="tl">
                      <a:srgbClr val="000000">
                        <a:alpha val="43137"/>
                      </a:srgbClr>
                    </a:outerShdw>
                  </a:effectLst>
                  <a:latin typeface="黑体" pitchFamily="2" charset="-122"/>
                  <a:ea typeface="黑体" pitchFamily="2" charset="-122"/>
                </a:rPr>
                <a:t>超级计算机</a:t>
              </a:r>
              <a:endParaRPr lang="zh-CN" altLang="en-US" sz="1400" b="1" dirty="0">
                <a:effectLst>
                  <a:outerShdw blurRad="38100" dist="38100" dir="2700000" algn="tl">
                    <a:srgbClr val="000000">
                      <a:alpha val="43137"/>
                    </a:srgbClr>
                  </a:outerShdw>
                </a:effectLst>
                <a:latin typeface="黑体" pitchFamily="2" charset="-122"/>
                <a:ea typeface="黑体" pitchFamily="2" charset="-122"/>
              </a:endParaRPr>
            </a:p>
          </p:txBody>
        </p:sp>
      </p:grpSp>
      <p:sp>
        <p:nvSpPr>
          <p:cNvPr id="30" name="矩形 29"/>
          <p:cNvSpPr/>
          <p:nvPr/>
        </p:nvSpPr>
        <p:spPr>
          <a:xfrm>
            <a:off x="714348" y="928676"/>
            <a:ext cx="3265567" cy="400110"/>
          </a:xfrm>
          <a:prstGeom prst="rect">
            <a:avLst/>
          </a:prstGeom>
        </p:spPr>
        <p:txBody>
          <a:bodyPr wrap="squar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新技术新成果不断涌现</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0"/>
                                        </p:tgtEl>
                                        <p:attrNameLst>
                                          <p:attrName>ppt_y</p:attrName>
                                        </p:attrNameLst>
                                      </p:cBhvr>
                                      <p:tavLst>
                                        <p:tav tm="0">
                                          <p:val>
                                            <p:strVal val="#ppt_y"/>
                                          </p:val>
                                        </p:tav>
                                        <p:tav tm="100000">
                                          <p:val>
                                            <p:strVal val="#ppt_y"/>
                                          </p:val>
                                        </p:tav>
                                      </p:tavLst>
                                    </p:anim>
                                    <p:anim calcmode="lin" valueType="num">
                                      <p:cBhvr>
                                        <p:cTn id="1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0"/>
                                        </p:tgtEl>
                                      </p:cBhvr>
                                    </p:animEffect>
                                  </p:childTnLst>
                                </p:cTn>
                              </p:par>
                            </p:childTnLst>
                          </p:cTn>
                        </p:par>
                        <p:par>
                          <p:cTn id="18" fill="hold">
                            <p:stCondLst>
                              <p:cond delay="2050"/>
                            </p:stCondLst>
                            <p:childTnLst>
                              <p:par>
                                <p:cTn id="19" presetID="23" presetClass="entr" presetSubtype="1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par>
                          <p:cTn id="23" fill="hold">
                            <p:stCondLst>
                              <p:cond delay="2550"/>
                            </p:stCondLst>
                            <p:childTnLst>
                              <p:par>
                                <p:cTn id="24" presetID="22" presetClass="entr" presetSubtype="4"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par>
                          <p:cTn id="27" fill="hold">
                            <p:stCondLst>
                              <p:cond delay="3050"/>
                            </p:stCondLst>
                            <p:childTnLst>
                              <p:par>
                                <p:cTn id="28" presetID="5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Effect transition="in" filter="fade">
                                      <p:cBhvr>
                                        <p:cTn id="32" dur="1000"/>
                                        <p:tgtEl>
                                          <p:spTgt spid="29"/>
                                        </p:tgtEl>
                                      </p:cBhvr>
                                    </p:animEffect>
                                  </p:childTnLst>
                                </p:cTn>
                              </p:par>
                            </p:childTnLst>
                          </p:cTn>
                        </p:par>
                        <p:par>
                          <p:cTn id="33" fill="hold">
                            <p:stCondLst>
                              <p:cond delay="405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4550"/>
                            </p:stCondLst>
                            <p:childTnLst>
                              <p:par>
                                <p:cTn id="38" presetID="3" presetClass="entr" presetSubtype="1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childTnLst>
                          </p:cTn>
                        </p:par>
                        <p:par>
                          <p:cTn id="41" fill="hold">
                            <p:stCondLst>
                              <p:cond delay="505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6050"/>
                            </p:stCondLst>
                            <p:childTnLst>
                              <p:par>
                                <p:cTn id="48" presetID="16" presetClass="entr" presetSubtype="37"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outVertical)">
                                      <p:cBhvr>
                                        <p:cTn id="50" dur="750"/>
                                        <p:tgtEl>
                                          <p:spTgt spid="37"/>
                                        </p:tgtEl>
                                      </p:cBhvr>
                                    </p:animEffect>
                                  </p:childTnLst>
                                </p:cTn>
                              </p:par>
                            </p:childTnLst>
                          </p:cTn>
                        </p:par>
                        <p:par>
                          <p:cTn id="51" fill="hold">
                            <p:stCondLst>
                              <p:cond delay="68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7300"/>
                            </p:stCondLst>
                            <p:childTnLst>
                              <p:par>
                                <p:cTn id="56" presetID="42"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8300"/>
                            </p:stCondLst>
                            <p:childTnLst>
                              <p:par>
                                <p:cTn id="62" presetID="16" presetClass="entr" presetSubtype="37"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barn(outVertical)">
                                      <p:cBhvr>
                                        <p:cTn id="64" dur="750"/>
                                        <p:tgtEl>
                                          <p:spTgt spid="39"/>
                                        </p:tgtEl>
                                      </p:cBhvr>
                                    </p:animEffect>
                                  </p:childTnLst>
                                </p:cTn>
                              </p:par>
                            </p:childTnLst>
                          </p:cTn>
                        </p:par>
                        <p:par>
                          <p:cTn id="65" fill="hold">
                            <p:stCondLst>
                              <p:cond delay="9050"/>
                            </p:stCondLst>
                            <p:childTnLst>
                              <p:par>
                                <p:cTn id="66" presetID="16" presetClass="entr" presetSubtype="37"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arn(outVertical)">
                                      <p:cBhvr>
                                        <p:cTn id="68" dur="1000"/>
                                        <p:tgtEl>
                                          <p:spTgt spid="46"/>
                                        </p:tgtEl>
                                      </p:cBhvr>
                                    </p:animEffect>
                                  </p:childTnLst>
                                </p:cTn>
                              </p:par>
                            </p:childTnLst>
                          </p:cTn>
                        </p:par>
                        <p:par>
                          <p:cTn id="69" fill="hold">
                            <p:stCondLst>
                              <p:cond delay="10050"/>
                            </p:stCondLst>
                            <p:childTnLst>
                              <p:par>
                                <p:cTn id="70" presetID="23" presetClass="entr" presetSubtype="16"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childTnLst>
                                </p:cTn>
                              </p:par>
                            </p:childTnLst>
                          </p:cTn>
                        </p:par>
                        <p:par>
                          <p:cTn id="74" fill="hold">
                            <p:stCondLst>
                              <p:cond delay="10550"/>
                            </p:stCondLst>
                            <p:childTnLst>
                              <p:par>
                                <p:cTn id="75" presetID="42" presetClass="entr" presetSubtype="0"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1155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1000" fill="hold"/>
                                        <p:tgtEl>
                                          <p:spTgt spid="52"/>
                                        </p:tgtEl>
                                        <p:attrNameLst>
                                          <p:attrName>ppt_w</p:attrName>
                                        </p:attrNameLst>
                                      </p:cBhvr>
                                      <p:tavLst>
                                        <p:tav tm="0">
                                          <p:val>
                                            <p:fltVal val="0"/>
                                          </p:val>
                                        </p:tav>
                                        <p:tav tm="100000">
                                          <p:val>
                                            <p:strVal val="#ppt_w"/>
                                          </p:val>
                                        </p:tav>
                                      </p:tavLst>
                                    </p:anim>
                                    <p:anim calcmode="lin" valueType="num">
                                      <p:cBhvr>
                                        <p:cTn id="84" dur="1000" fill="hold"/>
                                        <p:tgtEl>
                                          <p:spTgt spid="52"/>
                                        </p:tgtEl>
                                        <p:attrNameLst>
                                          <p:attrName>ppt_h</p:attrName>
                                        </p:attrNameLst>
                                      </p:cBhvr>
                                      <p:tavLst>
                                        <p:tav tm="0">
                                          <p:val>
                                            <p:fltVal val="0"/>
                                          </p:val>
                                        </p:tav>
                                        <p:tav tm="100000">
                                          <p:val>
                                            <p:strVal val="#ppt_h"/>
                                          </p:val>
                                        </p:tav>
                                      </p:tavLst>
                                    </p:anim>
                                    <p:animEffect transition="in" filter="fade">
                                      <p:cBhvr>
                                        <p:cTn id="85" dur="1000"/>
                                        <p:tgtEl>
                                          <p:spTgt spid="52"/>
                                        </p:tgtEl>
                                      </p:cBhvr>
                                    </p:animEffect>
                                  </p:childTnLst>
                                </p:cTn>
                              </p:par>
                            </p:childTnLst>
                          </p:cTn>
                        </p:par>
                        <p:par>
                          <p:cTn id="86" fill="hold">
                            <p:stCondLst>
                              <p:cond delay="1255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13050"/>
                            </p:stCondLst>
                            <p:childTnLst>
                              <p:par>
                                <p:cTn id="91" presetID="22" presetClass="entr" presetSubtype="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childTnLst>
                          </p:cTn>
                        </p:par>
                        <p:par>
                          <p:cTn id="94" fill="hold">
                            <p:stCondLst>
                              <p:cond delay="13550"/>
                            </p:stCondLst>
                            <p:childTnLst>
                              <p:par>
                                <p:cTn id="95" presetID="53" presetClass="entr" presetSubtype="16" fill="hold" nodeType="after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Effect transition="in" filter="fade">
                                      <p:cBhvr>
                                        <p:cTn id="99" dur="500"/>
                                        <p:tgtEl>
                                          <p:spTgt spid="56"/>
                                        </p:tgtEl>
                                      </p:cBhvr>
                                    </p:animEffect>
                                  </p:childTnLst>
                                </p:cTn>
                              </p:par>
                            </p:childTnLst>
                          </p:cTn>
                        </p:par>
                        <p:par>
                          <p:cTn id="100" fill="hold">
                            <p:stCondLst>
                              <p:cond delay="14050"/>
                            </p:stCondLst>
                            <p:childTnLst>
                              <p:par>
                                <p:cTn id="101" presetID="23" presetClass="entr" presetSubtype="16" fill="hold" nodeType="after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500" fill="hold"/>
                                        <p:tgtEl>
                                          <p:spTgt spid="60"/>
                                        </p:tgtEl>
                                        <p:attrNameLst>
                                          <p:attrName>ppt_w</p:attrName>
                                        </p:attrNameLst>
                                      </p:cBhvr>
                                      <p:tavLst>
                                        <p:tav tm="0">
                                          <p:val>
                                            <p:fltVal val="0"/>
                                          </p:val>
                                        </p:tav>
                                        <p:tav tm="100000">
                                          <p:val>
                                            <p:strVal val="#ppt_w"/>
                                          </p:val>
                                        </p:tav>
                                      </p:tavLst>
                                    </p:anim>
                                    <p:anim calcmode="lin" valueType="num">
                                      <p:cBhvr>
                                        <p:cTn id="104" dur="500" fill="hold"/>
                                        <p:tgtEl>
                                          <p:spTgt spid="60"/>
                                        </p:tgtEl>
                                        <p:attrNameLst>
                                          <p:attrName>ppt_h</p:attrName>
                                        </p:attrNameLst>
                                      </p:cBhvr>
                                      <p:tavLst>
                                        <p:tav tm="0">
                                          <p:val>
                                            <p:fltVal val="0"/>
                                          </p:val>
                                        </p:tav>
                                        <p:tav tm="100000">
                                          <p:val>
                                            <p:strVal val="#ppt_h"/>
                                          </p:val>
                                        </p:tav>
                                      </p:tavLst>
                                    </p:anim>
                                  </p:childTnLst>
                                </p:cTn>
                              </p:par>
                            </p:childTnLst>
                          </p:cTn>
                        </p:par>
                        <p:par>
                          <p:cTn id="105" fill="hold">
                            <p:stCondLst>
                              <p:cond delay="14550"/>
                            </p:stCondLst>
                            <p:childTnLst>
                              <p:par>
                                <p:cTn id="106" presetID="23" presetClass="entr" presetSubtype="16" fill="hold" nodeType="afterEffect">
                                  <p:stCondLst>
                                    <p:cond delay="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500" fill="hold"/>
                                        <p:tgtEl>
                                          <p:spTgt spid="65"/>
                                        </p:tgtEl>
                                        <p:attrNameLst>
                                          <p:attrName>ppt_w</p:attrName>
                                        </p:attrNameLst>
                                      </p:cBhvr>
                                      <p:tavLst>
                                        <p:tav tm="0">
                                          <p:val>
                                            <p:fltVal val="0"/>
                                          </p:val>
                                        </p:tav>
                                        <p:tav tm="100000">
                                          <p:val>
                                            <p:strVal val="#ppt_w"/>
                                          </p:val>
                                        </p:tav>
                                      </p:tavLst>
                                    </p:anim>
                                    <p:anim calcmode="lin" valueType="num">
                                      <p:cBhvr>
                                        <p:cTn id="109" dur="500" fill="hold"/>
                                        <p:tgtEl>
                                          <p:spTgt spid="65"/>
                                        </p:tgtEl>
                                        <p:attrNameLst>
                                          <p:attrName>ppt_h</p:attrName>
                                        </p:attrNameLst>
                                      </p:cBhvr>
                                      <p:tavLst>
                                        <p:tav tm="0">
                                          <p:val>
                                            <p:fltVal val="0"/>
                                          </p:val>
                                        </p:tav>
                                        <p:tav tm="100000">
                                          <p:val>
                                            <p:strVal val="#ppt_h"/>
                                          </p:val>
                                        </p:tav>
                                      </p:tavLst>
                                    </p:anim>
                                  </p:childTnLst>
                                </p:cTn>
                              </p:par>
                            </p:childTnLst>
                          </p:cTn>
                        </p:par>
                        <p:par>
                          <p:cTn id="110" fill="hold">
                            <p:stCondLst>
                              <p:cond delay="15050"/>
                            </p:stCondLst>
                            <p:childTnLst>
                              <p:par>
                                <p:cTn id="111" presetID="53" presetClass="entr" presetSubtype="1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fltVal val="0"/>
                                          </p:val>
                                        </p:tav>
                                        <p:tav tm="100000">
                                          <p:val>
                                            <p:strVal val="#ppt_w"/>
                                          </p:val>
                                        </p:tav>
                                      </p:tavLst>
                                    </p:anim>
                                    <p:anim calcmode="lin" valueType="num">
                                      <p:cBhvr>
                                        <p:cTn id="114" dur="500" fill="hold"/>
                                        <p:tgtEl>
                                          <p:spTgt spid="59"/>
                                        </p:tgtEl>
                                        <p:attrNameLst>
                                          <p:attrName>ppt_h</p:attrName>
                                        </p:attrNameLst>
                                      </p:cBhvr>
                                      <p:tavLst>
                                        <p:tav tm="0">
                                          <p:val>
                                            <p:fltVal val="0"/>
                                          </p:val>
                                        </p:tav>
                                        <p:tav tm="100000">
                                          <p:val>
                                            <p:strVal val="#ppt_h"/>
                                          </p:val>
                                        </p:tav>
                                      </p:tavLst>
                                    </p:anim>
                                    <p:animEffect transition="in" filter="fade">
                                      <p:cBhvr>
                                        <p:cTn id="1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P spid="29" grpId="0"/>
      <p:bldP spid="34" grpId="0"/>
      <p:bldP spid="36" grpId="0" animBg="1"/>
      <p:bldP spid="37" grpId="0"/>
      <p:bldP spid="38" grpId="0"/>
      <p:bldP spid="39" grpId="0"/>
      <p:bldP spid="40" grpId="0"/>
      <p:bldP spid="46" grpId="0"/>
      <p:bldP spid="49" grpId="0" animBg="1"/>
      <p:bldP spid="52" grpId="0"/>
      <p:bldP spid="55" grpId="0"/>
      <p:bldP spid="5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0430" y="214296"/>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动能转换</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3" name="矩形 2"/>
          <p:cNvSpPr/>
          <p:nvPr/>
        </p:nvSpPr>
        <p:spPr>
          <a:xfrm>
            <a:off x="714348" y="928676"/>
            <a:ext cx="3265567" cy="400110"/>
          </a:xfrm>
          <a:prstGeom prst="rect">
            <a:avLst/>
          </a:prstGeom>
        </p:spPr>
        <p:txBody>
          <a:bodyPr wrap="squar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新产业新模式快速发展</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grpSp>
        <p:nvGrpSpPr>
          <p:cNvPr id="11" name="组合 10"/>
          <p:cNvGrpSpPr/>
          <p:nvPr/>
        </p:nvGrpSpPr>
        <p:grpSpPr>
          <a:xfrm>
            <a:off x="251520" y="1527758"/>
            <a:ext cx="2143048" cy="1116000"/>
            <a:chOff x="251520" y="1456697"/>
            <a:chExt cx="2143048" cy="1116000"/>
          </a:xfrm>
        </p:grpSpPr>
        <p:sp>
          <p:nvSpPr>
            <p:cNvPr id="12" name="云形标注 11"/>
            <p:cNvSpPr/>
            <p:nvPr/>
          </p:nvSpPr>
          <p:spPr>
            <a:xfrm>
              <a:off x="251520" y="1456697"/>
              <a:ext cx="2143048" cy="1116000"/>
            </a:xfrm>
            <a:prstGeom prst="cloudCallout">
              <a:avLst>
                <a:gd name="adj1" fmla="val 63170"/>
                <a:gd name="adj2" fmla="val -1934"/>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3914" y="1671316"/>
              <a:ext cx="1817870" cy="681982"/>
            </a:xfrm>
            <a:prstGeom prst="rect">
              <a:avLst/>
            </a:prstGeom>
          </p:spPr>
          <p:txBody>
            <a:bodyPr wrap="square">
              <a:spAutoFit/>
            </a:bodyPr>
            <a:lstStyle/>
            <a:p>
              <a:pPr>
                <a:lnSpc>
                  <a:spcPct val="110000"/>
                </a:lnSpc>
              </a:pPr>
              <a:r>
                <a:rPr lang="zh-CN" altLang="en-US" b="1" dirty="0" smtClean="0"/>
                <a:t>实物商品</a:t>
              </a:r>
              <a:r>
                <a:rPr lang="zh-CN" altLang="zh-CN" b="1" dirty="0" smtClean="0"/>
                <a:t>网上零售额</a:t>
              </a:r>
              <a:r>
                <a:rPr lang="zh-CN" altLang="zh-CN" b="1" dirty="0"/>
                <a:t>增长</a:t>
              </a:r>
              <a:r>
                <a:rPr lang="en-US" altLang="zh-CN" b="1" dirty="0" smtClean="0">
                  <a:solidFill>
                    <a:srgbClr val="C00000"/>
                  </a:solidFill>
                </a:rPr>
                <a:t>25.6%</a:t>
              </a:r>
              <a:endParaRPr lang="zh-CN" altLang="en-US" b="1" dirty="0">
                <a:solidFill>
                  <a:srgbClr val="C00000"/>
                </a:solidFill>
              </a:endParaRPr>
            </a:p>
          </p:txBody>
        </p:sp>
      </p:grpSp>
      <p:grpSp>
        <p:nvGrpSpPr>
          <p:cNvPr id="18" name="组合 21"/>
          <p:cNvGrpSpPr/>
          <p:nvPr/>
        </p:nvGrpSpPr>
        <p:grpSpPr>
          <a:xfrm>
            <a:off x="2357422" y="3075806"/>
            <a:ext cx="2143048" cy="1277324"/>
            <a:chOff x="251520" y="1582091"/>
            <a:chExt cx="2143048" cy="1090584"/>
          </a:xfrm>
        </p:grpSpPr>
        <p:sp>
          <p:nvSpPr>
            <p:cNvPr id="23" name="云形标注 22"/>
            <p:cNvSpPr/>
            <p:nvPr/>
          </p:nvSpPr>
          <p:spPr>
            <a:xfrm>
              <a:off x="251520" y="1582091"/>
              <a:ext cx="2143048" cy="1090584"/>
            </a:xfrm>
            <a:prstGeom prst="cloudCallout">
              <a:avLst>
                <a:gd name="adj1" fmla="val -69373"/>
                <a:gd name="adj2" fmla="val 23190"/>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49874" y="1828014"/>
              <a:ext cx="1926454" cy="551840"/>
            </a:xfrm>
            <a:prstGeom prst="rect">
              <a:avLst/>
            </a:prstGeom>
          </p:spPr>
          <p:txBody>
            <a:bodyPr wrap="square">
              <a:spAutoFit/>
            </a:bodyPr>
            <a:lstStyle/>
            <a:p>
              <a:r>
                <a:rPr lang="en-US" altLang="zh-CN" b="1" dirty="0" smtClean="0"/>
                <a:t>2016</a:t>
              </a:r>
              <a:r>
                <a:rPr lang="zh-CN" altLang="en-US" b="1" dirty="0" smtClean="0"/>
                <a:t>年业务量比上年增长</a:t>
              </a:r>
              <a:r>
                <a:rPr lang="en-US" b="1" dirty="0" smtClean="0">
                  <a:solidFill>
                    <a:srgbClr val="C00000"/>
                  </a:solidFill>
                </a:rPr>
                <a:t>51.7%</a:t>
              </a:r>
              <a:endParaRPr lang="zh-CN" altLang="en-US" b="1" dirty="0">
                <a:solidFill>
                  <a:srgbClr val="C00000"/>
                </a:solidFill>
              </a:endParaRPr>
            </a:p>
          </p:txBody>
        </p:sp>
      </p:grpSp>
      <p:sp>
        <p:nvSpPr>
          <p:cNvPr id="26" name="矩形标注 25"/>
          <p:cNvSpPr/>
          <p:nvPr/>
        </p:nvSpPr>
        <p:spPr>
          <a:xfrm flipH="1">
            <a:off x="4786314" y="1071552"/>
            <a:ext cx="4000528" cy="2521420"/>
          </a:xfrm>
          <a:prstGeom prst="wedgeRectCallout">
            <a:avLst>
              <a:gd name="adj1" fmla="val 28159"/>
              <a:gd name="adj2" fmla="val 57808"/>
            </a:avLst>
          </a:prstGeom>
          <a:no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826769" y="1144900"/>
            <a:ext cx="805029" cy="1127227"/>
            <a:chOff x="540489" y="1918665"/>
            <a:chExt cx="805029" cy="1127227"/>
          </a:xfrm>
        </p:grpSpPr>
        <p:pic>
          <p:nvPicPr>
            <p:cNvPr id="30" name="图片 29"/>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4163" t="82897" r="28650"/>
            <a:stretch/>
          </p:blipFill>
          <p:spPr>
            <a:xfrm>
              <a:off x="540489" y="1918665"/>
              <a:ext cx="783079" cy="772400"/>
            </a:xfrm>
            <a:prstGeom prst="rect">
              <a:avLst/>
            </a:prstGeom>
          </p:spPr>
        </p:pic>
        <p:sp>
          <p:nvSpPr>
            <p:cNvPr id="31" name="矩形 30"/>
            <p:cNvSpPr/>
            <p:nvPr/>
          </p:nvSpPr>
          <p:spPr>
            <a:xfrm>
              <a:off x="540489" y="2707338"/>
              <a:ext cx="805029" cy="338554"/>
            </a:xfrm>
            <a:prstGeom prst="rect">
              <a:avLst/>
            </a:prstGeom>
            <a:noFill/>
            <a:ln>
              <a:noFill/>
            </a:ln>
          </p:spPr>
          <p:txBody>
            <a:bodyPr vert="horz" wrap="none">
              <a:spAutoFit/>
            </a:bodyPr>
            <a:lstStyle/>
            <a:p>
              <a:r>
                <a:rPr lang="zh-CN" altLang="en-US" sz="1600" b="1" dirty="0" smtClean="0">
                  <a:effectLst>
                    <a:outerShdw blurRad="38100" dist="38100" dir="2700000" algn="tl">
                      <a:srgbClr val="000000">
                        <a:alpha val="43137"/>
                      </a:srgbClr>
                    </a:outerShdw>
                  </a:effectLst>
                  <a:latin typeface="黑体" pitchFamily="2" charset="-122"/>
                  <a:ea typeface="黑体" pitchFamily="2" charset="-122"/>
                </a:rPr>
                <a:t>大数据</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32" name="组合 31"/>
          <p:cNvGrpSpPr/>
          <p:nvPr/>
        </p:nvGrpSpPr>
        <p:grpSpPr>
          <a:xfrm>
            <a:off x="5689928" y="928676"/>
            <a:ext cx="1119288" cy="1343451"/>
            <a:chOff x="1476593" y="1707654"/>
            <a:chExt cx="1119288" cy="1343451"/>
          </a:xfrm>
        </p:grpSpPr>
        <p:pic>
          <p:nvPicPr>
            <p:cNvPr id="33" name="图片 32"/>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2019" r="26411" b="78864"/>
            <a:stretch/>
          </p:blipFill>
          <p:spPr>
            <a:xfrm>
              <a:off x="1476593" y="1707654"/>
              <a:ext cx="1119288" cy="1087133"/>
            </a:xfrm>
            <a:prstGeom prst="rect">
              <a:avLst/>
            </a:prstGeom>
          </p:spPr>
        </p:pic>
        <p:sp>
          <p:nvSpPr>
            <p:cNvPr id="34" name="矩形 33"/>
            <p:cNvSpPr/>
            <p:nvPr/>
          </p:nvSpPr>
          <p:spPr>
            <a:xfrm>
              <a:off x="1620609" y="2712551"/>
              <a:ext cx="805029" cy="338554"/>
            </a:xfrm>
            <a:prstGeom prst="rect">
              <a:avLst/>
            </a:prstGeom>
            <a:noFill/>
            <a:ln>
              <a:noFill/>
            </a:ln>
          </p:spPr>
          <p:txBody>
            <a:bodyPr vert="horz" wrap="none">
              <a:spAutoFit/>
            </a:bodyPr>
            <a:lstStyle/>
            <a:p>
              <a:r>
                <a:rPr lang="zh-CN" altLang="en-US" sz="1600" b="1" dirty="0">
                  <a:effectLst>
                    <a:outerShdw blurRad="38100" dist="38100" dir="2700000" algn="tl">
                      <a:srgbClr val="000000">
                        <a:alpha val="43137"/>
                      </a:srgbClr>
                    </a:outerShdw>
                  </a:effectLst>
                  <a:latin typeface="黑体" pitchFamily="2" charset="-122"/>
                  <a:ea typeface="黑体" pitchFamily="2" charset="-122"/>
                </a:rPr>
                <a:t>云计算</a:t>
              </a:r>
            </a:p>
          </p:txBody>
        </p:sp>
      </p:grpSp>
      <p:grpSp>
        <p:nvGrpSpPr>
          <p:cNvPr id="35" name="组合 34"/>
          <p:cNvGrpSpPr/>
          <p:nvPr/>
        </p:nvGrpSpPr>
        <p:grpSpPr>
          <a:xfrm>
            <a:off x="6842056" y="1119999"/>
            <a:ext cx="965778" cy="1152486"/>
            <a:chOff x="2700729" y="1898619"/>
            <a:chExt cx="965778" cy="1152486"/>
          </a:xfrm>
        </p:grpSpPr>
        <p:pic>
          <p:nvPicPr>
            <p:cNvPr id="36" name="图片 35"/>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81388" t="30882" b="50911"/>
            <a:stretch/>
          </p:blipFill>
          <p:spPr>
            <a:xfrm>
              <a:off x="2700729" y="1898619"/>
              <a:ext cx="965778" cy="936462"/>
            </a:xfrm>
            <a:prstGeom prst="rect">
              <a:avLst/>
            </a:prstGeom>
          </p:spPr>
        </p:pic>
        <p:sp>
          <p:nvSpPr>
            <p:cNvPr id="37" name="矩形 36"/>
            <p:cNvSpPr/>
            <p:nvPr/>
          </p:nvSpPr>
          <p:spPr>
            <a:xfrm>
              <a:off x="2700729" y="2712551"/>
              <a:ext cx="805029" cy="338554"/>
            </a:xfrm>
            <a:prstGeom prst="rect">
              <a:avLst/>
            </a:prstGeom>
            <a:noFill/>
            <a:ln>
              <a:noFill/>
            </a:ln>
          </p:spPr>
          <p:txBody>
            <a:bodyPr vert="horz" wrap="none">
              <a:spAutoFit/>
            </a:bodyPr>
            <a:lstStyle/>
            <a:p>
              <a:r>
                <a:rPr lang="zh-CN" altLang="en-US" sz="1600" b="1" dirty="0" smtClean="0">
                  <a:effectLst>
                    <a:outerShdw blurRad="38100" dist="38100" dir="2700000" algn="tl">
                      <a:srgbClr val="000000">
                        <a:alpha val="43137"/>
                      </a:srgbClr>
                    </a:outerShdw>
                  </a:effectLst>
                  <a:latin typeface="黑体" pitchFamily="2" charset="-122"/>
                  <a:ea typeface="黑体" pitchFamily="2" charset="-122"/>
                </a:rPr>
                <a:t>物联网</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38" name="组合 37"/>
          <p:cNvGrpSpPr/>
          <p:nvPr/>
        </p:nvGrpSpPr>
        <p:grpSpPr>
          <a:xfrm>
            <a:off x="7774457" y="1047991"/>
            <a:ext cx="1011815" cy="1239724"/>
            <a:chOff x="3705138" y="1811381"/>
            <a:chExt cx="1011815" cy="1239724"/>
          </a:xfrm>
        </p:grpSpPr>
        <p:pic>
          <p:nvPicPr>
            <p:cNvPr id="39" name="图片 38"/>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8589" t="9914" r="29815" b="36684"/>
            <a:stretch/>
          </p:blipFill>
          <p:spPr>
            <a:xfrm>
              <a:off x="3852857" y="1811381"/>
              <a:ext cx="685212" cy="879684"/>
            </a:xfrm>
            <a:prstGeom prst="rect">
              <a:avLst/>
            </a:prstGeom>
          </p:spPr>
        </p:pic>
        <p:sp>
          <p:nvSpPr>
            <p:cNvPr id="40" name="矩形 39"/>
            <p:cNvSpPr/>
            <p:nvPr/>
          </p:nvSpPr>
          <p:spPr>
            <a:xfrm>
              <a:off x="3705138" y="2712551"/>
              <a:ext cx="1011815" cy="338554"/>
            </a:xfrm>
            <a:prstGeom prst="rect">
              <a:avLst/>
            </a:prstGeom>
            <a:noFill/>
            <a:ln>
              <a:noFill/>
            </a:ln>
          </p:spPr>
          <p:txBody>
            <a:bodyPr vert="horz" wrap="none">
              <a:spAutoFit/>
            </a:bodyPr>
            <a:lstStyle/>
            <a:p>
              <a:r>
                <a:rPr lang="zh-CN" altLang="en-US" sz="1600" b="1" dirty="0" smtClean="0">
                  <a:effectLst>
                    <a:outerShdw blurRad="38100" dist="38100" dir="2700000" algn="tl">
                      <a:srgbClr val="000000">
                        <a:alpha val="43137"/>
                      </a:srgbClr>
                    </a:outerShdw>
                  </a:effectLst>
                  <a:latin typeface="黑体" pitchFamily="2" charset="-122"/>
                  <a:ea typeface="黑体" pitchFamily="2" charset="-122"/>
                </a:rPr>
                <a:t>移动支付</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grpSp>
      <p:grpSp>
        <p:nvGrpSpPr>
          <p:cNvPr id="44" name="组合 43"/>
          <p:cNvGrpSpPr/>
          <p:nvPr/>
        </p:nvGrpSpPr>
        <p:grpSpPr>
          <a:xfrm>
            <a:off x="6360850" y="2318314"/>
            <a:ext cx="1202223" cy="1130642"/>
            <a:chOff x="2074570" y="3195121"/>
            <a:chExt cx="1202223" cy="1130642"/>
          </a:xfrm>
        </p:grpSpPr>
        <p:pic>
          <p:nvPicPr>
            <p:cNvPr id="45" name="图片 44"/>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2099" r="50000" b="81267"/>
            <a:stretch/>
          </p:blipFill>
          <p:spPr>
            <a:xfrm>
              <a:off x="2074570" y="3195121"/>
              <a:ext cx="1202223" cy="800110"/>
            </a:xfrm>
            <a:prstGeom prst="rect">
              <a:avLst/>
            </a:prstGeom>
          </p:spPr>
        </p:pic>
        <p:sp>
          <p:nvSpPr>
            <p:cNvPr id="46" name="矩形 45"/>
            <p:cNvSpPr/>
            <p:nvPr/>
          </p:nvSpPr>
          <p:spPr>
            <a:xfrm>
              <a:off x="2202863" y="3987209"/>
              <a:ext cx="1011815" cy="338554"/>
            </a:xfrm>
            <a:prstGeom prst="rect">
              <a:avLst/>
            </a:prstGeom>
            <a:noFill/>
            <a:ln>
              <a:noFill/>
            </a:ln>
          </p:spPr>
          <p:txBody>
            <a:bodyPr vert="horz" wrap="none">
              <a:spAutoFit/>
            </a:bodyPr>
            <a:lstStyle/>
            <a:p>
              <a:r>
                <a:rPr lang="zh-CN" altLang="en-US" sz="1600" b="1" dirty="0" smtClean="0">
                  <a:effectLst>
                    <a:outerShdw blurRad="38100" dist="38100" dir="2700000" algn="tl">
                      <a:srgbClr val="000000">
                        <a:alpha val="43137"/>
                      </a:srgbClr>
                    </a:outerShdw>
                  </a:effectLst>
                  <a:latin typeface="黑体" pitchFamily="2" charset="-122"/>
                  <a:ea typeface="黑体" pitchFamily="2" charset="-122"/>
                </a:rPr>
                <a:t>个人定制</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grpSp>
      <p:sp>
        <p:nvSpPr>
          <p:cNvPr id="47" name="矩形 46"/>
          <p:cNvSpPr/>
          <p:nvPr/>
        </p:nvSpPr>
        <p:spPr>
          <a:xfrm>
            <a:off x="7719816" y="2628952"/>
            <a:ext cx="598241" cy="338554"/>
          </a:xfrm>
          <a:prstGeom prst="rect">
            <a:avLst/>
          </a:prstGeom>
          <a:noFill/>
          <a:ln>
            <a:noFill/>
          </a:ln>
        </p:spPr>
        <p:txBody>
          <a:bodyPr vert="horz" wrap="none">
            <a:spAutoFit/>
          </a:bodyPr>
          <a:lstStyle/>
          <a:p>
            <a:r>
              <a:rPr lang="en-US" altLang="zh-CN" sz="16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48" name="矩形 47"/>
          <p:cNvSpPr/>
          <p:nvPr/>
        </p:nvSpPr>
        <p:spPr>
          <a:xfrm>
            <a:off x="4912449" y="3841036"/>
            <a:ext cx="3874393" cy="730456"/>
          </a:xfrm>
          <a:prstGeom prst="rect">
            <a:avLst/>
          </a:prstGeom>
        </p:spPr>
        <p:txBody>
          <a:bodyPr wrap="square">
            <a:spAutoFit/>
          </a:bodyPr>
          <a:lstStyle/>
          <a:p>
            <a:pPr>
              <a:lnSpc>
                <a:spcPct val="120000"/>
              </a:lnSpc>
            </a:pPr>
            <a:r>
              <a:rPr lang="en-US" altLang="zh-CN" b="1" dirty="0" smtClean="0"/>
              <a:t>        ——</a:t>
            </a:r>
            <a:r>
              <a:rPr lang="zh-CN" altLang="en-US" b="1" dirty="0" smtClean="0"/>
              <a:t>高技术和新兴产业快速发展壮大，新模式蓬勃发展</a:t>
            </a:r>
            <a:endParaRPr lang="zh-CN" altLang="en-US" b="1" dirty="0"/>
          </a:p>
        </p:txBody>
      </p:sp>
      <p:grpSp>
        <p:nvGrpSpPr>
          <p:cNvPr id="50" name="组合 49"/>
          <p:cNvGrpSpPr/>
          <p:nvPr/>
        </p:nvGrpSpPr>
        <p:grpSpPr>
          <a:xfrm>
            <a:off x="5244634" y="2428874"/>
            <a:ext cx="1013419" cy="1021202"/>
            <a:chOff x="5244634" y="2428874"/>
            <a:chExt cx="1013419" cy="1021202"/>
          </a:xfrm>
        </p:grpSpPr>
        <p:sp>
          <p:nvSpPr>
            <p:cNvPr id="43" name="矩形 42"/>
            <p:cNvSpPr/>
            <p:nvPr/>
          </p:nvSpPr>
          <p:spPr>
            <a:xfrm>
              <a:off x="5244634" y="3111522"/>
              <a:ext cx="1013419" cy="338554"/>
            </a:xfrm>
            <a:prstGeom prst="rect">
              <a:avLst/>
            </a:prstGeom>
            <a:noFill/>
            <a:ln>
              <a:noFill/>
            </a:ln>
          </p:spPr>
          <p:txBody>
            <a:bodyPr vert="horz" wrap="none">
              <a:spAutoFit/>
            </a:bodyPr>
            <a:lstStyle/>
            <a:p>
              <a:r>
                <a:rPr lang="en-US" altLang="zh-CN" sz="1600" b="1" dirty="0" smtClean="0">
                  <a:effectLst>
                    <a:outerShdw blurRad="38100" dist="38100" dir="2700000" algn="tl">
                      <a:srgbClr val="000000">
                        <a:alpha val="43137"/>
                      </a:srgbClr>
                    </a:outerShdw>
                  </a:effectLst>
                  <a:latin typeface="黑体" pitchFamily="2" charset="-122"/>
                  <a:ea typeface="黑体" pitchFamily="2" charset="-122"/>
                </a:rPr>
                <a:t>3D</a:t>
              </a:r>
              <a:r>
                <a:rPr lang="zh-CN" altLang="en-US" sz="1600" b="1" dirty="0" smtClean="0">
                  <a:effectLst>
                    <a:outerShdw blurRad="38100" dist="38100" dir="2700000" algn="tl">
                      <a:srgbClr val="000000">
                        <a:alpha val="43137"/>
                      </a:srgbClr>
                    </a:outerShdw>
                  </a:effectLst>
                  <a:latin typeface="黑体" pitchFamily="2" charset="-122"/>
                  <a:ea typeface="黑体" pitchFamily="2" charset="-122"/>
                </a:rPr>
                <a:t>打印机</a:t>
              </a:r>
              <a:endParaRPr lang="zh-CN" altLang="en-US" sz="1600" b="1" dirty="0">
                <a:effectLst>
                  <a:outerShdw blurRad="38100" dist="38100" dir="2700000" algn="tl">
                    <a:srgbClr val="000000">
                      <a:alpha val="43137"/>
                    </a:srgbClr>
                  </a:outerShdw>
                </a:effectLst>
                <a:latin typeface="黑体" pitchFamily="2" charset="-122"/>
                <a:ea typeface="黑体" pitchFamily="2" charset="-122"/>
              </a:endParaRPr>
            </a:p>
          </p:txBody>
        </p:sp>
        <p:pic>
          <p:nvPicPr>
            <p:cNvPr id="49" name="图片 48" descr="timg (18).jpg"/>
            <p:cNvPicPr>
              <a:picLocks noChangeAspect="1"/>
            </p:cNvPicPr>
            <p:nvPr/>
          </p:nvPicPr>
          <p:blipFill>
            <a:blip r:embed="rId4" cstate="print">
              <a:clrChange>
                <a:clrFrom>
                  <a:srgbClr val="FFFFFD"/>
                </a:clrFrom>
                <a:clrTo>
                  <a:srgbClr val="FFFFFD">
                    <a:alpha val="0"/>
                  </a:srgbClr>
                </a:clrTo>
              </a:clrChange>
              <a:duotone>
                <a:schemeClr val="accent2">
                  <a:shade val="45000"/>
                  <a:satMod val="135000"/>
                </a:schemeClr>
                <a:prstClr val="white"/>
              </a:duotone>
            </a:blip>
            <a:stretch>
              <a:fillRect/>
            </a:stretch>
          </p:blipFill>
          <p:spPr>
            <a:xfrm>
              <a:off x="5357818" y="2428874"/>
              <a:ext cx="683512" cy="698558"/>
            </a:xfrm>
            <a:prstGeom prst="rect">
              <a:avLst/>
            </a:prstGeom>
          </p:spPr>
        </p:pic>
      </p:grpSp>
      <p:pic>
        <p:nvPicPr>
          <p:cNvPr id="25" name="图片 2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47" t="7592" r="4713" b="6217"/>
          <a:stretch/>
        </p:blipFill>
        <p:spPr>
          <a:xfrm>
            <a:off x="401961" y="2643952"/>
            <a:ext cx="1845136" cy="2088038"/>
          </a:xfrm>
          <a:prstGeom prst="rect">
            <a:avLst/>
          </a:prstGeom>
        </p:spPr>
      </p:pic>
      <p:grpSp>
        <p:nvGrpSpPr>
          <p:cNvPr id="19" name="组合 18"/>
          <p:cNvGrpSpPr/>
          <p:nvPr/>
        </p:nvGrpSpPr>
        <p:grpSpPr>
          <a:xfrm>
            <a:off x="2411760" y="1531100"/>
            <a:ext cx="2062263" cy="1328682"/>
            <a:chOff x="2411760" y="1531100"/>
            <a:chExt cx="2062263" cy="1328682"/>
          </a:xfrm>
        </p:grpSpPr>
        <p:pic>
          <p:nvPicPr>
            <p:cNvPr id="15" name="图片 14"/>
            <p:cNvPicPr>
              <a:picLocks noChangeAspect="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411760" y="1531100"/>
              <a:ext cx="2062263" cy="1328682"/>
            </a:xfrm>
            <a:prstGeom prst="rect">
              <a:avLst/>
            </a:prstGeom>
          </p:spPr>
        </p:pic>
        <p:sp>
          <p:nvSpPr>
            <p:cNvPr id="16" name="矩形 15"/>
            <p:cNvSpPr/>
            <p:nvPr/>
          </p:nvSpPr>
          <p:spPr>
            <a:xfrm rot="549907">
              <a:off x="2718700" y="1609868"/>
              <a:ext cx="601447" cy="261610"/>
            </a:xfrm>
            <a:prstGeom prst="rect">
              <a:avLst/>
            </a:prstGeom>
          </p:spPr>
          <p:txBody>
            <a:bodyPr wrap="none">
              <a:spAutoFit/>
            </a:bodyPr>
            <a:lstStyle/>
            <a:p>
              <a:r>
                <a:rPr lang="zh-CN" altLang="en-US" sz="1100" dirty="0" smtClean="0">
                  <a:solidFill>
                    <a:schemeClr val="bg1">
                      <a:lumMod val="95000"/>
                    </a:schemeClr>
                  </a:solidFill>
                  <a:latin typeface="黑体" pitchFamily="2" charset="-122"/>
                  <a:ea typeface="黑体" pitchFamily="2" charset="-122"/>
                </a:rPr>
                <a:t>大</a:t>
              </a:r>
              <a:r>
                <a:rPr lang="zh-CN" altLang="en-US" sz="1050" dirty="0" smtClean="0">
                  <a:solidFill>
                    <a:schemeClr val="bg1">
                      <a:lumMod val="95000"/>
                    </a:schemeClr>
                  </a:solidFill>
                  <a:latin typeface="黑体" pitchFamily="2" charset="-122"/>
                  <a:ea typeface="黑体" pitchFamily="2" charset="-122"/>
                </a:rPr>
                <a:t>促</a:t>
              </a:r>
              <a:r>
                <a:rPr lang="zh-CN" altLang="en-US" sz="1000" dirty="0" smtClean="0">
                  <a:solidFill>
                    <a:schemeClr val="bg1">
                      <a:lumMod val="95000"/>
                    </a:schemeClr>
                  </a:solidFill>
                  <a:latin typeface="黑体" pitchFamily="2" charset="-122"/>
                  <a:ea typeface="黑体" pitchFamily="2" charset="-122"/>
                </a:rPr>
                <a:t>销</a:t>
              </a:r>
              <a:endParaRPr lang="zh-CN" altLang="en-US" sz="1000" dirty="0">
                <a:solidFill>
                  <a:schemeClr val="bg1">
                    <a:lumMod val="95000"/>
                  </a:schemeClr>
                </a:solidFill>
                <a:latin typeface="黑体" pitchFamily="2" charset="-122"/>
                <a:ea typeface="黑体" pitchFamily="2" charset="-122"/>
              </a:endParaRPr>
            </a:p>
          </p:txBody>
        </p:sp>
      </p:grpSp>
    </p:spTree>
    <p:extLst>
      <p:ext uri="{BB962C8B-B14F-4D97-AF65-F5344CB8AC3E}">
        <p14:creationId xmlns:p14="http://schemas.microsoft.com/office/powerpoint/2010/main" val="18348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2050"/>
                            </p:stCondLst>
                            <p:childTnLst>
                              <p:par>
                                <p:cTn id="19" presetID="4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305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355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55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50"/>
                            </p:stCondLst>
                            <p:childTnLst>
                              <p:par>
                                <p:cTn id="39" presetID="6" presetClass="entr" presetSubtype="3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ircle(out)">
                                      <p:cBhvr>
                                        <p:cTn id="41" dur="2000"/>
                                        <p:tgtEl>
                                          <p:spTgt spid="26"/>
                                        </p:tgtEl>
                                      </p:cBhvr>
                                    </p:animEffect>
                                  </p:childTnLst>
                                </p:cTn>
                              </p:par>
                            </p:childTnLst>
                          </p:cTn>
                        </p:par>
                        <p:par>
                          <p:cTn id="42" fill="hold">
                            <p:stCondLst>
                              <p:cond delay="705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7550"/>
                            </p:stCondLst>
                            <p:childTnLst>
                              <p:par>
                                <p:cTn id="49" presetID="53" presetClass="entr" presetSubtype="16"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8050"/>
                            </p:stCondLst>
                            <p:childTnLst>
                              <p:par>
                                <p:cTn id="55" presetID="53" presetClass="entr" presetSubtype="16"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par>
                          <p:cTn id="60" fill="hold">
                            <p:stCondLst>
                              <p:cond delay="8550"/>
                            </p:stCondLst>
                            <p:childTnLst>
                              <p:par>
                                <p:cTn id="61" presetID="53" presetClass="entr" presetSubtype="16"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childTnLst>
                          </p:cTn>
                        </p:par>
                        <p:par>
                          <p:cTn id="66" fill="hold">
                            <p:stCondLst>
                              <p:cond delay="9050"/>
                            </p:stCondLst>
                            <p:childTnLst>
                              <p:par>
                                <p:cTn id="67" presetID="23" presetClass="entr" presetSubtype="16"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fltVal val="0"/>
                                          </p:val>
                                        </p:tav>
                                        <p:tav tm="100000">
                                          <p:val>
                                            <p:strVal val="#ppt_h"/>
                                          </p:val>
                                        </p:tav>
                                      </p:tavLst>
                                    </p:anim>
                                  </p:childTnLst>
                                </p:cTn>
                              </p:par>
                            </p:childTnLst>
                          </p:cTn>
                        </p:par>
                        <p:par>
                          <p:cTn id="71" fill="hold">
                            <p:stCondLst>
                              <p:cond delay="9550"/>
                            </p:stCondLst>
                            <p:childTnLst>
                              <p:par>
                                <p:cTn id="72" presetID="53" presetClass="entr" presetSubtype="16" fill="hold"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p:cTn id="74" dur="500" fill="hold"/>
                                        <p:tgtEl>
                                          <p:spTgt spid="44"/>
                                        </p:tgtEl>
                                        <p:attrNameLst>
                                          <p:attrName>ppt_w</p:attrName>
                                        </p:attrNameLst>
                                      </p:cBhvr>
                                      <p:tavLst>
                                        <p:tav tm="0">
                                          <p:val>
                                            <p:fltVal val="0"/>
                                          </p:val>
                                        </p:tav>
                                        <p:tav tm="100000">
                                          <p:val>
                                            <p:strVal val="#ppt_w"/>
                                          </p:val>
                                        </p:tav>
                                      </p:tavLst>
                                    </p:anim>
                                    <p:anim calcmode="lin" valueType="num">
                                      <p:cBhvr>
                                        <p:cTn id="75" dur="500" fill="hold"/>
                                        <p:tgtEl>
                                          <p:spTgt spid="44"/>
                                        </p:tgtEl>
                                        <p:attrNameLst>
                                          <p:attrName>ppt_h</p:attrName>
                                        </p:attrNameLst>
                                      </p:cBhvr>
                                      <p:tavLst>
                                        <p:tav tm="0">
                                          <p:val>
                                            <p:fltVal val="0"/>
                                          </p:val>
                                        </p:tav>
                                        <p:tav tm="100000">
                                          <p:val>
                                            <p:strVal val="#ppt_h"/>
                                          </p:val>
                                        </p:tav>
                                      </p:tavLst>
                                    </p:anim>
                                    <p:animEffect transition="in" filter="fade">
                                      <p:cBhvr>
                                        <p:cTn id="76" dur="500"/>
                                        <p:tgtEl>
                                          <p:spTgt spid="44"/>
                                        </p:tgtEl>
                                      </p:cBhvr>
                                    </p:animEffect>
                                  </p:childTnLst>
                                </p:cTn>
                              </p:par>
                            </p:childTnLst>
                          </p:cTn>
                        </p:par>
                        <p:par>
                          <p:cTn id="77" fill="hold">
                            <p:stCondLst>
                              <p:cond delay="10050"/>
                            </p:stCondLst>
                            <p:childTnLst>
                              <p:par>
                                <p:cTn id="78" presetID="53" presetClass="entr" presetSubtype="16"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par>
                          <p:cTn id="83" fill="hold">
                            <p:stCondLst>
                              <p:cond delay="10550"/>
                            </p:stCondLst>
                            <p:childTnLst>
                              <p:par>
                                <p:cTn id="84" presetID="2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6"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0430" y="214296"/>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动能转换</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4" name="矩形 3"/>
          <p:cNvSpPr/>
          <p:nvPr/>
        </p:nvSpPr>
        <p:spPr>
          <a:xfrm>
            <a:off x="714348" y="857238"/>
            <a:ext cx="4286280" cy="400110"/>
          </a:xfrm>
          <a:prstGeom prst="rect">
            <a:avLst/>
          </a:prstGeom>
        </p:spPr>
        <p:txBody>
          <a:bodyPr wrap="squar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新服务新产品层出不穷</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grpSp>
        <p:nvGrpSpPr>
          <p:cNvPr id="10" name="组合 9"/>
          <p:cNvGrpSpPr/>
          <p:nvPr/>
        </p:nvGrpSpPr>
        <p:grpSpPr>
          <a:xfrm>
            <a:off x="179512" y="2745742"/>
            <a:ext cx="3302831" cy="683264"/>
            <a:chOff x="628233" y="2355726"/>
            <a:chExt cx="3302831" cy="683264"/>
          </a:xfrm>
        </p:grpSpPr>
        <p:sp>
          <p:nvSpPr>
            <p:cNvPr id="11" name="矩形 10"/>
            <p:cNvSpPr/>
            <p:nvPr/>
          </p:nvSpPr>
          <p:spPr>
            <a:xfrm>
              <a:off x="628233" y="2355726"/>
              <a:ext cx="3302831" cy="683264"/>
            </a:xfrm>
            <a:prstGeom prst="rect">
              <a:avLst/>
            </a:prstGeom>
          </p:spPr>
          <p:txBody>
            <a:bodyPr vert="horz" wrap="square">
              <a:spAutoFit/>
            </a:bodyPr>
            <a:lstStyle/>
            <a:p>
              <a:pPr algn="ctr">
                <a:lnSpc>
                  <a:spcPct val="120000"/>
                </a:lnSpc>
              </a:pPr>
              <a:r>
                <a:rPr lang="zh-CN" altLang="zh-CN" sz="1600" b="1" dirty="0"/>
                <a:t>工业机器人产量</a:t>
              </a:r>
              <a:r>
                <a:rPr lang="zh-CN" altLang="zh-CN" sz="1600" b="1" dirty="0" smtClean="0"/>
                <a:t>同比</a:t>
              </a:r>
              <a:endParaRPr lang="en-US" altLang="zh-CN" sz="1600" b="1" dirty="0" smtClean="0"/>
            </a:p>
            <a:p>
              <a:pPr algn="ctr">
                <a:lnSpc>
                  <a:spcPct val="120000"/>
                </a:lnSpc>
              </a:pPr>
              <a:r>
                <a:rPr lang="zh-CN" altLang="zh-CN" sz="1600" b="1" dirty="0" smtClean="0">
                  <a:solidFill>
                    <a:srgbClr val="C00000"/>
                  </a:solidFill>
                </a:rPr>
                <a:t>增长</a:t>
              </a:r>
              <a:r>
                <a:rPr lang="en-US" altLang="zh-CN" sz="1600" b="1" dirty="0" smtClean="0">
                  <a:solidFill>
                    <a:srgbClr val="C00000"/>
                  </a:solidFill>
                </a:rPr>
                <a:t>34.3%</a:t>
              </a:r>
              <a:endParaRPr lang="zh-CN" altLang="en-US" sz="1600" b="1" dirty="0">
                <a:solidFill>
                  <a:srgbClr val="C00000"/>
                </a:solidFill>
              </a:endParaRPr>
            </a:p>
          </p:txBody>
        </p:sp>
        <p:sp>
          <p:nvSpPr>
            <p:cNvPr id="12" name="上箭头 11"/>
            <p:cNvSpPr/>
            <p:nvPr/>
          </p:nvSpPr>
          <p:spPr>
            <a:xfrm>
              <a:off x="1591697" y="2753238"/>
              <a:ext cx="191636" cy="20383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grpSp>
      <p:pic>
        <p:nvPicPr>
          <p:cNvPr id="13" name="图片 12"/>
          <p:cNvPicPr>
            <a:picLocks noChangeAspect="1"/>
          </p:cNvPicPr>
          <p:nvPr/>
        </p:nvPicPr>
        <p:blipFill>
          <a:blip r:embed="rId2" cstate="print">
            <a:clrChange>
              <a:clrFrom>
                <a:srgbClr val="FFFFFF"/>
              </a:clrFrom>
              <a:clrTo>
                <a:srgbClr val="FFFFFF">
                  <a:alpha val="0"/>
                </a:srgbClr>
              </a:clrTo>
            </a:clrChange>
          </a:blip>
          <a:stretch>
            <a:fillRect/>
          </a:stretch>
        </p:blipFill>
        <p:spPr>
          <a:xfrm>
            <a:off x="3714744" y="1483716"/>
            <a:ext cx="2143140" cy="1159472"/>
          </a:xfrm>
          <a:prstGeom prst="rect">
            <a:avLst/>
          </a:prstGeom>
        </p:spPr>
      </p:pic>
      <p:grpSp>
        <p:nvGrpSpPr>
          <p:cNvPr id="14" name="组合 13"/>
          <p:cNvGrpSpPr/>
          <p:nvPr/>
        </p:nvGrpSpPr>
        <p:grpSpPr>
          <a:xfrm>
            <a:off x="3801398" y="2769466"/>
            <a:ext cx="2138754" cy="683264"/>
            <a:chOff x="4809510" y="2845321"/>
            <a:chExt cx="2138754" cy="683264"/>
          </a:xfrm>
        </p:grpSpPr>
        <p:sp>
          <p:nvSpPr>
            <p:cNvPr id="15" name="矩形 14"/>
            <p:cNvSpPr/>
            <p:nvPr/>
          </p:nvSpPr>
          <p:spPr>
            <a:xfrm>
              <a:off x="4809510" y="2845321"/>
              <a:ext cx="2138754" cy="683264"/>
            </a:xfrm>
            <a:prstGeom prst="rect">
              <a:avLst/>
            </a:prstGeom>
          </p:spPr>
          <p:txBody>
            <a:bodyPr vert="horz" wrap="square">
              <a:spAutoFit/>
            </a:bodyPr>
            <a:lstStyle/>
            <a:p>
              <a:pPr algn="ctr">
                <a:lnSpc>
                  <a:spcPct val="120000"/>
                </a:lnSpc>
              </a:pPr>
              <a:r>
                <a:rPr lang="en-US" altLang="zh-CN" sz="1600" b="1" dirty="0" smtClean="0"/>
                <a:t>SUV</a:t>
              </a:r>
              <a:r>
                <a:rPr lang="zh-CN" altLang="en-US" sz="1600" b="1" dirty="0" smtClean="0"/>
                <a:t>产量同比</a:t>
              </a:r>
              <a:endParaRPr lang="en-US" altLang="zh-CN" sz="1600" b="1" dirty="0" smtClean="0"/>
            </a:p>
            <a:p>
              <a:pPr algn="ctr">
                <a:lnSpc>
                  <a:spcPct val="120000"/>
                </a:lnSpc>
              </a:pPr>
              <a:r>
                <a:rPr lang="en-US" altLang="zh-CN" sz="1600" b="1" dirty="0" smtClean="0">
                  <a:solidFill>
                    <a:srgbClr val="C00000"/>
                  </a:solidFill>
                </a:rPr>
                <a:t>    </a:t>
              </a:r>
              <a:r>
                <a:rPr lang="zh-CN" altLang="zh-CN" sz="1600" b="1" dirty="0" smtClean="0">
                  <a:solidFill>
                    <a:srgbClr val="C00000"/>
                  </a:solidFill>
                </a:rPr>
                <a:t>增长</a:t>
              </a:r>
              <a:r>
                <a:rPr lang="en-US" altLang="zh-CN" sz="1600" b="1" dirty="0" smtClean="0">
                  <a:solidFill>
                    <a:srgbClr val="C00000"/>
                  </a:solidFill>
                </a:rPr>
                <a:t>38.6%</a:t>
              </a:r>
              <a:endParaRPr lang="zh-CN" altLang="en-US" sz="1600" b="1" dirty="0">
                <a:solidFill>
                  <a:srgbClr val="C00000"/>
                </a:solidFill>
              </a:endParaRPr>
            </a:p>
          </p:txBody>
        </p:sp>
        <p:sp>
          <p:nvSpPr>
            <p:cNvPr id="16" name="上箭头 15"/>
            <p:cNvSpPr/>
            <p:nvPr/>
          </p:nvSpPr>
          <p:spPr>
            <a:xfrm>
              <a:off x="5294360" y="3232016"/>
              <a:ext cx="191636" cy="20383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grpSp>
      <p:grpSp>
        <p:nvGrpSpPr>
          <p:cNvPr id="17" name="组合 16"/>
          <p:cNvGrpSpPr/>
          <p:nvPr/>
        </p:nvGrpSpPr>
        <p:grpSpPr>
          <a:xfrm>
            <a:off x="6300192" y="2752582"/>
            <a:ext cx="2666114" cy="683264"/>
            <a:chOff x="2693546" y="3795886"/>
            <a:chExt cx="2666114" cy="683264"/>
          </a:xfrm>
        </p:grpSpPr>
        <p:sp>
          <p:nvSpPr>
            <p:cNvPr id="18" name="矩形 17"/>
            <p:cNvSpPr/>
            <p:nvPr/>
          </p:nvSpPr>
          <p:spPr>
            <a:xfrm>
              <a:off x="2693546" y="3795886"/>
              <a:ext cx="2666114" cy="683264"/>
            </a:xfrm>
            <a:prstGeom prst="rect">
              <a:avLst/>
            </a:prstGeom>
          </p:spPr>
          <p:txBody>
            <a:bodyPr wrap="none">
              <a:spAutoFit/>
            </a:bodyPr>
            <a:lstStyle/>
            <a:p>
              <a:pPr>
                <a:lnSpc>
                  <a:spcPct val="120000"/>
                </a:lnSpc>
              </a:pPr>
              <a:r>
                <a:rPr lang="zh-CN" altLang="en-US" sz="1600" b="1" dirty="0" smtClean="0"/>
                <a:t>文化及相关产业服务业收入</a:t>
              </a:r>
              <a:endParaRPr lang="en-US" altLang="zh-CN" sz="1600" b="1" dirty="0" smtClean="0"/>
            </a:p>
            <a:p>
              <a:pPr algn="ctr">
                <a:lnSpc>
                  <a:spcPct val="120000"/>
                </a:lnSpc>
              </a:pPr>
              <a:r>
                <a:rPr lang="zh-CN" altLang="zh-CN" sz="1600" b="1" dirty="0" smtClean="0">
                  <a:solidFill>
                    <a:srgbClr val="C00000"/>
                  </a:solidFill>
                </a:rPr>
                <a:t>增长</a:t>
              </a:r>
              <a:r>
                <a:rPr lang="en-US" altLang="zh-CN" sz="1600" b="1" dirty="0" smtClean="0">
                  <a:solidFill>
                    <a:srgbClr val="C00000"/>
                  </a:solidFill>
                </a:rPr>
                <a:t>15.5%</a:t>
              </a:r>
              <a:endParaRPr lang="zh-CN" altLang="en-US" sz="1600" b="1" dirty="0">
                <a:solidFill>
                  <a:srgbClr val="C00000"/>
                </a:solidFill>
              </a:endParaRPr>
            </a:p>
          </p:txBody>
        </p:sp>
        <p:sp>
          <p:nvSpPr>
            <p:cNvPr id="19" name="上箭头 18"/>
            <p:cNvSpPr/>
            <p:nvPr/>
          </p:nvSpPr>
          <p:spPr>
            <a:xfrm>
              <a:off x="3144852" y="4155926"/>
              <a:ext cx="191636" cy="20383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grpSp>
      <p:cxnSp>
        <p:nvCxnSpPr>
          <p:cNvPr id="23" name="直接连接符 22"/>
          <p:cNvCxnSpPr/>
          <p:nvPr/>
        </p:nvCxnSpPr>
        <p:spPr>
          <a:xfrm>
            <a:off x="3419872" y="1714494"/>
            <a:ext cx="0" cy="14040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270000" y="1775254"/>
            <a:ext cx="0" cy="13680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94551" y="1385432"/>
            <a:ext cx="2762475" cy="1400632"/>
            <a:chOff x="594551" y="987574"/>
            <a:chExt cx="2762475" cy="1400632"/>
          </a:xfrm>
        </p:grpSpPr>
        <p:pic>
          <p:nvPicPr>
            <p:cNvPr id="28" name="图片 2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30"/>
            <a:stretch/>
          </p:blipFill>
          <p:spPr>
            <a:xfrm>
              <a:off x="2177936" y="1092081"/>
              <a:ext cx="1179090" cy="1296125"/>
            </a:xfrm>
            <a:prstGeom prst="rect">
              <a:avLst/>
            </a:prstGeom>
          </p:spPr>
        </p:pic>
        <p:pic>
          <p:nvPicPr>
            <p:cNvPr id="29" name="图片 2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600" y="987574"/>
              <a:ext cx="1676400" cy="1047750"/>
            </a:xfrm>
            <a:prstGeom prst="rect">
              <a:avLst/>
            </a:prstGeom>
          </p:spPr>
        </p:pic>
        <p:pic>
          <p:nvPicPr>
            <p:cNvPr id="30" name="图片 2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829" b="3876"/>
            <a:stretch/>
          </p:blipFill>
          <p:spPr>
            <a:xfrm flipH="1">
              <a:off x="594551" y="1275606"/>
              <a:ext cx="881105" cy="945717"/>
            </a:xfrm>
            <a:prstGeom prst="rect">
              <a:avLst/>
            </a:prstGeom>
          </p:spPr>
        </p:pic>
        <p:pic>
          <p:nvPicPr>
            <p:cNvPr id="31" name="图片 3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25816" r="75926" b="48369"/>
            <a:stretch/>
          </p:blipFill>
          <p:spPr>
            <a:xfrm>
              <a:off x="2040124" y="1358243"/>
              <a:ext cx="342808" cy="293652"/>
            </a:xfrm>
            <a:prstGeom prst="rect">
              <a:avLst/>
            </a:prstGeom>
          </p:spPr>
        </p:pic>
      </p:grpSp>
      <p:cxnSp>
        <p:nvCxnSpPr>
          <p:cNvPr id="33" name="直接连接符 32"/>
          <p:cNvCxnSpPr/>
          <p:nvPr/>
        </p:nvCxnSpPr>
        <p:spPr>
          <a:xfrm rot="5400000">
            <a:off x="4831900" y="188444"/>
            <a:ext cx="0" cy="66240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571604" y="3571882"/>
            <a:ext cx="1666880" cy="1643074"/>
            <a:chOff x="1571604" y="3571882"/>
            <a:chExt cx="1666880" cy="1643074"/>
          </a:xfrm>
        </p:grpSpPr>
        <p:pic>
          <p:nvPicPr>
            <p:cNvPr id="34" name="图片 33" descr="timg (20).jpg"/>
            <p:cNvPicPr>
              <a:picLocks noChangeAspect="1"/>
            </p:cNvPicPr>
            <p:nvPr/>
          </p:nvPicPr>
          <p:blipFill>
            <a:blip r:embed="rId7">
              <a:clrChange>
                <a:clrFrom>
                  <a:srgbClr val="FFFFFF"/>
                </a:clrFrom>
                <a:clrTo>
                  <a:srgbClr val="FFFFFF">
                    <a:alpha val="0"/>
                  </a:srgbClr>
                </a:clrTo>
              </a:clrChange>
            </a:blip>
            <a:stretch>
              <a:fillRect/>
            </a:stretch>
          </p:blipFill>
          <p:spPr>
            <a:xfrm>
              <a:off x="1571604" y="3571882"/>
              <a:ext cx="901879" cy="1404937"/>
            </a:xfrm>
            <a:prstGeom prst="rect">
              <a:avLst/>
            </a:prstGeom>
          </p:spPr>
        </p:pic>
        <p:pic>
          <p:nvPicPr>
            <p:cNvPr id="35" name="图片 34" descr="timg (19).jpg"/>
            <p:cNvPicPr>
              <a:picLocks noChangeAspect="1"/>
            </p:cNvPicPr>
            <p:nvPr/>
          </p:nvPicPr>
          <p:blipFill>
            <a:blip r:embed="rId8">
              <a:clrChange>
                <a:clrFrom>
                  <a:srgbClr val="FFFFFF"/>
                </a:clrFrom>
                <a:clrTo>
                  <a:srgbClr val="FFFFFF">
                    <a:alpha val="0"/>
                  </a:srgbClr>
                </a:clrTo>
              </a:clrChange>
            </a:blip>
            <a:stretch>
              <a:fillRect/>
            </a:stretch>
          </p:blipFill>
          <p:spPr>
            <a:xfrm>
              <a:off x="2000232" y="4182254"/>
              <a:ext cx="1238252" cy="1032702"/>
            </a:xfrm>
            <a:prstGeom prst="rect">
              <a:avLst/>
            </a:prstGeom>
          </p:spPr>
        </p:pic>
      </p:grpSp>
      <p:grpSp>
        <p:nvGrpSpPr>
          <p:cNvPr id="38" name="组合 37"/>
          <p:cNvGrpSpPr/>
          <p:nvPr/>
        </p:nvGrpSpPr>
        <p:grpSpPr>
          <a:xfrm>
            <a:off x="2714612" y="3714758"/>
            <a:ext cx="2357454" cy="978729"/>
            <a:chOff x="2928926" y="3714758"/>
            <a:chExt cx="2357454" cy="978729"/>
          </a:xfrm>
        </p:grpSpPr>
        <p:sp>
          <p:nvSpPr>
            <p:cNvPr id="36" name="矩形 35"/>
            <p:cNvSpPr/>
            <p:nvPr/>
          </p:nvSpPr>
          <p:spPr>
            <a:xfrm>
              <a:off x="2928926" y="3714758"/>
              <a:ext cx="2357454" cy="978729"/>
            </a:xfrm>
            <a:prstGeom prst="rect">
              <a:avLst/>
            </a:prstGeom>
          </p:spPr>
          <p:txBody>
            <a:bodyPr wrap="square">
              <a:spAutoFit/>
            </a:bodyPr>
            <a:lstStyle/>
            <a:p>
              <a:pPr algn="ctr">
                <a:lnSpc>
                  <a:spcPct val="120000"/>
                </a:lnSpc>
              </a:pPr>
              <a:r>
                <a:rPr lang="zh-CN" altLang="en-US" sz="1600" b="1" dirty="0" smtClean="0"/>
                <a:t>规模以上战略性新兴</a:t>
              </a:r>
              <a:endParaRPr lang="en-US" altLang="zh-CN" sz="1600" b="1" dirty="0" smtClean="0"/>
            </a:p>
            <a:p>
              <a:pPr algn="ctr">
                <a:lnSpc>
                  <a:spcPct val="120000"/>
                </a:lnSpc>
              </a:pPr>
              <a:r>
                <a:rPr lang="zh-CN" altLang="en-US" sz="1600" b="1" dirty="0" smtClean="0"/>
                <a:t>服务业营业收入同比</a:t>
              </a:r>
              <a:endParaRPr lang="en-US" altLang="zh-CN" sz="1600" b="1" dirty="0" smtClean="0"/>
            </a:p>
            <a:p>
              <a:pPr algn="ctr">
                <a:lnSpc>
                  <a:spcPct val="120000"/>
                </a:lnSpc>
              </a:pPr>
              <a:r>
                <a:rPr lang="zh-CN" altLang="en-US" sz="1600" b="1" dirty="0" smtClean="0">
                  <a:solidFill>
                    <a:srgbClr val="C00000"/>
                  </a:solidFill>
                </a:rPr>
                <a:t>  增长</a:t>
              </a:r>
              <a:r>
                <a:rPr lang="en-US" altLang="zh-CN" sz="1600" b="1" dirty="0" smtClean="0">
                  <a:solidFill>
                    <a:srgbClr val="C00000"/>
                  </a:solidFill>
                </a:rPr>
                <a:t>15.5%</a:t>
              </a:r>
              <a:endParaRPr lang="zh-CN" altLang="en-US" sz="1600" b="1" dirty="0" smtClean="0">
                <a:solidFill>
                  <a:srgbClr val="C00000"/>
                </a:solidFill>
              </a:endParaRPr>
            </a:p>
          </p:txBody>
        </p:sp>
        <p:sp>
          <p:nvSpPr>
            <p:cNvPr id="37" name="上箭头 36"/>
            <p:cNvSpPr/>
            <p:nvPr/>
          </p:nvSpPr>
          <p:spPr>
            <a:xfrm>
              <a:off x="3451670" y="4368184"/>
              <a:ext cx="191636" cy="20383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grpSp>
      <p:grpSp>
        <p:nvGrpSpPr>
          <p:cNvPr id="32" name="组合 31"/>
          <p:cNvGrpSpPr/>
          <p:nvPr/>
        </p:nvGrpSpPr>
        <p:grpSpPr>
          <a:xfrm>
            <a:off x="6643702" y="1239013"/>
            <a:ext cx="2000264" cy="1332737"/>
            <a:chOff x="6643702" y="1239013"/>
            <a:chExt cx="2000264" cy="1332737"/>
          </a:xfrm>
        </p:grpSpPr>
        <p:pic>
          <p:nvPicPr>
            <p:cNvPr id="39" name="图片 38" descr="timg (22).jpg"/>
            <p:cNvPicPr>
              <a:picLocks noChangeAspect="1"/>
            </p:cNvPicPr>
            <p:nvPr/>
          </p:nvPicPr>
          <p:blipFill>
            <a:blip r:embed="rId9">
              <a:clrChange>
                <a:clrFrom>
                  <a:srgbClr val="DFE1E0"/>
                </a:clrFrom>
                <a:clrTo>
                  <a:srgbClr val="DFE1E0">
                    <a:alpha val="0"/>
                  </a:srgbClr>
                </a:clrTo>
              </a:clrChange>
            </a:blip>
            <a:srcRect t="8333" r="61499" b="11111"/>
            <a:stretch>
              <a:fillRect/>
            </a:stretch>
          </p:blipFill>
          <p:spPr>
            <a:xfrm>
              <a:off x="6643702" y="1239013"/>
              <a:ext cx="1000132" cy="1332737"/>
            </a:xfrm>
            <a:prstGeom prst="rect">
              <a:avLst/>
            </a:prstGeom>
          </p:spPr>
        </p:pic>
        <p:pic>
          <p:nvPicPr>
            <p:cNvPr id="40" name="图片 39" descr="timg (23).jpg"/>
            <p:cNvPicPr>
              <a:picLocks noChangeAspect="1"/>
            </p:cNvPicPr>
            <p:nvPr/>
          </p:nvPicPr>
          <p:blipFill>
            <a:blip r:embed="rId10">
              <a:clrChange>
                <a:clrFrom>
                  <a:srgbClr val="E3E4DF"/>
                </a:clrFrom>
                <a:clrTo>
                  <a:srgbClr val="E3E4DF">
                    <a:alpha val="0"/>
                  </a:srgbClr>
                </a:clrTo>
              </a:clrChange>
            </a:blip>
            <a:srcRect l="29384" t="17408" r="25260" b="33333"/>
            <a:stretch>
              <a:fillRect/>
            </a:stretch>
          </p:blipFill>
          <p:spPr>
            <a:xfrm>
              <a:off x="7403201" y="1571618"/>
              <a:ext cx="1240765" cy="1000132"/>
            </a:xfrm>
            <a:prstGeom prst="rect">
              <a:avLst/>
            </a:prstGeom>
          </p:spPr>
        </p:pic>
      </p:grpSp>
      <p:sp>
        <p:nvSpPr>
          <p:cNvPr id="41" name="矩形 40"/>
          <p:cNvSpPr/>
          <p:nvPr/>
        </p:nvSpPr>
        <p:spPr>
          <a:xfrm>
            <a:off x="5143504" y="3696799"/>
            <a:ext cx="3500462" cy="1089529"/>
          </a:xfrm>
          <a:prstGeom prst="rect">
            <a:avLst/>
          </a:prstGeom>
        </p:spPr>
        <p:txBody>
          <a:bodyPr wrap="square">
            <a:spAutoFit/>
          </a:bodyPr>
          <a:lstStyle/>
          <a:p>
            <a:pPr>
              <a:lnSpc>
                <a:spcPct val="120000"/>
              </a:lnSpc>
            </a:pPr>
            <a:r>
              <a:rPr lang="en-US" altLang="zh-CN" b="1" dirty="0" smtClean="0"/>
              <a:t>         ——</a:t>
            </a:r>
            <a:r>
              <a:rPr lang="zh-CN" altLang="en-US" b="1" dirty="0" smtClean="0"/>
              <a:t>新技术和新成果驱动，加上新兴消费的拉动，催生了大量新服务和新产品</a:t>
            </a:r>
            <a:endParaRPr lang="zh-CN" altLang="en-US" b="1" dirty="0"/>
          </a:p>
        </p:txBody>
      </p:sp>
      <p:cxnSp>
        <p:nvCxnSpPr>
          <p:cNvPr id="42" name="直接连接符 41"/>
          <p:cNvCxnSpPr/>
          <p:nvPr/>
        </p:nvCxnSpPr>
        <p:spPr>
          <a:xfrm>
            <a:off x="5072066" y="3714758"/>
            <a:ext cx="0" cy="9720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205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305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3550"/>
                            </p:stCondLst>
                            <p:childTnLst>
                              <p:par>
                                <p:cTn id="31" presetID="2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p:stCondLst>
                              <p:cond delay="405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5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5550"/>
                            </p:stCondLst>
                            <p:childTnLst>
                              <p:par>
                                <p:cTn id="47" presetID="22" presetClass="entr" presetSubtype="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6050"/>
                            </p:stCondLst>
                            <p:childTnLst>
                              <p:par>
                                <p:cTn id="51" presetID="42"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05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50"/>
                            </p:stCondLst>
                            <p:childTnLst>
                              <p:par>
                                <p:cTn id="63" presetID="22" presetClass="entr" presetSubtype="8"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8050"/>
                            </p:stCondLst>
                            <p:childTnLst>
                              <p:par>
                                <p:cTn id="67" presetID="42"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anim calcmode="lin" valueType="num">
                                      <p:cBhvr>
                                        <p:cTn id="70" dur="1000" fill="hold"/>
                                        <p:tgtEl>
                                          <p:spTgt spid="43"/>
                                        </p:tgtEl>
                                        <p:attrNameLst>
                                          <p:attrName>ppt_x</p:attrName>
                                        </p:attrNameLst>
                                      </p:cBhvr>
                                      <p:tavLst>
                                        <p:tav tm="0">
                                          <p:val>
                                            <p:strVal val="#ppt_x"/>
                                          </p:val>
                                        </p:tav>
                                        <p:tav tm="100000">
                                          <p:val>
                                            <p:strVal val="#ppt_x"/>
                                          </p:val>
                                        </p:tav>
                                      </p:tavLst>
                                    </p:anim>
                                    <p:anim calcmode="lin" valueType="num">
                                      <p:cBhvr>
                                        <p:cTn id="71" dur="1000" fill="hold"/>
                                        <p:tgtEl>
                                          <p:spTgt spid="43"/>
                                        </p:tgtEl>
                                        <p:attrNameLst>
                                          <p:attrName>ppt_y</p:attrName>
                                        </p:attrNameLst>
                                      </p:cBhvr>
                                      <p:tavLst>
                                        <p:tav tm="0">
                                          <p:val>
                                            <p:strVal val="#ppt_y+.1"/>
                                          </p:val>
                                        </p:tav>
                                        <p:tav tm="100000">
                                          <p:val>
                                            <p:strVal val="#ppt_y"/>
                                          </p:val>
                                        </p:tav>
                                      </p:tavLst>
                                    </p:anim>
                                  </p:childTnLst>
                                </p:cTn>
                              </p:par>
                            </p:childTnLst>
                          </p:cTn>
                        </p:par>
                        <p:par>
                          <p:cTn id="72" fill="hold">
                            <p:stCondLst>
                              <p:cond delay="9050"/>
                            </p:stCondLst>
                            <p:childTnLst>
                              <p:par>
                                <p:cTn id="73" presetID="23" presetClass="entr" presetSubtype="16"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fltVal val="0"/>
                                          </p:val>
                                        </p:tav>
                                        <p:tav tm="100000">
                                          <p:val>
                                            <p:strVal val="#ppt_h"/>
                                          </p:val>
                                        </p:tav>
                                      </p:tavLst>
                                    </p:anim>
                                  </p:childTnLst>
                                </p:cTn>
                              </p:par>
                            </p:childTnLst>
                          </p:cTn>
                        </p:par>
                        <p:par>
                          <p:cTn id="77" fill="hold">
                            <p:stCondLst>
                              <p:cond delay="9550"/>
                            </p:stCondLst>
                            <p:childTnLst>
                              <p:par>
                                <p:cTn id="78" presetID="22" presetClass="entr" presetSubtype="1"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500"/>
                                        <p:tgtEl>
                                          <p:spTgt spid="42"/>
                                        </p:tgtEl>
                                      </p:cBhvr>
                                    </p:animEffect>
                                  </p:childTnLst>
                                </p:cTn>
                              </p:par>
                            </p:childTnLst>
                          </p:cTn>
                        </p:par>
                        <p:par>
                          <p:cTn id="81" fill="hold">
                            <p:stCondLst>
                              <p:cond delay="10050"/>
                            </p:stCondLst>
                            <p:childTnLst>
                              <p:par>
                                <p:cTn id="82" presetID="22" presetClass="entr" presetSubtype="8"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00100" y="1001493"/>
            <a:ext cx="2289409" cy="427249"/>
            <a:chOff x="5176508" y="1167135"/>
            <a:chExt cx="2289409" cy="427249"/>
          </a:xfrm>
        </p:grpSpPr>
        <p:sp>
          <p:nvSpPr>
            <p:cNvPr id="6" name="矩形 5"/>
            <p:cNvSpPr/>
            <p:nvPr/>
          </p:nvSpPr>
          <p:spPr>
            <a:xfrm>
              <a:off x="5176508" y="1167135"/>
              <a:ext cx="2289409"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新常态</a:t>
              </a:r>
              <a:r>
                <a:rPr lang="en-US" altLang="zh-CN" b="1"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内涵与外延</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7" name="直接连接符 6"/>
            <p:cNvCxnSpPr/>
            <p:nvPr/>
          </p:nvCxnSpPr>
          <p:spPr>
            <a:xfrm>
              <a:off x="5240345" y="1592796"/>
              <a:ext cx="2016000" cy="1588"/>
            </a:xfrm>
            <a:prstGeom prst="line">
              <a:avLst/>
            </a:prstGeom>
            <a:ln w="19050"/>
          </p:spPr>
          <p:style>
            <a:lnRef idx="3">
              <a:schemeClr val="accent2"/>
            </a:lnRef>
            <a:fillRef idx="0">
              <a:schemeClr val="accent2"/>
            </a:fillRef>
            <a:effectRef idx="2">
              <a:schemeClr val="accent2"/>
            </a:effectRef>
            <a:fontRef idx="minor">
              <a:schemeClr val="tx1"/>
            </a:fontRef>
          </p:style>
        </p:cxnSp>
      </p:grpSp>
      <p:sp>
        <p:nvSpPr>
          <p:cNvPr id="8" name="矩形 7"/>
          <p:cNvSpPr/>
          <p:nvPr/>
        </p:nvSpPr>
        <p:spPr>
          <a:xfrm>
            <a:off x="496708" y="1559476"/>
            <a:ext cx="3432350"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增速变化 </a:t>
            </a:r>
            <a:r>
              <a:rPr lang="en-US" altLang="zh-CN" b="1" dirty="0" smtClean="0">
                <a:solidFill>
                  <a:schemeClr val="tx1">
                    <a:lumMod val="85000"/>
                    <a:lumOff val="15000"/>
                  </a:schemeClr>
                </a:solidFill>
                <a:latin typeface="微软雅黑" pitchFamily="34" charset="-122"/>
                <a:ea typeface="微软雅黑" pitchFamily="34" charset="-122"/>
              </a:rPr>
              <a:t>· </a:t>
            </a:r>
            <a:r>
              <a:rPr lang="zh-CN" altLang="en-US" b="1" dirty="0" smtClean="0">
                <a:solidFill>
                  <a:schemeClr val="tx1">
                    <a:lumMod val="85000"/>
                    <a:lumOff val="15000"/>
                  </a:schemeClr>
                </a:solidFill>
                <a:latin typeface="微软雅黑" pitchFamily="34" charset="-122"/>
                <a:ea typeface="微软雅黑" pitchFamily="34" charset="-122"/>
              </a:rPr>
              <a:t>结构优化 </a:t>
            </a:r>
            <a:r>
              <a:rPr lang="en-US" altLang="zh-CN" b="1" dirty="0" smtClean="0">
                <a:solidFill>
                  <a:schemeClr val="tx1">
                    <a:lumMod val="85000"/>
                    <a:lumOff val="15000"/>
                  </a:schemeClr>
                </a:solidFill>
                <a:latin typeface="微软雅黑" pitchFamily="34" charset="-122"/>
                <a:ea typeface="微软雅黑" pitchFamily="34" charset="-122"/>
              </a:rPr>
              <a:t>· </a:t>
            </a:r>
            <a:r>
              <a:rPr lang="zh-CN" altLang="en-US" b="1" dirty="0" smtClean="0">
                <a:solidFill>
                  <a:schemeClr val="tx1">
                    <a:lumMod val="85000"/>
                    <a:lumOff val="15000"/>
                  </a:schemeClr>
                </a:solidFill>
                <a:latin typeface="微软雅黑" pitchFamily="34" charset="-122"/>
                <a:ea typeface="微软雅黑" pitchFamily="34" charset="-122"/>
              </a:rPr>
              <a:t>动能转换</a:t>
            </a:r>
            <a:endParaRPr lang="zh-CN" altLang="en-US" b="1" dirty="0">
              <a:solidFill>
                <a:schemeClr val="tx1">
                  <a:lumMod val="85000"/>
                  <a:lumOff val="15000"/>
                </a:schemeClr>
              </a:solidFill>
              <a:latin typeface="微软雅黑" pitchFamily="34" charset="-122"/>
              <a:ea typeface="微软雅黑" pitchFamily="34" charset="-122"/>
            </a:endParaRPr>
          </a:p>
        </p:txBody>
      </p:sp>
      <p:sp>
        <p:nvSpPr>
          <p:cNvPr id="9" name="矩形 8"/>
          <p:cNvSpPr/>
          <p:nvPr/>
        </p:nvSpPr>
        <p:spPr>
          <a:xfrm>
            <a:off x="2967327" y="2140415"/>
            <a:ext cx="461665" cy="1002839"/>
          </a:xfrm>
          <a:prstGeom prst="rect">
            <a:avLst/>
          </a:prstGeom>
        </p:spPr>
        <p:txBody>
          <a:bodyPr vert="eaVert" wrap="none">
            <a:spAutoFit/>
          </a:bodyPr>
          <a:lstStyle/>
          <a:p>
            <a:r>
              <a:rPr lang="zh-CN" altLang="en-US" b="1" dirty="0" smtClean="0"/>
              <a:t>相互作用</a:t>
            </a:r>
            <a:endParaRPr lang="zh-CN" altLang="en-US" b="1" dirty="0"/>
          </a:p>
        </p:txBody>
      </p:sp>
      <p:sp>
        <p:nvSpPr>
          <p:cNvPr id="10" name="矩形 9"/>
          <p:cNvSpPr/>
          <p:nvPr/>
        </p:nvSpPr>
        <p:spPr>
          <a:xfrm>
            <a:off x="895625" y="2140415"/>
            <a:ext cx="461665" cy="1002839"/>
          </a:xfrm>
          <a:prstGeom prst="rect">
            <a:avLst/>
          </a:prstGeom>
        </p:spPr>
        <p:txBody>
          <a:bodyPr vert="eaVert" wrap="none">
            <a:spAutoFit/>
          </a:bodyPr>
          <a:lstStyle/>
          <a:p>
            <a:r>
              <a:rPr lang="zh-CN" altLang="en-US" b="1" dirty="0" smtClean="0"/>
              <a:t>相互影响</a:t>
            </a:r>
            <a:endParaRPr lang="zh-CN" altLang="en-US" b="1" dirty="0"/>
          </a:p>
        </p:txBody>
      </p:sp>
      <p:grpSp>
        <p:nvGrpSpPr>
          <p:cNvPr id="11" name="组合 34"/>
          <p:cNvGrpSpPr>
            <a:grpSpLocks/>
          </p:cNvGrpSpPr>
          <p:nvPr/>
        </p:nvGrpSpPr>
        <p:grpSpPr bwMode="auto">
          <a:xfrm>
            <a:off x="1357290" y="1928808"/>
            <a:ext cx="1690736" cy="1857394"/>
            <a:chOff x="1976438" y="841361"/>
            <a:chExt cx="5295900" cy="4000500"/>
          </a:xfrm>
        </p:grpSpPr>
        <p:pic>
          <p:nvPicPr>
            <p:cNvPr id="12" name="Picture 39" descr="26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438" y="841361"/>
              <a:ext cx="5295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G:\PPT\制图图片\美国战略转移\W02012032328964584389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050" y="1595676"/>
              <a:ext cx="3443316" cy="276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矩形 13"/>
          <p:cNvSpPr/>
          <p:nvPr/>
        </p:nvSpPr>
        <p:spPr>
          <a:xfrm>
            <a:off x="285720" y="3648684"/>
            <a:ext cx="3857620" cy="757130"/>
          </a:xfrm>
          <a:prstGeom prst="rect">
            <a:avLst/>
          </a:prstGeom>
        </p:spPr>
        <p:txBody>
          <a:bodyPr wrap="square">
            <a:spAutoFit/>
          </a:bodyPr>
          <a:lstStyle/>
          <a:p>
            <a:pPr>
              <a:lnSpc>
                <a:spcPct val="120000"/>
              </a:lnSpc>
            </a:pPr>
            <a:r>
              <a:rPr lang="en-US" altLang="zh-CN" b="1" dirty="0" smtClean="0"/>
              <a:t>         ——</a:t>
            </a:r>
            <a:r>
              <a:rPr lang="zh-CN" altLang="en-US" b="1" dirty="0" smtClean="0"/>
              <a:t>由经济社会发展的内在规律决定，是趋势性的和不可逆的</a:t>
            </a:r>
            <a:endParaRPr lang="zh-CN" altLang="en-US" b="1" dirty="0"/>
          </a:p>
        </p:txBody>
      </p:sp>
      <p:grpSp>
        <p:nvGrpSpPr>
          <p:cNvPr id="17" name="组合 16"/>
          <p:cNvGrpSpPr/>
          <p:nvPr/>
        </p:nvGrpSpPr>
        <p:grpSpPr>
          <a:xfrm>
            <a:off x="4643438" y="1001493"/>
            <a:ext cx="3672800" cy="427249"/>
            <a:chOff x="5176508" y="1167135"/>
            <a:chExt cx="3672800" cy="427249"/>
          </a:xfrm>
        </p:grpSpPr>
        <p:sp>
          <p:nvSpPr>
            <p:cNvPr id="18" name="矩形 17"/>
            <p:cNvSpPr/>
            <p:nvPr/>
          </p:nvSpPr>
          <p:spPr>
            <a:xfrm>
              <a:off x="5176508" y="1167135"/>
              <a:ext cx="3672800"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保持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战略定力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克服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速度焦虑</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19" name="直接连接符 18"/>
            <p:cNvCxnSpPr/>
            <p:nvPr/>
          </p:nvCxnSpPr>
          <p:spPr>
            <a:xfrm>
              <a:off x="5366094" y="1592796"/>
              <a:ext cx="3168000" cy="1588"/>
            </a:xfrm>
            <a:prstGeom prst="line">
              <a:avLst/>
            </a:prstGeom>
            <a:ln w="19050"/>
          </p:spPr>
          <p:style>
            <a:lnRef idx="3">
              <a:schemeClr val="accent2"/>
            </a:lnRef>
            <a:fillRef idx="0">
              <a:schemeClr val="accent2"/>
            </a:fillRef>
            <a:effectRef idx="2">
              <a:schemeClr val="accent2"/>
            </a:effectRef>
            <a:fontRef idx="minor">
              <a:schemeClr val="tx1"/>
            </a:fontRef>
          </p:style>
        </p:cxnSp>
      </p:grpSp>
      <p:graphicFrame>
        <p:nvGraphicFramePr>
          <p:cNvPr id="20" name="图表 19"/>
          <p:cNvGraphicFramePr/>
          <p:nvPr>
            <p:extLst>
              <p:ext uri="{D42A27DB-BD31-4B8C-83A1-F6EECF244321}">
                <p14:modId xmlns:p14="http://schemas.microsoft.com/office/powerpoint/2010/main" val="1154746940"/>
              </p:ext>
            </p:extLst>
          </p:nvPr>
        </p:nvGraphicFramePr>
        <p:xfrm>
          <a:off x="3929058" y="1434106"/>
          <a:ext cx="3786214" cy="2214578"/>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组合 20"/>
          <p:cNvGrpSpPr/>
          <p:nvPr/>
        </p:nvGrpSpPr>
        <p:grpSpPr>
          <a:xfrm>
            <a:off x="7180095" y="1779662"/>
            <a:ext cx="1892499" cy="1078758"/>
            <a:chOff x="6203128" y="1139195"/>
            <a:chExt cx="1987241" cy="1025499"/>
          </a:xfrm>
        </p:grpSpPr>
        <p:sp>
          <p:nvSpPr>
            <p:cNvPr id="22" name="云形标注 21"/>
            <p:cNvSpPr/>
            <p:nvPr/>
          </p:nvSpPr>
          <p:spPr>
            <a:xfrm>
              <a:off x="6203128" y="1139195"/>
              <a:ext cx="1987241" cy="1025499"/>
            </a:xfrm>
            <a:prstGeom prst="cloudCallout">
              <a:avLst>
                <a:gd name="adj1" fmla="val -59183"/>
                <a:gd name="adj2" fmla="val 36510"/>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3" name="矩形 22"/>
            <p:cNvSpPr/>
            <p:nvPr/>
          </p:nvSpPr>
          <p:spPr>
            <a:xfrm>
              <a:off x="6413368" y="1346209"/>
              <a:ext cx="1670424" cy="614421"/>
            </a:xfrm>
            <a:prstGeom prst="rect">
              <a:avLst/>
            </a:prstGeom>
          </p:spPr>
          <p:txBody>
            <a:bodyPr wrap="square">
              <a:spAutoFit/>
            </a:bodyPr>
            <a:lstStyle/>
            <a:p>
              <a:pPr fontAlgn="base">
                <a:spcBef>
                  <a:spcPct val="0"/>
                </a:spcBef>
                <a:spcAft>
                  <a:spcPct val="0"/>
                </a:spcAft>
              </a:pPr>
              <a:r>
                <a:rPr lang="en-US" altLang="zh-CN" b="1" dirty="0" smtClean="0">
                  <a:latin typeface="Calibri" pitchFamily="34" charset="0"/>
                  <a:ea typeface="宋体" pitchFamily="2" charset="-122"/>
                </a:rPr>
                <a:t>2016</a:t>
              </a:r>
              <a:r>
                <a:rPr lang="zh-CN" altLang="zh-CN" b="1" dirty="0" smtClean="0">
                  <a:latin typeface="Calibri" pitchFamily="34" charset="0"/>
                  <a:ea typeface="宋体" pitchFamily="2" charset="-122"/>
                </a:rPr>
                <a:t>年</a:t>
              </a:r>
              <a:r>
                <a:rPr lang="zh-CN" altLang="en-US" b="1" dirty="0" smtClean="0">
                  <a:latin typeface="Calibri" pitchFamily="34" charset="0"/>
                  <a:ea typeface="宋体" pitchFamily="2" charset="-122"/>
                </a:rPr>
                <a:t>，中国</a:t>
              </a:r>
              <a:r>
                <a:rPr lang="en-US" altLang="zh-CN" b="1" dirty="0" smtClean="0">
                  <a:latin typeface="Calibri" pitchFamily="34" charset="0"/>
                  <a:ea typeface="宋体" pitchFamily="2" charset="-122"/>
                </a:rPr>
                <a:t>GDP</a:t>
              </a:r>
              <a:r>
                <a:rPr lang="zh-CN" altLang="en-US" b="1" dirty="0" smtClean="0">
                  <a:latin typeface="Calibri" pitchFamily="34" charset="0"/>
                  <a:ea typeface="宋体" pitchFamily="2" charset="-122"/>
                </a:rPr>
                <a:t>增速</a:t>
              </a:r>
              <a:r>
                <a:rPr lang="en-US" altLang="zh-CN" b="1" dirty="0" smtClean="0">
                  <a:solidFill>
                    <a:srgbClr val="C00000"/>
                  </a:solidFill>
                  <a:latin typeface="Calibri" pitchFamily="34" charset="0"/>
                  <a:ea typeface="宋体" pitchFamily="2" charset="-122"/>
                </a:rPr>
                <a:t>6.7%</a:t>
              </a:r>
              <a:endParaRPr lang="zh-CN" altLang="en-US" b="1" dirty="0">
                <a:solidFill>
                  <a:srgbClr val="C00000"/>
                </a:solidFill>
                <a:latin typeface="Calibri" pitchFamily="34" charset="0"/>
                <a:ea typeface="宋体" pitchFamily="2" charset="-122"/>
              </a:endParaRPr>
            </a:p>
          </p:txBody>
        </p:sp>
      </p:grpSp>
      <p:sp>
        <p:nvSpPr>
          <p:cNvPr id="24" name="矩形 23"/>
          <p:cNvSpPr/>
          <p:nvPr/>
        </p:nvSpPr>
        <p:spPr>
          <a:xfrm>
            <a:off x="4500594" y="3643320"/>
            <a:ext cx="4071934" cy="978729"/>
          </a:xfrm>
          <a:prstGeom prst="rect">
            <a:avLst/>
          </a:prstGeom>
        </p:spPr>
        <p:txBody>
          <a:bodyPr wrap="square">
            <a:spAutoFit/>
          </a:bodyPr>
          <a:lstStyle/>
          <a:p>
            <a:pPr>
              <a:lnSpc>
                <a:spcPct val="120000"/>
              </a:lnSpc>
              <a:buFont typeface="Arial" pitchFamily="34" charset="0"/>
              <a:buChar char="•"/>
            </a:pPr>
            <a:r>
              <a:rPr lang="zh-CN" altLang="en-US" sz="1600" b="1" dirty="0" smtClean="0"/>
              <a:t>  在全球主要经济体中排名第一</a:t>
            </a:r>
            <a:endParaRPr lang="en-US" altLang="zh-CN" sz="1600" b="1" dirty="0" smtClean="0"/>
          </a:p>
          <a:p>
            <a:pPr>
              <a:lnSpc>
                <a:spcPct val="120000"/>
              </a:lnSpc>
              <a:buFont typeface="Arial" pitchFamily="34" charset="0"/>
              <a:buChar char="•"/>
            </a:pPr>
            <a:r>
              <a:rPr lang="zh-CN" altLang="en-US" sz="1600" b="1" dirty="0" smtClean="0"/>
              <a:t>  对应的增量明显大于过去</a:t>
            </a:r>
            <a:endParaRPr lang="en-US" altLang="zh-CN" sz="1600" b="1" dirty="0" smtClean="0"/>
          </a:p>
          <a:p>
            <a:pPr>
              <a:lnSpc>
                <a:spcPct val="120000"/>
              </a:lnSpc>
              <a:buFont typeface="Arial" pitchFamily="34" charset="0"/>
              <a:buChar char="•"/>
            </a:pPr>
            <a:r>
              <a:rPr lang="en-US" altLang="zh-CN" sz="1600" b="1" dirty="0"/>
              <a:t> </a:t>
            </a:r>
            <a:r>
              <a:rPr lang="en-US" altLang="zh-CN" sz="1600" b="1" dirty="0" smtClean="0"/>
              <a:t> </a:t>
            </a:r>
            <a:r>
              <a:rPr lang="zh-CN" altLang="en-US" sz="1600" b="1" dirty="0" smtClean="0"/>
              <a:t>实现了“十三五”的良好开局</a:t>
            </a:r>
          </a:p>
        </p:txBody>
      </p:sp>
      <p:sp>
        <p:nvSpPr>
          <p:cNvPr id="25" name="矩形 24"/>
          <p:cNvSpPr/>
          <p:nvPr/>
        </p:nvSpPr>
        <p:spPr>
          <a:xfrm>
            <a:off x="4429124" y="3571882"/>
            <a:ext cx="4143404" cy="1071570"/>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8304" y="3795886"/>
            <a:ext cx="1189749" cy="584775"/>
          </a:xfrm>
          <a:prstGeom prst="rect">
            <a:avLst/>
          </a:prstGeom>
        </p:spPr>
        <p:txBody>
          <a:bodyPr wrap="none">
            <a:spAutoFit/>
          </a:bodyPr>
          <a:lstStyle/>
          <a:p>
            <a:r>
              <a:rPr lang="en-US" altLang="zh-CN"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6.7%</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500"/>
                            </p:stCondLst>
                            <p:childTnLst>
                              <p:par>
                                <p:cTn id="36" presetID="55"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strVal val="#ppt_w*0.70"/>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Effect transition="in" filter="fade">
                                      <p:cBhvr>
                                        <p:cTn id="40" dur="1000"/>
                                        <p:tgtEl>
                                          <p:spTgt spid="17"/>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7000"/>
                            </p:stCondLst>
                            <p:childTnLst>
                              <p:par>
                                <p:cTn id="52" presetID="23" presetClass="entr" presetSubtype="16"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left)">
                                      <p:cBhvr>
                                        <p:cTn id="59" dur="500"/>
                                        <p:tgtEl>
                                          <p:spTgt spid="24">
                                            <p:txEl>
                                              <p:pRg st="0" end="0"/>
                                            </p:txEl>
                                          </p:spTgt>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wipe(left)">
                                      <p:cBhvr>
                                        <p:cTn id="63" dur="500"/>
                                        <p:tgtEl>
                                          <p:spTgt spid="24">
                                            <p:txEl>
                                              <p:pRg st="1" end="1"/>
                                            </p:txEl>
                                          </p:spTgt>
                                        </p:tgtEl>
                                      </p:cBhvr>
                                    </p:animEffect>
                                  </p:childTnLst>
                                </p:cTn>
                              </p:par>
                            </p:childTnLst>
                          </p:cTn>
                        </p:par>
                        <p:par>
                          <p:cTn id="64" fill="hold">
                            <p:stCondLst>
                              <p:cond delay="8500"/>
                            </p:stCondLst>
                            <p:childTnLst>
                              <p:par>
                                <p:cTn id="65" presetID="22" presetClass="entr" presetSubtype="8" fill="hold" nodeType="afterEffect">
                                  <p:stCondLst>
                                    <p:cond delay="0"/>
                                  </p:stCondLst>
                                  <p:childTnLst>
                                    <p:set>
                                      <p:cBhvr>
                                        <p:cTn id="66" dur="1" fill="hold">
                                          <p:stCondLst>
                                            <p:cond delay="0"/>
                                          </p:stCondLst>
                                        </p:cTn>
                                        <p:tgtEl>
                                          <p:spTgt spid="24">
                                            <p:txEl>
                                              <p:pRg st="2" end="2"/>
                                            </p:txEl>
                                          </p:spTgt>
                                        </p:tgtEl>
                                        <p:attrNameLst>
                                          <p:attrName>style.visibility</p:attrName>
                                        </p:attrNameLst>
                                      </p:cBhvr>
                                      <p:to>
                                        <p:strVal val="visible"/>
                                      </p:to>
                                    </p:set>
                                    <p:animEffect transition="in" filter="wipe(left)">
                                      <p:cBhvr>
                                        <p:cTn id="67" dur="500"/>
                                        <p:tgtEl>
                                          <p:spTgt spid="24">
                                            <p:txEl>
                                              <p:pRg st="2" end="2"/>
                                            </p:txEl>
                                          </p:spTgt>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Graphic spid="20" grpId="0">
        <p:bldAsOne/>
      </p:bldGraphic>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57224" y="1000114"/>
            <a:ext cx="2082621" cy="427249"/>
            <a:chOff x="5176508" y="1167135"/>
            <a:chExt cx="2082621" cy="427249"/>
          </a:xfrm>
        </p:grpSpPr>
        <p:sp>
          <p:nvSpPr>
            <p:cNvPr id="4" name="矩形 3"/>
            <p:cNvSpPr/>
            <p:nvPr/>
          </p:nvSpPr>
          <p:spPr>
            <a:xfrm>
              <a:off x="5176508" y="1167135"/>
              <a:ext cx="2082621"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要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创新发展理念</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5" name="直接连接符 4"/>
            <p:cNvCxnSpPr/>
            <p:nvPr/>
          </p:nvCxnSpPr>
          <p:spPr>
            <a:xfrm>
              <a:off x="5366094" y="1592796"/>
              <a:ext cx="1548000" cy="1588"/>
            </a:xfrm>
            <a:prstGeom prst="line">
              <a:avLst/>
            </a:prstGeom>
            <a:ln w="19050"/>
          </p:spPr>
          <p:style>
            <a:lnRef idx="3">
              <a:schemeClr val="accent2"/>
            </a:lnRef>
            <a:fillRef idx="0">
              <a:schemeClr val="accent2"/>
            </a:fillRef>
            <a:effectRef idx="2">
              <a:schemeClr val="accent2"/>
            </a:effectRef>
            <a:fontRef idx="minor">
              <a:schemeClr val="tx1"/>
            </a:fontRef>
          </p:style>
        </p:cxnSp>
      </p:grpSp>
      <p:pic>
        <p:nvPicPr>
          <p:cNvPr id="8" name="图片 7" descr="timg (3)_副本.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95454" y="3429006"/>
            <a:ext cx="3890794" cy="1214446"/>
          </a:xfrm>
          <a:prstGeom prst="rect">
            <a:avLst/>
          </a:prstGeom>
        </p:spPr>
      </p:pic>
      <p:sp>
        <p:nvSpPr>
          <p:cNvPr id="10" name="矩形 9"/>
          <p:cNvSpPr/>
          <p:nvPr/>
        </p:nvSpPr>
        <p:spPr>
          <a:xfrm>
            <a:off x="214314" y="1571618"/>
            <a:ext cx="4572000" cy="369332"/>
          </a:xfrm>
          <a:prstGeom prst="rect">
            <a:avLst/>
          </a:prstGeom>
        </p:spPr>
        <p:txBody>
          <a:bodyPr>
            <a:spAutoFit/>
          </a:bodyPr>
          <a:lstStyle/>
          <a:p>
            <a:pPr>
              <a:buFont typeface="Wingdings" pitchFamily="2" charset="2"/>
              <a:buChar char="ü"/>
            </a:pPr>
            <a:r>
              <a:rPr lang="zh-CN" altLang="en-US" b="1" dirty="0" smtClean="0"/>
              <a:t>与过去相比，条件和环境出现变化</a:t>
            </a:r>
            <a:endParaRPr lang="zh-CN" altLang="en-US" b="1" dirty="0"/>
          </a:p>
        </p:txBody>
      </p:sp>
      <p:sp>
        <p:nvSpPr>
          <p:cNvPr id="11" name="矩形 10"/>
          <p:cNvSpPr/>
          <p:nvPr/>
        </p:nvSpPr>
        <p:spPr>
          <a:xfrm>
            <a:off x="928662" y="1988104"/>
            <a:ext cx="3828292" cy="369332"/>
          </a:xfrm>
          <a:prstGeom prst="rect">
            <a:avLst/>
          </a:prstGeom>
        </p:spPr>
        <p:txBody>
          <a:bodyPr wrap="none">
            <a:spAutoFit/>
          </a:bodyPr>
          <a:lstStyle/>
          <a:p>
            <a:pPr>
              <a:buFont typeface="Wingdings" pitchFamily="2" charset="2"/>
              <a:buChar char="ü"/>
            </a:pPr>
            <a:r>
              <a:rPr lang="zh-CN" altLang="en-US" b="1" dirty="0" smtClean="0"/>
              <a:t>经济蛋糕做大，速度放缓难以避免</a:t>
            </a:r>
            <a:endParaRPr lang="zh-CN" altLang="en-US" b="1" dirty="0"/>
          </a:p>
        </p:txBody>
      </p:sp>
      <p:sp>
        <p:nvSpPr>
          <p:cNvPr id="12" name="矩形 11"/>
          <p:cNvSpPr/>
          <p:nvPr/>
        </p:nvSpPr>
        <p:spPr>
          <a:xfrm>
            <a:off x="642910" y="3000378"/>
            <a:ext cx="4751622" cy="369332"/>
          </a:xfrm>
          <a:prstGeom prst="rect">
            <a:avLst/>
          </a:prstGeom>
        </p:spPr>
        <p:txBody>
          <a:bodyPr wrap="none">
            <a:spAutoFit/>
          </a:bodyPr>
          <a:lstStyle/>
          <a:p>
            <a:pPr>
              <a:buFont typeface="Wingdings" pitchFamily="2" charset="2"/>
              <a:buChar char="ü"/>
            </a:pPr>
            <a:r>
              <a:rPr lang="zh-CN" altLang="en-US" b="1" dirty="0" smtClean="0"/>
              <a:t>将更多精力放在调结构、转方式和促转型上</a:t>
            </a:r>
            <a:endParaRPr lang="zh-CN" altLang="en-US" b="1" dirty="0"/>
          </a:p>
        </p:txBody>
      </p:sp>
      <p:sp>
        <p:nvSpPr>
          <p:cNvPr id="13" name="矩形 12"/>
          <p:cNvSpPr/>
          <p:nvPr/>
        </p:nvSpPr>
        <p:spPr>
          <a:xfrm>
            <a:off x="285720" y="2571750"/>
            <a:ext cx="4572000" cy="369332"/>
          </a:xfrm>
          <a:prstGeom prst="rect">
            <a:avLst/>
          </a:prstGeom>
        </p:spPr>
        <p:txBody>
          <a:bodyPr>
            <a:spAutoFit/>
          </a:bodyPr>
          <a:lstStyle/>
          <a:p>
            <a:pPr>
              <a:buFont typeface="Wingdings" pitchFamily="2" charset="2"/>
              <a:buChar char="ü"/>
            </a:pPr>
            <a:r>
              <a:rPr lang="zh-CN" altLang="en-US" b="1" dirty="0" smtClean="0"/>
              <a:t>不能因为经济增速有所下滑就过于担忧</a:t>
            </a:r>
            <a:endParaRPr lang="zh-CN" altLang="en-US" b="1" dirty="0"/>
          </a:p>
        </p:txBody>
      </p:sp>
      <p:cxnSp>
        <p:nvCxnSpPr>
          <p:cNvPr id="15" name="直接连接符 14"/>
          <p:cNvCxnSpPr/>
          <p:nvPr/>
        </p:nvCxnSpPr>
        <p:spPr>
          <a:xfrm rot="5400000">
            <a:off x="2535158" y="250874"/>
            <a:ext cx="0" cy="43560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929190" y="1100070"/>
            <a:ext cx="4286280" cy="400110"/>
          </a:xfrm>
          <a:prstGeom prst="rect">
            <a:avLst/>
          </a:prstGeom>
        </p:spPr>
        <p:txBody>
          <a:bodyPr wrap="squar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从统计工作看</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descr="timg (12).jpg"/>
          <p:cNvPicPr>
            <a:picLocks noChangeAspect="1"/>
          </p:cNvPicPr>
          <p:nvPr/>
        </p:nvPicPr>
        <p:blipFill>
          <a:blip r:embed="rId3">
            <a:clrChange>
              <a:clrFrom>
                <a:srgbClr val="FFFFFF"/>
              </a:clrFrom>
              <a:clrTo>
                <a:srgbClr val="FFFFFF">
                  <a:alpha val="0"/>
                </a:srgbClr>
              </a:clrTo>
            </a:clrChange>
          </a:blip>
          <a:srcRect t="13889" r="17512" b="20833"/>
          <a:stretch>
            <a:fillRect/>
          </a:stretch>
        </p:blipFill>
        <p:spPr>
          <a:xfrm>
            <a:off x="6215074" y="1374502"/>
            <a:ext cx="2500330" cy="1554438"/>
          </a:xfrm>
          <a:prstGeom prst="rect">
            <a:avLst/>
          </a:prstGeom>
        </p:spPr>
      </p:pic>
      <p:grpSp>
        <p:nvGrpSpPr>
          <p:cNvPr id="25" name="组合 24"/>
          <p:cNvGrpSpPr/>
          <p:nvPr/>
        </p:nvGrpSpPr>
        <p:grpSpPr>
          <a:xfrm>
            <a:off x="5318004" y="1916666"/>
            <a:ext cx="3468838" cy="1583778"/>
            <a:chOff x="5318004" y="1916666"/>
            <a:chExt cx="3468838" cy="1583778"/>
          </a:xfrm>
        </p:grpSpPr>
        <p:sp>
          <p:nvSpPr>
            <p:cNvPr id="23" name="矩形 22"/>
            <p:cNvSpPr/>
            <p:nvPr/>
          </p:nvSpPr>
          <p:spPr>
            <a:xfrm>
              <a:off x="5318004" y="1916666"/>
              <a:ext cx="877163" cy="369332"/>
            </a:xfrm>
            <a:prstGeom prst="rect">
              <a:avLst/>
            </a:prstGeom>
          </p:spPr>
          <p:txBody>
            <a:bodyPr wrap="none">
              <a:spAutoFit/>
            </a:bodyPr>
            <a:lstStyle/>
            <a:p>
              <a:r>
                <a:rPr lang="zh-CN" altLang="en-US" dirty="0" smtClean="0">
                  <a:latin typeface="Times New Roman" pitchFamily="18" charset="0"/>
                  <a:ea typeface="仿宋_GB2312"/>
                  <a:cs typeface="Times New Roman" pitchFamily="18" charset="0"/>
                </a:rPr>
                <a:t>晴雨表</a:t>
              </a:r>
              <a:endParaRPr lang="zh-CN" altLang="en-US" dirty="0"/>
            </a:p>
          </p:txBody>
        </p:sp>
        <p:sp>
          <p:nvSpPr>
            <p:cNvPr id="24" name="矩形 23"/>
            <p:cNvSpPr/>
            <p:nvPr/>
          </p:nvSpPr>
          <p:spPr>
            <a:xfrm>
              <a:off x="5552225" y="2631046"/>
              <a:ext cx="877163" cy="369332"/>
            </a:xfrm>
            <a:prstGeom prst="rect">
              <a:avLst/>
            </a:prstGeom>
          </p:spPr>
          <p:txBody>
            <a:bodyPr wrap="none">
              <a:spAutoFit/>
            </a:bodyPr>
            <a:lstStyle/>
            <a:p>
              <a:r>
                <a:rPr lang="zh-CN" altLang="en-US" dirty="0" smtClean="0">
                  <a:latin typeface="Times New Roman" pitchFamily="18" charset="0"/>
                  <a:ea typeface="仿宋_GB2312"/>
                  <a:cs typeface="Times New Roman" pitchFamily="18" charset="0"/>
                </a:rPr>
                <a:t>测量仪</a:t>
              </a:r>
              <a:endParaRPr lang="zh-CN" altLang="en-US" dirty="0"/>
            </a:p>
          </p:txBody>
        </p:sp>
        <p:sp>
          <p:nvSpPr>
            <p:cNvPr id="26" name="矩形 25"/>
            <p:cNvSpPr/>
            <p:nvPr/>
          </p:nvSpPr>
          <p:spPr>
            <a:xfrm>
              <a:off x="6623795" y="3131112"/>
              <a:ext cx="877163" cy="369332"/>
            </a:xfrm>
            <a:prstGeom prst="rect">
              <a:avLst/>
            </a:prstGeom>
          </p:spPr>
          <p:txBody>
            <a:bodyPr wrap="none">
              <a:spAutoFit/>
            </a:bodyPr>
            <a:lstStyle/>
            <a:p>
              <a:r>
                <a:rPr lang="zh-CN" altLang="en-US" dirty="0" smtClean="0">
                  <a:latin typeface="Times New Roman" pitchFamily="18" charset="0"/>
                  <a:ea typeface="仿宋_GB2312"/>
                  <a:cs typeface="Times New Roman" pitchFamily="18" charset="0"/>
                </a:rPr>
                <a:t>指示器</a:t>
              </a:r>
              <a:endParaRPr lang="zh-CN" altLang="en-US" dirty="0"/>
            </a:p>
          </p:txBody>
        </p:sp>
        <p:sp>
          <p:nvSpPr>
            <p:cNvPr id="27" name="矩形 26"/>
            <p:cNvSpPr/>
            <p:nvPr/>
          </p:nvSpPr>
          <p:spPr>
            <a:xfrm>
              <a:off x="7909679" y="3059674"/>
              <a:ext cx="877163" cy="369332"/>
            </a:xfrm>
            <a:prstGeom prst="rect">
              <a:avLst/>
            </a:prstGeom>
          </p:spPr>
          <p:txBody>
            <a:bodyPr wrap="none">
              <a:spAutoFit/>
            </a:bodyPr>
            <a:lstStyle/>
            <a:p>
              <a:r>
                <a:rPr lang="zh-CN" altLang="en-US" dirty="0" smtClean="0">
                  <a:latin typeface="Times New Roman" pitchFamily="18" charset="0"/>
                  <a:ea typeface="仿宋_GB2312"/>
                  <a:cs typeface="Times New Roman" pitchFamily="18" charset="0"/>
                </a:rPr>
                <a:t>风向标</a:t>
              </a:r>
              <a:endParaRPr lang="zh-CN" altLang="en-US" dirty="0"/>
            </a:p>
          </p:txBody>
        </p:sp>
        <p:cxnSp>
          <p:nvCxnSpPr>
            <p:cNvPr id="30" name="直接连接符 29"/>
            <p:cNvCxnSpPr>
              <a:stCxn id="23" idx="2"/>
              <a:endCxn id="24" idx="0"/>
            </p:cNvCxnSpPr>
            <p:nvPr/>
          </p:nvCxnSpPr>
          <p:spPr>
            <a:xfrm rot="16200000" flipH="1">
              <a:off x="5701172" y="2341411"/>
              <a:ext cx="345048" cy="2342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6" idx="1"/>
            </p:cNvCxnSpPr>
            <p:nvPr/>
          </p:nvCxnSpPr>
          <p:spPr>
            <a:xfrm>
              <a:off x="6338043" y="3071816"/>
              <a:ext cx="285752" cy="2439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6" idx="3"/>
              <a:endCxn id="27" idx="1"/>
            </p:cNvCxnSpPr>
            <p:nvPr/>
          </p:nvCxnSpPr>
          <p:spPr>
            <a:xfrm flipV="1">
              <a:off x="7500958" y="3244340"/>
              <a:ext cx="408721" cy="7143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9" name="圆角矩形标注 38"/>
          <p:cNvSpPr/>
          <p:nvPr/>
        </p:nvSpPr>
        <p:spPr>
          <a:xfrm>
            <a:off x="4429124" y="3643320"/>
            <a:ext cx="4572000" cy="837676"/>
          </a:xfrm>
          <a:prstGeom prst="wedgeRoundRectCallout">
            <a:avLst>
              <a:gd name="adj1" fmla="val 25267"/>
              <a:gd name="adj2" fmla="val -67126"/>
              <a:gd name="adj3" fmla="val 16667"/>
            </a:avLst>
          </a:prstGeom>
          <a:solidFill>
            <a:schemeClr val="accent2">
              <a:lumMod val="20000"/>
              <a:lumOff val="80000"/>
            </a:schemeClr>
          </a:solidFill>
          <a:ln w="28575">
            <a:solidFill>
              <a:schemeClr val="accent2"/>
            </a:solidFill>
            <a:prstDash val="sysDot"/>
          </a:ln>
        </p:spPr>
        <p:txBody>
          <a:bodyPr wrap="square">
            <a:spAutoFit/>
          </a:bodyPr>
          <a:lstStyle/>
          <a:p>
            <a:pPr>
              <a:lnSpc>
                <a:spcPct val="120000"/>
              </a:lnSpc>
              <a:buFont typeface="Wingdings" pitchFamily="2" charset="2"/>
              <a:buChar char="ü"/>
            </a:pPr>
            <a:r>
              <a:rPr lang="zh-CN" altLang="en-US" b="1" dirty="0" smtClean="0"/>
              <a:t> 认真落实统计改革发展的决策部署</a:t>
            </a:r>
            <a:endParaRPr lang="en-US" altLang="zh-CN" b="1" dirty="0" smtClean="0"/>
          </a:p>
          <a:p>
            <a:pPr>
              <a:lnSpc>
                <a:spcPct val="120000"/>
              </a:lnSpc>
              <a:buFont typeface="Wingdings" pitchFamily="2" charset="2"/>
              <a:buChar char="ü"/>
            </a:pPr>
            <a:r>
              <a:rPr lang="zh-CN" altLang="en-US" b="1" dirty="0" smtClean="0"/>
              <a:t> 全面反映新理念新思想新战略落实情况</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5350"/>
                            </p:stCondLst>
                            <p:childTnLst>
                              <p:par>
                                <p:cTn id="45" presetID="42"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635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1000"/>
                                        <p:tgtEl>
                                          <p:spTgt spid="25"/>
                                        </p:tgtEl>
                                      </p:cBhvr>
                                    </p:animEffect>
                                  </p:childTnLst>
                                </p:cTn>
                              </p:par>
                            </p:childTnLst>
                          </p:cTn>
                        </p:par>
                        <p:par>
                          <p:cTn id="54" fill="hold">
                            <p:stCondLst>
                              <p:cond delay="7350"/>
                            </p:stCondLst>
                            <p:childTnLst>
                              <p:par>
                                <p:cTn id="55" presetID="22" presetClass="entr" presetSubtype="1"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flipH="1">
            <a:off x="4750613" y="750081"/>
            <a:ext cx="5143500" cy="3643338"/>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00826" y="1210756"/>
            <a:ext cx="2406428" cy="2646878"/>
          </a:xfrm>
          <a:prstGeom prst="rect">
            <a:avLst/>
          </a:prstGeom>
        </p:spPr>
        <p:txBody>
          <a:bodyPr vert="horz" wrap="none">
            <a:spAutoFit/>
          </a:bodyPr>
          <a:lstStyle/>
          <a:p>
            <a:pPr fontAlgn="auto">
              <a:spcBef>
                <a:spcPts val="0"/>
              </a:spcBef>
              <a:spcAft>
                <a:spcPts val="0"/>
              </a:spcAft>
              <a:defRPr/>
            </a:pPr>
            <a:r>
              <a:rPr lang="en-US" altLang="zh-CN" sz="16600" b="1" spc="300" dirty="0" smtClean="0">
                <a:solidFill>
                  <a:schemeClr val="bg2"/>
                </a:solidFill>
                <a:effectLst>
                  <a:outerShdw blurRad="38100" dist="38100" dir="2700000" algn="tl">
                    <a:srgbClr val="000000">
                      <a:alpha val="43137"/>
                    </a:srgbClr>
                  </a:outerShdw>
                </a:effectLst>
                <a:latin typeface="黑体" pitchFamily="2" charset="-122"/>
                <a:ea typeface="黑体" pitchFamily="2" charset="-122"/>
              </a:rPr>
              <a:t>02</a:t>
            </a:r>
            <a:endParaRPr lang="zh-CN" altLang="en-US" sz="4400" b="1" spc="300" dirty="0">
              <a:solidFill>
                <a:schemeClr val="bg2"/>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4" name="图片 3" descr="杂志社logo 新域名.png"/>
          <p:cNvPicPr>
            <a:picLocks noChangeAspect="1"/>
          </p:cNvPicPr>
          <p:nvPr/>
        </p:nvPicPr>
        <p:blipFill>
          <a:blip r:embed="rId3" cstate="print"/>
          <a:stretch>
            <a:fillRect/>
          </a:stretch>
        </p:blipFill>
        <p:spPr>
          <a:xfrm>
            <a:off x="158320" y="550954"/>
            <a:ext cx="1913350" cy="449160"/>
          </a:xfrm>
          <a:prstGeom prst="rect">
            <a:avLst/>
          </a:prstGeom>
        </p:spPr>
      </p:pic>
      <p:sp>
        <p:nvSpPr>
          <p:cNvPr id="5" name="矩形 4"/>
          <p:cNvSpPr/>
          <p:nvPr/>
        </p:nvSpPr>
        <p:spPr>
          <a:xfrm>
            <a:off x="785786" y="1455001"/>
            <a:ext cx="4352474" cy="830997"/>
          </a:xfrm>
          <a:prstGeom prst="rect">
            <a:avLst/>
          </a:prstGeom>
        </p:spPr>
        <p:txBody>
          <a:bodyPr wrap="none">
            <a:spAutoFit/>
          </a:bodyPr>
          <a:lstStyle/>
          <a:p>
            <a:r>
              <a:rPr lang="zh-CN" altLang="en-US" sz="4000" b="1" spc="300"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坚持贯彻</a:t>
            </a:r>
            <a:r>
              <a:rPr lang="zh-CN" altLang="en-US" sz="4800" b="1" spc="300"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新理念</a:t>
            </a:r>
            <a:endParaRPr lang="zh-CN" altLang="en-US" sz="44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357158" y="2428874"/>
            <a:ext cx="5352747" cy="830997"/>
          </a:xfrm>
          <a:prstGeom prst="rect">
            <a:avLst/>
          </a:prstGeom>
        </p:spPr>
        <p:txBody>
          <a:bodyPr wrap="none">
            <a:spAutoFit/>
          </a:bodyPr>
          <a:lstStyle/>
          <a:p>
            <a:r>
              <a:rPr lang="zh-CN" altLang="en-US" sz="4000" b="1" spc="300"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指引</a:t>
            </a:r>
            <a:r>
              <a:rPr lang="zh-CN" altLang="en-US" sz="4800" b="1" spc="300"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改革</a:t>
            </a:r>
            <a:r>
              <a:rPr lang="zh-CN" altLang="en-US" sz="4000" b="1" spc="300"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发展新实践</a:t>
            </a:r>
            <a:endParaRPr lang="zh-CN" altLang="en-US" sz="4000" b="1" spc="300"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图片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0" y="3908474"/>
            <a:ext cx="2869185" cy="1020730"/>
          </a:xfrm>
          <a:prstGeom prst="rect">
            <a:avLst/>
          </a:prstGeom>
        </p:spPr>
      </p:pic>
      <p:cxnSp>
        <p:nvCxnSpPr>
          <p:cNvPr id="8" name="直接连接符 7"/>
          <p:cNvCxnSpPr/>
          <p:nvPr/>
        </p:nvCxnSpPr>
        <p:spPr>
          <a:xfrm>
            <a:off x="376046" y="4947839"/>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0-#ppt_w/2"/>
                                          </p:val>
                                        </p:tav>
                                        <p:tav tm="100000">
                                          <p:val>
                                            <p:strVal val="#ppt_x"/>
                                          </p:val>
                                        </p:tav>
                                      </p:tavLst>
                                    </p:anim>
                                    <p:anim calcmode="lin" valueType="num">
                                      <p:cBhvr additive="base">
                                        <p:cTn id="4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185850" y="1185850"/>
            <a:ext cx="5143500" cy="2771800"/>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3552325" y="1917215"/>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
        <p:nvSpPr>
          <p:cNvPr id="9" name="矩形 8"/>
          <p:cNvSpPr/>
          <p:nvPr/>
        </p:nvSpPr>
        <p:spPr>
          <a:xfrm>
            <a:off x="4034347" y="1955616"/>
            <a:ext cx="4354077" cy="384721"/>
          </a:xfrm>
          <a:prstGeom prst="rect">
            <a:avLst/>
          </a:prstGeom>
        </p:spPr>
        <p:txBody>
          <a:bodyPr wrap="non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坚持</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贯彻新理念，指引改革发展新</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实践</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2" name="椭圆 11"/>
          <p:cNvSpPr/>
          <p:nvPr/>
        </p:nvSpPr>
        <p:spPr>
          <a:xfrm>
            <a:off x="2771800" y="2571750"/>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sp>
        <p:nvSpPr>
          <p:cNvPr id="13" name="矩形 12"/>
          <p:cNvSpPr/>
          <p:nvPr/>
        </p:nvSpPr>
        <p:spPr>
          <a:xfrm>
            <a:off x="3203848" y="2620652"/>
            <a:ext cx="6070706" cy="384721"/>
          </a:xfrm>
          <a:prstGeom prst="rect">
            <a:avLst/>
          </a:prstGeom>
        </p:spPr>
        <p:txBody>
          <a:bodyPr wrap="squar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在</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新发展理念的指引下，各地区各部门取得积极</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成效</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4" name="椭圆 13"/>
          <p:cNvSpPr/>
          <p:nvPr/>
        </p:nvSpPr>
        <p:spPr>
          <a:xfrm>
            <a:off x="2771848" y="3311612"/>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sp>
        <p:nvSpPr>
          <p:cNvPr id="15" name="矩形 14"/>
          <p:cNvSpPr/>
          <p:nvPr/>
        </p:nvSpPr>
        <p:spPr>
          <a:xfrm>
            <a:off x="3210862" y="3291830"/>
            <a:ext cx="5825634" cy="384721"/>
          </a:xfrm>
          <a:prstGeom prst="rect">
            <a:avLst/>
          </a:prstGeom>
        </p:spPr>
        <p:txBody>
          <a:bodyPr wrap="non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与</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发展目标相比，新发展理念的落实还存在较大</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差距</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072198" y="267494"/>
            <a:ext cx="3012093" cy="1179884"/>
          </a:xfrm>
          <a:prstGeom prst="rect">
            <a:avLst/>
          </a:prstGeom>
        </p:spPr>
      </p:pic>
      <p:cxnSp>
        <p:nvCxnSpPr>
          <p:cNvPr id="23" name="直接连接符 22"/>
          <p:cNvCxnSpPr/>
          <p:nvPr/>
        </p:nvCxnSpPr>
        <p:spPr>
          <a:xfrm>
            <a:off x="4090854" y="1447377"/>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677994" y="1131590"/>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中有进</a:t>
            </a:r>
            <a:r>
              <a:rPr lang="en-US" altLang="zh-CN"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好</a:t>
            </a:r>
            <a:endParaRPr lang="zh-CN" altLang="en-US" sz="16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5" name="图片 24" descr="杂志社logo 新域名.png"/>
          <p:cNvPicPr>
            <a:picLocks noChangeAspect="1"/>
          </p:cNvPicPr>
          <p:nvPr/>
        </p:nvPicPr>
        <p:blipFill>
          <a:blip r:embed="rId3" cstate="print"/>
          <a:stretch>
            <a:fillRect/>
          </a:stretch>
        </p:blipFill>
        <p:spPr>
          <a:xfrm>
            <a:off x="7715272" y="4786995"/>
            <a:ext cx="1296000" cy="304236"/>
          </a:xfrm>
          <a:prstGeom prst="rect">
            <a:avLst/>
          </a:prstGeom>
        </p:spPr>
      </p:pic>
      <p:sp>
        <p:nvSpPr>
          <p:cNvPr id="16" name="椭圆 15"/>
          <p:cNvSpPr/>
          <p:nvPr/>
        </p:nvSpPr>
        <p:spPr>
          <a:xfrm>
            <a:off x="3563888" y="3939950"/>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4</a:t>
            </a:r>
            <a:endParaRPr lang="zh-CN" altLang="en-US" sz="2800" b="1" dirty="0"/>
          </a:p>
        </p:txBody>
      </p:sp>
      <p:sp>
        <p:nvSpPr>
          <p:cNvPr id="17" name="矩形 16"/>
          <p:cNvSpPr/>
          <p:nvPr/>
        </p:nvSpPr>
        <p:spPr>
          <a:xfrm>
            <a:off x="3995936" y="3920168"/>
            <a:ext cx="4354077" cy="384721"/>
          </a:xfrm>
          <a:prstGeom prst="rect">
            <a:avLst/>
          </a:prstGeom>
        </p:spPr>
        <p:txBody>
          <a:bodyPr wrap="non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问题</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就是努力方向，就是工作的</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突破口</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Tree>
    <p:extLst>
      <p:ext uri="{BB962C8B-B14F-4D97-AF65-F5344CB8AC3E}">
        <p14:creationId xmlns:p14="http://schemas.microsoft.com/office/powerpoint/2010/main" val="27417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400"/>
                            </p:stCondLst>
                            <p:childTnLst>
                              <p:par>
                                <p:cTn id="23" presetID="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50" fill="hold"/>
                                        <p:tgtEl>
                                          <p:spTgt spid="23"/>
                                        </p:tgtEl>
                                        <p:attrNameLst>
                                          <p:attrName>ppt_x</p:attrName>
                                        </p:attrNameLst>
                                      </p:cBhvr>
                                      <p:tavLst>
                                        <p:tav tm="0">
                                          <p:val>
                                            <p:strVal val="0-#ppt_w/2"/>
                                          </p:val>
                                        </p:tav>
                                        <p:tav tm="100000">
                                          <p:val>
                                            <p:strVal val="#ppt_x"/>
                                          </p:val>
                                        </p:tav>
                                      </p:tavLst>
                                    </p:anim>
                                    <p:anim calcmode="lin" valueType="num">
                                      <p:cBhvr additive="base">
                                        <p:cTn id="26" dur="25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65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715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 calcmode="lin" valueType="num">
                                      <p:cBhvr>
                                        <p:cTn id="70" dur="500" fill="hold"/>
                                        <p:tgtEl>
                                          <p:spTgt spid="16"/>
                                        </p:tgtEl>
                                        <p:attrNameLst>
                                          <p:attrName>style.rotation</p:attrName>
                                        </p:attrNameLst>
                                      </p:cBhvr>
                                      <p:tavLst>
                                        <p:tav tm="0">
                                          <p:val>
                                            <p:fltVal val="90"/>
                                          </p:val>
                                        </p:tav>
                                        <p:tav tm="100000">
                                          <p:val>
                                            <p:fltVal val="0"/>
                                          </p:val>
                                        </p:tav>
                                      </p:tavLst>
                                    </p:anim>
                                    <p:animEffect transition="in" filter="fade">
                                      <p:cBhvr>
                                        <p:cTn id="71" dur="500"/>
                                        <p:tgtEl>
                                          <p:spTgt spid="16"/>
                                        </p:tgtEl>
                                      </p:cBhvr>
                                    </p:animEffect>
                                  </p:childTnLst>
                                </p:cTn>
                              </p:par>
                            </p:childTnLst>
                          </p:cTn>
                        </p:par>
                        <p:par>
                          <p:cTn id="72" fill="hold">
                            <p:stCondLst>
                              <p:cond delay="765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815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2" grpId="0" animBg="1"/>
      <p:bldP spid="13" grpId="0"/>
      <p:bldP spid="14" grpId="0" animBg="1"/>
      <p:bldP spid="15" grpId="0"/>
      <p:bldP spid="24"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76240" y="214296"/>
            <a:ext cx="588013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坚持贯彻新理念，指引改革发展新实践</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grpSp>
        <p:nvGrpSpPr>
          <p:cNvPr id="5" name="Group 2"/>
          <p:cNvGrpSpPr>
            <a:grpSpLocks/>
          </p:cNvGrpSpPr>
          <p:nvPr/>
        </p:nvGrpSpPr>
        <p:grpSpPr bwMode="auto">
          <a:xfrm>
            <a:off x="478185" y="3082159"/>
            <a:ext cx="3379435" cy="354154"/>
            <a:chOff x="440" y="3641"/>
            <a:chExt cx="5427" cy="966"/>
          </a:xfrm>
        </p:grpSpPr>
        <p:sp>
          <p:nvSpPr>
            <p:cNvPr id="6" name="Oval 3"/>
            <p:cNvSpPr>
              <a:spLocks noChangeArrowheads="1"/>
            </p:cNvSpPr>
            <p:nvPr/>
          </p:nvSpPr>
          <p:spPr bwMode="auto">
            <a:xfrm>
              <a:off x="440" y="3663"/>
              <a:ext cx="5428" cy="945"/>
            </a:xfrm>
            <a:prstGeom prst="ellipse">
              <a:avLst/>
            </a:prstGeom>
            <a:gradFill rotWithShape="0">
              <a:gsLst>
                <a:gs pos="0">
                  <a:srgbClr val="A80404"/>
                </a:gs>
                <a:gs pos="100000">
                  <a:srgbClr val="D26163"/>
                </a:gs>
              </a:gsLst>
              <a:lin ang="5400000" scaled="1"/>
            </a:gradFill>
            <a:ln w="54000">
              <a:solidFill>
                <a:srgbClr val="A80404"/>
              </a:solidFill>
              <a:round/>
              <a:headEnd/>
              <a:tailEnd/>
            </a:ln>
          </p:spPr>
          <p:txBody>
            <a:bodyPr wrap="none" anchor="ctr"/>
            <a:lstStyle/>
            <a:p>
              <a:endParaRPr lang="zh-CN" altLang="en-US">
                <a:ea typeface="宋体" charset="-122"/>
              </a:endParaRPr>
            </a:p>
          </p:txBody>
        </p:sp>
        <p:sp>
          <p:nvSpPr>
            <p:cNvPr id="7" name="Oval 4"/>
            <p:cNvSpPr>
              <a:spLocks noChangeArrowheads="1"/>
            </p:cNvSpPr>
            <p:nvPr/>
          </p:nvSpPr>
          <p:spPr bwMode="auto">
            <a:xfrm>
              <a:off x="440" y="3641"/>
              <a:ext cx="5428" cy="945"/>
            </a:xfrm>
            <a:prstGeom prst="ellipse">
              <a:avLst/>
            </a:prstGeom>
            <a:gradFill rotWithShape="0">
              <a:gsLst>
                <a:gs pos="0">
                  <a:srgbClr val="D40905"/>
                </a:gs>
                <a:gs pos="100000">
                  <a:srgbClr val="EE9712"/>
                </a:gs>
              </a:gsLst>
              <a:lin ang="5400000" scaled="1"/>
            </a:gradFill>
            <a:ln w="36000">
              <a:noFill/>
              <a:round/>
              <a:headEnd/>
              <a:tailEnd/>
            </a:ln>
          </p:spPr>
          <p:txBody>
            <a:bodyPr wrap="none" anchor="ctr"/>
            <a:lstStyle/>
            <a:p>
              <a:endParaRPr lang="zh-CN" altLang="en-US">
                <a:ea typeface="宋体" charset="-122"/>
              </a:endParaRPr>
            </a:p>
          </p:txBody>
        </p:sp>
        <p:grpSp>
          <p:nvGrpSpPr>
            <p:cNvPr id="8" name="Group 5"/>
            <p:cNvGrpSpPr>
              <a:grpSpLocks/>
            </p:cNvGrpSpPr>
            <p:nvPr/>
          </p:nvGrpSpPr>
          <p:grpSpPr bwMode="auto">
            <a:xfrm>
              <a:off x="1554" y="3791"/>
              <a:ext cx="3179" cy="706"/>
              <a:chOff x="1554" y="3791"/>
              <a:chExt cx="3179" cy="706"/>
            </a:xfrm>
          </p:grpSpPr>
          <p:sp>
            <p:nvSpPr>
              <p:cNvPr id="9" name="AutoShape 6"/>
              <p:cNvSpPr>
                <a:spLocks noChangeArrowheads="1"/>
              </p:cNvSpPr>
              <p:nvPr/>
            </p:nvSpPr>
            <p:spPr bwMode="auto">
              <a:xfrm rot="10800000" flipH="1">
                <a:off x="1554" y="3791"/>
                <a:ext cx="3168" cy="706"/>
              </a:xfrm>
              <a:custGeom>
                <a:avLst/>
                <a:gdLst>
                  <a:gd name="T0" fmla="*/ 0 w 21600"/>
                  <a:gd name="T1" fmla="*/ 9 h 21600"/>
                  <a:gd name="T2" fmla="*/ 0 w 21600"/>
                  <a:gd name="T3" fmla="*/ 0 h 21600"/>
                  <a:gd name="T4" fmla="*/ 220 w 21600"/>
                  <a:gd name="T5" fmla="*/ 26 h 21600"/>
                  <a:gd name="T6" fmla="*/ 205 w 21600"/>
                  <a:gd name="T7" fmla="*/ 9 h 21600"/>
                  <a:gd name="T8" fmla="*/ 521 w 21600"/>
                  <a:gd name="T9" fmla="*/ 6 h 21600"/>
                  <a:gd name="T10" fmla="*/ 401 w 21600"/>
                  <a:gd name="T11" fmla="*/ -8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84" y="9931"/>
                    </a:moveTo>
                    <a:cubicBezTo>
                      <a:pt x="18241" y="5911"/>
                      <a:pt x="14844" y="2868"/>
                      <a:pt x="10800" y="2868"/>
                    </a:cubicBezTo>
                    <a:cubicBezTo>
                      <a:pt x="10618" y="2867"/>
                      <a:pt x="10436" y="2874"/>
                      <a:pt x="10254" y="2886"/>
                    </a:cubicBezTo>
                    <a:lnTo>
                      <a:pt x="10057" y="25"/>
                    </a:lnTo>
                    <a:cubicBezTo>
                      <a:pt x="10304" y="8"/>
                      <a:pt x="10552" y="-1"/>
                      <a:pt x="10800" y="0"/>
                    </a:cubicBezTo>
                    <a:cubicBezTo>
                      <a:pt x="16306" y="0"/>
                      <a:pt x="20931" y="4143"/>
                      <a:pt x="21535" y="9616"/>
                    </a:cubicBezTo>
                    <a:lnTo>
                      <a:pt x="24218" y="9322"/>
                    </a:lnTo>
                    <a:lnTo>
                      <a:pt x="24266" y="10206"/>
                    </a:lnTo>
                    <a:lnTo>
                      <a:pt x="16000" y="10227"/>
                    </a:lnTo>
                    <a:lnTo>
                      <a:pt x="18684" y="9931"/>
                    </a:lnTo>
                    <a:close/>
                  </a:path>
                </a:pathLst>
              </a:custGeom>
              <a:gradFill rotWithShape="0">
                <a:gsLst>
                  <a:gs pos="0">
                    <a:srgbClr val="EFD006"/>
                  </a:gs>
                  <a:gs pos="100000">
                    <a:srgbClr val="FCE980"/>
                  </a:gs>
                </a:gsLst>
                <a:lin ang="5400000" scaled="1"/>
              </a:gradFill>
              <a:ln w="36000">
                <a:noFill/>
                <a:round/>
                <a:headEnd/>
                <a:tailEnd/>
              </a:ln>
            </p:spPr>
            <p:txBody>
              <a:bodyPr wrap="none" anchor="ctr"/>
              <a:lstStyle/>
              <a:p>
                <a:endParaRPr lang="zh-CN" altLang="en-US"/>
              </a:p>
            </p:txBody>
          </p:sp>
          <p:sp>
            <p:nvSpPr>
              <p:cNvPr id="10" name="AutoShape 7"/>
              <p:cNvSpPr>
                <a:spLocks noChangeArrowheads="1"/>
              </p:cNvSpPr>
              <p:nvPr/>
            </p:nvSpPr>
            <p:spPr bwMode="auto">
              <a:xfrm rot="10800000">
                <a:off x="1653" y="3791"/>
                <a:ext cx="3080" cy="706"/>
              </a:xfrm>
              <a:custGeom>
                <a:avLst/>
                <a:gdLst>
                  <a:gd name="T0" fmla="*/ 0 w 21600"/>
                  <a:gd name="T1" fmla="*/ 9 h 21600"/>
                  <a:gd name="T2" fmla="*/ 0 w 21600"/>
                  <a:gd name="T3" fmla="*/ 0 h 21600"/>
                  <a:gd name="T4" fmla="*/ 207 w 21600"/>
                  <a:gd name="T5" fmla="*/ 26 h 21600"/>
                  <a:gd name="T6" fmla="*/ 193 w 21600"/>
                  <a:gd name="T7" fmla="*/ 9 h 21600"/>
                  <a:gd name="T8" fmla="*/ 492 w 21600"/>
                  <a:gd name="T9" fmla="*/ 6 h 21600"/>
                  <a:gd name="T10" fmla="*/ 379 w 21600"/>
                  <a:gd name="T11" fmla="*/ -8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84" y="9931"/>
                    </a:moveTo>
                    <a:cubicBezTo>
                      <a:pt x="18241" y="5911"/>
                      <a:pt x="14844" y="2868"/>
                      <a:pt x="10800" y="2868"/>
                    </a:cubicBezTo>
                    <a:cubicBezTo>
                      <a:pt x="10618" y="2867"/>
                      <a:pt x="10436" y="2874"/>
                      <a:pt x="10254" y="2886"/>
                    </a:cubicBezTo>
                    <a:lnTo>
                      <a:pt x="10057" y="25"/>
                    </a:lnTo>
                    <a:cubicBezTo>
                      <a:pt x="10304" y="8"/>
                      <a:pt x="10552" y="-1"/>
                      <a:pt x="10800" y="0"/>
                    </a:cubicBezTo>
                    <a:cubicBezTo>
                      <a:pt x="16306" y="0"/>
                      <a:pt x="20931" y="4143"/>
                      <a:pt x="21535" y="9616"/>
                    </a:cubicBezTo>
                    <a:lnTo>
                      <a:pt x="24218" y="9322"/>
                    </a:lnTo>
                    <a:lnTo>
                      <a:pt x="24266" y="10206"/>
                    </a:lnTo>
                    <a:lnTo>
                      <a:pt x="16000" y="10227"/>
                    </a:lnTo>
                    <a:lnTo>
                      <a:pt x="18684" y="9931"/>
                    </a:lnTo>
                    <a:close/>
                  </a:path>
                </a:pathLst>
              </a:custGeom>
              <a:gradFill rotWithShape="0">
                <a:gsLst>
                  <a:gs pos="0">
                    <a:srgbClr val="EFD006"/>
                  </a:gs>
                  <a:gs pos="100000">
                    <a:srgbClr val="FCE980"/>
                  </a:gs>
                </a:gsLst>
                <a:lin ang="5400000" scaled="1"/>
              </a:gradFill>
              <a:ln w="36000">
                <a:noFill/>
                <a:round/>
                <a:headEnd/>
                <a:tailEnd/>
              </a:ln>
            </p:spPr>
            <p:txBody>
              <a:bodyPr wrap="none" anchor="ctr"/>
              <a:lstStyle/>
              <a:p>
                <a:endParaRPr lang="zh-CN" altLang="en-US"/>
              </a:p>
            </p:txBody>
          </p:sp>
        </p:grpSp>
      </p:grpSp>
      <p:grpSp>
        <p:nvGrpSpPr>
          <p:cNvPr id="12" name="Group 33"/>
          <p:cNvGrpSpPr>
            <a:grpSpLocks/>
          </p:cNvGrpSpPr>
          <p:nvPr/>
        </p:nvGrpSpPr>
        <p:grpSpPr bwMode="auto">
          <a:xfrm>
            <a:off x="1707174" y="2285998"/>
            <a:ext cx="936000" cy="936000"/>
            <a:chOff x="2549" y="3169"/>
            <a:chExt cx="1225" cy="1301"/>
          </a:xfrm>
        </p:grpSpPr>
        <p:pic>
          <p:nvPicPr>
            <p:cNvPr id="14" name="Picture 34"/>
            <p:cNvPicPr>
              <a:picLocks noChangeAspect="1" noChangeArrowheads="1"/>
            </p:cNvPicPr>
            <p:nvPr/>
          </p:nvPicPr>
          <p:blipFill>
            <a:blip r:embed="rId2" cstate="print"/>
            <a:srcRect/>
            <a:stretch>
              <a:fillRect/>
            </a:stretch>
          </p:blipFill>
          <p:spPr bwMode="auto">
            <a:xfrm>
              <a:off x="2828" y="4374"/>
              <a:ext cx="667" cy="96"/>
            </a:xfrm>
            <a:prstGeom prst="rect">
              <a:avLst/>
            </a:prstGeom>
            <a:noFill/>
            <a:ln w="9525">
              <a:noFill/>
              <a:round/>
              <a:headEnd/>
              <a:tailEnd/>
            </a:ln>
          </p:spPr>
        </p:pic>
        <p:sp>
          <p:nvSpPr>
            <p:cNvPr id="15" name="Oval 35"/>
            <p:cNvSpPr>
              <a:spLocks noChangeArrowheads="1"/>
            </p:cNvSpPr>
            <p:nvPr/>
          </p:nvSpPr>
          <p:spPr bwMode="auto">
            <a:xfrm>
              <a:off x="2549" y="3180"/>
              <a:ext cx="1225" cy="1225"/>
            </a:xfrm>
            <a:prstGeom prst="ellipse">
              <a:avLst/>
            </a:prstGeom>
            <a:gradFill rotWithShape="0">
              <a:gsLst>
                <a:gs pos="0">
                  <a:srgbClr val="D26163"/>
                </a:gs>
                <a:gs pos="100000">
                  <a:srgbClr val="A80404"/>
                </a:gs>
              </a:gsLst>
              <a:path path="shape">
                <a:fillToRect l="25000" t="29999" r="75000" b="70001"/>
              </a:path>
            </a:gradFill>
            <a:ln w="36000">
              <a:solidFill>
                <a:srgbClr val="A80404"/>
              </a:solidFill>
              <a:round/>
              <a:headEnd/>
              <a:tailEnd/>
            </a:ln>
          </p:spPr>
          <p:txBody>
            <a:bodyPr lIns="108000" tIns="121211" rIns="108000" bIns="63000" anchor="ctr"/>
            <a:lstStyle/>
            <a:p>
              <a:pPr algn="ctr">
                <a:tabLst>
                  <a:tab pos="656650" algn="l"/>
                  <a:tab pos="1313299" algn="l"/>
                </a:tabLst>
              </a:pPr>
              <a:endParaRPr lang="en-US" altLang="zh-CN" sz="6000" b="1" dirty="0">
                <a:solidFill>
                  <a:srgbClr val="FFFFFF"/>
                </a:solidFill>
                <a:ea typeface="宋体" charset="-122"/>
              </a:endParaRPr>
            </a:p>
          </p:txBody>
        </p:sp>
        <p:pic>
          <p:nvPicPr>
            <p:cNvPr id="16" name="Picture 36"/>
            <p:cNvPicPr>
              <a:picLocks noChangeAspect="1" noChangeArrowheads="1"/>
            </p:cNvPicPr>
            <p:nvPr/>
          </p:nvPicPr>
          <p:blipFill>
            <a:blip r:embed="rId3" cstate="print"/>
            <a:srcRect/>
            <a:stretch>
              <a:fillRect/>
            </a:stretch>
          </p:blipFill>
          <p:spPr bwMode="auto">
            <a:xfrm>
              <a:off x="2820" y="3169"/>
              <a:ext cx="688" cy="539"/>
            </a:xfrm>
            <a:prstGeom prst="rect">
              <a:avLst/>
            </a:prstGeom>
            <a:noFill/>
            <a:ln w="9525">
              <a:noFill/>
              <a:round/>
              <a:headEnd/>
              <a:tailEnd/>
            </a:ln>
          </p:spPr>
        </p:pic>
      </p:grpSp>
      <p:grpSp>
        <p:nvGrpSpPr>
          <p:cNvPr id="18" name="组合 17"/>
          <p:cNvGrpSpPr/>
          <p:nvPr/>
        </p:nvGrpSpPr>
        <p:grpSpPr>
          <a:xfrm>
            <a:off x="642910" y="1000114"/>
            <a:ext cx="3219150" cy="427249"/>
            <a:chOff x="5176508" y="1167135"/>
            <a:chExt cx="3219150" cy="427249"/>
          </a:xfrm>
        </p:grpSpPr>
        <p:sp>
          <p:nvSpPr>
            <p:cNvPr id="19" name="矩形 18"/>
            <p:cNvSpPr/>
            <p:nvPr/>
          </p:nvSpPr>
          <p:spPr>
            <a:xfrm>
              <a:off x="5176508" y="1167135"/>
              <a:ext cx="3219150"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十八届五中全会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新发展理念</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20" name="直接连接符 19"/>
            <p:cNvCxnSpPr/>
            <p:nvPr/>
          </p:nvCxnSpPr>
          <p:spPr>
            <a:xfrm>
              <a:off x="5366094" y="1592796"/>
              <a:ext cx="2844000" cy="1588"/>
            </a:xfrm>
            <a:prstGeom prst="line">
              <a:avLst/>
            </a:prstGeom>
            <a:ln w="19050"/>
          </p:spPr>
          <p:style>
            <a:lnRef idx="3">
              <a:schemeClr val="accent2"/>
            </a:lnRef>
            <a:fillRef idx="0">
              <a:schemeClr val="accent2"/>
            </a:fillRef>
            <a:effectRef idx="2">
              <a:schemeClr val="accent2"/>
            </a:effectRef>
            <a:fontRef idx="minor">
              <a:schemeClr val="tx1"/>
            </a:fontRef>
          </p:style>
        </p:cxnSp>
      </p:grpSp>
      <p:sp>
        <p:nvSpPr>
          <p:cNvPr id="21" name="矩形 20"/>
          <p:cNvSpPr/>
          <p:nvPr/>
        </p:nvSpPr>
        <p:spPr>
          <a:xfrm>
            <a:off x="357158" y="2488170"/>
            <a:ext cx="902811" cy="523220"/>
          </a:xfrm>
          <a:prstGeom prst="rect">
            <a:avLst/>
          </a:prstGeom>
        </p:spPr>
        <p:txBody>
          <a:bodyPr wrap="none">
            <a:spAutoFit/>
          </a:bodyPr>
          <a:lstStyle/>
          <a:p>
            <a:r>
              <a:rPr lang="zh-CN" altLang="en-US" sz="2800" b="1" dirty="0" smtClean="0">
                <a:solidFill>
                  <a:schemeClr val="tx1">
                    <a:lumMod val="85000"/>
                    <a:lumOff val="15000"/>
                  </a:schemeClr>
                </a:solidFill>
                <a:latin typeface="微软雅黑" pitchFamily="34" charset="-122"/>
                <a:ea typeface="微软雅黑" pitchFamily="34" charset="-122"/>
              </a:rPr>
              <a:t>创新</a:t>
            </a:r>
            <a:endParaRPr lang="zh-CN" altLang="en-US" sz="2800" b="1" dirty="0">
              <a:solidFill>
                <a:schemeClr val="tx1">
                  <a:lumMod val="85000"/>
                  <a:lumOff val="15000"/>
                </a:schemeClr>
              </a:solidFill>
              <a:latin typeface="微软雅黑" pitchFamily="34" charset="-122"/>
              <a:ea typeface="微软雅黑" pitchFamily="34" charset="-122"/>
            </a:endParaRPr>
          </a:p>
        </p:txBody>
      </p:sp>
      <p:sp>
        <p:nvSpPr>
          <p:cNvPr id="22" name="矩形 21"/>
          <p:cNvSpPr/>
          <p:nvPr/>
        </p:nvSpPr>
        <p:spPr>
          <a:xfrm>
            <a:off x="857224" y="1928808"/>
            <a:ext cx="902811" cy="523220"/>
          </a:xfrm>
          <a:prstGeom prst="rect">
            <a:avLst/>
          </a:prstGeom>
        </p:spPr>
        <p:txBody>
          <a:bodyPr wrap="none">
            <a:spAutoFit/>
          </a:bodyPr>
          <a:lstStyle/>
          <a:p>
            <a:r>
              <a:rPr lang="zh-CN" altLang="en-US" sz="2800" b="1" dirty="0" smtClean="0">
                <a:solidFill>
                  <a:schemeClr val="tx1">
                    <a:lumMod val="85000"/>
                    <a:lumOff val="15000"/>
                  </a:schemeClr>
                </a:solidFill>
                <a:latin typeface="微软雅黑" pitchFamily="34" charset="-122"/>
                <a:ea typeface="微软雅黑" pitchFamily="34" charset="-122"/>
              </a:rPr>
              <a:t>协调</a:t>
            </a:r>
            <a:endParaRPr lang="zh-CN" altLang="en-US" sz="2800" b="1" dirty="0">
              <a:solidFill>
                <a:schemeClr val="tx1">
                  <a:lumMod val="85000"/>
                  <a:lumOff val="15000"/>
                </a:schemeClr>
              </a:solidFill>
              <a:latin typeface="微软雅黑" pitchFamily="34" charset="-122"/>
              <a:ea typeface="微软雅黑" pitchFamily="34" charset="-122"/>
            </a:endParaRPr>
          </a:p>
        </p:txBody>
      </p:sp>
      <p:sp>
        <p:nvSpPr>
          <p:cNvPr id="23" name="矩形 22"/>
          <p:cNvSpPr/>
          <p:nvPr/>
        </p:nvSpPr>
        <p:spPr>
          <a:xfrm>
            <a:off x="1785918" y="1643056"/>
            <a:ext cx="902811" cy="523220"/>
          </a:xfrm>
          <a:prstGeom prst="rect">
            <a:avLst/>
          </a:prstGeom>
        </p:spPr>
        <p:txBody>
          <a:bodyPr wrap="none">
            <a:spAutoFit/>
          </a:bodyPr>
          <a:lstStyle/>
          <a:p>
            <a:r>
              <a:rPr lang="zh-CN" altLang="en-US" sz="2800" b="1" dirty="0" smtClean="0">
                <a:solidFill>
                  <a:schemeClr val="tx1">
                    <a:lumMod val="85000"/>
                    <a:lumOff val="15000"/>
                  </a:schemeClr>
                </a:solidFill>
                <a:latin typeface="微软雅黑" pitchFamily="34" charset="-122"/>
                <a:ea typeface="微软雅黑" pitchFamily="34" charset="-122"/>
              </a:rPr>
              <a:t>绿色</a:t>
            </a:r>
            <a:endParaRPr lang="zh-CN" altLang="en-US" sz="2800" b="1" dirty="0">
              <a:solidFill>
                <a:schemeClr val="tx1">
                  <a:lumMod val="85000"/>
                  <a:lumOff val="15000"/>
                </a:schemeClr>
              </a:solidFill>
              <a:latin typeface="微软雅黑" pitchFamily="34" charset="-122"/>
              <a:ea typeface="微软雅黑" pitchFamily="34" charset="-122"/>
            </a:endParaRPr>
          </a:p>
        </p:txBody>
      </p:sp>
      <p:sp>
        <p:nvSpPr>
          <p:cNvPr id="24" name="矩形 23"/>
          <p:cNvSpPr/>
          <p:nvPr/>
        </p:nvSpPr>
        <p:spPr>
          <a:xfrm>
            <a:off x="2714612" y="1977092"/>
            <a:ext cx="902811" cy="523220"/>
          </a:xfrm>
          <a:prstGeom prst="rect">
            <a:avLst/>
          </a:prstGeom>
        </p:spPr>
        <p:txBody>
          <a:bodyPr wrap="none">
            <a:spAutoFit/>
          </a:bodyPr>
          <a:lstStyle/>
          <a:p>
            <a:r>
              <a:rPr lang="zh-CN" altLang="en-US" sz="2800" b="1" dirty="0" smtClean="0">
                <a:solidFill>
                  <a:schemeClr val="tx1">
                    <a:lumMod val="85000"/>
                    <a:lumOff val="15000"/>
                  </a:schemeClr>
                </a:solidFill>
                <a:latin typeface="微软雅黑" pitchFamily="34" charset="-122"/>
                <a:ea typeface="微软雅黑" pitchFamily="34" charset="-122"/>
              </a:rPr>
              <a:t>开放</a:t>
            </a:r>
            <a:endParaRPr lang="zh-CN" altLang="en-US" sz="2800" b="1" dirty="0">
              <a:solidFill>
                <a:schemeClr val="tx1">
                  <a:lumMod val="85000"/>
                  <a:lumOff val="15000"/>
                </a:schemeClr>
              </a:solidFill>
              <a:latin typeface="微软雅黑" pitchFamily="34" charset="-122"/>
              <a:ea typeface="微软雅黑" pitchFamily="34" charset="-122"/>
            </a:endParaRPr>
          </a:p>
        </p:txBody>
      </p:sp>
      <p:sp>
        <p:nvSpPr>
          <p:cNvPr id="25" name="矩形 24"/>
          <p:cNvSpPr/>
          <p:nvPr/>
        </p:nvSpPr>
        <p:spPr>
          <a:xfrm>
            <a:off x="3169123" y="2548596"/>
            <a:ext cx="902811" cy="523220"/>
          </a:xfrm>
          <a:prstGeom prst="rect">
            <a:avLst/>
          </a:prstGeom>
        </p:spPr>
        <p:txBody>
          <a:bodyPr wrap="none">
            <a:spAutoFit/>
          </a:bodyPr>
          <a:lstStyle/>
          <a:p>
            <a:r>
              <a:rPr lang="zh-CN" altLang="en-US" sz="2800" b="1" dirty="0" smtClean="0">
                <a:solidFill>
                  <a:schemeClr val="tx1">
                    <a:lumMod val="85000"/>
                    <a:lumOff val="15000"/>
                  </a:schemeClr>
                </a:solidFill>
                <a:latin typeface="微软雅黑" pitchFamily="34" charset="-122"/>
                <a:ea typeface="微软雅黑" pitchFamily="34" charset="-122"/>
              </a:rPr>
              <a:t>共享</a:t>
            </a:r>
            <a:endParaRPr lang="zh-CN" altLang="en-US" sz="2800" b="1" dirty="0">
              <a:solidFill>
                <a:schemeClr val="tx1">
                  <a:lumMod val="85000"/>
                  <a:lumOff val="15000"/>
                </a:schemeClr>
              </a:solidFill>
              <a:latin typeface="微软雅黑" pitchFamily="34" charset="-122"/>
              <a:ea typeface="微软雅黑" pitchFamily="34" charset="-122"/>
            </a:endParaRPr>
          </a:p>
        </p:txBody>
      </p:sp>
      <p:grpSp>
        <p:nvGrpSpPr>
          <p:cNvPr id="81" name="组合 80"/>
          <p:cNvGrpSpPr/>
          <p:nvPr/>
        </p:nvGrpSpPr>
        <p:grpSpPr>
          <a:xfrm>
            <a:off x="4214810" y="995618"/>
            <a:ext cx="1152000" cy="756000"/>
            <a:chOff x="4214810" y="995618"/>
            <a:chExt cx="1152000" cy="756000"/>
          </a:xfrm>
        </p:grpSpPr>
        <p:grpSp>
          <p:nvGrpSpPr>
            <p:cNvPr id="27" name="组合 33"/>
            <p:cNvGrpSpPr/>
            <p:nvPr/>
          </p:nvGrpSpPr>
          <p:grpSpPr>
            <a:xfrm>
              <a:off x="4214810" y="995618"/>
              <a:ext cx="1152000" cy="576000"/>
              <a:chOff x="500034" y="2500312"/>
              <a:chExt cx="1152000" cy="576000"/>
            </a:xfrm>
          </p:grpSpPr>
          <p:grpSp>
            <p:nvGrpSpPr>
              <p:cNvPr id="30" name="组合 11"/>
              <p:cNvGrpSpPr/>
              <p:nvPr/>
            </p:nvGrpSpPr>
            <p:grpSpPr>
              <a:xfrm>
                <a:off x="500034" y="2500312"/>
                <a:ext cx="1152000" cy="576000"/>
                <a:chOff x="428596" y="1071552"/>
                <a:chExt cx="1152000" cy="672358"/>
              </a:xfrm>
            </p:grpSpPr>
            <p:sp>
              <p:nvSpPr>
                <p:cNvPr id="33" name="圆角矩形 32"/>
                <p:cNvSpPr/>
                <p:nvPr/>
              </p:nvSpPr>
              <p:spPr>
                <a:xfrm>
                  <a:off x="428596" y="1071552"/>
                  <a:ext cx="1152000" cy="67235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500034" y="1154941"/>
                  <a:ext cx="1008000" cy="504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黑体" pitchFamily="49" charset="-122"/>
                    <a:ea typeface="黑体" pitchFamily="49" charset="-122"/>
                  </a:endParaRPr>
                </a:p>
              </p:txBody>
            </p:sp>
          </p:grpSp>
          <p:sp>
            <p:nvSpPr>
              <p:cNvPr id="29" name="矩形 28"/>
              <p:cNvSpPr/>
              <p:nvPr/>
            </p:nvSpPr>
            <p:spPr>
              <a:xfrm>
                <a:off x="500034" y="2571750"/>
                <a:ext cx="1107996" cy="369332"/>
              </a:xfrm>
              <a:prstGeom prst="rect">
                <a:avLst/>
              </a:prstGeom>
            </p:spPr>
            <p:txBody>
              <a:bodyPr wrap="none">
                <a:spAutoFit/>
              </a:bodyPr>
              <a:lstStyle/>
              <a:p>
                <a:pPr algn="ctr"/>
                <a:r>
                  <a:rPr lang="zh-CN" altLang="en-US" dirty="0" smtClean="0">
                    <a:solidFill>
                      <a:schemeClr val="lt1"/>
                    </a:solidFill>
                    <a:latin typeface="黑体" pitchFamily="49" charset="-122"/>
                    <a:ea typeface="黑体" pitchFamily="49" charset="-122"/>
                  </a:rPr>
                  <a:t>创新发展</a:t>
                </a:r>
              </a:p>
            </p:txBody>
          </p:sp>
        </p:grpSp>
        <p:cxnSp>
          <p:nvCxnSpPr>
            <p:cNvPr id="36" name="直接连接符 35"/>
            <p:cNvCxnSpPr/>
            <p:nvPr/>
          </p:nvCxnSpPr>
          <p:spPr>
            <a:xfrm rot="5400000">
              <a:off x="4696314" y="1661618"/>
              <a:ext cx="18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a:off x="4714876" y="1785932"/>
            <a:ext cx="24120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429256" y="1273724"/>
            <a:ext cx="2037737" cy="369332"/>
          </a:xfrm>
          <a:prstGeom prst="rect">
            <a:avLst/>
          </a:prstGeom>
        </p:spPr>
        <p:txBody>
          <a:bodyPr wrap="none">
            <a:spAutoFit/>
          </a:bodyPr>
          <a:lstStyle/>
          <a:p>
            <a:r>
              <a:rPr lang="zh-CN" altLang="en-US" dirty="0" smtClean="0"/>
              <a:t>解决</a:t>
            </a:r>
            <a:r>
              <a:rPr lang="zh-CN" altLang="en-US" b="1" dirty="0" smtClean="0">
                <a:solidFill>
                  <a:srgbClr val="C00000"/>
                </a:solidFill>
              </a:rPr>
              <a:t>发展动力</a:t>
            </a:r>
            <a:r>
              <a:rPr lang="zh-CN" altLang="en-US" dirty="0" smtClean="0"/>
              <a:t>问题</a:t>
            </a:r>
            <a:endParaRPr lang="zh-CN" altLang="en-US" dirty="0"/>
          </a:p>
        </p:txBody>
      </p:sp>
      <p:grpSp>
        <p:nvGrpSpPr>
          <p:cNvPr id="82" name="组合 81"/>
          <p:cNvGrpSpPr/>
          <p:nvPr/>
        </p:nvGrpSpPr>
        <p:grpSpPr>
          <a:xfrm>
            <a:off x="7634842" y="1500180"/>
            <a:ext cx="1152000" cy="931504"/>
            <a:chOff x="7634842" y="1500180"/>
            <a:chExt cx="1152000" cy="931504"/>
          </a:xfrm>
        </p:grpSpPr>
        <p:grpSp>
          <p:nvGrpSpPr>
            <p:cNvPr id="48" name="组合 33"/>
            <p:cNvGrpSpPr/>
            <p:nvPr/>
          </p:nvGrpSpPr>
          <p:grpSpPr>
            <a:xfrm>
              <a:off x="7634842" y="1500180"/>
              <a:ext cx="1152000" cy="576000"/>
              <a:chOff x="500034" y="2500312"/>
              <a:chExt cx="1152000" cy="576000"/>
            </a:xfrm>
          </p:grpSpPr>
          <p:grpSp>
            <p:nvGrpSpPr>
              <p:cNvPr id="49" name="组合 11"/>
              <p:cNvGrpSpPr/>
              <p:nvPr/>
            </p:nvGrpSpPr>
            <p:grpSpPr>
              <a:xfrm>
                <a:off x="500034" y="2500312"/>
                <a:ext cx="1152000" cy="576000"/>
                <a:chOff x="428596" y="1071552"/>
                <a:chExt cx="1152000" cy="672358"/>
              </a:xfrm>
            </p:grpSpPr>
            <p:sp>
              <p:nvSpPr>
                <p:cNvPr id="51" name="圆角矩形 50"/>
                <p:cNvSpPr/>
                <p:nvPr/>
              </p:nvSpPr>
              <p:spPr>
                <a:xfrm>
                  <a:off x="428596" y="1071552"/>
                  <a:ext cx="1152000" cy="6723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500034" y="1154941"/>
                  <a:ext cx="1008000" cy="504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黑体" pitchFamily="49" charset="-122"/>
                    <a:ea typeface="黑体" pitchFamily="49" charset="-122"/>
                  </a:endParaRPr>
                </a:p>
              </p:txBody>
            </p:sp>
          </p:grpSp>
          <p:sp>
            <p:nvSpPr>
              <p:cNvPr id="50" name="矩形 49"/>
              <p:cNvSpPr/>
              <p:nvPr/>
            </p:nvSpPr>
            <p:spPr>
              <a:xfrm>
                <a:off x="500034" y="2571750"/>
                <a:ext cx="1107996" cy="369332"/>
              </a:xfrm>
              <a:prstGeom prst="rect">
                <a:avLst/>
              </a:prstGeom>
            </p:spPr>
            <p:txBody>
              <a:bodyPr wrap="none">
                <a:spAutoFit/>
              </a:bodyPr>
              <a:lstStyle/>
              <a:p>
                <a:pPr algn="ctr"/>
                <a:r>
                  <a:rPr lang="zh-CN" altLang="en-US" dirty="0" smtClean="0">
                    <a:solidFill>
                      <a:schemeClr val="lt1"/>
                    </a:solidFill>
                    <a:latin typeface="黑体" pitchFamily="49" charset="-122"/>
                    <a:ea typeface="黑体" pitchFamily="49" charset="-122"/>
                  </a:rPr>
                  <a:t>协调发展</a:t>
                </a:r>
              </a:p>
            </p:txBody>
          </p:sp>
        </p:grpSp>
        <p:cxnSp>
          <p:nvCxnSpPr>
            <p:cNvPr id="53" name="直接连接符 52"/>
            <p:cNvCxnSpPr/>
            <p:nvPr/>
          </p:nvCxnSpPr>
          <p:spPr>
            <a:xfrm rot="5400000">
              <a:off x="8035337" y="2251684"/>
              <a:ext cx="36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4" name="直接连接符 53"/>
          <p:cNvCxnSpPr/>
          <p:nvPr/>
        </p:nvCxnSpPr>
        <p:spPr>
          <a:xfrm>
            <a:off x="5946214" y="2431782"/>
            <a:ext cx="2412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500694" y="2059542"/>
            <a:ext cx="2270173" cy="369332"/>
          </a:xfrm>
          <a:prstGeom prst="rect">
            <a:avLst/>
          </a:prstGeom>
        </p:spPr>
        <p:txBody>
          <a:bodyPr wrap="none">
            <a:spAutoFit/>
          </a:bodyPr>
          <a:lstStyle/>
          <a:p>
            <a:r>
              <a:rPr lang="zh-CN" altLang="en-US" dirty="0" smtClean="0"/>
              <a:t>解决</a:t>
            </a:r>
            <a:r>
              <a:rPr lang="zh-CN" altLang="en-US" b="1" dirty="0" smtClean="0">
                <a:solidFill>
                  <a:schemeClr val="accent1">
                    <a:lumMod val="75000"/>
                  </a:schemeClr>
                </a:solidFill>
              </a:rPr>
              <a:t>发展不平衡</a:t>
            </a:r>
            <a:r>
              <a:rPr lang="zh-CN" altLang="en-US" dirty="0" smtClean="0"/>
              <a:t>问题</a:t>
            </a:r>
            <a:endParaRPr lang="zh-CN" altLang="en-US" dirty="0"/>
          </a:p>
        </p:txBody>
      </p:sp>
      <p:grpSp>
        <p:nvGrpSpPr>
          <p:cNvPr id="83" name="组合 82"/>
          <p:cNvGrpSpPr/>
          <p:nvPr/>
        </p:nvGrpSpPr>
        <p:grpSpPr>
          <a:xfrm>
            <a:off x="4284596" y="2222206"/>
            <a:ext cx="1152000" cy="933190"/>
            <a:chOff x="4284596" y="2222206"/>
            <a:chExt cx="1152000" cy="933190"/>
          </a:xfrm>
        </p:grpSpPr>
        <p:grpSp>
          <p:nvGrpSpPr>
            <p:cNvPr id="56" name="组合 33"/>
            <p:cNvGrpSpPr/>
            <p:nvPr/>
          </p:nvGrpSpPr>
          <p:grpSpPr>
            <a:xfrm>
              <a:off x="4284596" y="2222206"/>
              <a:ext cx="1152000" cy="576000"/>
              <a:chOff x="500034" y="2500312"/>
              <a:chExt cx="1152000" cy="576000"/>
            </a:xfrm>
          </p:grpSpPr>
          <p:grpSp>
            <p:nvGrpSpPr>
              <p:cNvPr id="57" name="组合 11"/>
              <p:cNvGrpSpPr/>
              <p:nvPr/>
            </p:nvGrpSpPr>
            <p:grpSpPr>
              <a:xfrm>
                <a:off x="500034" y="2500312"/>
                <a:ext cx="1152000" cy="576000"/>
                <a:chOff x="428596" y="1071552"/>
                <a:chExt cx="1152000" cy="672358"/>
              </a:xfrm>
            </p:grpSpPr>
            <p:sp>
              <p:nvSpPr>
                <p:cNvPr id="59" name="圆角矩形 58"/>
                <p:cNvSpPr/>
                <p:nvPr/>
              </p:nvSpPr>
              <p:spPr>
                <a:xfrm>
                  <a:off x="428596" y="1071552"/>
                  <a:ext cx="1152000" cy="67235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500034" y="1154941"/>
                  <a:ext cx="1008000" cy="504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黑体" pitchFamily="49" charset="-122"/>
                    <a:ea typeface="黑体" pitchFamily="49" charset="-122"/>
                  </a:endParaRPr>
                </a:p>
              </p:txBody>
            </p:sp>
          </p:grpSp>
          <p:sp>
            <p:nvSpPr>
              <p:cNvPr id="58" name="矩形 57"/>
              <p:cNvSpPr/>
              <p:nvPr/>
            </p:nvSpPr>
            <p:spPr>
              <a:xfrm>
                <a:off x="500034" y="2571750"/>
                <a:ext cx="1107996" cy="369332"/>
              </a:xfrm>
              <a:prstGeom prst="rect">
                <a:avLst/>
              </a:prstGeom>
            </p:spPr>
            <p:txBody>
              <a:bodyPr wrap="none">
                <a:spAutoFit/>
              </a:bodyPr>
              <a:lstStyle/>
              <a:p>
                <a:pPr algn="ctr"/>
                <a:r>
                  <a:rPr lang="zh-CN" altLang="en-US" dirty="0" smtClean="0">
                    <a:solidFill>
                      <a:schemeClr val="lt1"/>
                    </a:solidFill>
                    <a:latin typeface="黑体" pitchFamily="49" charset="-122"/>
                    <a:ea typeface="黑体" pitchFamily="49" charset="-122"/>
                  </a:rPr>
                  <a:t>绿色发展</a:t>
                </a:r>
              </a:p>
            </p:txBody>
          </p:sp>
        </p:grpSp>
        <p:cxnSp>
          <p:nvCxnSpPr>
            <p:cNvPr id="61" name="直接连接符 60"/>
            <p:cNvCxnSpPr/>
            <p:nvPr/>
          </p:nvCxnSpPr>
          <p:spPr>
            <a:xfrm rot="5400000">
              <a:off x="4676100" y="2975396"/>
              <a:ext cx="36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62" name="直接连接符 61"/>
          <p:cNvCxnSpPr/>
          <p:nvPr/>
        </p:nvCxnSpPr>
        <p:spPr>
          <a:xfrm>
            <a:off x="4784662" y="3155396"/>
            <a:ext cx="2412000"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5000628" y="2786064"/>
            <a:ext cx="2505814" cy="369332"/>
          </a:xfrm>
          <a:prstGeom prst="rect">
            <a:avLst/>
          </a:prstGeom>
        </p:spPr>
        <p:txBody>
          <a:bodyPr wrap="none">
            <a:spAutoFit/>
          </a:bodyPr>
          <a:lstStyle/>
          <a:p>
            <a:r>
              <a:rPr lang="zh-CN" altLang="en-US" dirty="0" smtClean="0"/>
              <a:t>解决</a:t>
            </a:r>
            <a:r>
              <a:rPr lang="zh-CN" altLang="en-US" b="1" dirty="0" smtClean="0">
                <a:solidFill>
                  <a:schemeClr val="accent3">
                    <a:lumMod val="50000"/>
                  </a:schemeClr>
                </a:solidFill>
              </a:rPr>
              <a:t>人与自然和谐共生</a:t>
            </a:r>
            <a:endParaRPr lang="zh-CN" altLang="en-US" dirty="0">
              <a:solidFill>
                <a:schemeClr val="accent3">
                  <a:lumMod val="50000"/>
                </a:schemeClr>
              </a:solidFill>
            </a:endParaRPr>
          </a:p>
        </p:txBody>
      </p:sp>
      <p:grpSp>
        <p:nvGrpSpPr>
          <p:cNvPr id="84" name="组合 83"/>
          <p:cNvGrpSpPr/>
          <p:nvPr/>
        </p:nvGrpSpPr>
        <p:grpSpPr>
          <a:xfrm>
            <a:off x="7634842" y="2924444"/>
            <a:ext cx="1152000" cy="931504"/>
            <a:chOff x="7634842" y="2924444"/>
            <a:chExt cx="1152000" cy="931504"/>
          </a:xfrm>
        </p:grpSpPr>
        <p:grpSp>
          <p:nvGrpSpPr>
            <p:cNvPr id="64" name="组合 33"/>
            <p:cNvGrpSpPr/>
            <p:nvPr/>
          </p:nvGrpSpPr>
          <p:grpSpPr>
            <a:xfrm>
              <a:off x="7634842" y="2924444"/>
              <a:ext cx="1152000" cy="576000"/>
              <a:chOff x="500034" y="2500312"/>
              <a:chExt cx="1152000" cy="576000"/>
            </a:xfrm>
          </p:grpSpPr>
          <p:grpSp>
            <p:nvGrpSpPr>
              <p:cNvPr id="65" name="组合 11"/>
              <p:cNvGrpSpPr/>
              <p:nvPr/>
            </p:nvGrpSpPr>
            <p:grpSpPr>
              <a:xfrm>
                <a:off x="500034" y="2500312"/>
                <a:ext cx="1152000" cy="576000"/>
                <a:chOff x="428596" y="1071552"/>
                <a:chExt cx="1152000" cy="672358"/>
              </a:xfrm>
            </p:grpSpPr>
            <p:sp>
              <p:nvSpPr>
                <p:cNvPr id="67" name="圆角矩形 66"/>
                <p:cNvSpPr/>
                <p:nvPr/>
              </p:nvSpPr>
              <p:spPr>
                <a:xfrm>
                  <a:off x="428596" y="1071552"/>
                  <a:ext cx="1152000" cy="67235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500034" y="1154941"/>
                  <a:ext cx="1008000" cy="50426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黑体" pitchFamily="49" charset="-122"/>
                    <a:ea typeface="黑体" pitchFamily="49" charset="-122"/>
                  </a:endParaRPr>
                </a:p>
              </p:txBody>
            </p:sp>
          </p:grpSp>
          <p:sp>
            <p:nvSpPr>
              <p:cNvPr id="66" name="矩形 65"/>
              <p:cNvSpPr/>
              <p:nvPr/>
            </p:nvSpPr>
            <p:spPr>
              <a:xfrm>
                <a:off x="500034" y="2571750"/>
                <a:ext cx="1107996" cy="369332"/>
              </a:xfrm>
              <a:prstGeom prst="rect">
                <a:avLst/>
              </a:prstGeom>
            </p:spPr>
            <p:txBody>
              <a:bodyPr wrap="none">
                <a:spAutoFit/>
              </a:bodyPr>
              <a:lstStyle/>
              <a:p>
                <a:pPr algn="ctr"/>
                <a:r>
                  <a:rPr lang="zh-CN" altLang="en-US" dirty="0" smtClean="0">
                    <a:solidFill>
                      <a:schemeClr val="lt1"/>
                    </a:solidFill>
                    <a:latin typeface="黑体" pitchFamily="49" charset="-122"/>
                    <a:ea typeface="黑体" pitchFamily="49" charset="-122"/>
                  </a:rPr>
                  <a:t>开放发展</a:t>
                </a:r>
              </a:p>
            </p:txBody>
          </p:sp>
        </p:grpSp>
        <p:cxnSp>
          <p:nvCxnSpPr>
            <p:cNvPr id="69" name="直接连接符 68"/>
            <p:cNvCxnSpPr/>
            <p:nvPr/>
          </p:nvCxnSpPr>
          <p:spPr>
            <a:xfrm rot="5400000">
              <a:off x="8026346" y="3675948"/>
              <a:ext cx="36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5857884" y="3856046"/>
            <a:ext cx="24120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5212664" y="3488302"/>
            <a:ext cx="2502608" cy="369332"/>
          </a:xfrm>
          <a:prstGeom prst="rect">
            <a:avLst/>
          </a:prstGeom>
        </p:spPr>
        <p:txBody>
          <a:bodyPr wrap="none">
            <a:spAutoFit/>
          </a:bodyPr>
          <a:lstStyle/>
          <a:p>
            <a:r>
              <a:rPr lang="zh-CN" altLang="en-US" dirty="0" smtClean="0"/>
              <a:t>侧重解决</a:t>
            </a:r>
            <a:r>
              <a:rPr lang="zh-CN" altLang="en-US" b="1" dirty="0" smtClean="0">
                <a:solidFill>
                  <a:schemeClr val="accent6">
                    <a:lumMod val="50000"/>
                  </a:schemeClr>
                </a:solidFill>
              </a:rPr>
              <a:t>内外联动</a:t>
            </a:r>
            <a:r>
              <a:rPr lang="zh-CN" altLang="en-US" dirty="0" smtClean="0"/>
              <a:t>问题</a:t>
            </a:r>
          </a:p>
        </p:txBody>
      </p:sp>
      <p:grpSp>
        <p:nvGrpSpPr>
          <p:cNvPr id="85" name="组合 84"/>
          <p:cNvGrpSpPr/>
          <p:nvPr/>
        </p:nvGrpSpPr>
        <p:grpSpPr>
          <a:xfrm>
            <a:off x="4660330" y="3926164"/>
            <a:ext cx="1152000" cy="718876"/>
            <a:chOff x="4660330" y="3926164"/>
            <a:chExt cx="1152000" cy="718876"/>
          </a:xfrm>
        </p:grpSpPr>
        <p:grpSp>
          <p:nvGrpSpPr>
            <p:cNvPr id="72" name="组合 33"/>
            <p:cNvGrpSpPr/>
            <p:nvPr/>
          </p:nvGrpSpPr>
          <p:grpSpPr>
            <a:xfrm>
              <a:off x="4660330" y="3926164"/>
              <a:ext cx="1152000" cy="576000"/>
              <a:chOff x="500034" y="2500312"/>
              <a:chExt cx="1152000" cy="576000"/>
            </a:xfrm>
          </p:grpSpPr>
          <p:grpSp>
            <p:nvGrpSpPr>
              <p:cNvPr id="73" name="组合 11"/>
              <p:cNvGrpSpPr/>
              <p:nvPr/>
            </p:nvGrpSpPr>
            <p:grpSpPr>
              <a:xfrm>
                <a:off x="500034" y="2500312"/>
                <a:ext cx="1152000" cy="576000"/>
                <a:chOff x="428596" y="1071552"/>
                <a:chExt cx="1152000" cy="672358"/>
              </a:xfrm>
            </p:grpSpPr>
            <p:sp>
              <p:nvSpPr>
                <p:cNvPr id="75" name="圆角矩形 74"/>
                <p:cNvSpPr/>
                <p:nvPr/>
              </p:nvSpPr>
              <p:spPr>
                <a:xfrm>
                  <a:off x="428596" y="1071552"/>
                  <a:ext cx="1152000" cy="67235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500034" y="1154941"/>
                  <a:ext cx="1008000" cy="504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黑体" pitchFamily="49" charset="-122"/>
                    <a:ea typeface="黑体" pitchFamily="49" charset="-122"/>
                  </a:endParaRPr>
                </a:p>
              </p:txBody>
            </p:sp>
          </p:grpSp>
          <p:sp>
            <p:nvSpPr>
              <p:cNvPr id="74" name="矩形 73"/>
              <p:cNvSpPr/>
              <p:nvPr/>
            </p:nvSpPr>
            <p:spPr>
              <a:xfrm>
                <a:off x="500034" y="2571750"/>
                <a:ext cx="1107996" cy="369332"/>
              </a:xfrm>
              <a:prstGeom prst="rect">
                <a:avLst/>
              </a:prstGeom>
            </p:spPr>
            <p:txBody>
              <a:bodyPr wrap="none">
                <a:spAutoFit/>
              </a:bodyPr>
              <a:lstStyle/>
              <a:p>
                <a:pPr algn="ctr"/>
                <a:r>
                  <a:rPr lang="zh-CN" altLang="en-US" dirty="0" smtClean="0">
                    <a:solidFill>
                      <a:schemeClr val="lt1"/>
                    </a:solidFill>
                    <a:latin typeface="黑体" pitchFamily="49" charset="-122"/>
                    <a:ea typeface="黑体" pitchFamily="49" charset="-122"/>
                  </a:rPr>
                  <a:t>共享发展</a:t>
                </a:r>
              </a:p>
            </p:txBody>
          </p:sp>
        </p:grpSp>
        <p:cxnSp>
          <p:nvCxnSpPr>
            <p:cNvPr id="77" name="直接连接符 76"/>
            <p:cNvCxnSpPr/>
            <p:nvPr/>
          </p:nvCxnSpPr>
          <p:spPr>
            <a:xfrm rot="5400000">
              <a:off x="5159834" y="4573040"/>
              <a:ext cx="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p:nvCxnSpPr>
        <p:spPr>
          <a:xfrm>
            <a:off x="5160396" y="4647948"/>
            <a:ext cx="24120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874776" y="4202682"/>
            <a:ext cx="2505814" cy="369332"/>
          </a:xfrm>
          <a:prstGeom prst="rect">
            <a:avLst/>
          </a:prstGeom>
        </p:spPr>
        <p:txBody>
          <a:bodyPr wrap="none">
            <a:spAutoFit/>
          </a:bodyPr>
          <a:lstStyle/>
          <a:p>
            <a:r>
              <a:rPr lang="zh-CN" altLang="en-US" dirty="0" smtClean="0"/>
              <a:t>解决</a:t>
            </a:r>
            <a:r>
              <a:rPr lang="zh-CN" altLang="en-US" b="1" dirty="0" smtClean="0">
                <a:solidFill>
                  <a:schemeClr val="accent4">
                    <a:lumMod val="50000"/>
                  </a:schemeClr>
                </a:solidFill>
              </a:rPr>
              <a:t>社会公平公正</a:t>
            </a:r>
            <a:r>
              <a:rPr lang="zh-CN" altLang="en-US" dirty="0" smtClean="0"/>
              <a:t>问题</a:t>
            </a:r>
          </a:p>
        </p:txBody>
      </p:sp>
      <p:sp>
        <p:nvSpPr>
          <p:cNvPr id="80" name="矩形 79"/>
          <p:cNvSpPr/>
          <p:nvPr/>
        </p:nvSpPr>
        <p:spPr>
          <a:xfrm>
            <a:off x="357158" y="3639931"/>
            <a:ext cx="4214842" cy="757130"/>
          </a:xfrm>
          <a:prstGeom prst="rect">
            <a:avLst/>
          </a:prstGeom>
        </p:spPr>
        <p:txBody>
          <a:bodyPr wrap="square">
            <a:spAutoFit/>
          </a:bodyPr>
          <a:lstStyle/>
          <a:p>
            <a:pPr>
              <a:lnSpc>
                <a:spcPct val="120000"/>
              </a:lnSpc>
            </a:pPr>
            <a:r>
              <a:rPr lang="zh-CN" altLang="en-US" b="1" dirty="0" smtClean="0"/>
              <a:t>中央经济工作会议再次强调要</a:t>
            </a:r>
            <a:r>
              <a:rPr lang="en-US" altLang="zh-CN" b="1" dirty="0" smtClean="0"/>
              <a:t>——</a:t>
            </a:r>
          </a:p>
          <a:p>
            <a:pPr>
              <a:lnSpc>
                <a:spcPct val="120000"/>
              </a:lnSpc>
            </a:pPr>
            <a:r>
              <a:rPr lang="zh-CN" altLang="en-US" b="1" dirty="0" smtClean="0"/>
              <a:t>      “牢固树立和贯彻落实新发展理念”</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3000"/>
                            </p:stCondLst>
                            <p:childTnLst>
                              <p:par>
                                <p:cTn id="25" presetID="2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childTnLst>
                          </p:cTn>
                        </p:par>
                        <p:par>
                          <p:cTn id="29" fill="hold">
                            <p:stCondLst>
                              <p:cond delay="3500"/>
                            </p:stCondLst>
                            <p:childTnLst>
                              <p:par>
                                <p:cTn id="30" presetID="2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childTnLst>
                                </p:cTn>
                              </p:par>
                            </p:childTnLst>
                          </p:cTn>
                        </p:par>
                        <p:par>
                          <p:cTn id="34" fill="hold">
                            <p:stCondLst>
                              <p:cond delay="4000"/>
                            </p:stCondLst>
                            <p:childTnLst>
                              <p:par>
                                <p:cTn id="35" presetID="2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6500"/>
                            </p:stCondLst>
                            <p:childTnLst>
                              <p:par>
                                <p:cTn id="58" presetID="22" presetClass="entr" presetSubtype="4" fill="hold"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down)">
                                      <p:cBhvr>
                                        <p:cTn id="60" dur="500"/>
                                        <p:tgtEl>
                                          <p:spTgt spid="81"/>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7500"/>
                            </p:stCondLst>
                            <p:childTnLst>
                              <p:par>
                                <p:cTn id="66" presetID="22" presetClass="entr" presetSubtype="2"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right)">
                                      <p:cBhvr>
                                        <p:cTn id="68" dur="500"/>
                                        <p:tgtEl>
                                          <p:spTgt spid="54"/>
                                        </p:tgtEl>
                                      </p:cBhvr>
                                    </p:animEffect>
                                  </p:childTnLst>
                                </p:cTn>
                              </p:par>
                            </p:childTnLst>
                          </p:cTn>
                        </p:par>
                        <p:par>
                          <p:cTn id="69" fill="hold">
                            <p:stCondLst>
                              <p:cond delay="8000"/>
                            </p:stCondLst>
                            <p:childTnLst>
                              <p:par>
                                <p:cTn id="70" presetID="22" presetClass="entr" presetSubtype="4"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down)">
                                      <p:cBhvr>
                                        <p:cTn id="72" dur="500"/>
                                        <p:tgtEl>
                                          <p:spTgt spid="82"/>
                                        </p:tgtEl>
                                      </p:cBhvr>
                                    </p:animEffect>
                                  </p:childTnLst>
                                </p:cTn>
                              </p:par>
                            </p:childTnLst>
                          </p:cTn>
                        </p:par>
                        <p:par>
                          <p:cTn id="73" fill="hold">
                            <p:stCondLst>
                              <p:cond delay="8500"/>
                            </p:stCondLst>
                            <p:childTnLst>
                              <p:par>
                                <p:cTn id="74" presetID="22" presetClass="entr" presetSubtype="2"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right)">
                                      <p:cBhvr>
                                        <p:cTn id="76" dur="500"/>
                                        <p:tgtEl>
                                          <p:spTgt spid="55"/>
                                        </p:tgtEl>
                                      </p:cBhvr>
                                    </p:animEffect>
                                  </p:childTnLst>
                                </p:cTn>
                              </p:par>
                            </p:childTnLst>
                          </p:cTn>
                        </p:par>
                        <p:par>
                          <p:cTn id="77" fill="hold">
                            <p:stCondLst>
                              <p:cond delay="9000"/>
                            </p:stCondLst>
                            <p:childTnLst>
                              <p:par>
                                <p:cTn id="78" presetID="22" presetClass="entr" presetSubtype="8" fill="hold"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left)">
                                      <p:cBhvr>
                                        <p:cTn id="80" dur="500"/>
                                        <p:tgtEl>
                                          <p:spTgt spid="62"/>
                                        </p:tgtEl>
                                      </p:cBhvr>
                                    </p:animEffect>
                                  </p:childTnLst>
                                </p:cTn>
                              </p:par>
                            </p:childTnLst>
                          </p:cTn>
                        </p:par>
                        <p:par>
                          <p:cTn id="81" fill="hold">
                            <p:stCondLst>
                              <p:cond delay="9500"/>
                            </p:stCondLst>
                            <p:childTnLst>
                              <p:par>
                                <p:cTn id="82" presetID="22" presetClass="entr" presetSubtype="4"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down)">
                                      <p:cBhvr>
                                        <p:cTn id="84" dur="500"/>
                                        <p:tgtEl>
                                          <p:spTgt spid="83"/>
                                        </p:tgtEl>
                                      </p:cBhvr>
                                    </p:animEffect>
                                  </p:childTnLst>
                                </p:cTn>
                              </p:par>
                            </p:childTnLst>
                          </p:cTn>
                        </p:par>
                        <p:par>
                          <p:cTn id="85" fill="hold">
                            <p:stCondLst>
                              <p:cond delay="10000"/>
                            </p:stCondLst>
                            <p:childTnLst>
                              <p:par>
                                <p:cTn id="86" presetID="22" presetClass="entr" presetSubtype="8"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childTnLst>
                          </p:cTn>
                        </p:par>
                        <p:par>
                          <p:cTn id="89" fill="hold">
                            <p:stCondLst>
                              <p:cond delay="10500"/>
                            </p:stCondLst>
                            <p:childTnLst>
                              <p:par>
                                <p:cTn id="90" presetID="22" presetClass="entr" presetSubtype="1"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up)">
                                      <p:cBhvr>
                                        <p:cTn id="92" dur="500"/>
                                        <p:tgtEl>
                                          <p:spTgt spid="70"/>
                                        </p:tgtEl>
                                      </p:cBhvr>
                                    </p:animEffect>
                                  </p:childTnLst>
                                </p:cTn>
                              </p:par>
                            </p:childTnLst>
                          </p:cTn>
                        </p:par>
                        <p:par>
                          <p:cTn id="93" fill="hold">
                            <p:stCondLst>
                              <p:cond delay="11000"/>
                            </p:stCondLst>
                            <p:childTnLst>
                              <p:par>
                                <p:cTn id="94" presetID="22" presetClass="entr" presetSubtype="4" fill="hold"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wipe(down)">
                                      <p:cBhvr>
                                        <p:cTn id="96" dur="500"/>
                                        <p:tgtEl>
                                          <p:spTgt spid="84"/>
                                        </p:tgtEl>
                                      </p:cBhvr>
                                    </p:animEffect>
                                  </p:childTnLst>
                                </p:cTn>
                              </p:par>
                            </p:childTnLst>
                          </p:cTn>
                        </p:par>
                        <p:par>
                          <p:cTn id="97" fill="hold">
                            <p:stCondLst>
                              <p:cond delay="11500"/>
                            </p:stCondLst>
                            <p:childTnLst>
                              <p:par>
                                <p:cTn id="98" presetID="22" presetClass="entr" presetSubtype="2"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right)">
                                      <p:cBhvr>
                                        <p:cTn id="100" dur="500"/>
                                        <p:tgtEl>
                                          <p:spTgt spid="71"/>
                                        </p:tgtEl>
                                      </p:cBhvr>
                                    </p:animEffect>
                                  </p:childTnLst>
                                </p:cTn>
                              </p:par>
                            </p:childTnLst>
                          </p:cTn>
                        </p:par>
                        <p:par>
                          <p:cTn id="101" fill="hold">
                            <p:stCondLst>
                              <p:cond delay="12000"/>
                            </p:stCondLst>
                            <p:childTnLst>
                              <p:par>
                                <p:cTn id="102" presetID="22" presetClass="entr" presetSubtype="8"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500"/>
                                        <p:tgtEl>
                                          <p:spTgt spid="78"/>
                                        </p:tgtEl>
                                      </p:cBhvr>
                                    </p:animEffect>
                                  </p:childTnLst>
                                </p:cTn>
                              </p:par>
                            </p:childTnLst>
                          </p:cTn>
                        </p:par>
                        <p:par>
                          <p:cTn id="105" fill="hold">
                            <p:stCondLst>
                              <p:cond delay="12500"/>
                            </p:stCondLst>
                            <p:childTnLst>
                              <p:par>
                                <p:cTn id="106" presetID="22" presetClass="entr" presetSubtype="4" fill="hold" nodeType="afterEffect">
                                  <p:stCondLst>
                                    <p:cond delay="0"/>
                                  </p:stCondLst>
                                  <p:childTnLst>
                                    <p:set>
                                      <p:cBhvr>
                                        <p:cTn id="107" dur="1" fill="hold">
                                          <p:stCondLst>
                                            <p:cond delay="0"/>
                                          </p:stCondLst>
                                        </p:cTn>
                                        <p:tgtEl>
                                          <p:spTgt spid="85"/>
                                        </p:tgtEl>
                                        <p:attrNameLst>
                                          <p:attrName>style.visibility</p:attrName>
                                        </p:attrNameLst>
                                      </p:cBhvr>
                                      <p:to>
                                        <p:strVal val="visible"/>
                                      </p:to>
                                    </p:set>
                                    <p:animEffect transition="in" filter="wipe(down)">
                                      <p:cBhvr>
                                        <p:cTn id="108" dur="500"/>
                                        <p:tgtEl>
                                          <p:spTgt spid="85"/>
                                        </p:tgtEl>
                                      </p:cBhvr>
                                    </p:animEffect>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left)">
                                      <p:cBhvr>
                                        <p:cTn id="1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P spid="25" grpId="0"/>
      <p:bldP spid="39" grpId="0"/>
      <p:bldP spid="55" grpId="0"/>
      <p:bldP spid="63" grpId="0"/>
      <p:bldP spid="71" grpId="0"/>
      <p:bldP spid="79"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366" descr="1"/>
          <p:cNvPicPr>
            <a:picLocks noChangeAspect="1" noChangeArrowheads="1"/>
          </p:cNvPicPr>
          <p:nvPr/>
        </p:nvPicPr>
        <p:blipFill>
          <a:blip r:embed="rId3">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872" y="-205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09252" y="3199161"/>
            <a:ext cx="7891904" cy="1015663"/>
          </a:xfrm>
          <a:prstGeom prst="rect">
            <a:avLst/>
          </a:prstGeom>
        </p:spPr>
        <p:txBody>
          <a:bodyPr wrap="none">
            <a:spAutoFit/>
          </a:bodyPr>
          <a:lstStyle/>
          <a:p>
            <a:pPr marR="0" lvl="0" indent="-342900" fontAlgn="base">
              <a:lnSpc>
                <a:spcPct val="100000"/>
              </a:lnSpc>
              <a:spcBef>
                <a:spcPct val="0"/>
              </a:spcBef>
              <a:spcAft>
                <a:spcPct val="0"/>
              </a:spcAft>
              <a:buClrTx/>
              <a:buSzTx/>
              <a:buFontTx/>
              <a:buNone/>
              <a:tabLst/>
              <a:defRPr/>
            </a:pPr>
            <a:r>
              <a:rPr lang="zh-CN" altLang="en-US" sz="4000" b="1" kern="0" spc="-150" dirty="0" smtClean="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巩</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固经济</a:t>
            </a:r>
            <a:r>
              <a:rPr lang="zh-CN" altLang="en-US" sz="5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稳</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中</a:t>
            </a:r>
            <a:r>
              <a:rPr lang="zh-CN" altLang="en-US" sz="48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有进</a:t>
            </a:r>
            <a:r>
              <a:rPr lang="zh-CN" altLang="en-US" sz="4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稳</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中</a:t>
            </a:r>
            <a:r>
              <a:rPr lang="zh-CN" altLang="en-US" sz="48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向</a:t>
            </a:r>
            <a:r>
              <a:rPr lang="zh-CN" altLang="en-US" sz="6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好</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态势</a:t>
            </a:r>
            <a:endParaRPr lang="en-US" altLang="zh-CN"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endParaRPr>
          </a:p>
        </p:txBody>
      </p:sp>
      <p:sp>
        <p:nvSpPr>
          <p:cNvPr id="7" name="矩形 6"/>
          <p:cNvSpPr/>
          <p:nvPr/>
        </p:nvSpPr>
        <p:spPr>
          <a:xfrm>
            <a:off x="214282" y="2428874"/>
            <a:ext cx="8555547" cy="923330"/>
          </a:xfrm>
          <a:prstGeom prst="rect">
            <a:avLst/>
          </a:prstGeom>
        </p:spPr>
        <p:txBody>
          <a:bodyPr wrap="none">
            <a:spAutoFit/>
          </a:bodyPr>
          <a:lstStyle/>
          <a:p>
            <a:pPr indent="-342900" fontAlgn="base">
              <a:spcBef>
                <a:spcPct val="0"/>
              </a:spcBef>
              <a:spcAft>
                <a:spcPct val="0"/>
              </a:spcAft>
              <a:defRPr/>
            </a:pPr>
            <a:r>
              <a:rPr lang="zh-CN" altLang="en-US" sz="4000" b="1" kern="0" spc="-150" dirty="0" smtClean="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把</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握</a:t>
            </a:r>
            <a:r>
              <a:rPr lang="zh-CN" altLang="en-US" sz="5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大</a:t>
            </a:r>
            <a:r>
              <a:rPr lang="zh-CN" altLang="en-US" sz="4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逻辑</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贯彻</a:t>
            </a:r>
            <a:r>
              <a:rPr lang="zh-CN" altLang="en-US" sz="5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新</a:t>
            </a:r>
            <a:r>
              <a:rPr lang="zh-CN" altLang="en-US" sz="4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理念</a:t>
            </a:r>
            <a:r>
              <a:rPr lang="zh-CN" altLang="en-US" sz="4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坚持</a:t>
            </a:r>
            <a:r>
              <a:rPr lang="zh-CN" altLang="en-US" sz="5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抓</a:t>
            </a:r>
            <a:r>
              <a:rPr lang="zh-CN" altLang="en-US" sz="44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主线</a:t>
            </a:r>
            <a:r>
              <a:rPr lang="zh-CN" altLang="zh-CN" sz="48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rPr>
              <a:t> </a:t>
            </a:r>
            <a:endParaRPr lang="en-US" altLang="zh-CN" sz="6000" b="1" kern="0" spc="-150" dirty="0">
              <a:ln w="17780" cmpd="sng">
                <a:solidFill>
                  <a:srgbClr val="FFFFFF"/>
                </a:solidFill>
                <a:prstDash val="solid"/>
                <a:miter lim="800000"/>
              </a:ln>
              <a:solidFill>
                <a:schemeClr val="accent2">
                  <a:lumMod val="50000"/>
                </a:schemeClr>
              </a:solidFill>
              <a:effectLst>
                <a:outerShdw blurRad="50800" algn="tl" rotWithShape="0">
                  <a:srgbClr val="000000"/>
                </a:outerShdw>
                <a:reflection blurRad="6350" stA="55000" endA="300" endPos="45500" dir="5400000" sy="-100000" algn="bl" rotWithShape="0"/>
              </a:effectLst>
              <a:latin typeface="华文行楷" pitchFamily="2" charset="-122"/>
              <a:ea typeface="华文行楷" pitchFamily="2" charset="-122"/>
            </a:endParaRPr>
          </a:p>
        </p:txBody>
      </p:sp>
      <p:cxnSp>
        <p:nvCxnSpPr>
          <p:cNvPr id="13" name="直接连接符 12"/>
          <p:cNvCxnSpPr/>
          <p:nvPr/>
        </p:nvCxnSpPr>
        <p:spPr>
          <a:xfrm>
            <a:off x="285720" y="2049332"/>
            <a:ext cx="61200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432" b="64138"/>
          <a:stretch/>
        </p:blipFill>
        <p:spPr>
          <a:xfrm>
            <a:off x="0" y="357172"/>
            <a:ext cx="4500562" cy="1692160"/>
          </a:xfrm>
          <a:prstGeom prst="rect">
            <a:avLst/>
          </a:prstGeom>
        </p:spPr>
      </p:pic>
      <p:pic>
        <p:nvPicPr>
          <p:cNvPr id="16" name="图片 15" descr="杂志社logo 新域名.png"/>
          <p:cNvPicPr>
            <a:picLocks noChangeAspect="1"/>
          </p:cNvPicPr>
          <p:nvPr/>
        </p:nvPicPr>
        <p:blipFill>
          <a:blip r:embed="rId5" cstate="print"/>
          <a:stretch>
            <a:fillRect/>
          </a:stretch>
        </p:blipFill>
        <p:spPr>
          <a:xfrm>
            <a:off x="6858016" y="265202"/>
            <a:ext cx="1913350" cy="449160"/>
          </a:xfrm>
          <a:prstGeom prst="rect">
            <a:avLst/>
          </a:prstGeom>
        </p:spPr>
      </p:pic>
      <p:sp>
        <p:nvSpPr>
          <p:cNvPr id="9" name="矩形 8"/>
          <p:cNvSpPr/>
          <p:nvPr/>
        </p:nvSpPr>
        <p:spPr>
          <a:xfrm>
            <a:off x="0" y="4927518"/>
            <a:ext cx="3286116" cy="21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071834" y="4927518"/>
            <a:ext cx="3286116"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143636" y="4927518"/>
            <a:ext cx="3000396" cy="21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0-#ppt_w/2"/>
                                          </p:val>
                                        </p:tav>
                                        <p:tav tm="100000">
                                          <p:val>
                                            <p:strVal val="#ppt_x"/>
                                          </p:val>
                                        </p:tav>
                                      </p:tavLst>
                                    </p:anim>
                                    <p:anim calcmode="lin" valueType="num">
                                      <p:cBhvr additive="base">
                                        <p:cTn id="13" dur="25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7"/>
                                        </p:tgtEl>
                                        <p:attrNameLst>
                                          <p:attrName>ppt_y</p:attrName>
                                        </p:attrNameLst>
                                      </p:cBhvr>
                                      <p:tavLst>
                                        <p:tav tm="0">
                                          <p:val>
                                            <p:strVal val="#ppt_y"/>
                                          </p:val>
                                        </p:tav>
                                        <p:tav tm="100000">
                                          <p:val>
                                            <p:strVal val="#ppt_y"/>
                                          </p:val>
                                        </p:tav>
                                      </p:tavLst>
                                    </p:anim>
                                    <p:anim calcmode="lin" valueType="num">
                                      <p:cBhvr>
                                        <p:cTn id="19"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7"/>
                                        </p:tgtEl>
                                      </p:cBhvr>
                                    </p:animEffect>
                                  </p:childTnLst>
                                </p:cTn>
                              </p:par>
                            </p:childTnLst>
                          </p:cTn>
                        </p:par>
                        <p:par>
                          <p:cTn id="22" fill="hold">
                            <p:stCondLst>
                              <p:cond delay="255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55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0166" y="252697"/>
            <a:ext cx="7300396"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2" charset="-122"/>
                <a:ea typeface="黑体" pitchFamily="2" charset="-122"/>
              </a:rPr>
              <a:t>在新发展理念的指引下，各地区各部门取得积极成效</a:t>
            </a:r>
            <a:endParaRPr lang="zh-CN" altLang="en-US" sz="2400" b="1" dirty="0">
              <a:effectLst>
                <a:outerShdw blurRad="38100" dist="38100" dir="2700000" algn="tl">
                  <a:srgbClr val="000000">
                    <a:alpha val="43137"/>
                  </a:srgbClr>
                </a:outerShdw>
              </a:effectLst>
              <a:latin typeface="黑体" pitchFamily="2" charset="-122"/>
              <a:ea typeface="黑体" pitchFamily="2" charset="-122"/>
            </a:endParaRPr>
          </a:p>
        </p:txBody>
      </p:sp>
      <p:grpSp>
        <p:nvGrpSpPr>
          <p:cNvPr id="3" name="组合 2"/>
          <p:cNvGrpSpPr/>
          <p:nvPr/>
        </p:nvGrpSpPr>
        <p:grpSpPr>
          <a:xfrm>
            <a:off x="639231" y="1059582"/>
            <a:ext cx="2276585" cy="427249"/>
            <a:chOff x="5176508" y="1167135"/>
            <a:chExt cx="2276585" cy="427249"/>
          </a:xfrm>
        </p:grpSpPr>
        <p:sp>
          <p:nvSpPr>
            <p:cNvPr id="4" name="矩形 3"/>
            <p:cNvSpPr/>
            <p:nvPr/>
          </p:nvSpPr>
          <p:spPr>
            <a:xfrm>
              <a:off x="5176508" y="1167135"/>
              <a:ext cx="2276585"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创新驱动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势头良好</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5" name="直接连接符 4"/>
            <p:cNvCxnSpPr/>
            <p:nvPr/>
          </p:nvCxnSpPr>
          <p:spPr>
            <a:xfrm>
              <a:off x="5240345" y="1592796"/>
              <a:ext cx="2016000" cy="1588"/>
            </a:xfrm>
            <a:prstGeom prst="line">
              <a:avLst/>
            </a:prstGeom>
            <a:ln w="19050"/>
          </p:spPr>
          <p:style>
            <a:lnRef idx="3">
              <a:schemeClr val="accent2"/>
            </a:lnRef>
            <a:fillRef idx="0">
              <a:schemeClr val="accent2"/>
            </a:fillRef>
            <a:effectRef idx="2">
              <a:schemeClr val="accent2"/>
            </a:effectRef>
            <a:fontRef idx="minor">
              <a:schemeClr val="tx1"/>
            </a:fontRef>
          </p:style>
        </p:cxnSp>
      </p:grpSp>
      <p:sp>
        <p:nvSpPr>
          <p:cNvPr id="6" name="矩形 5"/>
          <p:cNvSpPr/>
          <p:nvPr/>
        </p:nvSpPr>
        <p:spPr>
          <a:xfrm>
            <a:off x="410288" y="1571618"/>
            <a:ext cx="3772100" cy="978729"/>
          </a:xfrm>
          <a:prstGeom prst="rect">
            <a:avLst/>
          </a:prstGeom>
        </p:spPr>
        <p:txBody>
          <a:bodyPr wrap="square">
            <a:spAutoFit/>
          </a:bodyPr>
          <a:lstStyle/>
          <a:p>
            <a:pPr>
              <a:lnSpc>
                <a:spcPct val="120000"/>
              </a:lnSpc>
            </a:pPr>
            <a:r>
              <a:rPr lang="en-US" altLang="zh-CN" sz="1600" b="1" dirty="0" smtClean="0"/>
              <a:t>         </a:t>
            </a:r>
            <a:r>
              <a:rPr lang="en-US" altLang="en-US" sz="1600" b="1" dirty="0" smtClean="0"/>
              <a:t>2016</a:t>
            </a:r>
            <a:r>
              <a:rPr lang="zh-CN" altLang="en-US" sz="1600" b="1" dirty="0" smtClean="0"/>
              <a:t>年，全国日均新登记企业由</a:t>
            </a:r>
            <a:r>
              <a:rPr lang="en-US" altLang="en-US" sz="1600" b="1" dirty="0" smtClean="0"/>
              <a:t>2015</a:t>
            </a:r>
            <a:r>
              <a:rPr lang="zh-CN" altLang="en-US" sz="1600" b="1" dirty="0" smtClean="0"/>
              <a:t>年的</a:t>
            </a:r>
            <a:r>
              <a:rPr lang="en-US" altLang="en-US" sz="1600" b="1" dirty="0" smtClean="0"/>
              <a:t>1.2</a:t>
            </a:r>
            <a:r>
              <a:rPr lang="zh-CN" altLang="en-US" sz="1600" b="1" dirty="0" smtClean="0"/>
              <a:t>万户增加到</a:t>
            </a:r>
            <a:r>
              <a:rPr lang="en-US" altLang="en-US" sz="1600" b="1" dirty="0" smtClean="0"/>
              <a:t>1.51</a:t>
            </a:r>
            <a:r>
              <a:rPr lang="zh-CN" altLang="en-US" sz="1600" b="1" dirty="0" smtClean="0"/>
              <a:t>万户，全国市场主体已达到  </a:t>
            </a:r>
            <a:r>
              <a:rPr lang="en-US" altLang="zh-CN" sz="1600" b="1" dirty="0" smtClean="0">
                <a:solidFill>
                  <a:srgbClr val="C00000"/>
                </a:solidFill>
              </a:rPr>
              <a:t>8705.4 </a:t>
            </a:r>
            <a:r>
              <a:rPr lang="zh-CN" altLang="en-US" sz="1600" b="1" dirty="0" smtClean="0"/>
              <a:t>万户</a:t>
            </a:r>
            <a:endParaRPr lang="zh-CN" altLang="en-US" sz="1600" dirty="0"/>
          </a:p>
        </p:txBody>
      </p:sp>
      <p:sp>
        <p:nvSpPr>
          <p:cNvPr id="8" name="Oval 52"/>
          <p:cNvSpPr/>
          <p:nvPr>
            <p:custDataLst>
              <p:tags r:id="rId1"/>
            </p:custDataLst>
          </p:nvPr>
        </p:nvSpPr>
        <p:spPr bwMode="auto">
          <a:xfrm>
            <a:off x="1979792" y="2165003"/>
            <a:ext cx="684000" cy="360000"/>
          </a:xfrm>
          <a:prstGeom prst="ellipse">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ndParaRPr>
          </a:p>
        </p:txBody>
      </p:sp>
      <p:grpSp>
        <p:nvGrpSpPr>
          <p:cNvPr id="18" name="组合 17"/>
          <p:cNvGrpSpPr/>
          <p:nvPr/>
        </p:nvGrpSpPr>
        <p:grpSpPr>
          <a:xfrm>
            <a:off x="3635171" y="3071816"/>
            <a:ext cx="2079837" cy="427249"/>
            <a:chOff x="5176508" y="1167135"/>
            <a:chExt cx="2079837" cy="427249"/>
          </a:xfrm>
        </p:grpSpPr>
        <p:sp>
          <p:nvSpPr>
            <p:cNvPr id="19" name="矩形 18"/>
            <p:cNvSpPr/>
            <p:nvPr/>
          </p:nvSpPr>
          <p:spPr>
            <a:xfrm>
              <a:off x="5176508" y="1167135"/>
              <a:ext cx="2069797"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发展协调性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增强</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20" name="直接连接符 19"/>
            <p:cNvCxnSpPr/>
            <p:nvPr/>
          </p:nvCxnSpPr>
          <p:spPr>
            <a:xfrm>
              <a:off x="5240345" y="1592796"/>
              <a:ext cx="2016000" cy="1588"/>
            </a:xfrm>
            <a:prstGeom prst="line">
              <a:avLst/>
            </a:prstGeom>
            <a:ln w="19050"/>
          </p:spPr>
          <p:style>
            <a:lnRef idx="3">
              <a:schemeClr val="accent2"/>
            </a:lnRef>
            <a:fillRef idx="0">
              <a:schemeClr val="accent2"/>
            </a:fillRef>
            <a:effectRef idx="2">
              <a:schemeClr val="accent2"/>
            </a:effectRef>
            <a:fontRef idx="minor">
              <a:schemeClr val="tx1"/>
            </a:fontRef>
          </p:style>
        </p:cxnSp>
      </p:grpSp>
      <p:grpSp>
        <p:nvGrpSpPr>
          <p:cNvPr id="21" name="组合 20"/>
          <p:cNvGrpSpPr/>
          <p:nvPr/>
        </p:nvGrpSpPr>
        <p:grpSpPr>
          <a:xfrm>
            <a:off x="5643570" y="3576144"/>
            <a:ext cx="1567556" cy="864963"/>
            <a:chOff x="1273179" y="2332373"/>
            <a:chExt cx="1567556" cy="864963"/>
          </a:xfrm>
        </p:grpSpPr>
        <p:sp>
          <p:nvSpPr>
            <p:cNvPr id="22" name="圆角矩形 21"/>
            <p:cNvSpPr/>
            <p:nvPr/>
          </p:nvSpPr>
          <p:spPr>
            <a:xfrm>
              <a:off x="1273179" y="2332373"/>
              <a:ext cx="1169165" cy="64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5736" y="2547375"/>
              <a:ext cx="644999" cy="649961"/>
            </a:xfrm>
            <a:prstGeom prst="rect">
              <a:avLst/>
            </a:prstGeom>
          </p:spPr>
        </p:pic>
        <p:sp>
          <p:nvSpPr>
            <p:cNvPr id="24" name="矩形 23"/>
            <p:cNvSpPr/>
            <p:nvPr/>
          </p:nvSpPr>
          <p:spPr>
            <a:xfrm>
              <a:off x="1273179" y="2347015"/>
              <a:ext cx="1210589" cy="584775"/>
            </a:xfrm>
            <a:prstGeom prst="rect">
              <a:avLst/>
            </a:prstGeom>
          </p:spPr>
          <p:txBody>
            <a:bodyPr wrap="none">
              <a:spAutoFit/>
            </a:bodyPr>
            <a:lstStyle/>
            <a:p>
              <a:pPr algn="ctr"/>
              <a:r>
                <a:rPr lang="zh-CN" altLang="en-US" sz="1600" dirty="0" smtClean="0">
                  <a:solidFill>
                    <a:schemeClr val="accent2">
                      <a:lumMod val="50000"/>
                    </a:schemeClr>
                  </a:solidFill>
                  <a:latin typeface="黑体" pitchFamily="2" charset="-122"/>
                  <a:ea typeface="黑体" pitchFamily="2" charset="-122"/>
                </a:rPr>
                <a:t>城镇居民</a:t>
              </a:r>
              <a:endParaRPr lang="en-US" altLang="zh-CN" sz="1600" dirty="0" smtClean="0">
                <a:solidFill>
                  <a:schemeClr val="accent2">
                    <a:lumMod val="50000"/>
                  </a:schemeClr>
                </a:solidFill>
                <a:latin typeface="黑体" pitchFamily="2" charset="-122"/>
                <a:ea typeface="黑体" pitchFamily="2" charset="-122"/>
              </a:endParaRPr>
            </a:p>
            <a:p>
              <a:pPr algn="ctr"/>
              <a:r>
                <a:rPr lang="zh-CN" altLang="en-US" sz="1600" dirty="0" smtClean="0">
                  <a:solidFill>
                    <a:schemeClr val="accent2">
                      <a:lumMod val="50000"/>
                    </a:schemeClr>
                  </a:solidFill>
                  <a:latin typeface="黑体" pitchFamily="2" charset="-122"/>
                  <a:ea typeface="黑体" pitchFamily="2" charset="-122"/>
                </a:rPr>
                <a:t>可支配收入</a:t>
              </a:r>
              <a:endParaRPr lang="zh-CN" altLang="en-US" sz="1600" dirty="0">
                <a:solidFill>
                  <a:schemeClr val="accent2">
                    <a:lumMod val="50000"/>
                  </a:schemeClr>
                </a:solidFill>
                <a:latin typeface="黑体" pitchFamily="2" charset="-122"/>
                <a:ea typeface="黑体" pitchFamily="2" charset="-122"/>
              </a:endParaRPr>
            </a:p>
          </p:txBody>
        </p:sp>
      </p:grpSp>
      <p:sp>
        <p:nvSpPr>
          <p:cNvPr id="25" name="矩形 24"/>
          <p:cNvSpPr/>
          <p:nvPr/>
        </p:nvSpPr>
        <p:spPr>
          <a:xfrm>
            <a:off x="5688788" y="4215792"/>
            <a:ext cx="885179" cy="369332"/>
          </a:xfrm>
          <a:prstGeom prst="rect">
            <a:avLst/>
          </a:prstGeom>
        </p:spPr>
        <p:txBody>
          <a:bodyPr wrap="none">
            <a:spAutoFit/>
          </a:bodyPr>
          <a:lstStyle/>
          <a:p>
            <a:r>
              <a:rPr lang="zh-CN" altLang="en-US" b="1" dirty="0" smtClean="0">
                <a:solidFill>
                  <a:schemeClr val="accent2">
                    <a:lumMod val="75000"/>
                  </a:schemeClr>
                </a:solidFill>
                <a:latin typeface="黑体" pitchFamily="49" charset="-122"/>
                <a:ea typeface="黑体" pitchFamily="49" charset="-122"/>
              </a:rPr>
              <a:t>▲</a:t>
            </a:r>
            <a:r>
              <a:rPr lang="en-US" altLang="zh-CN" b="1" dirty="0" smtClean="0">
                <a:solidFill>
                  <a:schemeClr val="accent2">
                    <a:lumMod val="75000"/>
                  </a:schemeClr>
                </a:solidFill>
                <a:latin typeface="黑体" pitchFamily="49" charset="-122"/>
                <a:ea typeface="黑体" pitchFamily="49" charset="-122"/>
              </a:rPr>
              <a:t>5.6%</a:t>
            </a:r>
            <a:endParaRPr lang="zh-CN" altLang="en-US" dirty="0">
              <a:solidFill>
                <a:schemeClr val="accent2">
                  <a:lumMod val="75000"/>
                </a:schemeClr>
              </a:solidFill>
            </a:endParaRPr>
          </a:p>
        </p:txBody>
      </p:sp>
      <p:grpSp>
        <p:nvGrpSpPr>
          <p:cNvPr id="26" name="组合 25"/>
          <p:cNvGrpSpPr/>
          <p:nvPr/>
        </p:nvGrpSpPr>
        <p:grpSpPr>
          <a:xfrm>
            <a:off x="7377632" y="3568301"/>
            <a:ext cx="1636767" cy="841744"/>
            <a:chOff x="1273180" y="2347015"/>
            <a:chExt cx="1636767" cy="841744"/>
          </a:xfrm>
        </p:grpSpPr>
        <p:sp>
          <p:nvSpPr>
            <p:cNvPr id="27" name="圆角矩形 26"/>
            <p:cNvSpPr/>
            <p:nvPr/>
          </p:nvSpPr>
          <p:spPr>
            <a:xfrm>
              <a:off x="1273180" y="2355798"/>
              <a:ext cx="1169164" cy="64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4948" y="2538798"/>
              <a:ext cx="644999" cy="649961"/>
            </a:xfrm>
            <a:prstGeom prst="rect">
              <a:avLst/>
            </a:prstGeom>
          </p:spPr>
        </p:pic>
        <p:sp>
          <p:nvSpPr>
            <p:cNvPr id="29" name="矩形 28"/>
            <p:cNvSpPr/>
            <p:nvPr/>
          </p:nvSpPr>
          <p:spPr>
            <a:xfrm>
              <a:off x="1273180" y="2347015"/>
              <a:ext cx="1210588" cy="584775"/>
            </a:xfrm>
            <a:prstGeom prst="rect">
              <a:avLst/>
            </a:prstGeom>
          </p:spPr>
          <p:txBody>
            <a:bodyPr wrap="none">
              <a:spAutoFit/>
            </a:bodyPr>
            <a:lstStyle/>
            <a:p>
              <a:pPr algn="ctr"/>
              <a:r>
                <a:rPr lang="zh-CN" altLang="en-US" sz="1600" dirty="0">
                  <a:solidFill>
                    <a:schemeClr val="accent2">
                      <a:lumMod val="50000"/>
                    </a:schemeClr>
                  </a:solidFill>
                  <a:latin typeface="黑体" pitchFamily="2" charset="-122"/>
                  <a:ea typeface="黑体" pitchFamily="2" charset="-122"/>
                </a:rPr>
                <a:t>农村</a:t>
              </a:r>
              <a:r>
                <a:rPr lang="zh-CN" altLang="en-US" sz="1600" dirty="0" smtClean="0">
                  <a:solidFill>
                    <a:schemeClr val="accent2">
                      <a:lumMod val="50000"/>
                    </a:schemeClr>
                  </a:solidFill>
                  <a:latin typeface="黑体" pitchFamily="2" charset="-122"/>
                  <a:ea typeface="黑体" pitchFamily="2" charset="-122"/>
                </a:rPr>
                <a:t>居民</a:t>
              </a:r>
              <a:endParaRPr lang="en-US" altLang="zh-CN" sz="1600" dirty="0" smtClean="0">
                <a:solidFill>
                  <a:schemeClr val="accent2">
                    <a:lumMod val="50000"/>
                  </a:schemeClr>
                </a:solidFill>
                <a:latin typeface="黑体" pitchFamily="2" charset="-122"/>
                <a:ea typeface="黑体" pitchFamily="2" charset="-122"/>
              </a:endParaRPr>
            </a:p>
            <a:p>
              <a:pPr algn="ctr"/>
              <a:r>
                <a:rPr lang="zh-CN" altLang="en-US" sz="1600" dirty="0" smtClean="0">
                  <a:solidFill>
                    <a:schemeClr val="accent2">
                      <a:lumMod val="50000"/>
                    </a:schemeClr>
                  </a:solidFill>
                  <a:latin typeface="黑体" pitchFamily="2" charset="-122"/>
                  <a:ea typeface="黑体" pitchFamily="2" charset="-122"/>
                </a:rPr>
                <a:t>可支配收入</a:t>
              </a:r>
              <a:endParaRPr lang="zh-CN" altLang="en-US" sz="1600" dirty="0">
                <a:solidFill>
                  <a:schemeClr val="accent2">
                    <a:lumMod val="50000"/>
                  </a:schemeClr>
                </a:solidFill>
                <a:latin typeface="黑体" pitchFamily="2" charset="-122"/>
                <a:ea typeface="黑体" pitchFamily="2" charset="-122"/>
              </a:endParaRPr>
            </a:p>
          </p:txBody>
        </p:sp>
      </p:grpSp>
      <p:sp>
        <p:nvSpPr>
          <p:cNvPr id="30" name="矩形 29"/>
          <p:cNvSpPr/>
          <p:nvPr/>
        </p:nvSpPr>
        <p:spPr>
          <a:xfrm>
            <a:off x="7430223" y="4215792"/>
            <a:ext cx="885179" cy="369332"/>
          </a:xfrm>
          <a:prstGeom prst="rect">
            <a:avLst/>
          </a:prstGeom>
        </p:spPr>
        <p:txBody>
          <a:bodyPr wrap="none">
            <a:spAutoFit/>
          </a:bodyPr>
          <a:lstStyle/>
          <a:p>
            <a:r>
              <a:rPr lang="zh-CN" altLang="en-US" b="1" dirty="0" smtClean="0">
                <a:solidFill>
                  <a:schemeClr val="accent2">
                    <a:lumMod val="75000"/>
                  </a:schemeClr>
                </a:solidFill>
                <a:latin typeface="黑体" pitchFamily="49" charset="-122"/>
                <a:ea typeface="黑体" pitchFamily="49" charset="-122"/>
              </a:rPr>
              <a:t>▲</a:t>
            </a:r>
            <a:r>
              <a:rPr lang="en-US" altLang="zh-CN" b="1" dirty="0" smtClean="0">
                <a:solidFill>
                  <a:schemeClr val="accent2">
                    <a:lumMod val="75000"/>
                  </a:schemeClr>
                </a:solidFill>
                <a:latin typeface="黑体" pitchFamily="49" charset="-122"/>
                <a:ea typeface="黑体" pitchFamily="49" charset="-122"/>
              </a:rPr>
              <a:t>6.2%</a:t>
            </a:r>
            <a:endParaRPr lang="zh-CN" altLang="en-US" dirty="0">
              <a:solidFill>
                <a:schemeClr val="accent2">
                  <a:lumMod val="75000"/>
                </a:schemeClr>
              </a:solidFill>
            </a:endParaRPr>
          </a:p>
        </p:txBody>
      </p:sp>
      <p:grpSp>
        <p:nvGrpSpPr>
          <p:cNvPr id="31" name="组合 30"/>
          <p:cNvGrpSpPr/>
          <p:nvPr/>
        </p:nvGrpSpPr>
        <p:grpSpPr>
          <a:xfrm>
            <a:off x="6350103" y="3053111"/>
            <a:ext cx="1512000" cy="883941"/>
            <a:chOff x="3491880" y="1327769"/>
            <a:chExt cx="1512000" cy="883941"/>
          </a:xfrm>
        </p:grpSpPr>
        <p:sp>
          <p:nvSpPr>
            <p:cNvPr id="32" name="弧形 31"/>
            <p:cNvSpPr/>
            <p:nvPr/>
          </p:nvSpPr>
          <p:spPr bwMode="auto">
            <a:xfrm rot="5400000" flipH="1">
              <a:off x="3905880" y="1113710"/>
              <a:ext cx="684000" cy="1512000"/>
            </a:xfrm>
            <a:prstGeom prst="arc">
              <a:avLst>
                <a:gd name="adj1" fmla="val 16668470"/>
                <a:gd name="adj2" fmla="val 5032041"/>
              </a:avLst>
            </a:prstGeom>
            <a:ln>
              <a:prstDash val="sysDot"/>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dirty="0"/>
            </a:p>
          </p:txBody>
        </p:sp>
        <p:grpSp>
          <p:nvGrpSpPr>
            <p:cNvPr id="33" name="组合 16"/>
            <p:cNvGrpSpPr/>
            <p:nvPr/>
          </p:nvGrpSpPr>
          <p:grpSpPr>
            <a:xfrm>
              <a:off x="3741972" y="1327769"/>
              <a:ext cx="1011815" cy="451893"/>
              <a:chOff x="3707904" y="2479897"/>
              <a:chExt cx="1011815" cy="451893"/>
            </a:xfrm>
          </p:grpSpPr>
          <p:sp>
            <p:nvSpPr>
              <p:cNvPr id="34" name="矩形 33"/>
              <p:cNvSpPr/>
              <p:nvPr/>
            </p:nvSpPr>
            <p:spPr>
              <a:xfrm>
                <a:off x="3779912" y="2479897"/>
                <a:ext cx="891294" cy="4518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07904" y="2536565"/>
                <a:ext cx="1011815" cy="338554"/>
              </a:xfrm>
              <a:prstGeom prst="rect">
                <a:avLst/>
              </a:prstGeom>
              <a:noFill/>
            </p:spPr>
            <p:txBody>
              <a:bodyPr wrap="none">
                <a:spAutoFit/>
              </a:bodyPr>
              <a:lstStyle/>
              <a:p>
                <a:r>
                  <a:rPr lang="zh-CN" altLang="en-US" sz="1600" b="1" dirty="0">
                    <a:solidFill>
                      <a:srgbClr val="C00000"/>
                    </a:solidFill>
                    <a:latin typeface="黑体" pitchFamily="2" charset="-122"/>
                    <a:ea typeface="黑体" pitchFamily="2" charset="-122"/>
                  </a:rPr>
                  <a:t>差距缩小</a:t>
                </a:r>
                <a:endParaRPr lang="zh-CN" altLang="en-US" sz="1600" dirty="0">
                  <a:solidFill>
                    <a:srgbClr val="C00000"/>
                  </a:solidFill>
                  <a:latin typeface="黑体" pitchFamily="2" charset="-122"/>
                  <a:ea typeface="黑体" pitchFamily="2" charset="-122"/>
                </a:endParaRPr>
              </a:p>
            </p:txBody>
          </p:sp>
        </p:grpSp>
      </p:grpSp>
      <p:sp>
        <p:nvSpPr>
          <p:cNvPr id="36" name="圆角矩形标注 35"/>
          <p:cNvSpPr/>
          <p:nvPr/>
        </p:nvSpPr>
        <p:spPr>
          <a:xfrm>
            <a:off x="5796137" y="2643188"/>
            <a:ext cx="2573264" cy="360040"/>
          </a:xfrm>
          <a:prstGeom prst="wedgeRoundRectCallout">
            <a:avLst>
              <a:gd name="adj1" fmla="val -10336"/>
              <a:gd name="adj2" fmla="val 78204"/>
              <a:gd name="adj3" fmla="val 16667"/>
            </a:avLst>
          </a:prstGeom>
          <a:noFill/>
          <a:ln w="9525">
            <a:solidFill>
              <a:schemeClr val="accent2">
                <a:lumMod val="50000"/>
              </a:schemeClr>
            </a:solidFill>
          </a:ln>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600" b="1" dirty="0" smtClean="0">
                <a:solidFill>
                  <a:srgbClr val="C00000"/>
                </a:solidFill>
                <a:latin typeface="黑体" pitchFamily="2" charset="-122"/>
                <a:ea typeface="黑体" pitchFamily="2" charset="-122"/>
              </a:rPr>
              <a:t>城乡居民收入比降至</a:t>
            </a:r>
            <a:r>
              <a:rPr lang="en-US" altLang="zh-CN" sz="1600" b="1" dirty="0" smtClean="0">
                <a:solidFill>
                  <a:srgbClr val="C00000"/>
                </a:solidFill>
                <a:latin typeface="黑体" pitchFamily="2" charset="-122"/>
                <a:ea typeface="黑体" pitchFamily="2" charset="-122"/>
              </a:rPr>
              <a:t>2.72</a:t>
            </a:r>
            <a:endParaRPr lang="zh-CN" altLang="en-US" sz="1600" b="1" dirty="0">
              <a:solidFill>
                <a:srgbClr val="C00000"/>
              </a:solidFill>
              <a:latin typeface="黑体" pitchFamily="2" charset="-122"/>
              <a:ea typeface="黑体" pitchFamily="2" charset="-122"/>
            </a:endParaRPr>
          </a:p>
        </p:txBody>
      </p:sp>
      <p:sp>
        <p:nvSpPr>
          <p:cNvPr id="37" name="矩形 36"/>
          <p:cNvSpPr/>
          <p:nvPr/>
        </p:nvSpPr>
        <p:spPr>
          <a:xfrm>
            <a:off x="2915816" y="3520468"/>
            <a:ext cx="2786082" cy="978729"/>
          </a:xfrm>
          <a:prstGeom prst="rect">
            <a:avLst/>
          </a:prstGeom>
        </p:spPr>
        <p:txBody>
          <a:bodyPr wrap="square">
            <a:spAutoFit/>
          </a:bodyPr>
          <a:lstStyle/>
          <a:p>
            <a:pPr>
              <a:lnSpc>
                <a:spcPct val="120000"/>
              </a:lnSpc>
            </a:pPr>
            <a:r>
              <a:rPr lang="zh-CN" altLang="en-US" sz="1600" b="1" dirty="0" smtClean="0"/>
              <a:t>        城乡居民收入倍差下降；中部、西部地区规模以上工业增加值增速快于东部</a:t>
            </a:r>
            <a:endParaRPr lang="zh-CN" altLang="en-US" sz="1600" dirty="0"/>
          </a:p>
        </p:txBody>
      </p:sp>
      <p:grpSp>
        <p:nvGrpSpPr>
          <p:cNvPr id="39" name="组合 38"/>
          <p:cNvGrpSpPr/>
          <p:nvPr/>
        </p:nvGrpSpPr>
        <p:grpSpPr>
          <a:xfrm>
            <a:off x="3000364" y="2355726"/>
            <a:ext cx="1584176" cy="617294"/>
            <a:chOff x="6216847" y="1635646"/>
            <a:chExt cx="1584176" cy="617294"/>
          </a:xfrm>
        </p:grpSpPr>
        <p:sp>
          <p:nvSpPr>
            <p:cNvPr id="40" name="Line Callout 2 (Border and Accent Bar) 53"/>
            <p:cNvSpPr/>
            <p:nvPr/>
          </p:nvSpPr>
          <p:spPr bwMode="auto">
            <a:xfrm>
              <a:off x="6216847" y="1649517"/>
              <a:ext cx="1584176" cy="600521"/>
            </a:xfrm>
            <a:prstGeom prst="accentBorderCallout2">
              <a:avLst>
                <a:gd name="adj1" fmla="val 18750"/>
                <a:gd name="adj2" fmla="val -8333"/>
                <a:gd name="adj3" fmla="val 18750"/>
                <a:gd name="adj4" fmla="val -16667"/>
                <a:gd name="adj5" fmla="val 14354"/>
                <a:gd name="adj6" fmla="val -22657"/>
              </a:avLst>
            </a:prstGeom>
            <a:solidFill>
              <a:schemeClr val="accent2">
                <a:lumMod val="20000"/>
                <a:lumOff val="80000"/>
              </a:schemeClr>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FF0000"/>
                </a:solidFill>
                <a:effectLst/>
                <a:latin typeface="Arial" pitchFamily="34" charset="0"/>
              </a:endParaRPr>
            </a:p>
          </p:txBody>
        </p:sp>
        <p:grpSp>
          <p:nvGrpSpPr>
            <p:cNvPr id="41" name="组合 23"/>
            <p:cNvGrpSpPr/>
            <p:nvPr/>
          </p:nvGrpSpPr>
          <p:grpSpPr>
            <a:xfrm>
              <a:off x="6226719" y="1635646"/>
              <a:ext cx="1231311" cy="617294"/>
              <a:chOff x="6226719" y="1635646"/>
              <a:chExt cx="1231311" cy="617294"/>
            </a:xfrm>
          </p:grpSpPr>
          <p:sp>
            <p:nvSpPr>
              <p:cNvPr id="42" name="矩形 3"/>
              <p:cNvSpPr/>
              <p:nvPr/>
            </p:nvSpPr>
            <p:spPr>
              <a:xfrm>
                <a:off x="6376185" y="1880707"/>
                <a:ext cx="319318" cy="369332"/>
              </a:xfrm>
              <a:prstGeom prst="rect">
                <a:avLst/>
              </a:prstGeom>
            </p:spPr>
            <p:txBody>
              <a:bodyPr wrap="none">
                <a:spAutoFit/>
              </a:bodyPr>
              <a:lstStyle/>
              <a:p>
                <a:r>
                  <a:rPr lang="en-US" altLang="zh-CN" b="1" dirty="0">
                    <a:latin typeface="Arial" pitchFamily="34" charset="0"/>
                  </a:rPr>
                  <a:t>+</a:t>
                </a:r>
                <a:endParaRPr lang="zh-CN" altLang="en-US" dirty="0"/>
              </a:p>
            </p:txBody>
          </p:sp>
          <p:sp>
            <p:nvSpPr>
              <p:cNvPr id="43" name="矩形 42"/>
              <p:cNvSpPr/>
              <p:nvPr/>
            </p:nvSpPr>
            <p:spPr>
              <a:xfrm>
                <a:off x="6502599" y="1914386"/>
                <a:ext cx="598241" cy="338554"/>
              </a:xfrm>
              <a:prstGeom prst="rect">
                <a:avLst/>
              </a:prstGeom>
            </p:spPr>
            <p:txBody>
              <a:bodyPr wrap="none">
                <a:spAutoFit/>
              </a:bodyPr>
              <a:lstStyle/>
              <a:p>
                <a:r>
                  <a:rPr lang="zh-CN" altLang="en-US" sz="1600" b="1" dirty="0" smtClean="0">
                    <a:latin typeface="Arial" pitchFamily="34" charset="0"/>
                  </a:rPr>
                  <a:t>日本</a:t>
                </a:r>
                <a:endParaRPr lang="zh-CN" altLang="en-US" sz="1600" dirty="0"/>
              </a:p>
            </p:txBody>
          </p:sp>
          <p:sp>
            <p:nvSpPr>
              <p:cNvPr id="44" name="矩形 43"/>
              <p:cNvSpPr/>
              <p:nvPr/>
            </p:nvSpPr>
            <p:spPr>
              <a:xfrm>
                <a:off x="6226719" y="1667584"/>
                <a:ext cx="598241" cy="338554"/>
              </a:xfrm>
              <a:prstGeom prst="rect">
                <a:avLst/>
              </a:prstGeom>
            </p:spPr>
            <p:txBody>
              <a:bodyPr wrap="none">
                <a:spAutoFit/>
              </a:bodyPr>
              <a:lstStyle/>
              <a:p>
                <a:r>
                  <a:rPr lang="zh-CN" altLang="en-US" sz="1600" b="1" dirty="0">
                    <a:latin typeface="Arial" pitchFamily="34" charset="0"/>
                  </a:rPr>
                  <a:t>美国</a:t>
                </a:r>
                <a:endParaRPr lang="zh-CN" altLang="en-US" sz="1600" dirty="0"/>
              </a:p>
            </p:txBody>
          </p:sp>
          <p:sp>
            <p:nvSpPr>
              <p:cNvPr id="45" name="矩形 44"/>
              <p:cNvSpPr/>
              <p:nvPr/>
            </p:nvSpPr>
            <p:spPr>
              <a:xfrm>
                <a:off x="6859789" y="1635646"/>
                <a:ext cx="598241" cy="338554"/>
              </a:xfrm>
              <a:prstGeom prst="rect">
                <a:avLst/>
              </a:prstGeom>
            </p:spPr>
            <p:txBody>
              <a:bodyPr wrap="none">
                <a:spAutoFit/>
              </a:bodyPr>
              <a:lstStyle/>
              <a:p>
                <a:pPr algn="ctr" fontAlgn="base">
                  <a:spcBef>
                    <a:spcPct val="0"/>
                  </a:spcBef>
                  <a:spcAft>
                    <a:spcPct val="0"/>
                  </a:spcAft>
                </a:pPr>
                <a:r>
                  <a:rPr lang="zh-CN" altLang="en-US" sz="1600" b="1" dirty="0" smtClean="0">
                    <a:latin typeface="Arial" pitchFamily="34" charset="0"/>
                  </a:rPr>
                  <a:t>欧盟</a:t>
                </a:r>
                <a:endParaRPr lang="zh-CN" altLang="en-US" sz="2400" b="1" dirty="0">
                  <a:solidFill>
                    <a:srgbClr val="FF0000"/>
                  </a:solidFill>
                  <a:latin typeface="Arial" pitchFamily="34" charset="0"/>
                </a:endParaRPr>
              </a:p>
            </p:txBody>
          </p:sp>
          <p:sp>
            <p:nvSpPr>
              <p:cNvPr id="46" name="矩形 45"/>
              <p:cNvSpPr/>
              <p:nvPr/>
            </p:nvSpPr>
            <p:spPr>
              <a:xfrm>
                <a:off x="6683347" y="1635646"/>
                <a:ext cx="319318" cy="369332"/>
              </a:xfrm>
              <a:prstGeom prst="rect">
                <a:avLst/>
              </a:prstGeom>
            </p:spPr>
            <p:txBody>
              <a:bodyPr wrap="none">
                <a:spAutoFit/>
              </a:bodyPr>
              <a:lstStyle/>
              <a:p>
                <a:r>
                  <a:rPr lang="en-US" altLang="zh-CN" b="1" dirty="0">
                    <a:latin typeface="Arial" pitchFamily="34" charset="0"/>
                  </a:rPr>
                  <a:t>+</a:t>
                </a:r>
                <a:endParaRPr lang="zh-CN" altLang="en-US" dirty="0"/>
              </a:p>
            </p:txBody>
          </p:sp>
        </p:grpSp>
      </p:grpSp>
      <p:sp>
        <p:nvSpPr>
          <p:cNvPr id="47" name="矩形 46"/>
          <p:cNvSpPr/>
          <p:nvPr/>
        </p:nvSpPr>
        <p:spPr>
          <a:xfrm>
            <a:off x="410288" y="4214824"/>
            <a:ext cx="2518638" cy="307777"/>
          </a:xfrm>
          <a:prstGeom prst="rect">
            <a:avLst/>
          </a:prstGeom>
        </p:spPr>
        <p:txBody>
          <a:bodyPr wrap="none">
            <a:spAutoFit/>
          </a:bodyPr>
          <a:lstStyle/>
          <a:p>
            <a:r>
              <a:rPr lang="zh-CN" altLang="en-US" sz="1400" b="1" dirty="0" smtClean="0">
                <a:solidFill>
                  <a:schemeClr val="tx1">
                    <a:lumMod val="85000"/>
                    <a:lumOff val="15000"/>
                  </a:schemeClr>
                </a:solidFill>
                <a:latin typeface="微软雅黑" pitchFamily="34" charset="-122"/>
                <a:ea typeface="微软雅黑" pitchFamily="34" charset="-122"/>
              </a:rPr>
              <a:t>全国日均新登记企业数（户）</a:t>
            </a:r>
            <a:endParaRPr lang="zh-CN" altLang="en-US" sz="1400" dirty="0">
              <a:solidFill>
                <a:schemeClr val="tx1">
                  <a:lumMod val="85000"/>
                  <a:lumOff val="15000"/>
                </a:schemeClr>
              </a:solidFill>
              <a:latin typeface="微软雅黑" pitchFamily="34" charset="-122"/>
              <a:ea typeface="微软雅黑" pitchFamily="34" charset="-122"/>
            </a:endParaRPr>
          </a:p>
        </p:txBody>
      </p:sp>
      <p:grpSp>
        <p:nvGrpSpPr>
          <p:cNvPr id="52" name="组合 51"/>
          <p:cNvGrpSpPr/>
          <p:nvPr/>
        </p:nvGrpSpPr>
        <p:grpSpPr>
          <a:xfrm>
            <a:off x="4726612" y="928676"/>
            <a:ext cx="2509021" cy="427249"/>
            <a:chOff x="5176508" y="1167135"/>
            <a:chExt cx="2509021" cy="427249"/>
          </a:xfrm>
        </p:grpSpPr>
        <p:sp>
          <p:nvSpPr>
            <p:cNvPr id="53" name="矩形 52"/>
            <p:cNvSpPr/>
            <p:nvPr/>
          </p:nvSpPr>
          <p:spPr>
            <a:xfrm>
              <a:off x="5176508" y="1167135"/>
              <a:ext cx="2509021"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节能降耗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取得新进展</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54" name="直接连接符 53"/>
            <p:cNvCxnSpPr/>
            <p:nvPr/>
          </p:nvCxnSpPr>
          <p:spPr>
            <a:xfrm>
              <a:off x="5437559" y="1592796"/>
              <a:ext cx="2016000" cy="1588"/>
            </a:xfrm>
            <a:prstGeom prst="line">
              <a:avLst/>
            </a:prstGeom>
            <a:ln w="19050"/>
          </p:spPr>
          <p:style>
            <a:lnRef idx="3">
              <a:schemeClr val="accent2"/>
            </a:lnRef>
            <a:fillRef idx="0">
              <a:schemeClr val="accent2"/>
            </a:fillRef>
            <a:effectRef idx="2">
              <a:schemeClr val="accent2"/>
            </a:effectRef>
            <a:fontRef idx="minor">
              <a:schemeClr val="tx1"/>
            </a:fontRef>
          </p:style>
        </p:cxnSp>
      </p:grpSp>
      <p:sp>
        <p:nvSpPr>
          <p:cNvPr id="55" name="矩形 54"/>
          <p:cNvSpPr/>
          <p:nvPr/>
        </p:nvSpPr>
        <p:spPr>
          <a:xfrm>
            <a:off x="4726612" y="1391338"/>
            <a:ext cx="3143272" cy="978729"/>
          </a:xfrm>
          <a:prstGeom prst="rect">
            <a:avLst/>
          </a:prstGeom>
        </p:spPr>
        <p:txBody>
          <a:bodyPr wrap="square">
            <a:spAutoFit/>
          </a:bodyPr>
          <a:lstStyle/>
          <a:p>
            <a:pPr>
              <a:lnSpc>
                <a:spcPct val="120000"/>
              </a:lnSpc>
            </a:pPr>
            <a:r>
              <a:rPr lang="zh-CN" altLang="en-US" sz="1600" b="1" dirty="0" smtClean="0"/>
              <a:t>         万元国内生产总值能耗同比下降</a:t>
            </a:r>
            <a:r>
              <a:rPr lang="en-US" altLang="zh-CN" sz="1600" b="1" dirty="0" smtClean="0"/>
              <a:t>5.0%</a:t>
            </a:r>
            <a:r>
              <a:rPr lang="zh-CN" altLang="en-US" sz="1600" b="1" dirty="0" smtClean="0"/>
              <a:t>，清洁能源消费比重比上年同期提高</a:t>
            </a:r>
            <a:r>
              <a:rPr lang="en-US" altLang="zh-CN" sz="1600" b="1" dirty="0" smtClean="0"/>
              <a:t>1.6</a:t>
            </a:r>
            <a:r>
              <a:rPr lang="zh-CN" altLang="en-US" sz="1600" b="1" dirty="0" smtClean="0"/>
              <a:t>个百分点</a:t>
            </a:r>
            <a:endParaRPr lang="zh-CN" altLang="en-US" sz="1600" dirty="0"/>
          </a:p>
        </p:txBody>
      </p:sp>
      <p:sp>
        <p:nvSpPr>
          <p:cNvPr id="17" name="矩形 16"/>
          <p:cNvSpPr/>
          <p:nvPr/>
        </p:nvSpPr>
        <p:spPr>
          <a:xfrm>
            <a:off x="3850455" y="2634466"/>
            <a:ext cx="649537" cy="369332"/>
          </a:xfrm>
          <a:prstGeom prst="rect">
            <a:avLst/>
          </a:prstGeom>
        </p:spPr>
        <p:txBody>
          <a:bodyPr wrap="none">
            <a:spAutoFit/>
          </a:bodyPr>
          <a:lstStyle/>
          <a:p>
            <a:r>
              <a:rPr lang="zh-CN" altLang="en-US" b="1" dirty="0">
                <a:solidFill>
                  <a:schemeClr val="accent2">
                    <a:lumMod val="75000"/>
                  </a:schemeClr>
                </a:solidFill>
                <a:latin typeface="黑体" pitchFamily="49" charset="-122"/>
                <a:ea typeface="黑体" pitchFamily="49" charset="-122"/>
              </a:rPr>
              <a:t>之和</a:t>
            </a:r>
            <a:endParaRPr lang="zh-CN" altLang="en-US" dirty="0">
              <a:solidFill>
                <a:schemeClr val="accent2">
                  <a:lumMod val="75000"/>
                </a:schemeClr>
              </a:solidFill>
              <a:latin typeface="黑体" pitchFamily="49" charset="-122"/>
              <a:ea typeface="黑体" pitchFamily="49" charset="-122"/>
            </a:endParaRPr>
          </a:p>
        </p:txBody>
      </p:sp>
      <p:pic>
        <p:nvPicPr>
          <p:cNvPr id="56" name="图片 55" descr="timg (27).jpg"/>
          <p:cNvPicPr>
            <a:picLocks noChangeAspect="1"/>
          </p:cNvPicPr>
          <p:nvPr/>
        </p:nvPicPr>
        <p:blipFill>
          <a:blip r:embed="rId4">
            <a:clrChange>
              <a:clrFrom>
                <a:srgbClr val="FFFFFF"/>
              </a:clrFrom>
              <a:clrTo>
                <a:srgbClr val="FFFFFF">
                  <a:alpha val="0"/>
                </a:srgbClr>
              </a:clrTo>
            </a:clrChange>
          </a:blip>
          <a:srcRect t="2777" r="55208" b="4166"/>
          <a:stretch>
            <a:fillRect/>
          </a:stretch>
        </p:blipFill>
        <p:spPr>
          <a:xfrm>
            <a:off x="7655570" y="1000114"/>
            <a:ext cx="916958" cy="1428760"/>
          </a:xfrm>
          <a:prstGeom prst="rect">
            <a:avLst/>
          </a:prstGeom>
        </p:spPr>
      </p:pic>
      <p:grpSp>
        <p:nvGrpSpPr>
          <p:cNvPr id="11" name="组合 10"/>
          <p:cNvGrpSpPr/>
          <p:nvPr/>
        </p:nvGrpSpPr>
        <p:grpSpPr>
          <a:xfrm>
            <a:off x="285720" y="2643188"/>
            <a:ext cx="2857520" cy="1714512"/>
            <a:chOff x="285720" y="2643188"/>
            <a:chExt cx="2857520" cy="1714512"/>
          </a:xfrm>
        </p:grpSpPr>
        <p:graphicFrame>
          <p:nvGraphicFramePr>
            <p:cNvPr id="38" name="图表 37"/>
            <p:cNvGraphicFramePr/>
            <p:nvPr>
              <p:extLst>
                <p:ext uri="{D42A27DB-BD31-4B8C-83A1-F6EECF244321}">
                  <p14:modId xmlns:p14="http://schemas.microsoft.com/office/powerpoint/2010/main" val="225338408"/>
                </p:ext>
              </p:extLst>
            </p:nvPr>
          </p:nvGraphicFramePr>
          <p:xfrm>
            <a:off x="285720" y="2643188"/>
            <a:ext cx="2857520" cy="1714512"/>
          </p:xfrm>
          <a:graphic>
            <a:graphicData uri="http://schemas.openxmlformats.org/drawingml/2006/chart">
              <c:chart xmlns:c="http://schemas.openxmlformats.org/drawingml/2006/chart" xmlns:r="http://schemas.openxmlformats.org/officeDocument/2006/relationships" r:id="rId5"/>
            </a:graphicData>
          </a:graphic>
        </p:graphicFrame>
        <p:sp>
          <p:nvSpPr>
            <p:cNvPr id="10" name="矩形 9"/>
            <p:cNvSpPr/>
            <p:nvPr/>
          </p:nvSpPr>
          <p:spPr>
            <a:xfrm>
              <a:off x="1907704" y="2787774"/>
              <a:ext cx="723275" cy="307777"/>
            </a:xfrm>
            <a:prstGeom prst="rect">
              <a:avLst/>
            </a:prstGeom>
          </p:spPr>
          <p:txBody>
            <a:bodyPr wrap="none">
              <a:spAutoFit/>
            </a:bodyPr>
            <a:lstStyle/>
            <a:p>
              <a:r>
                <a:rPr lang="en-US" altLang="zh-CN" sz="1400" b="1" dirty="0" smtClean="0">
                  <a:solidFill>
                    <a:schemeClr val="accent2"/>
                  </a:solidFill>
                  <a:latin typeface="黑体" pitchFamily="2" charset="-122"/>
                  <a:ea typeface="黑体" pitchFamily="2" charset="-122"/>
                </a:rPr>
                <a:t>1.51</a:t>
              </a:r>
              <a:r>
                <a:rPr lang="zh-CN" altLang="en-US" sz="1400" b="1" dirty="0" smtClean="0">
                  <a:solidFill>
                    <a:schemeClr val="accent2"/>
                  </a:solidFill>
                  <a:latin typeface="黑体" pitchFamily="2" charset="-122"/>
                  <a:ea typeface="黑体" pitchFamily="2" charset="-122"/>
                </a:rPr>
                <a:t>万</a:t>
              </a:r>
              <a:endParaRPr lang="zh-CN" altLang="en-US" sz="1400" b="1" dirty="0">
                <a:solidFill>
                  <a:schemeClr val="accent2"/>
                </a:solidFill>
                <a:latin typeface="黑体" pitchFamily="2" charset="-122"/>
                <a:ea typeface="黑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500"/>
                            </p:stCondLst>
                            <p:childTnLst>
                              <p:par>
                                <p:cTn id="23" presetID="16" presetClass="entr" presetSubtype="4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Horizontal)">
                                      <p:cBhvr>
                                        <p:cTn id="25" dur="500"/>
                                        <p:tgtEl>
                                          <p:spTgt spid="8"/>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3" presetClass="entr" presetSubtype="16"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childTnLst>
                                </p:cTn>
                              </p:par>
                            </p:childTnLst>
                          </p:cTn>
                        </p:par>
                        <p:par>
                          <p:cTn id="47" fill="hold">
                            <p:stCondLst>
                              <p:cond delay="6000"/>
                            </p:stCondLst>
                            <p:childTnLst>
                              <p:par>
                                <p:cTn id="48" presetID="55"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strVal val="#ppt_w*0.70"/>
                                          </p:val>
                                        </p:tav>
                                        <p:tav tm="100000">
                                          <p:val>
                                            <p:strVal val="#ppt_w"/>
                                          </p:val>
                                        </p:tav>
                                      </p:tavLst>
                                    </p:anim>
                                    <p:anim calcmode="lin" valueType="num">
                                      <p:cBhvr>
                                        <p:cTn id="51" dur="1000" fill="hold"/>
                                        <p:tgtEl>
                                          <p:spTgt spid="18"/>
                                        </p:tgtEl>
                                        <p:attrNameLst>
                                          <p:attrName>ppt_h</p:attrName>
                                        </p:attrNameLst>
                                      </p:cBhvr>
                                      <p:tavLst>
                                        <p:tav tm="0">
                                          <p:val>
                                            <p:strVal val="#ppt_h"/>
                                          </p:val>
                                        </p:tav>
                                        <p:tav tm="100000">
                                          <p:val>
                                            <p:strVal val="#ppt_h"/>
                                          </p:val>
                                        </p:tav>
                                      </p:tavLst>
                                    </p:anim>
                                    <p:animEffect transition="in" filter="fade">
                                      <p:cBhvr>
                                        <p:cTn id="52" dur="1000"/>
                                        <p:tgtEl>
                                          <p:spTgt spid="18"/>
                                        </p:tgtEl>
                                      </p:cBhvr>
                                    </p:animEffect>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5"/>
                                        </p:tgtEl>
                                        <p:attrNameLst>
                                          <p:attrName>ppt_y</p:attrName>
                                        </p:attrNameLst>
                                      </p:cBhvr>
                                      <p:tavLst>
                                        <p:tav tm="0">
                                          <p:val>
                                            <p:strVal val="#ppt_y"/>
                                          </p:val>
                                        </p:tav>
                                        <p:tav tm="100000">
                                          <p:val>
                                            <p:strVal val="#ppt_y"/>
                                          </p:val>
                                        </p:tav>
                                      </p:tavLst>
                                    </p:anim>
                                    <p:anim calcmode="lin" valueType="num">
                                      <p:cBhvr>
                                        <p:cTn id="7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5"/>
                                        </p:tgtEl>
                                      </p:cBhvr>
                                    </p:animEffect>
                                  </p:childTnLst>
                                </p:cTn>
                              </p:par>
                            </p:childTnLst>
                          </p:cTn>
                        </p:par>
                        <p:par>
                          <p:cTn id="73" fill="hold">
                            <p:stCondLst>
                              <p:cond delay="9200"/>
                            </p:stCondLst>
                            <p:childTnLst>
                              <p:par>
                                <p:cTn id="74" presetID="42"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par>
                          <p:cTn id="79" fill="hold">
                            <p:stCondLst>
                              <p:cond delay="102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30"/>
                                        </p:tgtEl>
                                        <p:attrNameLst>
                                          <p:attrName>ppt_y</p:attrName>
                                        </p:attrNameLst>
                                      </p:cBhvr>
                                      <p:tavLst>
                                        <p:tav tm="0">
                                          <p:val>
                                            <p:strVal val="#ppt_y"/>
                                          </p:val>
                                        </p:tav>
                                        <p:tav tm="100000">
                                          <p:val>
                                            <p:strVal val="#ppt_y"/>
                                          </p:val>
                                        </p:tav>
                                      </p:tavLst>
                                    </p:anim>
                                    <p:anim calcmode="lin" valueType="num">
                                      <p:cBhvr>
                                        <p:cTn id="8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30"/>
                                        </p:tgtEl>
                                      </p:cBhvr>
                                    </p:animEffect>
                                  </p:childTnLst>
                                </p:cTn>
                              </p:par>
                            </p:childTnLst>
                          </p:cTn>
                        </p:par>
                        <p:par>
                          <p:cTn id="87" fill="hold">
                            <p:stCondLst>
                              <p:cond delay="10900"/>
                            </p:stCondLst>
                            <p:childTnLst>
                              <p:par>
                                <p:cTn id="88" presetID="22" presetClass="entr" presetSubtype="8"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childTnLst>
                          </p:cTn>
                        </p:par>
                        <p:par>
                          <p:cTn id="91" fill="hold">
                            <p:stCondLst>
                              <p:cond delay="11400"/>
                            </p:stCondLst>
                            <p:childTnLst>
                              <p:par>
                                <p:cTn id="92" presetID="22" presetClass="entr" presetSubtype="4"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par>
                          <p:cTn id="95" fill="hold">
                            <p:stCondLst>
                              <p:cond delay="11900"/>
                            </p:stCondLst>
                            <p:childTnLst>
                              <p:par>
                                <p:cTn id="96" presetID="55"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 calcmode="lin" valueType="num">
                                      <p:cBhvr>
                                        <p:cTn id="98" dur="1000" fill="hold"/>
                                        <p:tgtEl>
                                          <p:spTgt spid="52"/>
                                        </p:tgtEl>
                                        <p:attrNameLst>
                                          <p:attrName>ppt_w</p:attrName>
                                        </p:attrNameLst>
                                      </p:cBhvr>
                                      <p:tavLst>
                                        <p:tav tm="0">
                                          <p:val>
                                            <p:strVal val="#ppt_w*0.70"/>
                                          </p:val>
                                        </p:tav>
                                        <p:tav tm="100000">
                                          <p:val>
                                            <p:strVal val="#ppt_w"/>
                                          </p:val>
                                        </p:tav>
                                      </p:tavLst>
                                    </p:anim>
                                    <p:anim calcmode="lin" valueType="num">
                                      <p:cBhvr>
                                        <p:cTn id="99" dur="1000" fill="hold"/>
                                        <p:tgtEl>
                                          <p:spTgt spid="52"/>
                                        </p:tgtEl>
                                        <p:attrNameLst>
                                          <p:attrName>ppt_h</p:attrName>
                                        </p:attrNameLst>
                                      </p:cBhvr>
                                      <p:tavLst>
                                        <p:tav tm="0">
                                          <p:val>
                                            <p:strVal val="#ppt_h"/>
                                          </p:val>
                                        </p:tav>
                                        <p:tav tm="100000">
                                          <p:val>
                                            <p:strVal val="#ppt_h"/>
                                          </p:val>
                                        </p:tav>
                                      </p:tavLst>
                                    </p:anim>
                                    <p:animEffect transition="in" filter="fade">
                                      <p:cBhvr>
                                        <p:cTn id="100" dur="1000"/>
                                        <p:tgtEl>
                                          <p:spTgt spid="52"/>
                                        </p:tgtEl>
                                      </p:cBhvr>
                                    </p:animEffect>
                                  </p:childTnLst>
                                </p:cTn>
                              </p:par>
                            </p:childTnLst>
                          </p:cTn>
                        </p:par>
                        <p:par>
                          <p:cTn id="101" fill="hold">
                            <p:stCondLst>
                              <p:cond delay="12900"/>
                            </p:stCondLst>
                            <p:childTnLst>
                              <p:par>
                                <p:cTn id="102" presetID="53" presetClass="entr" presetSubtype="16" fill="hold" grpId="0" nodeType="after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p:cTn id="104" dur="500" fill="hold"/>
                                        <p:tgtEl>
                                          <p:spTgt spid="55"/>
                                        </p:tgtEl>
                                        <p:attrNameLst>
                                          <p:attrName>ppt_w</p:attrName>
                                        </p:attrNameLst>
                                      </p:cBhvr>
                                      <p:tavLst>
                                        <p:tav tm="0">
                                          <p:val>
                                            <p:fltVal val="0"/>
                                          </p:val>
                                        </p:tav>
                                        <p:tav tm="100000">
                                          <p:val>
                                            <p:strVal val="#ppt_w"/>
                                          </p:val>
                                        </p:tav>
                                      </p:tavLst>
                                    </p:anim>
                                    <p:anim calcmode="lin" valueType="num">
                                      <p:cBhvr>
                                        <p:cTn id="105" dur="500" fill="hold"/>
                                        <p:tgtEl>
                                          <p:spTgt spid="55"/>
                                        </p:tgtEl>
                                        <p:attrNameLst>
                                          <p:attrName>ppt_h</p:attrName>
                                        </p:attrNameLst>
                                      </p:cBhvr>
                                      <p:tavLst>
                                        <p:tav tm="0">
                                          <p:val>
                                            <p:fltVal val="0"/>
                                          </p:val>
                                        </p:tav>
                                        <p:tav tm="100000">
                                          <p:val>
                                            <p:strVal val="#ppt_h"/>
                                          </p:val>
                                        </p:tav>
                                      </p:tavLst>
                                    </p:anim>
                                    <p:animEffect transition="in" filter="fade">
                                      <p:cBhvr>
                                        <p:cTn id="106" dur="500"/>
                                        <p:tgtEl>
                                          <p:spTgt spid="55"/>
                                        </p:tgtEl>
                                      </p:cBhvr>
                                    </p:animEffect>
                                  </p:childTnLst>
                                </p:cTn>
                              </p:par>
                            </p:childTnLst>
                          </p:cTn>
                        </p:par>
                        <p:par>
                          <p:cTn id="107" fill="hold">
                            <p:stCondLst>
                              <p:cond delay="13400"/>
                            </p:stCondLst>
                            <p:childTnLst>
                              <p:par>
                                <p:cTn id="108" presetID="42" presetClass="entr" presetSubtype="0" fill="hold"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1000"/>
                                        <p:tgtEl>
                                          <p:spTgt spid="56"/>
                                        </p:tgtEl>
                                      </p:cBhvr>
                                    </p:animEffect>
                                    <p:anim calcmode="lin" valueType="num">
                                      <p:cBhvr>
                                        <p:cTn id="111" dur="1000" fill="hold"/>
                                        <p:tgtEl>
                                          <p:spTgt spid="56"/>
                                        </p:tgtEl>
                                        <p:attrNameLst>
                                          <p:attrName>ppt_x</p:attrName>
                                        </p:attrNameLst>
                                      </p:cBhvr>
                                      <p:tavLst>
                                        <p:tav tm="0">
                                          <p:val>
                                            <p:strVal val="#ppt_x"/>
                                          </p:val>
                                        </p:tav>
                                        <p:tav tm="100000">
                                          <p:val>
                                            <p:strVal val="#ppt_x"/>
                                          </p:val>
                                        </p:tav>
                                      </p:tavLst>
                                    </p:anim>
                                    <p:anim calcmode="lin" valueType="num">
                                      <p:cBhvr>
                                        <p:cTn id="11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P spid="25" grpId="0"/>
      <p:bldP spid="30" grpId="0"/>
      <p:bldP spid="36" grpId="0" animBg="1"/>
      <p:bldP spid="37" grpId="0"/>
      <p:bldP spid="47" grpId="0"/>
      <p:bldP spid="5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1472" y="928676"/>
            <a:ext cx="2792751" cy="427249"/>
            <a:chOff x="5176508" y="1167135"/>
            <a:chExt cx="2792751" cy="427249"/>
          </a:xfrm>
        </p:grpSpPr>
        <p:sp>
          <p:nvSpPr>
            <p:cNvPr id="4" name="矩形 3"/>
            <p:cNvSpPr/>
            <p:nvPr/>
          </p:nvSpPr>
          <p:spPr>
            <a:xfrm>
              <a:off x="5176508" y="1167135"/>
              <a:ext cx="2792751"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对外开放水平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不断提高</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5" name="直接连接符 4"/>
            <p:cNvCxnSpPr/>
            <p:nvPr/>
          </p:nvCxnSpPr>
          <p:spPr>
            <a:xfrm>
              <a:off x="5435873" y="1592796"/>
              <a:ext cx="2232000" cy="1588"/>
            </a:xfrm>
            <a:prstGeom prst="line">
              <a:avLst/>
            </a:prstGeom>
            <a:ln w="19050"/>
          </p:spPr>
          <p:style>
            <a:lnRef idx="3">
              <a:schemeClr val="accent2"/>
            </a:lnRef>
            <a:fillRef idx="0">
              <a:schemeClr val="accent2"/>
            </a:fillRef>
            <a:effectRef idx="2">
              <a:schemeClr val="accent2"/>
            </a:effectRef>
            <a:fontRef idx="minor">
              <a:schemeClr val="tx1"/>
            </a:fontRef>
          </p:style>
        </p:cxnSp>
      </p:grpSp>
      <p:pic>
        <p:nvPicPr>
          <p:cNvPr id="9" name="图片 8" descr="timg (28).jpg"/>
          <p:cNvPicPr>
            <a:picLocks noChangeAspect="1"/>
          </p:cNvPicPr>
          <p:nvPr/>
        </p:nvPicPr>
        <p:blipFill>
          <a:blip r:embed="rId2">
            <a:clrChange>
              <a:clrFrom>
                <a:srgbClr val="FFFFFF"/>
              </a:clrFrom>
              <a:clrTo>
                <a:srgbClr val="FFFFFF">
                  <a:alpha val="0"/>
                </a:srgbClr>
              </a:clrTo>
            </a:clrChange>
          </a:blip>
          <a:stretch>
            <a:fillRect/>
          </a:stretch>
        </p:blipFill>
        <p:spPr>
          <a:xfrm>
            <a:off x="214282" y="2233196"/>
            <a:ext cx="3071834" cy="1972441"/>
          </a:xfrm>
          <a:prstGeom prst="rect">
            <a:avLst/>
          </a:prstGeom>
        </p:spPr>
      </p:pic>
      <p:pic>
        <p:nvPicPr>
          <p:cNvPr id="10" name="图片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0232" y="2161758"/>
            <a:ext cx="644999" cy="649961"/>
          </a:xfrm>
          <a:prstGeom prst="rect">
            <a:avLst/>
          </a:prstGeom>
        </p:spPr>
      </p:pic>
      <p:sp>
        <p:nvSpPr>
          <p:cNvPr id="11" name="圆角矩形标注 10"/>
          <p:cNvSpPr/>
          <p:nvPr/>
        </p:nvSpPr>
        <p:spPr>
          <a:xfrm>
            <a:off x="2857488" y="2304634"/>
            <a:ext cx="2000264" cy="755952"/>
          </a:xfrm>
          <a:prstGeom prst="wedgeRoundRectCallout">
            <a:avLst>
              <a:gd name="adj1" fmla="val -55054"/>
              <a:gd name="adj2" fmla="val -14756"/>
              <a:gd name="adj3" fmla="val 16667"/>
            </a:avLst>
          </a:prstGeom>
          <a:solidFill>
            <a:schemeClr val="accent2">
              <a:lumMod val="20000"/>
              <a:lumOff val="80000"/>
            </a:schemeClr>
          </a:solidFill>
          <a:ln w="19050">
            <a:solidFill>
              <a:schemeClr val="accent2">
                <a:lumMod val="75000"/>
              </a:schemeClr>
            </a:solidFill>
            <a:prstDash val="sysDot"/>
          </a:ln>
        </p:spPr>
        <p:txBody>
          <a:bodyPr wrap="square">
            <a:spAutoFit/>
          </a:bodyPr>
          <a:lstStyle/>
          <a:p>
            <a:pPr>
              <a:lnSpc>
                <a:spcPct val="120000"/>
              </a:lnSpc>
            </a:pPr>
            <a:r>
              <a:rPr lang="zh-CN" altLang="en-US" sz="1600" b="1" dirty="0" smtClean="0"/>
              <a:t>我国对沿线国家直接投资</a:t>
            </a:r>
            <a:r>
              <a:rPr lang="en-US" sz="1600" b="1" dirty="0" smtClean="0">
                <a:solidFill>
                  <a:srgbClr val="C00000"/>
                </a:solidFill>
              </a:rPr>
              <a:t>145.3</a:t>
            </a:r>
            <a:r>
              <a:rPr lang="zh-CN" altLang="en-US" sz="1600" b="1" dirty="0" smtClean="0">
                <a:solidFill>
                  <a:srgbClr val="C00000"/>
                </a:solidFill>
              </a:rPr>
              <a:t>亿</a:t>
            </a:r>
            <a:r>
              <a:rPr lang="zh-CN" altLang="en-US" sz="1600" b="1" dirty="0" smtClean="0"/>
              <a:t>美元</a:t>
            </a:r>
            <a:endParaRPr lang="zh-CN" altLang="en-US" sz="1600" b="1" dirty="0"/>
          </a:p>
        </p:txBody>
      </p:sp>
      <p:sp>
        <p:nvSpPr>
          <p:cNvPr id="12" name="矩形 11"/>
          <p:cNvSpPr/>
          <p:nvPr/>
        </p:nvSpPr>
        <p:spPr>
          <a:xfrm>
            <a:off x="890070" y="4304898"/>
            <a:ext cx="3467616"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“一带一路”经贸合作取得积极进展</a:t>
            </a:r>
            <a:endParaRPr lang="zh-CN" altLang="en-US" sz="1600" b="1" dirty="0">
              <a:solidFill>
                <a:schemeClr val="tx1">
                  <a:lumMod val="85000"/>
                  <a:lumOff val="15000"/>
                </a:schemeClr>
              </a:solidFill>
              <a:latin typeface="微软雅黑" pitchFamily="34" charset="-122"/>
              <a:ea typeface="微软雅黑" pitchFamily="34" charset="-122"/>
            </a:endParaRPr>
          </a:p>
        </p:txBody>
      </p:sp>
      <p:sp>
        <p:nvSpPr>
          <p:cNvPr id="14" name="矩形 13"/>
          <p:cNvSpPr/>
          <p:nvPr/>
        </p:nvSpPr>
        <p:spPr>
          <a:xfrm>
            <a:off x="2786050" y="3143254"/>
            <a:ext cx="2286016" cy="338554"/>
          </a:xfrm>
          <a:prstGeom prst="rect">
            <a:avLst/>
          </a:prstGeom>
        </p:spPr>
        <p:txBody>
          <a:bodyPr wrap="square">
            <a:spAutoFit/>
          </a:bodyPr>
          <a:lstStyle/>
          <a:p>
            <a:r>
              <a:rPr lang="zh-CN" altLang="en-US" sz="1600" b="1" dirty="0" smtClean="0"/>
              <a:t>占对外投资总额的</a:t>
            </a:r>
            <a:endParaRPr lang="zh-CN" altLang="en-US" sz="1600" b="1" dirty="0"/>
          </a:p>
        </p:txBody>
      </p:sp>
      <p:graphicFrame>
        <p:nvGraphicFramePr>
          <p:cNvPr id="15" name="图表 14"/>
          <p:cNvGraphicFramePr/>
          <p:nvPr/>
        </p:nvGraphicFramePr>
        <p:xfrm>
          <a:off x="3000364" y="3357568"/>
          <a:ext cx="1190612" cy="857256"/>
        </p:xfrm>
        <a:graphic>
          <a:graphicData uri="http://schemas.openxmlformats.org/drawingml/2006/chart">
            <c:chart xmlns:c="http://schemas.openxmlformats.org/drawingml/2006/chart" xmlns:r="http://schemas.openxmlformats.org/officeDocument/2006/relationships" r:id="rId4"/>
          </a:graphicData>
        </a:graphic>
      </p:graphicFrame>
      <p:sp>
        <p:nvSpPr>
          <p:cNvPr id="16" name="矩形 15"/>
          <p:cNvSpPr/>
          <p:nvPr/>
        </p:nvSpPr>
        <p:spPr>
          <a:xfrm>
            <a:off x="3929058" y="3487173"/>
            <a:ext cx="1010213" cy="584775"/>
          </a:xfrm>
          <a:prstGeom prst="rect">
            <a:avLst/>
          </a:prstGeom>
        </p:spPr>
        <p:txBody>
          <a:bodyPr wrap="none">
            <a:spAutoFit/>
          </a:bodyPr>
          <a:lstStyle/>
          <a:p>
            <a:r>
              <a:rPr lang="en-US" sz="3200" b="1" dirty="0" smtClean="0">
                <a:solidFill>
                  <a:srgbClr val="C00000"/>
                </a:solidFill>
              </a:rPr>
              <a:t>8.5%</a:t>
            </a:r>
            <a:endParaRPr lang="zh-CN" altLang="en-US" sz="3200" b="1" dirty="0">
              <a:solidFill>
                <a:srgbClr val="C00000"/>
              </a:solidFill>
            </a:endParaRPr>
          </a:p>
        </p:txBody>
      </p:sp>
      <p:sp>
        <p:nvSpPr>
          <p:cNvPr id="17" name="矩形 16"/>
          <p:cNvSpPr/>
          <p:nvPr/>
        </p:nvSpPr>
        <p:spPr>
          <a:xfrm>
            <a:off x="500034" y="1428742"/>
            <a:ext cx="4357718" cy="683264"/>
          </a:xfrm>
          <a:prstGeom prst="rect">
            <a:avLst/>
          </a:prstGeom>
        </p:spPr>
        <p:txBody>
          <a:bodyPr wrap="square">
            <a:spAutoFit/>
          </a:bodyPr>
          <a:lstStyle/>
          <a:p>
            <a:pPr>
              <a:lnSpc>
                <a:spcPct val="120000"/>
              </a:lnSpc>
            </a:pPr>
            <a:r>
              <a:rPr lang="zh-CN" altLang="en-US" sz="1600" b="1" dirty="0" smtClean="0"/>
              <a:t>         一般贸易出口占比同比提高</a:t>
            </a:r>
            <a:r>
              <a:rPr lang="en-US" altLang="en-US" sz="1600" b="1" dirty="0" smtClean="0"/>
              <a:t>0.4</a:t>
            </a:r>
            <a:r>
              <a:rPr lang="zh-CN" altLang="en-US" sz="1600" b="1" dirty="0" smtClean="0"/>
              <a:t>个百分点；民营企业出口占比提高</a:t>
            </a:r>
            <a:r>
              <a:rPr lang="en-US" altLang="en-US" sz="1600" b="1" dirty="0" smtClean="0"/>
              <a:t>0.7</a:t>
            </a:r>
            <a:r>
              <a:rPr lang="zh-CN" altLang="en-US" sz="1600" b="1" dirty="0" smtClean="0"/>
              <a:t>个百分点</a:t>
            </a:r>
            <a:endParaRPr lang="zh-CN" altLang="en-US" sz="1600" b="1" dirty="0"/>
          </a:p>
        </p:txBody>
      </p:sp>
      <p:grpSp>
        <p:nvGrpSpPr>
          <p:cNvPr id="18" name="组合 17"/>
          <p:cNvGrpSpPr/>
          <p:nvPr/>
        </p:nvGrpSpPr>
        <p:grpSpPr>
          <a:xfrm>
            <a:off x="5000628" y="928676"/>
            <a:ext cx="2491365" cy="427249"/>
            <a:chOff x="5176508" y="1167135"/>
            <a:chExt cx="2491365" cy="427249"/>
          </a:xfrm>
        </p:grpSpPr>
        <p:sp>
          <p:nvSpPr>
            <p:cNvPr id="19" name="矩形 18"/>
            <p:cNvSpPr/>
            <p:nvPr/>
          </p:nvSpPr>
          <p:spPr>
            <a:xfrm>
              <a:off x="5176508" y="1167135"/>
              <a:ext cx="2276585"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共享发展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持续推进</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20" name="直接连接符 19"/>
            <p:cNvCxnSpPr/>
            <p:nvPr/>
          </p:nvCxnSpPr>
          <p:spPr>
            <a:xfrm>
              <a:off x="5435873" y="1592796"/>
              <a:ext cx="2232000" cy="1588"/>
            </a:xfrm>
            <a:prstGeom prst="line">
              <a:avLst/>
            </a:prstGeom>
            <a:ln w="19050"/>
          </p:spPr>
          <p:style>
            <a:lnRef idx="3">
              <a:schemeClr val="accent2"/>
            </a:lnRef>
            <a:fillRef idx="0">
              <a:schemeClr val="accent2"/>
            </a:fillRef>
            <a:effectRef idx="2">
              <a:schemeClr val="accent2"/>
            </a:effectRef>
            <a:fontRef idx="minor">
              <a:schemeClr val="tx1"/>
            </a:fontRef>
          </p:style>
        </p:cxnSp>
      </p:grpSp>
      <p:grpSp>
        <p:nvGrpSpPr>
          <p:cNvPr id="26" name="组合 25"/>
          <p:cNvGrpSpPr/>
          <p:nvPr/>
        </p:nvGrpSpPr>
        <p:grpSpPr>
          <a:xfrm>
            <a:off x="5572132" y="1714494"/>
            <a:ext cx="1643074" cy="1214446"/>
            <a:chOff x="5214942" y="1571618"/>
            <a:chExt cx="1945860" cy="1285872"/>
          </a:xfrm>
        </p:grpSpPr>
        <p:pic>
          <p:nvPicPr>
            <p:cNvPr id="24" name="图片 23" descr="timg (29).jpg"/>
            <p:cNvPicPr>
              <a:picLocks noChangeAspect="1"/>
            </p:cNvPicPr>
            <p:nvPr/>
          </p:nvPicPr>
          <p:blipFill>
            <a:blip r:embed="rId5">
              <a:clrChange>
                <a:clrFrom>
                  <a:srgbClr val="FFFFFF"/>
                </a:clrFrom>
                <a:clrTo>
                  <a:srgbClr val="FFFFFF">
                    <a:alpha val="0"/>
                  </a:srgbClr>
                </a:clrTo>
              </a:clrChange>
            </a:blip>
            <a:stretch>
              <a:fillRect/>
            </a:stretch>
          </p:blipFill>
          <p:spPr>
            <a:xfrm>
              <a:off x="5214942" y="1571618"/>
              <a:ext cx="1000123" cy="1285872"/>
            </a:xfrm>
            <a:prstGeom prst="rect">
              <a:avLst/>
            </a:prstGeom>
          </p:spPr>
        </p:pic>
        <p:pic>
          <p:nvPicPr>
            <p:cNvPr id="25" name="图片 24" descr="u=1979562689,672021824&amp;fm=23&amp;gp=0.jpg"/>
            <p:cNvPicPr>
              <a:picLocks noChangeAspect="1"/>
            </p:cNvPicPr>
            <p:nvPr/>
          </p:nvPicPr>
          <p:blipFill>
            <a:blip r:embed="rId6">
              <a:clrChange>
                <a:clrFrom>
                  <a:srgbClr val="FEFEFE"/>
                </a:clrFrom>
                <a:clrTo>
                  <a:srgbClr val="FEFEFE">
                    <a:alpha val="0"/>
                  </a:srgbClr>
                </a:clrTo>
              </a:clrChange>
            </a:blip>
            <a:stretch>
              <a:fillRect/>
            </a:stretch>
          </p:blipFill>
          <p:spPr>
            <a:xfrm>
              <a:off x="5572132" y="1714494"/>
              <a:ext cx="1588670" cy="1076324"/>
            </a:xfrm>
            <a:prstGeom prst="rect">
              <a:avLst/>
            </a:prstGeom>
          </p:spPr>
        </p:pic>
      </p:grpSp>
      <p:pic>
        <p:nvPicPr>
          <p:cNvPr id="28" name="图片 27" descr="timg (31).jpg"/>
          <p:cNvPicPr>
            <a:picLocks noChangeAspect="1"/>
          </p:cNvPicPr>
          <p:nvPr/>
        </p:nvPicPr>
        <p:blipFill>
          <a:blip r:embed="rId7" cstate="print">
            <a:clrChange>
              <a:clrFrom>
                <a:srgbClr val="FBFBFB"/>
              </a:clrFrom>
              <a:clrTo>
                <a:srgbClr val="FBFBFB">
                  <a:alpha val="0"/>
                </a:srgbClr>
              </a:clrTo>
            </a:clrChange>
          </a:blip>
          <a:srcRect t="12500" b="9722"/>
          <a:stretch>
            <a:fillRect/>
          </a:stretch>
        </p:blipFill>
        <p:spPr>
          <a:xfrm>
            <a:off x="7429520" y="2770183"/>
            <a:ext cx="1214446" cy="944575"/>
          </a:xfrm>
          <a:prstGeom prst="rect">
            <a:avLst/>
          </a:prstGeom>
        </p:spPr>
      </p:pic>
      <p:pic>
        <p:nvPicPr>
          <p:cNvPr id="29" name="图片 28" descr="u=2005055745,1683056036&amp;fm=23&amp;gp=0.jpg"/>
          <p:cNvPicPr>
            <a:picLocks noChangeAspect="1"/>
          </p:cNvPicPr>
          <p:nvPr/>
        </p:nvPicPr>
        <p:blipFill>
          <a:blip r:embed="rId8">
            <a:clrChange>
              <a:clrFrom>
                <a:srgbClr val="FDFDFD"/>
              </a:clrFrom>
              <a:clrTo>
                <a:srgbClr val="FDFDFD">
                  <a:alpha val="0"/>
                </a:srgbClr>
              </a:clrTo>
            </a:clrChange>
          </a:blip>
          <a:srcRect r="47696"/>
          <a:stretch>
            <a:fillRect/>
          </a:stretch>
        </p:blipFill>
        <p:spPr>
          <a:xfrm>
            <a:off x="5357818" y="3786196"/>
            <a:ext cx="1478756" cy="946751"/>
          </a:xfrm>
          <a:prstGeom prst="rect">
            <a:avLst/>
          </a:prstGeom>
        </p:spPr>
      </p:pic>
      <p:sp>
        <p:nvSpPr>
          <p:cNvPr id="30" name="矩形 29"/>
          <p:cNvSpPr/>
          <p:nvPr/>
        </p:nvSpPr>
        <p:spPr>
          <a:xfrm>
            <a:off x="7094447" y="1916666"/>
            <a:ext cx="1620957"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cs typeface="Times New Roman" pitchFamily="18" charset="0"/>
              </a:rPr>
              <a:t>社会保障和就业</a:t>
            </a:r>
            <a:endParaRPr lang="zh-CN" altLang="en-US" sz="1600" b="1" dirty="0">
              <a:solidFill>
                <a:schemeClr val="tx1">
                  <a:lumMod val="85000"/>
                  <a:lumOff val="15000"/>
                </a:schemeClr>
              </a:solidFill>
              <a:latin typeface="微软雅黑" pitchFamily="34" charset="-122"/>
              <a:ea typeface="微软雅黑" pitchFamily="34" charset="-122"/>
            </a:endParaRPr>
          </a:p>
        </p:txBody>
      </p:sp>
      <p:sp>
        <p:nvSpPr>
          <p:cNvPr id="31" name="矩形 30"/>
          <p:cNvSpPr/>
          <p:nvPr/>
        </p:nvSpPr>
        <p:spPr>
          <a:xfrm>
            <a:off x="5469633" y="3071816"/>
            <a:ext cx="2031325"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cs typeface="Times New Roman" pitchFamily="18" charset="0"/>
              </a:rPr>
              <a:t>医疗卫生与计划生育</a:t>
            </a:r>
          </a:p>
        </p:txBody>
      </p:sp>
      <p:sp>
        <p:nvSpPr>
          <p:cNvPr id="32" name="矩形 31"/>
          <p:cNvSpPr/>
          <p:nvPr/>
        </p:nvSpPr>
        <p:spPr>
          <a:xfrm>
            <a:off x="6786578" y="3929072"/>
            <a:ext cx="1826141"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cs typeface="Times New Roman" pitchFamily="18" charset="0"/>
              </a:rPr>
              <a:t>城乡社区领域财政</a:t>
            </a:r>
          </a:p>
        </p:txBody>
      </p:sp>
      <p:grpSp>
        <p:nvGrpSpPr>
          <p:cNvPr id="38" name="组合 37"/>
          <p:cNvGrpSpPr/>
          <p:nvPr/>
        </p:nvGrpSpPr>
        <p:grpSpPr>
          <a:xfrm>
            <a:off x="7286644" y="2304634"/>
            <a:ext cx="1335298" cy="338554"/>
            <a:chOff x="7286644" y="2304634"/>
            <a:chExt cx="1335298" cy="338554"/>
          </a:xfrm>
        </p:grpSpPr>
        <p:sp>
          <p:nvSpPr>
            <p:cNvPr id="33" name="上箭头 32"/>
            <p:cNvSpPr/>
            <p:nvPr/>
          </p:nvSpPr>
          <p:spPr>
            <a:xfrm>
              <a:off x="7286644" y="2357436"/>
              <a:ext cx="214314" cy="21431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sp>
          <p:nvSpPr>
            <p:cNvPr id="34" name="矩形 33"/>
            <p:cNvSpPr/>
            <p:nvPr/>
          </p:nvSpPr>
          <p:spPr>
            <a:xfrm>
              <a:off x="7459444" y="2304634"/>
              <a:ext cx="1162498" cy="338554"/>
            </a:xfrm>
            <a:prstGeom prst="rect">
              <a:avLst/>
            </a:prstGeom>
          </p:spPr>
          <p:txBody>
            <a:bodyPr wrap="none">
              <a:spAutoFit/>
            </a:bodyPr>
            <a:lstStyle/>
            <a:p>
              <a:r>
                <a:rPr lang="zh-CN" altLang="en-US" sz="1600" b="1" dirty="0" smtClean="0">
                  <a:solidFill>
                    <a:srgbClr val="C00000"/>
                  </a:solidFill>
                  <a:latin typeface="Times New Roman" pitchFamily="18" charset="0"/>
                  <a:ea typeface="宋体" pitchFamily="2" charset="-122"/>
                  <a:cs typeface="仿宋_GB2312"/>
                </a:rPr>
                <a:t>增长</a:t>
              </a:r>
              <a:r>
                <a:rPr lang="en-US" altLang="zh-CN" sz="1600" b="1" dirty="0" smtClean="0">
                  <a:solidFill>
                    <a:srgbClr val="C00000"/>
                  </a:solidFill>
                  <a:latin typeface="Times New Roman" pitchFamily="18" charset="0"/>
                  <a:ea typeface="宋体" pitchFamily="2" charset="-122"/>
                  <a:cs typeface="仿宋_GB2312"/>
                </a:rPr>
                <a:t>13.3%</a:t>
              </a:r>
              <a:endParaRPr lang="zh-CN" altLang="en-US" sz="1600" b="1" dirty="0">
                <a:solidFill>
                  <a:srgbClr val="C00000"/>
                </a:solidFill>
              </a:endParaRPr>
            </a:p>
          </p:txBody>
        </p:sp>
      </p:grpSp>
      <p:sp>
        <p:nvSpPr>
          <p:cNvPr id="37" name="矩形 36"/>
          <p:cNvSpPr/>
          <p:nvPr/>
        </p:nvSpPr>
        <p:spPr>
          <a:xfrm>
            <a:off x="5214942" y="1398134"/>
            <a:ext cx="3571900" cy="387798"/>
          </a:xfrm>
          <a:prstGeom prst="rect">
            <a:avLst/>
          </a:prstGeom>
        </p:spPr>
        <p:txBody>
          <a:bodyPr wrap="square">
            <a:spAutoFit/>
          </a:bodyPr>
          <a:lstStyle/>
          <a:p>
            <a:pPr>
              <a:lnSpc>
                <a:spcPct val="120000"/>
              </a:lnSpc>
            </a:pPr>
            <a:r>
              <a:rPr lang="zh-CN" altLang="en-US" sz="1600" b="1" dirty="0" smtClean="0"/>
              <a:t>各领域财政支出同比增长</a:t>
            </a:r>
            <a:r>
              <a:rPr lang="en-US" altLang="zh-CN" sz="1600" b="1" dirty="0" smtClean="0"/>
              <a:t>——</a:t>
            </a:r>
            <a:endParaRPr lang="zh-CN" altLang="en-US" sz="1600" b="1" dirty="0"/>
          </a:p>
        </p:txBody>
      </p:sp>
      <p:grpSp>
        <p:nvGrpSpPr>
          <p:cNvPr id="39" name="组合 38"/>
          <p:cNvGrpSpPr/>
          <p:nvPr/>
        </p:nvGrpSpPr>
        <p:grpSpPr>
          <a:xfrm>
            <a:off x="5898261" y="3357568"/>
            <a:ext cx="1181409" cy="338554"/>
            <a:chOff x="7286644" y="2304634"/>
            <a:chExt cx="1181409" cy="338554"/>
          </a:xfrm>
        </p:grpSpPr>
        <p:sp>
          <p:nvSpPr>
            <p:cNvPr id="40" name="上箭头 39"/>
            <p:cNvSpPr/>
            <p:nvPr/>
          </p:nvSpPr>
          <p:spPr>
            <a:xfrm>
              <a:off x="7286644" y="2357436"/>
              <a:ext cx="214314" cy="21431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sp>
          <p:nvSpPr>
            <p:cNvPr id="41" name="矩形 40"/>
            <p:cNvSpPr/>
            <p:nvPr/>
          </p:nvSpPr>
          <p:spPr>
            <a:xfrm>
              <a:off x="7459444" y="2304634"/>
              <a:ext cx="1008609" cy="338554"/>
            </a:xfrm>
            <a:prstGeom prst="rect">
              <a:avLst/>
            </a:prstGeom>
          </p:spPr>
          <p:txBody>
            <a:bodyPr wrap="none">
              <a:spAutoFit/>
            </a:bodyPr>
            <a:lstStyle/>
            <a:p>
              <a:r>
                <a:rPr lang="zh-CN" altLang="en-US" sz="1600" b="1" dirty="0" smtClean="0">
                  <a:solidFill>
                    <a:srgbClr val="C00000"/>
                  </a:solidFill>
                  <a:latin typeface="Times New Roman" pitchFamily="18" charset="0"/>
                  <a:ea typeface="宋体" pitchFamily="2" charset="-122"/>
                  <a:cs typeface="仿宋_GB2312"/>
                </a:rPr>
                <a:t>增长</a:t>
              </a:r>
              <a:r>
                <a:rPr lang="en-US" altLang="zh-CN" sz="1600" b="1" dirty="0" smtClean="0">
                  <a:solidFill>
                    <a:srgbClr val="C00000"/>
                  </a:solidFill>
                  <a:latin typeface="Times New Roman" pitchFamily="18" charset="0"/>
                  <a:ea typeface="宋体" pitchFamily="2" charset="-122"/>
                  <a:cs typeface="仿宋_GB2312"/>
                </a:rPr>
                <a:t>10%</a:t>
              </a:r>
              <a:endParaRPr lang="zh-CN" altLang="en-US" sz="1600" b="1" dirty="0">
                <a:solidFill>
                  <a:srgbClr val="C00000"/>
                </a:solidFill>
              </a:endParaRPr>
            </a:p>
          </p:txBody>
        </p:sp>
      </p:grpSp>
      <p:grpSp>
        <p:nvGrpSpPr>
          <p:cNvPr id="42" name="组合 41"/>
          <p:cNvGrpSpPr/>
          <p:nvPr/>
        </p:nvGrpSpPr>
        <p:grpSpPr>
          <a:xfrm>
            <a:off x="7143768" y="4286262"/>
            <a:ext cx="1335298" cy="338554"/>
            <a:chOff x="7286644" y="2304634"/>
            <a:chExt cx="1335298" cy="338554"/>
          </a:xfrm>
        </p:grpSpPr>
        <p:sp>
          <p:nvSpPr>
            <p:cNvPr id="43" name="上箭头 42"/>
            <p:cNvSpPr/>
            <p:nvPr/>
          </p:nvSpPr>
          <p:spPr>
            <a:xfrm>
              <a:off x="7286644" y="2357436"/>
              <a:ext cx="214314" cy="21431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p>
          </p:txBody>
        </p:sp>
        <p:sp>
          <p:nvSpPr>
            <p:cNvPr id="44" name="矩形 43"/>
            <p:cNvSpPr/>
            <p:nvPr/>
          </p:nvSpPr>
          <p:spPr>
            <a:xfrm>
              <a:off x="7459444" y="2304634"/>
              <a:ext cx="1162498" cy="338554"/>
            </a:xfrm>
            <a:prstGeom prst="rect">
              <a:avLst/>
            </a:prstGeom>
          </p:spPr>
          <p:txBody>
            <a:bodyPr wrap="none">
              <a:spAutoFit/>
            </a:bodyPr>
            <a:lstStyle/>
            <a:p>
              <a:r>
                <a:rPr lang="zh-CN" altLang="en-US" sz="1600" b="1" dirty="0" smtClean="0">
                  <a:solidFill>
                    <a:srgbClr val="C00000"/>
                  </a:solidFill>
                  <a:latin typeface="Times New Roman" pitchFamily="18" charset="0"/>
                  <a:ea typeface="宋体" pitchFamily="2" charset="-122"/>
                  <a:cs typeface="仿宋_GB2312"/>
                </a:rPr>
                <a:t>增长</a:t>
              </a:r>
              <a:r>
                <a:rPr lang="en-US" altLang="zh-CN" sz="1600" b="1" dirty="0" smtClean="0">
                  <a:solidFill>
                    <a:srgbClr val="C00000"/>
                  </a:solidFill>
                  <a:latin typeface="Times New Roman" pitchFamily="18" charset="0"/>
                  <a:ea typeface="宋体" pitchFamily="2" charset="-122"/>
                  <a:cs typeface="仿宋_GB2312"/>
                </a:rPr>
                <a:t>17.1%</a:t>
              </a:r>
              <a:endParaRPr lang="zh-CN" altLang="en-US" sz="1600" b="1" dirty="0">
                <a:solidFill>
                  <a:srgbClr val="C00000"/>
                </a:solidFill>
              </a:endParaRPr>
            </a:p>
          </p:txBody>
        </p:sp>
      </p:grpSp>
      <p:sp>
        <p:nvSpPr>
          <p:cNvPr id="45" name="矩形 44"/>
          <p:cNvSpPr/>
          <p:nvPr/>
        </p:nvSpPr>
        <p:spPr>
          <a:xfrm>
            <a:off x="1500166" y="252697"/>
            <a:ext cx="7300396"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2" charset="-122"/>
                <a:ea typeface="黑体" pitchFamily="2" charset="-122"/>
              </a:rPr>
              <a:t>在新发展理念的指引下，各地区各部门取得积极成效</a:t>
            </a:r>
            <a:endParaRPr lang="zh-CN" altLang="en-US" sz="2400" b="1" dirty="0">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4500"/>
                            </p:stCondLst>
                            <p:childTnLst>
                              <p:par>
                                <p:cTn id="38" presetID="2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childTnLst>
                                </p:cTn>
                              </p:par>
                            </p:childTnLst>
                          </p:cTn>
                        </p:par>
                        <p:par>
                          <p:cTn id="42" fill="hold">
                            <p:stCondLst>
                              <p:cond delay="5000"/>
                            </p:stCondLst>
                            <p:childTnLst>
                              <p:par>
                                <p:cTn id="43" presetID="2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childTnLst>
                                </p:cTn>
                              </p:par>
                            </p:childTnLst>
                          </p:cTn>
                        </p:par>
                        <p:par>
                          <p:cTn id="58" fill="hold">
                            <p:stCondLst>
                              <p:cond delay="7000"/>
                            </p:stCondLst>
                            <p:childTnLst>
                              <p:par>
                                <p:cTn id="59" presetID="55"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strVal val="#ppt_w*0.70"/>
                                          </p:val>
                                        </p:tav>
                                        <p:tav tm="100000">
                                          <p:val>
                                            <p:strVal val="#ppt_w"/>
                                          </p:val>
                                        </p:tav>
                                      </p:tavLst>
                                    </p:anim>
                                    <p:anim calcmode="lin" valueType="num">
                                      <p:cBhvr>
                                        <p:cTn id="62" dur="1000" fill="hold"/>
                                        <p:tgtEl>
                                          <p:spTgt spid="18"/>
                                        </p:tgtEl>
                                        <p:attrNameLst>
                                          <p:attrName>ppt_h</p:attrName>
                                        </p:attrNameLst>
                                      </p:cBhvr>
                                      <p:tavLst>
                                        <p:tav tm="0">
                                          <p:val>
                                            <p:strVal val="#ppt_h"/>
                                          </p:val>
                                        </p:tav>
                                        <p:tav tm="100000">
                                          <p:val>
                                            <p:strVal val="#ppt_h"/>
                                          </p:val>
                                        </p:tav>
                                      </p:tavLst>
                                    </p:anim>
                                    <p:animEffect transition="in" filter="fade">
                                      <p:cBhvr>
                                        <p:cTn id="63" dur="1000"/>
                                        <p:tgtEl>
                                          <p:spTgt spid="18"/>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2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childTnLst>
                                </p:cTn>
                              </p:par>
                            </p:childTnLst>
                          </p:cTn>
                        </p:par>
                        <p:par>
                          <p:cTn id="79" fill="hold">
                            <p:stCondLst>
                              <p:cond delay="10000"/>
                            </p:stCondLst>
                            <p:childTnLst>
                              <p:par>
                                <p:cTn id="80" presetID="42" presetClass="entr" presetSubtype="0"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childTnLst>
                          </p:cTn>
                        </p:par>
                        <p:par>
                          <p:cTn id="85" fill="hold">
                            <p:stCondLst>
                              <p:cond delay="11000"/>
                            </p:stCondLst>
                            <p:childTnLst>
                              <p:par>
                                <p:cTn id="86" presetID="42" presetClass="entr" presetSubtype="0"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1000" fill="hold"/>
                                        <p:tgtEl>
                                          <p:spTgt spid="28"/>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23" presetClass="entr" presetSubtype="16"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childTnLst>
                                </p:cTn>
                              </p:par>
                            </p:childTnLst>
                          </p:cTn>
                        </p:par>
                        <p:par>
                          <p:cTn id="96" fill="hold">
                            <p:stCondLst>
                              <p:cond delay="12500"/>
                            </p:stCondLst>
                            <p:childTnLst>
                              <p:par>
                                <p:cTn id="97" presetID="42"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3" presetClass="entr" presetSubtype="16"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ppt_w</p:attrName>
                                        </p:attrNameLst>
                                      </p:cBhvr>
                                      <p:tavLst>
                                        <p:tav tm="0">
                                          <p:val>
                                            <p:fltVal val="0"/>
                                          </p:val>
                                        </p:tav>
                                        <p:tav tm="100000">
                                          <p:val>
                                            <p:strVal val="#ppt_w"/>
                                          </p:val>
                                        </p:tav>
                                      </p:tavLst>
                                    </p:anim>
                                    <p:anim calcmode="lin" valueType="num">
                                      <p:cBhvr>
                                        <p:cTn id="112" dur="500" fill="hold"/>
                                        <p:tgtEl>
                                          <p:spTgt spid="32"/>
                                        </p:tgtEl>
                                        <p:attrNameLst>
                                          <p:attrName>ppt_h</p:attrName>
                                        </p:attrNameLst>
                                      </p:cBhvr>
                                      <p:tavLst>
                                        <p:tav tm="0">
                                          <p:val>
                                            <p:fltVal val="0"/>
                                          </p:val>
                                        </p:tav>
                                        <p:tav tm="100000">
                                          <p:val>
                                            <p:strVal val="#ppt_h"/>
                                          </p:val>
                                        </p:tav>
                                      </p:tavLst>
                                    </p:anim>
                                  </p:childTnLst>
                                </p:cTn>
                              </p:par>
                            </p:childTnLst>
                          </p:cTn>
                        </p:par>
                        <p:par>
                          <p:cTn id="113" fill="hold">
                            <p:stCondLst>
                              <p:cond delay="15000"/>
                            </p:stCondLst>
                            <p:childTnLst>
                              <p:par>
                                <p:cTn id="114" presetID="42" presetClass="entr" presetSubtype="0" fill="hold"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1000"/>
                                        <p:tgtEl>
                                          <p:spTgt spid="42"/>
                                        </p:tgtEl>
                                      </p:cBhvr>
                                    </p:animEffect>
                                    <p:anim calcmode="lin" valueType="num">
                                      <p:cBhvr>
                                        <p:cTn id="117" dur="1000" fill="hold"/>
                                        <p:tgtEl>
                                          <p:spTgt spid="42"/>
                                        </p:tgtEl>
                                        <p:attrNameLst>
                                          <p:attrName>ppt_x</p:attrName>
                                        </p:attrNameLst>
                                      </p:cBhvr>
                                      <p:tavLst>
                                        <p:tav tm="0">
                                          <p:val>
                                            <p:strVal val="#ppt_x"/>
                                          </p:val>
                                        </p:tav>
                                        <p:tav tm="100000">
                                          <p:val>
                                            <p:strVal val="#ppt_x"/>
                                          </p:val>
                                        </p:tav>
                                      </p:tavLst>
                                    </p:anim>
                                    <p:anim calcmode="lin" valueType="num">
                                      <p:cBhvr>
                                        <p:cTn id="11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Graphic spid="15" grpId="0">
        <p:bldAsOne/>
      </p:bldGraphic>
      <p:bldP spid="16" grpId="0"/>
      <p:bldP spid="17" grpId="0"/>
      <p:bldP spid="30" grpId="0"/>
      <p:bldP spid="31" grpId="0"/>
      <p:bldP spid="32" grpId="0"/>
      <p:bldP spid="37"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1604" y="252697"/>
            <a:ext cx="7300396"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2" charset="-122"/>
                <a:ea typeface="黑体" pitchFamily="2" charset="-122"/>
              </a:rPr>
              <a:t>与发展目标相比，新发展理念的落实还存在较大差距</a:t>
            </a:r>
            <a:endParaRPr lang="zh-CN" altLang="en-US" sz="2400" b="1" dirty="0">
              <a:effectLst>
                <a:outerShdw blurRad="38100" dist="38100" dir="2700000" algn="tl">
                  <a:srgbClr val="000000">
                    <a:alpha val="43137"/>
                  </a:srgbClr>
                </a:outerShdw>
              </a:effectLst>
              <a:latin typeface="黑体" pitchFamily="2" charset="-122"/>
              <a:ea typeface="黑体" pitchFamily="2" charset="-122"/>
            </a:endParaRPr>
          </a:p>
        </p:txBody>
      </p:sp>
      <p:grpSp>
        <p:nvGrpSpPr>
          <p:cNvPr id="6" name="组合 5"/>
          <p:cNvGrpSpPr/>
          <p:nvPr/>
        </p:nvGrpSpPr>
        <p:grpSpPr>
          <a:xfrm>
            <a:off x="879995" y="1000114"/>
            <a:ext cx="2327880" cy="428628"/>
            <a:chOff x="5360835" y="1154993"/>
            <a:chExt cx="2327880" cy="428628"/>
          </a:xfrm>
        </p:grpSpPr>
        <p:sp>
          <p:nvSpPr>
            <p:cNvPr id="7" name="矩形 6"/>
            <p:cNvSpPr/>
            <p:nvPr/>
          </p:nvSpPr>
          <p:spPr>
            <a:xfrm>
              <a:off x="5360835" y="1154993"/>
              <a:ext cx="2327880"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科技创新能力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不足</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8" name="直接连接符 7"/>
            <p:cNvCxnSpPr/>
            <p:nvPr/>
          </p:nvCxnSpPr>
          <p:spPr>
            <a:xfrm>
              <a:off x="5597099" y="1582033"/>
              <a:ext cx="1764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aphicFrame>
        <p:nvGraphicFramePr>
          <p:cNvPr id="16" name="图表 15"/>
          <p:cNvGraphicFramePr/>
          <p:nvPr>
            <p:extLst>
              <p:ext uri="{D42A27DB-BD31-4B8C-83A1-F6EECF244321}">
                <p14:modId xmlns:p14="http://schemas.microsoft.com/office/powerpoint/2010/main" val="3115616159"/>
              </p:ext>
            </p:extLst>
          </p:nvPr>
        </p:nvGraphicFramePr>
        <p:xfrm>
          <a:off x="500034" y="1161626"/>
          <a:ext cx="3643338"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18" name="AutoShape 34"/>
          <p:cNvSpPr>
            <a:spLocks noChangeArrowheads="1"/>
          </p:cNvSpPr>
          <p:nvPr/>
        </p:nvSpPr>
        <p:spPr bwMode="gray">
          <a:xfrm rot="16200000" flipV="1">
            <a:off x="2178827" y="1983163"/>
            <a:ext cx="500066" cy="428628"/>
          </a:xfrm>
          <a:prstGeom prst="leftArrow">
            <a:avLst/>
          </a:prstGeom>
          <a:gradFill flip="none" rotWithShape="1">
            <a:gsLst>
              <a:gs pos="0">
                <a:srgbClr val="DDEBCF"/>
              </a:gs>
              <a:gs pos="50000">
                <a:srgbClr val="9CB86E"/>
              </a:gs>
              <a:gs pos="100000">
                <a:srgbClr val="156B13"/>
              </a:gs>
            </a:gsLst>
            <a:lin ang="2700000" scaled="0"/>
            <a:tileRect/>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19" name="矩形 18"/>
          <p:cNvSpPr/>
          <p:nvPr/>
        </p:nvSpPr>
        <p:spPr>
          <a:xfrm>
            <a:off x="1490641" y="1537452"/>
            <a:ext cx="1938351"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低于</a:t>
            </a:r>
            <a:r>
              <a:rPr lang="en-US" sz="1600" b="1" dirty="0" smtClean="0">
                <a:solidFill>
                  <a:schemeClr val="tx1">
                    <a:lumMod val="85000"/>
                    <a:lumOff val="15000"/>
                  </a:schemeClr>
                </a:solidFill>
                <a:latin typeface="微软雅黑" pitchFamily="34" charset="-122"/>
                <a:ea typeface="微软雅黑" pitchFamily="34" charset="-122"/>
              </a:rPr>
              <a:t>4%</a:t>
            </a:r>
            <a:r>
              <a:rPr lang="zh-CN" altLang="en-US" sz="1600" b="1" dirty="0" smtClean="0">
                <a:solidFill>
                  <a:schemeClr val="tx1">
                    <a:lumMod val="85000"/>
                    <a:lumOff val="15000"/>
                  </a:schemeClr>
                </a:solidFill>
                <a:latin typeface="微软雅黑" pitchFamily="34" charset="-122"/>
                <a:ea typeface="微软雅黑" pitchFamily="34" charset="-122"/>
              </a:rPr>
              <a:t>左右的水平</a:t>
            </a:r>
            <a:endParaRPr lang="zh-CN" altLang="en-US" sz="1600" b="1" dirty="0">
              <a:solidFill>
                <a:schemeClr val="tx1">
                  <a:lumMod val="85000"/>
                  <a:lumOff val="15000"/>
                </a:schemeClr>
              </a:solidFill>
              <a:latin typeface="微软雅黑" pitchFamily="34" charset="-122"/>
              <a:ea typeface="微软雅黑" pitchFamily="34" charset="-122"/>
            </a:endParaRPr>
          </a:p>
        </p:txBody>
      </p:sp>
      <p:sp>
        <p:nvSpPr>
          <p:cNvPr id="21" name="矩形 20"/>
          <p:cNvSpPr/>
          <p:nvPr/>
        </p:nvSpPr>
        <p:spPr>
          <a:xfrm>
            <a:off x="1033994" y="3304766"/>
            <a:ext cx="2537874" cy="338554"/>
          </a:xfrm>
          <a:prstGeom prst="rect">
            <a:avLst/>
          </a:prstGeom>
        </p:spPr>
        <p:txBody>
          <a:bodyPr wrap="none">
            <a:spAutoFit/>
          </a:bodyPr>
          <a:lstStyle/>
          <a:p>
            <a:r>
              <a:rPr lang="en-US" altLang="en-US" sz="1600" b="1" dirty="0" smtClean="0">
                <a:solidFill>
                  <a:schemeClr val="tx1">
                    <a:lumMod val="85000"/>
                    <a:lumOff val="15000"/>
                  </a:schemeClr>
                </a:solidFill>
                <a:latin typeface="微软雅黑" pitchFamily="34" charset="-122"/>
                <a:ea typeface="微软雅黑" pitchFamily="34" charset="-122"/>
              </a:rPr>
              <a:t>2016</a:t>
            </a:r>
            <a:r>
              <a:rPr lang="zh-CN" altLang="en-US" sz="1600" b="1" dirty="0" smtClean="0">
                <a:solidFill>
                  <a:schemeClr val="tx1">
                    <a:lumMod val="85000"/>
                    <a:lumOff val="15000"/>
                  </a:schemeClr>
                </a:solidFill>
                <a:latin typeface="微软雅黑" pitchFamily="34" charset="-122"/>
                <a:ea typeface="微软雅黑" pitchFamily="34" charset="-122"/>
              </a:rPr>
              <a:t>年研发经费投入强度</a:t>
            </a:r>
          </a:p>
        </p:txBody>
      </p:sp>
      <p:grpSp>
        <p:nvGrpSpPr>
          <p:cNvPr id="26" name="组合 25"/>
          <p:cNvGrpSpPr/>
          <p:nvPr/>
        </p:nvGrpSpPr>
        <p:grpSpPr>
          <a:xfrm>
            <a:off x="4092933" y="965948"/>
            <a:ext cx="3050835" cy="677108"/>
            <a:chOff x="5146521" y="1154993"/>
            <a:chExt cx="3050835" cy="677108"/>
          </a:xfrm>
        </p:grpSpPr>
        <p:sp>
          <p:nvSpPr>
            <p:cNvPr id="27" name="矩形 26"/>
            <p:cNvSpPr/>
            <p:nvPr/>
          </p:nvSpPr>
          <p:spPr>
            <a:xfrm>
              <a:off x="5146521" y="1154993"/>
              <a:ext cx="3050835" cy="677108"/>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经济结构不协调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现象明显</a:t>
              </a:r>
            </a:p>
            <a:p>
              <a:pPr algn="ctr">
                <a:defRPr/>
              </a:pP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28" name="直接连接符 27"/>
            <p:cNvCxnSpPr/>
            <p:nvPr/>
          </p:nvCxnSpPr>
          <p:spPr>
            <a:xfrm>
              <a:off x="5378524" y="1609173"/>
              <a:ext cx="244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pic>
        <p:nvPicPr>
          <p:cNvPr id="29" name="图片 28" descr="258921-15011521505784.jpg"/>
          <p:cNvPicPr>
            <a:picLocks noChangeAspect="1"/>
          </p:cNvPicPr>
          <p:nvPr/>
        </p:nvPicPr>
        <p:blipFill>
          <a:blip r:embed="rId3">
            <a:clrChange>
              <a:clrFrom>
                <a:srgbClr val="FFFFFF"/>
              </a:clrFrom>
              <a:clrTo>
                <a:srgbClr val="FFFFFF">
                  <a:alpha val="0"/>
                </a:srgbClr>
              </a:clrTo>
            </a:clrChange>
          </a:blip>
          <a:srcRect t="61111" r="70833"/>
          <a:stretch>
            <a:fillRect/>
          </a:stretch>
        </p:blipFill>
        <p:spPr>
          <a:xfrm flipH="1">
            <a:off x="4572000" y="1500181"/>
            <a:ext cx="1071570" cy="1428764"/>
          </a:xfrm>
          <a:prstGeom prst="rect">
            <a:avLst/>
          </a:prstGeom>
        </p:spPr>
      </p:pic>
      <p:graphicFrame>
        <p:nvGraphicFramePr>
          <p:cNvPr id="30" name="图表 29"/>
          <p:cNvGraphicFramePr/>
          <p:nvPr/>
        </p:nvGraphicFramePr>
        <p:xfrm>
          <a:off x="5357818" y="1767296"/>
          <a:ext cx="1643074" cy="1214446"/>
        </p:xfrm>
        <a:graphic>
          <a:graphicData uri="http://schemas.openxmlformats.org/drawingml/2006/chart">
            <c:chart xmlns:c="http://schemas.openxmlformats.org/drawingml/2006/chart" xmlns:r="http://schemas.openxmlformats.org/officeDocument/2006/relationships" r:id="rId4"/>
          </a:graphicData>
        </a:graphic>
      </p:graphicFrame>
      <p:sp>
        <p:nvSpPr>
          <p:cNvPr id="31" name="矩形 30"/>
          <p:cNvSpPr/>
          <p:nvPr/>
        </p:nvSpPr>
        <p:spPr>
          <a:xfrm>
            <a:off x="6715140" y="1910172"/>
            <a:ext cx="1382110" cy="338554"/>
          </a:xfrm>
          <a:prstGeom prst="rect">
            <a:avLst/>
          </a:prstGeom>
        </p:spPr>
        <p:txBody>
          <a:bodyPr wrap="none">
            <a:spAutoFit/>
          </a:bodyPr>
          <a:lstStyle/>
          <a:p>
            <a:r>
              <a:rPr lang="zh-CN" altLang="en-US" sz="1600" b="1" dirty="0" smtClean="0"/>
              <a:t>占</a:t>
            </a:r>
            <a:r>
              <a:rPr lang="en-US" sz="1600" b="1" dirty="0" smtClean="0"/>
              <a:t>GDP</a:t>
            </a:r>
            <a:r>
              <a:rPr lang="zh-CN" altLang="en-US" sz="1600" b="1" dirty="0" smtClean="0"/>
              <a:t>比重为</a:t>
            </a:r>
            <a:endParaRPr lang="zh-CN" altLang="en-US" sz="1600" b="1" dirty="0"/>
          </a:p>
        </p:txBody>
      </p:sp>
      <p:sp>
        <p:nvSpPr>
          <p:cNvPr id="32" name="矩形 31"/>
          <p:cNvSpPr/>
          <p:nvPr/>
        </p:nvSpPr>
        <p:spPr>
          <a:xfrm>
            <a:off x="5643602" y="1500180"/>
            <a:ext cx="2948243" cy="338554"/>
          </a:xfrm>
          <a:prstGeom prst="rect">
            <a:avLst/>
          </a:prstGeom>
        </p:spPr>
        <p:txBody>
          <a:bodyPr wrap="none">
            <a:spAutoFit/>
          </a:bodyPr>
          <a:lstStyle/>
          <a:p>
            <a:r>
              <a:rPr lang="en-US" altLang="en-US" sz="1600" b="1" dirty="0" smtClean="0">
                <a:solidFill>
                  <a:schemeClr val="tx1">
                    <a:lumMod val="85000"/>
                    <a:lumOff val="15000"/>
                  </a:schemeClr>
                </a:solidFill>
                <a:latin typeface="微软雅黑" pitchFamily="34" charset="-122"/>
                <a:ea typeface="微软雅黑" pitchFamily="34" charset="-122"/>
              </a:rPr>
              <a:t>2015</a:t>
            </a:r>
            <a:r>
              <a:rPr lang="zh-CN" altLang="en-US" sz="1600" b="1" dirty="0" smtClean="0">
                <a:solidFill>
                  <a:schemeClr val="tx1">
                    <a:lumMod val="85000"/>
                    <a:lumOff val="15000"/>
                  </a:schemeClr>
                </a:solidFill>
                <a:latin typeface="微软雅黑" pitchFamily="34" charset="-122"/>
                <a:ea typeface="微软雅黑" pitchFamily="34" charset="-122"/>
              </a:rPr>
              <a:t>年我国资本形成总额占比</a:t>
            </a:r>
          </a:p>
        </p:txBody>
      </p:sp>
      <p:sp>
        <p:nvSpPr>
          <p:cNvPr id="33" name="矩形 32"/>
          <p:cNvSpPr/>
          <p:nvPr/>
        </p:nvSpPr>
        <p:spPr>
          <a:xfrm>
            <a:off x="6972305" y="2267362"/>
            <a:ext cx="957313" cy="461665"/>
          </a:xfrm>
          <a:prstGeom prst="rect">
            <a:avLst/>
          </a:prstGeom>
        </p:spPr>
        <p:txBody>
          <a:bodyPr wrap="none">
            <a:spAutoFit/>
          </a:bodyPr>
          <a:lstStyle/>
          <a:p>
            <a:r>
              <a:rPr lang="en-US" sz="2400" b="1" dirty="0" smtClean="0">
                <a:solidFill>
                  <a:srgbClr val="C00000"/>
                </a:solidFill>
              </a:rPr>
              <a:t>44.9%</a:t>
            </a:r>
            <a:endParaRPr lang="zh-CN" altLang="en-US" sz="2400" b="1" dirty="0">
              <a:solidFill>
                <a:srgbClr val="C00000"/>
              </a:solidFill>
            </a:endParaRPr>
          </a:p>
        </p:txBody>
      </p:sp>
      <p:sp>
        <p:nvSpPr>
          <p:cNvPr id="34" name="AutoShape 34"/>
          <p:cNvSpPr>
            <a:spLocks noChangeArrowheads="1"/>
          </p:cNvSpPr>
          <p:nvPr/>
        </p:nvSpPr>
        <p:spPr bwMode="gray">
          <a:xfrm rot="5400000">
            <a:off x="7981619" y="2319395"/>
            <a:ext cx="396000"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35" name="矩形 34"/>
          <p:cNvSpPr/>
          <p:nvPr/>
        </p:nvSpPr>
        <p:spPr>
          <a:xfrm>
            <a:off x="6572296" y="2695990"/>
            <a:ext cx="2214546" cy="330155"/>
          </a:xfrm>
          <a:prstGeom prst="rect">
            <a:avLst/>
          </a:prstGeom>
        </p:spPr>
        <p:txBody>
          <a:bodyPr wrap="square">
            <a:spAutoFit/>
          </a:bodyPr>
          <a:lstStyle/>
          <a:p>
            <a:pPr>
              <a:lnSpc>
                <a:spcPct val="120000"/>
              </a:lnSpc>
            </a:pPr>
            <a:r>
              <a:rPr lang="zh-CN" altLang="en-US" sz="1400" b="1" dirty="0" smtClean="0"/>
              <a:t>高于发达国家</a:t>
            </a:r>
            <a:r>
              <a:rPr lang="en-US" sz="1400" b="1" dirty="0" smtClean="0"/>
              <a:t>20%</a:t>
            </a:r>
            <a:r>
              <a:rPr lang="zh-CN" altLang="en-US" sz="1400" b="1" dirty="0" smtClean="0"/>
              <a:t>左右</a:t>
            </a:r>
            <a:endParaRPr lang="zh-CN" altLang="en-US" sz="1400" b="1" dirty="0"/>
          </a:p>
        </p:txBody>
      </p:sp>
      <p:grpSp>
        <p:nvGrpSpPr>
          <p:cNvPr id="38" name="组合 37"/>
          <p:cNvGrpSpPr/>
          <p:nvPr/>
        </p:nvGrpSpPr>
        <p:grpSpPr>
          <a:xfrm>
            <a:off x="642910" y="3929072"/>
            <a:ext cx="3308919" cy="455768"/>
            <a:chOff x="5146521" y="1154993"/>
            <a:chExt cx="3308919" cy="455768"/>
          </a:xfrm>
        </p:grpSpPr>
        <p:sp>
          <p:nvSpPr>
            <p:cNvPr id="39" name="矩形 38"/>
            <p:cNvSpPr/>
            <p:nvPr/>
          </p:nvSpPr>
          <p:spPr>
            <a:xfrm>
              <a:off x="5146521" y="1154993"/>
              <a:ext cx="3308919"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能源资源利用效率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总体不高</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40" name="直接连接符 39"/>
            <p:cNvCxnSpPr/>
            <p:nvPr/>
          </p:nvCxnSpPr>
          <p:spPr>
            <a:xfrm>
              <a:off x="5378524" y="1609173"/>
              <a:ext cx="2664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pSp>
        <p:nvGrpSpPr>
          <p:cNvPr id="61" name="组合 60"/>
          <p:cNvGrpSpPr/>
          <p:nvPr/>
        </p:nvGrpSpPr>
        <p:grpSpPr>
          <a:xfrm>
            <a:off x="4000496" y="3429006"/>
            <a:ext cx="1928826" cy="1357322"/>
            <a:chOff x="6660802" y="2724006"/>
            <a:chExt cx="1928826" cy="1357322"/>
          </a:xfrm>
        </p:grpSpPr>
        <p:pic>
          <p:nvPicPr>
            <p:cNvPr id="62" name="图片 61" descr="240384-14022520530543.jpg"/>
            <p:cNvPicPr>
              <a:picLocks noChangeAspect="1"/>
            </p:cNvPicPr>
            <p:nvPr/>
          </p:nvPicPr>
          <p:blipFill>
            <a:blip r:embed="rId5" cstate="print">
              <a:clrChange>
                <a:clrFrom>
                  <a:srgbClr val="D9D9D9"/>
                </a:clrFrom>
                <a:clrTo>
                  <a:srgbClr val="D9D9D9">
                    <a:alpha val="0"/>
                  </a:srgbClr>
                </a:clrTo>
              </a:clrChange>
              <a:duotone>
                <a:schemeClr val="accent2">
                  <a:shade val="45000"/>
                  <a:satMod val="135000"/>
                </a:schemeClr>
                <a:prstClr val="white"/>
              </a:duotone>
            </a:blip>
            <a:srcRect l="1701" t="2751" r="77300" b="78350"/>
            <a:stretch>
              <a:fillRect/>
            </a:stretch>
          </p:blipFill>
          <p:spPr>
            <a:xfrm>
              <a:off x="7125698" y="2724006"/>
              <a:ext cx="892426" cy="714380"/>
            </a:xfrm>
            <a:prstGeom prst="rect">
              <a:avLst/>
            </a:prstGeom>
          </p:spPr>
        </p:pic>
        <p:sp>
          <p:nvSpPr>
            <p:cNvPr id="63" name="矩形 62"/>
            <p:cNvSpPr/>
            <p:nvPr/>
          </p:nvSpPr>
          <p:spPr>
            <a:xfrm>
              <a:off x="6660802" y="3454746"/>
              <a:ext cx="1928826" cy="626582"/>
            </a:xfrm>
            <a:prstGeom prst="rect">
              <a:avLst/>
            </a:prstGeom>
          </p:spPr>
          <p:txBody>
            <a:bodyPr wrap="square">
              <a:spAutoFit/>
            </a:bodyPr>
            <a:lstStyle/>
            <a:p>
              <a:pPr>
                <a:lnSpc>
                  <a:spcPct val="120000"/>
                </a:lnSpc>
              </a:pPr>
              <a:r>
                <a:rPr lang="zh-CN" altLang="en-US" sz="1400" b="1" dirty="0" smtClean="0"/>
                <a:t>我国国内生产总值占世界的份额为</a:t>
              </a:r>
              <a:r>
                <a:rPr lang="en-US" sz="1600" b="1" dirty="0" smtClean="0">
                  <a:solidFill>
                    <a:srgbClr val="C00000"/>
                  </a:solidFill>
                </a:rPr>
                <a:t>14.8%</a:t>
              </a:r>
              <a:endParaRPr lang="zh-CN" altLang="en-US" sz="1600" b="1" dirty="0">
                <a:solidFill>
                  <a:srgbClr val="C00000"/>
                </a:solidFill>
              </a:endParaRPr>
            </a:p>
          </p:txBody>
        </p:sp>
      </p:grpSp>
      <p:cxnSp>
        <p:nvCxnSpPr>
          <p:cNvPr id="64" name="直接连接符 63"/>
          <p:cNvCxnSpPr/>
          <p:nvPr/>
        </p:nvCxnSpPr>
        <p:spPr>
          <a:xfrm>
            <a:off x="5857884" y="3563452"/>
            <a:ext cx="0" cy="1080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996264" y="3412780"/>
            <a:ext cx="1218942" cy="1410481"/>
            <a:chOff x="3054766" y="2564904"/>
            <a:chExt cx="1218942" cy="1410481"/>
          </a:xfrm>
        </p:grpSpPr>
        <p:grpSp>
          <p:nvGrpSpPr>
            <p:cNvPr id="66" name="组合 9"/>
            <p:cNvGrpSpPr/>
            <p:nvPr/>
          </p:nvGrpSpPr>
          <p:grpSpPr>
            <a:xfrm>
              <a:off x="3054766" y="2564904"/>
              <a:ext cx="1045124" cy="754199"/>
              <a:chOff x="606494" y="3770990"/>
              <a:chExt cx="1045124" cy="754199"/>
            </a:xfrm>
          </p:grpSpPr>
          <p:pic>
            <p:nvPicPr>
              <p:cNvPr id="68" name="图片 67"/>
              <p:cNvPicPr>
                <a:picLocks noChangeAspect="1"/>
              </p:cNvPicPr>
              <p:nvPr/>
            </p:nvPicPr>
            <p:blipFill>
              <a:blip r:embed="rId6" cstate="print">
                <a:clrChange>
                  <a:clrFrom>
                    <a:srgbClr val="E7E7E9"/>
                  </a:clrFrom>
                  <a:clrTo>
                    <a:srgbClr val="E7E7E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9618" y="3770990"/>
                <a:ext cx="612000" cy="666535"/>
              </a:xfrm>
              <a:prstGeom prst="rect">
                <a:avLst/>
              </a:prstGeom>
            </p:spPr>
          </p:pic>
          <p:pic>
            <p:nvPicPr>
              <p:cNvPr id="69" name="图片 68"/>
              <p:cNvPicPr>
                <a:picLocks noChangeAspect="1"/>
              </p:cNvPicPr>
              <p:nvPr/>
            </p:nvPicPr>
            <p:blipFill>
              <a:blip r:embed="rId7" cstate="print">
                <a:clrChange>
                  <a:clrFrom>
                    <a:srgbClr val="E7E7E9"/>
                  </a:clrFrom>
                  <a:clrTo>
                    <a:srgbClr val="E7E7E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6494" y="3770990"/>
                <a:ext cx="576000" cy="627327"/>
              </a:xfrm>
              <a:prstGeom prst="rect">
                <a:avLst/>
              </a:prstGeom>
            </p:spPr>
          </p:pic>
          <p:pic>
            <p:nvPicPr>
              <p:cNvPr id="70" name="图片 69"/>
              <p:cNvPicPr>
                <a:picLocks noChangeAspect="1"/>
              </p:cNvPicPr>
              <p:nvPr/>
            </p:nvPicPr>
            <p:blipFill>
              <a:blip r:embed="rId6" cstate="print">
                <a:clrChange>
                  <a:clrFrom>
                    <a:srgbClr val="E7E7E9"/>
                  </a:clrFrom>
                  <a:clrTo>
                    <a:srgbClr val="E7E7E9">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5968" y="3858654"/>
                <a:ext cx="612000" cy="666535"/>
              </a:xfrm>
              <a:prstGeom prst="rect">
                <a:avLst/>
              </a:prstGeom>
            </p:spPr>
          </p:pic>
        </p:grpSp>
        <p:sp>
          <p:nvSpPr>
            <p:cNvPr id="67" name="矩形 66"/>
            <p:cNvSpPr/>
            <p:nvPr/>
          </p:nvSpPr>
          <p:spPr>
            <a:xfrm>
              <a:off x="3059262" y="3329054"/>
              <a:ext cx="1214446" cy="646331"/>
            </a:xfrm>
            <a:prstGeom prst="rect">
              <a:avLst/>
            </a:prstGeom>
          </p:spPr>
          <p:txBody>
            <a:bodyPr wrap="square">
              <a:spAutoFit/>
            </a:bodyPr>
            <a:lstStyle/>
            <a:p>
              <a:pPr>
                <a:lnSpc>
                  <a:spcPct val="120000"/>
                </a:lnSpc>
              </a:pPr>
              <a:r>
                <a:rPr lang="zh-CN" altLang="zh-CN" sz="1400" b="1" dirty="0" smtClean="0"/>
                <a:t>消耗了全球</a:t>
              </a:r>
              <a:r>
                <a:rPr lang="en-US" altLang="zh-CN" sz="1600" b="1" dirty="0" smtClean="0">
                  <a:solidFill>
                    <a:srgbClr val="C00000"/>
                  </a:solidFill>
                </a:rPr>
                <a:t>23% </a:t>
              </a:r>
              <a:r>
                <a:rPr lang="zh-CN" altLang="zh-CN" sz="1400" b="1" dirty="0" smtClean="0"/>
                <a:t>的能源</a:t>
              </a:r>
              <a:endParaRPr lang="zh-CN" altLang="en-US" sz="1400" b="1" dirty="0"/>
            </a:p>
          </p:txBody>
        </p:sp>
      </p:grpSp>
      <p:cxnSp>
        <p:nvCxnSpPr>
          <p:cNvPr id="71" name="直接连接符 70"/>
          <p:cNvCxnSpPr/>
          <p:nvPr/>
        </p:nvCxnSpPr>
        <p:spPr>
          <a:xfrm>
            <a:off x="7215206" y="3571882"/>
            <a:ext cx="0" cy="1080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7286644" y="3571882"/>
            <a:ext cx="1428760" cy="1217835"/>
            <a:chOff x="7286644" y="3571882"/>
            <a:chExt cx="1428760" cy="1217835"/>
          </a:xfrm>
        </p:grpSpPr>
        <p:grpSp>
          <p:nvGrpSpPr>
            <p:cNvPr id="76" name="组合 75"/>
            <p:cNvGrpSpPr/>
            <p:nvPr/>
          </p:nvGrpSpPr>
          <p:grpSpPr>
            <a:xfrm>
              <a:off x="7358082" y="3571882"/>
              <a:ext cx="1143008" cy="547691"/>
              <a:chOff x="7358082" y="3667133"/>
              <a:chExt cx="1143008" cy="547691"/>
            </a:xfrm>
          </p:grpSpPr>
          <p:pic>
            <p:nvPicPr>
              <p:cNvPr id="73" name="图片 72" descr="timg (33).jpg"/>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rcRect l="41968" t="45833" r="44645" b="40278"/>
              <a:stretch>
                <a:fillRect/>
              </a:stretch>
            </p:blipFill>
            <p:spPr>
              <a:xfrm>
                <a:off x="7358082" y="3667133"/>
                <a:ext cx="714380" cy="476253"/>
              </a:xfrm>
              <a:prstGeom prst="rect">
                <a:avLst/>
              </a:prstGeom>
            </p:spPr>
          </p:pic>
          <p:pic>
            <p:nvPicPr>
              <p:cNvPr id="74" name="图片 73" descr="timg (33).jpg"/>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rcRect l="41968" t="45833" r="44645" b="40278"/>
              <a:stretch>
                <a:fillRect/>
              </a:stretch>
            </p:blipFill>
            <p:spPr>
              <a:xfrm>
                <a:off x="7786710" y="3738571"/>
                <a:ext cx="714380" cy="476253"/>
              </a:xfrm>
              <a:prstGeom prst="rect">
                <a:avLst/>
              </a:prstGeom>
            </p:spPr>
          </p:pic>
        </p:grpSp>
        <p:sp>
          <p:nvSpPr>
            <p:cNvPr id="75" name="矩形 74"/>
            <p:cNvSpPr/>
            <p:nvPr/>
          </p:nvSpPr>
          <p:spPr>
            <a:xfrm>
              <a:off x="7286644" y="4143386"/>
              <a:ext cx="1428760" cy="646331"/>
            </a:xfrm>
            <a:prstGeom prst="rect">
              <a:avLst/>
            </a:prstGeom>
          </p:spPr>
          <p:txBody>
            <a:bodyPr wrap="square">
              <a:spAutoFit/>
            </a:bodyPr>
            <a:lstStyle/>
            <a:p>
              <a:pPr>
                <a:lnSpc>
                  <a:spcPct val="120000"/>
                </a:lnSpc>
              </a:pPr>
              <a:r>
                <a:rPr lang="en-US" sz="1600" b="1" dirty="0" smtClean="0">
                  <a:solidFill>
                    <a:srgbClr val="C00000"/>
                  </a:solidFill>
                </a:rPr>
                <a:t>78.4%</a:t>
              </a:r>
              <a:r>
                <a:rPr lang="zh-CN" altLang="en-US" sz="1400" b="1" dirty="0" smtClean="0"/>
                <a:t>的城市环境空气质量超标</a:t>
              </a:r>
              <a:endParaRPr lang="zh-CN" altLang="en-U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4000"/>
                            </p:stCondLst>
                            <p:childTnLst>
                              <p:par>
                                <p:cTn id="32" presetID="2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childTnLst>
                                </p:cTn>
                              </p:par>
                            </p:childTnLst>
                          </p:cTn>
                        </p:par>
                        <p:par>
                          <p:cTn id="36" fill="hold">
                            <p:stCondLst>
                              <p:cond delay="4500"/>
                            </p:stCondLst>
                            <p:childTnLst>
                              <p:par>
                                <p:cTn id="37" presetID="55"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strVal val="#ppt_w*0.70"/>
                                          </p:val>
                                        </p:tav>
                                        <p:tav tm="100000">
                                          <p:val>
                                            <p:strVal val="#ppt_w"/>
                                          </p:val>
                                        </p:tav>
                                      </p:tavLst>
                                    </p:anim>
                                    <p:anim calcmode="lin" valueType="num">
                                      <p:cBhvr>
                                        <p:cTn id="40" dur="1000" fill="hold"/>
                                        <p:tgtEl>
                                          <p:spTgt spid="38"/>
                                        </p:tgtEl>
                                        <p:attrNameLst>
                                          <p:attrName>ppt_h</p:attrName>
                                        </p:attrNameLst>
                                      </p:cBhvr>
                                      <p:tavLst>
                                        <p:tav tm="0">
                                          <p:val>
                                            <p:strVal val="#ppt_h"/>
                                          </p:val>
                                        </p:tav>
                                        <p:tav tm="100000">
                                          <p:val>
                                            <p:strVal val="#ppt_h"/>
                                          </p:val>
                                        </p:tav>
                                      </p:tavLst>
                                    </p:anim>
                                    <p:animEffect transition="in" filter="fade">
                                      <p:cBhvr>
                                        <p:cTn id="41" dur="1000"/>
                                        <p:tgtEl>
                                          <p:spTgt spid="38"/>
                                        </p:tgtEl>
                                      </p:cBhvr>
                                    </p:animEffect>
                                  </p:childTnLst>
                                </p:cTn>
                              </p:par>
                            </p:childTnLst>
                          </p:cTn>
                        </p:par>
                        <p:par>
                          <p:cTn id="42" fill="hold">
                            <p:stCondLst>
                              <p:cond delay="5500"/>
                            </p:stCondLst>
                            <p:childTnLst>
                              <p:par>
                                <p:cTn id="43" presetID="23" presetClass="entr" presetSubtype="16"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childTnLst>
                                </p:cTn>
                              </p:par>
                            </p:childTnLst>
                          </p:cTn>
                        </p:par>
                        <p:par>
                          <p:cTn id="47" fill="hold">
                            <p:stCondLst>
                              <p:cond delay="6000"/>
                            </p:stCondLst>
                            <p:childTnLst>
                              <p:par>
                                <p:cTn id="48" presetID="22" presetClass="entr" presetSubtype="1"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up)">
                                      <p:cBhvr>
                                        <p:cTn id="50" dur="500"/>
                                        <p:tgtEl>
                                          <p:spTgt spid="64"/>
                                        </p:tgtEl>
                                      </p:cBhvr>
                                    </p:animEffect>
                                  </p:childTnLst>
                                </p:cTn>
                              </p:par>
                            </p:childTnLst>
                          </p:cTn>
                        </p:par>
                        <p:par>
                          <p:cTn id="51" fill="hold">
                            <p:stCondLst>
                              <p:cond delay="6500"/>
                            </p:stCondLst>
                            <p:childTnLst>
                              <p:par>
                                <p:cTn id="52" presetID="23" presetClass="entr" presetSubtype="16"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500" fill="hold"/>
                                        <p:tgtEl>
                                          <p:spTgt spid="65"/>
                                        </p:tgtEl>
                                        <p:attrNameLst>
                                          <p:attrName>ppt_w</p:attrName>
                                        </p:attrNameLst>
                                      </p:cBhvr>
                                      <p:tavLst>
                                        <p:tav tm="0">
                                          <p:val>
                                            <p:fltVal val="0"/>
                                          </p:val>
                                        </p:tav>
                                        <p:tav tm="100000">
                                          <p:val>
                                            <p:strVal val="#ppt_w"/>
                                          </p:val>
                                        </p:tav>
                                      </p:tavLst>
                                    </p:anim>
                                    <p:anim calcmode="lin" valueType="num">
                                      <p:cBhvr>
                                        <p:cTn id="55" dur="500" fill="hold"/>
                                        <p:tgtEl>
                                          <p:spTgt spid="65"/>
                                        </p:tgtEl>
                                        <p:attrNameLst>
                                          <p:attrName>ppt_h</p:attrName>
                                        </p:attrNameLst>
                                      </p:cBhvr>
                                      <p:tavLst>
                                        <p:tav tm="0">
                                          <p:val>
                                            <p:fltVal val="0"/>
                                          </p:val>
                                        </p:tav>
                                        <p:tav tm="100000">
                                          <p:val>
                                            <p:strVal val="#ppt_h"/>
                                          </p:val>
                                        </p:tav>
                                      </p:tavLst>
                                    </p:anim>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up)">
                                      <p:cBhvr>
                                        <p:cTn id="59" dur="500"/>
                                        <p:tgtEl>
                                          <p:spTgt spid="71"/>
                                        </p:tgtEl>
                                      </p:cBhvr>
                                    </p:animEffect>
                                  </p:childTnLst>
                                </p:cTn>
                              </p:par>
                            </p:childTnLst>
                          </p:cTn>
                        </p:par>
                        <p:par>
                          <p:cTn id="60" fill="hold">
                            <p:stCondLst>
                              <p:cond delay="7500"/>
                            </p:stCondLst>
                            <p:childTnLst>
                              <p:par>
                                <p:cTn id="61" presetID="23" presetClass="entr" presetSubtype="16"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childTnLst>
                                </p:cTn>
                              </p:par>
                            </p:childTnLst>
                          </p:cTn>
                        </p:par>
                        <p:par>
                          <p:cTn id="65" fill="hold">
                            <p:stCondLst>
                              <p:cond delay="8000"/>
                            </p:stCondLst>
                            <p:childTnLst>
                              <p:par>
                                <p:cTn id="66" presetID="55"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ppt_w</p:attrName>
                                        </p:attrNameLst>
                                      </p:cBhvr>
                                      <p:tavLst>
                                        <p:tav tm="0">
                                          <p:val>
                                            <p:strVal val="#ppt_w*0.70"/>
                                          </p:val>
                                        </p:tav>
                                        <p:tav tm="100000">
                                          <p:val>
                                            <p:strVal val="#ppt_w"/>
                                          </p:val>
                                        </p:tav>
                                      </p:tavLst>
                                    </p:anim>
                                    <p:anim calcmode="lin" valueType="num">
                                      <p:cBhvr>
                                        <p:cTn id="69" dur="1000" fill="hold"/>
                                        <p:tgtEl>
                                          <p:spTgt spid="26"/>
                                        </p:tgtEl>
                                        <p:attrNameLst>
                                          <p:attrName>ppt_h</p:attrName>
                                        </p:attrNameLst>
                                      </p:cBhvr>
                                      <p:tavLst>
                                        <p:tav tm="0">
                                          <p:val>
                                            <p:strVal val="#ppt_h"/>
                                          </p:val>
                                        </p:tav>
                                        <p:tav tm="100000">
                                          <p:val>
                                            <p:strVal val="#ppt_h"/>
                                          </p:val>
                                        </p:tav>
                                      </p:tavLst>
                                    </p:anim>
                                    <p:animEffect transition="in" filter="fade">
                                      <p:cBhvr>
                                        <p:cTn id="70" dur="1000"/>
                                        <p:tgtEl>
                                          <p:spTgt spid="26"/>
                                        </p:tgtEl>
                                      </p:cBhvr>
                                    </p:animEffect>
                                  </p:childTnLst>
                                </p:cTn>
                              </p:par>
                            </p:childTnLst>
                          </p:cTn>
                        </p:par>
                        <p:par>
                          <p:cTn id="71" fill="hold">
                            <p:stCondLst>
                              <p:cond delay="9000"/>
                            </p:stCondLst>
                            <p:childTnLst>
                              <p:par>
                                <p:cTn id="72" presetID="42" presetClass="entr" presetSubtype="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23" presetClass="entr" presetSubtype="16"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childTnLst>
                                </p:cTn>
                              </p:par>
                            </p:childTnLst>
                          </p:cTn>
                        </p:par>
                        <p:par>
                          <p:cTn id="82" fill="hold">
                            <p:stCondLst>
                              <p:cond delay="10500"/>
                            </p:stCondLst>
                            <p:childTnLst>
                              <p:par>
                                <p:cTn id="83" presetID="2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childTnLst>
                                </p:cTn>
                              </p:par>
                            </p:childTnLst>
                          </p:cTn>
                        </p:par>
                        <p:par>
                          <p:cTn id="87" fill="hold">
                            <p:stCondLst>
                              <p:cond delay="11000"/>
                            </p:stCondLst>
                            <p:childTnLst>
                              <p:par>
                                <p:cTn id="88" presetID="22" presetClass="entr" presetSubtype="8"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childTnLst>
                          </p:cTn>
                        </p:par>
                        <p:par>
                          <p:cTn id="91" fill="hold">
                            <p:stCondLst>
                              <p:cond delay="11500"/>
                            </p:stCondLst>
                            <p:childTnLst>
                              <p:par>
                                <p:cTn id="92" presetID="42"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par>
                          <p:cTn id="97" fill="hold">
                            <p:stCondLst>
                              <p:cond delay="12500"/>
                            </p:stCondLst>
                            <p:childTnLst>
                              <p:par>
                                <p:cTn id="98" presetID="22" presetClass="entr" presetSubtype="4"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00"/>
                                        <p:tgtEl>
                                          <p:spTgt spid="34"/>
                                        </p:tgtEl>
                                      </p:cBhvr>
                                    </p:animEffect>
                                  </p:childTnLst>
                                </p:cTn>
                              </p:par>
                            </p:childTnLst>
                          </p:cTn>
                        </p:par>
                        <p:par>
                          <p:cTn id="101" fill="hold">
                            <p:stCondLst>
                              <p:cond delay="13000"/>
                            </p:stCondLst>
                            <p:childTnLst>
                              <p:par>
                                <p:cTn id="102" presetID="23" presetClass="entr" presetSubtype="16"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500" fill="hold"/>
                                        <p:tgtEl>
                                          <p:spTgt spid="35"/>
                                        </p:tgtEl>
                                        <p:attrNameLst>
                                          <p:attrName>ppt_w</p:attrName>
                                        </p:attrNameLst>
                                      </p:cBhvr>
                                      <p:tavLst>
                                        <p:tav tm="0">
                                          <p:val>
                                            <p:fltVal val="0"/>
                                          </p:val>
                                        </p:tav>
                                        <p:tav tm="100000">
                                          <p:val>
                                            <p:strVal val="#ppt_w"/>
                                          </p:val>
                                        </p:tav>
                                      </p:tavLst>
                                    </p:anim>
                                    <p:anim calcmode="lin" valueType="num">
                                      <p:cBhvr>
                                        <p:cTn id="105"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6" grpId="0">
        <p:bldAsOne/>
      </p:bldGraphic>
      <p:bldP spid="18" grpId="0" animBg="1"/>
      <p:bldP spid="19" grpId="0"/>
      <p:bldP spid="21" grpId="0"/>
      <p:bldGraphic spid="30" grpId="0">
        <p:bldAsOne/>
      </p:bldGraphic>
      <p:bldP spid="31" grpId="0"/>
      <p:bldP spid="32" grpId="0"/>
      <p:bldP spid="33" grpId="0"/>
      <p:bldP spid="34" grpId="0" animBg="1"/>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1604" y="252697"/>
            <a:ext cx="7300396"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2" charset="-122"/>
                <a:ea typeface="黑体" pitchFamily="2" charset="-122"/>
              </a:rPr>
              <a:t>与发展目标相比，新发展理念的落实还存在较大差距</a:t>
            </a:r>
            <a:endParaRPr lang="zh-CN" altLang="en-US" sz="2400" b="1" dirty="0">
              <a:effectLst>
                <a:outerShdw blurRad="38100" dist="38100" dir="2700000" algn="tl">
                  <a:srgbClr val="000000">
                    <a:alpha val="43137"/>
                  </a:srgbClr>
                </a:outerShdw>
              </a:effectLst>
              <a:latin typeface="黑体" pitchFamily="2" charset="-122"/>
              <a:ea typeface="黑体" pitchFamily="2" charset="-122"/>
            </a:endParaRPr>
          </a:p>
        </p:txBody>
      </p:sp>
      <p:grpSp>
        <p:nvGrpSpPr>
          <p:cNvPr id="38" name="组合 37"/>
          <p:cNvGrpSpPr/>
          <p:nvPr/>
        </p:nvGrpSpPr>
        <p:grpSpPr>
          <a:xfrm>
            <a:off x="500034" y="972974"/>
            <a:ext cx="2792752" cy="455768"/>
            <a:chOff x="5146521" y="1154993"/>
            <a:chExt cx="2792752" cy="455768"/>
          </a:xfrm>
        </p:grpSpPr>
        <p:sp>
          <p:nvSpPr>
            <p:cNvPr id="41" name="矩形 40"/>
            <p:cNvSpPr/>
            <p:nvPr/>
          </p:nvSpPr>
          <p:spPr>
            <a:xfrm>
              <a:off x="5146521" y="1154993"/>
              <a:ext cx="2792752"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对外贸易结构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不尽合理</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42" name="直接连接符 41"/>
            <p:cNvCxnSpPr/>
            <p:nvPr/>
          </p:nvCxnSpPr>
          <p:spPr>
            <a:xfrm>
              <a:off x="5378524" y="1609173"/>
              <a:ext cx="244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aphicFrame>
        <p:nvGraphicFramePr>
          <p:cNvPr id="44" name="图表 43"/>
          <p:cNvGraphicFramePr/>
          <p:nvPr>
            <p:extLst>
              <p:ext uri="{D42A27DB-BD31-4B8C-83A1-F6EECF244321}">
                <p14:modId xmlns:p14="http://schemas.microsoft.com/office/powerpoint/2010/main" val="283655351"/>
              </p:ext>
            </p:extLst>
          </p:nvPr>
        </p:nvGraphicFramePr>
        <p:xfrm>
          <a:off x="214282" y="1857370"/>
          <a:ext cx="4572032"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45" name="矩形 44"/>
          <p:cNvSpPr/>
          <p:nvPr/>
        </p:nvSpPr>
        <p:spPr>
          <a:xfrm>
            <a:off x="931885" y="1518816"/>
            <a:ext cx="4068743"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中国、世界服务贸易占贸易总额比重（</a:t>
            </a:r>
            <a:r>
              <a:rPr lang="en-US" altLang="zh-CN" sz="1600" b="1" dirty="0" smtClean="0">
                <a:solidFill>
                  <a:schemeClr val="tx1">
                    <a:lumMod val="85000"/>
                    <a:lumOff val="15000"/>
                  </a:schemeClr>
                </a:solidFill>
                <a:latin typeface="微软雅黑" pitchFamily="34" charset="-122"/>
                <a:ea typeface="微软雅黑" pitchFamily="34" charset="-122"/>
              </a:rPr>
              <a:t>%</a:t>
            </a:r>
            <a:r>
              <a:rPr lang="zh-CN" altLang="en-US" sz="1600" b="1" dirty="0" smtClean="0">
                <a:solidFill>
                  <a:schemeClr val="tx1">
                    <a:lumMod val="85000"/>
                    <a:lumOff val="15000"/>
                  </a:schemeClr>
                </a:solidFill>
                <a:latin typeface="微软雅黑" pitchFamily="34" charset="-122"/>
                <a:ea typeface="微软雅黑" pitchFamily="34" charset="-122"/>
              </a:rPr>
              <a:t>）</a:t>
            </a:r>
          </a:p>
        </p:txBody>
      </p:sp>
      <p:grpSp>
        <p:nvGrpSpPr>
          <p:cNvPr id="46" name="组合 45"/>
          <p:cNvGrpSpPr/>
          <p:nvPr/>
        </p:nvGrpSpPr>
        <p:grpSpPr>
          <a:xfrm>
            <a:off x="5072066" y="1000114"/>
            <a:ext cx="3102131" cy="455768"/>
            <a:chOff x="5146521" y="1154993"/>
            <a:chExt cx="3102131" cy="455768"/>
          </a:xfrm>
        </p:grpSpPr>
        <p:sp>
          <p:nvSpPr>
            <p:cNvPr id="47" name="矩形 46"/>
            <p:cNvSpPr/>
            <p:nvPr/>
          </p:nvSpPr>
          <p:spPr>
            <a:xfrm>
              <a:off x="5146521" y="1154993"/>
              <a:ext cx="3102131"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公共产品和服务供给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不足</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48" name="直接连接符 47"/>
            <p:cNvCxnSpPr/>
            <p:nvPr/>
          </p:nvCxnSpPr>
          <p:spPr>
            <a:xfrm>
              <a:off x="5378524" y="1609173"/>
              <a:ext cx="2520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pic>
        <p:nvPicPr>
          <p:cNvPr id="60" name="图片 59" descr="55774535c8d61_1024.jpg"/>
          <p:cNvPicPr>
            <a:picLocks noChangeAspect="1"/>
          </p:cNvPicPr>
          <p:nvPr/>
        </p:nvPicPr>
        <p:blipFill>
          <a:blip r:embed="rId3">
            <a:clrChange>
              <a:clrFrom>
                <a:srgbClr val="FFFFFF"/>
              </a:clrFrom>
              <a:clrTo>
                <a:srgbClr val="FFFFFF">
                  <a:alpha val="0"/>
                </a:srgbClr>
              </a:clrTo>
            </a:clrChange>
          </a:blip>
          <a:srcRect b="54167"/>
          <a:stretch>
            <a:fillRect/>
          </a:stretch>
        </p:blipFill>
        <p:spPr>
          <a:xfrm>
            <a:off x="5286416" y="2824777"/>
            <a:ext cx="3500426" cy="1604361"/>
          </a:xfrm>
          <a:prstGeom prst="rect">
            <a:avLst/>
          </a:prstGeom>
        </p:spPr>
      </p:pic>
      <p:sp>
        <p:nvSpPr>
          <p:cNvPr id="61" name="矩形 60"/>
          <p:cNvSpPr/>
          <p:nvPr/>
        </p:nvSpPr>
        <p:spPr>
          <a:xfrm>
            <a:off x="5286380" y="1571618"/>
            <a:ext cx="3140603" cy="369332"/>
          </a:xfrm>
          <a:prstGeom prst="rect">
            <a:avLst/>
          </a:prstGeom>
        </p:spPr>
        <p:txBody>
          <a:bodyPr wrap="none">
            <a:spAutoFit/>
          </a:bodyPr>
          <a:lstStyle/>
          <a:p>
            <a:r>
              <a:rPr lang="zh-CN" altLang="en-US" b="1" dirty="0" smtClean="0"/>
              <a:t>目前我国公共设施的存量</a:t>
            </a:r>
            <a:r>
              <a:rPr lang="en-US" altLang="zh-CN" b="1" dirty="0" smtClean="0"/>
              <a:t>——</a:t>
            </a:r>
            <a:endParaRPr lang="zh-CN" altLang="en-US" b="1" dirty="0"/>
          </a:p>
        </p:txBody>
      </p:sp>
      <p:sp>
        <p:nvSpPr>
          <p:cNvPr id="66" name="矩形 65"/>
          <p:cNvSpPr/>
          <p:nvPr/>
        </p:nvSpPr>
        <p:spPr>
          <a:xfrm>
            <a:off x="6500826" y="2059542"/>
            <a:ext cx="2121093" cy="369332"/>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仅为西欧国家的</a:t>
            </a:r>
            <a:r>
              <a:rPr lang="en-US" b="1" dirty="0" smtClean="0">
                <a:solidFill>
                  <a:srgbClr val="C00000"/>
                </a:solidFill>
                <a:latin typeface="微软雅黑" pitchFamily="34" charset="-122"/>
                <a:ea typeface="微软雅黑" pitchFamily="34" charset="-122"/>
              </a:rPr>
              <a:t>38%</a:t>
            </a:r>
            <a:endParaRPr lang="zh-CN" altLang="en-US" b="1" dirty="0">
              <a:solidFill>
                <a:srgbClr val="C00000"/>
              </a:solidFill>
              <a:latin typeface="微软雅黑" pitchFamily="34" charset="-122"/>
              <a:ea typeface="微软雅黑" pitchFamily="34" charset="-122"/>
            </a:endParaRPr>
          </a:p>
        </p:txBody>
      </p:sp>
      <p:sp>
        <p:nvSpPr>
          <p:cNvPr id="72" name="矩形 71"/>
          <p:cNvSpPr/>
          <p:nvPr/>
        </p:nvSpPr>
        <p:spPr>
          <a:xfrm>
            <a:off x="6718927" y="2500312"/>
            <a:ext cx="1710725" cy="369332"/>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北美国家的</a:t>
            </a:r>
            <a:r>
              <a:rPr lang="en-US" b="1" dirty="0" smtClean="0">
                <a:solidFill>
                  <a:srgbClr val="C00000"/>
                </a:solidFill>
                <a:latin typeface="微软雅黑" pitchFamily="34" charset="-122"/>
                <a:ea typeface="微软雅黑" pitchFamily="34" charset="-122"/>
              </a:rPr>
              <a:t>23%</a:t>
            </a:r>
            <a:endParaRPr lang="zh-CN" altLang="en-US" b="1" dirty="0">
              <a:solidFill>
                <a:srgbClr val="C00000"/>
              </a:solidFill>
              <a:latin typeface="微软雅黑" pitchFamily="34" charset="-122"/>
              <a:ea typeface="微软雅黑" pitchFamily="34" charset="-122"/>
            </a:endParaRPr>
          </a:p>
        </p:txBody>
      </p:sp>
      <p:grpSp>
        <p:nvGrpSpPr>
          <p:cNvPr id="19" name="组合 18"/>
          <p:cNvGrpSpPr/>
          <p:nvPr/>
        </p:nvGrpSpPr>
        <p:grpSpPr>
          <a:xfrm>
            <a:off x="5357818" y="2045420"/>
            <a:ext cx="1023939" cy="740626"/>
            <a:chOff x="5357818" y="2045420"/>
            <a:chExt cx="1023939" cy="740626"/>
          </a:xfrm>
        </p:grpSpPr>
        <p:pic>
          <p:nvPicPr>
            <p:cNvPr id="79" name="图片 78" descr="4f9caeeecd2e49b1a07325c7de51f02f_th.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357818" y="2143122"/>
              <a:ext cx="660538" cy="642924"/>
            </a:xfrm>
            <a:prstGeom prst="rect">
              <a:avLst/>
            </a:prstGeom>
          </p:spPr>
        </p:pic>
        <p:pic>
          <p:nvPicPr>
            <p:cNvPr id="80" name="图片 79" descr="u=1847080249,2066725348&amp;fm=214&amp;gp=0_副本.jpg"/>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857884" y="2045420"/>
              <a:ext cx="523873" cy="669206"/>
            </a:xfrm>
            <a:prstGeom prst="rect">
              <a:avLst/>
            </a:prstGeom>
          </p:spPr>
        </p:pic>
      </p:grpSp>
      <p:cxnSp>
        <p:nvCxnSpPr>
          <p:cNvPr id="82" name="直接连接符 81"/>
          <p:cNvCxnSpPr/>
          <p:nvPr/>
        </p:nvCxnSpPr>
        <p:spPr>
          <a:xfrm rot="16200000" flipH="1">
            <a:off x="1265042" y="3051006"/>
            <a:ext cx="756000" cy="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1724958" y="2845360"/>
            <a:ext cx="1346844" cy="369332"/>
          </a:xfrm>
          <a:prstGeom prst="rect">
            <a:avLst/>
          </a:prstGeom>
        </p:spPr>
        <p:txBody>
          <a:bodyPr wrap="none">
            <a:spAutoFit/>
          </a:bodyPr>
          <a:lstStyle/>
          <a:p>
            <a:r>
              <a:rPr lang="zh-CN" altLang="en-US" b="1" dirty="0" smtClean="0">
                <a:effectLst>
                  <a:outerShdw blurRad="38100" dist="38100" dir="2700000" algn="tl">
                    <a:srgbClr val="000000">
                      <a:alpha val="43137"/>
                    </a:srgbClr>
                  </a:outerShdw>
                </a:effectLst>
                <a:latin typeface="黑体" pitchFamily="49" charset="-122"/>
                <a:ea typeface="黑体" pitchFamily="49" charset="-122"/>
              </a:rPr>
              <a:t>存在差距！</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strVal val="#ppt_w*0.70"/>
                                          </p:val>
                                        </p:tav>
                                        <p:tav tm="100000">
                                          <p:val>
                                            <p:strVal val="#ppt_w"/>
                                          </p:val>
                                        </p:tav>
                                      </p:tavLst>
                                    </p:anim>
                                    <p:anim calcmode="lin" valueType="num">
                                      <p:cBhvr>
                                        <p:cTn id="14" dur="1000" fill="hold"/>
                                        <p:tgtEl>
                                          <p:spTgt spid="38"/>
                                        </p:tgtEl>
                                        <p:attrNameLst>
                                          <p:attrName>ppt_h</p:attrName>
                                        </p:attrNameLst>
                                      </p:cBhvr>
                                      <p:tavLst>
                                        <p:tav tm="0">
                                          <p:val>
                                            <p:strVal val="#ppt_h"/>
                                          </p:val>
                                        </p:tav>
                                        <p:tav tm="100000">
                                          <p:val>
                                            <p:strVal val="#ppt_h"/>
                                          </p:val>
                                        </p:tav>
                                      </p:tavLst>
                                    </p:anim>
                                    <p:animEffect transition="in" filter="fade">
                                      <p:cBhvr>
                                        <p:cTn id="15" dur="1000"/>
                                        <p:tgtEl>
                                          <p:spTgt spid="38"/>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down)">
                                      <p:cBhvr>
                                        <p:cTn id="30" dur="500"/>
                                        <p:tgtEl>
                                          <p:spTgt spid="82"/>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55"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1000" fill="hold"/>
                                        <p:tgtEl>
                                          <p:spTgt spid="46"/>
                                        </p:tgtEl>
                                        <p:attrNameLst>
                                          <p:attrName>ppt_w</p:attrName>
                                        </p:attrNameLst>
                                      </p:cBhvr>
                                      <p:tavLst>
                                        <p:tav tm="0">
                                          <p:val>
                                            <p:strVal val="#ppt_w*0.70"/>
                                          </p:val>
                                        </p:tav>
                                        <p:tav tm="100000">
                                          <p:val>
                                            <p:strVal val="#ppt_w"/>
                                          </p:val>
                                        </p:tav>
                                      </p:tavLst>
                                    </p:anim>
                                    <p:anim calcmode="lin" valueType="num">
                                      <p:cBhvr>
                                        <p:cTn id="39" dur="1000" fill="hold"/>
                                        <p:tgtEl>
                                          <p:spTgt spid="46"/>
                                        </p:tgtEl>
                                        <p:attrNameLst>
                                          <p:attrName>ppt_h</p:attrName>
                                        </p:attrNameLst>
                                      </p:cBhvr>
                                      <p:tavLst>
                                        <p:tav tm="0">
                                          <p:val>
                                            <p:strVal val="#ppt_h"/>
                                          </p:val>
                                        </p:tav>
                                        <p:tav tm="100000">
                                          <p:val>
                                            <p:strVal val="#ppt_h"/>
                                          </p:val>
                                        </p:tav>
                                      </p:tavLst>
                                    </p:anim>
                                    <p:animEffect transition="in" filter="fade">
                                      <p:cBhvr>
                                        <p:cTn id="40" dur="1000"/>
                                        <p:tgtEl>
                                          <p:spTgt spid="46"/>
                                        </p:tgtEl>
                                      </p:cBhvr>
                                    </p:animEffect>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left)">
                                      <p:cBhvr>
                                        <p:cTn id="44" dur="500"/>
                                        <p:tgtEl>
                                          <p:spTgt spid="61"/>
                                        </p:tgtEl>
                                      </p:cBhvr>
                                    </p:animEffect>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par>
                          <p:cTn id="59" fill="hold">
                            <p:stCondLst>
                              <p:cond delay="8000"/>
                            </p:stCondLst>
                            <p:childTnLst>
                              <p:par>
                                <p:cTn id="60" presetID="42" presetClass="entr" presetSubtype="0"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4" grpId="0">
        <p:bldAsOne/>
      </p:bldGraphic>
      <p:bldP spid="45" grpId="0"/>
      <p:bldP spid="61" grpId="0"/>
      <p:bldP spid="66" grpId="0"/>
      <p:bldP spid="7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20822" y="191142"/>
            <a:ext cx="588013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问题就是努力方向，就是工作的突破口</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4" name="矩形 3"/>
          <p:cNvSpPr/>
          <p:nvPr/>
        </p:nvSpPr>
        <p:spPr>
          <a:xfrm>
            <a:off x="571472" y="928676"/>
            <a:ext cx="5500726" cy="907428"/>
          </a:xfrm>
          <a:prstGeom prst="rect">
            <a:avLst/>
          </a:prstGeom>
        </p:spPr>
        <p:txBody>
          <a:bodyPr wrap="square">
            <a:spAutoFit/>
          </a:bodyPr>
          <a:lstStyle/>
          <a:p>
            <a:pPr algn="ctr">
              <a:lnSpc>
                <a:spcPct val="140000"/>
              </a:lnSpc>
            </a:pPr>
            <a:r>
              <a:rPr lang="zh-CN" altLang="en-US" sz="2000" b="1" dirty="0" smtClean="0">
                <a:solidFill>
                  <a:schemeClr val="tx1">
                    <a:lumMod val="85000"/>
                    <a:lumOff val="15000"/>
                  </a:schemeClr>
                </a:solidFill>
                <a:latin typeface="微软雅黑" pitchFamily="34" charset="-122"/>
                <a:ea typeface="微软雅黑" pitchFamily="34" charset="-122"/>
              </a:rPr>
              <a:t>坚持创新引领 </a:t>
            </a:r>
            <a:r>
              <a:rPr lang="en-US" altLang="zh-CN" sz="2000" b="1" dirty="0" smtClean="0">
                <a:solidFill>
                  <a:schemeClr val="tx1">
                    <a:lumMod val="85000"/>
                    <a:lumOff val="15000"/>
                  </a:schemeClr>
                </a:solidFill>
                <a:latin typeface="微软雅黑" pitchFamily="34" charset="-122"/>
                <a:ea typeface="微软雅黑" pitchFamily="34" charset="-122"/>
              </a:rPr>
              <a:t>· </a:t>
            </a:r>
            <a:r>
              <a:rPr lang="zh-CN" altLang="en-US" sz="2000" b="1" dirty="0" smtClean="0">
                <a:solidFill>
                  <a:schemeClr val="tx1">
                    <a:lumMod val="85000"/>
                    <a:lumOff val="15000"/>
                  </a:schemeClr>
                </a:solidFill>
                <a:latin typeface="微软雅黑" pitchFamily="34" charset="-122"/>
                <a:ea typeface="微软雅黑" pitchFamily="34" charset="-122"/>
              </a:rPr>
              <a:t>坚持协调共进 </a:t>
            </a:r>
            <a:r>
              <a:rPr lang="en-US" altLang="zh-CN" sz="2000" b="1" dirty="0" smtClean="0">
                <a:solidFill>
                  <a:schemeClr val="tx1">
                    <a:lumMod val="85000"/>
                    <a:lumOff val="15000"/>
                  </a:schemeClr>
                </a:solidFill>
                <a:latin typeface="微软雅黑" pitchFamily="34" charset="-122"/>
                <a:ea typeface="微软雅黑" pitchFamily="34" charset="-122"/>
              </a:rPr>
              <a:t>· </a:t>
            </a:r>
            <a:r>
              <a:rPr lang="zh-CN" altLang="en-US" sz="2000" b="1" dirty="0" smtClean="0">
                <a:solidFill>
                  <a:schemeClr val="tx1">
                    <a:lumMod val="85000"/>
                    <a:lumOff val="15000"/>
                  </a:schemeClr>
                </a:solidFill>
                <a:latin typeface="微软雅黑" pitchFamily="34" charset="-122"/>
                <a:ea typeface="微软雅黑" pitchFamily="34" charset="-122"/>
              </a:rPr>
              <a:t>坚持绿色低碳</a:t>
            </a:r>
            <a:endParaRPr lang="en-US" altLang="zh-CN" sz="2000" b="1" dirty="0" smtClean="0">
              <a:solidFill>
                <a:schemeClr val="tx1">
                  <a:lumMod val="85000"/>
                  <a:lumOff val="15000"/>
                </a:schemeClr>
              </a:solidFill>
              <a:latin typeface="微软雅黑" pitchFamily="34" charset="-122"/>
              <a:ea typeface="微软雅黑" pitchFamily="34" charset="-122"/>
            </a:endParaRPr>
          </a:p>
          <a:p>
            <a:pPr algn="ctr">
              <a:lnSpc>
                <a:spcPct val="140000"/>
              </a:lnSpc>
            </a:pPr>
            <a:r>
              <a:rPr lang="zh-CN" altLang="en-US" sz="2000" b="1" dirty="0" smtClean="0">
                <a:solidFill>
                  <a:schemeClr val="tx1">
                    <a:lumMod val="85000"/>
                    <a:lumOff val="15000"/>
                  </a:schemeClr>
                </a:solidFill>
                <a:latin typeface="微软雅黑" pitchFamily="34" charset="-122"/>
                <a:ea typeface="微软雅黑" pitchFamily="34" charset="-122"/>
              </a:rPr>
              <a:t>坚持开放共赢 </a:t>
            </a:r>
            <a:r>
              <a:rPr lang="en-US" altLang="zh-CN" sz="2000" b="1" dirty="0" smtClean="0">
                <a:solidFill>
                  <a:schemeClr val="tx1">
                    <a:lumMod val="85000"/>
                    <a:lumOff val="15000"/>
                  </a:schemeClr>
                </a:solidFill>
                <a:latin typeface="微软雅黑" pitchFamily="34" charset="-122"/>
                <a:ea typeface="微软雅黑" pitchFamily="34" charset="-122"/>
              </a:rPr>
              <a:t>· </a:t>
            </a:r>
            <a:r>
              <a:rPr lang="zh-CN" altLang="en-US" sz="2000" b="1" dirty="0" smtClean="0">
                <a:solidFill>
                  <a:schemeClr val="tx1">
                    <a:lumMod val="85000"/>
                    <a:lumOff val="15000"/>
                  </a:schemeClr>
                </a:solidFill>
                <a:latin typeface="微软雅黑" pitchFamily="34" charset="-122"/>
                <a:ea typeface="微软雅黑" pitchFamily="34" charset="-122"/>
              </a:rPr>
              <a:t>坚持共享发展</a:t>
            </a:r>
          </a:p>
        </p:txBody>
      </p:sp>
      <p:pic>
        <p:nvPicPr>
          <p:cNvPr id="5" name="图片 4" descr="5916570_092712008327_2_副本.jpg"/>
          <p:cNvPicPr>
            <a:picLocks noChangeAspect="1"/>
          </p:cNvPicPr>
          <p:nvPr/>
        </p:nvPicPr>
        <p:blipFill>
          <a:blip r:embed="rId2" cstate="print">
            <a:clrChange>
              <a:clrFrom>
                <a:srgbClr val="F0F0EE"/>
              </a:clrFrom>
              <a:clrTo>
                <a:srgbClr val="F0F0EE">
                  <a:alpha val="0"/>
                </a:srgbClr>
              </a:clrTo>
            </a:clrChange>
          </a:blip>
          <a:stretch>
            <a:fillRect/>
          </a:stretch>
        </p:blipFill>
        <p:spPr>
          <a:xfrm>
            <a:off x="5143504" y="857238"/>
            <a:ext cx="3571899" cy="1285884"/>
          </a:xfrm>
          <a:prstGeom prst="rect">
            <a:avLst/>
          </a:prstGeom>
        </p:spPr>
      </p:pic>
      <p:grpSp>
        <p:nvGrpSpPr>
          <p:cNvPr id="6" name="组合 15"/>
          <p:cNvGrpSpPr/>
          <p:nvPr/>
        </p:nvGrpSpPr>
        <p:grpSpPr>
          <a:xfrm>
            <a:off x="2214546" y="3286130"/>
            <a:ext cx="2276585" cy="400110"/>
            <a:chOff x="5370266" y="1154993"/>
            <a:chExt cx="2276585" cy="400110"/>
          </a:xfrm>
        </p:grpSpPr>
        <p:sp>
          <p:nvSpPr>
            <p:cNvPr id="17" name="矩形 16"/>
            <p:cNvSpPr/>
            <p:nvPr/>
          </p:nvSpPr>
          <p:spPr>
            <a:xfrm>
              <a:off x="5370266" y="1154993"/>
              <a:ext cx="2276585"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着力推动</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 创业创新</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18" name="直接连接符 17"/>
            <p:cNvCxnSpPr/>
            <p:nvPr/>
          </p:nvCxnSpPr>
          <p:spPr>
            <a:xfrm>
              <a:off x="5487413" y="1539323"/>
              <a:ext cx="208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pic>
        <p:nvPicPr>
          <p:cNvPr id="20" name="图片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496" y="3286130"/>
            <a:ext cx="1369298" cy="1357322"/>
          </a:xfrm>
          <a:prstGeom prst="rect">
            <a:avLst/>
          </a:prstGeom>
        </p:spPr>
      </p:pic>
      <p:sp>
        <p:nvSpPr>
          <p:cNvPr id="21" name="矩形 20"/>
          <p:cNvSpPr/>
          <p:nvPr/>
        </p:nvSpPr>
        <p:spPr>
          <a:xfrm>
            <a:off x="1857356" y="3714758"/>
            <a:ext cx="3000396" cy="978729"/>
          </a:xfrm>
          <a:prstGeom prst="rect">
            <a:avLst/>
          </a:prstGeom>
        </p:spPr>
        <p:txBody>
          <a:bodyPr wrap="square">
            <a:spAutoFit/>
          </a:bodyPr>
          <a:lstStyle/>
          <a:p>
            <a:pPr>
              <a:lnSpc>
                <a:spcPct val="120000"/>
              </a:lnSpc>
            </a:pPr>
            <a:r>
              <a:rPr lang="zh-CN" altLang="en-US" sz="1600" b="1" dirty="0" smtClean="0"/>
              <a:t>        将大众创业万众创新作为新动能培育的抓手，完善政策支撑框架，增加创新资源供给</a:t>
            </a:r>
          </a:p>
        </p:txBody>
      </p:sp>
      <p:grpSp>
        <p:nvGrpSpPr>
          <p:cNvPr id="9" name="组合 21"/>
          <p:cNvGrpSpPr/>
          <p:nvPr/>
        </p:nvGrpSpPr>
        <p:grpSpPr>
          <a:xfrm>
            <a:off x="6510289" y="2457392"/>
            <a:ext cx="2276585" cy="400110"/>
            <a:chOff x="5370266" y="1154993"/>
            <a:chExt cx="2276585" cy="400110"/>
          </a:xfrm>
        </p:grpSpPr>
        <p:sp>
          <p:nvSpPr>
            <p:cNvPr id="23" name="矩形 22"/>
            <p:cNvSpPr/>
            <p:nvPr/>
          </p:nvSpPr>
          <p:spPr>
            <a:xfrm>
              <a:off x="5370266" y="1154993"/>
              <a:ext cx="2276585"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着力推动</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 改革创新</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24" name="直接连接符 23"/>
            <p:cNvCxnSpPr/>
            <p:nvPr/>
          </p:nvCxnSpPr>
          <p:spPr>
            <a:xfrm>
              <a:off x="5487413" y="1539323"/>
              <a:ext cx="208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sp>
        <p:nvSpPr>
          <p:cNvPr id="25" name="矩形 24"/>
          <p:cNvSpPr/>
          <p:nvPr/>
        </p:nvSpPr>
        <p:spPr>
          <a:xfrm>
            <a:off x="6643734" y="3012067"/>
            <a:ext cx="2357422" cy="1274195"/>
          </a:xfrm>
          <a:prstGeom prst="rect">
            <a:avLst/>
          </a:prstGeom>
        </p:spPr>
        <p:txBody>
          <a:bodyPr wrap="square">
            <a:spAutoFit/>
          </a:bodyPr>
          <a:lstStyle/>
          <a:p>
            <a:pPr>
              <a:lnSpc>
                <a:spcPct val="120000"/>
              </a:lnSpc>
            </a:pPr>
            <a:r>
              <a:rPr lang="zh-CN" altLang="en-US" sz="1600" b="1" dirty="0" smtClean="0"/>
              <a:t>        深化重要领域和关键环节改革，将中央经济工作会议明确的重大改革任务落到实处</a:t>
            </a:r>
          </a:p>
        </p:txBody>
      </p:sp>
      <p:pic>
        <p:nvPicPr>
          <p:cNvPr id="27" name="图片 26" descr="9c426b3e13784ec2968db8aca8900861_副本.jpg"/>
          <p:cNvPicPr>
            <a:picLocks noChangeAspect="1"/>
          </p:cNvPicPr>
          <p:nvPr/>
        </p:nvPicPr>
        <p:blipFill>
          <a:blip r:embed="rId4">
            <a:clrChange>
              <a:clrFrom>
                <a:srgbClr val="FFFFFF"/>
              </a:clrFrom>
              <a:clrTo>
                <a:srgbClr val="FFFFFF">
                  <a:alpha val="0"/>
                </a:srgbClr>
              </a:clrTo>
            </a:clrChange>
          </a:blip>
          <a:stretch>
            <a:fillRect/>
          </a:stretch>
        </p:blipFill>
        <p:spPr>
          <a:xfrm>
            <a:off x="4805289" y="2571750"/>
            <a:ext cx="1838413" cy="1928826"/>
          </a:xfrm>
          <a:prstGeom prst="rect">
            <a:avLst/>
          </a:prstGeom>
        </p:spPr>
      </p:pic>
      <p:grpSp>
        <p:nvGrpSpPr>
          <p:cNvPr id="28" name="组合 27"/>
          <p:cNvGrpSpPr/>
          <p:nvPr/>
        </p:nvGrpSpPr>
        <p:grpSpPr>
          <a:xfrm>
            <a:off x="366589" y="1928808"/>
            <a:ext cx="2276585" cy="400110"/>
            <a:chOff x="5370266" y="1154993"/>
            <a:chExt cx="2276585" cy="400110"/>
          </a:xfrm>
        </p:grpSpPr>
        <p:sp>
          <p:nvSpPr>
            <p:cNvPr id="29" name="矩形 28"/>
            <p:cNvSpPr/>
            <p:nvPr/>
          </p:nvSpPr>
          <p:spPr>
            <a:xfrm>
              <a:off x="5370266" y="1154993"/>
              <a:ext cx="2276585"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着力推动</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 科技创新</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30" name="直接连接符 29"/>
            <p:cNvCxnSpPr/>
            <p:nvPr/>
          </p:nvCxnSpPr>
          <p:spPr>
            <a:xfrm>
              <a:off x="5487413" y="1539323"/>
              <a:ext cx="208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sp>
        <p:nvSpPr>
          <p:cNvPr id="31" name="矩形 30"/>
          <p:cNvSpPr/>
          <p:nvPr/>
        </p:nvSpPr>
        <p:spPr>
          <a:xfrm>
            <a:off x="1204983" y="2459990"/>
            <a:ext cx="3500462" cy="683264"/>
          </a:xfrm>
          <a:prstGeom prst="rect">
            <a:avLst/>
          </a:prstGeom>
        </p:spPr>
        <p:txBody>
          <a:bodyPr wrap="square">
            <a:spAutoFit/>
          </a:bodyPr>
          <a:lstStyle/>
          <a:p>
            <a:pPr>
              <a:lnSpc>
                <a:spcPct val="120000"/>
              </a:lnSpc>
            </a:pPr>
            <a:r>
              <a:rPr lang="zh-CN" altLang="en-US" sz="1600" b="1" dirty="0" smtClean="0"/>
              <a:t>向全社会研发经费投入强度达到</a:t>
            </a:r>
            <a:r>
              <a:rPr lang="en-US" sz="1600" b="1" dirty="0" smtClean="0"/>
              <a:t>2.5%</a:t>
            </a:r>
          </a:p>
          <a:p>
            <a:pPr>
              <a:lnSpc>
                <a:spcPct val="120000"/>
              </a:lnSpc>
            </a:pPr>
            <a:r>
              <a:rPr lang="zh-CN" altLang="en-US" sz="1600" b="1" dirty="0" smtClean="0"/>
              <a:t>科技进步对经济增长贡献率达到</a:t>
            </a:r>
            <a:r>
              <a:rPr lang="en-US" sz="1600" b="1" dirty="0" smtClean="0"/>
              <a:t>60%</a:t>
            </a:r>
            <a:endParaRPr lang="zh-CN" altLang="en-US" sz="1600" b="1" dirty="0"/>
          </a:p>
        </p:txBody>
      </p:sp>
      <p:sp>
        <p:nvSpPr>
          <p:cNvPr id="32" name="矩形 31"/>
          <p:cNvSpPr/>
          <p:nvPr/>
        </p:nvSpPr>
        <p:spPr>
          <a:xfrm>
            <a:off x="704917" y="2428874"/>
            <a:ext cx="4000528" cy="71438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2749" y="2500312"/>
            <a:ext cx="461665" cy="547586"/>
          </a:xfrm>
          <a:prstGeom prst="rect">
            <a:avLst/>
          </a:prstGeom>
        </p:spPr>
        <p:txBody>
          <a:bodyPr vert="eaVert" wrap="none">
            <a:spAutoFit/>
          </a:bodyPr>
          <a:lstStyle/>
          <a:p>
            <a:r>
              <a:rPr lang="zh-CN" altLang="en-US"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目标</a:t>
            </a:r>
            <a:endParaRPr lang="zh-CN" altLang="en-US" dirty="0"/>
          </a:p>
        </p:txBody>
      </p:sp>
      <p:cxnSp>
        <p:nvCxnSpPr>
          <p:cNvPr id="34" name="直接连接符 33"/>
          <p:cNvCxnSpPr/>
          <p:nvPr/>
        </p:nvCxnSpPr>
        <p:spPr>
          <a:xfrm rot="5400000">
            <a:off x="955744" y="2820989"/>
            <a:ext cx="500066" cy="158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000"/>
                            </p:stCondLst>
                            <p:childTnLst>
                              <p:par>
                                <p:cTn id="20" presetID="55"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par>
                          <p:cTn id="25" fill="hold">
                            <p:stCondLst>
                              <p:cond delay="4000"/>
                            </p:stCondLst>
                            <p:childTnLst>
                              <p:par>
                                <p:cTn id="26" presetID="23" presetClass="entr" presetSubtype="16"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childTnLst>
                                </p:cTn>
                              </p:par>
                            </p:childTnLst>
                          </p:cTn>
                        </p:par>
                        <p:par>
                          <p:cTn id="30" fill="hold">
                            <p:stCondLst>
                              <p:cond delay="4500"/>
                            </p:stCondLst>
                            <p:childTnLst>
                              <p:par>
                                <p:cTn id="31" presetID="23" presetClass="entr" presetSubtype="1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childTnLst>
                                </p:cTn>
                              </p:par>
                            </p:childTnLst>
                          </p:cTn>
                        </p:par>
                        <p:par>
                          <p:cTn id="35" fill="hold">
                            <p:stCondLst>
                              <p:cond delay="5000"/>
                            </p:stCondLst>
                            <p:childTnLst>
                              <p:par>
                                <p:cTn id="36" presetID="22" presetClass="entr" presetSubtype="4"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par>
                          <p:cTn id="39" fill="hold">
                            <p:stCondLst>
                              <p:cond delay="5500"/>
                            </p:stCondLst>
                            <p:childTnLst>
                              <p:par>
                                <p:cTn id="40" presetID="22" presetClass="entr" presetSubtype="8" fill="hold" nodeType="after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wipe(left)">
                                      <p:cBhvr>
                                        <p:cTn id="42" dur="500"/>
                                        <p:tgtEl>
                                          <p:spTgt spid="31">
                                            <p:txEl>
                                              <p:pRg st="0" end="0"/>
                                            </p:txEl>
                                          </p:spTgt>
                                        </p:tgtEl>
                                      </p:cBhvr>
                                    </p:animEffect>
                                  </p:childTnLst>
                                </p:cTn>
                              </p:par>
                            </p:childTnLst>
                          </p:cTn>
                        </p:par>
                        <p:par>
                          <p:cTn id="43" fill="hold">
                            <p:stCondLst>
                              <p:cond delay="6000"/>
                            </p:stCondLst>
                            <p:childTnLst>
                              <p:par>
                                <p:cTn id="44" presetID="22" presetClass="entr" presetSubtype="8" fill="hold" nodeType="afterEffect">
                                  <p:stCondLst>
                                    <p:cond delay="0"/>
                                  </p:stCondLst>
                                  <p:childTnLst>
                                    <p:set>
                                      <p:cBhvr>
                                        <p:cTn id="45" dur="1" fill="hold">
                                          <p:stCondLst>
                                            <p:cond delay="0"/>
                                          </p:stCondLst>
                                        </p:cTn>
                                        <p:tgtEl>
                                          <p:spTgt spid="31">
                                            <p:txEl>
                                              <p:pRg st="1" end="1"/>
                                            </p:txEl>
                                          </p:spTgt>
                                        </p:tgtEl>
                                        <p:attrNameLst>
                                          <p:attrName>style.visibility</p:attrName>
                                        </p:attrNameLst>
                                      </p:cBhvr>
                                      <p:to>
                                        <p:strVal val="visible"/>
                                      </p:to>
                                    </p:set>
                                    <p:animEffect transition="in" filter="wipe(left)">
                                      <p:cBhvr>
                                        <p:cTn id="46" dur="500"/>
                                        <p:tgtEl>
                                          <p:spTgt spid="31">
                                            <p:txEl>
                                              <p:pRg st="1" end="1"/>
                                            </p:txEl>
                                          </p:spTgt>
                                        </p:tgtEl>
                                      </p:cBhvr>
                                    </p:animEffect>
                                  </p:childTnLst>
                                </p:cTn>
                              </p:par>
                            </p:childTnLst>
                          </p:cTn>
                        </p:par>
                        <p:par>
                          <p:cTn id="47" fill="hold">
                            <p:stCondLst>
                              <p:cond delay="6500"/>
                            </p:stCondLst>
                            <p:childTnLst>
                              <p:par>
                                <p:cTn id="48" presetID="55"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strVal val="#ppt_w*0.70"/>
                                          </p:val>
                                        </p:tav>
                                        <p:tav tm="100000">
                                          <p:val>
                                            <p:strVal val="#ppt_w"/>
                                          </p:val>
                                        </p:tav>
                                      </p:tavLst>
                                    </p:anim>
                                    <p:anim calcmode="lin" valueType="num">
                                      <p:cBhvr>
                                        <p:cTn id="51" dur="1000" fill="hold"/>
                                        <p:tgtEl>
                                          <p:spTgt spid="6"/>
                                        </p:tgtEl>
                                        <p:attrNameLst>
                                          <p:attrName>ppt_h</p:attrName>
                                        </p:attrNameLst>
                                      </p:cBhvr>
                                      <p:tavLst>
                                        <p:tav tm="0">
                                          <p:val>
                                            <p:strVal val="#ppt_h"/>
                                          </p:val>
                                        </p:tav>
                                        <p:tav tm="100000">
                                          <p:val>
                                            <p:strVal val="#ppt_h"/>
                                          </p:val>
                                        </p:tav>
                                      </p:tavLst>
                                    </p:anim>
                                    <p:animEffect transition="in" filter="fade">
                                      <p:cBhvr>
                                        <p:cTn id="52" dur="1000"/>
                                        <p:tgtEl>
                                          <p:spTgt spid="6"/>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250"/>
                                        <p:tgtEl>
                                          <p:spTgt spid="20"/>
                                        </p:tgtEl>
                                      </p:cBhvr>
                                    </p:animEffect>
                                    <p:anim calcmode="lin" valueType="num">
                                      <p:cBhvr>
                                        <p:cTn id="57" dur="1250" fill="hold"/>
                                        <p:tgtEl>
                                          <p:spTgt spid="20"/>
                                        </p:tgtEl>
                                        <p:attrNameLst>
                                          <p:attrName>ppt_x</p:attrName>
                                        </p:attrNameLst>
                                      </p:cBhvr>
                                      <p:tavLst>
                                        <p:tav tm="0">
                                          <p:val>
                                            <p:strVal val="#ppt_x"/>
                                          </p:val>
                                        </p:tav>
                                        <p:tav tm="100000">
                                          <p:val>
                                            <p:strVal val="#ppt_x"/>
                                          </p:val>
                                        </p:tav>
                                      </p:tavLst>
                                    </p:anim>
                                    <p:anim calcmode="lin" valueType="num">
                                      <p:cBhvr>
                                        <p:cTn id="58" dur="125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75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9250"/>
                            </p:stCondLst>
                            <p:childTnLst>
                              <p:par>
                                <p:cTn id="66" presetID="55" presetClass="entr" presetSubtype="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strVal val="#ppt_w*0.70"/>
                                          </p:val>
                                        </p:tav>
                                        <p:tav tm="100000">
                                          <p:val>
                                            <p:strVal val="#ppt_w"/>
                                          </p:val>
                                        </p:tav>
                                      </p:tavLst>
                                    </p:anim>
                                    <p:anim calcmode="lin" valueType="num">
                                      <p:cBhvr>
                                        <p:cTn id="69" dur="1000" fill="hold"/>
                                        <p:tgtEl>
                                          <p:spTgt spid="9"/>
                                        </p:tgtEl>
                                        <p:attrNameLst>
                                          <p:attrName>ppt_h</p:attrName>
                                        </p:attrNameLst>
                                      </p:cBhvr>
                                      <p:tavLst>
                                        <p:tav tm="0">
                                          <p:val>
                                            <p:strVal val="#ppt_h"/>
                                          </p:val>
                                        </p:tav>
                                        <p:tav tm="100000">
                                          <p:val>
                                            <p:strVal val="#ppt_h"/>
                                          </p:val>
                                        </p:tav>
                                      </p:tavLst>
                                    </p:anim>
                                    <p:animEffect transition="in" filter="fade">
                                      <p:cBhvr>
                                        <p:cTn id="70" dur="1000"/>
                                        <p:tgtEl>
                                          <p:spTgt spid="9"/>
                                        </p:tgtEl>
                                      </p:cBhvr>
                                    </p:animEffect>
                                  </p:childTnLst>
                                </p:cTn>
                              </p:par>
                            </p:childTnLst>
                          </p:cTn>
                        </p:par>
                        <p:par>
                          <p:cTn id="71" fill="hold">
                            <p:stCondLst>
                              <p:cond delay="10250"/>
                            </p:stCondLst>
                            <p:childTnLst>
                              <p:par>
                                <p:cTn id="72" presetID="42"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11250"/>
                            </p:stCondLst>
                            <p:childTnLst>
                              <p:par>
                                <p:cTn id="78" presetID="53" presetClass="entr" presetSubtype="16"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5" grpId="0"/>
      <p:bldP spid="32"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flipH="1">
            <a:off x="4750613" y="750081"/>
            <a:ext cx="5143500" cy="3643338"/>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00826" y="1210756"/>
            <a:ext cx="2406428" cy="2646878"/>
          </a:xfrm>
          <a:prstGeom prst="rect">
            <a:avLst/>
          </a:prstGeom>
        </p:spPr>
        <p:txBody>
          <a:bodyPr vert="horz" wrap="none">
            <a:spAutoFit/>
          </a:bodyPr>
          <a:lstStyle/>
          <a:p>
            <a:pPr fontAlgn="auto">
              <a:spcBef>
                <a:spcPts val="0"/>
              </a:spcBef>
              <a:spcAft>
                <a:spcPts val="0"/>
              </a:spcAft>
              <a:defRPr/>
            </a:pPr>
            <a:r>
              <a:rPr lang="en-US" altLang="zh-CN" sz="16600" b="1" spc="300" dirty="0" smtClean="0">
                <a:solidFill>
                  <a:schemeClr val="bg2"/>
                </a:solidFill>
                <a:effectLst>
                  <a:outerShdw blurRad="38100" dist="38100" dir="2700000" algn="tl">
                    <a:srgbClr val="000000">
                      <a:alpha val="43137"/>
                    </a:srgbClr>
                  </a:outerShdw>
                </a:effectLst>
                <a:latin typeface="黑体" pitchFamily="2" charset="-122"/>
                <a:ea typeface="黑体" pitchFamily="2" charset="-122"/>
              </a:rPr>
              <a:t>03</a:t>
            </a:r>
            <a:endParaRPr lang="zh-CN" altLang="en-US" sz="4400" b="1" spc="300" dirty="0">
              <a:solidFill>
                <a:schemeClr val="bg2"/>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4" name="图片 3" descr="杂志社logo 新域名.png"/>
          <p:cNvPicPr>
            <a:picLocks noChangeAspect="1"/>
          </p:cNvPicPr>
          <p:nvPr/>
        </p:nvPicPr>
        <p:blipFill>
          <a:blip r:embed="rId3" cstate="print"/>
          <a:stretch>
            <a:fillRect/>
          </a:stretch>
        </p:blipFill>
        <p:spPr>
          <a:xfrm>
            <a:off x="158320" y="428610"/>
            <a:ext cx="1913350" cy="449160"/>
          </a:xfrm>
          <a:prstGeom prst="rect">
            <a:avLst/>
          </a:prstGeom>
        </p:spPr>
      </p:pic>
      <p:sp>
        <p:nvSpPr>
          <p:cNvPr id="5" name="矩形 4"/>
          <p:cNvSpPr/>
          <p:nvPr/>
        </p:nvSpPr>
        <p:spPr>
          <a:xfrm>
            <a:off x="476562" y="1428742"/>
            <a:ext cx="5024132" cy="830997"/>
          </a:xfrm>
          <a:prstGeom prst="rect">
            <a:avLst/>
          </a:prstGeom>
        </p:spPr>
        <p:txBody>
          <a:bodyPr wrap="none">
            <a:spAutoFit/>
          </a:bodyPr>
          <a:lstStyle/>
          <a:p>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坚持</a:t>
            </a:r>
            <a:r>
              <a:rPr lang="zh-CN" altLang="en-US" sz="48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稳</a:t>
            </a:r>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中求</a:t>
            </a:r>
            <a:r>
              <a:rPr lang="zh-CN" altLang="en-US" sz="48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进</a:t>
            </a:r>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总基调</a:t>
            </a:r>
            <a:endParaRPr lang="zh-CN" altLang="en-US" sz="44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152267" y="2439887"/>
            <a:ext cx="5498621" cy="707886"/>
          </a:xfrm>
          <a:prstGeom prst="rect">
            <a:avLst/>
          </a:prstGeom>
        </p:spPr>
        <p:txBody>
          <a:bodyPr wrap="none">
            <a:spAutoFit/>
          </a:bodyPr>
          <a:lstStyle/>
          <a:p>
            <a:r>
              <a:rPr lang="zh-CN" altLang="en-US" sz="37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保持经济运行在</a:t>
            </a:r>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合理</a:t>
            </a:r>
            <a:r>
              <a:rPr lang="zh-CN" altLang="en-US" sz="37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区间</a:t>
            </a:r>
            <a:endParaRPr lang="zh-CN" altLang="en-US" sz="37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图片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0" y="3908474"/>
            <a:ext cx="2869185" cy="1020730"/>
          </a:xfrm>
          <a:prstGeom prst="rect">
            <a:avLst/>
          </a:prstGeom>
        </p:spPr>
      </p:pic>
      <p:cxnSp>
        <p:nvCxnSpPr>
          <p:cNvPr id="8" name="直接连接符 7"/>
          <p:cNvCxnSpPr/>
          <p:nvPr/>
        </p:nvCxnSpPr>
        <p:spPr>
          <a:xfrm>
            <a:off x="376046" y="4947839"/>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0-#ppt_w/2"/>
                                          </p:val>
                                        </p:tav>
                                        <p:tav tm="100000">
                                          <p:val>
                                            <p:strVal val="#ppt_x"/>
                                          </p:val>
                                        </p:tav>
                                      </p:tavLst>
                                    </p:anim>
                                    <p:anim calcmode="lin" valueType="num">
                                      <p:cBhvr additive="base">
                                        <p:cTn id="4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035849" y="1035849"/>
            <a:ext cx="5143500" cy="3071802"/>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2782114" y="192880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1</a:t>
            </a:r>
            <a:endParaRPr lang="zh-CN" altLang="en-US" sz="2400" b="1" dirty="0"/>
          </a:p>
        </p:txBody>
      </p:sp>
      <p:sp>
        <p:nvSpPr>
          <p:cNvPr id="9" name="矩形 8"/>
          <p:cNvSpPr/>
          <p:nvPr/>
        </p:nvSpPr>
        <p:spPr>
          <a:xfrm>
            <a:off x="3264136" y="1905654"/>
            <a:ext cx="5134739" cy="461665"/>
          </a:xfrm>
          <a:prstGeom prst="rect">
            <a:avLst/>
          </a:prstGeom>
        </p:spPr>
        <p:txBody>
          <a:bodyPr wrap="none">
            <a:spAutoFit/>
          </a:bodyPr>
          <a:lstStyle/>
          <a:p>
            <a:pPr fontAlgn="base">
              <a:spcBef>
                <a:spcPct val="0"/>
              </a:spcBef>
              <a:spcAft>
                <a:spcPct val="0"/>
              </a:spcAft>
            </a:pPr>
            <a:r>
              <a:rPr lang="zh-CN" altLang="en-US"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要</a:t>
            </a:r>
            <a:r>
              <a:rPr lang="zh-CN" altLang="en-US"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把握好“稳”与“进”的辩证</a:t>
            </a:r>
            <a:r>
              <a:rPr lang="zh-CN" altLang="en-US"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关系</a:t>
            </a:r>
            <a:endParaRPr lang="zh-CN" altLang="en-US"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2" name="椭圆 11"/>
          <p:cNvSpPr/>
          <p:nvPr/>
        </p:nvSpPr>
        <p:spPr>
          <a:xfrm>
            <a:off x="2843808" y="2786064"/>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sp>
        <p:nvSpPr>
          <p:cNvPr id="13" name="矩形 12"/>
          <p:cNvSpPr/>
          <p:nvPr/>
        </p:nvSpPr>
        <p:spPr>
          <a:xfrm>
            <a:off x="3325830" y="2762910"/>
            <a:ext cx="5134739" cy="461665"/>
          </a:xfrm>
          <a:prstGeom prst="rect">
            <a:avLst/>
          </a:prstGeom>
        </p:spPr>
        <p:txBody>
          <a:bodyPr wrap="none">
            <a:spAutoFit/>
          </a:bodyPr>
          <a:lstStyle/>
          <a:p>
            <a:pPr fontAlgn="base">
              <a:spcBef>
                <a:spcPct val="0"/>
              </a:spcBef>
              <a:spcAft>
                <a:spcPct val="0"/>
              </a:spcAft>
            </a:pPr>
            <a:r>
              <a:rPr lang="zh-CN" altLang="zh-CN"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较好</a:t>
            </a:r>
            <a:r>
              <a:rPr lang="zh-CN" altLang="zh-CN"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地处理了“稳”与“进”的</a:t>
            </a:r>
            <a:r>
              <a:rPr lang="zh-CN" altLang="zh-CN"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关系</a:t>
            </a:r>
            <a:endParaRPr lang="zh-CN" altLang="en-US"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4" name="椭圆 13"/>
          <p:cNvSpPr/>
          <p:nvPr/>
        </p:nvSpPr>
        <p:spPr>
          <a:xfrm>
            <a:off x="2987824" y="363994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sp>
        <p:nvSpPr>
          <p:cNvPr id="15" name="矩形 14"/>
          <p:cNvSpPr/>
          <p:nvPr/>
        </p:nvSpPr>
        <p:spPr>
          <a:xfrm>
            <a:off x="3488708" y="3620166"/>
            <a:ext cx="5753498" cy="461665"/>
          </a:xfrm>
          <a:prstGeom prst="rect">
            <a:avLst/>
          </a:prstGeom>
        </p:spPr>
        <p:txBody>
          <a:bodyPr wrap="none">
            <a:spAutoFit/>
          </a:bodyPr>
          <a:lstStyle/>
          <a:p>
            <a:pPr fontAlgn="base">
              <a:spcBef>
                <a:spcPct val="0"/>
              </a:spcBef>
              <a:spcAft>
                <a:spcPct val="0"/>
              </a:spcAft>
            </a:pPr>
            <a:r>
              <a:rPr lang="zh-CN" altLang="en-US"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未来要继续</a:t>
            </a:r>
            <a:r>
              <a:rPr lang="zh-CN" altLang="en-US"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处理好“稳”</a:t>
            </a:r>
            <a:r>
              <a:rPr lang="zh-CN" altLang="en-US"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和“</a:t>
            </a:r>
            <a:r>
              <a:rPr lang="zh-CN" altLang="en-US"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进”的</a:t>
            </a:r>
            <a:r>
              <a:rPr lang="zh-CN" altLang="en-US" sz="24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关系</a:t>
            </a:r>
            <a:endParaRPr lang="zh-CN" altLang="en-US" sz="24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072198" y="375808"/>
            <a:ext cx="3012093" cy="1071570"/>
          </a:xfrm>
          <a:prstGeom prst="rect">
            <a:avLst/>
          </a:prstGeom>
        </p:spPr>
      </p:pic>
      <p:cxnSp>
        <p:nvCxnSpPr>
          <p:cNvPr id="23" name="直接连接符 22"/>
          <p:cNvCxnSpPr/>
          <p:nvPr/>
        </p:nvCxnSpPr>
        <p:spPr>
          <a:xfrm>
            <a:off x="4090854" y="1447377"/>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677994" y="1131590"/>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中有进</a:t>
            </a:r>
            <a:r>
              <a:rPr lang="en-US" altLang="zh-CN"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好</a:t>
            </a:r>
            <a:endParaRPr lang="zh-CN" altLang="en-US" sz="16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5" name="图片 24" descr="杂志社logo 新域名.png"/>
          <p:cNvPicPr>
            <a:picLocks noChangeAspect="1"/>
          </p:cNvPicPr>
          <p:nvPr/>
        </p:nvPicPr>
        <p:blipFill>
          <a:blip r:embed="rId3" cstate="print"/>
          <a:stretch>
            <a:fillRect/>
          </a:stretch>
        </p:blipFill>
        <p:spPr>
          <a:xfrm>
            <a:off x="7715272" y="4786995"/>
            <a:ext cx="1296000" cy="304236"/>
          </a:xfrm>
          <a:prstGeom prst="rect">
            <a:avLst/>
          </a:prstGeom>
        </p:spPr>
      </p:pic>
    </p:spTree>
    <p:extLst>
      <p:ext uri="{BB962C8B-B14F-4D97-AF65-F5344CB8AC3E}">
        <p14:creationId xmlns:p14="http://schemas.microsoft.com/office/powerpoint/2010/main" val="10122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400"/>
                            </p:stCondLst>
                            <p:childTnLst>
                              <p:par>
                                <p:cTn id="23" presetID="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50" fill="hold"/>
                                        <p:tgtEl>
                                          <p:spTgt spid="23"/>
                                        </p:tgtEl>
                                        <p:attrNameLst>
                                          <p:attrName>ppt_x</p:attrName>
                                        </p:attrNameLst>
                                      </p:cBhvr>
                                      <p:tavLst>
                                        <p:tav tm="0">
                                          <p:val>
                                            <p:strVal val="0-#ppt_w/2"/>
                                          </p:val>
                                        </p:tav>
                                        <p:tav tm="100000">
                                          <p:val>
                                            <p:strVal val="#ppt_x"/>
                                          </p:val>
                                        </p:tav>
                                      </p:tavLst>
                                    </p:anim>
                                    <p:anim calcmode="lin" valueType="num">
                                      <p:cBhvr additive="base">
                                        <p:cTn id="26" dur="25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65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15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2" grpId="0" animBg="1"/>
      <p:bldP spid="13" grpId="0"/>
      <p:bldP spid="14" grpId="0" animBg="1"/>
      <p:bldP spid="15"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30462" y="1298026"/>
            <a:ext cx="1008000" cy="1512000"/>
            <a:chOff x="3104333" y="1470144"/>
            <a:chExt cx="1008000" cy="1512000"/>
          </a:xfrm>
        </p:grpSpPr>
        <p:grpSp>
          <p:nvGrpSpPr>
            <p:cNvPr id="7" name="组合 15"/>
            <p:cNvGrpSpPr/>
            <p:nvPr/>
          </p:nvGrpSpPr>
          <p:grpSpPr>
            <a:xfrm>
              <a:off x="3104333" y="1470144"/>
              <a:ext cx="1008000" cy="1008000"/>
              <a:chOff x="4968160" y="1923678"/>
              <a:chExt cx="1008000" cy="1008000"/>
            </a:xfrm>
          </p:grpSpPr>
          <p:sp>
            <p:nvSpPr>
              <p:cNvPr id="9" name="椭圆 8"/>
              <p:cNvSpPr/>
              <p:nvPr/>
            </p:nvSpPr>
            <p:spPr>
              <a:xfrm>
                <a:off x="5040152" y="199578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黑体" pitchFamily="2" charset="-122"/>
                    <a:ea typeface="黑体" pitchFamily="2" charset="-122"/>
                  </a:rPr>
                  <a:t>稳</a:t>
                </a:r>
              </a:p>
            </p:txBody>
          </p:sp>
          <p:sp>
            <p:nvSpPr>
              <p:cNvPr id="10" name="椭圆 9"/>
              <p:cNvSpPr/>
              <p:nvPr/>
            </p:nvSpPr>
            <p:spPr>
              <a:xfrm>
                <a:off x="4968160" y="1923678"/>
                <a:ext cx="1008000" cy="1008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a:stCxn id="10" idx="4"/>
            </p:cNvCxnSpPr>
            <p:nvPr/>
          </p:nvCxnSpPr>
          <p:spPr>
            <a:xfrm>
              <a:off x="3608333" y="2478144"/>
              <a:ext cx="0" cy="50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组合 3"/>
          <p:cNvGrpSpPr/>
          <p:nvPr/>
        </p:nvGrpSpPr>
        <p:grpSpPr>
          <a:xfrm>
            <a:off x="4790598" y="1298026"/>
            <a:ext cx="1008000" cy="1512000"/>
            <a:chOff x="4364469" y="1470144"/>
            <a:chExt cx="1008000" cy="1512000"/>
          </a:xfrm>
        </p:grpSpPr>
        <p:grpSp>
          <p:nvGrpSpPr>
            <p:cNvPr id="12" name="组合 16"/>
            <p:cNvGrpSpPr/>
            <p:nvPr/>
          </p:nvGrpSpPr>
          <p:grpSpPr>
            <a:xfrm>
              <a:off x="4364469" y="1470144"/>
              <a:ext cx="1008000" cy="1008000"/>
              <a:chOff x="4968160" y="1923678"/>
              <a:chExt cx="1008000" cy="1008000"/>
            </a:xfrm>
          </p:grpSpPr>
          <p:sp>
            <p:nvSpPr>
              <p:cNvPr id="14" name="椭圆 13"/>
              <p:cNvSpPr/>
              <p:nvPr/>
            </p:nvSpPr>
            <p:spPr>
              <a:xfrm>
                <a:off x="5040152" y="199578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latin typeface="黑体" pitchFamily="2" charset="-122"/>
                    <a:ea typeface="黑体" pitchFamily="2" charset="-122"/>
                  </a:rPr>
                  <a:t>进</a:t>
                </a:r>
                <a:endParaRPr lang="zh-CN" altLang="en-US" sz="3600" b="1" dirty="0">
                  <a:latin typeface="黑体" pitchFamily="2" charset="-122"/>
                  <a:ea typeface="黑体" pitchFamily="2" charset="-122"/>
                </a:endParaRPr>
              </a:p>
            </p:txBody>
          </p:sp>
          <p:sp>
            <p:nvSpPr>
              <p:cNvPr id="15" name="椭圆 14"/>
              <p:cNvSpPr/>
              <p:nvPr/>
            </p:nvSpPr>
            <p:spPr>
              <a:xfrm>
                <a:off x="4968160" y="1923678"/>
                <a:ext cx="1008000" cy="1008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4868461" y="2478144"/>
              <a:ext cx="0" cy="50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a:off x="3350326" y="2813908"/>
            <a:ext cx="273630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286430" y="2204513"/>
            <a:ext cx="803425" cy="461665"/>
          </a:xfrm>
          <a:prstGeom prst="rect">
            <a:avLst/>
          </a:prstGeom>
        </p:spPr>
        <p:txBody>
          <a:bodyPr wrap="none">
            <a:spAutoFit/>
          </a:bodyPr>
          <a:lstStyle/>
          <a:p>
            <a:r>
              <a:rPr lang="zh-CN" altLang="en-US" sz="2400" b="1" dirty="0" smtClean="0">
                <a:solidFill>
                  <a:schemeClr val="tx1">
                    <a:lumMod val="85000"/>
                    <a:lumOff val="15000"/>
                  </a:schemeClr>
                </a:solidFill>
                <a:effectLst>
                  <a:outerShdw blurRad="38100" dist="38100" dir="2700000" algn="tl">
                    <a:srgbClr val="000000">
                      <a:alpha val="43137"/>
                    </a:srgbClr>
                  </a:outerShdw>
                </a:effectLst>
                <a:latin typeface="黑体" pitchFamily="2" charset="-122"/>
                <a:ea typeface="黑体" pitchFamily="2" charset="-122"/>
              </a:rPr>
              <a:t>平衡</a:t>
            </a:r>
            <a:endParaRPr lang="zh-CN" altLang="en-US" sz="2400" b="1" dirty="0">
              <a:solidFill>
                <a:schemeClr val="tx1">
                  <a:lumMod val="85000"/>
                  <a:lumOff val="1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nvGrpSpPr>
          <p:cNvPr id="18" name="组合 17"/>
          <p:cNvGrpSpPr/>
          <p:nvPr/>
        </p:nvGrpSpPr>
        <p:grpSpPr>
          <a:xfrm>
            <a:off x="2071670" y="1307476"/>
            <a:ext cx="1537120" cy="252000"/>
            <a:chOff x="1475656" y="1347614"/>
            <a:chExt cx="1537120" cy="252000"/>
          </a:xfrm>
        </p:grpSpPr>
        <p:cxnSp>
          <p:nvCxnSpPr>
            <p:cNvPr id="19" name="直接连接符 18"/>
            <p:cNvCxnSpPr/>
            <p:nvPr/>
          </p:nvCxnSpPr>
          <p:spPr>
            <a:xfrm flipH="1" flipV="1">
              <a:off x="2843808" y="1347614"/>
              <a:ext cx="168968" cy="25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475656" y="1347614"/>
              <a:ext cx="1368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2172614" y="916534"/>
            <a:ext cx="1184940" cy="369332"/>
          </a:xfrm>
          <a:prstGeom prst="rect">
            <a:avLst/>
          </a:prstGeom>
        </p:spPr>
        <p:txBody>
          <a:bodyPr wrap="none">
            <a:spAutoFit/>
          </a:bodyPr>
          <a:lstStyle/>
          <a:p>
            <a:r>
              <a:rPr lang="zh-CN" altLang="en-US" b="1" spc="300" dirty="0" smtClean="0">
                <a:solidFill>
                  <a:srgbClr val="C00000"/>
                </a:solidFill>
                <a:latin typeface="微软雅黑" pitchFamily="34" charset="-122"/>
                <a:ea typeface="微软雅黑" pitchFamily="34" charset="-122"/>
              </a:rPr>
              <a:t>稳</a:t>
            </a:r>
            <a:r>
              <a:rPr lang="zh-CN" altLang="en-US" sz="1600" b="1" spc="300" dirty="0" smtClean="0">
                <a:solidFill>
                  <a:schemeClr val="tx1">
                    <a:lumMod val="85000"/>
                    <a:lumOff val="15000"/>
                  </a:schemeClr>
                </a:solidFill>
                <a:latin typeface="微软雅黑" pitchFamily="34" charset="-122"/>
                <a:ea typeface="微软雅黑" pitchFamily="34" charset="-122"/>
              </a:rPr>
              <a:t>字当头</a:t>
            </a:r>
            <a:endParaRPr lang="zh-CN" altLang="en-US" sz="1600" spc="300" dirty="0">
              <a:solidFill>
                <a:schemeClr val="tx1">
                  <a:lumMod val="85000"/>
                  <a:lumOff val="15000"/>
                </a:schemeClr>
              </a:solidFill>
              <a:latin typeface="微软雅黑" pitchFamily="34" charset="-122"/>
              <a:ea typeface="微软雅黑" pitchFamily="34" charset="-122"/>
            </a:endParaRPr>
          </a:p>
        </p:txBody>
      </p:sp>
      <p:grpSp>
        <p:nvGrpSpPr>
          <p:cNvPr id="22" name="组合 21"/>
          <p:cNvGrpSpPr/>
          <p:nvPr/>
        </p:nvGrpSpPr>
        <p:grpSpPr>
          <a:xfrm>
            <a:off x="1421080" y="1844088"/>
            <a:ext cx="2088032" cy="144016"/>
            <a:chOff x="755776" y="1851670"/>
            <a:chExt cx="2088032" cy="144016"/>
          </a:xfrm>
        </p:grpSpPr>
        <p:cxnSp>
          <p:nvCxnSpPr>
            <p:cNvPr id="23" name="直接连接符 22"/>
            <p:cNvCxnSpPr/>
            <p:nvPr/>
          </p:nvCxnSpPr>
          <p:spPr>
            <a:xfrm flipH="1" flipV="1">
              <a:off x="2545594" y="1851670"/>
              <a:ext cx="298214" cy="14401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5776" y="1851670"/>
              <a:ext cx="180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1464607" y="1506674"/>
            <a:ext cx="1678633" cy="338554"/>
          </a:xfrm>
          <a:prstGeom prst="rect">
            <a:avLst/>
          </a:prstGeom>
        </p:spPr>
        <p:txBody>
          <a:bodyPr wrap="square">
            <a:spAutoFit/>
          </a:bodyPr>
          <a:lstStyle/>
          <a:p>
            <a:r>
              <a:rPr lang="zh-CN" altLang="zh-CN" sz="1600" b="1" dirty="0" smtClean="0"/>
              <a:t>稳</a:t>
            </a:r>
            <a:r>
              <a:rPr lang="zh-CN" altLang="en-US" sz="1600" b="1" dirty="0" smtClean="0"/>
              <a:t>是基础和前提</a:t>
            </a:r>
            <a:endParaRPr lang="zh-CN" altLang="en-US" sz="1600" b="1" dirty="0"/>
          </a:p>
        </p:txBody>
      </p:sp>
      <p:sp>
        <p:nvSpPr>
          <p:cNvPr id="30" name="矩形 29"/>
          <p:cNvSpPr/>
          <p:nvPr/>
        </p:nvSpPr>
        <p:spPr>
          <a:xfrm>
            <a:off x="357158" y="1988104"/>
            <a:ext cx="2872902" cy="659540"/>
          </a:xfrm>
          <a:prstGeom prst="rect">
            <a:avLst/>
          </a:prstGeom>
        </p:spPr>
        <p:txBody>
          <a:bodyPr wrap="none">
            <a:spAutoFit/>
          </a:bodyPr>
          <a:lstStyle/>
          <a:p>
            <a:pPr>
              <a:lnSpc>
                <a:spcPct val="120000"/>
              </a:lnSpc>
            </a:pPr>
            <a:r>
              <a:rPr lang="zh-CN" altLang="en-US" sz="1600" b="1" dirty="0" smtClean="0"/>
              <a:t>经济运行要稳，宏观政策要稳</a:t>
            </a:r>
            <a:endParaRPr lang="en-US" altLang="zh-CN" sz="1600" b="1" dirty="0" smtClean="0"/>
          </a:p>
          <a:p>
            <a:pPr>
              <a:lnSpc>
                <a:spcPct val="120000"/>
              </a:lnSpc>
            </a:pPr>
            <a:r>
              <a:rPr lang="zh-CN" altLang="en-US" sz="1600" b="1" dirty="0" smtClean="0"/>
              <a:t>市场预期要稳，社会大局要稳</a:t>
            </a:r>
            <a:endParaRPr lang="zh-CN" altLang="en-US" sz="1600" b="1" dirty="0"/>
          </a:p>
        </p:txBody>
      </p:sp>
      <p:grpSp>
        <p:nvGrpSpPr>
          <p:cNvPr id="31" name="组合 30"/>
          <p:cNvGrpSpPr/>
          <p:nvPr/>
        </p:nvGrpSpPr>
        <p:grpSpPr>
          <a:xfrm>
            <a:off x="1708912" y="2162122"/>
            <a:ext cx="1969922" cy="579778"/>
            <a:chOff x="1043608" y="2283718"/>
            <a:chExt cx="1969922" cy="579778"/>
          </a:xfrm>
        </p:grpSpPr>
        <p:cxnSp>
          <p:nvCxnSpPr>
            <p:cNvPr id="32" name="直接连接符 31"/>
            <p:cNvCxnSpPr/>
            <p:nvPr/>
          </p:nvCxnSpPr>
          <p:spPr>
            <a:xfrm flipH="1">
              <a:off x="2412514" y="2283718"/>
              <a:ext cx="601016" cy="57977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43608" y="2859782"/>
              <a:ext cx="1368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flipH="1">
            <a:off x="5741360" y="1298026"/>
            <a:ext cx="1537120" cy="252000"/>
            <a:chOff x="1475656" y="1347614"/>
            <a:chExt cx="1537120" cy="252000"/>
          </a:xfrm>
        </p:grpSpPr>
        <p:cxnSp>
          <p:nvCxnSpPr>
            <p:cNvPr id="35" name="直接连接符 34"/>
            <p:cNvCxnSpPr/>
            <p:nvPr/>
          </p:nvCxnSpPr>
          <p:spPr>
            <a:xfrm flipH="1" flipV="1">
              <a:off x="2843808" y="1347614"/>
              <a:ext cx="168968" cy="25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75656" y="1347614"/>
              <a:ext cx="1368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6006241" y="916534"/>
            <a:ext cx="1184940" cy="369332"/>
          </a:xfrm>
          <a:prstGeom prst="rect">
            <a:avLst/>
          </a:prstGeom>
        </p:spPr>
        <p:txBody>
          <a:bodyPr wrap="none">
            <a:spAutoFit/>
          </a:bodyPr>
          <a:lstStyle/>
          <a:p>
            <a:r>
              <a:rPr lang="zh-CN" altLang="en-US" sz="1600" b="1" spc="300" dirty="0" smtClean="0">
                <a:solidFill>
                  <a:schemeClr val="tx1">
                    <a:lumMod val="85000"/>
                    <a:lumOff val="15000"/>
                  </a:schemeClr>
                </a:solidFill>
                <a:latin typeface="微软雅黑" pitchFamily="34" charset="-122"/>
                <a:ea typeface="微软雅黑" pitchFamily="34" charset="-122"/>
              </a:rPr>
              <a:t>贵在有</a:t>
            </a:r>
            <a:r>
              <a:rPr lang="zh-CN" altLang="en-US" b="1" spc="300" dirty="0" smtClean="0">
                <a:solidFill>
                  <a:srgbClr val="C00000"/>
                </a:solidFill>
                <a:latin typeface="微软雅黑" pitchFamily="34" charset="-122"/>
                <a:ea typeface="微软雅黑" pitchFamily="34" charset="-122"/>
              </a:rPr>
              <a:t>进</a:t>
            </a:r>
            <a:endParaRPr lang="zh-CN" altLang="en-US" sz="1600" b="1" spc="300" dirty="0">
              <a:solidFill>
                <a:srgbClr val="C00000"/>
              </a:solidFill>
              <a:latin typeface="微软雅黑" pitchFamily="34" charset="-122"/>
              <a:ea typeface="微软雅黑" pitchFamily="34" charset="-122"/>
            </a:endParaRPr>
          </a:p>
        </p:txBody>
      </p:sp>
      <p:grpSp>
        <p:nvGrpSpPr>
          <p:cNvPr id="38" name="组合 37"/>
          <p:cNvGrpSpPr/>
          <p:nvPr/>
        </p:nvGrpSpPr>
        <p:grpSpPr>
          <a:xfrm flipH="1">
            <a:off x="5799352" y="1702352"/>
            <a:ext cx="2044810" cy="239456"/>
            <a:chOff x="755776" y="1612272"/>
            <a:chExt cx="2044810" cy="239456"/>
          </a:xfrm>
        </p:grpSpPr>
        <p:cxnSp>
          <p:nvCxnSpPr>
            <p:cNvPr id="39" name="直接连接符 38"/>
            <p:cNvCxnSpPr/>
            <p:nvPr/>
          </p:nvCxnSpPr>
          <p:spPr>
            <a:xfrm flipH="1">
              <a:off x="2544840" y="1612272"/>
              <a:ext cx="255746" cy="2394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55776" y="1851670"/>
              <a:ext cx="180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6077679" y="1559476"/>
            <a:ext cx="2209097" cy="338554"/>
          </a:xfrm>
          <a:prstGeom prst="rect">
            <a:avLst/>
          </a:prstGeom>
        </p:spPr>
        <p:txBody>
          <a:bodyPr wrap="square">
            <a:spAutoFit/>
          </a:bodyPr>
          <a:lstStyle/>
          <a:p>
            <a:r>
              <a:rPr lang="zh-CN" altLang="zh-CN" sz="1600" b="1" dirty="0" smtClean="0"/>
              <a:t>进</a:t>
            </a:r>
            <a:r>
              <a:rPr lang="zh-CN" altLang="en-US" sz="1600" b="1" dirty="0" smtClean="0"/>
              <a:t>是动力和目的</a:t>
            </a:r>
            <a:endParaRPr lang="zh-CN" altLang="en-US" sz="1600" b="1" dirty="0"/>
          </a:p>
        </p:txBody>
      </p:sp>
      <p:grpSp>
        <p:nvGrpSpPr>
          <p:cNvPr id="42" name="组合 41"/>
          <p:cNvGrpSpPr/>
          <p:nvPr/>
        </p:nvGrpSpPr>
        <p:grpSpPr>
          <a:xfrm flipH="1">
            <a:off x="5689655" y="2162122"/>
            <a:ext cx="1982952" cy="471794"/>
            <a:chOff x="1177442" y="1887646"/>
            <a:chExt cx="1982952" cy="471794"/>
          </a:xfrm>
        </p:grpSpPr>
        <p:cxnSp>
          <p:nvCxnSpPr>
            <p:cNvPr id="43" name="直接连接符 42"/>
            <p:cNvCxnSpPr/>
            <p:nvPr/>
          </p:nvCxnSpPr>
          <p:spPr>
            <a:xfrm flipH="1">
              <a:off x="2506919" y="1887646"/>
              <a:ext cx="653475" cy="471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77442" y="2355726"/>
              <a:ext cx="1368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6143636" y="2183608"/>
            <a:ext cx="2441694" cy="338554"/>
          </a:xfrm>
          <a:prstGeom prst="rect">
            <a:avLst/>
          </a:prstGeom>
        </p:spPr>
        <p:txBody>
          <a:bodyPr wrap="none">
            <a:spAutoFit/>
          </a:bodyPr>
          <a:lstStyle/>
          <a:p>
            <a:r>
              <a:rPr lang="zh-CN" altLang="en-US" sz="1600" b="1" dirty="0" smtClean="0"/>
              <a:t>只有进才能持久牢固地稳</a:t>
            </a:r>
            <a:endParaRPr lang="zh-CN" altLang="en-US" sz="1600" b="1" dirty="0"/>
          </a:p>
        </p:txBody>
      </p:sp>
      <p:sp>
        <p:nvSpPr>
          <p:cNvPr id="46" name="矩形 45"/>
          <p:cNvSpPr/>
          <p:nvPr/>
        </p:nvSpPr>
        <p:spPr>
          <a:xfrm>
            <a:off x="2977033" y="3526663"/>
            <a:ext cx="4452487" cy="1045351"/>
          </a:xfrm>
          <a:prstGeom prst="rect">
            <a:avLst/>
          </a:prstGeom>
        </p:spPr>
        <p:txBody>
          <a:bodyPr wrap="square">
            <a:spAutoFit/>
          </a:bodyPr>
          <a:lstStyle/>
          <a:p>
            <a:pPr>
              <a:lnSpc>
                <a:spcPct val="120000"/>
              </a:lnSpc>
            </a:pPr>
            <a:r>
              <a:rPr lang="en-US" altLang="zh-CN" b="1" dirty="0" smtClean="0">
                <a:solidFill>
                  <a:schemeClr val="accent2"/>
                </a:solidFill>
                <a:effectLst>
                  <a:outerShdw blurRad="38100" dist="38100" dir="2700000" algn="tl">
                    <a:srgbClr val="000000">
                      <a:alpha val="43137"/>
                    </a:srgbClr>
                  </a:outerShdw>
                </a:effectLst>
                <a:latin typeface="黑体" pitchFamily="2" charset="-122"/>
                <a:ea typeface="黑体" pitchFamily="2" charset="-122"/>
              </a:rPr>
              <a:t>    </a:t>
            </a:r>
            <a:r>
              <a:rPr lang="en-US" altLang="zh-CN"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稳</a:t>
            </a:r>
            <a:r>
              <a:rPr lang="zh-CN" altLang="zh-CN" b="1" dirty="0">
                <a:solidFill>
                  <a:srgbClr val="C00000"/>
                </a:solidFill>
                <a:effectLst>
                  <a:outerShdw blurRad="38100" dist="38100" dir="2700000" algn="tl">
                    <a:srgbClr val="000000">
                      <a:alpha val="43137"/>
                    </a:srgbClr>
                  </a:outerShdw>
                </a:effectLst>
                <a:latin typeface="黑体" pitchFamily="2" charset="-122"/>
                <a:ea typeface="黑体" pitchFamily="2" charset="-122"/>
              </a:rPr>
              <a:t>中求进</a:t>
            </a:r>
            <a:r>
              <a:rPr lang="zh-CN" altLang="zh-CN" b="1" dirty="0">
                <a:solidFill>
                  <a:schemeClr val="tx1">
                    <a:lumMod val="85000"/>
                    <a:lumOff val="15000"/>
                  </a:schemeClr>
                </a:solidFill>
                <a:effectLst>
                  <a:outerShdw blurRad="38100" dist="38100" dir="2700000" algn="tl">
                    <a:srgbClr val="000000">
                      <a:alpha val="43137"/>
                    </a:srgbClr>
                  </a:outerShdw>
                </a:effectLst>
                <a:latin typeface="黑体" pitchFamily="2" charset="-122"/>
                <a:ea typeface="黑体" pitchFamily="2" charset="-122"/>
              </a:rPr>
              <a:t>是对我国经济新常态下的发展规律的正确研判基础上提出的，是应对新问题新挑战的</a:t>
            </a:r>
            <a:r>
              <a:rPr lang="zh-CN" altLang="zh-CN" b="1" dirty="0">
                <a:solidFill>
                  <a:srgbClr val="C00000"/>
                </a:solidFill>
                <a:effectLst>
                  <a:outerShdw blurRad="38100" dist="38100" dir="2700000" algn="tl">
                    <a:srgbClr val="000000">
                      <a:alpha val="43137"/>
                    </a:srgbClr>
                  </a:outerShdw>
                </a:effectLst>
                <a:latin typeface="黑体" pitchFamily="2" charset="-122"/>
                <a:ea typeface="黑体" pitchFamily="2" charset="-122"/>
              </a:rPr>
              <a:t>总体</a:t>
            </a:r>
            <a:r>
              <a:rPr lang="zh-CN" altLang="zh-CN"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原则</a:t>
            </a:r>
            <a:r>
              <a:rPr lang="zh-CN" altLang="en-US" b="1" dirty="0">
                <a:solidFill>
                  <a:srgbClr val="C00000"/>
                </a:solidFill>
                <a:effectLst>
                  <a:outerShdw blurRad="38100" dist="38100" dir="2700000" algn="tl">
                    <a:srgbClr val="000000">
                      <a:alpha val="43137"/>
                    </a:srgbClr>
                  </a:outerShdw>
                </a:effectLst>
                <a:latin typeface="黑体" pitchFamily="2" charset="-122"/>
                <a:ea typeface="黑体" pitchFamily="2" charset="-122"/>
              </a:rPr>
              <a:t>。</a:t>
            </a:r>
          </a:p>
        </p:txBody>
      </p:sp>
      <p:grpSp>
        <p:nvGrpSpPr>
          <p:cNvPr id="47" name="组合 46"/>
          <p:cNvGrpSpPr/>
          <p:nvPr/>
        </p:nvGrpSpPr>
        <p:grpSpPr>
          <a:xfrm>
            <a:off x="442483" y="3127994"/>
            <a:ext cx="2629319" cy="1515458"/>
            <a:chOff x="358505" y="2794584"/>
            <a:chExt cx="2629319" cy="1515458"/>
          </a:xfrm>
        </p:grpSpPr>
        <p:pic>
          <p:nvPicPr>
            <p:cNvPr id="48" name="图片 47"/>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8505" y="2794584"/>
              <a:ext cx="2629319" cy="1515458"/>
            </a:xfrm>
            <a:prstGeom prst="rect">
              <a:avLst/>
            </a:prstGeom>
          </p:spPr>
        </p:pic>
        <p:sp>
          <p:nvSpPr>
            <p:cNvPr id="49" name="矩形 48"/>
            <p:cNvSpPr/>
            <p:nvPr/>
          </p:nvSpPr>
          <p:spPr>
            <a:xfrm rot="467709">
              <a:off x="1652833" y="3058049"/>
              <a:ext cx="730996" cy="461665"/>
            </a:xfrm>
            <a:prstGeom prst="rect">
              <a:avLst/>
            </a:prstGeom>
          </p:spPr>
          <p:txBody>
            <a:bodyPr wrap="square">
              <a:spAutoFit/>
            </a:bodyPr>
            <a:lstStyle/>
            <a:p>
              <a:r>
                <a:rPr lang="zh-CN" altLang="en-US" sz="2400" dirty="0" smtClean="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稳！</a:t>
              </a:r>
              <a:endParaRPr lang="zh-CN" altLang="en-US" sz="2400"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grpSp>
      <p:pic>
        <p:nvPicPr>
          <p:cNvPr id="50" name="图片 49" descr="国家富强.jpg"/>
          <p:cNvPicPr>
            <a:picLocks noChangeAspect="1"/>
          </p:cNvPicPr>
          <p:nvPr/>
        </p:nvPicPr>
        <p:blipFill>
          <a:blip r:embed="rId3" cstate="print">
            <a:clrChange>
              <a:clrFrom>
                <a:srgbClr val="FFFFFF"/>
              </a:clrFrom>
              <a:clrTo>
                <a:srgbClr val="FFFFFF">
                  <a:alpha val="0"/>
                </a:srgbClr>
              </a:clrTo>
            </a:clrChange>
          </a:blip>
          <a:srcRect l="7383" t="8100" r="7716" b="16301"/>
          <a:stretch>
            <a:fillRect/>
          </a:stretch>
        </p:blipFill>
        <p:spPr>
          <a:xfrm>
            <a:off x="7236089" y="2941676"/>
            <a:ext cx="1515250" cy="1844652"/>
          </a:xfrm>
          <a:prstGeom prst="rect">
            <a:avLst/>
          </a:prstGeom>
        </p:spPr>
      </p:pic>
      <p:sp>
        <p:nvSpPr>
          <p:cNvPr id="52" name="矩形 51"/>
          <p:cNvSpPr/>
          <p:nvPr/>
        </p:nvSpPr>
        <p:spPr>
          <a:xfrm>
            <a:off x="2389589" y="214296"/>
            <a:ext cx="5134739"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2" charset="-122"/>
                <a:ea typeface="黑体" pitchFamily="2" charset="-122"/>
              </a:rPr>
              <a:t>要把握好“稳”与“进”的辩证关系</a:t>
            </a:r>
            <a:endParaRPr lang="zh-CN" altLang="en-US" sz="2400" b="1" dirty="0">
              <a:effectLst>
                <a:outerShdw blurRad="38100" dist="38100" dir="2700000" algn="tl">
                  <a:srgbClr val="000000">
                    <a:alpha val="43137"/>
                  </a:srgbClr>
                </a:outerShdw>
              </a:effectLst>
              <a:latin typeface="黑体" pitchFamily="2" charset="-122"/>
              <a:ea typeface="黑体" pitchFamily="2" charset="-122"/>
            </a:endParaRPr>
          </a:p>
        </p:txBody>
      </p:sp>
      <p:sp>
        <p:nvSpPr>
          <p:cNvPr id="53" name="矩形 52"/>
          <p:cNvSpPr/>
          <p:nvPr/>
        </p:nvSpPr>
        <p:spPr>
          <a:xfrm>
            <a:off x="2820637" y="2845360"/>
            <a:ext cx="4108817"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稳和进有机统一、相互促进、相辅相成</a:t>
            </a:r>
            <a:endParaRPr lang="zh-CN" altLang="en-US" b="1" dirty="0">
              <a:solidFill>
                <a:schemeClr val="tx1">
                  <a:lumMod val="85000"/>
                  <a:lumOff val="1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75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175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225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275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3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13750"/>
                            </p:stCondLst>
                            <p:childTnLst>
                              <p:par>
                                <p:cTn id="29" presetID="22" presetClass="entr" presetSubtype="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par>
                          <p:cTn id="32" fill="hold">
                            <p:stCondLst>
                              <p:cond delay="14250"/>
                            </p:stCondLst>
                            <p:childTnLst>
                              <p:par>
                                <p:cTn id="33" presetID="22" presetClass="entr" presetSubtype="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par>
                          <p:cTn id="36" fill="hold">
                            <p:stCondLst>
                              <p:cond delay="1475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par>
                          <p:cTn id="40" fill="hold">
                            <p:stCondLst>
                              <p:cond delay="15250"/>
                            </p:stCondLst>
                            <p:childTnLst>
                              <p:par>
                                <p:cTn id="41" presetID="22" presetClass="entr" presetSubtype="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par>
                          <p:cTn id="44" fill="hold">
                            <p:stCondLst>
                              <p:cond delay="15750"/>
                            </p:stCondLst>
                            <p:childTnLst>
                              <p:par>
                                <p:cTn id="45" presetID="2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right)">
                                      <p:cBhvr>
                                        <p:cTn id="47" dur="500"/>
                                        <p:tgtEl>
                                          <p:spTgt spid="31"/>
                                        </p:tgtEl>
                                      </p:cBhvr>
                                    </p:animEffect>
                                  </p:childTnLst>
                                </p:cTn>
                              </p:par>
                            </p:childTnLst>
                          </p:cTn>
                        </p:par>
                        <p:par>
                          <p:cTn id="48" fill="hold">
                            <p:stCondLst>
                              <p:cond delay="16250"/>
                            </p:stCondLst>
                            <p:childTnLst>
                              <p:par>
                                <p:cTn id="49" presetID="22" presetClass="entr" presetSubtype="2"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right)">
                                      <p:cBhvr>
                                        <p:cTn id="51" dur="500"/>
                                        <p:tgtEl>
                                          <p:spTgt spid="30"/>
                                        </p:tgtEl>
                                      </p:cBhvr>
                                    </p:animEffect>
                                  </p:childTnLst>
                                </p:cTn>
                              </p:par>
                            </p:childTnLst>
                          </p:cTn>
                        </p:par>
                        <p:par>
                          <p:cTn id="52" fill="hold">
                            <p:stCondLst>
                              <p:cond delay="1675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17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7750"/>
                            </p:stCondLst>
                            <p:childTnLst>
                              <p:par>
                                <p:cTn id="61" presetID="22" presetClass="entr" presetSubtype="8"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1825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par>
                          <p:cTn id="68" fill="hold">
                            <p:stCondLst>
                              <p:cond delay="1875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19250"/>
                            </p:stCondLst>
                            <p:childTnLst>
                              <p:par>
                                <p:cTn id="73" presetID="22" presetClass="entr" presetSubtype="8"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9750"/>
                            </p:stCondLst>
                            <p:childTnLst>
                              <p:par>
                                <p:cTn id="77" presetID="23" presetClass="entr" presetSubtype="16"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childTnLst>
                                </p:cTn>
                              </p:par>
                            </p:childTnLst>
                          </p:cTn>
                        </p:par>
                        <p:par>
                          <p:cTn id="81" fill="hold">
                            <p:stCondLst>
                              <p:cond delay="20250"/>
                            </p:stCondLst>
                            <p:childTnLst>
                              <p:par>
                                <p:cTn id="82" presetID="42" presetClass="entr" presetSubtype="0"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1000"/>
                                        <p:tgtEl>
                                          <p:spTgt spid="47"/>
                                        </p:tgtEl>
                                      </p:cBhvr>
                                    </p:animEffect>
                                    <p:anim calcmode="lin" valueType="num">
                                      <p:cBhvr>
                                        <p:cTn id="85" dur="1000" fill="hold"/>
                                        <p:tgtEl>
                                          <p:spTgt spid="47"/>
                                        </p:tgtEl>
                                        <p:attrNameLst>
                                          <p:attrName>ppt_x</p:attrName>
                                        </p:attrNameLst>
                                      </p:cBhvr>
                                      <p:tavLst>
                                        <p:tav tm="0">
                                          <p:val>
                                            <p:strVal val="#ppt_x"/>
                                          </p:val>
                                        </p:tav>
                                        <p:tav tm="100000">
                                          <p:val>
                                            <p:strVal val="#ppt_x"/>
                                          </p:val>
                                        </p:tav>
                                      </p:tavLst>
                                    </p:anim>
                                    <p:anim calcmode="lin" valueType="num">
                                      <p:cBhvr>
                                        <p:cTn id="86" dur="1000" fill="hold"/>
                                        <p:tgtEl>
                                          <p:spTgt spid="47"/>
                                        </p:tgtEl>
                                        <p:attrNameLst>
                                          <p:attrName>ppt_y</p:attrName>
                                        </p:attrNameLst>
                                      </p:cBhvr>
                                      <p:tavLst>
                                        <p:tav tm="0">
                                          <p:val>
                                            <p:strVal val="#ppt_y+.1"/>
                                          </p:val>
                                        </p:tav>
                                        <p:tav tm="100000">
                                          <p:val>
                                            <p:strVal val="#ppt_y"/>
                                          </p:val>
                                        </p:tav>
                                      </p:tavLst>
                                    </p:anim>
                                  </p:childTnLst>
                                </p:cTn>
                              </p:par>
                            </p:childTnLst>
                          </p:cTn>
                        </p:par>
                        <p:par>
                          <p:cTn id="87" fill="hold">
                            <p:stCondLst>
                              <p:cond delay="21250"/>
                            </p:stCondLst>
                            <p:childTnLst>
                              <p:par>
                                <p:cTn id="88" presetID="22" presetClass="entr" presetSubtype="8"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left)">
                                      <p:cBhvr>
                                        <p:cTn id="90" dur="750"/>
                                        <p:tgtEl>
                                          <p:spTgt spid="46"/>
                                        </p:tgtEl>
                                      </p:cBhvr>
                                    </p:animEffect>
                                  </p:childTnLst>
                                </p:cTn>
                              </p:par>
                            </p:childTnLst>
                          </p:cTn>
                        </p:par>
                        <p:par>
                          <p:cTn id="91" fill="hold">
                            <p:stCondLst>
                              <p:cond delay="22000"/>
                            </p:stCondLst>
                            <p:childTnLst>
                              <p:par>
                                <p:cTn id="92" presetID="42" presetClass="entr" presetSubtype="0"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30" grpId="0"/>
      <p:bldP spid="37" grpId="0"/>
      <p:bldP spid="41" grpId="0"/>
      <p:bldP spid="45" grpId="0"/>
      <p:bldP spid="46" grpId="0"/>
      <p:bldP spid="52"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89589" y="237877"/>
            <a:ext cx="5134739" cy="461665"/>
          </a:xfrm>
          <a:prstGeom prst="rect">
            <a:avLst/>
          </a:prstGeom>
        </p:spPr>
        <p:txBody>
          <a:bodyPr wrap="none">
            <a:spAutoFit/>
          </a:bodyPr>
          <a:lstStyle/>
          <a:p>
            <a:r>
              <a:rPr lang="zh-CN" altLang="zh-CN" sz="2400" b="1" dirty="0" smtClean="0">
                <a:effectLst>
                  <a:outerShdw blurRad="38100" dist="38100" dir="2700000" algn="tl">
                    <a:srgbClr val="000000">
                      <a:alpha val="43137"/>
                    </a:srgbClr>
                  </a:outerShdw>
                </a:effectLst>
                <a:latin typeface="黑体" pitchFamily="2" charset="-122"/>
                <a:ea typeface="黑体" pitchFamily="2" charset="-122"/>
              </a:rPr>
              <a:t>较好</a:t>
            </a:r>
            <a:r>
              <a:rPr lang="zh-CN" altLang="zh-CN" sz="2400" b="1" dirty="0">
                <a:effectLst>
                  <a:outerShdw blurRad="38100" dist="38100" dir="2700000" algn="tl">
                    <a:srgbClr val="000000">
                      <a:alpha val="43137"/>
                    </a:srgbClr>
                  </a:outerShdw>
                </a:effectLst>
                <a:latin typeface="黑体" pitchFamily="2" charset="-122"/>
                <a:ea typeface="黑体" pitchFamily="2" charset="-122"/>
              </a:rPr>
              <a:t>地处理了“稳”与“进”的</a:t>
            </a:r>
            <a:r>
              <a:rPr lang="zh-CN" altLang="zh-CN" sz="2400" b="1" dirty="0" smtClean="0">
                <a:effectLst>
                  <a:outerShdw blurRad="38100" dist="38100" dir="2700000" algn="tl">
                    <a:srgbClr val="000000">
                      <a:alpha val="43137"/>
                    </a:srgbClr>
                  </a:outerShdw>
                </a:effectLst>
                <a:latin typeface="黑体" pitchFamily="2" charset="-122"/>
                <a:ea typeface="黑体" pitchFamily="2" charset="-122"/>
              </a:rPr>
              <a:t>关系</a:t>
            </a:r>
            <a:endParaRPr lang="zh-CN" altLang="en-US" sz="2400" b="1" dirty="0" smtClean="0">
              <a:effectLst>
                <a:outerShdw blurRad="38100" dist="38100" dir="2700000" algn="tl">
                  <a:srgbClr val="000000">
                    <a:alpha val="43137"/>
                  </a:srgbClr>
                </a:outerShdw>
              </a:effectLst>
              <a:latin typeface="黑体" pitchFamily="2" charset="-122"/>
              <a:ea typeface="黑体" pitchFamily="2" charset="-122"/>
            </a:endParaRPr>
          </a:p>
        </p:txBody>
      </p:sp>
      <p:grpSp>
        <p:nvGrpSpPr>
          <p:cNvPr id="31" name="组合 30"/>
          <p:cNvGrpSpPr/>
          <p:nvPr/>
        </p:nvGrpSpPr>
        <p:grpSpPr>
          <a:xfrm>
            <a:off x="428596" y="1715924"/>
            <a:ext cx="3786214" cy="1439472"/>
            <a:chOff x="714348" y="880806"/>
            <a:chExt cx="4266222" cy="1439472"/>
          </a:xfrm>
        </p:grpSpPr>
        <p:grpSp>
          <p:nvGrpSpPr>
            <p:cNvPr id="34" name="组合 5"/>
            <p:cNvGrpSpPr/>
            <p:nvPr/>
          </p:nvGrpSpPr>
          <p:grpSpPr>
            <a:xfrm>
              <a:off x="714348" y="928676"/>
              <a:ext cx="3929090" cy="1391602"/>
              <a:chOff x="714348" y="928676"/>
              <a:chExt cx="3929090" cy="1391602"/>
            </a:xfrm>
          </p:grpSpPr>
          <p:pic>
            <p:nvPicPr>
              <p:cNvPr id="38" name="图片 37" descr="timg (34)_副本.jpg"/>
              <p:cNvPicPr>
                <a:picLocks noChangeAspect="1"/>
              </p:cNvPicPr>
              <p:nvPr/>
            </p:nvPicPr>
            <p:blipFill>
              <a:blip r:embed="rId2">
                <a:clrChange>
                  <a:clrFrom>
                    <a:srgbClr val="FFFFFF"/>
                  </a:clrFrom>
                  <a:clrTo>
                    <a:srgbClr val="FFFFFF">
                      <a:alpha val="0"/>
                    </a:srgbClr>
                  </a:clrTo>
                </a:clrChange>
              </a:blip>
              <a:srcRect t="30529" r="13955" b="28765"/>
              <a:stretch>
                <a:fillRect/>
              </a:stretch>
            </p:blipFill>
            <p:spPr>
              <a:xfrm>
                <a:off x="928662" y="1142990"/>
                <a:ext cx="3714776" cy="857256"/>
              </a:xfrm>
              <a:prstGeom prst="rect">
                <a:avLst/>
              </a:prstGeom>
            </p:spPr>
          </p:pic>
          <p:pic>
            <p:nvPicPr>
              <p:cNvPr id="39" name="图片 38" descr="timg (34)_副本1.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714348" y="928676"/>
                <a:ext cx="408570" cy="1391602"/>
              </a:xfrm>
              <a:prstGeom prst="rect">
                <a:avLst/>
              </a:prstGeom>
            </p:spPr>
          </p:pic>
        </p:grpSp>
        <p:pic>
          <p:nvPicPr>
            <p:cNvPr id="37" name="图片 36" descr="timg (34)_副本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572000" y="880806"/>
              <a:ext cx="408570" cy="1368034"/>
            </a:xfrm>
            <a:prstGeom prst="rect">
              <a:avLst/>
            </a:prstGeom>
          </p:spPr>
        </p:pic>
      </p:grpSp>
      <p:sp>
        <p:nvSpPr>
          <p:cNvPr id="40" name="矩形 39"/>
          <p:cNvSpPr/>
          <p:nvPr/>
        </p:nvSpPr>
        <p:spPr>
          <a:xfrm>
            <a:off x="571472" y="987972"/>
            <a:ext cx="1608133"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合理区间</a:t>
            </a:r>
            <a:r>
              <a:rPr lang="en-US" altLang="zh-CN" b="1" dirty="0" smtClean="0">
                <a:solidFill>
                  <a:schemeClr val="tx1">
                    <a:lumMod val="85000"/>
                    <a:lumOff val="15000"/>
                  </a:schemeClr>
                </a:solidFill>
                <a:latin typeface="微软雅黑" pitchFamily="34" charset="-122"/>
                <a:ea typeface="微软雅黑" pitchFamily="34" charset="-122"/>
              </a:rPr>
              <a:t>——</a:t>
            </a:r>
            <a:endParaRPr lang="zh-CN" altLang="en-US" b="1" dirty="0">
              <a:solidFill>
                <a:schemeClr val="tx1">
                  <a:lumMod val="85000"/>
                  <a:lumOff val="15000"/>
                </a:schemeClr>
              </a:solidFill>
              <a:latin typeface="微软雅黑" pitchFamily="34" charset="-122"/>
              <a:ea typeface="微软雅黑" pitchFamily="34" charset="-122"/>
            </a:endParaRPr>
          </a:p>
        </p:txBody>
      </p:sp>
      <p:sp>
        <p:nvSpPr>
          <p:cNvPr id="42" name="矩形 41"/>
          <p:cNvSpPr/>
          <p:nvPr/>
        </p:nvSpPr>
        <p:spPr>
          <a:xfrm>
            <a:off x="2233040" y="2773922"/>
            <a:ext cx="1338828" cy="369332"/>
          </a:xfrm>
          <a:prstGeom prst="rect">
            <a:avLst/>
          </a:prstGeom>
        </p:spPr>
        <p:txBody>
          <a:bodyPr wrap="none">
            <a:spAutoFit/>
          </a:bodyPr>
          <a:lstStyle/>
          <a:p>
            <a:r>
              <a:rPr lang="zh-CN" altLang="en-US" b="1" dirty="0" smtClean="0">
                <a:solidFill>
                  <a:schemeClr val="accent2"/>
                </a:solidFill>
                <a:latin typeface="微软雅黑" pitchFamily="34" charset="-122"/>
                <a:ea typeface="微软雅黑" pitchFamily="34" charset="-122"/>
              </a:rPr>
              <a:t>下限：</a:t>
            </a:r>
            <a:r>
              <a:rPr lang="zh-CN" altLang="en-US" b="1" dirty="0" smtClean="0"/>
              <a:t>物价</a:t>
            </a:r>
            <a:endParaRPr lang="zh-CN" altLang="en-US" b="1" dirty="0"/>
          </a:p>
        </p:txBody>
      </p:sp>
      <p:sp>
        <p:nvSpPr>
          <p:cNvPr id="45" name="矩形 44"/>
          <p:cNvSpPr/>
          <p:nvPr/>
        </p:nvSpPr>
        <p:spPr>
          <a:xfrm>
            <a:off x="656169" y="1428742"/>
            <a:ext cx="1338828" cy="369332"/>
          </a:xfrm>
          <a:prstGeom prst="rect">
            <a:avLst/>
          </a:prstGeom>
        </p:spPr>
        <p:txBody>
          <a:bodyPr wrap="none">
            <a:spAutoFit/>
          </a:bodyPr>
          <a:lstStyle/>
          <a:p>
            <a:r>
              <a:rPr lang="zh-CN" altLang="en-US" b="1" dirty="0" smtClean="0">
                <a:solidFill>
                  <a:schemeClr val="accent2"/>
                </a:solidFill>
                <a:latin typeface="微软雅黑" pitchFamily="34" charset="-122"/>
                <a:ea typeface="微软雅黑" pitchFamily="34" charset="-122"/>
              </a:rPr>
              <a:t>上限：</a:t>
            </a:r>
            <a:r>
              <a:rPr lang="zh-CN" altLang="en-US" b="1" dirty="0" smtClean="0"/>
              <a:t>就业</a:t>
            </a:r>
            <a:endParaRPr lang="zh-CN" altLang="en-US" b="1" dirty="0"/>
          </a:p>
        </p:txBody>
      </p:sp>
      <p:sp>
        <p:nvSpPr>
          <p:cNvPr id="46" name="矩形 45"/>
          <p:cNvSpPr/>
          <p:nvPr/>
        </p:nvSpPr>
        <p:spPr>
          <a:xfrm>
            <a:off x="1150316" y="1763794"/>
            <a:ext cx="2236510" cy="338554"/>
          </a:xfrm>
          <a:prstGeom prst="rect">
            <a:avLst/>
          </a:prstGeom>
        </p:spPr>
        <p:txBody>
          <a:bodyPr wrap="none">
            <a:spAutoFit/>
          </a:bodyPr>
          <a:lstStyle/>
          <a:p>
            <a:r>
              <a:rPr lang="zh-CN" altLang="en-US" sz="1600" b="1" dirty="0" smtClean="0"/>
              <a:t>失业率要在可控的水平</a:t>
            </a:r>
            <a:endParaRPr lang="zh-CN" altLang="en-US" sz="1600" b="1" dirty="0"/>
          </a:p>
        </p:txBody>
      </p:sp>
      <p:sp>
        <p:nvSpPr>
          <p:cNvPr id="47" name="矩形 46"/>
          <p:cNvSpPr/>
          <p:nvPr/>
        </p:nvSpPr>
        <p:spPr>
          <a:xfrm>
            <a:off x="1919269" y="3161890"/>
            <a:ext cx="1938351" cy="338554"/>
          </a:xfrm>
          <a:prstGeom prst="rect">
            <a:avLst/>
          </a:prstGeom>
        </p:spPr>
        <p:txBody>
          <a:bodyPr wrap="none">
            <a:spAutoFit/>
          </a:bodyPr>
          <a:lstStyle/>
          <a:p>
            <a:r>
              <a:rPr lang="zh-CN" altLang="en-US" sz="1600" b="1" dirty="0" smtClean="0"/>
              <a:t>通胀率不能高于</a:t>
            </a:r>
            <a:r>
              <a:rPr lang="en-US" sz="1600" b="1" dirty="0" smtClean="0">
                <a:solidFill>
                  <a:srgbClr val="C00000"/>
                </a:solidFill>
                <a:latin typeface="微软雅黑" pitchFamily="34" charset="-122"/>
                <a:ea typeface="微软雅黑" pitchFamily="34" charset="-122"/>
              </a:rPr>
              <a:t>3%</a:t>
            </a:r>
            <a:endParaRPr lang="zh-CN" altLang="en-US" sz="1600" b="1" dirty="0">
              <a:solidFill>
                <a:srgbClr val="C00000"/>
              </a:solidFill>
              <a:latin typeface="微软雅黑" pitchFamily="34" charset="-122"/>
              <a:ea typeface="微软雅黑" pitchFamily="34" charset="-122"/>
            </a:endParaRPr>
          </a:p>
        </p:txBody>
      </p:sp>
      <p:pic>
        <p:nvPicPr>
          <p:cNvPr id="48" name="图片 47" descr="c258c9b7-55d2-4b17-b54b-028d5e1683b4.jpg"/>
          <p:cNvPicPr>
            <a:picLocks noChangeAspect="1"/>
          </p:cNvPicPr>
          <p:nvPr/>
        </p:nvPicPr>
        <p:blipFill>
          <a:blip r:embed="rId5">
            <a:clrChange>
              <a:clrFrom>
                <a:srgbClr val="FEFEFE"/>
              </a:clrFrom>
              <a:clrTo>
                <a:srgbClr val="FEFEFE">
                  <a:alpha val="0"/>
                </a:srgbClr>
              </a:clrTo>
            </a:clrChange>
          </a:blip>
          <a:stretch>
            <a:fillRect/>
          </a:stretch>
        </p:blipFill>
        <p:spPr>
          <a:xfrm>
            <a:off x="533861" y="3551324"/>
            <a:ext cx="1323495" cy="1020690"/>
          </a:xfrm>
          <a:prstGeom prst="rect">
            <a:avLst/>
          </a:prstGeom>
        </p:spPr>
      </p:pic>
      <p:sp>
        <p:nvSpPr>
          <p:cNvPr id="49" name="矩形 48"/>
          <p:cNvSpPr/>
          <p:nvPr/>
        </p:nvSpPr>
        <p:spPr>
          <a:xfrm>
            <a:off x="1887535" y="3651870"/>
            <a:ext cx="2756473" cy="1089529"/>
          </a:xfrm>
          <a:prstGeom prst="rect">
            <a:avLst/>
          </a:prstGeom>
        </p:spPr>
        <p:txBody>
          <a:bodyPr wrap="square">
            <a:spAutoFit/>
          </a:bodyPr>
          <a:lstStyle/>
          <a:p>
            <a:pPr marL="285750" indent="-285750">
              <a:lnSpc>
                <a:spcPct val="120000"/>
              </a:lnSpc>
              <a:buFont typeface="Wingdings" pitchFamily="2" charset="2"/>
              <a:buChar char="ü"/>
            </a:pPr>
            <a:r>
              <a:rPr lang="en-US" b="1" dirty="0" smtClean="0"/>
              <a:t>2015</a:t>
            </a:r>
            <a:r>
              <a:rPr lang="zh-CN" altLang="en-US" b="1" dirty="0" smtClean="0"/>
              <a:t>年经济增长</a:t>
            </a:r>
            <a:r>
              <a:rPr lang="en-US" b="1" dirty="0" smtClean="0">
                <a:solidFill>
                  <a:srgbClr val="C00000"/>
                </a:solidFill>
              </a:rPr>
              <a:t>6.9%</a:t>
            </a:r>
          </a:p>
          <a:p>
            <a:pPr marL="285750" indent="-285750">
              <a:lnSpc>
                <a:spcPct val="120000"/>
              </a:lnSpc>
              <a:buFont typeface="Wingdings" pitchFamily="2" charset="2"/>
              <a:buChar char="ü"/>
            </a:pPr>
            <a:r>
              <a:rPr lang="en-US" b="1" dirty="0" smtClean="0"/>
              <a:t>2016</a:t>
            </a:r>
            <a:r>
              <a:rPr lang="zh-CN" altLang="en-US" b="1" dirty="0" smtClean="0"/>
              <a:t>年</a:t>
            </a:r>
            <a:r>
              <a:rPr lang="en-US" altLang="zh-CN" b="1" dirty="0" smtClean="0"/>
              <a:t>GDP</a:t>
            </a:r>
            <a:r>
              <a:rPr lang="zh-CN" altLang="en-US" b="1" dirty="0" smtClean="0"/>
              <a:t>达</a:t>
            </a:r>
            <a:r>
              <a:rPr lang="en-US" altLang="zh-CN" b="1" dirty="0" smtClean="0">
                <a:solidFill>
                  <a:srgbClr val="C00000"/>
                </a:solidFill>
              </a:rPr>
              <a:t>74.4</a:t>
            </a:r>
            <a:r>
              <a:rPr lang="zh-CN" altLang="en-US" b="1" dirty="0" smtClean="0"/>
              <a:t>万亿元，增速为</a:t>
            </a:r>
            <a:r>
              <a:rPr lang="en-US" b="1" dirty="0" smtClean="0">
                <a:solidFill>
                  <a:srgbClr val="C00000"/>
                </a:solidFill>
              </a:rPr>
              <a:t>6.7</a:t>
            </a:r>
            <a:r>
              <a:rPr lang="en-US" altLang="zh-CN" b="1" dirty="0" smtClean="0">
                <a:solidFill>
                  <a:srgbClr val="C00000"/>
                </a:solidFill>
              </a:rPr>
              <a:t>%</a:t>
            </a:r>
            <a:endParaRPr lang="zh-CN" altLang="en-US" b="1" dirty="0">
              <a:solidFill>
                <a:srgbClr val="C00000"/>
              </a:solidFill>
            </a:endParaRPr>
          </a:p>
        </p:txBody>
      </p:sp>
      <p:sp>
        <p:nvSpPr>
          <p:cNvPr id="50" name="圆角矩形标注 49"/>
          <p:cNvSpPr/>
          <p:nvPr/>
        </p:nvSpPr>
        <p:spPr>
          <a:xfrm>
            <a:off x="7332285" y="1000114"/>
            <a:ext cx="1097974" cy="360040"/>
          </a:xfrm>
          <a:prstGeom prst="wedgeRoundRectCallout">
            <a:avLst>
              <a:gd name="adj1" fmla="val -68399"/>
              <a:gd name="adj2" fmla="val 15203"/>
              <a:gd name="adj3" fmla="val 16667"/>
            </a:avLst>
          </a:prstGeom>
          <a:solidFill>
            <a:schemeClr val="accent2">
              <a:lumMod val="40000"/>
              <a:lumOff val="60000"/>
            </a:schemeClr>
          </a:solidFill>
          <a:ln>
            <a:noFill/>
          </a:ln>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600" b="1" dirty="0">
                <a:solidFill>
                  <a:srgbClr val="C00000"/>
                </a:solidFill>
                <a:latin typeface="黑体" pitchFamily="2" charset="-122"/>
                <a:ea typeface="黑体" pitchFamily="2" charset="-122"/>
              </a:rPr>
              <a:t>近年首次</a:t>
            </a:r>
          </a:p>
        </p:txBody>
      </p:sp>
      <p:sp>
        <p:nvSpPr>
          <p:cNvPr id="51" name="矩形 50"/>
          <p:cNvSpPr/>
          <p:nvPr/>
        </p:nvSpPr>
        <p:spPr>
          <a:xfrm>
            <a:off x="5462303" y="1576178"/>
            <a:ext cx="3395977" cy="584775"/>
          </a:xfrm>
          <a:prstGeom prst="rect">
            <a:avLst/>
          </a:prstGeom>
        </p:spPr>
        <p:txBody>
          <a:bodyPr wrap="square">
            <a:spAutoFit/>
          </a:bodyPr>
          <a:lstStyle/>
          <a:p>
            <a:r>
              <a:rPr lang="en-US" altLang="zh-CN" sz="1600" b="1" dirty="0" smtClean="0"/>
              <a:t>2016</a:t>
            </a:r>
            <a:r>
              <a:rPr lang="zh-CN" altLang="en-US" sz="1600" b="1" dirty="0" smtClean="0"/>
              <a:t>年</a:t>
            </a:r>
            <a:r>
              <a:rPr lang="en-US" altLang="zh-CN" sz="1600" b="1" dirty="0" smtClean="0"/>
              <a:t>9</a:t>
            </a:r>
            <a:r>
              <a:rPr lang="zh-CN" altLang="zh-CN" sz="1600" b="1" dirty="0"/>
              <a:t>月份</a:t>
            </a:r>
            <a:r>
              <a:rPr lang="en-US" altLang="zh-CN" sz="1600" b="1" dirty="0"/>
              <a:t>31</a:t>
            </a:r>
            <a:r>
              <a:rPr lang="zh-CN" altLang="zh-CN" sz="1600" b="1" dirty="0"/>
              <a:t>个大中城市城镇调查失业率</a:t>
            </a:r>
            <a:endParaRPr lang="zh-CN" altLang="en-US" sz="1600" b="1" dirty="0"/>
          </a:p>
        </p:txBody>
      </p:sp>
      <p:grpSp>
        <p:nvGrpSpPr>
          <p:cNvPr id="52" name="组合 51"/>
          <p:cNvGrpSpPr/>
          <p:nvPr/>
        </p:nvGrpSpPr>
        <p:grpSpPr>
          <a:xfrm>
            <a:off x="5533741" y="1095190"/>
            <a:ext cx="2212372" cy="412513"/>
            <a:chOff x="4932040" y="2787774"/>
            <a:chExt cx="2212372" cy="412513"/>
          </a:xfrm>
        </p:grpSpPr>
        <p:cxnSp>
          <p:nvCxnSpPr>
            <p:cNvPr id="53" name="直接连接符 52"/>
            <p:cNvCxnSpPr/>
            <p:nvPr/>
          </p:nvCxnSpPr>
          <p:spPr bwMode="auto">
            <a:xfrm>
              <a:off x="5236412" y="3200287"/>
              <a:ext cx="1908000" cy="0"/>
            </a:xfrm>
            <a:prstGeom prst="line">
              <a:avLst/>
            </a:prstGeom>
            <a:ln w="19050">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54" name="矩形 53"/>
            <p:cNvSpPr/>
            <p:nvPr/>
          </p:nvSpPr>
          <p:spPr>
            <a:xfrm>
              <a:off x="4932040" y="2787774"/>
              <a:ext cx="1632178" cy="369332"/>
            </a:xfrm>
            <a:prstGeom prst="rect">
              <a:avLst/>
            </a:prstGeom>
          </p:spPr>
          <p:txBody>
            <a:bodyPr wrap="none">
              <a:spAutoFit/>
            </a:bodyPr>
            <a:lstStyle/>
            <a:p>
              <a:r>
                <a:rPr lang="zh-CN" altLang="en-US" b="1" dirty="0">
                  <a:solidFill>
                    <a:srgbClr val="C00000"/>
                  </a:solidFill>
                  <a:latin typeface="黑体" pitchFamily="2" charset="-122"/>
                  <a:ea typeface="黑体" pitchFamily="2" charset="-122"/>
                </a:rPr>
                <a:t>失业率低于</a:t>
              </a:r>
              <a:r>
                <a:rPr lang="en-US" altLang="zh-CN" b="1" dirty="0">
                  <a:solidFill>
                    <a:srgbClr val="C00000"/>
                  </a:solidFill>
                  <a:latin typeface="黑体" pitchFamily="2" charset="-122"/>
                  <a:ea typeface="黑体" pitchFamily="2" charset="-122"/>
                </a:rPr>
                <a:t>5%</a:t>
              </a:r>
              <a:endParaRPr lang="zh-CN" altLang="en-US" b="1" dirty="0">
                <a:solidFill>
                  <a:srgbClr val="C00000"/>
                </a:solidFill>
                <a:latin typeface="黑体" pitchFamily="2" charset="-122"/>
                <a:ea typeface="黑体" pitchFamily="2" charset="-122"/>
              </a:endParaRPr>
            </a:p>
          </p:txBody>
        </p:sp>
      </p:grpSp>
      <p:pic>
        <p:nvPicPr>
          <p:cNvPr id="55" name="图片 54"/>
          <p:cNvPicPr>
            <a:picLocks noChangeAspect="1"/>
          </p:cNvPicPr>
          <p:nvPr/>
        </p:nvPicPr>
        <p:blipFill rotWithShape="1">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l="20011" t="20387" r="25757"/>
          <a:stretch/>
        </p:blipFill>
        <p:spPr>
          <a:xfrm>
            <a:off x="4382263" y="1023752"/>
            <a:ext cx="1151478" cy="1000132"/>
          </a:xfrm>
          <a:prstGeom prst="rect">
            <a:avLst/>
          </a:prstGeom>
        </p:spPr>
      </p:pic>
      <p:grpSp>
        <p:nvGrpSpPr>
          <p:cNvPr id="56" name="组合 55"/>
          <p:cNvGrpSpPr/>
          <p:nvPr/>
        </p:nvGrpSpPr>
        <p:grpSpPr>
          <a:xfrm>
            <a:off x="4615538" y="2251876"/>
            <a:ext cx="1440000" cy="1440000"/>
            <a:chOff x="2195912" y="2932142"/>
            <a:chExt cx="1440000" cy="1440000"/>
          </a:xfrm>
        </p:grpSpPr>
        <p:sp>
          <p:nvSpPr>
            <p:cNvPr id="57" name="椭圆 56"/>
            <p:cNvSpPr/>
            <p:nvPr/>
          </p:nvSpPr>
          <p:spPr>
            <a:xfrm>
              <a:off x="2195912" y="2932142"/>
              <a:ext cx="1440000" cy="1440000"/>
            </a:xfrm>
            <a:prstGeom prst="ellipse">
              <a:avLst/>
            </a:prstGeom>
            <a:noFill/>
            <a:ln w="12382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303888" y="3040118"/>
              <a:ext cx="1224000" cy="1224000"/>
            </a:xfrm>
            <a:prstGeom prst="ellipse">
              <a:avLst/>
            </a:prstGeom>
            <a:noFill/>
            <a:ln w="1079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圆角矩形 58"/>
          <p:cNvSpPr/>
          <p:nvPr/>
        </p:nvSpPr>
        <p:spPr>
          <a:xfrm>
            <a:off x="5227434" y="2705225"/>
            <a:ext cx="632955" cy="374571"/>
          </a:xfrm>
          <a:prstGeom prst="roundRect">
            <a:avLst/>
          </a:prstGeom>
          <a:noFill/>
        </p:spPr>
        <p:txBody>
          <a:bodyPr wrap="none">
            <a:spAutoFit/>
          </a:bodyPr>
          <a:lstStyle/>
          <a:p>
            <a:r>
              <a:rPr lang="zh-CN" altLang="en-US" sz="1600" b="1" dirty="0" smtClean="0">
                <a:solidFill>
                  <a:srgbClr val="C00000"/>
                </a:solidFill>
                <a:latin typeface="黑体" pitchFamily="2" charset="-122"/>
                <a:ea typeface="黑体" pitchFamily="2" charset="-122"/>
              </a:rPr>
              <a:t>目标</a:t>
            </a:r>
            <a:endParaRPr lang="zh-CN" altLang="en-US" sz="1600" b="1" dirty="0">
              <a:solidFill>
                <a:srgbClr val="C00000"/>
              </a:solidFill>
            </a:endParaRPr>
          </a:p>
        </p:txBody>
      </p:sp>
      <p:sp>
        <p:nvSpPr>
          <p:cNvPr id="60" name="圆角矩形 59"/>
          <p:cNvSpPr/>
          <p:nvPr/>
        </p:nvSpPr>
        <p:spPr>
          <a:xfrm>
            <a:off x="4797474" y="3031213"/>
            <a:ext cx="1050957" cy="408623"/>
          </a:xfrm>
          <a:prstGeom prst="roundRect">
            <a:avLst/>
          </a:prstGeom>
          <a:noFill/>
        </p:spPr>
        <p:txBody>
          <a:bodyPr wrap="none">
            <a:spAutoFit/>
          </a:bodyPr>
          <a:lstStyle/>
          <a:p>
            <a:r>
              <a:rPr lang="en-US" altLang="zh-CN" b="1" dirty="0">
                <a:solidFill>
                  <a:srgbClr val="C00000"/>
                </a:solidFill>
                <a:latin typeface="黑体" pitchFamily="2" charset="-122"/>
                <a:ea typeface="黑体" pitchFamily="2" charset="-122"/>
              </a:rPr>
              <a:t>1000</a:t>
            </a:r>
            <a:r>
              <a:rPr lang="zh-CN" altLang="en-US" sz="1400" b="1" dirty="0">
                <a:solidFill>
                  <a:srgbClr val="C00000"/>
                </a:solidFill>
                <a:latin typeface="黑体" pitchFamily="2" charset="-122"/>
                <a:ea typeface="黑体" pitchFamily="2" charset="-122"/>
              </a:rPr>
              <a:t>万人</a:t>
            </a:r>
            <a:endParaRPr lang="zh-CN" altLang="en-US" dirty="0">
              <a:solidFill>
                <a:srgbClr val="C00000"/>
              </a:solidFill>
            </a:endParaRPr>
          </a:p>
        </p:txBody>
      </p:sp>
      <p:sp>
        <p:nvSpPr>
          <p:cNvPr id="61" name="矩形 60"/>
          <p:cNvSpPr/>
          <p:nvPr/>
        </p:nvSpPr>
        <p:spPr>
          <a:xfrm>
            <a:off x="6019522" y="2071684"/>
            <a:ext cx="2910196" cy="387798"/>
          </a:xfrm>
          <a:prstGeom prst="rect">
            <a:avLst/>
          </a:prstGeom>
        </p:spPr>
        <p:txBody>
          <a:bodyPr wrap="square">
            <a:spAutoFit/>
          </a:bodyPr>
          <a:lstStyle/>
          <a:p>
            <a:pPr algn="ctr">
              <a:lnSpc>
                <a:spcPct val="120000"/>
              </a:lnSpc>
            </a:pPr>
            <a:r>
              <a:rPr lang="en-US" altLang="zh-CN" sz="1600" b="1" dirty="0" smtClean="0"/>
              <a:t>2016</a:t>
            </a:r>
            <a:r>
              <a:rPr lang="zh-CN" altLang="en-US" sz="1600" b="1" dirty="0" smtClean="0"/>
              <a:t>年，城镇</a:t>
            </a:r>
            <a:r>
              <a:rPr lang="zh-CN" altLang="zh-CN" sz="1600" b="1" dirty="0" smtClean="0"/>
              <a:t>新增就业</a:t>
            </a:r>
            <a:endParaRPr lang="en-US" altLang="zh-CN" sz="1600" b="1" dirty="0" smtClean="0"/>
          </a:p>
        </p:txBody>
      </p:sp>
      <p:pic>
        <p:nvPicPr>
          <p:cNvPr id="63" name="图片 6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986537" y="2586556"/>
            <a:ext cx="312905" cy="565248"/>
          </a:xfrm>
          <a:prstGeom prst="rect">
            <a:avLst/>
          </a:prstGeom>
        </p:spPr>
      </p:pic>
      <p:sp>
        <p:nvSpPr>
          <p:cNvPr id="64" name="矩形 63"/>
          <p:cNvSpPr/>
          <p:nvPr/>
        </p:nvSpPr>
        <p:spPr>
          <a:xfrm>
            <a:off x="6643702" y="2431724"/>
            <a:ext cx="1970412" cy="535531"/>
          </a:xfrm>
          <a:prstGeom prst="rect">
            <a:avLst/>
          </a:prstGeom>
        </p:spPr>
        <p:txBody>
          <a:bodyPr wrap="none">
            <a:spAutoFit/>
          </a:bodyPr>
          <a:lstStyle/>
          <a:p>
            <a:pPr algn="ctr">
              <a:lnSpc>
                <a:spcPct val="120000"/>
              </a:lnSpc>
            </a:pPr>
            <a:r>
              <a:rPr lang="en-US" altLang="zh-CN" sz="2400" b="1" dirty="0" smtClean="0">
                <a:solidFill>
                  <a:srgbClr val="C00000"/>
                </a:solidFill>
                <a:latin typeface="微软雅黑" pitchFamily="34" charset="-122"/>
                <a:ea typeface="微软雅黑" pitchFamily="34" charset="-122"/>
              </a:rPr>
              <a:t>1300</a:t>
            </a:r>
            <a:r>
              <a:rPr lang="zh-CN" altLang="zh-CN" sz="2400" b="1" dirty="0" smtClean="0">
                <a:solidFill>
                  <a:srgbClr val="C00000"/>
                </a:solidFill>
                <a:latin typeface="微软雅黑" pitchFamily="34" charset="-122"/>
                <a:ea typeface="微软雅黑" pitchFamily="34" charset="-122"/>
              </a:rPr>
              <a:t>万人</a:t>
            </a:r>
            <a:r>
              <a:rPr lang="zh-CN" altLang="en-US" sz="1600" b="1" dirty="0" smtClean="0"/>
              <a:t>以上</a:t>
            </a:r>
            <a:endParaRPr lang="zh-CN" altLang="en-US" sz="1600" b="1" dirty="0"/>
          </a:p>
        </p:txBody>
      </p:sp>
      <p:sp>
        <p:nvSpPr>
          <p:cNvPr id="65" name="矩形 64"/>
          <p:cNvSpPr/>
          <p:nvPr/>
        </p:nvSpPr>
        <p:spPr>
          <a:xfrm>
            <a:off x="6588207" y="2935780"/>
            <a:ext cx="1838965" cy="387798"/>
          </a:xfrm>
          <a:prstGeom prst="rect">
            <a:avLst/>
          </a:prstGeom>
        </p:spPr>
        <p:txBody>
          <a:bodyPr wrap="none">
            <a:spAutoFit/>
          </a:bodyPr>
          <a:lstStyle/>
          <a:p>
            <a:pPr algn="ctr">
              <a:lnSpc>
                <a:spcPct val="120000"/>
              </a:lnSpc>
            </a:pPr>
            <a:r>
              <a:rPr lang="zh-CN" altLang="en-US" sz="1600" b="1" dirty="0" smtClean="0"/>
              <a:t>超额完成</a:t>
            </a:r>
            <a:r>
              <a:rPr lang="zh-CN" altLang="en-US" sz="1600" b="1" dirty="0"/>
              <a:t>全年</a:t>
            </a:r>
            <a:r>
              <a:rPr lang="zh-CN" altLang="en-US" sz="1600" b="1" dirty="0" smtClean="0"/>
              <a:t>目标</a:t>
            </a:r>
            <a:endParaRPr lang="en-US" altLang="zh-CN" sz="1600" b="1" dirty="0"/>
          </a:p>
        </p:txBody>
      </p:sp>
      <p:grpSp>
        <p:nvGrpSpPr>
          <p:cNvPr id="66" name="组合 65"/>
          <p:cNvGrpSpPr/>
          <p:nvPr/>
        </p:nvGrpSpPr>
        <p:grpSpPr>
          <a:xfrm>
            <a:off x="6091530" y="2459652"/>
            <a:ext cx="2196032" cy="336146"/>
            <a:chOff x="6228184" y="1587532"/>
            <a:chExt cx="2196032" cy="336146"/>
          </a:xfrm>
        </p:grpSpPr>
        <p:cxnSp>
          <p:nvCxnSpPr>
            <p:cNvPr id="67" name="直接连接符 66"/>
            <p:cNvCxnSpPr/>
            <p:nvPr/>
          </p:nvCxnSpPr>
          <p:spPr bwMode="auto">
            <a:xfrm>
              <a:off x="6516216" y="1587532"/>
              <a:ext cx="1908000" cy="0"/>
            </a:xfrm>
            <a:prstGeom prst="line">
              <a:avLst/>
            </a:prstGeom>
            <a:ln w="19050">
              <a:solidFill>
                <a:schemeClr val="accent2">
                  <a:lumMod val="75000"/>
                </a:schemeClr>
              </a:solidFill>
              <a:prstDash val="solid"/>
            </a:ln>
          </p:spPr>
          <p:style>
            <a:lnRef idx="1">
              <a:schemeClr val="accent6"/>
            </a:lnRef>
            <a:fillRef idx="0">
              <a:schemeClr val="accent6"/>
            </a:fillRef>
            <a:effectRef idx="0">
              <a:schemeClr val="accent6"/>
            </a:effectRef>
            <a:fontRef idx="minor">
              <a:schemeClr val="tx1"/>
            </a:fontRef>
          </p:style>
        </p:cxnSp>
        <p:cxnSp>
          <p:nvCxnSpPr>
            <p:cNvPr id="68" name="直接连接符 67"/>
            <p:cNvCxnSpPr/>
            <p:nvPr/>
          </p:nvCxnSpPr>
          <p:spPr>
            <a:xfrm flipV="1">
              <a:off x="6228184" y="1587532"/>
              <a:ext cx="288032" cy="33614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6143636" y="3082690"/>
            <a:ext cx="2350533" cy="217164"/>
            <a:chOff x="6208282" y="2293928"/>
            <a:chExt cx="2350533" cy="217164"/>
          </a:xfrm>
        </p:grpSpPr>
        <p:cxnSp>
          <p:nvCxnSpPr>
            <p:cNvPr id="70" name="直接连接符 69"/>
            <p:cNvCxnSpPr/>
            <p:nvPr/>
          </p:nvCxnSpPr>
          <p:spPr bwMode="auto">
            <a:xfrm>
              <a:off x="6650815" y="2511092"/>
              <a:ext cx="1908000" cy="0"/>
            </a:xfrm>
            <a:prstGeom prst="line">
              <a:avLst/>
            </a:prstGeom>
            <a:ln w="19050">
              <a:solidFill>
                <a:schemeClr val="accent2">
                  <a:lumMod val="75000"/>
                </a:schemeClr>
              </a:solidFill>
              <a:prstDash val="solid"/>
            </a:ln>
          </p:spPr>
          <p:style>
            <a:lnRef idx="1">
              <a:schemeClr val="accent6"/>
            </a:lnRef>
            <a:fillRef idx="0">
              <a:schemeClr val="accent6"/>
            </a:fillRef>
            <a:effectRef idx="0">
              <a:schemeClr val="accent6"/>
            </a:effectRef>
            <a:fontRef idx="minor">
              <a:schemeClr val="tx1"/>
            </a:fontRef>
          </p:style>
        </p:cxnSp>
        <p:cxnSp>
          <p:nvCxnSpPr>
            <p:cNvPr id="71" name="直接连接符 70"/>
            <p:cNvCxnSpPr/>
            <p:nvPr/>
          </p:nvCxnSpPr>
          <p:spPr>
            <a:xfrm>
              <a:off x="6208282" y="2293928"/>
              <a:ext cx="428628" cy="21431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矩形 71"/>
          <p:cNvSpPr/>
          <p:nvPr/>
        </p:nvSpPr>
        <p:spPr>
          <a:xfrm>
            <a:off x="5929322" y="3939902"/>
            <a:ext cx="2571768" cy="836639"/>
          </a:xfrm>
          <a:prstGeom prst="rect">
            <a:avLst/>
          </a:prstGeom>
        </p:spPr>
        <p:txBody>
          <a:bodyPr wrap="square">
            <a:spAutoFit/>
          </a:bodyPr>
          <a:lstStyle/>
          <a:p>
            <a:pPr algn="ctr">
              <a:lnSpc>
                <a:spcPct val="120000"/>
              </a:lnSpc>
            </a:pPr>
            <a:r>
              <a:rPr lang="zh-CN" altLang="en-US" b="1" dirty="0" smtClean="0"/>
              <a:t>消费价格上涨</a:t>
            </a:r>
            <a:endParaRPr lang="en-US" altLang="zh-CN" b="1" dirty="0" smtClean="0"/>
          </a:p>
          <a:p>
            <a:pPr algn="ctr">
              <a:lnSpc>
                <a:spcPct val="120000"/>
              </a:lnSpc>
            </a:pPr>
            <a:r>
              <a:rPr lang="en-US" altLang="zh-CN" sz="2400" b="1" dirty="0" smtClean="0">
                <a:solidFill>
                  <a:srgbClr val="C00000"/>
                </a:solidFill>
                <a:latin typeface="微软雅黑" pitchFamily="34" charset="-122"/>
                <a:ea typeface="微软雅黑" pitchFamily="34" charset="-122"/>
              </a:rPr>
              <a:t>2%</a:t>
            </a:r>
            <a:endParaRPr lang="zh-CN" altLang="en-US" b="1" dirty="0"/>
          </a:p>
        </p:txBody>
      </p:sp>
      <p:pic>
        <p:nvPicPr>
          <p:cNvPr id="79" name="图片 78" descr="timg (36)_副本.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214942" y="3643320"/>
            <a:ext cx="1176430" cy="1228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0"/>
                                        </p:tgtEl>
                                        <p:attrNameLst>
                                          <p:attrName>ppt_y</p:attrName>
                                        </p:attrNameLst>
                                      </p:cBhvr>
                                      <p:tavLst>
                                        <p:tav tm="0">
                                          <p:val>
                                            <p:strVal val="#ppt_y"/>
                                          </p:val>
                                        </p:tav>
                                        <p:tav tm="100000">
                                          <p:val>
                                            <p:strVal val="#ppt_y"/>
                                          </p:val>
                                        </p:tav>
                                      </p:tavLst>
                                    </p:anim>
                                    <p:anim calcmode="lin" valueType="num">
                                      <p:cBhvr>
                                        <p:cTn id="1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0"/>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2" presetClass="entr" presetSubtype="8"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childTnLst>
                          </p:cTn>
                        </p:par>
                        <p:par>
                          <p:cTn id="42" fill="hold">
                            <p:stCondLst>
                              <p:cond delay="5250"/>
                            </p:stCondLst>
                            <p:childTnLst>
                              <p:par>
                                <p:cTn id="43" presetID="42" presetClass="entr" presetSubtype="0"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22" presetClass="entr" presetSubtype="8" fill="hold" nodeType="afterEffect">
                                  <p:stCondLst>
                                    <p:cond delay="0"/>
                                  </p:stCondLst>
                                  <p:childTnLst>
                                    <p:set>
                                      <p:cBhvr>
                                        <p:cTn id="50" dur="1" fill="hold">
                                          <p:stCondLst>
                                            <p:cond delay="0"/>
                                          </p:stCondLst>
                                        </p:cTn>
                                        <p:tgtEl>
                                          <p:spTgt spid="49">
                                            <p:txEl>
                                              <p:pRg st="0" end="0"/>
                                            </p:txEl>
                                          </p:spTgt>
                                        </p:tgtEl>
                                        <p:attrNameLst>
                                          <p:attrName>style.visibility</p:attrName>
                                        </p:attrNameLst>
                                      </p:cBhvr>
                                      <p:to>
                                        <p:strVal val="visible"/>
                                      </p:to>
                                    </p:set>
                                    <p:animEffect transition="in" filter="wipe(left)">
                                      <p:cBhvr>
                                        <p:cTn id="51" dur="500"/>
                                        <p:tgtEl>
                                          <p:spTgt spid="49">
                                            <p:txEl>
                                              <p:pRg st="0" end="0"/>
                                            </p:txEl>
                                          </p:spTgt>
                                        </p:tgtEl>
                                      </p:cBhvr>
                                    </p:animEffect>
                                  </p:childTnLst>
                                </p:cTn>
                              </p:par>
                            </p:childTnLst>
                          </p:cTn>
                        </p:par>
                        <p:par>
                          <p:cTn id="52" fill="hold">
                            <p:stCondLst>
                              <p:cond delay="6750"/>
                            </p:stCondLst>
                            <p:childTnLst>
                              <p:par>
                                <p:cTn id="53" presetID="22" presetClass="entr" presetSubtype="8" fill="hold" nodeType="afterEffect">
                                  <p:stCondLst>
                                    <p:cond delay="0"/>
                                  </p:stCondLst>
                                  <p:childTnLst>
                                    <p:set>
                                      <p:cBhvr>
                                        <p:cTn id="54" dur="1" fill="hold">
                                          <p:stCondLst>
                                            <p:cond delay="0"/>
                                          </p:stCondLst>
                                        </p:cTn>
                                        <p:tgtEl>
                                          <p:spTgt spid="49">
                                            <p:txEl>
                                              <p:pRg st="1" end="1"/>
                                            </p:txEl>
                                          </p:spTgt>
                                        </p:tgtEl>
                                        <p:attrNameLst>
                                          <p:attrName>style.visibility</p:attrName>
                                        </p:attrNameLst>
                                      </p:cBhvr>
                                      <p:to>
                                        <p:strVal val="visible"/>
                                      </p:to>
                                    </p:set>
                                    <p:animEffect transition="in" filter="wipe(left)">
                                      <p:cBhvr>
                                        <p:cTn id="55" dur="500"/>
                                        <p:tgtEl>
                                          <p:spTgt spid="49">
                                            <p:txEl>
                                              <p:pRg st="1" end="1"/>
                                            </p:txEl>
                                          </p:spTgt>
                                        </p:tgtEl>
                                      </p:cBhvr>
                                    </p:animEffect>
                                  </p:childTnLst>
                                </p:cTn>
                              </p:par>
                            </p:childTnLst>
                          </p:cTn>
                        </p:par>
                        <p:par>
                          <p:cTn id="56" fill="hold">
                            <p:stCondLst>
                              <p:cond delay="7250"/>
                            </p:stCondLst>
                            <p:childTnLst>
                              <p:par>
                                <p:cTn id="57" presetID="42"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1000"/>
                                        <p:tgtEl>
                                          <p:spTgt spid="55"/>
                                        </p:tgtEl>
                                      </p:cBhvr>
                                    </p:animEffect>
                                    <p:anim calcmode="lin" valueType="num">
                                      <p:cBhvr>
                                        <p:cTn id="60" dur="1000" fill="hold"/>
                                        <p:tgtEl>
                                          <p:spTgt spid="55"/>
                                        </p:tgtEl>
                                        <p:attrNameLst>
                                          <p:attrName>ppt_x</p:attrName>
                                        </p:attrNameLst>
                                      </p:cBhvr>
                                      <p:tavLst>
                                        <p:tav tm="0">
                                          <p:val>
                                            <p:strVal val="#ppt_x"/>
                                          </p:val>
                                        </p:tav>
                                        <p:tav tm="100000">
                                          <p:val>
                                            <p:strVal val="#ppt_x"/>
                                          </p:val>
                                        </p:tav>
                                      </p:tavLst>
                                    </p:anim>
                                    <p:anim calcmode="lin" valueType="num">
                                      <p:cBhvr>
                                        <p:cTn id="61" dur="1000" fill="hold"/>
                                        <p:tgtEl>
                                          <p:spTgt spid="55"/>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42"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childTnLst>
                          </p:cTn>
                        </p:par>
                        <p:par>
                          <p:cTn id="72" fill="hold">
                            <p:stCondLst>
                              <p:cond delay="9750"/>
                            </p:stCondLst>
                            <p:childTnLst>
                              <p:par>
                                <p:cTn id="73" presetID="22" presetClass="entr" presetSubtype="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childTnLst>
                          </p:cTn>
                        </p:par>
                        <p:par>
                          <p:cTn id="76" fill="hold">
                            <p:stCondLst>
                              <p:cond delay="10250"/>
                            </p:stCondLst>
                            <p:childTnLst>
                              <p:par>
                                <p:cTn id="77" presetID="31" presetClass="entr" presetSubtype="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1000" fill="hold"/>
                                        <p:tgtEl>
                                          <p:spTgt spid="56"/>
                                        </p:tgtEl>
                                        <p:attrNameLst>
                                          <p:attrName>ppt_w</p:attrName>
                                        </p:attrNameLst>
                                      </p:cBhvr>
                                      <p:tavLst>
                                        <p:tav tm="0">
                                          <p:val>
                                            <p:fltVal val="0"/>
                                          </p:val>
                                        </p:tav>
                                        <p:tav tm="100000">
                                          <p:val>
                                            <p:strVal val="#ppt_w"/>
                                          </p:val>
                                        </p:tav>
                                      </p:tavLst>
                                    </p:anim>
                                    <p:anim calcmode="lin" valueType="num">
                                      <p:cBhvr>
                                        <p:cTn id="80" dur="1000" fill="hold"/>
                                        <p:tgtEl>
                                          <p:spTgt spid="56"/>
                                        </p:tgtEl>
                                        <p:attrNameLst>
                                          <p:attrName>ppt_h</p:attrName>
                                        </p:attrNameLst>
                                      </p:cBhvr>
                                      <p:tavLst>
                                        <p:tav tm="0">
                                          <p:val>
                                            <p:fltVal val="0"/>
                                          </p:val>
                                        </p:tav>
                                        <p:tav tm="100000">
                                          <p:val>
                                            <p:strVal val="#ppt_h"/>
                                          </p:val>
                                        </p:tav>
                                      </p:tavLst>
                                    </p:anim>
                                    <p:anim calcmode="lin" valueType="num">
                                      <p:cBhvr>
                                        <p:cTn id="81" dur="1000" fill="hold"/>
                                        <p:tgtEl>
                                          <p:spTgt spid="56"/>
                                        </p:tgtEl>
                                        <p:attrNameLst>
                                          <p:attrName>style.rotation</p:attrName>
                                        </p:attrNameLst>
                                      </p:cBhvr>
                                      <p:tavLst>
                                        <p:tav tm="0">
                                          <p:val>
                                            <p:fltVal val="90"/>
                                          </p:val>
                                        </p:tav>
                                        <p:tav tm="100000">
                                          <p:val>
                                            <p:fltVal val="0"/>
                                          </p:val>
                                        </p:tav>
                                      </p:tavLst>
                                    </p:anim>
                                    <p:animEffect transition="in" filter="fade">
                                      <p:cBhvr>
                                        <p:cTn id="82" dur="1000"/>
                                        <p:tgtEl>
                                          <p:spTgt spid="56"/>
                                        </p:tgtEl>
                                      </p:cBhvr>
                                    </p:animEffect>
                                  </p:childTnLst>
                                </p:cTn>
                              </p:par>
                            </p:childTnLst>
                          </p:cTn>
                        </p:par>
                        <p:par>
                          <p:cTn id="83" fill="hold">
                            <p:stCondLst>
                              <p:cond delay="1125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childTnLst>
                          </p:cTn>
                        </p:par>
                        <p:par>
                          <p:cTn id="89" fill="hold">
                            <p:stCondLst>
                              <p:cond delay="12250"/>
                            </p:stCondLst>
                            <p:childTnLst>
                              <p:par>
                                <p:cTn id="90" presetID="42" presetClass="entr" presetSubtype="0"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anim calcmode="lin" valueType="num">
                                      <p:cBhvr>
                                        <p:cTn id="93" dur="500" fill="hold"/>
                                        <p:tgtEl>
                                          <p:spTgt spid="59"/>
                                        </p:tgtEl>
                                        <p:attrNameLst>
                                          <p:attrName>ppt_x</p:attrName>
                                        </p:attrNameLst>
                                      </p:cBhvr>
                                      <p:tavLst>
                                        <p:tav tm="0">
                                          <p:val>
                                            <p:strVal val="#ppt_x"/>
                                          </p:val>
                                        </p:tav>
                                        <p:tav tm="100000">
                                          <p:val>
                                            <p:strVal val="#ppt_x"/>
                                          </p:val>
                                        </p:tav>
                                      </p:tavLst>
                                    </p:anim>
                                    <p:anim calcmode="lin" valueType="num">
                                      <p:cBhvr>
                                        <p:cTn id="94" dur="500" fill="hold"/>
                                        <p:tgtEl>
                                          <p:spTgt spid="59"/>
                                        </p:tgtEl>
                                        <p:attrNameLst>
                                          <p:attrName>ppt_y</p:attrName>
                                        </p:attrNameLst>
                                      </p:cBhvr>
                                      <p:tavLst>
                                        <p:tav tm="0">
                                          <p:val>
                                            <p:strVal val="#ppt_y+.1"/>
                                          </p:val>
                                        </p:tav>
                                        <p:tav tm="100000">
                                          <p:val>
                                            <p:strVal val="#ppt_y"/>
                                          </p:val>
                                        </p:tav>
                                      </p:tavLst>
                                    </p:anim>
                                  </p:childTnLst>
                                </p:cTn>
                              </p:par>
                            </p:childTnLst>
                          </p:cTn>
                        </p:par>
                        <p:par>
                          <p:cTn id="95" fill="hold">
                            <p:stCondLst>
                              <p:cond delay="12750"/>
                            </p:stCondLst>
                            <p:childTnLst>
                              <p:par>
                                <p:cTn id="96" presetID="53" presetClass="entr" presetSubtype="16"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p:cTn id="98" dur="1000" fill="hold"/>
                                        <p:tgtEl>
                                          <p:spTgt spid="60"/>
                                        </p:tgtEl>
                                        <p:attrNameLst>
                                          <p:attrName>ppt_w</p:attrName>
                                        </p:attrNameLst>
                                      </p:cBhvr>
                                      <p:tavLst>
                                        <p:tav tm="0">
                                          <p:val>
                                            <p:fltVal val="0"/>
                                          </p:val>
                                        </p:tav>
                                        <p:tav tm="100000">
                                          <p:val>
                                            <p:strVal val="#ppt_w"/>
                                          </p:val>
                                        </p:tav>
                                      </p:tavLst>
                                    </p:anim>
                                    <p:anim calcmode="lin" valueType="num">
                                      <p:cBhvr>
                                        <p:cTn id="99" dur="1000" fill="hold"/>
                                        <p:tgtEl>
                                          <p:spTgt spid="60"/>
                                        </p:tgtEl>
                                        <p:attrNameLst>
                                          <p:attrName>ppt_h</p:attrName>
                                        </p:attrNameLst>
                                      </p:cBhvr>
                                      <p:tavLst>
                                        <p:tav tm="0">
                                          <p:val>
                                            <p:fltVal val="0"/>
                                          </p:val>
                                        </p:tav>
                                        <p:tav tm="100000">
                                          <p:val>
                                            <p:strVal val="#ppt_h"/>
                                          </p:val>
                                        </p:tav>
                                      </p:tavLst>
                                    </p:anim>
                                    <p:animEffect transition="in" filter="fade">
                                      <p:cBhvr>
                                        <p:cTn id="100" dur="1000"/>
                                        <p:tgtEl>
                                          <p:spTgt spid="60"/>
                                        </p:tgtEl>
                                      </p:cBhvr>
                                    </p:animEffect>
                                  </p:childTnLst>
                                </p:cTn>
                              </p:par>
                            </p:childTnLst>
                          </p:cTn>
                        </p:par>
                        <p:par>
                          <p:cTn id="101" fill="hold">
                            <p:stCondLst>
                              <p:cond delay="13750"/>
                            </p:stCondLst>
                            <p:childTnLst>
                              <p:par>
                                <p:cTn id="102" presetID="22" presetClass="entr" presetSubtype="8" fill="hold"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4250"/>
                            </p:stCondLst>
                            <p:childTnLst>
                              <p:par>
                                <p:cTn id="106" presetID="22" presetClass="entr" presetSubtype="8"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wipe(left)">
                                      <p:cBhvr>
                                        <p:cTn id="108" dur="500"/>
                                        <p:tgtEl>
                                          <p:spTgt spid="61"/>
                                        </p:tgtEl>
                                      </p:cBhvr>
                                    </p:animEffect>
                                  </p:childTnLst>
                                </p:cTn>
                              </p:par>
                            </p:childTnLst>
                          </p:cTn>
                        </p:par>
                        <p:par>
                          <p:cTn id="109" fill="hold">
                            <p:stCondLst>
                              <p:cond delay="14750"/>
                            </p:stCondLst>
                            <p:childTnLst>
                              <p:par>
                                <p:cTn id="110" presetID="53" presetClass="entr" presetSubtype="16"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 calcmode="lin" valueType="num">
                                      <p:cBhvr>
                                        <p:cTn id="112" dur="750" fill="hold"/>
                                        <p:tgtEl>
                                          <p:spTgt spid="64"/>
                                        </p:tgtEl>
                                        <p:attrNameLst>
                                          <p:attrName>ppt_w</p:attrName>
                                        </p:attrNameLst>
                                      </p:cBhvr>
                                      <p:tavLst>
                                        <p:tav tm="0">
                                          <p:val>
                                            <p:fltVal val="0"/>
                                          </p:val>
                                        </p:tav>
                                        <p:tav tm="100000">
                                          <p:val>
                                            <p:strVal val="#ppt_w"/>
                                          </p:val>
                                        </p:tav>
                                      </p:tavLst>
                                    </p:anim>
                                    <p:anim calcmode="lin" valueType="num">
                                      <p:cBhvr>
                                        <p:cTn id="113" dur="750" fill="hold"/>
                                        <p:tgtEl>
                                          <p:spTgt spid="64"/>
                                        </p:tgtEl>
                                        <p:attrNameLst>
                                          <p:attrName>ppt_h</p:attrName>
                                        </p:attrNameLst>
                                      </p:cBhvr>
                                      <p:tavLst>
                                        <p:tav tm="0">
                                          <p:val>
                                            <p:fltVal val="0"/>
                                          </p:val>
                                        </p:tav>
                                        <p:tav tm="100000">
                                          <p:val>
                                            <p:strVal val="#ppt_h"/>
                                          </p:val>
                                        </p:tav>
                                      </p:tavLst>
                                    </p:anim>
                                    <p:animEffect transition="in" filter="fade">
                                      <p:cBhvr>
                                        <p:cTn id="114" dur="750"/>
                                        <p:tgtEl>
                                          <p:spTgt spid="64"/>
                                        </p:tgtEl>
                                      </p:cBhvr>
                                    </p:animEffect>
                                  </p:childTnLst>
                                </p:cTn>
                              </p:par>
                            </p:childTnLst>
                          </p:cTn>
                        </p:par>
                        <p:par>
                          <p:cTn id="115" fill="hold">
                            <p:stCondLst>
                              <p:cond delay="15500"/>
                            </p:stCondLst>
                            <p:childTnLst>
                              <p:par>
                                <p:cTn id="116" presetID="22" presetClass="entr" presetSubtype="8" fill="hold"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left)">
                                      <p:cBhvr>
                                        <p:cTn id="118" dur="500"/>
                                        <p:tgtEl>
                                          <p:spTgt spid="69"/>
                                        </p:tgtEl>
                                      </p:cBhvr>
                                    </p:animEffect>
                                  </p:childTnLst>
                                </p:cTn>
                              </p:par>
                            </p:childTnLst>
                          </p:cTn>
                        </p:par>
                        <p:par>
                          <p:cTn id="119" fill="hold">
                            <p:stCondLst>
                              <p:cond delay="16000"/>
                            </p:stCondLst>
                            <p:childTnLst>
                              <p:par>
                                <p:cTn id="120" presetID="22" presetClass="entr" presetSubtype="8"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left)">
                                      <p:cBhvr>
                                        <p:cTn id="122" dur="500"/>
                                        <p:tgtEl>
                                          <p:spTgt spid="65"/>
                                        </p:tgtEl>
                                      </p:cBhvr>
                                    </p:animEffect>
                                  </p:childTnLst>
                                </p:cTn>
                              </p:par>
                            </p:childTnLst>
                          </p:cTn>
                        </p:par>
                        <p:par>
                          <p:cTn id="123" fill="hold">
                            <p:stCondLst>
                              <p:cond delay="16500"/>
                            </p:stCondLst>
                            <p:childTnLst>
                              <p:par>
                                <p:cTn id="124" presetID="42" presetClass="entr" presetSubtype="0" fill="hold" nodeType="after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1000"/>
                                        <p:tgtEl>
                                          <p:spTgt spid="79"/>
                                        </p:tgtEl>
                                      </p:cBhvr>
                                    </p:animEffect>
                                    <p:anim calcmode="lin" valueType="num">
                                      <p:cBhvr>
                                        <p:cTn id="127" dur="1000" fill="hold"/>
                                        <p:tgtEl>
                                          <p:spTgt spid="79"/>
                                        </p:tgtEl>
                                        <p:attrNameLst>
                                          <p:attrName>ppt_x</p:attrName>
                                        </p:attrNameLst>
                                      </p:cBhvr>
                                      <p:tavLst>
                                        <p:tav tm="0">
                                          <p:val>
                                            <p:strVal val="#ppt_x"/>
                                          </p:val>
                                        </p:tav>
                                        <p:tav tm="100000">
                                          <p:val>
                                            <p:strVal val="#ppt_x"/>
                                          </p:val>
                                        </p:tav>
                                      </p:tavLst>
                                    </p:anim>
                                    <p:anim calcmode="lin" valueType="num">
                                      <p:cBhvr>
                                        <p:cTn id="128" dur="1000" fill="hold"/>
                                        <p:tgtEl>
                                          <p:spTgt spid="79"/>
                                        </p:tgtEl>
                                        <p:attrNameLst>
                                          <p:attrName>ppt_y</p:attrName>
                                        </p:attrNameLst>
                                      </p:cBhvr>
                                      <p:tavLst>
                                        <p:tav tm="0">
                                          <p:val>
                                            <p:strVal val="#ppt_y+.1"/>
                                          </p:val>
                                        </p:tav>
                                        <p:tav tm="100000">
                                          <p:val>
                                            <p:strVal val="#ppt_y"/>
                                          </p:val>
                                        </p:tav>
                                      </p:tavLst>
                                    </p:anim>
                                  </p:childTnLst>
                                </p:cTn>
                              </p:par>
                            </p:childTnLst>
                          </p:cTn>
                        </p:par>
                        <p:par>
                          <p:cTn id="129" fill="hold">
                            <p:stCondLst>
                              <p:cond delay="17500"/>
                            </p:stCondLst>
                            <p:childTnLst>
                              <p:par>
                                <p:cTn id="130" presetID="22" presetClass="entr" presetSubtype="8" fill="hold" grpId="0"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42" grpId="0"/>
      <p:bldP spid="45" grpId="0"/>
      <p:bldP spid="46" grpId="0"/>
      <p:bldP spid="47" grpId="0"/>
      <p:bldP spid="50" grpId="0" animBg="1"/>
      <p:bldP spid="51" grpId="0"/>
      <p:bldP spid="59" grpId="0"/>
      <p:bldP spid="60" grpId="0"/>
      <p:bldP spid="61" grpId="0"/>
      <p:bldP spid="64" grpId="0"/>
      <p:bldP spid="65"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5573" y="237877"/>
            <a:ext cx="5134739" cy="461665"/>
          </a:xfrm>
          <a:prstGeom prst="rect">
            <a:avLst/>
          </a:prstGeom>
        </p:spPr>
        <p:txBody>
          <a:bodyPr wrap="none">
            <a:spAutoFit/>
          </a:bodyPr>
          <a:lstStyle/>
          <a:p>
            <a:r>
              <a:rPr lang="zh-CN" altLang="zh-CN" sz="2400" b="1" dirty="0" smtClean="0">
                <a:effectLst>
                  <a:outerShdw blurRad="38100" dist="38100" dir="2700000" algn="tl">
                    <a:srgbClr val="000000">
                      <a:alpha val="43137"/>
                    </a:srgbClr>
                  </a:outerShdw>
                </a:effectLst>
                <a:latin typeface="黑体" pitchFamily="2" charset="-122"/>
                <a:ea typeface="黑体" pitchFamily="2" charset="-122"/>
              </a:rPr>
              <a:t>较好</a:t>
            </a:r>
            <a:r>
              <a:rPr lang="zh-CN" altLang="zh-CN" sz="2400" b="1" dirty="0">
                <a:effectLst>
                  <a:outerShdw blurRad="38100" dist="38100" dir="2700000" algn="tl">
                    <a:srgbClr val="000000">
                      <a:alpha val="43137"/>
                    </a:srgbClr>
                  </a:outerShdw>
                </a:effectLst>
                <a:latin typeface="黑体" pitchFamily="2" charset="-122"/>
                <a:ea typeface="黑体" pitchFamily="2" charset="-122"/>
              </a:rPr>
              <a:t>地处理了“稳”与“进”的</a:t>
            </a:r>
            <a:r>
              <a:rPr lang="zh-CN" altLang="zh-CN" sz="2400" b="1" dirty="0" smtClean="0">
                <a:effectLst>
                  <a:outerShdw blurRad="38100" dist="38100" dir="2700000" algn="tl">
                    <a:srgbClr val="000000">
                      <a:alpha val="43137"/>
                    </a:srgbClr>
                  </a:outerShdw>
                </a:effectLst>
                <a:latin typeface="黑体" pitchFamily="2" charset="-122"/>
                <a:ea typeface="黑体" pitchFamily="2" charset="-122"/>
              </a:rPr>
              <a:t>关系</a:t>
            </a:r>
            <a:endParaRPr lang="zh-CN" altLang="en-US" sz="2400" b="1" dirty="0" smtClean="0">
              <a:effectLst>
                <a:outerShdw blurRad="38100" dist="38100" dir="2700000" algn="tl">
                  <a:srgbClr val="000000">
                    <a:alpha val="43137"/>
                  </a:srgbClr>
                </a:outerShdw>
              </a:effectLst>
              <a:latin typeface="黑体" pitchFamily="2" charset="-122"/>
              <a:ea typeface="黑体" pitchFamily="2" charset="-122"/>
            </a:endParaRPr>
          </a:p>
        </p:txBody>
      </p:sp>
      <p:grpSp>
        <p:nvGrpSpPr>
          <p:cNvPr id="4" name="组合 3"/>
          <p:cNvGrpSpPr/>
          <p:nvPr/>
        </p:nvGrpSpPr>
        <p:grpSpPr>
          <a:xfrm>
            <a:off x="500034" y="857238"/>
            <a:ext cx="2056974" cy="528794"/>
            <a:chOff x="5408412" y="1012117"/>
            <a:chExt cx="2056974" cy="528794"/>
          </a:xfrm>
        </p:grpSpPr>
        <p:sp>
          <p:nvSpPr>
            <p:cNvPr id="5" name="矩形 4"/>
            <p:cNvSpPr/>
            <p:nvPr/>
          </p:nvSpPr>
          <p:spPr>
            <a:xfrm>
              <a:off x="5408412" y="1012117"/>
              <a:ext cx="2056974" cy="52322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产业结构上有 </a:t>
              </a:r>
              <a:r>
                <a:rPr lang="zh-CN" altLang="en-US" sz="28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进</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6" name="直接连接符 5"/>
            <p:cNvCxnSpPr/>
            <p:nvPr/>
          </p:nvCxnSpPr>
          <p:spPr>
            <a:xfrm>
              <a:off x="5574362" y="1539323"/>
              <a:ext cx="1620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pSp>
        <p:nvGrpSpPr>
          <p:cNvPr id="9" name="组合 8"/>
          <p:cNvGrpSpPr/>
          <p:nvPr/>
        </p:nvGrpSpPr>
        <p:grpSpPr>
          <a:xfrm>
            <a:off x="1357290" y="1357304"/>
            <a:ext cx="1416797" cy="1214446"/>
            <a:chOff x="2247971" y="800275"/>
            <a:chExt cx="1761082" cy="1600357"/>
          </a:xfrm>
        </p:grpSpPr>
        <p:graphicFrame>
          <p:nvGraphicFramePr>
            <p:cNvPr id="10" name="图表 9"/>
            <p:cNvGraphicFramePr/>
            <p:nvPr>
              <p:extLst>
                <p:ext uri="{D42A27DB-BD31-4B8C-83A1-F6EECF244321}">
                  <p14:modId xmlns:p14="http://schemas.microsoft.com/office/powerpoint/2010/main" val="998964748"/>
                </p:ext>
              </p:extLst>
            </p:nvPr>
          </p:nvGraphicFramePr>
          <p:xfrm>
            <a:off x="2247971" y="800275"/>
            <a:ext cx="1761082" cy="1600357"/>
          </p:xfrm>
          <a:graphic>
            <a:graphicData uri="http://schemas.openxmlformats.org/drawingml/2006/chart">
              <c:chart xmlns:c="http://schemas.openxmlformats.org/drawingml/2006/chart" xmlns:r="http://schemas.openxmlformats.org/officeDocument/2006/relationships" r:id="rId2"/>
            </a:graphicData>
          </a:graphic>
        </p:graphicFrame>
        <p:sp>
          <p:nvSpPr>
            <p:cNvPr id="11" name="矩形 10"/>
            <p:cNvSpPr/>
            <p:nvPr/>
          </p:nvSpPr>
          <p:spPr>
            <a:xfrm>
              <a:off x="3047149" y="1270968"/>
              <a:ext cx="871137" cy="446135"/>
            </a:xfrm>
            <a:prstGeom prst="rect">
              <a:avLst/>
            </a:prstGeom>
          </p:spPr>
          <p:txBody>
            <a:bodyPr wrap="none">
              <a:spAutoFit/>
            </a:bodyPr>
            <a:lstStyle/>
            <a:p>
              <a:r>
                <a:rPr lang="en-US" altLang="zh-CN" sz="1600" b="1" dirty="0" smtClean="0"/>
                <a:t>51.6%</a:t>
              </a:r>
              <a:endParaRPr lang="zh-CN" altLang="en-US" sz="1600" b="1" dirty="0"/>
            </a:p>
          </p:txBody>
        </p:sp>
      </p:grpSp>
      <p:pic>
        <p:nvPicPr>
          <p:cNvPr id="12" name="图片 11" descr="023_副本.jpg"/>
          <p:cNvPicPr>
            <a:picLocks noChangeAspect="1"/>
          </p:cNvPicPr>
          <p:nvPr/>
        </p:nvPicPr>
        <p:blipFill>
          <a:blip r:embed="rId3" cstate="print">
            <a:clrChange>
              <a:clrFrom>
                <a:srgbClr val="FCFCFC"/>
              </a:clrFrom>
              <a:clrTo>
                <a:srgbClr val="FCFCFC">
                  <a:alpha val="0"/>
                </a:srgbClr>
              </a:clrTo>
            </a:clrChange>
            <a:duotone>
              <a:prstClr val="black"/>
              <a:schemeClr val="accent2">
                <a:tint val="45000"/>
                <a:satMod val="400000"/>
              </a:schemeClr>
            </a:duotone>
          </a:blip>
          <a:stretch>
            <a:fillRect/>
          </a:stretch>
        </p:blipFill>
        <p:spPr>
          <a:xfrm rot="203338" flipH="1">
            <a:off x="979672" y="1520523"/>
            <a:ext cx="432940" cy="558051"/>
          </a:xfrm>
          <a:prstGeom prst="rect">
            <a:avLst/>
          </a:prstGeom>
        </p:spPr>
      </p:pic>
      <p:sp>
        <p:nvSpPr>
          <p:cNvPr id="13" name="圆角矩形标注 12"/>
          <p:cNvSpPr/>
          <p:nvPr/>
        </p:nvSpPr>
        <p:spPr>
          <a:xfrm>
            <a:off x="2857488" y="1428742"/>
            <a:ext cx="2567355" cy="674227"/>
          </a:xfrm>
          <a:prstGeom prst="wedgeRoundRectCallout">
            <a:avLst>
              <a:gd name="adj1" fmla="val -58200"/>
              <a:gd name="adj2" fmla="val 6278"/>
              <a:gd name="adj3" fmla="val 16667"/>
            </a:avLst>
          </a:prstGeom>
          <a:solidFill>
            <a:schemeClr val="accent2">
              <a:lumMod val="40000"/>
              <a:lumOff val="60000"/>
            </a:schemeClr>
          </a:solidFill>
          <a:ln w="19050">
            <a:noFill/>
          </a:ln>
        </p:spPr>
        <p:txBody>
          <a:bodyPr wrap="none">
            <a:spAutoFit/>
          </a:bodyPr>
          <a:lstStyle/>
          <a:p>
            <a:pPr>
              <a:lnSpc>
                <a:spcPct val="120000"/>
              </a:lnSpc>
            </a:pPr>
            <a:r>
              <a:rPr lang="zh-CN" altLang="en-US" sz="1400" b="1" dirty="0" smtClean="0">
                <a:solidFill>
                  <a:schemeClr val="accent2">
                    <a:lumMod val="50000"/>
                  </a:schemeClr>
                </a:solidFill>
                <a:latin typeface="黑体" pitchFamily="2" charset="-122"/>
                <a:ea typeface="黑体" pitchFamily="2" charset="-122"/>
              </a:rPr>
              <a:t>比第二产业</a:t>
            </a:r>
            <a:r>
              <a:rPr lang="zh-CN" altLang="zh-CN" sz="1400" b="1" dirty="0" smtClean="0">
                <a:solidFill>
                  <a:schemeClr val="accent2">
                    <a:lumMod val="50000"/>
                  </a:schemeClr>
                </a:solidFill>
                <a:latin typeface="黑体" pitchFamily="2" charset="-122"/>
                <a:ea typeface="黑体" pitchFamily="2" charset="-122"/>
              </a:rPr>
              <a:t>高出</a:t>
            </a:r>
            <a:r>
              <a:rPr lang="en-US" altLang="zh-CN" sz="1400" b="1" dirty="0" smtClean="0">
                <a:solidFill>
                  <a:schemeClr val="accent2">
                    <a:lumMod val="50000"/>
                  </a:schemeClr>
                </a:solidFill>
                <a:latin typeface="黑体" pitchFamily="2" charset="-122"/>
                <a:ea typeface="黑体" pitchFamily="2" charset="-122"/>
              </a:rPr>
              <a:t>11.8</a:t>
            </a:r>
            <a:r>
              <a:rPr lang="zh-CN" altLang="zh-CN" sz="1400" b="1" dirty="0" smtClean="0">
                <a:solidFill>
                  <a:schemeClr val="accent2">
                    <a:lumMod val="50000"/>
                  </a:schemeClr>
                </a:solidFill>
                <a:latin typeface="黑体" pitchFamily="2" charset="-122"/>
                <a:ea typeface="黑体" pitchFamily="2" charset="-122"/>
              </a:rPr>
              <a:t>个百分点</a:t>
            </a:r>
            <a:endParaRPr lang="en-US" altLang="zh-CN" sz="1400" b="1" dirty="0" smtClean="0">
              <a:solidFill>
                <a:schemeClr val="accent2">
                  <a:lumMod val="50000"/>
                </a:schemeClr>
              </a:solidFill>
              <a:latin typeface="黑体" pitchFamily="2" charset="-122"/>
              <a:ea typeface="黑体" pitchFamily="2" charset="-122"/>
            </a:endParaRPr>
          </a:p>
          <a:p>
            <a:pPr>
              <a:lnSpc>
                <a:spcPct val="120000"/>
              </a:lnSpc>
            </a:pPr>
            <a:r>
              <a:rPr lang="zh-CN" altLang="en-US" sz="1400" b="1" dirty="0" smtClean="0">
                <a:solidFill>
                  <a:schemeClr val="accent2">
                    <a:lumMod val="50000"/>
                  </a:schemeClr>
                </a:solidFill>
                <a:latin typeface="黑体" pitchFamily="2" charset="-122"/>
                <a:ea typeface="黑体" pitchFamily="2" charset="-122"/>
              </a:rPr>
              <a:t>比</a:t>
            </a:r>
            <a:r>
              <a:rPr lang="en-US" altLang="zh-CN" sz="1400" b="1" dirty="0" smtClean="0">
                <a:solidFill>
                  <a:schemeClr val="accent2">
                    <a:lumMod val="50000"/>
                  </a:schemeClr>
                </a:solidFill>
                <a:latin typeface="黑体" pitchFamily="2" charset="-122"/>
                <a:ea typeface="黑体" pitchFamily="2" charset="-122"/>
              </a:rPr>
              <a:t>2015</a:t>
            </a:r>
            <a:r>
              <a:rPr lang="zh-CN" altLang="en-US" sz="1400" b="1" dirty="0" smtClean="0">
                <a:solidFill>
                  <a:schemeClr val="accent2">
                    <a:lumMod val="50000"/>
                  </a:schemeClr>
                </a:solidFill>
                <a:latin typeface="黑体" pitchFamily="2" charset="-122"/>
                <a:ea typeface="黑体" pitchFamily="2" charset="-122"/>
              </a:rPr>
              <a:t>年同期高</a:t>
            </a:r>
            <a:r>
              <a:rPr lang="en-US" altLang="zh-CN" sz="1400" b="1" dirty="0" smtClean="0">
                <a:solidFill>
                  <a:schemeClr val="accent2">
                    <a:lumMod val="50000"/>
                  </a:schemeClr>
                </a:solidFill>
                <a:latin typeface="黑体" pitchFamily="2" charset="-122"/>
                <a:ea typeface="黑体" pitchFamily="2" charset="-122"/>
              </a:rPr>
              <a:t>1.4</a:t>
            </a:r>
            <a:r>
              <a:rPr lang="zh-CN" altLang="en-US" sz="1400" b="1" dirty="0" smtClean="0">
                <a:solidFill>
                  <a:schemeClr val="accent2">
                    <a:lumMod val="50000"/>
                  </a:schemeClr>
                </a:solidFill>
                <a:latin typeface="黑体" pitchFamily="2" charset="-122"/>
                <a:ea typeface="黑体" pitchFamily="2" charset="-122"/>
              </a:rPr>
              <a:t>个百分点</a:t>
            </a:r>
            <a:endParaRPr lang="zh-CN" altLang="en-US" sz="1400" b="1" dirty="0">
              <a:solidFill>
                <a:schemeClr val="accent2">
                  <a:lumMod val="50000"/>
                </a:schemeClr>
              </a:solidFill>
              <a:latin typeface="黑体" pitchFamily="2" charset="-122"/>
              <a:ea typeface="黑体" pitchFamily="2" charset="-122"/>
            </a:endParaRPr>
          </a:p>
        </p:txBody>
      </p:sp>
      <p:grpSp>
        <p:nvGrpSpPr>
          <p:cNvPr id="14" name="组合 13"/>
          <p:cNvGrpSpPr/>
          <p:nvPr/>
        </p:nvGrpSpPr>
        <p:grpSpPr>
          <a:xfrm>
            <a:off x="378812" y="1857370"/>
            <a:ext cx="1264230" cy="1213613"/>
            <a:chOff x="1416765" y="1586926"/>
            <a:chExt cx="1368151" cy="1343025"/>
          </a:xfrm>
        </p:grpSpPr>
        <p:graphicFrame>
          <p:nvGraphicFramePr>
            <p:cNvPr id="15" name="图表 14"/>
            <p:cNvGraphicFramePr/>
            <p:nvPr>
              <p:extLst>
                <p:ext uri="{D42A27DB-BD31-4B8C-83A1-F6EECF244321}">
                  <p14:modId xmlns:p14="http://schemas.microsoft.com/office/powerpoint/2010/main" val="2211731868"/>
                </p:ext>
              </p:extLst>
            </p:nvPr>
          </p:nvGraphicFramePr>
          <p:xfrm>
            <a:off x="1416765" y="1586926"/>
            <a:ext cx="1368151" cy="1343025"/>
          </p:xfrm>
          <a:graphic>
            <a:graphicData uri="http://schemas.openxmlformats.org/drawingml/2006/chart">
              <c:chart xmlns:c="http://schemas.openxmlformats.org/drawingml/2006/chart" xmlns:r="http://schemas.openxmlformats.org/officeDocument/2006/relationships" r:id="rId4"/>
            </a:graphicData>
          </a:graphic>
        </p:graphicFrame>
        <p:sp>
          <p:nvSpPr>
            <p:cNvPr id="16" name="矩形 15"/>
            <p:cNvSpPr/>
            <p:nvPr/>
          </p:nvSpPr>
          <p:spPr>
            <a:xfrm>
              <a:off x="2064837" y="1989728"/>
              <a:ext cx="690786" cy="340596"/>
            </a:xfrm>
            <a:prstGeom prst="rect">
              <a:avLst/>
            </a:prstGeom>
          </p:spPr>
          <p:txBody>
            <a:bodyPr wrap="none">
              <a:spAutoFit/>
            </a:bodyPr>
            <a:lstStyle/>
            <a:p>
              <a:r>
                <a:rPr lang="en-US" altLang="zh-CN" sz="1400" b="1" dirty="0" smtClean="0"/>
                <a:t>39.8%</a:t>
              </a:r>
              <a:endParaRPr lang="zh-CN" altLang="en-US" sz="1400" b="1" dirty="0"/>
            </a:p>
          </p:txBody>
        </p:sp>
      </p:grpSp>
      <p:sp>
        <p:nvSpPr>
          <p:cNvPr id="17" name="矩形 16"/>
          <p:cNvSpPr/>
          <p:nvPr/>
        </p:nvSpPr>
        <p:spPr>
          <a:xfrm>
            <a:off x="1730811" y="2357436"/>
            <a:ext cx="2055371" cy="464743"/>
          </a:xfrm>
          <a:prstGeom prst="rect">
            <a:avLst/>
          </a:prstGeom>
        </p:spPr>
        <p:txBody>
          <a:bodyPr wrap="none">
            <a:spAutoFit/>
          </a:bodyPr>
          <a:lstStyle/>
          <a:p>
            <a:pPr>
              <a:lnSpc>
                <a:spcPct val="110000"/>
              </a:lnSpc>
            </a:pPr>
            <a:r>
              <a:rPr lang="zh-CN" altLang="en-US" sz="1100" dirty="0" smtClean="0">
                <a:solidFill>
                  <a:schemeClr val="accent2"/>
                </a:solidFill>
                <a:latin typeface="宋体"/>
                <a:ea typeface="宋体"/>
              </a:rPr>
              <a:t>▇ </a:t>
            </a:r>
            <a:r>
              <a:rPr lang="zh-CN" altLang="zh-CN" sz="1100" dirty="0" smtClean="0"/>
              <a:t>第三产业</a:t>
            </a:r>
            <a:r>
              <a:rPr lang="zh-CN" altLang="zh-CN" sz="1100" dirty="0"/>
              <a:t>增加值占</a:t>
            </a:r>
            <a:r>
              <a:rPr lang="en-US" altLang="zh-CN" sz="1100" dirty="0"/>
              <a:t>GDP</a:t>
            </a:r>
            <a:r>
              <a:rPr lang="zh-CN" altLang="zh-CN" sz="1100" dirty="0" smtClean="0"/>
              <a:t>比重</a:t>
            </a:r>
            <a:endParaRPr lang="en-US" altLang="zh-CN" sz="1100" dirty="0" smtClean="0"/>
          </a:p>
          <a:p>
            <a:pPr>
              <a:lnSpc>
                <a:spcPct val="110000"/>
              </a:lnSpc>
            </a:pPr>
            <a:r>
              <a:rPr lang="zh-CN" altLang="en-US" sz="1100" dirty="0">
                <a:solidFill>
                  <a:schemeClr val="accent1"/>
                </a:solidFill>
                <a:latin typeface="宋体"/>
              </a:rPr>
              <a:t>▇</a:t>
            </a:r>
            <a:r>
              <a:rPr lang="zh-CN" altLang="en-US" sz="1100" dirty="0">
                <a:solidFill>
                  <a:schemeClr val="accent2">
                    <a:lumMod val="75000"/>
                  </a:schemeClr>
                </a:solidFill>
                <a:latin typeface="宋体"/>
              </a:rPr>
              <a:t> </a:t>
            </a:r>
            <a:r>
              <a:rPr lang="zh-CN" altLang="zh-CN" sz="1100" dirty="0" smtClean="0"/>
              <a:t>第</a:t>
            </a:r>
            <a:r>
              <a:rPr lang="zh-CN" altLang="en-US" sz="1100" dirty="0" smtClean="0"/>
              <a:t>二</a:t>
            </a:r>
            <a:r>
              <a:rPr lang="zh-CN" altLang="zh-CN" sz="1100" dirty="0" smtClean="0"/>
              <a:t>产业</a:t>
            </a:r>
            <a:r>
              <a:rPr lang="zh-CN" altLang="zh-CN" sz="1100" dirty="0"/>
              <a:t>增加值占</a:t>
            </a:r>
            <a:r>
              <a:rPr lang="en-US" altLang="zh-CN" sz="1100" dirty="0"/>
              <a:t>GDP</a:t>
            </a:r>
            <a:r>
              <a:rPr lang="zh-CN" altLang="zh-CN" sz="1100" dirty="0" smtClean="0"/>
              <a:t>比重</a:t>
            </a:r>
            <a:endParaRPr lang="zh-CN" altLang="en-US" sz="1100" dirty="0"/>
          </a:p>
        </p:txBody>
      </p:sp>
      <p:grpSp>
        <p:nvGrpSpPr>
          <p:cNvPr id="18" name="组合 17"/>
          <p:cNvGrpSpPr/>
          <p:nvPr/>
        </p:nvGrpSpPr>
        <p:grpSpPr>
          <a:xfrm>
            <a:off x="2571736" y="3000378"/>
            <a:ext cx="2056974" cy="523220"/>
            <a:chOff x="5408412" y="1017691"/>
            <a:chExt cx="2056974" cy="523220"/>
          </a:xfrm>
        </p:grpSpPr>
        <p:sp>
          <p:nvSpPr>
            <p:cNvPr id="19" name="矩形 18"/>
            <p:cNvSpPr/>
            <p:nvPr/>
          </p:nvSpPr>
          <p:spPr>
            <a:xfrm>
              <a:off x="5408412" y="1017691"/>
              <a:ext cx="2056974" cy="52322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需求结构上有 </a:t>
              </a:r>
              <a:r>
                <a:rPr lang="zh-CN" altLang="en-US" sz="28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进</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20" name="直接连接符 19"/>
            <p:cNvCxnSpPr/>
            <p:nvPr/>
          </p:nvCxnSpPr>
          <p:spPr>
            <a:xfrm>
              <a:off x="5589876" y="1539323"/>
              <a:ext cx="1656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pSp>
        <p:nvGrpSpPr>
          <p:cNvPr id="22" name="组合 21"/>
          <p:cNvGrpSpPr/>
          <p:nvPr/>
        </p:nvGrpSpPr>
        <p:grpSpPr>
          <a:xfrm>
            <a:off x="785786" y="3071816"/>
            <a:ext cx="1428760" cy="1357322"/>
            <a:chOff x="1433574" y="3291830"/>
            <a:chExt cx="1626258" cy="1402320"/>
          </a:xfrm>
        </p:grpSpPr>
        <p:pic>
          <p:nvPicPr>
            <p:cNvPr id="23" name="图片 2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3574" y="3291830"/>
              <a:ext cx="1482242" cy="1402320"/>
            </a:xfrm>
            <a:prstGeom prst="rect">
              <a:avLst/>
            </a:prstGeom>
          </p:spPr>
        </p:pic>
        <p:pic>
          <p:nvPicPr>
            <p:cNvPr id="24" name="图片 2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23" t="27218" r="83810" b="49832"/>
            <a:stretch/>
          </p:blipFill>
          <p:spPr>
            <a:xfrm>
              <a:off x="2253522" y="3336726"/>
              <a:ext cx="806310" cy="963216"/>
            </a:xfrm>
            <a:prstGeom prst="rect">
              <a:avLst/>
            </a:prstGeom>
          </p:spPr>
        </p:pic>
      </p:grpSp>
      <p:sp>
        <p:nvSpPr>
          <p:cNvPr id="25" name="矩形 24"/>
          <p:cNvSpPr/>
          <p:nvPr/>
        </p:nvSpPr>
        <p:spPr>
          <a:xfrm>
            <a:off x="2214546" y="4004406"/>
            <a:ext cx="2695671" cy="424732"/>
          </a:xfrm>
          <a:prstGeom prst="rect">
            <a:avLst/>
          </a:prstGeom>
        </p:spPr>
        <p:txBody>
          <a:bodyPr wrap="square">
            <a:spAutoFit/>
          </a:bodyPr>
          <a:lstStyle/>
          <a:p>
            <a:pPr>
              <a:lnSpc>
                <a:spcPct val="120000"/>
              </a:lnSpc>
            </a:pPr>
            <a:r>
              <a:rPr lang="zh-CN" altLang="zh-CN" b="1" dirty="0" smtClean="0"/>
              <a:t>对</a:t>
            </a:r>
            <a:r>
              <a:rPr lang="zh-CN" altLang="en-US" b="1" dirty="0" smtClean="0"/>
              <a:t>经济</a:t>
            </a:r>
            <a:r>
              <a:rPr lang="zh-CN" altLang="zh-CN" b="1" dirty="0" smtClean="0"/>
              <a:t>增长贡献率</a:t>
            </a:r>
            <a:r>
              <a:rPr lang="zh-CN" altLang="en-US" b="1" dirty="0"/>
              <a:t>达</a:t>
            </a:r>
            <a:endParaRPr lang="en-US" altLang="zh-CN" b="1" dirty="0" smtClean="0"/>
          </a:p>
        </p:txBody>
      </p:sp>
      <p:grpSp>
        <p:nvGrpSpPr>
          <p:cNvPr id="26" name="组合 25"/>
          <p:cNvGrpSpPr/>
          <p:nvPr/>
        </p:nvGrpSpPr>
        <p:grpSpPr>
          <a:xfrm>
            <a:off x="4357686" y="3429006"/>
            <a:ext cx="1371876" cy="1086411"/>
            <a:chOff x="6075572" y="3169243"/>
            <a:chExt cx="2582948" cy="1423008"/>
          </a:xfrm>
        </p:grpSpPr>
        <p:graphicFrame>
          <p:nvGraphicFramePr>
            <p:cNvPr id="27" name="图表 26"/>
            <p:cNvGraphicFramePr/>
            <p:nvPr>
              <p:extLst>
                <p:ext uri="{D42A27DB-BD31-4B8C-83A1-F6EECF244321}">
                  <p14:modId xmlns:p14="http://schemas.microsoft.com/office/powerpoint/2010/main" val="3891223118"/>
                </p:ext>
              </p:extLst>
            </p:nvPr>
          </p:nvGraphicFramePr>
          <p:xfrm>
            <a:off x="6075572" y="3169243"/>
            <a:ext cx="2582948" cy="1423008"/>
          </p:xfrm>
          <a:graphic>
            <a:graphicData uri="http://schemas.openxmlformats.org/drawingml/2006/chart">
              <c:chart xmlns:c="http://schemas.openxmlformats.org/drawingml/2006/chart" xmlns:r="http://schemas.openxmlformats.org/officeDocument/2006/relationships" r:id="rId7"/>
            </a:graphicData>
          </a:graphic>
        </p:graphicFrame>
        <p:sp>
          <p:nvSpPr>
            <p:cNvPr id="28" name="矩形 27"/>
            <p:cNvSpPr/>
            <p:nvPr/>
          </p:nvSpPr>
          <p:spPr>
            <a:xfrm flipH="1">
              <a:off x="6794005" y="3723876"/>
              <a:ext cx="1563986" cy="524074"/>
            </a:xfrm>
            <a:prstGeom prst="rect">
              <a:avLst/>
            </a:prstGeom>
            <a:ln>
              <a:noFill/>
            </a:ln>
          </p:spPr>
          <p:txBody>
            <a:bodyPr wrap="none">
              <a:spAutoFit/>
            </a:bodyPr>
            <a:lstStyle/>
            <a:p>
              <a:r>
                <a:rPr lang="en-US" altLang="zh-CN" sz="2000" b="1" dirty="0" smtClean="0">
                  <a:solidFill>
                    <a:schemeClr val="bg1"/>
                  </a:solidFill>
                </a:rPr>
                <a:t>64.6%</a:t>
              </a:r>
              <a:endParaRPr lang="zh-CN" altLang="en-US" sz="2000" b="1" dirty="0">
                <a:solidFill>
                  <a:schemeClr val="bg1"/>
                </a:solidFill>
              </a:endParaRPr>
            </a:p>
          </p:txBody>
        </p:sp>
      </p:grpSp>
      <p:sp>
        <p:nvSpPr>
          <p:cNvPr id="31" name="矩形 30"/>
          <p:cNvSpPr/>
          <p:nvPr/>
        </p:nvSpPr>
        <p:spPr>
          <a:xfrm>
            <a:off x="2273751" y="3647216"/>
            <a:ext cx="2083935" cy="424732"/>
          </a:xfrm>
          <a:prstGeom prst="rect">
            <a:avLst/>
          </a:prstGeom>
        </p:spPr>
        <p:txBody>
          <a:bodyPr wrap="square">
            <a:spAutoFit/>
          </a:bodyPr>
          <a:lstStyle/>
          <a:p>
            <a:pPr>
              <a:lnSpc>
                <a:spcPct val="120000"/>
              </a:lnSpc>
            </a:pPr>
            <a:r>
              <a:rPr lang="zh-CN" altLang="en-US" b="1" dirty="0" smtClean="0"/>
              <a:t>最终消费支出</a:t>
            </a:r>
            <a:r>
              <a:rPr lang="en-US" altLang="zh-CN" b="1" dirty="0" smtClean="0"/>
              <a:t>——</a:t>
            </a:r>
          </a:p>
        </p:txBody>
      </p:sp>
      <p:grpSp>
        <p:nvGrpSpPr>
          <p:cNvPr id="34" name="组合 33"/>
          <p:cNvGrpSpPr/>
          <p:nvPr/>
        </p:nvGrpSpPr>
        <p:grpSpPr>
          <a:xfrm>
            <a:off x="6000760" y="1142990"/>
            <a:ext cx="2056973" cy="528794"/>
            <a:chOff x="5408412" y="1012117"/>
            <a:chExt cx="2056973" cy="528794"/>
          </a:xfrm>
        </p:grpSpPr>
        <p:sp>
          <p:nvSpPr>
            <p:cNvPr id="35" name="矩形 34"/>
            <p:cNvSpPr/>
            <p:nvPr/>
          </p:nvSpPr>
          <p:spPr>
            <a:xfrm>
              <a:off x="5408412" y="1012117"/>
              <a:ext cx="2056973" cy="52322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动能转换上有 </a:t>
              </a:r>
              <a:r>
                <a:rPr lang="zh-CN" altLang="en-US" sz="28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进</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36" name="直接连接符 35"/>
            <p:cNvCxnSpPr/>
            <p:nvPr/>
          </p:nvCxnSpPr>
          <p:spPr>
            <a:xfrm>
              <a:off x="5694164" y="1539323"/>
              <a:ext cx="1512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sp>
        <p:nvSpPr>
          <p:cNvPr id="43" name="矩形 42"/>
          <p:cNvSpPr/>
          <p:nvPr/>
        </p:nvSpPr>
        <p:spPr>
          <a:xfrm>
            <a:off x="5716979" y="1876006"/>
            <a:ext cx="2569934" cy="338554"/>
          </a:xfrm>
          <a:prstGeom prst="rect">
            <a:avLst/>
          </a:prstGeom>
        </p:spPr>
        <p:txBody>
          <a:bodyPr wrap="none">
            <a:spAutoFit/>
          </a:bodyPr>
          <a:lstStyle/>
          <a:p>
            <a:r>
              <a:rPr lang="en-US" altLang="zh-CN" sz="1600" b="1" dirty="0" smtClean="0">
                <a:solidFill>
                  <a:schemeClr val="tx1">
                    <a:lumMod val="85000"/>
                    <a:lumOff val="15000"/>
                  </a:schemeClr>
                </a:solidFill>
                <a:latin typeface="微软雅黑" pitchFamily="34" charset="-122"/>
                <a:ea typeface="微软雅黑" pitchFamily="34" charset="-122"/>
              </a:rPr>
              <a:t>2016</a:t>
            </a:r>
            <a:r>
              <a:rPr lang="zh-CN" altLang="en-US" sz="1600" b="1" dirty="0" smtClean="0">
                <a:solidFill>
                  <a:schemeClr val="tx1">
                    <a:lumMod val="85000"/>
                    <a:lumOff val="15000"/>
                  </a:schemeClr>
                </a:solidFill>
                <a:latin typeface="微软雅黑" pitchFamily="34" charset="-122"/>
                <a:ea typeface="微软雅黑" pitchFamily="34" charset="-122"/>
              </a:rPr>
              <a:t>年，高技术产业</a:t>
            </a:r>
            <a:r>
              <a:rPr lang="en-US" altLang="zh-CN" sz="1600" b="1" dirty="0" smtClean="0">
                <a:solidFill>
                  <a:schemeClr val="tx1">
                    <a:lumMod val="85000"/>
                    <a:lumOff val="15000"/>
                  </a:schemeClr>
                </a:solidFill>
                <a:latin typeface="微软雅黑" pitchFamily="34" charset="-122"/>
                <a:ea typeface="微软雅黑" pitchFamily="34" charset="-122"/>
              </a:rPr>
              <a:t>——</a:t>
            </a:r>
            <a:endParaRPr lang="zh-CN" altLang="en-US" sz="1600" b="1" dirty="0">
              <a:solidFill>
                <a:schemeClr val="tx1">
                  <a:lumMod val="85000"/>
                  <a:lumOff val="15000"/>
                </a:schemeClr>
              </a:solidFill>
              <a:latin typeface="微软雅黑" pitchFamily="34" charset="-122"/>
              <a:ea typeface="微软雅黑" pitchFamily="34" charset="-122"/>
            </a:endParaRPr>
          </a:p>
        </p:txBody>
      </p:sp>
      <p:sp>
        <p:nvSpPr>
          <p:cNvPr id="44" name="圆角矩形 43"/>
          <p:cNvSpPr/>
          <p:nvPr/>
        </p:nvSpPr>
        <p:spPr>
          <a:xfrm>
            <a:off x="6000760" y="2285998"/>
            <a:ext cx="2412000" cy="571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accent2">
                    <a:lumMod val="75000"/>
                  </a:schemeClr>
                </a:solidFill>
                <a:latin typeface="微软雅黑" pitchFamily="34" charset="-122"/>
                <a:ea typeface="微软雅黑" pitchFamily="34" charset="-122"/>
              </a:rPr>
              <a:t>增加值增速比整个规模以上工业快</a:t>
            </a:r>
            <a:r>
              <a:rPr lang="en-US" altLang="zh-CN" sz="1600" dirty="0" smtClean="0">
                <a:solidFill>
                  <a:schemeClr val="accent2">
                    <a:lumMod val="75000"/>
                  </a:schemeClr>
                </a:solidFill>
                <a:latin typeface="微软雅黑" pitchFamily="34" charset="-122"/>
                <a:ea typeface="微软雅黑" pitchFamily="34" charset="-122"/>
              </a:rPr>
              <a:t>4.8</a:t>
            </a:r>
            <a:r>
              <a:rPr lang="zh-CN" altLang="en-US" sz="1600" dirty="0" smtClean="0">
                <a:solidFill>
                  <a:schemeClr val="accent2">
                    <a:lumMod val="75000"/>
                  </a:schemeClr>
                </a:solidFill>
                <a:latin typeface="微软雅黑" pitchFamily="34" charset="-122"/>
                <a:ea typeface="微软雅黑" pitchFamily="34" charset="-122"/>
              </a:rPr>
              <a:t>个百分点</a:t>
            </a:r>
            <a:endParaRPr lang="zh-CN" altLang="en-US" sz="1600" dirty="0">
              <a:solidFill>
                <a:schemeClr val="accent2">
                  <a:lumMod val="75000"/>
                </a:schemeClr>
              </a:solidFill>
              <a:latin typeface="微软雅黑" pitchFamily="34" charset="-122"/>
              <a:ea typeface="微软雅黑" pitchFamily="34" charset="-122"/>
            </a:endParaRPr>
          </a:p>
        </p:txBody>
      </p:sp>
      <p:pic>
        <p:nvPicPr>
          <p:cNvPr id="39" name="图片 38"/>
          <p:cNvPicPr>
            <a:picLocks noChangeAspect="1"/>
          </p:cNvPicPr>
          <p:nvPr/>
        </p:nvPicPr>
        <p:blipFill>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14942" y="2285998"/>
            <a:ext cx="911201" cy="714380"/>
          </a:xfrm>
          <a:prstGeom prst="rect">
            <a:avLst/>
          </a:prstGeom>
        </p:spPr>
      </p:pic>
      <p:sp>
        <p:nvSpPr>
          <p:cNvPr id="51" name="矩形 50"/>
          <p:cNvSpPr/>
          <p:nvPr/>
        </p:nvSpPr>
        <p:spPr>
          <a:xfrm>
            <a:off x="5652120" y="3161890"/>
            <a:ext cx="2980303" cy="338554"/>
          </a:xfrm>
          <a:prstGeom prst="rect">
            <a:avLst/>
          </a:prstGeom>
        </p:spPr>
        <p:txBody>
          <a:bodyPr wrap="none">
            <a:spAutoFit/>
          </a:bodyPr>
          <a:lstStyle/>
          <a:p>
            <a:r>
              <a:rPr lang="en-US" altLang="zh-CN" sz="1600" b="1" dirty="0" smtClean="0">
                <a:solidFill>
                  <a:schemeClr val="tx1">
                    <a:lumMod val="85000"/>
                    <a:lumOff val="15000"/>
                  </a:schemeClr>
                </a:solidFill>
                <a:latin typeface="微软雅黑" pitchFamily="34" charset="-122"/>
                <a:ea typeface="微软雅黑" pitchFamily="34" charset="-122"/>
              </a:rPr>
              <a:t>2016</a:t>
            </a:r>
            <a:r>
              <a:rPr lang="zh-CN" altLang="en-US" sz="1600" b="1" dirty="0" smtClean="0">
                <a:solidFill>
                  <a:schemeClr val="tx1">
                    <a:lumMod val="85000"/>
                    <a:lumOff val="15000"/>
                  </a:schemeClr>
                </a:solidFill>
                <a:latin typeface="微软雅黑" pitchFamily="34" charset="-122"/>
                <a:ea typeface="微软雅黑" pitchFamily="34" charset="-122"/>
              </a:rPr>
              <a:t>年，日均新登记企业</a:t>
            </a:r>
            <a:r>
              <a:rPr lang="en-US" altLang="zh-CN" sz="1600" b="1" dirty="0" smtClean="0">
                <a:solidFill>
                  <a:schemeClr val="tx1">
                    <a:lumMod val="85000"/>
                    <a:lumOff val="15000"/>
                  </a:schemeClr>
                </a:solidFill>
                <a:latin typeface="微软雅黑" pitchFamily="34" charset="-122"/>
                <a:ea typeface="微软雅黑" pitchFamily="34" charset="-122"/>
              </a:rPr>
              <a:t>——</a:t>
            </a:r>
            <a:endParaRPr lang="zh-CN" altLang="en-US" sz="1600" b="1" dirty="0">
              <a:solidFill>
                <a:schemeClr val="tx1">
                  <a:lumMod val="85000"/>
                  <a:lumOff val="15000"/>
                </a:schemeClr>
              </a:solidFill>
              <a:latin typeface="微软雅黑" pitchFamily="34" charset="-122"/>
              <a:ea typeface="微软雅黑" pitchFamily="34" charset="-122"/>
            </a:endParaRPr>
          </a:p>
        </p:txBody>
      </p:sp>
      <p:sp>
        <p:nvSpPr>
          <p:cNvPr id="52" name="圆角矩形 51"/>
          <p:cNvSpPr/>
          <p:nvPr/>
        </p:nvSpPr>
        <p:spPr>
          <a:xfrm>
            <a:off x="5786446" y="3553246"/>
            <a:ext cx="2412000" cy="571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accent2">
                    <a:lumMod val="75000"/>
                  </a:schemeClr>
                </a:solidFill>
                <a:latin typeface="微软雅黑" pitchFamily="34" charset="-122"/>
                <a:ea typeface="微软雅黑" pitchFamily="34" charset="-122"/>
              </a:rPr>
              <a:t>比上年同期多</a:t>
            </a:r>
            <a:r>
              <a:rPr lang="en-US" altLang="zh-CN" sz="1600" dirty="0" smtClean="0">
                <a:solidFill>
                  <a:schemeClr val="accent2">
                    <a:lumMod val="75000"/>
                  </a:schemeClr>
                </a:solidFill>
                <a:latin typeface="微软雅黑" pitchFamily="34" charset="-122"/>
                <a:ea typeface="微软雅黑" pitchFamily="34" charset="-122"/>
              </a:rPr>
              <a:t>0.31</a:t>
            </a:r>
            <a:r>
              <a:rPr lang="zh-CN" altLang="en-US" sz="1600" dirty="0" smtClean="0">
                <a:solidFill>
                  <a:schemeClr val="accent2">
                    <a:lumMod val="75000"/>
                  </a:schemeClr>
                </a:solidFill>
                <a:latin typeface="微软雅黑" pitchFamily="34" charset="-122"/>
                <a:ea typeface="微软雅黑" pitchFamily="34" charset="-122"/>
              </a:rPr>
              <a:t>万户</a:t>
            </a:r>
            <a:endParaRPr lang="zh-CN" altLang="en-US" sz="1600" dirty="0">
              <a:solidFill>
                <a:schemeClr val="accent2">
                  <a:lumMod val="75000"/>
                </a:schemeClr>
              </a:solidFill>
              <a:latin typeface="微软雅黑" pitchFamily="34" charset="-122"/>
              <a:ea typeface="微软雅黑" pitchFamily="34" charset="-122"/>
            </a:endParaRPr>
          </a:p>
        </p:txBody>
      </p:sp>
      <p:pic>
        <p:nvPicPr>
          <p:cNvPr id="53" name="图片 52" descr="7acb0a46f21fbe09460ce1c46a600c338644ad8b.jpg"/>
          <p:cNvPicPr>
            <a:picLocks noChangeAspect="1"/>
          </p:cNvPicPr>
          <p:nvPr/>
        </p:nvPicPr>
        <p:blipFill>
          <a:blip r:embed="rId9" cstate="print"/>
          <a:stretch>
            <a:fillRect/>
          </a:stretch>
        </p:blipFill>
        <p:spPr>
          <a:xfrm>
            <a:off x="8072462" y="3609557"/>
            <a:ext cx="729507" cy="729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450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5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16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75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18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9000"/>
                            </p:stCondLst>
                            <p:childTnLst>
                              <p:par>
                                <p:cTn id="33" presetID="3"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par>
                          <p:cTn id="36" fill="hold">
                            <p:stCondLst>
                              <p:cond delay="19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0"/>
                            </p:stCondLst>
                            <p:childTnLst>
                              <p:par>
                                <p:cTn id="41" presetID="55"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strVal val="#ppt_w*0.70"/>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Effect transition="in" filter="fade">
                                      <p:cBhvr>
                                        <p:cTn id="45" dur="1000"/>
                                        <p:tgtEl>
                                          <p:spTgt spid="18"/>
                                        </p:tgtEl>
                                      </p:cBhvr>
                                    </p:animEffect>
                                  </p:childTnLst>
                                </p:cTn>
                              </p:par>
                            </p:childTnLst>
                          </p:cTn>
                        </p:par>
                        <p:par>
                          <p:cTn id="46" fill="hold">
                            <p:stCondLst>
                              <p:cond delay="210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22000"/>
                            </p:stCondLst>
                            <p:childTnLst>
                              <p:par>
                                <p:cTn id="53" presetID="22" presetClass="entr" presetSubtype="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22500"/>
                            </p:stCondLst>
                            <p:childTnLst>
                              <p:par>
                                <p:cTn id="57" presetID="3" presetClass="entr" presetSubtype="1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childTnLst>
                          </p:cTn>
                        </p:par>
                        <p:par>
                          <p:cTn id="60" fill="hold">
                            <p:stCondLst>
                              <p:cond delay="23000"/>
                            </p:stCondLst>
                            <p:childTnLst>
                              <p:par>
                                <p:cTn id="61" presetID="42"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par>
                          <p:cTn id="66" fill="hold">
                            <p:stCondLst>
                              <p:cond delay="24000"/>
                            </p:stCondLst>
                            <p:childTnLst>
                              <p:par>
                                <p:cTn id="67" presetID="55" presetClass="entr" presetSubtype="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ppt_w</p:attrName>
                                        </p:attrNameLst>
                                      </p:cBhvr>
                                      <p:tavLst>
                                        <p:tav tm="0">
                                          <p:val>
                                            <p:strVal val="#ppt_w*0.70"/>
                                          </p:val>
                                        </p:tav>
                                        <p:tav tm="100000">
                                          <p:val>
                                            <p:strVal val="#ppt_w"/>
                                          </p:val>
                                        </p:tav>
                                      </p:tavLst>
                                    </p:anim>
                                    <p:anim calcmode="lin" valueType="num">
                                      <p:cBhvr>
                                        <p:cTn id="70" dur="1000" fill="hold"/>
                                        <p:tgtEl>
                                          <p:spTgt spid="34"/>
                                        </p:tgtEl>
                                        <p:attrNameLst>
                                          <p:attrName>ppt_h</p:attrName>
                                        </p:attrNameLst>
                                      </p:cBhvr>
                                      <p:tavLst>
                                        <p:tav tm="0">
                                          <p:val>
                                            <p:strVal val="#ppt_h"/>
                                          </p:val>
                                        </p:tav>
                                        <p:tav tm="100000">
                                          <p:val>
                                            <p:strVal val="#ppt_h"/>
                                          </p:val>
                                        </p:tav>
                                      </p:tavLst>
                                    </p:anim>
                                    <p:animEffect transition="in" filter="fade">
                                      <p:cBhvr>
                                        <p:cTn id="71" dur="1000"/>
                                        <p:tgtEl>
                                          <p:spTgt spid="34"/>
                                        </p:tgtEl>
                                      </p:cBhvr>
                                    </p:animEffect>
                                  </p:childTnLst>
                                </p:cTn>
                              </p:par>
                            </p:childTnLst>
                          </p:cTn>
                        </p:par>
                        <p:par>
                          <p:cTn id="72" fill="hold">
                            <p:stCondLst>
                              <p:cond delay="25000"/>
                            </p:stCondLst>
                            <p:childTnLst>
                              <p:par>
                                <p:cTn id="73" presetID="22" presetClass="entr" presetSubtype="8"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childTnLst>
                          </p:cTn>
                        </p:par>
                        <p:par>
                          <p:cTn id="76" fill="hold">
                            <p:stCondLst>
                              <p:cond delay="25500"/>
                            </p:stCondLst>
                            <p:childTnLst>
                              <p:par>
                                <p:cTn id="77" presetID="22" presetClass="entr" presetSubtype="4"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26000"/>
                            </p:stCondLst>
                            <p:childTnLst>
                              <p:par>
                                <p:cTn id="81" presetID="42"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1000"/>
                                        <p:tgtEl>
                                          <p:spTgt spid="44"/>
                                        </p:tgtEl>
                                      </p:cBhvr>
                                    </p:animEffect>
                                    <p:anim calcmode="lin" valueType="num">
                                      <p:cBhvr>
                                        <p:cTn id="84" dur="1000" fill="hold"/>
                                        <p:tgtEl>
                                          <p:spTgt spid="44"/>
                                        </p:tgtEl>
                                        <p:attrNameLst>
                                          <p:attrName>ppt_x</p:attrName>
                                        </p:attrNameLst>
                                      </p:cBhvr>
                                      <p:tavLst>
                                        <p:tav tm="0">
                                          <p:val>
                                            <p:strVal val="#ppt_x"/>
                                          </p:val>
                                        </p:tav>
                                        <p:tav tm="100000">
                                          <p:val>
                                            <p:strVal val="#ppt_x"/>
                                          </p:val>
                                        </p:tav>
                                      </p:tavLst>
                                    </p:anim>
                                    <p:anim calcmode="lin" valueType="num">
                                      <p:cBhvr>
                                        <p:cTn id="85" dur="1000" fill="hold"/>
                                        <p:tgtEl>
                                          <p:spTgt spid="44"/>
                                        </p:tgtEl>
                                        <p:attrNameLst>
                                          <p:attrName>ppt_y</p:attrName>
                                        </p:attrNameLst>
                                      </p:cBhvr>
                                      <p:tavLst>
                                        <p:tav tm="0">
                                          <p:val>
                                            <p:strVal val="#ppt_y+.1"/>
                                          </p:val>
                                        </p:tav>
                                        <p:tav tm="100000">
                                          <p:val>
                                            <p:strVal val="#ppt_y"/>
                                          </p:val>
                                        </p:tav>
                                      </p:tavLst>
                                    </p:anim>
                                  </p:childTnLst>
                                </p:cTn>
                              </p:par>
                            </p:childTnLst>
                          </p:cTn>
                        </p:par>
                        <p:par>
                          <p:cTn id="86" fill="hold">
                            <p:stCondLst>
                              <p:cond delay="27000"/>
                            </p:stCondLst>
                            <p:childTnLst>
                              <p:par>
                                <p:cTn id="87" presetID="22" presetClass="entr" presetSubtype="8"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left)">
                                      <p:cBhvr>
                                        <p:cTn id="89" dur="500"/>
                                        <p:tgtEl>
                                          <p:spTgt spid="51"/>
                                        </p:tgtEl>
                                      </p:cBhvr>
                                    </p:animEffect>
                                  </p:childTnLst>
                                </p:cTn>
                              </p:par>
                            </p:childTnLst>
                          </p:cTn>
                        </p:par>
                        <p:par>
                          <p:cTn id="90" fill="hold">
                            <p:stCondLst>
                              <p:cond delay="27500"/>
                            </p:stCondLst>
                            <p:childTnLst>
                              <p:par>
                                <p:cTn id="91" presetID="42" presetClass="entr" presetSubtype="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1000"/>
                                        <p:tgtEl>
                                          <p:spTgt spid="52"/>
                                        </p:tgtEl>
                                      </p:cBhvr>
                                    </p:animEffect>
                                    <p:anim calcmode="lin" valueType="num">
                                      <p:cBhvr>
                                        <p:cTn id="94" dur="1000" fill="hold"/>
                                        <p:tgtEl>
                                          <p:spTgt spid="52"/>
                                        </p:tgtEl>
                                        <p:attrNameLst>
                                          <p:attrName>ppt_x</p:attrName>
                                        </p:attrNameLst>
                                      </p:cBhvr>
                                      <p:tavLst>
                                        <p:tav tm="0">
                                          <p:val>
                                            <p:strVal val="#ppt_x"/>
                                          </p:val>
                                        </p:tav>
                                        <p:tav tm="100000">
                                          <p:val>
                                            <p:strVal val="#ppt_x"/>
                                          </p:val>
                                        </p:tav>
                                      </p:tavLst>
                                    </p:anim>
                                    <p:anim calcmode="lin" valueType="num">
                                      <p:cBhvr>
                                        <p:cTn id="95" dur="1000" fill="hold"/>
                                        <p:tgtEl>
                                          <p:spTgt spid="52"/>
                                        </p:tgtEl>
                                        <p:attrNameLst>
                                          <p:attrName>ppt_y</p:attrName>
                                        </p:attrNameLst>
                                      </p:cBhvr>
                                      <p:tavLst>
                                        <p:tav tm="0">
                                          <p:val>
                                            <p:strVal val="#ppt_y+.1"/>
                                          </p:val>
                                        </p:tav>
                                        <p:tav tm="100000">
                                          <p:val>
                                            <p:strVal val="#ppt_y"/>
                                          </p:val>
                                        </p:tav>
                                      </p:tavLst>
                                    </p:anim>
                                  </p:childTnLst>
                                </p:cTn>
                              </p:par>
                            </p:childTnLst>
                          </p:cTn>
                        </p:par>
                        <p:par>
                          <p:cTn id="96" fill="hold">
                            <p:stCondLst>
                              <p:cond delay="28500"/>
                            </p:stCondLst>
                            <p:childTnLst>
                              <p:par>
                                <p:cTn id="97" presetID="42" presetClass="entr" presetSubtype="0" fill="hold"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1000"/>
                                        <p:tgtEl>
                                          <p:spTgt spid="53"/>
                                        </p:tgtEl>
                                      </p:cBhvr>
                                    </p:animEffect>
                                    <p:anim calcmode="lin" valueType="num">
                                      <p:cBhvr>
                                        <p:cTn id="100" dur="1000" fill="hold"/>
                                        <p:tgtEl>
                                          <p:spTgt spid="53"/>
                                        </p:tgtEl>
                                        <p:attrNameLst>
                                          <p:attrName>ppt_x</p:attrName>
                                        </p:attrNameLst>
                                      </p:cBhvr>
                                      <p:tavLst>
                                        <p:tav tm="0">
                                          <p:val>
                                            <p:strVal val="#ppt_x"/>
                                          </p:val>
                                        </p:tav>
                                        <p:tav tm="100000">
                                          <p:val>
                                            <p:strVal val="#ppt_x"/>
                                          </p:val>
                                        </p:tav>
                                      </p:tavLst>
                                    </p:anim>
                                    <p:anim calcmode="lin" valueType="num">
                                      <p:cBhvr>
                                        <p:cTn id="10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7" grpId="0"/>
      <p:bldP spid="25" grpId="0"/>
      <p:bldP spid="31" grpId="0"/>
      <p:bldP spid="43" grpId="0"/>
      <p:bldP spid="44" grpId="0" animBg="1"/>
      <p:bldP spid="51" grpId="0"/>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150637" y="1150636"/>
            <a:ext cx="5143500" cy="2842227"/>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3449179" y="1419670"/>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1</a:t>
            </a:r>
            <a:endParaRPr lang="zh-CN" altLang="en-US" sz="2400" b="1" dirty="0"/>
          </a:p>
        </p:txBody>
      </p:sp>
      <p:sp>
        <p:nvSpPr>
          <p:cNvPr id="9" name="矩形 8"/>
          <p:cNvSpPr/>
          <p:nvPr/>
        </p:nvSpPr>
        <p:spPr>
          <a:xfrm>
            <a:off x="3890917" y="1419670"/>
            <a:ext cx="4929555"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a:t>
            </a:r>
            <a:r>
              <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持把握大</a:t>
            </a: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逻辑</a:t>
            </a:r>
            <a:r>
              <a:rPr lang="en-US" altLang="zh-CN"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适应引领服务经济发展新常态</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2" name="椭圆 11"/>
          <p:cNvSpPr/>
          <p:nvPr/>
        </p:nvSpPr>
        <p:spPr>
          <a:xfrm>
            <a:off x="2644317" y="1923726"/>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2</a:t>
            </a:r>
            <a:endParaRPr lang="zh-CN" altLang="en-US" sz="2400" b="1" dirty="0"/>
          </a:p>
        </p:txBody>
      </p:sp>
      <p:sp>
        <p:nvSpPr>
          <p:cNvPr id="13" name="矩形 12"/>
          <p:cNvSpPr/>
          <p:nvPr/>
        </p:nvSpPr>
        <p:spPr>
          <a:xfrm>
            <a:off x="3086055" y="1923726"/>
            <a:ext cx="4006225"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a:t>
            </a:r>
            <a:r>
              <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持贯彻新</a:t>
            </a: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理念</a:t>
            </a:r>
            <a:r>
              <a:rPr lang="en-US"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指引改革发展新实践</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4" name="椭圆 13"/>
          <p:cNvSpPr/>
          <p:nvPr/>
        </p:nvSpPr>
        <p:spPr>
          <a:xfrm>
            <a:off x="3269135" y="2427782"/>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3</a:t>
            </a:r>
            <a:endParaRPr lang="zh-CN" altLang="en-US" sz="2400" b="1" dirty="0"/>
          </a:p>
        </p:txBody>
      </p:sp>
      <p:sp>
        <p:nvSpPr>
          <p:cNvPr id="15" name="矩形 14"/>
          <p:cNvSpPr/>
          <p:nvPr/>
        </p:nvSpPr>
        <p:spPr>
          <a:xfrm>
            <a:off x="3710873" y="2427782"/>
            <a:ext cx="5397631"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a:t>
            </a:r>
            <a:r>
              <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持稳中求进工作总</a:t>
            </a: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基调</a:t>
            </a:r>
            <a:r>
              <a:rPr lang="en-US" altLang="zh-CN"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保持经济运行在合理区间</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6" name="椭圆 15"/>
          <p:cNvSpPr/>
          <p:nvPr/>
        </p:nvSpPr>
        <p:spPr>
          <a:xfrm>
            <a:off x="2699792" y="2928940"/>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4</a:t>
            </a:r>
            <a:endParaRPr lang="zh-CN" altLang="en-US" sz="2400" b="1" dirty="0"/>
          </a:p>
        </p:txBody>
      </p:sp>
      <p:sp>
        <p:nvSpPr>
          <p:cNvPr id="17" name="矩形 16"/>
          <p:cNvSpPr/>
          <p:nvPr/>
        </p:nvSpPr>
        <p:spPr>
          <a:xfrm>
            <a:off x="3141530" y="2928940"/>
            <a:ext cx="6112571" cy="380553"/>
          </a:xfrm>
          <a:prstGeom prst="rect">
            <a:avLst/>
          </a:prstGeom>
        </p:spPr>
        <p:txBody>
          <a:bodyPr wrap="none">
            <a:spAutoFit/>
          </a:bodyPr>
          <a:lstStyle/>
          <a:p>
            <a:pPr marR="0" lvl="0" indent="0" fontAlgn="base">
              <a:lnSpc>
                <a:spcPct val="12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a:t>
            </a:r>
            <a:r>
              <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持以深化供给侧结构性改革为</a:t>
            </a: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主线</a:t>
            </a:r>
            <a:r>
              <a:rPr lang="en-US"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着力提升国际竞争力</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8" name="椭圆 17"/>
          <p:cNvSpPr/>
          <p:nvPr/>
        </p:nvSpPr>
        <p:spPr>
          <a:xfrm>
            <a:off x="3643306" y="3435846"/>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5</a:t>
            </a:r>
            <a:endParaRPr lang="zh-CN" altLang="en-US" sz="2400" b="1" dirty="0"/>
          </a:p>
        </p:txBody>
      </p:sp>
      <p:sp>
        <p:nvSpPr>
          <p:cNvPr id="19" name="矩形 18"/>
          <p:cNvSpPr/>
          <p:nvPr/>
        </p:nvSpPr>
        <p:spPr>
          <a:xfrm>
            <a:off x="4085044" y="3435846"/>
            <a:ext cx="4701798" cy="757130"/>
          </a:xfrm>
          <a:prstGeom prst="rect">
            <a:avLst/>
          </a:prstGeom>
        </p:spPr>
        <p:txBody>
          <a:bodyPr wrap="square">
            <a:spAutoFit/>
          </a:bodyPr>
          <a:lstStyle/>
          <a:p>
            <a:pPr marR="0" lvl="0" indent="0" fontAlgn="base">
              <a:lnSpc>
                <a:spcPct val="12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a:t>
            </a:r>
            <a:r>
              <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持以提高发展质量和效益为</a:t>
            </a: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中心</a:t>
            </a:r>
            <a:r>
              <a:rPr lang="en-US" altLang="zh-CN"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促进经济保持中高速增长迈向中高端水平</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20" name="椭圆 19"/>
          <p:cNvSpPr/>
          <p:nvPr/>
        </p:nvSpPr>
        <p:spPr>
          <a:xfrm>
            <a:off x="3203848" y="4211452"/>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6</a:t>
            </a:r>
            <a:endParaRPr lang="zh-CN" altLang="en-US" sz="2400" b="1" dirty="0"/>
          </a:p>
        </p:txBody>
      </p:sp>
      <p:sp>
        <p:nvSpPr>
          <p:cNvPr id="21" name="矩形 20"/>
          <p:cNvSpPr/>
          <p:nvPr/>
        </p:nvSpPr>
        <p:spPr>
          <a:xfrm>
            <a:off x="3648990" y="4211452"/>
            <a:ext cx="5163593"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坚</a:t>
            </a:r>
            <a:r>
              <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持打好政策组合</a:t>
            </a: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拳</a:t>
            </a:r>
            <a:r>
              <a:rPr lang="en-US"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a:t>
            </a:r>
            <a:r>
              <a:rPr lang="zh-CN" altLang="zh-CN"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把发展的重点措施落到实处</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072198" y="41972"/>
            <a:ext cx="3012093" cy="1161626"/>
          </a:xfrm>
          <a:prstGeom prst="rect">
            <a:avLst/>
          </a:prstGeom>
        </p:spPr>
      </p:pic>
      <p:cxnSp>
        <p:nvCxnSpPr>
          <p:cNvPr id="23" name="直接连接符 22"/>
          <p:cNvCxnSpPr/>
          <p:nvPr/>
        </p:nvCxnSpPr>
        <p:spPr>
          <a:xfrm>
            <a:off x="4090854" y="1203598"/>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750002" y="843558"/>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稳中有进</a:t>
            </a:r>
            <a:r>
              <a:rPr lang="en-US" altLang="zh-CN"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稳中向好</a:t>
            </a:r>
            <a:endPar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7" name="图片 26" descr="杂志社logo 新域名.png"/>
          <p:cNvPicPr>
            <a:picLocks noChangeAspect="1"/>
          </p:cNvPicPr>
          <p:nvPr/>
        </p:nvPicPr>
        <p:blipFill>
          <a:blip r:embed="rId3" cstate="print"/>
          <a:stretch>
            <a:fillRect/>
          </a:stretch>
        </p:blipFill>
        <p:spPr>
          <a:xfrm>
            <a:off x="7715272" y="4786995"/>
            <a:ext cx="1296000" cy="304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400"/>
                            </p:stCondLst>
                            <p:childTnLst>
                              <p:par>
                                <p:cTn id="23" presetID="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50" fill="hold"/>
                                        <p:tgtEl>
                                          <p:spTgt spid="23"/>
                                        </p:tgtEl>
                                        <p:attrNameLst>
                                          <p:attrName>ppt_x</p:attrName>
                                        </p:attrNameLst>
                                      </p:cBhvr>
                                      <p:tavLst>
                                        <p:tav tm="0">
                                          <p:val>
                                            <p:strVal val="0-#ppt_w/2"/>
                                          </p:val>
                                        </p:tav>
                                        <p:tav tm="100000">
                                          <p:val>
                                            <p:strVal val="#ppt_x"/>
                                          </p:val>
                                        </p:tav>
                                      </p:tavLst>
                                    </p:anim>
                                    <p:anim calcmode="lin" valueType="num">
                                      <p:cBhvr additive="base">
                                        <p:cTn id="26" dur="25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65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15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 calcmode="lin" valueType="num">
                                      <p:cBhvr>
                                        <p:cTn id="70" dur="500" fill="hold"/>
                                        <p:tgtEl>
                                          <p:spTgt spid="16"/>
                                        </p:tgtEl>
                                        <p:attrNameLst>
                                          <p:attrName>style.rotation</p:attrName>
                                        </p:attrNameLst>
                                      </p:cBhvr>
                                      <p:tavLst>
                                        <p:tav tm="0">
                                          <p:val>
                                            <p:fltVal val="90"/>
                                          </p:val>
                                        </p:tav>
                                        <p:tav tm="100000">
                                          <p:val>
                                            <p:fltVal val="0"/>
                                          </p:val>
                                        </p:tav>
                                      </p:tavLst>
                                    </p:anim>
                                    <p:animEffect transition="in" filter="fade">
                                      <p:cBhvr>
                                        <p:cTn id="71" dur="500"/>
                                        <p:tgtEl>
                                          <p:spTgt spid="16"/>
                                        </p:tgtEl>
                                      </p:cBhvr>
                                    </p:animEffect>
                                  </p:childTnLst>
                                </p:cTn>
                              </p:par>
                            </p:childTnLst>
                          </p:cTn>
                        </p:par>
                        <p:par>
                          <p:cTn id="72" fill="hold">
                            <p:stCondLst>
                              <p:cond delay="665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7150"/>
                            </p:stCondLst>
                            <p:childTnLst>
                              <p:par>
                                <p:cTn id="77" presetID="31"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 calcmode="lin" valueType="num">
                                      <p:cBhvr>
                                        <p:cTn id="81" dur="500" fill="hold"/>
                                        <p:tgtEl>
                                          <p:spTgt spid="18"/>
                                        </p:tgtEl>
                                        <p:attrNameLst>
                                          <p:attrName>style.rotation</p:attrName>
                                        </p:attrNameLst>
                                      </p:cBhvr>
                                      <p:tavLst>
                                        <p:tav tm="0">
                                          <p:val>
                                            <p:fltVal val="90"/>
                                          </p:val>
                                        </p:tav>
                                        <p:tav tm="100000">
                                          <p:val>
                                            <p:fltVal val="0"/>
                                          </p:val>
                                        </p:tav>
                                      </p:tavLst>
                                    </p:anim>
                                    <p:animEffect transition="in" filter="fade">
                                      <p:cBhvr>
                                        <p:cTn id="82" dur="500"/>
                                        <p:tgtEl>
                                          <p:spTgt spid="18"/>
                                        </p:tgtEl>
                                      </p:cBhvr>
                                    </p:animEffect>
                                  </p:childTnLst>
                                </p:cTn>
                              </p:par>
                            </p:childTnLst>
                          </p:cTn>
                        </p:par>
                        <p:par>
                          <p:cTn id="83" fill="hold">
                            <p:stCondLst>
                              <p:cond delay="765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150"/>
                            </p:stCondLst>
                            <p:childTnLst>
                              <p:par>
                                <p:cTn id="88" presetID="31"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 calcmode="lin" valueType="num">
                                      <p:cBhvr>
                                        <p:cTn id="92" dur="500" fill="hold"/>
                                        <p:tgtEl>
                                          <p:spTgt spid="20"/>
                                        </p:tgtEl>
                                        <p:attrNameLst>
                                          <p:attrName>style.rotation</p:attrName>
                                        </p:attrNameLst>
                                      </p:cBhvr>
                                      <p:tavLst>
                                        <p:tav tm="0">
                                          <p:val>
                                            <p:fltVal val="90"/>
                                          </p:val>
                                        </p:tav>
                                        <p:tav tm="100000">
                                          <p:val>
                                            <p:fltVal val="0"/>
                                          </p:val>
                                        </p:tav>
                                      </p:tavLst>
                                    </p:anim>
                                    <p:animEffect transition="in" filter="fade">
                                      <p:cBhvr>
                                        <p:cTn id="93" dur="500"/>
                                        <p:tgtEl>
                                          <p:spTgt spid="20"/>
                                        </p:tgtEl>
                                      </p:cBhvr>
                                    </p:animEffect>
                                  </p:childTnLst>
                                </p:cTn>
                              </p:par>
                            </p:childTnLst>
                          </p:cTn>
                        </p:par>
                        <p:par>
                          <p:cTn id="94" fill="hold">
                            <p:stCondLst>
                              <p:cond delay="8650"/>
                            </p:stCondLst>
                            <p:childTnLst>
                              <p:par>
                                <p:cTn id="95" presetID="22" presetClass="entr" presetSubtype="8"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9150"/>
                            </p:stCondLst>
                            <p:childTnLst>
                              <p:par>
                                <p:cTn id="99" presetID="42" presetClass="entr" presetSubtype="0"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2" grpId="0" animBg="1"/>
      <p:bldP spid="13" grpId="0"/>
      <p:bldP spid="14" grpId="0" animBg="1"/>
      <p:bldP spid="15" grpId="0"/>
      <p:bldP spid="16" grpId="0" animBg="1"/>
      <p:bldP spid="17" grpId="0"/>
      <p:bldP spid="18" grpId="0" animBg="1"/>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928676"/>
            <a:ext cx="8072494" cy="400110"/>
          </a:xfrm>
          <a:prstGeom prst="rect">
            <a:avLst/>
          </a:prstGeom>
        </p:spPr>
        <p:txBody>
          <a:bodyPr wrap="squar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在巩固“稳”的基础上下功夫，在积蓄“进”的力量上出实招</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sp>
        <p:nvSpPr>
          <p:cNvPr id="3" name="矩形 2"/>
          <p:cNvSpPr/>
          <p:nvPr/>
        </p:nvSpPr>
        <p:spPr>
          <a:xfrm>
            <a:off x="2627784" y="214296"/>
            <a:ext cx="4515980"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2" charset="-122"/>
                <a:ea typeface="黑体" pitchFamily="2" charset="-122"/>
              </a:rPr>
              <a:t>未来要继续处理好稳和进的关系</a:t>
            </a:r>
          </a:p>
        </p:txBody>
      </p:sp>
      <p:grpSp>
        <p:nvGrpSpPr>
          <p:cNvPr id="4" name="组合 3"/>
          <p:cNvGrpSpPr/>
          <p:nvPr/>
        </p:nvGrpSpPr>
        <p:grpSpPr>
          <a:xfrm>
            <a:off x="800657" y="4000510"/>
            <a:ext cx="3842781" cy="400110"/>
            <a:chOff x="2555776" y="1948770"/>
            <a:chExt cx="3842781" cy="400110"/>
          </a:xfrm>
        </p:grpSpPr>
        <p:grpSp>
          <p:nvGrpSpPr>
            <p:cNvPr id="5" name="组合 22"/>
            <p:cNvGrpSpPr/>
            <p:nvPr/>
          </p:nvGrpSpPr>
          <p:grpSpPr>
            <a:xfrm>
              <a:off x="3073037" y="1948770"/>
              <a:ext cx="3325520" cy="400110"/>
              <a:chOff x="192717" y="1876762"/>
              <a:chExt cx="3325520" cy="400110"/>
            </a:xfrm>
          </p:grpSpPr>
          <p:sp>
            <p:nvSpPr>
              <p:cNvPr id="7" name="矩形 6"/>
              <p:cNvSpPr/>
              <p:nvPr/>
            </p:nvSpPr>
            <p:spPr>
              <a:xfrm>
                <a:off x="192717" y="1876762"/>
                <a:ext cx="2749471"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政策要稳</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财政和货币</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8" name="直接连接符 7"/>
              <p:cNvCxnSpPr/>
              <p:nvPr/>
            </p:nvCxnSpPr>
            <p:spPr>
              <a:xfrm>
                <a:off x="3050237" y="213285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2555776"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1" name="图片 10"/>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067" t="13601" r="10635"/>
          <a:stretch/>
        </p:blipFill>
        <p:spPr>
          <a:xfrm>
            <a:off x="500034" y="1736055"/>
            <a:ext cx="1892060" cy="1907265"/>
          </a:xfrm>
          <a:prstGeom prst="rect">
            <a:avLst/>
          </a:prstGeom>
        </p:spPr>
      </p:pic>
      <p:sp>
        <p:nvSpPr>
          <p:cNvPr id="13" name="矩形 12"/>
          <p:cNvSpPr/>
          <p:nvPr/>
        </p:nvSpPr>
        <p:spPr>
          <a:xfrm>
            <a:off x="2462825" y="1571618"/>
            <a:ext cx="2037737"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财政政策 </a:t>
            </a: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积极有效</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2214546" y="1925419"/>
            <a:ext cx="2714612" cy="978729"/>
          </a:xfrm>
          <a:prstGeom prst="rect">
            <a:avLst/>
          </a:prstGeom>
        </p:spPr>
        <p:txBody>
          <a:bodyPr wrap="square">
            <a:spAutoFit/>
          </a:bodyPr>
          <a:lstStyle/>
          <a:p>
            <a:pPr>
              <a:lnSpc>
                <a:spcPct val="120000"/>
              </a:lnSpc>
              <a:buFont typeface="Arial" pitchFamily="34" charset="0"/>
              <a:buChar char="•"/>
            </a:pPr>
            <a:r>
              <a:rPr lang="zh-CN" altLang="en-US" sz="1600" b="1" dirty="0" smtClean="0"/>
              <a:t>  政府负债率</a:t>
            </a:r>
            <a:r>
              <a:rPr lang="en-US" sz="1600" b="1" dirty="0" smtClean="0">
                <a:solidFill>
                  <a:srgbClr val="C00000"/>
                </a:solidFill>
                <a:latin typeface="微软雅黑" pitchFamily="34" charset="-122"/>
                <a:ea typeface="微软雅黑" pitchFamily="34" charset="-122"/>
              </a:rPr>
              <a:t>40%</a:t>
            </a:r>
            <a:r>
              <a:rPr lang="zh-CN" altLang="en-US" sz="1600" b="1" dirty="0" smtClean="0"/>
              <a:t>左右</a:t>
            </a:r>
            <a:endParaRPr lang="en-US" altLang="zh-CN" sz="1600" b="1" dirty="0" smtClean="0"/>
          </a:p>
          <a:p>
            <a:pPr>
              <a:lnSpc>
                <a:spcPct val="120000"/>
              </a:lnSpc>
              <a:buFont typeface="Arial" pitchFamily="34" charset="0"/>
              <a:buChar char="•"/>
            </a:pPr>
            <a:r>
              <a:rPr lang="zh-CN" altLang="en-US" sz="1600" b="1" dirty="0" smtClean="0"/>
              <a:t>  中央政府负债率</a:t>
            </a:r>
            <a:r>
              <a:rPr lang="en-US" sz="1600" b="1" dirty="0" smtClean="0">
                <a:solidFill>
                  <a:srgbClr val="C00000"/>
                </a:solidFill>
                <a:latin typeface="微软雅黑" pitchFamily="34" charset="-122"/>
                <a:ea typeface="微软雅黑" pitchFamily="34" charset="-122"/>
              </a:rPr>
              <a:t>16%</a:t>
            </a:r>
            <a:r>
              <a:rPr lang="zh-CN" altLang="en-US" sz="1600" b="1" dirty="0" smtClean="0"/>
              <a:t>左右</a:t>
            </a:r>
            <a:endParaRPr lang="en-US" altLang="zh-CN" sz="1600" b="1" dirty="0" smtClean="0"/>
          </a:p>
          <a:p>
            <a:pPr algn="r">
              <a:lnSpc>
                <a:spcPct val="120000"/>
              </a:lnSpc>
            </a:pPr>
            <a:r>
              <a:rPr lang="en-US" altLang="zh-CN" sz="1600" b="1" dirty="0" smtClean="0"/>
              <a:t>              ——</a:t>
            </a:r>
            <a:r>
              <a:rPr lang="zh-CN" altLang="en-US" sz="1600" b="1" dirty="0" smtClean="0"/>
              <a:t>有较大空间  </a:t>
            </a:r>
            <a:endParaRPr lang="zh-CN" altLang="en-US" sz="1600" b="1" dirty="0"/>
          </a:p>
        </p:txBody>
      </p:sp>
      <p:cxnSp>
        <p:nvCxnSpPr>
          <p:cNvPr id="15" name="直接连接符 14"/>
          <p:cNvCxnSpPr/>
          <p:nvPr/>
        </p:nvCxnSpPr>
        <p:spPr bwMode="auto">
          <a:xfrm>
            <a:off x="2285984" y="1928808"/>
            <a:ext cx="2376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sp>
        <p:nvSpPr>
          <p:cNvPr id="16" name="矩形 15"/>
          <p:cNvSpPr/>
          <p:nvPr/>
        </p:nvSpPr>
        <p:spPr>
          <a:xfrm>
            <a:off x="2605701" y="2963445"/>
            <a:ext cx="2037737"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货币政策 </a:t>
            </a: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稳健中性</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17" name="矩形 16"/>
          <p:cNvSpPr/>
          <p:nvPr/>
        </p:nvSpPr>
        <p:spPr>
          <a:xfrm>
            <a:off x="2500298" y="3317246"/>
            <a:ext cx="2571736" cy="683264"/>
          </a:xfrm>
          <a:prstGeom prst="rect">
            <a:avLst/>
          </a:prstGeom>
        </p:spPr>
        <p:txBody>
          <a:bodyPr wrap="square">
            <a:spAutoFit/>
          </a:bodyPr>
          <a:lstStyle/>
          <a:p>
            <a:pPr>
              <a:lnSpc>
                <a:spcPct val="120000"/>
              </a:lnSpc>
              <a:buFont typeface="Arial" pitchFamily="34" charset="0"/>
              <a:buChar char="•"/>
            </a:pPr>
            <a:r>
              <a:rPr lang="zh-CN" altLang="en-US" sz="1600" b="1" dirty="0" smtClean="0"/>
              <a:t>  维护流动性基本稳定</a:t>
            </a:r>
            <a:endParaRPr lang="en-US" altLang="zh-CN" sz="1600" b="1" dirty="0" smtClean="0"/>
          </a:p>
          <a:p>
            <a:pPr>
              <a:lnSpc>
                <a:spcPct val="120000"/>
              </a:lnSpc>
              <a:buFont typeface="Arial" pitchFamily="34" charset="0"/>
              <a:buChar char="•"/>
            </a:pPr>
            <a:r>
              <a:rPr lang="zh-CN" altLang="en-US" sz="1600" b="1" dirty="0" smtClean="0"/>
              <a:t>  支持实体经济发展</a:t>
            </a:r>
            <a:endParaRPr lang="zh-CN" altLang="en-US" sz="1600" b="1" dirty="0"/>
          </a:p>
        </p:txBody>
      </p:sp>
      <p:cxnSp>
        <p:nvCxnSpPr>
          <p:cNvPr id="18" name="直接连接符 17"/>
          <p:cNvCxnSpPr/>
          <p:nvPr/>
        </p:nvCxnSpPr>
        <p:spPr bwMode="auto">
          <a:xfrm>
            <a:off x="2481752" y="3320635"/>
            <a:ext cx="2376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grpSp>
        <p:nvGrpSpPr>
          <p:cNvPr id="19" name="组合 18"/>
          <p:cNvGrpSpPr/>
          <p:nvPr/>
        </p:nvGrpSpPr>
        <p:grpSpPr>
          <a:xfrm>
            <a:off x="4929190" y="1500180"/>
            <a:ext cx="4025029" cy="400110"/>
            <a:chOff x="2555776" y="1948770"/>
            <a:chExt cx="4025029" cy="400110"/>
          </a:xfrm>
        </p:grpSpPr>
        <p:grpSp>
          <p:nvGrpSpPr>
            <p:cNvPr id="20" name="组合 22"/>
            <p:cNvGrpSpPr/>
            <p:nvPr/>
          </p:nvGrpSpPr>
          <p:grpSpPr>
            <a:xfrm>
              <a:off x="3040971" y="1948770"/>
              <a:ext cx="3539834" cy="400110"/>
              <a:chOff x="160651" y="1876762"/>
              <a:chExt cx="3539834" cy="400110"/>
            </a:xfrm>
          </p:grpSpPr>
          <p:sp>
            <p:nvSpPr>
              <p:cNvPr id="22" name="矩形 21"/>
              <p:cNvSpPr/>
              <p:nvPr/>
            </p:nvSpPr>
            <p:spPr>
              <a:xfrm>
                <a:off x="160651" y="1876762"/>
                <a:ext cx="3005951"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调结构</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促改革</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强功能</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23" name="直接连接符 22"/>
              <p:cNvCxnSpPr/>
              <p:nvPr/>
            </p:nvCxnSpPr>
            <p:spPr>
              <a:xfrm>
                <a:off x="3232485" y="213285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a:off x="2555776"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5" name="图片 24" descr="timg (37).jpg"/>
          <p:cNvPicPr>
            <a:picLocks noChangeAspect="1"/>
          </p:cNvPicPr>
          <p:nvPr/>
        </p:nvPicPr>
        <p:blipFill>
          <a:blip r:embed="rId3"/>
          <a:stretch>
            <a:fillRect/>
          </a:stretch>
        </p:blipFill>
        <p:spPr>
          <a:xfrm>
            <a:off x="5072066" y="2083296"/>
            <a:ext cx="1435266" cy="952495"/>
          </a:xfrm>
          <a:prstGeom prst="rect">
            <a:avLst/>
          </a:prstGeom>
          <a:ln>
            <a:noFill/>
          </a:ln>
          <a:effectLst>
            <a:softEdge rad="112500"/>
          </a:effectLst>
        </p:spPr>
      </p:pic>
      <p:sp>
        <p:nvSpPr>
          <p:cNvPr id="26" name="矩形 25"/>
          <p:cNvSpPr/>
          <p:nvPr/>
        </p:nvSpPr>
        <p:spPr>
          <a:xfrm>
            <a:off x="6507332" y="1964221"/>
            <a:ext cx="2500330" cy="1250471"/>
          </a:xfrm>
          <a:prstGeom prst="rect">
            <a:avLst/>
          </a:prstGeom>
        </p:spPr>
        <p:txBody>
          <a:bodyPr wrap="square">
            <a:spAutoFit/>
          </a:bodyPr>
          <a:lstStyle/>
          <a:p>
            <a:pPr>
              <a:lnSpc>
                <a:spcPct val="120000"/>
              </a:lnSpc>
              <a:buFont typeface="Arial" pitchFamily="34" charset="0"/>
              <a:buChar char="•"/>
            </a:pPr>
            <a:r>
              <a:rPr lang="zh-CN" altLang="en-US" sz="1600" b="1" dirty="0" smtClean="0"/>
              <a:t> 深化供给侧结构性改革</a:t>
            </a:r>
            <a:endParaRPr lang="en-US" altLang="zh-CN" sz="1600" b="1" dirty="0" smtClean="0"/>
          </a:p>
          <a:p>
            <a:pPr>
              <a:lnSpc>
                <a:spcPct val="120000"/>
              </a:lnSpc>
              <a:buFont typeface="Arial" pitchFamily="34" charset="0"/>
              <a:buChar char="•"/>
            </a:pPr>
            <a:r>
              <a:rPr lang="zh-CN" altLang="en-US" sz="1600" b="1" dirty="0" smtClean="0"/>
              <a:t> 脚踏实地调整经济结构</a:t>
            </a:r>
            <a:endParaRPr lang="en-US" altLang="zh-CN" sz="1600" b="1" dirty="0" smtClean="0"/>
          </a:p>
          <a:p>
            <a:pPr>
              <a:lnSpc>
                <a:spcPct val="120000"/>
              </a:lnSpc>
              <a:buFont typeface="Arial" pitchFamily="34" charset="0"/>
              <a:buChar char="•"/>
            </a:pPr>
            <a:r>
              <a:rPr lang="zh-CN" altLang="en-US" sz="1600" b="1" dirty="0" smtClean="0"/>
              <a:t> 培育壮大新动能</a:t>
            </a:r>
            <a:endParaRPr lang="en-US" altLang="zh-CN" sz="1600" b="1" dirty="0" smtClean="0"/>
          </a:p>
          <a:p>
            <a:pPr>
              <a:lnSpc>
                <a:spcPct val="120000"/>
              </a:lnSpc>
              <a:buFont typeface="Arial" pitchFamily="34" charset="0"/>
              <a:buChar char="•"/>
            </a:pPr>
            <a:r>
              <a:rPr lang="zh-CN" altLang="en-US" sz="1600" b="1" dirty="0" smtClean="0"/>
              <a:t> 改造提升传统动能</a:t>
            </a:r>
            <a:endParaRPr lang="zh-CN" altLang="en-US" sz="1600" b="1" dirty="0"/>
          </a:p>
        </p:txBody>
      </p:sp>
      <p:grpSp>
        <p:nvGrpSpPr>
          <p:cNvPr id="27" name="组合 26"/>
          <p:cNvGrpSpPr/>
          <p:nvPr/>
        </p:nvGrpSpPr>
        <p:grpSpPr>
          <a:xfrm>
            <a:off x="5131140" y="3286130"/>
            <a:ext cx="3727140" cy="400110"/>
            <a:chOff x="2621032" y="1948770"/>
            <a:chExt cx="3727140" cy="400110"/>
          </a:xfrm>
        </p:grpSpPr>
        <p:grpSp>
          <p:nvGrpSpPr>
            <p:cNvPr id="28" name="组合 22"/>
            <p:cNvGrpSpPr/>
            <p:nvPr/>
          </p:nvGrpSpPr>
          <p:grpSpPr>
            <a:xfrm>
              <a:off x="3504705" y="1948770"/>
              <a:ext cx="2843467" cy="400110"/>
              <a:chOff x="624385" y="1876762"/>
              <a:chExt cx="2843467" cy="400110"/>
            </a:xfrm>
          </p:grpSpPr>
          <p:sp>
            <p:nvSpPr>
              <p:cNvPr id="30" name="矩形 29"/>
              <p:cNvSpPr/>
              <p:nvPr/>
            </p:nvSpPr>
            <p:spPr>
              <a:xfrm>
                <a:off x="624385" y="1876762"/>
                <a:ext cx="1980029"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守住</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金融风险</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31" name="直接连接符 30"/>
              <p:cNvCxnSpPr/>
              <p:nvPr/>
            </p:nvCxnSpPr>
            <p:spPr>
              <a:xfrm>
                <a:off x="2675852" y="2132856"/>
                <a:ext cx="7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2621032" y="2204864"/>
              <a:ext cx="7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583156" y="3814890"/>
            <a:ext cx="900000" cy="900000"/>
            <a:chOff x="5292080" y="1628800"/>
            <a:chExt cx="1008000" cy="1008000"/>
          </a:xfrm>
        </p:grpSpPr>
        <p:sp>
          <p:nvSpPr>
            <p:cNvPr id="34" name="椭圆 33"/>
            <p:cNvSpPr/>
            <p:nvPr/>
          </p:nvSpPr>
          <p:spPr bwMode="auto">
            <a:xfrm>
              <a:off x="5292080" y="1628800"/>
              <a:ext cx="1008000" cy="10080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accent6">
                    <a:lumMod val="75000"/>
                  </a:schemeClr>
                </a:solidFill>
                <a:effectLst/>
                <a:latin typeface="黑体" pitchFamily="49" charset="-122"/>
                <a:ea typeface="黑体" pitchFamily="49" charset="-122"/>
              </a:endParaRPr>
            </a:p>
          </p:txBody>
        </p:sp>
        <p:sp>
          <p:nvSpPr>
            <p:cNvPr id="35" name="矩形 34"/>
            <p:cNvSpPr/>
            <p:nvPr/>
          </p:nvSpPr>
          <p:spPr>
            <a:xfrm>
              <a:off x="5441013" y="1747410"/>
              <a:ext cx="784933" cy="792832"/>
            </a:xfrm>
            <a:prstGeom prst="rect">
              <a:avLst/>
            </a:prstGeom>
            <a:ln>
              <a:noFill/>
            </a:ln>
          </p:spPr>
          <p:txBody>
            <a:bodyPr wrap="none">
              <a:spAutoFit/>
            </a:bodyPr>
            <a:lstStyle/>
            <a:p>
              <a:pPr algn="ctr" fontAlgn="base">
                <a:spcBef>
                  <a:spcPct val="0"/>
                </a:spcBef>
                <a:spcAft>
                  <a:spcPct val="0"/>
                </a:spcAft>
              </a:pPr>
              <a:r>
                <a:rPr lang="zh-CN" altLang="en-US" sz="2000" b="1" dirty="0" smtClean="0">
                  <a:solidFill>
                    <a:schemeClr val="accent6">
                      <a:lumMod val="75000"/>
                    </a:schemeClr>
                  </a:solidFill>
                  <a:latin typeface="黑体" pitchFamily="49" charset="-122"/>
                  <a:ea typeface="黑体" pitchFamily="49" charset="-122"/>
                </a:rPr>
                <a:t>社会</a:t>
              </a:r>
              <a:endParaRPr lang="en-US" altLang="zh-CN" sz="2000" b="1" dirty="0" smtClean="0">
                <a:solidFill>
                  <a:schemeClr val="accent6">
                    <a:lumMod val="75000"/>
                  </a:schemeClr>
                </a:solidFill>
                <a:latin typeface="黑体" pitchFamily="49" charset="-122"/>
                <a:ea typeface="黑体" pitchFamily="49" charset="-122"/>
              </a:endParaRPr>
            </a:p>
            <a:p>
              <a:pPr algn="ctr" fontAlgn="base">
                <a:spcBef>
                  <a:spcPct val="0"/>
                </a:spcBef>
                <a:spcAft>
                  <a:spcPct val="0"/>
                </a:spcAft>
              </a:pPr>
              <a:r>
                <a:rPr lang="zh-CN" altLang="en-US" sz="2000" b="1" dirty="0" smtClean="0">
                  <a:solidFill>
                    <a:schemeClr val="accent6">
                      <a:lumMod val="75000"/>
                    </a:schemeClr>
                  </a:solidFill>
                  <a:latin typeface="黑体" pitchFamily="49" charset="-122"/>
                  <a:ea typeface="黑体" pitchFamily="49" charset="-122"/>
                </a:rPr>
                <a:t>托底</a:t>
              </a:r>
            </a:p>
          </p:txBody>
        </p:sp>
      </p:grpSp>
      <p:grpSp>
        <p:nvGrpSpPr>
          <p:cNvPr id="36" name="组合 35"/>
          <p:cNvGrpSpPr/>
          <p:nvPr/>
        </p:nvGrpSpPr>
        <p:grpSpPr>
          <a:xfrm>
            <a:off x="6663276" y="3805486"/>
            <a:ext cx="900000" cy="900000"/>
            <a:chOff x="5292080" y="1628800"/>
            <a:chExt cx="1044000" cy="1044000"/>
          </a:xfrm>
        </p:grpSpPr>
        <p:sp>
          <p:nvSpPr>
            <p:cNvPr id="37" name="椭圆 36"/>
            <p:cNvSpPr/>
            <p:nvPr/>
          </p:nvSpPr>
          <p:spPr bwMode="auto">
            <a:xfrm>
              <a:off x="5292080" y="1628800"/>
              <a:ext cx="1044000" cy="1044000"/>
            </a:xfrm>
            <a:prstGeom prst="ellipse">
              <a:avLst/>
            </a:prstGeom>
            <a:noFill/>
            <a:ln w="571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C00000"/>
                </a:solidFill>
                <a:effectLst/>
                <a:latin typeface="黑体" pitchFamily="49" charset="-122"/>
                <a:ea typeface="黑体" pitchFamily="49" charset="-122"/>
              </a:endParaRPr>
            </a:p>
          </p:txBody>
        </p:sp>
        <p:sp>
          <p:nvSpPr>
            <p:cNvPr id="38" name="矩形 37"/>
            <p:cNvSpPr/>
            <p:nvPr/>
          </p:nvSpPr>
          <p:spPr>
            <a:xfrm>
              <a:off x="5424758" y="1700808"/>
              <a:ext cx="812966" cy="821148"/>
            </a:xfrm>
            <a:prstGeom prst="rect">
              <a:avLst/>
            </a:prstGeom>
            <a:ln>
              <a:noFill/>
            </a:ln>
          </p:spPr>
          <p:txBody>
            <a:bodyPr wrap="none">
              <a:spAutoFit/>
            </a:bodyPr>
            <a:lstStyle/>
            <a:p>
              <a:pPr algn="ctr" fontAlgn="base">
                <a:spcBef>
                  <a:spcPct val="0"/>
                </a:spcBef>
                <a:spcAft>
                  <a:spcPct val="0"/>
                </a:spcAft>
              </a:pPr>
              <a:r>
                <a:rPr lang="zh-CN" altLang="en-US" sz="2000" b="1" dirty="0" smtClean="0">
                  <a:solidFill>
                    <a:schemeClr val="accent3">
                      <a:lumMod val="50000"/>
                    </a:schemeClr>
                  </a:solidFill>
                  <a:latin typeface="黑体" pitchFamily="49" charset="-122"/>
                  <a:ea typeface="黑体" pitchFamily="49" charset="-122"/>
                </a:rPr>
                <a:t>和谐</a:t>
              </a:r>
              <a:endParaRPr lang="en-US" altLang="zh-CN" sz="2000" b="1" dirty="0" smtClean="0">
                <a:solidFill>
                  <a:schemeClr val="accent3">
                    <a:lumMod val="50000"/>
                  </a:schemeClr>
                </a:solidFill>
                <a:latin typeface="黑体" pitchFamily="49" charset="-122"/>
                <a:ea typeface="黑体" pitchFamily="49" charset="-122"/>
              </a:endParaRPr>
            </a:p>
            <a:p>
              <a:pPr algn="ctr" fontAlgn="base">
                <a:spcBef>
                  <a:spcPct val="0"/>
                </a:spcBef>
                <a:spcAft>
                  <a:spcPct val="0"/>
                </a:spcAft>
              </a:pPr>
              <a:r>
                <a:rPr lang="zh-CN" altLang="en-US" sz="2000" b="1" dirty="0" smtClean="0">
                  <a:solidFill>
                    <a:schemeClr val="accent3">
                      <a:lumMod val="50000"/>
                    </a:schemeClr>
                  </a:solidFill>
                  <a:latin typeface="黑体" pitchFamily="49" charset="-122"/>
                  <a:ea typeface="黑体" pitchFamily="49" charset="-122"/>
                </a:rPr>
                <a:t>稳定</a:t>
              </a:r>
            </a:p>
          </p:txBody>
        </p:sp>
      </p:grpSp>
      <p:grpSp>
        <p:nvGrpSpPr>
          <p:cNvPr id="39" name="组合 38"/>
          <p:cNvGrpSpPr/>
          <p:nvPr/>
        </p:nvGrpSpPr>
        <p:grpSpPr>
          <a:xfrm>
            <a:off x="7715272" y="3814890"/>
            <a:ext cx="900000" cy="900000"/>
            <a:chOff x="5292080" y="1628800"/>
            <a:chExt cx="1044000" cy="1044000"/>
          </a:xfrm>
        </p:grpSpPr>
        <p:sp>
          <p:nvSpPr>
            <p:cNvPr id="40" name="椭圆 39"/>
            <p:cNvSpPr/>
            <p:nvPr/>
          </p:nvSpPr>
          <p:spPr bwMode="auto">
            <a:xfrm>
              <a:off x="5292080" y="1628800"/>
              <a:ext cx="1044000" cy="1044000"/>
            </a:xfrm>
            <a:prstGeom prst="ellipse">
              <a:avLst/>
            </a:prstGeom>
            <a:noFill/>
            <a:ln w="571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C00000"/>
                </a:solidFill>
                <a:effectLst/>
                <a:latin typeface="黑体" pitchFamily="49" charset="-122"/>
                <a:ea typeface="黑体" pitchFamily="49" charset="-122"/>
              </a:endParaRPr>
            </a:p>
          </p:txBody>
        </p:sp>
        <p:sp>
          <p:nvSpPr>
            <p:cNvPr id="41" name="矩形 40"/>
            <p:cNvSpPr/>
            <p:nvPr/>
          </p:nvSpPr>
          <p:spPr>
            <a:xfrm>
              <a:off x="5407386" y="1708556"/>
              <a:ext cx="812966" cy="821148"/>
            </a:xfrm>
            <a:prstGeom prst="rect">
              <a:avLst/>
            </a:prstGeom>
            <a:ln>
              <a:noFill/>
            </a:ln>
          </p:spPr>
          <p:txBody>
            <a:bodyPr wrap="none">
              <a:spAutoFit/>
            </a:bodyPr>
            <a:lstStyle/>
            <a:p>
              <a:pPr algn="ctr" fontAlgn="base">
                <a:spcBef>
                  <a:spcPct val="0"/>
                </a:spcBef>
                <a:spcAft>
                  <a:spcPct val="0"/>
                </a:spcAft>
              </a:pPr>
              <a:r>
                <a:rPr lang="zh-CN" altLang="en-US" sz="2000" b="1" dirty="0" smtClean="0">
                  <a:solidFill>
                    <a:schemeClr val="tx2"/>
                  </a:solidFill>
                  <a:latin typeface="黑体" pitchFamily="49" charset="-122"/>
                  <a:ea typeface="黑体" pitchFamily="49" charset="-122"/>
                </a:rPr>
                <a:t>良好</a:t>
              </a:r>
              <a:endParaRPr lang="en-US" altLang="zh-CN" sz="2000" b="1" dirty="0" smtClean="0">
                <a:solidFill>
                  <a:schemeClr val="tx2"/>
                </a:solidFill>
                <a:latin typeface="黑体" pitchFamily="49" charset="-122"/>
                <a:ea typeface="黑体" pitchFamily="49" charset="-122"/>
              </a:endParaRPr>
            </a:p>
            <a:p>
              <a:pPr algn="ctr" fontAlgn="base">
                <a:spcBef>
                  <a:spcPct val="0"/>
                </a:spcBef>
                <a:spcAft>
                  <a:spcPct val="0"/>
                </a:spcAft>
              </a:pPr>
              <a:r>
                <a:rPr lang="zh-CN" altLang="en-US" sz="2000" b="1" dirty="0" smtClean="0">
                  <a:solidFill>
                    <a:schemeClr val="tx2"/>
                  </a:solidFill>
                  <a:latin typeface="黑体" pitchFamily="49" charset="-122"/>
                  <a:ea typeface="黑体" pitchFamily="49" charset="-122"/>
                </a:rPr>
                <a:t>环境</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29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34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400"/>
                            </p:stCondLst>
                            <p:childTnLst>
                              <p:par>
                                <p:cTn id="31" presetID="2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par>
                          <p:cTn id="35" fill="hold">
                            <p:stCondLst>
                              <p:cond delay="490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400"/>
                            </p:stCondLst>
                            <p:childTnLst>
                              <p:par>
                                <p:cTn id="40" presetID="22" presetClass="entr" presetSubtype="8" fill="hold" nodeType="after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left)">
                                      <p:cBhvr>
                                        <p:cTn id="42" dur="500"/>
                                        <p:tgtEl>
                                          <p:spTgt spid="14">
                                            <p:txEl>
                                              <p:pRg st="0" end="0"/>
                                            </p:txEl>
                                          </p:spTgt>
                                        </p:tgtEl>
                                      </p:cBhvr>
                                    </p:animEffect>
                                  </p:childTnLst>
                                </p:cTn>
                              </p:par>
                            </p:childTnLst>
                          </p:cTn>
                        </p:par>
                        <p:par>
                          <p:cTn id="43" fill="hold">
                            <p:stCondLst>
                              <p:cond delay="5900"/>
                            </p:stCondLst>
                            <p:childTnLst>
                              <p:par>
                                <p:cTn id="44" presetID="22" presetClass="entr" presetSubtype="8" fill="hold" nodeType="after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wipe(left)">
                                      <p:cBhvr>
                                        <p:cTn id="46" dur="500"/>
                                        <p:tgtEl>
                                          <p:spTgt spid="14">
                                            <p:txEl>
                                              <p:pRg st="1" end="1"/>
                                            </p:txEl>
                                          </p:spTgt>
                                        </p:tgtEl>
                                      </p:cBhvr>
                                    </p:animEffect>
                                  </p:childTnLst>
                                </p:cTn>
                              </p:par>
                            </p:childTnLst>
                          </p:cTn>
                        </p:par>
                        <p:par>
                          <p:cTn id="47" fill="hold">
                            <p:stCondLst>
                              <p:cond delay="6400"/>
                            </p:stCondLst>
                            <p:childTnLst>
                              <p:par>
                                <p:cTn id="48" presetID="22" presetClass="entr" presetSubtype="8" fill="hold" nodeType="afterEffect">
                                  <p:stCondLst>
                                    <p:cond delay="0"/>
                                  </p:stCondLst>
                                  <p:childTnLst>
                                    <p:set>
                                      <p:cBhvr>
                                        <p:cTn id="49" dur="1" fill="hold">
                                          <p:stCondLst>
                                            <p:cond delay="0"/>
                                          </p:stCondLst>
                                        </p:cTn>
                                        <p:tgtEl>
                                          <p:spTgt spid="14">
                                            <p:txEl>
                                              <p:pRg st="2" end="2"/>
                                            </p:txEl>
                                          </p:spTgt>
                                        </p:tgtEl>
                                        <p:attrNameLst>
                                          <p:attrName>style.visibility</p:attrName>
                                        </p:attrNameLst>
                                      </p:cBhvr>
                                      <p:to>
                                        <p:strVal val="visible"/>
                                      </p:to>
                                    </p:set>
                                    <p:animEffect transition="in" filter="wipe(left)">
                                      <p:cBhvr>
                                        <p:cTn id="50" dur="500"/>
                                        <p:tgtEl>
                                          <p:spTgt spid="14">
                                            <p:txEl>
                                              <p:pRg st="2" end="2"/>
                                            </p:txEl>
                                          </p:spTgt>
                                        </p:tgtEl>
                                      </p:cBhvr>
                                    </p:animEffect>
                                  </p:childTnLst>
                                </p:cTn>
                              </p:par>
                            </p:childTnLst>
                          </p:cTn>
                        </p:par>
                        <p:par>
                          <p:cTn id="51" fill="hold">
                            <p:stCondLst>
                              <p:cond delay="6900"/>
                            </p:stCondLst>
                            <p:childTnLst>
                              <p:par>
                                <p:cTn id="52" presetID="2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childTnLst>
                                </p:cTn>
                              </p:par>
                            </p:childTnLst>
                          </p:cTn>
                        </p:par>
                        <p:par>
                          <p:cTn id="56" fill="hold">
                            <p:stCondLst>
                              <p:cond delay="7400"/>
                            </p:stCondLst>
                            <p:childTnLst>
                              <p:par>
                                <p:cTn id="57" presetID="22" presetClass="entr" presetSubtype="4"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par>
                          <p:cTn id="60" fill="hold">
                            <p:stCondLst>
                              <p:cond delay="7900"/>
                            </p:stCondLst>
                            <p:childTnLst>
                              <p:par>
                                <p:cTn id="61" presetID="22" presetClass="entr" presetSubtype="8" fill="hold"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wipe(left)">
                                      <p:cBhvr>
                                        <p:cTn id="63" dur="500"/>
                                        <p:tgtEl>
                                          <p:spTgt spid="17">
                                            <p:txEl>
                                              <p:pRg st="0" end="0"/>
                                            </p:txEl>
                                          </p:spTgt>
                                        </p:tgtEl>
                                      </p:cBhvr>
                                    </p:animEffect>
                                  </p:childTnLst>
                                </p:cTn>
                              </p:par>
                            </p:childTnLst>
                          </p:cTn>
                        </p:par>
                        <p:par>
                          <p:cTn id="64" fill="hold">
                            <p:stCondLst>
                              <p:cond delay="8400"/>
                            </p:stCondLst>
                            <p:childTnLst>
                              <p:par>
                                <p:cTn id="65" presetID="22" presetClass="entr" presetSubtype="8" fill="hold" nodeType="afterEffect">
                                  <p:stCondLst>
                                    <p:cond delay="0"/>
                                  </p:stCondLst>
                                  <p:childTnLst>
                                    <p:set>
                                      <p:cBhvr>
                                        <p:cTn id="66" dur="1" fill="hold">
                                          <p:stCondLst>
                                            <p:cond delay="0"/>
                                          </p:stCondLst>
                                        </p:cTn>
                                        <p:tgtEl>
                                          <p:spTgt spid="17">
                                            <p:txEl>
                                              <p:pRg st="1" end="1"/>
                                            </p:txEl>
                                          </p:spTgt>
                                        </p:tgtEl>
                                        <p:attrNameLst>
                                          <p:attrName>style.visibility</p:attrName>
                                        </p:attrNameLst>
                                      </p:cBhvr>
                                      <p:to>
                                        <p:strVal val="visible"/>
                                      </p:to>
                                    </p:set>
                                    <p:animEffect transition="in" filter="wipe(left)">
                                      <p:cBhvr>
                                        <p:cTn id="67" dur="500"/>
                                        <p:tgtEl>
                                          <p:spTgt spid="17">
                                            <p:txEl>
                                              <p:pRg st="1" end="1"/>
                                            </p:txEl>
                                          </p:spTgt>
                                        </p:tgtEl>
                                      </p:cBhvr>
                                    </p:animEffect>
                                  </p:childTnLst>
                                </p:cTn>
                              </p:par>
                            </p:childTnLst>
                          </p:cTn>
                        </p:par>
                        <p:par>
                          <p:cTn id="68" fill="hold">
                            <p:stCondLst>
                              <p:cond delay="8900"/>
                            </p:stCondLst>
                            <p:childTnLst>
                              <p:par>
                                <p:cTn id="69" presetID="53" presetClass="entr" presetSubtype="16"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par>
                          <p:cTn id="74" fill="hold">
                            <p:stCondLst>
                              <p:cond delay="9400"/>
                            </p:stCondLst>
                            <p:childTnLst>
                              <p:par>
                                <p:cTn id="75" presetID="42" presetClass="entr" presetSubtype="0"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10400"/>
                            </p:stCondLst>
                            <p:childTnLst>
                              <p:par>
                                <p:cTn id="81" presetID="22" presetClass="entr" presetSubtype="8" fill="hold" nodeType="after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animEffect transition="in" filter="wipe(left)">
                                      <p:cBhvr>
                                        <p:cTn id="83" dur="500"/>
                                        <p:tgtEl>
                                          <p:spTgt spid="26">
                                            <p:txEl>
                                              <p:pRg st="0" end="0"/>
                                            </p:txEl>
                                          </p:spTgt>
                                        </p:tgtEl>
                                      </p:cBhvr>
                                    </p:animEffect>
                                  </p:childTnLst>
                                </p:cTn>
                              </p:par>
                            </p:childTnLst>
                          </p:cTn>
                        </p:par>
                        <p:par>
                          <p:cTn id="84" fill="hold">
                            <p:stCondLst>
                              <p:cond delay="10900"/>
                            </p:stCondLst>
                            <p:childTnLst>
                              <p:par>
                                <p:cTn id="85" presetID="22" presetClass="entr" presetSubtype="8" fill="hold" nodeType="afterEffect">
                                  <p:stCondLst>
                                    <p:cond delay="0"/>
                                  </p:stCondLst>
                                  <p:childTnLst>
                                    <p:set>
                                      <p:cBhvr>
                                        <p:cTn id="86" dur="1" fill="hold">
                                          <p:stCondLst>
                                            <p:cond delay="0"/>
                                          </p:stCondLst>
                                        </p:cTn>
                                        <p:tgtEl>
                                          <p:spTgt spid="26">
                                            <p:txEl>
                                              <p:pRg st="1" end="1"/>
                                            </p:txEl>
                                          </p:spTgt>
                                        </p:tgtEl>
                                        <p:attrNameLst>
                                          <p:attrName>style.visibility</p:attrName>
                                        </p:attrNameLst>
                                      </p:cBhvr>
                                      <p:to>
                                        <p:strVal val="visible"/>
                                      </p:to>
                                    </p:set>
                                    <p:animEffect transition="in" filter="wipe(left)">
                                      <p:cBhvr>
                                        <p:cTn id="87" dur="500"/>
                                        <p:tgtEl>
                                          <p:spTgt spid="26">
                                            <p:txEl>
                                              <p:pRg st="1" end="1"/>
                                            </p:txEl>
                                          </p:spTgt>
                                        </p:tgtEl>
                                      </p:cBhvr>
                                    </p:animEffect>
                                  </p:childTnLst>
                                </p:cTn>
                              </p:par>
                            </p:childTnLst>
                          </p:cTn>
                        </p:par>
                        <p:par>
                          <p:cTn id="88" fill="hold">
                            <p:stCondLst>
                              <p:cond delay="11400"/>
                            </p:stCondLst>
                            <p:childTnLst>
                              <p:par>
                                <p:cTn id="89" presetID="22" presetClass="entr" presetSubtype="8" fill="hold" nodeType="afterEffect">
                                  <p:stCondLst>
                                    <p:cond delay="0"/>
                                  </p:stCondLst>
                                  <p:childTnLst>
                                    <p:set>
                                      <p:cBhvr>
                                        <p:cTn id="90" dur="1" fill="hold">
                                          <p:stCondLst>
                                            <p:cond delay="0"/>
                                          </p:stCondLst>
                                        </p:cTn>
                                        <p:tgtEl>
                                          <p:spTgt spid="26">
                                            <p:txEl>
                                              <p:pRg st="2" end="2"/>
                                            </p:txEl>
                                          </p:spTgt>
                                        </p:tgtEl>
                                        <p:attrNameLst>
                                          <p:attrName>style.visibility</p:attrName>
                                        </p:attrNameLst>
                                      </p:cBhvr>
                                      <p:to>
                                        <p:strVal val="visible"/>
                                      </p:to>
                                    </p:set>
                                    <p:animEffect transition="in" filter="wipe(left)">
                                      <p:cBhvr>
                                        <p:cTn id="91" dur="500"/>
                                        <p:tgtEl>
                                          <p:spTgt spid="26">
                                            <p:txEl>
                                              <p:pRg st="2" end="2"/>
                                            </p:txEl>
                                          </p:spTgt>
                                        </p:tgtEl>
                                      </p:cBhvr>
                                    </p:animEffect>
                                  </p:childTnLst>
                                </p:cTn>
                              </p:par>
                            </p:childTnLst>
                          </p:cTn>
                        </p:par>
                        <p:par>
                          <p:cTn id="92" fill="hold">
                            <p:stCondLst>
                              <p:cond delay="11900"/>
                            </p:stCondLst>
                            <p:childTnLst>
                              <p:par>
                                <p:cTn id="93" presetID="22" presetClass="entr" presetSubtype="8" fill="hold" nodeType="afterEffect">
                                  <p:stCondLst>
                                    <p:cond delay="0"/>
                                  </p:stCondLst>
                                  <p:childTnLst>
                                    <p:set>
                                      <p:cBhvr>
                                        <p:cTn id="94" dur="1" fill="hold">
                                          <p:stCondLst>
                                            <p:cond delay="0"/>
                                          </p:stCondLst>
                                        </p:cTn>
                                        <p:tgtEl>
                                          <p:spTgt spid="26">
                                            <p:txEl>
                                              <p:pRg st="3" end="3"/>
                                            </p:txEl>
                                          </p:spTgt>
                                        </p:tgtEl>
                                        <p:attrNameLst>
                                          <p:attrName>style.visibility</p:attrName>
                                        </p:attrNameLst>
                                      </p:cBhvr>
                                      <p:to>
                                        <p:strVal val="visible"/>
                                      </p:to>
                                    </p:set>
                                    <p:animEffect transition="in" filter="wipe(left)">
                                      <p:cBhvr>
                                        <p:cTn id="95" dur="500"/>
                                        <p:tgtEl>
                                          <p:spTgt spid="26">
                                            <p:txEl>
                                              <p:pRg st="3" end="3"/>
                                            </p:txEl>
                                          </p:spTgt>
                                        </p:tgtEl>
                                      </p:cBhvr>
                                    </p:animEffect>
                                  </p:childTnLst>
                                </p:cTn>
                              </p:par>
                            </p:childTnLst>
                          </p:cTn>
                        </p:par>
                        <p:par>
                          <p:cTn id="96" fill="hold">
                            <p:stCondLst>
                              <p:cond delay="12400"/>
                            </p:stCondLst>
                            <p:childTnLst>
                              <p:par>
                                <p:cTn id="97" presetID="53" presetClass="entr" presetSubtype="16"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12900"/>
                            </p:stCondLst>
                            <p:childTnLst>
                              <p:par>
                                <p:cTn id="103" presetID="53" presetClass="entr" presetSubtype="16"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500" fill="hold"/>
                                        <p:tgtEl>
                                          <p:spTgt spid="33"/>
                                        </p:tgtEl>
                                        <p:attrNameLst>
                                          <p:attrName>ppt_w</p:attrName>
                                        </p:attrNameLst>
                                      </p:cBhvr>
                                      <p:tavLst>
                                        <p:tav tm="0">
                                          <p:val>
                                            <p:fltVal val="0"/>
                                          </p:val>
                                        </p:tav>
                                        <p:tav tm="100000">
                                          <p:val>
                                            <p:strVal val="#ppt_w"/>
                                          </p:val>
                                        </p:tav>
                                      </p:tavLst>
                                    </p:anim>
                                    <p:anim calcmode="lin" valueType="num">
                                      <p:cBhvr>
                                        <p:cTn id="106" dur="500" fill="hold"/>
                                        <p:tgtEl>
                                          <p:spTgt spid="33"/>
                                        </p:tgtEl>
                                        <p:attrNameLst>
                                          <p:attrName>ppt_h</p:attrName>
                                        </p:attrNameLst>
                                      </p:cBhvr>
                                      <p:tavLst>
                                        <p:tav tm="0">
                                          <p:val>
                                            <p:fltVal val="0"/>
                                          </p:val>
                                        </p:tav>
                                        <p:tav tm="100000">
                                          <p:val>
                                            <p:strVal val="#ppt_h"/>
                                          </p:val>
                                        </p:tav>
                                      </p:tavLst>
                                    </p:anim>
                                    <p:animEffect transition="in" filter="fade">
                                      <p:cBhvr>
                                        <p:cTn id="107" dur="500"/>
                                        <p:tgtEl>
                                          <p:spTgt spid="33"/>
                                        </p:tgtEl>
                                      </p:cBhvr>
                                    </p:animEffect>
                                  </p:childTnLst>
                                </p:cTn>
                              </p:par>
                            </p:childTnLst>
                          </p:cTn>
                        </p:par>
                        <p:par>
                          <p:cTn id="108" fill="hold">
                            <p:stCondLst>
                              <p:cond delay="13400"/>
                            </p:stCondLst>
                            <p:childTnLst>
                              <p:par>
                                <p:cTn id="109" presetID="53" presetClass="entr" presetSubtype="16"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animEffect transition="in" filter="fade">
                                      <p:cBhvr>
                                        <p:cTn id="113" dur="500"/>
                                        <p:tgtEl>
                                          <p:spTgt spid="36"/>
                                        </p:tgtEl>
                                      </p:cBhvr>
                                    </p:animEffect>
                                  </p:childTnLst>
                                </p:cTn>
                              </p:par>
                            </p:childTnLst>
                          </p:cTn>
                        </p:par>
                        <p:par>
                          <p:cTn id="114" fill="hold">
                            <p:stCondLst>
                              <p:cond delay="13900"/>
                            </p:stCondLst>
                            <p:childTnLst>
                              <p:par>
                                <p:cTn id="115" presetID="53" presetClass="entr" presetSubtype="16"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p:cTn id="117" dur="500" fill="hold"/>
                                        <p:tgtEl>
                                          <p:spTgt spid="39"/>
                                        </p:tgtEl>
                                        <p:attrNameLst>
                                          <p:attrName>ppt_w</p:attrName>
                                        </p:attrNameLst>
                                      </p:cBhvr>
                                      <p:tavLst>
                                        <p:tav tm="0">
                                          <p:val>
                                            <p:fltVal val="0"/>
                                          </p:val>
                                        </p:tav>
                                        <p:tav tm="100000">
                                          <p:val>
                                            <p:strVal val="#ppt_w"/>
                                          </p:val>
                                        </p:tav>
                                      </p:tavLst>
                                    </p:anim>
                                    <p:anim calcmode="lin" valueType="num">
                                      <p:cBhvr>
                                        <p:cTn id="118" dur="500" fill="hold"/>
                                        <p:tgtEl>
                                          <p:spTgt spid="39"/>
                                        </p:tgtEl>
                                        <p:attrNameLst>
                                          <p:attrName>ppt_h</p:attrName>
                                        </p:attrNameLst>
                                      </p:cBhvr>
                                      <p:tavLst>
                                        <p:tav tm="0">
                                          <p:val>
                                            <p:fltVal val="0"/>
                                          </p:val>
                                        </p:tav>
                                        <p:tav tm="100000">
                                          <p:val>
                                            <p:strVal val="#ppt_h"/>
                                          </p:val>
                                        </p:tav>
                                      </p:tavLst>
                                    </p:anim>
                                    <p:animEffect transition="in" filter="fade">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flipH="1">
            <a:off x="4750613" y="750081"/>
            <a:ext cx="5143500" cy="3643338"/>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00826" y="1210756"/>
            <a:ext cx="2406428" cy="2646878"/>
          </a:xfrm>
          <a:prstGeom prst="rect">
            <a:avLst/>
          </a:prstGeom>
        </p:spPr>
        <p:txBody>
          <a:bodyPr vert="horz" wrap="none">
            <a:spAutoFit/>
          </a:bodyPr>
          <a:lstStyle/>
          <a:p>
            <a:pPr fontAlgn="auto">
              <a:spcBef>
                <a:spcPts val="0"/>
              </a:spcBef>
              <a:spcAft>
                <a:spcPts val="0"/>
              </a:spcAft>
              <a:defRPr/>
            </a:pPr>
            <a:r>
              <a:rPr lang="en-US" altLang="zh-CN" sz="16600" b="1" spc="300" dirty="0" smtClean="0">
                <a:solidFill>
                  <a:schemeClr val="bg2"/>
                </a:solidFill>
                <a:effectLst>
                  <a:outerShdw blurRad="38100" dist="38100" dir="2700000" algn="tl">
                    <a:srgbClr val="000000">
                      <a:alpha val="43137"/>
                    </a:srgbClr>
                  </a:outerShdw>
                </a:effectLst>
                <a:latin typeface="黑体" pitchFamily="2" charset="-122"/>
                <a:ea typeface="黑体" pitchFamily="2" charset="-122"/>
              </a:rPr>
              <a:t>04</a:t>
            </a:r>
            <a:endParaRPr lang="zh-CN" altLang="en-US" sz="4400" b="1" spc="300" dirty="0">
              <a:solidFill>
                <a:schemeClr val="bg2"/>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4" name="图片 3" descr="杂志社logo 新域名.png"/>
          <p:cNvPicPr>
            <a:picLocks noChangeAspect="1"/>
          </p:cNvPicPr>
          <p:nvPr/>
        </p:nvPicPr>
        <p:blipFill>
          <a:blip r:embed="rId3" cstate="print"/>
          <a:stretch>
            <a:fillRect/>
          </a:stretch>
        </p:blipFill>
        <p:spPr>
          <a:xfrm>
            <a:off x="158320" y="428610"/>
            <a:ext cx="1913350" cy="449160"/>
          </a:xfrm>
          <a:prstGeom prst="rect">
            <a:avLst/>
          </a:prstGeom>
        </p:spPr>
      </p:pic>
      <p:sp>
        <p:nvSpPr>
          <p:cNvPr id="5" name="矩形 4"/>
          <p:cNvSpPr/>
          <p:nvPr/>
        </p:nvSpPr>
        <p:spPr>
          <a:xfrm>
            <a:off x="71406" y="1701223"/>
            <a:ext cx="5801588" cy="584775"/>
          </a:xfrm>
          <a:prstGeom prst="rect">
            <a:avLst/>
          </a:prstGeom>
        </p:spPr>
        <p:txBody>
          <a:bodyPr wrap="none">
            <a:spAutoFit/>
          </a:bodyPr>
          <a:lstStyle/>
          <a:p>
            <a:r>
              <a:rPr lang="zh-CN" altLang="en-US" sz="26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坚持以深化</a:t>
            </a:r>
            <a:r>
              <a:rPr lang="zh-CN" altLang="en-US" sz="32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供给</a:t>
            </a:r>
            <a:r>
              <a:rPr lang="zh-CN" altLang="en-US" sz="28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侧结构性</a:t>
            </a:r>
            <a:r>
              <a:rPr lang="zh-CN" altLang="en-US" sz="26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改革为主线</a:t>
            </a:r>
            <a:endParaRPr lang="zh-CN" altLang="en-US" sz="26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531135" y="2481534"/>
            <a:ext cx="4546437" cy="707886"/>
          </a:xfrm>
          <a:prstGeom prst="rect">
            <a:avLst/>
          </a:prstGeom>
        </p:spPr>
        <p:txBody>
          <a:bodyPr wrap="none">
            <a:spAutoFit/>
          </a:bodyPr>
          <a:lstStyle/>
          <a:p>
            <a:r>
              <a:rPr lang="zh-CN" altLang="en-US" sz="37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着力提升</a:t>
            </a:r>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国际</a:t>
            </a:r>
            <a:r>
              <a:rPr lang="zh-CN" altLang="en-US" sz="37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竞争力</a:t>
            </a:r>
            <a:endParaRPr lang="zh-CN" altLang="en-US" sz="37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图片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0" y="3908474"/>
            <a:ext cx="2869185" cy="1020730"/>
          </a:xfrm>
          <a:prstGeom prst="rect">
            <a:avLst/>
          </a:prstGeom>
        </p:spPr>
      </p:pic>
      <p:cxnSp>
        <p:nvCxnSpPr>
          <p:cNvPr id="8" name="直接连接符 7"/>
          <p:cNvCxnSpPr/>
          <p:nvPr/>
        </p:nvCxnSpPr>
        <p:spPr>
          <a:xfrm>
            <a:off x="376046" y="4947839"/>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0-#ppt_w/2"/>
                                          </p:val>
                                        </p:tav>
                                        <p:tav tm="100000">
                                          <p:val>
                                            <p:strVal val="#ppt_x"/>
                                          </p:val>
                                        </p:tav>
                                      </p:tavLst>
                                    </p:anim>
                                    <p:anim calcmode="lin" valueType="num">
                                      <p:cBhvr additive="base">
                                        <p:cTn id="4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243334" y="1243334"/>
            <a:ext cx="5143500" cy="2656832"/>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2555776" y="1779662"/>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
        <p:nvSpPr>
          <p:cNvPr id="9" name="矩形 8"/>
          <p:cNvSpPr/>
          <p:nvPr/>
        </p:nvSpPr>
        <p:spPr>
          <a:xfrm>
            <a:off x="3037798" y="1818063"/>
            <a:ext cx="5825634" cy="384721"/>
          </a:xfrm>
          <a:prstGeom prst="rect">
            <a:avLst/>
          </a:prstGeom>
        </p:spPr>
        <p:txBody>
          <a:bodyPr wrap="non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重点</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落实“三去一降一补”五大任务</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，取得初步成效</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2" name="椭圆 11"/>
          <p:cNvSpPr/>
          <p:nvPr/>
        </p:nvSpPr>
        <p:spPr>
          <a:xfrm>
            <a:off x="2699792" y="2426159"/>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sp>
        <p:nvSpPr>
          <p:cNvPr id="13" name="矩形 12"/>
          <p:cNvSpPr/>
          <p:nvPr/>
        </p:nvSpPr>
        <p:spPr>
          <a:xfrm>
            <a:off x="3131840" y="2475061"/>
            <a:ext cx="6070706" cy="384721"/>
          </a:xfrm>
          <a:prstGeom prst="rect">
            <a:avLst/>
          </a:prstGeom>
        </p:spPr>
        <p:txBody>
          <a:bodyPr wrap="squar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供给</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侧结构性改革产生了比较明显的外溢正</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效应</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4" name="椭圆 13"/>
          <p:cNvSpPr/>
          <p:nvPr/>
        </p:nvSpPr>
        <p:spPr>
          <a:xfrm>
            <a:off x="2843808" y="309558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sp>
        <p:nvSpPr>
          <p:cNvPr id="15" name="矩形 14"/>
          <p:cNvSpPr/>
          <p:nvPr/>
        </p:nvSpPr>
        <p:spPr>
          <a:xfrm>
            <a:off x="3282822" y="3075806"/>
            <a:ext cx="4844596" cy="384721"/>
          </a:xfrm>
          <a:prstGeom prst="rect">
            <a:avLst/>
          </a:prstGeom>
        </p:spPr>
        <p:txBody>
          <a:bodyPr wrap="non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供需</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不平衡、不协调的结构性问题依然</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突出</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072198" y="267494"/>
            <a:ext cx="3012093" cy="1179884"/>
          </a:xfrm>
          <a:prstGeom prst="rect">
            <a:avLst/>
          </a:prstGeom>
        </p:spPr>
      </p:pic>
      <p:cxnSp>
        <p:nvCxnSpPr>
          <p:cNvPr id="23" name="直接连接符 22"/>
          <p:cNvCxnSpPr/>
          <p:nvPr/>
        </p:nvCxnSpPr>
        <p:spPr>
          <a:xfrm>
            <a:off x="4090854" y="1447377"/>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677994" y="1131590"/>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中有进</a:t>
            </a:r>
            <a:r>
              <a:rPr lang="en-US" altLang="zh-CN"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好</a:t>
            </a:r>
            <a:endParaRPr lang="zh-CN" altLang="en-US" sz="16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5" name="图片 24" descr="杂志社logo 新域名.png"/>
          <p:cNvPicPr>
            <a:picLocks noChangeAspect="1"/>
          </p:cNvPicPr>
          <p:nvPr/>
        </p:nvPicPr>
        <p:blipFill>
          <a:blip r:embed="rId3" cstate="print"/>
          <a:stretch>
            <a:fillRect/>
          </a:stretch>
        </p:blipFill>
        <p:spPr>
          <a:xfrm>
            <a:off x="7715272" y="4786995"/>
            <a:ext cx="1296000" cy="304236"/>
          </a:xfrm>
          <a:prstGeom prst="rect">
            <a:avLst/>
          </a:prstGeom>
        </p:spPr>
      </p:pic>
      <p:sp>
        <p:nvSpPr>
          <p:cNvPr id="16" name="椭圆 15"/>
          <p:cNvSpPr/>
          <p:nvPr/>
        </p:nvSpPr>
        <p:spPr>
          <a:xfrm>
            <a:off x="2987824" y="3723926"/>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4</a:t>
            </a:r>
            <a:endParaRPr lang="zh-CN" altLang="en-US" sz="2800" b="1" dirty="0"/>
          </a:p>
        </p:txBody>
      </p:sp>
      <p:sp>
        <p:nvSpPr>
          <p:cNvPr id="17" name="矩形 16"/>
          <p:cNvSpPr/>
          <p:nvPr/>
        </p:nvSpPr>
        <p:spPr>
          <a:xfrm>
            <a:off x="3347864" y="3704144"/>
            <a:ext cx="5825634" cy="384721"/>
          </a:xfrm>
          <a:prstGeom prst="rect">
            <a:avLst/>
          </a:prstGeom>
        </p:spPr>
        <p:txBody>
          <a:bodyPr wrap="none">
            <a:spAutoFit/>
          </a:bodyPr>
          <a:lstStyle/>
          <a:p>
            <a:pPr fontAlgn="base">
              <a:spcBef>
                <a:spcPct val="0"/>
              </a:spcBef>
              <a:spcAft>
                <a:spcPct val="0"/>
              </a:spcAft>
            </a:pP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以</a:t>
            </a:r>
            <a:r>
              <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推进供给侧结构性改革为主线，重点抓好几项</a:t>
            </a:r>
            <a:r>
              <a:rPr lang="zh-CN" altLang="en-US" sz="19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工作</a:t>
            </a:r>
            <a:endParaRPr lang="zh-CN" altLang="en-US" sz="19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Tree>
    <p:extLst>
      <p:ext uri="{BB962C8B-B14F-4D97-AF65-F5344CB8AC3E}">
        <p14:creationId xmlns:p14="http://schemas.microsoft.com/office/powerpoint/2010/main" val="8153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400"/>
                            </p:stCondLst>
                            <p:childTnLst>
                              <p:par>
                                <p:cTn id="23" presetID="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50" fill="hold"/>
                                        <p:tgtEl>
                                          <p:spTgt spid="23"/>
                                        </p:tgtEl>
                                        <p:attrNameLst>
                                          <p:attrName>ppt_x</p:attrName>
                                        </p:attrNameLst>
                                      </p:cBhvr>
                                      <p:tavLst>
                                        <p:tav tm="0">
                                          <p:val>
                                            <p:strVal val="0-#ppt_w/2"/>
                                          </p:val>
                                        </p:tav>
                                        <p:tav tm="100000">
                                          <p:val>
                                            <p:strVal val="#ppt_x"/>
                                          </p:val>
                                        </p:tav>
                                      </p:tavLst>
                                    </p:anim>
                                    <p:anim calcmode="lin" valueType="num">
                                      <p:cBhvr additive="base">
                                        <p:cTn id="26" dur="25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65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715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 calcmode="lin" valueType="num">
                                      <p:cBhvr>
                                        <p:cTn id="70" dur="500" fill="hold"/>
                                        <p:tgtEl>
                                          <p:spTgt spid="16"/>
                                        </p:tgtEl>
                                        <p:attrNameLst>
                                          <p:attrName>style.rotation</p:attrName>
                                        </p:attrNameLst>
                                      </p:cBhvr>
                                      <p:tavLst>
                                        <p:tav tm="0">
                                          <p:val>
                                            <p:fltVal val="90"/>
                                          </p:val>
                                        </p:tav>
                                        <p:tav tm="100000">
                                          <p:val>
                                            <p:fltVal val="0"/>
                                          </p:val>
                                        </p:tav>
                                      </p:tavLst>
                                    </p:anim>
                                    <p:animEffect transition="in" filter="fade">
                                      <p:cBhvr>
                                        <p:cTn id="71" dur="500"/>
                                        <p:tgtEl>
                                          <p:spTgt spid="16"/>
                                        </p:tgtEl>
                                      </p:cBhvr>
                                    </p:animEffect>
                                  </p:childTnLst>
                                </p:cTn>
                              </p:par>
                            </p:childTnLst>
                          </p:cTn>
                        </p:par>
                        <p:par>
                          <p:cTn id="72" fill="hold">
                            <p:stCondLst>
                              <p:cond delay="765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815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2" grpId="0" animBg="1"/>
      <p:bldP spid="13" grpId="0"/>
      <p:bldP spid="14" grpId="0" animBg="1"/>
      <p:bldP spid="15" grpId="0"/>
      <p:bldP spid="24" grpId="0"/>
      <p:bldP spid="16"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9712" y="857238"/>
            <a:ext cx="2016224" cy="439135"/>
            <a:chOff x="4952121" y="1155249"/>
            <a:chExt cx="2016224" cy="439135"/>
          </a:xfrm>
        </p:grpSpPr>
        <p:sp>
          <p:nvSpPr>
            <p:cNvPr id="3" name="矩形 2"/>
            <p:cNvSpPr/>
            <p:nvPr/>
          </p:nvSpPr>
          <p:spPr>
            <a:xfrm>
              <a:off x="4952121" y="1155249"/>
              <a:ext cx="958917"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去产能</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4" name="直接连接符 3"/>
            <p:cNvCxnSpPr/>
            <p:nvPr/>
          </p:nvCxnSpPr>
          <p:spPr>
            <a:xfrm>
              <a:off x="5240345" y="1592796"/>
              <a:ext cx="172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pSp>
        <p:nvGrpSpPr>
          <p:cNvPr id="6" name="组合 5"/>
          <p:cNvGrpSpPr/>
          <p:nvPr/>
        </p:nvGrpSpPr>
        <p:grpSpPr>
          <a:xfrm>
            <a:off x="4754964" y="928676"/>
            <a:ext cx="1814650" cy="439135"/>
            <a:chOff x="5153695" y="1155249"/>
            <a:chExt cx="1814650" cy="439135"/>
          </a:xfrm>
        </p:grpSpPr>
        <p:sp>
          <p:nvSpPr>
            <p:cNvPr id="7" name="矩形 6"/>
            <p:cNvSpPr/>
            <p:nvPr/>
          </p:nvSpPr>
          <p:spPr>
            <a:xfrm>
              <a:off x="5153695" y="1155249"/>
              <a:ext cx="958917"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去</a:t>
              </a:r>
              <a:r>
                <a:rPr lang="en-US" altLang="zh-CN"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库存</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8" name="直接连接符 7"/>
            <p:cNvCxnSpPr/>
            <p:nvPr/>
          </p:nvCxnSpPr>
          <p:spPr>
            <a:xfrm>
              <a:off x="5240345" y="1592796"/>
              <a:ext cx="172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sp>
        <p:nvSpPr>
          <p:cNvPr id="9" name="矩形 8"/>
          <p:cNvSpPr/>
          <p:nvPr/>
        </p:nvSpPr>
        <p:spPr>
          <a:xfrm>
            <a:off x="4357687" y="1506674"/>
            <a:ext cx="2714644" cy="720710"/>
          </a:xfrm>
          <a:prstGeom prst="rect">
            <a:avLst/>
          </a:prstGeom>
        </p:spPr>
        <p:txBody>
          <a:bodyPr wrap="square">
            <a:spAutoFit/>
          </a:bodyPr>
          <a:lstStyle/>
          <a:p>
            <a:pPr>
              <a:lnSpc>
                <a:spcPct val="125000"/>
              </a:lnSpc>
            </a:pPr>
            <a:r>
              <a:rPr lang="zh-CN" altLang="en-US" sz="1600" b="1" dirty="0" smtClean="0"/>
              <a:t>     商品房待售面积</a:t>
            </a:r>
            <a:r>
              <a:rPr lang="en-US" altLang="zh-CN" sz="1600" b="1" dirty="0" smtClean="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69539</a:t>
            </a:r>
            <a:r>
              <a:rPr lang="zh-CN" altLang="en-US" sz="1600" b="1" dirty="0" smtClean="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万</a:t>
            </a:r>
            <a:r>
              <a:rPr lang="zh-CN" altLang="en-US" sz="1600" b="1" dirty="0" smtClean="0"/>
              <a:t>平方米，</a:t>
            </a:r>
            <a:r>
              <a:rPr lang="zh-CN" altLang="en-US" sz="1600" b="1" dirty="0"/>
              <a:t>比上年末下降</a:t>
            </a:r>
            <a:r>
              <a:rPr lang="en-US" altLang="zh-CN" b="1" dirty="0" smtClean="0">
                <a:solidFill>
                  <a:schemeClr val="accent2"/>
                </a:solidFill>
                <a:effectLst>
                  <a:outerShdw blurRad="38100" dist="38100" dir="2700000" algn="tl">
                    <a:srgbClr val="000000">
                      <a:alpha val="43137"/>
                    </a:srgbClr>
                  </a:outerShdw>
                </a:effectLst>
              </a:rPr>
              <a:t>3.2%</a:t>
            </a:r>
            <a:endParaRPr lang="zh-CN" altLang="en-US" b="1" dirty="0">
              <a:solidFill>
                <a:schemeClr val="accent2"/>
              </a:solidFill>
              <a:effectLst>
                <a:outerShdw blurRad="38100" dist="38100" dir="2700000" algn="tl">
                  <a:srgbClr val="000000">
                    <a:alpha val="43137"/>
                  </a:srgbClr>
                </a:outerShdw>
              </a:effectLst>
            </a:endParaRPr>
          </a:p>
        </p:txBody>
      </p:sp>
      <p:pic>
        <p:nvPicPr>
          <p:cNvPr id="13" name="图片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58" t="7195" r="4402" b="4667"/>
          <a:stretch/>
        </p:blipFill>
        <p:spPr>
          <a:xfrm>
            <a:off x="6854230" y="1301605"/>
            <a:ext cx="1932612" cy="1198707"/>
          </a:xfrm>
          <a:prstGeom prst="rect">
            <a:avLst/>
          </a:prstGeom>
        </p:spPr>
      </p:pic>
      <p:grpSp>
        <p:nvGrpSpPr>
          <p:cNvPr id="14" name="组合 13"/>
          <p:cNvGrpSpPr/>
          <p:nvPr/>
        </p:nvGrpSpPr>
        <p:grpSpPr>
          <a:xfrm>
            <a:off x="6700301" y="3071816"/>
            <a:ext cx="1814650" cy="439135"/>
            <a:chOff x="5153695" y="1155249"/>
            <a:chExt cx="1814650" cy="439135"/>
          </a:xfrm>
        </p:grpSpPr>
        <p:sp>
          <p:nvSpPr>
            <p:cNvPr id="15" name="矩形 14"/>
            <p:cNvSpPr/>
            <p:nvPr/>
          </p:nvSpPr>
          <p:spPr>
            <a:xfrm>
              <a:off x="5153695" y="1155249"/>
              <a:ext cx="958917"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去杠杆</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16" name="直接连接符 15"/>
            <p:cNvCxnSpPr/>
            <p:nvPr/>
          </p:nvCxnSpPr>
          <p:spPr>
            <a:xfrm>
              <a:off x="5240345" y="1592796"/>
              <a:ext cx="172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graphicFrame>
        <p:nvGraphicFramePr>
          <p:cNvPr id="17" name="图表 16"/>
          <p:cNvGraphicFramePr/>
          <p:nvPr>
            <p:extLst>
              <p:ext uri="{D42A27DB-BD31-4B8C-83A1-F6EECF244321}">
                <p14:modId xmlns:p14="http://schemas.microsoft.com/office/powerpoint/2010/main" val="1691050945"/>
              </p:ext>
            </p:extLst>
          </p:nvPr>
        </p:nvGraphicFramePr>
        <p:xfrm>
          <a:off x="4286248" y="2071684"/>
          <a:ext cx="2635300" cy="1811321"/>
        </p:xfrm>
        <a:graphic>
          <a:graphicData uri="http://schemas.openxmlformats.org/drawingml/2006/chart">
            <c:chart xmlns:c="http://schemas.openxmlformats.org/drawingml/2006/chart" xmlns:r="http://schemas.openxmlformats.org/officeDocument/2006/relationships" r:id="rId3"/>
          </a:graphicData>
        </a:graphic>
      </p:graphicFrame>
      <p:sp>
        <p:nvSpPr>
          <p:cNvPr id="18" name="矩形 17"/>
          <p:cNvSpPr/>
          <p:nvPr/>
        </p:nvSpPr>
        <p:spPr>
          <a:xfrm>
            <a:off x="6622076" y="3571882"/>
            <a:ext cx="2521924" cy="707886"/>
          </a:xfrm>
          <a:prstGeom prst="rect">
            <a:avLst/>
          </a:prstGeom>
        </p:spPr>
        <p:txBody>
          <a:bodyPr wrap="square">
            <a:spAutoFit/>
          </a:bodyPr>
          <a:lstStyle/>
          <a:p>
            <a:pPr>
              <a:lnSpc>
                <a:spcPct val="125000"/>
              </a:lnSpc>
            </a:pPr>
            <a:r>
              <a:rPr lang="en-US" altLang="zh-CN" sz="1600" b="1" dirty="0" smtClean="0"/>
              <a:t>2016</a:t>
            </a:r>
            <a:r>
              <a:rPr lang="zh-CN" altLang="en-US" sz="1600" b="1" dirty="0" smtClean="0"/>
              <a:t>年末</a:t>
            </a:r>
            <a:r>
              <a:rPr lang="zh-CN" altLang="zh-CN" sz="1600" b="1" dirty="0" smtClean="0"/>
              <a:t>，</a:t>
            </a:r>
            <a:r>
              <a:rPr lang="zh-CN" altLang="zh-CN" sz="1600" b="1" dirty="0"/>
              <a:t>工业企业负债</a:t>
            </a:r>
            <a:r>
              <a:rPr lang="zh-CN" altLang="zh-CN" sz="1600" b="1" dirty="0" smtClean="0"/>
              <a:t>率</a:t>
            </a:r>
            <a:r>
              <a:rPr lang="zh-CN" altLang="en-US" sz="1600" b="1" dirty="0" smtClean="0"/>
              <a:t>比上年</a:t>
            </a:r>
            <a:r>
              <a:rPr lang="zh-CN" altLang="zh-CN" sz="1600" b="1" dirty="0" smtClean="0"/>
              <a:t>下降</a:t>
            </a:r>
            <a:r>
              <a:rPr lang="en-US" altLang="zh-CN" sz="1600" b="1" dirty="0" smtClean="0"/>
              <a:t>0.4</a:t>
            </a:r>
            <a:r>
              <a:rPr lang="zh-CN" altLang="zh-CN" sz="1600" b="1" dirty="0" smtClean="0"/>
              <a:t>个</a:t>
            </a:r>
            <a:r>
              <a:rPr lang="zh-CN" altLang="zh-CN" sz="1600" b="1" dirty="0"/>
              <a:t>百分点</a:t>
            </a:r>
            <a:endParaRPr lang="zh-CN" altLang="en-US" sz="1600" b="1" dirty="0"/>
          </a:p>
        </p:txBody>
      </p:sp>
      <p:sp>
        <p:nvSpPr>
          <p:cNvPr id="19" name="矩形 18"/>
          <p:cNvSpPr/>
          <p:nvPr/>
        </p:nvSpPr>
        <p:spPr>
          <a:xfrm>
            <a:off x="6557982" y="2643188"/>
            <a:ext cx="1390124" cy="464743"/>
          </a:xfrm>
          <a:prstGeom prst="rect">
            <a:avLst/>
          </a:prstGeom>
        </p:spPr>
        <p:txBody>
          <a:bodyPr wrap="none">
            <a:spAutoFit/>
          </a:bodyPr>
          <a:lstStyle/>
          <a:p>
            <a:pPr>
              <a:lnSpc>
                <a:spcPct val="110000"/>
              </a:lnSpc>
            </a:pPr>
            <a:r>
              <a:rPr lang="zh-CN" altLang="en-US" sz="1100" dirty="0" smtClean="0">
                <a:solidFill>
                  <a:schemeClr val="accent2"/>
                </a:solidFill>
                <a:latin typeface="宋体"/>
                <a:ea typeface="宋体"/>
              </a:rPr>
              <a:t>▇ </a:t>
            </a:r>
            <a:r>
              <a:rPr lang="en-US" altLang="zh-CN" sz="1100" dirty="0" smtClean="0"/>
              <a:t>2015</a:t>
            </a:r>
            <a:r>
              <a:rPr lang="zh-CN" altLang="en-US" sz="1100" dirty="0" smtClean="0"/>
              <a:t>年末负债率</a:t>
            </a:r>
            <a:endParaRPr lang="en-US" altLang="zh-CN" sz="1100" dirty="0" smtClean="0"/>
          </a:p>
          <a:p>
            <a:pPr>
              <a:lnSpc>
                <a:spcPct val="110000"/>
              </a:lnSpc>
            </a:pPr>
            <a:r>
              <a:rPr lang="zh-CN" altLang="en-US" sz="1100" dirty="0">
                <a:solidFill>
                  <a:schemeClr val="accent1"/>
                </a:solidFill>
                <a:latin typeface="宋体"/>
              </a:rPr>
              <a:t>▇</a:t>
            </a:r>
            <a:r>
              <a:rPr lang="zh-CN" altLang="en-US" sz="1100" dirty="0">
                <a:solidFill>
                  <a:schemeClr val="accent2">
                    <a:lumMod val="75000"/>
                  </a:schemeClr>
                </a:solidFill>
                <a:latin typeface="宋体"/>
              </a:rPr>
              <a:t> </a:t>
            </a:r>
            <a:r>
              <a:rPr lang="en-US" altLang="zh-CN" sz="1100" dirty="0" smtClean="0">
                <a:latin typeface="宋体"/>
              </a:rPr>
              <a:t>2016</a:t>
            </a:r>
            <a:r>
              <a:rPr lang="zh-CN" altLang="en-US" sz="1100" dirty="0" smtClean="0">
                <a:latin typeface="宋体"/>
              </a:rPr>
              <a:t>年末负债率</a:t>
            </a:r>
            <a:endParaRPr lang="zh-CN" altLang="en-US" sz="1100" dirty="0"/>
          </a:p>
        </p:txBody>
      </p:sp>
      <p:sp>
        <p:nvSpPr>
          <p:cNvPr id="20" name="AutoShape 34"/>
          <p:cNvSpPr>
            <a:spLocks noChangeArrowheads="1"/>
          </p:cNvSpPr>
          <p:nvPr/>
        </p:nvSpPr>
        <p:spPr bwMode="gray">
          <a:xfrm rot="16200000" flipV="1">
            <a:off x="5341461" y="2799496"/>
            <a:ext cx="546504" cy="376765"/>
          </a:xfrm>
          <a:prstGeom prst="leftArrow">
            <a:avLst/>
          </a:prstGeom>
          <a:gradFill flip="none" rotWithShape="1">
            <a:gsLst>
              <a:gs pos="0">
                <a:schemeClr val="accent3">
                  <a:lumMod val="50000"/>
                </a:schemeClr>
              </a:gs>
              <a:gs pos="100000">
                <a:srgbClr val="009999">
                  <a:gamma/>
                  <a:tint val="0"/>
                  <a:invGamma/>
                  <a:alpha val="0"/>
                </a:srgbClr>
              </a:gs>
            </a:gsLst>
            <a:lin ang="19200000" scaled="0"/>
            <a:tileRect/>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grpSp>
        <p:nvGrpSpPr>
          <p:cNvPr id="21" name="组合 20"/>
          <p:cNvGrpSpPr/>
          <p:nvPr/>
        </p:nvGrpSpPr>
        <p:grpSpPr>
          <a:xfrm>
            <a:off x="385813" y="2585447"/>
            <a:ext cx="1814651" cy="439135"/>
            <a:chOff x="5153694" y="1155249"/>
            <a:chExt cx="1814651" cy="439135"/>
          </a:xfrm>
        </p:grpSpPr>
        <p:sp>
          <p:nvSpPr>
            <p:cNvPr id="22" name="矩形 21"/>
            <p:cNvSpPr/>
            <p:nvPr/>
          </p:nvSpPr>
          <p:spPr>
            <a:xfrm>
              <a:off x="5153694" y="1155249"/>
              <a:ext cx="958917"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降成本</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23" name="直接连接符 22"/>
            <p:cNvCxnSpPr/>
            <p:nvPr/>
          </p:nvCxnSpPr>
          <p:spPr>
            <a:xfrm>
              <a:off x="5240345" y="1592796"/>
              <a:ext cx="1728000" cy="1588"/>
            </a:xfrm>
            <a:prstGeom prst="line">
              <a:avLst/>
            </a:prstGeom>
            <a:ln w="1905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grpSp>
      <p:sp>
        <p:nvSpPr>
          <p:cNvPr id="24" name="矩形 23"/>
          <p:cNvSpPr/>
          <p:nvPr/>
        </p:nvSpPr>
        <p:spPr>
          <a:xfrm>
            <a:off x="214282" y="3031175"/>
            <a:ext cx="3071834" cy="707886"/>
          </a:xfrm>
          <a:prstGeom prst="rect">
            <a:avLst/>
          </a:prstGeom>
        </p:spPr>
        <p:txBody>
          <a:bodyPr wrap="square">
            <a:spAutoFit/>
          </a:bodyPr>
          <a:lstStyle/>
          <a:p>
            <a:pPr>
              <a:lnSpc>
                <a:spcPct val="125000"/>
              </a:lnSpc>
            </a:pPr>
            <a:r>
              <a:rPr lang="zh-CN" altLang="en-US" sz="1600" b="1" dirty="0" smtClean="0"/>
              <a:t>         规模以上工业企业每百元主营业务收入中的成本为</a:t>
            </a:r>
            <a:r>
              <a:rPr lang="en-US" sz="1600" b="1" dirty="0" smtClean="0"/>
              <a:t>85.52</a:t>
            </a:r>
            <a:r>
              <a:rPr lang="zh-CN" altLang="en-US" sz="1600" b="1" dirty="0" smtClean="0"/>
              <a:t>元</a:t>
            </a:r>
            <a:endParaRPr lang="zh-CN" altLang="en-US" sz="1600" b="1" dirty="0"/>
          </a:p>
        </p:txBody>
      </p:sp>
      <p:grpSp>
        <p:nvGrpSpPr>
          <p:cNvPr id="25" name="组合 24"/>
          <p:cNvGrpSpPr/>
          <p:nvPr/>
        </p:nvGrpSpPr>
        <p:grpSpPr>
          <a:xfrm>
            <a:off x="2614473" y="3795990"/>
            <a:ext cx="1814651" cy="439135"/>
            <a:chOff x="5153694" y="1155249"/>
            <a:chExt cx="1814651" cy="439135"/>
          </a:xfrm>
        </p:grpSpPr>
        <p:sp>
          <p:nvSpPr>
            <p:cNvPr id="26" name="矩形 25"/>
            <p:cNvSpPr/>
            <p:nvPr/>
          </p:nvSpPr>
          <p:spPr>
            <a:xfrm>
              <a:off x="5153694" y="1155249"/>
              <a:ext cx="958917"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补短板</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27" name="直接连接符 26"/>
            <p:cNvCxnSpPr/>
            <p:nvPr/>
          </p:nvCxnSpPr>
          <p:spPr>
            <a:xfrm>
              <a:off x="5240345" y="1592796"/>
              <a:ext cx="1728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8" name="矩形 27"/>
          <p:cNvSpPr/>
          <p:nvPr/>
        </p:nvSpPr>
        <p:spPr>
          <a:xfrm>
            <a:off x="2536396" y="4272411"/>
            <a:ext cx="6393322" cy="707886"/>
          </a:xfrm>
          <a:prstGeom prst="rect">
            <a:avLst/>
          </a:prstGeom>
        </p:spPr>
        <p:txBody>
          <a:bodyPr wrap="square">
            <a:spAutoFit/>
          </a:bodyPr>
          <a:lstStyle/>
          <a:p>
            <a:pPr>
              <a:lnSpc>
                <a:spcPct val="125000"/>
              </a:lnSpc>
              <a:buFont typeface="Wingdings" pitchFamily="2" charset="2"/>
              <a:buChar char="ü"/>
            </a:pPr>
            <a:r>
              <a:rPr lang="zh-CN" altLang="en-US" sz="1600" b="1" dirty="0" smtClean="0"/>
              <a:t> 约有</a:t>
            </a:r>
            <a:r>
              <a:rPr lang="en-US" altLang="zh-CN" sz="1600" b="1" dirty="0" smtClean="0"/>
              <a:t>1000</a:t>
            </a:r>
            <a:r>
              <a:rPr lang="zh-CN" altLang="zh-CN" sz="1600" b="1" dirty="0"/>
              <a:t>万人以上农村贫困人口实现</a:t>
            </a:r>
            <a:r>
              <a:rPr lang="zh-CN" altLang="zh-CN" sz="1600" b="1" dirty="0" smtClean="0"/>
              <a:t>脱贫</a:t>
            </a:r>
            <a:endParaRPr lang="en-US" altLang="zh-CN" sz="1600" b="1" dirty="0" smtClean="0"/>
          </a:p>
          <a:p>
            <a:pPr>
              <a:lnSpc>
                <a:spcPct val="125000"/>
              </a:lnSpc>
              <a:buFont typeface="Wingdings" pitchFamily="2" charset="2"/>
              <a:buChar char="ü"/>
            </a:pPr>
            <a:r>
              <a:rPr lang="zh-CN" altLang="en-US" sz="1600" b="1" dirty="0" smtClean="0"/>
              <a:t>  生态保护等投资快于全部投资</a:t>
            </a:r>
            <a:endParaRPr lang="zh-CN" altLang="en-US" sz="1600" b="1" dirty="0"/>
          </a:p>
        </p:txBody>
      </p:sp>
      <p:pic>
        <p:nvPicPr>
          <p:cNvPr id="29" name="图片 2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7600" y="2357437"/>
            <a:ext cx="1005772" cy="1428760"/>
          </a:xfrm>
          <a:prstGeom prst="rect">
            <a:avLst/>
          </a:prstGeom>
        </p:spPr>
      </p:pic>
      <p:sp>
        <p:nvSpPr>
          <p:cNvPr id="30" name="圆角矩形标注 29"/>
          <p:cNvSpPr/>
          <p:nvPr/>
        </p:nvSpPr>
        <p:spPr>
          <a:xfrm>
            <a:off x="158272" y="3714758"/>
            <a:ext cx="2018601" cy="374571"/>
          </a:xfrm>
          <a:prstGeom prst="wedgeRoundRectCallout">
            <a:avLst>
              <a:gd name="adj1" fmla="val 56017"/>
              <a:gd name="adj2" fmla="val 11405"/>
              <a:gd name="adj3" fmla="val 16667"/>
            </a:avLst>
          </a:prstGeom>
          <a:solidFill>
            <a:schemeClr val="accent2">
              <a:lumMod val="40000"/>
              <a:lumOff val="60000"/>
            </a:schemeClr>
          </a:solidFill>
          <a:ln w="19050">
            <a:noFill/>
          </a:ln>
        </p:spPr>
        <p:txBody>
          <a:bodyPr wrap="none">
            <a:spAutoFit/>
          </a:bodyPr>
          <a:lstStyle/>
          <a:p>
            <a:r>
              <a:rPr lang="zh-CN" altLang="en-US" sz="1600" b="1" dirty="0" smtClean="0"/>
              <a:t>同比上年下降</a:t>
            </a:r>
            <a:r>
              <a:rPr lang="en-US" altLang="zh-CN" sz="1600" b="1" dirty="0" smtClean="0"/>
              <a:t>0.14</a:t>
            </a:r>
            <a:r>
              <a:rPr lang="zh-CN" altLang="zh-CN" sz="1600" b="1" dirty="0" smtClean="0"/>
              <a:t>元</a:t>
            </a:r>
            <a:endParaRPr lang="zh-CN" altLang="en-US" sz="1600" b="1" dirty="0"/>
          </a:p>
        </p:txBody>
      </p:sp>
      <p:pic>
        <p:nvPicPr>
          <p:cNvPr id="31" name="图片 30" descr="20140901111501_001.jpg"/>
          <p:cNvPicPr>
            <a:picLocks noChangeAspect="1"/>
          </p:cNvPicPr>
          <p:nvPr/>
        </p:nvPicPr>
        <p:blipFill>
          <a:blip r:embed="rId5" cstate="print">
            <a:clrChange>
              <a:clrFrom>
                <a:srgbClr val="FFFFFF"/>
              </a:clrFrom>
              <a:clrTo>
                <a:srgbClr val="FFFFFF">
                  <a:alpha val="0"/>
                </a:srgbClr>
              </a:clrTo>
            </a:clrChange>
          </a:blip>
          <a:srcRect r="44507"/>
          <a:stretch>
            <a:fillRect/>
          </a:stretch>
        </p:blipFill>
        <p:spPr>
          <a:xfrm>
            <a:off x="1864786" y="3976219"/>
            <a:ext cx="778388" cy="952985"/>
          </a:xfrm>
          <a:prstGeom prst="rect">
            <a:avLst/>
          </a:prstGeom>
        </p:spPr>
      </p:pic>
      <p:sp>
        <p:nvSpPr>
          <p:cNvPr id="32" name="矩形 31"/>
          <p:cNvSpPr/>
          <p:nvPr/>
        </p:nvSpPr>
        <p:spPr>
          <a:xfrm>
            <a:off x="1743020" y="268086"/>
            <a:ext cx="7005444" cy="446276"/>
          </a:xfrm>
          <a:prstGeom prst="rect">
            <a:avLst/>
          </a:prstGeom>
        </p:spPr>
        <p:txBody>
          <a:bodyPr wrap="none">
            <a:spAutoFit/>
          </a:bodyPr>
          <a:lstStyle/>
          <a:p>
            <a:r>
              <a:rPr lang="zh-CN" altLang="en-US" sz="2300" b="1" dirty="0" smtClean="0">
                <a:effectLst>
                  <a:outerShdw blurRad="38100" dist="38100" dir="2700000" algn="tl">
                    <a:srgbClr val="000000">
                      <a:alpha val="43137"/>
                    </a:srgbClr>
                  </a:outerShdw>
                </a:effectLst>
                <a:latin typeface="黑体" pitchFamily="2" charset="-122"/>
                <a:ea typeface="黑体" pitchFamily="2" charset="-122"/>
              </a:rPr>
              <a:t>重点落实“三去一降一补”五大任务，取得初步成效</a:t>
            </a:r>
          </a:p>
        </p:txBody>
      </p:sp>
      <p:pic>
        <p:nvPicPr>
          <p:cNvPr id="33" name="图片 32"/>
          <p:cNvPicPr>
            <a:picLocks noChangeAspect="1"/>
          </p:cNvPicPr>
          <p:nvPr/>
        </p:nvPicPr>
        <p:blipFill>
          <a:blip r:embed="rId6">
            <a:clrChange>
              <a:clrFrom>
                <a:srgbClr val="F3F8FE"/>
              </a:clrFrom>
              <a:clrTo>
                <a:srgbClr val="F3F8FE">
                  <a:alpha val="0"/>
                </a:srgbClr>
              </a:clrTo>
            </a:clrChange>
            <a:extLst>
              <a:ext uri="{28A0092B-C50C-407E-A947-70E740481C1C}">
                <a14:useLocalDpi xmlns:a14="http://schemas.microsoft.com/office/drawing/2010/main" val="0"/>
              </a:ext>
            </a:extLst>
          </a:blip>
          <a:stretch>
            <a:fillRect/>
          </a:stretch>
        </p:blipFill>
        <p:spPr>
          <a:xfrm>
            <a:off x="563912" y="1232980"/>
            <a:ext cx="1722072" cy="981580"/>
          </a:xfrm>
          <a:prstGeom prst="rect">
            <a:avLst/>
          </a:prstGeom>
        </p:spPr>
      </p:pic>
      <p:sp>
        <p:nvSpPr>
          <p:cNvPr id="34" name="矩形 33"/>
          <p:cNvSpPr/>
          <p:nvPr/>
        </p:nvSpPr>
        <p:spPr>
          <a:xfrm>
            <a:off x="2197982" y="1643056"/>
            <a:ext cx="1516762" cy="338554"/>
          </a:xfrm>
          <a:prstGeom prst="rect">
            <a:avLst/>
          </a:prstGeom>
        </p:spPr>
        <p:txBody>
          <a:bodyPr wrap="none">
            <a:spAutoFit/>
          </a:bodyPr>
          <a:lstStyle/>
          <a:p>
            <a:r>
              <a:rPr lang="zh-CN" altLang="en-US" sz="1600" b="1" dirty="0" smtClean="0"/>
              <a:t>钢铁</a:t>
            </a:r>
            <a:r>
              <a:rPr lang="en-US" altLang="zh-CN" sz="1600"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4500</a:t>
            </a:r>
            <a:r>
              <a:rPr lang="zh-CN" altLang="en-US" sz="1600"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万</a:t>
            </a:r>
            <a:r>
              <a:rPr lang="zh-CN" altLang="en-US" sz="1600" b="1" dirty="0" smtClean="0"/>
              <a:t>吨</a:t>
            </a:r>
            <a:endParaRPr lang="zh-CN" altLang="en-US" sz="1600" b="1" dirty="0"/>
          </a:p>
        </p:txBody>
      </p:sp>
      <p:sp>
        <p:nvSpPr>
          <p:cNvPr id="35" name="矩形 34"/>
          <p:cNvSpPr/>
          <p:nvPr/>
        </p:nvSpPr>
        <p:spPr>
          <a:xfrm>
            <a:off x="2714612" y="1947444"/>
            <a:ext cx="1322798" cy="338554"/>
          </a:xfrm>
          <a:prstGeom prst="rect">
            <a:avLst/>
          </a:prstGeom>
        </p:spPr>
        <p:txBody>
          <a:bodyPr wrap="none">
            <a:spAutoFit/>
          </a:bodyPr>
          <a:lstStyle/>
          <a:p>
            <a:r>
              <a:rPr lang="zh-CN" altLang="en-US" sz="1600" b="1" dirty="0" smtClean="0"/>
              <a:t>煤炭</a:t>
            </a:r>
            <a:r>
              <a:rPr lang="en-US" altLang="zh-CN" sz="1600"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2.5</a:t>
            </a:r>
            <a:r>
              <a:rPr lang="zh-CN" altLang="en-US" sz="1600"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亿</a:t>
            </a:r>
            <a:r>
              <a:rPr lang="zh-CN" altLang="en-US" sz="1600" b="1" dirty="0" smtClean="0"/>
              <a:t>吨</a:t>
            </a:r>
            <a:endParaRPr lang="zh-CN" altLang="en-US" sz="1600" b="1" dirty="0"/>
          </a:p>
        </p:txBody>
      </p:sp>
      <p:sp>
        <p:nvSpPr>
          <p:cNvPr id="36" name="矩形 35"/>
          <p:cNvSpPr/>
          <p:nvPr/>
        </p:nvSpPr>
        <p:spPr>
          <a:xfrm>
            <a:off x="2296880" y="1304502"/>
            <a:ext cx="1632178" cy="338554"/>
          </a:xfrm>
          <a:prstGeom prst="rect">
            <a:avLst/>
          </a:prstGeom>
        </p:spPr>
        <p:txBody>
          <a:bodyPr wrap="none">
            <a:spAutoFit/>
          </a:bodyPr>
          <a:lstStyle/>
          <a:p>
            <a:r>
              <a:rPr lang="zh-CN" altLang="en-US" sz="1600"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目标</a:t>
            </a:r>
            <a:r>
              <a:rPr lang="en-US" altLang="zh-CN" sz="1600"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a:t>
            </a:r>
            <a:r>
              <a:rPr lang="zh-CN" altLang="en-US" sz="1600"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提前完成</a:t>
            </a:r>
            <a:endParaRPr lang="zh-CN" altLang="en-US" sz="1600" b="1" dirty="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75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675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177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18750"/>
                            </p:stCondLst>
                            <p:childTnLst>
                              <p:par>
                                <p:cTn id="23" presetID="53" presetClass="entr" presetSubtype="16"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750" fill="hold"/>
                                        <p:tgtEl>
                                          <p:spTgt spid="36"/>
                                        </p:tgtEl>
                                        <p:attrNameLst>
                                          <p:attrName>ppt_w</p:attrName>
                                        </p:attrNameLst>
                                      </p:cBhvr>
                                      <p:tavLst>
                                        <p:tav tm="0">
                                          <p:val>
                                            <p:fltVal val="0"/>
                                          </p:val>
                                        </p:tav>
                                        <p:tav tm="100000">
                                          <p:val>
                                            <p:strVal val="#ppt_w"/>
                                          </p:val>
                                        </p:tav>
                                      </p:tavLst>
                                    </p:anim>
                                    <p:anim calcmode="lin" valueType="num">
                                      <p:cBhvr>
                                        <p:cTn id="26" dur="750" fill="hold"/>
                                        <p:tgtEl>
                                          <p:spTgt spid="36"/>
                                        </p:tgtEl>
                                        <p:attrNameLst>
                                          <p:attrName>ppt_h</p:attrName>
                                        </p:attrNameLst>
                                      </p:cBhvr>
                                      <p:tavLst>
                                        <p:tav tm="0">
                                          <p:val>
                                            <p:fltVal val="0"/>
                                          </p:val>
                                        </p:tav>
                                        <p:tav tm="100000">
                                          <p:val>
                                            <p:strVal val="#ppt_h"/>
                                          </p:val>
                                        </p:tav>
                                      </p:tavLst>
                                    </p:anim>
                                    <p:animEffect transition="in" filter="fade">
                                      <p:cBhvr>
                                        <p:cTn id="27" dur="750"/>
                                        <p:tgtEl>
                                          <p:spTgt spid="36"/>
                                        </p:tgtEl>
                                      </p:cBhvr>
                                    </p:animEffect>
                                  </p:childTnLst>
                                </p:cTn>
                              </p:par>
                            </p:childTnLst>
                          </p:cTn>
                        </p:par>
                        <p:par>
                          <p:cTn id="28" fill="hold">
                            <p:stCondLst>
                              <p:cond delay="19500"/>
                            </p:stCondLst>
                            <p:childTnLst>
                              <p:par>
                                <p:cTn id="29" presetID="2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childTnLst>
                                </p:cTn>
                              </p:par>
                            </p:childTnLst>
                          </p:cTn>
                        </p:par>
                        <p:par>
                          <p:cTn id="33" fill="hold">
                            <p:stCondLst>
                              <p:cond delay="20000"/>
                            </p:stCondLst>
                            <p:childTnLst>
                              <p:par>
                                <p:cTn id="34" presetID="2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childTnLst>
                                </p:cTn>
                              </p:par>
                            </p:childTnLst>
                          </p:cTn>
                        </p:par>
                        <p:par>
                          <p:cTn id="38" fill="hold">
                            <p:stCondLst>
                              <p:cond delay="20500"/>
                            </p:stCondLst>
                            <p:childTnLst>
                              <p:par>
                                <p:cTn id="39" presetID="55"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childTnLst>
                          </p:cTn>
                        </p:par>
                        <p:par>
                          <p:cTn id="44" fill="hold">
                            <p:stCondLst>
                              <p:cond delay="21500"/>
                            </p:stCondLst>
                            <p:childTnLst>
                              <p:par>
                                <p:cTn id="45" presetID="3"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par>
                          <p:cTn id="48" fill="hold">
                            <p:stCondLst>
                              <p:cond delay="22000"/>
                            </p:stCondLst>
                            <p:childTnLst>
                              <p:par>
                                <p:cTn id="49" presetID="42"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23000"/>
                            </p:stCondLst>
                            <p:childTnLst>
                              <p:par>
                                <p:cTn id="55" presetID="55"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par>
                          <p:cTn id="60" fill="hold">
                            <p:stCondLst>
                              <p:cond delay="24000"/>
                            </p:stCondLst>
                            <p:childTnLst>
                              <p:par>
                                <p:cTn id="61" presetID="3" presetClass="entr" presetSubtype="1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childTnLst>
                          </p:cTn>
                        </p:par>
                        <p:par>
                          <p:cTn id="64" fill="hold">
                            <p:stCondLst>
                              <p:cond delay="245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25500"/>
                            </p:stCondLst>
                            <p:childTnLst>
                              <p:par>
                                <p:cTn id="71" presetID="3" presetClass="entr" presetSubtype="1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linds(horizontal)">
                                      <p:cBhvr>
                                        <p:cTn id="73" dur="500"/>
                                        <p:tgtEl>
                                          <p:spTgt spid="19"/>
                                        </p:tgtEl>
                                      </p:cBhvr>
                                    </p:animEffect>
                                  </p:childTnLst>
                                </p:cTn>
                              </p:par>
                            </p:childTnLst>
                          </p:cTn>
                        </p:par>
                        <p:par>
                          <p:cTn id="74" fill="hold">
                            <p:stCondLst>
                              <p:cond delay="26000"/>
                            </p:stCondLst>
                            <p:childTnLst>
                              <p:par>
                                <p:cTn id="75" presetID="22" presetClass="entr" presetSubtype="1"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500"/>
                                        <p:tgtEl>
                                          <p:spTgt spid="20"/>
                                        </p:tgtEl>
                                      </p:cBhvr>
                                    </p:animEffect>
                                  </p:childTnLst>
                                </p:cTn>
                              </p:par>
                            </p:childTnLst>
                          </p:cTn>
                        </p:par>
                        <p:par>
                          <p:cTn id="78" fill="hold">
                            <p:stCondLst>
                              <p:cond delay="26500"/>
                            </p:stCondLst>
                            <p:childTnLst>
                              <p:par>
                                <p:cTn id="79" presetID="55"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strVal val="#ppt_w*0.70"/>
                                          </p:val>
                                        </p:tav>
                                        <p:tav tm="100000">
                                          <p:val>
                                            <p:strVal val="#ppt_w"/>
                                          </p:val>
                                        </p:tav>
                                      </p:tavLst>
                                    </p:anim>
                                    <p:anim calcmode="lin" valueType="num">
                                      <p:cBhvr>
                                        <p:cTn id="82" dur="1000" fill="hold"/>
                                        <p:tgtEl>
                                          <p:spTgt spid="21"/>
                                        </p:tgtEl>
                                        <p:attrNameLst>
                                          <p:attrName>ppt_h</p:attrName>
                                        </p:attrNameLst>
                                      </p:cBhvr>
                                      <p:tavLst>
                                        <p:tav tm="0">
                                          <p:val>
                                            <p:strVal val="#ppt_h"/>
                                          </p:val>
                                        </p:tav>
                                        <p:tav tm="100000">
                                          <p:val>
                                            <p:strVal val="#ppt_h"/>
                                          </p:val>
                                        </p:tav>
                                      </p:tavLst>
                                    </p:anim>
                                    <p:animEffect transition="in" filter="fade">
                                      <p:cBhvr>
                                        <p:cTn id="83" dur="1000"/>
                                        <p:tgtEl>
                                          <p:spTgt spid="21"/>
                                        </p:tgtEl>
                                      </p:cBhvr>
                                    </p:animEffect>
                                  </p:childTnLst>
                                </p:cTn>
                              </p:par>
                            </p:childTnLst>
                          </p:cTn>
                        </p:par>
                        <p:par>
                          <p:cTn id="84" fill="hold">
                            <p:stCondLst>
                              <p:cond delay="27500"/>
                            </p:stCondLst>
                            <p:childTnLst>
                              <p:par>
                                <p:cTn id="85" presetID="3" presetClass="entr" presetSubtype="1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childTnLst>
                          </p:cTn>
                        </p:par>
                        <p:par>
                          <p:cTn id="88" fill="hold">
                            <p:stCondLst>
                              <p:cond delay="28000"/>
                            </p:stCondLst>
                            <p:childTnLst>
                              <p:par>
                                <p:cTn id="89" presetID="22" presetClass="entr" presetSubtype="4"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childTnLst>
                          </p:cTn>
                        </p:par>
                        <p:par>
                          <p:cTn id="92" fill="hold">
                            <p:stCondLst>
                              <p:cond delay="28500"/>
                            </p:stCondLst>
                            <p:childTnLst>
                              <p:par>
                                <p:cTn id="93" presetID="22" presetClass="entr" presetSubtype="2"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par>
                          <p:cTn id="96" fill="hold">
                            <p:stCondLst>
                              <p:cond delay="29000"/>
                            </p:stCondLst>
                            <p:childTnLst>
                              <p:par>
                                <p:cTn id="97" presetID="55"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1000" fill="hold"/>
                                        <p:tgtEl>
                                          <p:spTgt spid="25"/>
                                        </p:tgtEl>
                                        <p:attrNameLst>
                                          <p:attrName>ppt_w</p:attrName>
                                        </p:attrNameLst>
                                      </p:cBhvr>
                                      <p:tavLst>
                                        <p:tav tm="0">
                                          <p:val>
                                            <p:strVal val="#ppt_w*0.70"/>
                                          </p:val>
                                        </p:tav>
                                        <p:tav tm="100000">
                                          <p:val>
                                            <p:strVal val="#ppt_w"/>
                                          </p:val>
                                        </p:tav>
                                      </p:tavLst>
                                    </p:anim>
                                    <p:anim calcmode="lin" valueType="num">
                                      <p:cBhvr>
                                        <p:cTn id="100" dur="1000" fill="hold"/>
                                        <p:tgtEl>
                                          <p:spTgt spid="25"/>
                                        </p:tgtEl>
                                        <p:attrNameLst>
                                          <p:attrName>ppt_h</p:attrName>
                                        </p:attrNameLst>
                                      </p:cBhvr>
                                      <p:tavLst>
                                        <p:tav tm="0">
                                          <p:val>
                                            <p:strVal val="#ppt_h"/>
                                          </p:val>
                                        </p:tav>
                                        <p:tav tm="100000">
                                          <p:val>
                                            <p:strVal val="#ppt_h"/>
                                          </p:val>
                                        </p:tav>
                                      </p:tavLst>
                                    </p:anim>
                                    <p:animEffect transition="in" filter="fade">
                                      <p:cBhvr>
                                        <p:cTn id="101" dur="1000"/>
                                        <p:tgtEl>
                                          <p:spTgt spid="25"/>
                                        </p:tgtEl>
                                      </p:cBhvr>
                                    </p:animEffect>
                                  </p:childTnLst>
                                </p:cTn>
                              </p:par>
                            </p:childTnLst>
                          </p:cTn>
                        </p:par>
                        <p:par>
                          <p:cTn id="102" fill="hold">
                            <p:stCondLst>
                              <p:cond delay="30000"/>
                            </p:stCondLst>
                            <p:childTnLst>
                              <p:par>
                                <p:cTn id="103" presetID="3" presetClass="entr" presetSubtype="1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blinds(horizontal)">
                                      <p:cBhvr>
                                        <p:cTn id="105" dur="500"/>
                                        <p:tgtEl>
                                          <p:spTgt spid="28"/>
                                        </p:tgtEl>
                                      </p:cBhvr>
                                    </p:animEffect>
                                  </p:childTnLst>
                                </p:cTn>
                              </p:par>
                            </p:childTnLst>
                          </p:cTn>
                        </p:par>
                        <p:par>
                          <p:cTn id="106" fill="hold">
                            <p:stCondLst>
                              <p:cond delay="30500"/>
                            </p:stCondLst>
                            <p:childTnLst>
                              <p:par>
                                <p:cTn id="107" presetID="23" presetClass="entr" presetSubtype="16" fill="hold" nodeType="after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7" grpId="0">
        <p:bldAsOne/>
      </p:bldGraphic>
      <p:bldP spid="18" grpId="0"/>
      <p:bldP spid="19" grpId="0"/>
      <p:bldP spid="20" grpId="0" animBg="1"/>
      <p:bldP spid="24" grpId="0"/>
      <p:bldP spid="28" grpId="0"/>
      <p:bldP spid="30" grpId="0" animBg="1"/>
      <p:bldP spid="32"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7253" y="221919"/>
            <a:ext cx="722024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供给侧结构性改革产生了比较明显的外溢正效应</a:t>
            </a:r>
          </a:p>
        </p:txBody>
      </p:sp>
      <p:sp>
        <p:nvSpPr>
          <p:cNvPr id="12" name="矩形 11"/>
          <p:cNvSpPr/>
          <p:nvPr/>
        </p:nvSpPr>
        <p:spPr>
          <a:xfrm>
            <a:off x="1785918" y="3214692"/>
            <a:ext cx="2262158" cy="276999"/>
          </a:xfrm>
          <a:prstGeom prst="rect">
            <a:avLst/>
          </a:prstGeom>
        </p:spPr>
        <p:txBody>
          <a:bodyPr wrap="none">
            <a:spAutoFit/>
          </a:bodyPr>
          <a:lstStyle/>
          <a:p>
            <a:r>
              <a:rPr lang="zh-CN" altLang="en-US" sz="1200" b="1" dirty="0" smtClean="0">
                <a:solidFill>
                  <a:schemeClr val="accent1"/>
                </a:solidFill>
                <a:latin typeface="宋体"/>
                <a:ea typeface="宋体"/>
              </a:rPr>
              <a:t>▇ </a:t>
            </a:r>
            <a:r>
              <a:rPr lang="zh-CN" altLang="en-US" sz="1200" b="1" dirty="0" smtClean="0">
                <a:latin typeface="宋体"/>
                <a:ea typeface="宋体"/>
              </a:rPr>
              <a:t>同比下降</a:t>
            </a:r>
            <a:r>
              <a:rPr lang="zh-CN" altLang="en-US" sz="1200" b="1" dirty="0" smtClean="0">
                <a:solidFill>
                  <a:schemeClr val="accent1"/>
                </a:solidFill>
                <a:latin typeface="宋体"/>
                <a:ea typeface="宋体"/>
              </a:rPr>
              <a:t>  </a:t>
            </a:r>
            <a:r>
              <a:rPr lang="zh-CN" altLang="en-US" sz="1200" b="1" dirty="0" smtClean="0">
                <a:solidFill>
                  <a:schemeClr val="accent2"/>
                </a:solidFill>
                <a:latin typeface="宋体"/>
              </a:rPr>
              <a:t>▇ </a:t>
            </a:r>
            <a:r>
              <a:rPr lang="zh-CN" altLang="en-US" sz="1200" b="1" dirty="0" smtClean="0">
                <a:latin typeface="宋体"/>
              </a:rPr>
              <a:t>同比增长  </a:t>
            </a:r>
            <a:endParaRPr lang="zh-CN" altLang="en-US" sz="1200" dirty="0"/>
          </a:p>
        </p:txBody>
      </p:sp>
      <p:grpSp>
        <p:nvGrpSpPr>
          <p:cNvPr id="26" name="组合 25"/>
          <p:cNvGrpSpPr/>
          <p:nvPr/>
        </p:nvGrpSpPr>
        <p:grpSpPr>
          <a:xfrm>
            <a:off x="285720" y="1214428"/>
            <a:ext cx="4500594" cy="2000264"/>
            <a:chOff x="285720" y="1214428"/>
            <a:chExt cx="4500594" cy="2000264"/>
          </a:xfrm>
        </p:grpSpPr>
        <p:graphicFrame>
          <p:nvGraphicFramePr>
            <p:cNvPr id="9" name="图表 8"/>
            <p:cNvGraphicFramePr/>
            <p:nvPr>
              <p:extLst>
                <p:ext uri="{D42A27DB-BD31-4B8C-83A1-F6EECF244321}">
                  <p14:modId xmlns:p14="http://schemas.microsoft.com/office/powerpoint/2010/main" val="3693517558"/>
                </p:ext>
              </p:extLst>
            </p:nvPr>
          </p:nvGraphicFramePr>
          <p:xfrm>
            <a:off x="285720" y="1214428"/>
            <a:ext cx="4500594"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a:off x="1000100" y="2764039"/>
              <a:ext cx="1984839" cy="307777"/>
            </a:xfrm>
            <a:prstGeom prst="rect">
              <a:avLst/>
            </a:prstGeom>
          </p:spPr>
          <p:txBody>
            <a:bodyPr wrap="none">
              <a:spAutoFit/>
            </a:bodyPr>
            <a:lstStyle/>
            <a:p>
              <a:r>
                <a:rPr lang="en-US" altLang="zh-CN" sz="1400" b="1" dirty="0" smtClean="0">
                  <a:solidFill>
                    <a:schemeClr val="tx1">
                      <a:lumMod val="85000"/>
                      <a:lumOff val="15000"/>
                    </a:schemeClr>
                  </a:solidFill>
                  <a:latin typeface="微软雅黑" pitchFamily="34" charset="-122"/>
                  <a:ea typeface="微软雅黑" pitchFamily="34" charset="-122"/>
                </a:rPr>
                <a:t>2012-2016</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altLang="zh-CN" sz="1400" b="1" dirty="0" smtClean="0">
                  <a:solidFill>
                    <a:schemeClr val="tx1">
                      <a:lumMod val="85000"/>
                      <a:lumOff val="15000"/>
                    </a:schemeClr>
                  </a:solidFill>
                  <a:latin typeface="微软雅黑" pitchFamily="34" charset="-122"/>
                  <a:ea typeface="微软雅黑" pitchFamily="34" charset="-122"/>
                </a:rPr>
                <a:t>PPI</a:t>
              </a:r>
              <a:r>
                <a:rPr lang="zh-CN" altLang="en-US" sz="1400" b="1" dirty="0" smtClean="0">
                  <a:solidFill>
                    <a:schemeClr val="tx1">
                      <a:lumMod val="85000"/>
                      <a:lumOff val="15000"/>
                    </a:schemeClr>
                  </a:solidFill>
                  <a:latin typeface="微软雅黑" pitchFamily="34" charset="-122"/>
                  <a:ea typeface="微软雅黑" pitchFamily="34" charset="-122"/>
                </a:rPr>
                <a:t>指数</a:t>
              </a: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13" name="矩形 12"/>
            <p:cNvSpPr/>
            <p:nvPr/>
          </p:nvSpPr>
          <p:spPr>
            <a:xfrm>
              <a:off x="3810253" y="1983728"/>
              <a:ext cx="761747" cy="230832"/>
            </a:xfrm>
            <a:prstGeom prst="rect">
              <a:avLst/>
            </a:prstGeom>
          </p:spPr>
          <p:txBody>
            <a:bodyPr wrap="none">
              <a:spAutoFit/>
            </a:bodyPr>
            <a:lstStyle/>
            <a:p>
              <a:r>
                <a:rPr lang="en-US" altLang="zh-CN" sz="900" b="1" dirty="0" smtClean="0">
                  <a:latin typeface="宋体"/>
                </a:rPr>
                <a:t>2016</a:t>
              </a:r>
              <a:r>
                <a:rPr lang="zh-CN" altLang="en-US" sz="900" b="1" dirty="0" smtClean="0">
                  <a:latin typeface="宋体"/>
                </a:rPr>
                <a:t>年</a:t>
              </a:r>
              <a:r>
                <a:rPr lang="en-US" altLang="zh-CN" sz="900" b="1" dirty="0" smtClean="0">
                  <a:latin typeface="宋体"/>
                </a:rPr>
                <a:t>9</a:t>
              </a:r>
              <a:r>
                <a:rPr lang="zh-CN" altLang="en-US" sz="900" b="1" dirty="0" smtClean="0">
                  <a:latin typeface="宋体"/>
                </a:rPr>
                <a:t>月 </a:t>
              </a:r>
              <a:endParaRPr lang="zh-CN" altLang="en-US" sz="900" b="1" dirty="0"/>
            </a:p>
          </p:txBody>
        </p:sp>
        <p:sp>
          <p:nvSpPr>
            <p:cNvPr id="14" name="矩形 13"/>
            <p:cNvSpPr/>
            <p:nvPr/>
          </p:nvSpPr>
          <p:spPr>
            <a:xfrm>
              <a:off x="857224" y="2000246"/>
              <a:ext cx="761747" cy="230832"/>
            </a:xfrm>
            <a:prstGeom prst="rect">
              <a:avLst/>
            </a:prstGeom>
          </p:spPr>
          <p:txBody>
            <a:bodyPr wrap="none">
              <a:spAutoFit/>
            </a:bodyPr>
            <a:lstStyle/>
            <a:p>
              <a:r>
                <a:rPr lang="en-US" altLang="zh-CN" sz="900" b="1" dirty="0" smtClean="0">
                  <a:latin typeface="宋体"/>
                </a:rPr>
                <a:t>2012</a:t>
              </a:r>
              <a:r>
                <a:rPr lang="zh-CN" altLang="en-US" sz="900" b="1" dirty="0" smtClean="0">
                  <a:latin typeface="宋体"/>
                </a:rPr>
                <a:t>年</a:t>
              </a:r>
              <a:r>
                <a:rPr lang="en-US" altLang="zh-CN" sz="900" b="1" dirty="0" smtClean="0">
                  <a:latin typeface="宋体"/>
                </a:rPr>
                <a:t>2</a:t>
              </a:r>
              <a:r>
                <a:rPr lang="zh-CN" altLang="en-US" sz="900" b="1" dirty="0" smtClean="0">
                  <a:latin typeface="宋体"/>
                </a:rPr>
                <a:t>月 </a:t>
              </a:r>
              <a:endParaRPr lang="zh-CN" altLang="en-US" sz="900" b="1" dirty="0"/>
            </a:p>
          </p:txBody>
        </p:sp>
      </p:grpSp>
      <p:grpSp>
        <p:nvGrpSpPr>
          <p:cNvPr id="16" name="组合 15"/>
          <p:cNvGrpSpPr/>
          <p:nvPr/>
        </p:nvGrpSpPr>
        <p:grpSpPr>
          <a:xfrm>
            <a:off x="1714480" y="1428742"/>
            <a:ext cx="2214578" cy="674227"/>
            <a:chOff x="1714480" y="1428742"/>
            <a:chExt cx="2214578" cy="674227"/>
          </a:xfrm>
        </p:grpSpPr>
        <p:sp>
          <p:nvSpPr>
            <p:cNvPr id="11" name="圆角矩形标注 10"/>
            <p:cNvSpPr/>
            <p:nvPr/>
          </p:nvSpPr>
          <p:spPr>
            <a:xfrm>
              <a:off x="1714480" y="1428742"/>
              <a:ext cx="2214578" cy="674227"/>
            </a:xfrm>
            <a:prstGeom prst="wedgeRoundRectCallout">
              <a:avLst/>
            </a:prstGeom>
          </p:spPr>
          <p:txBody>
            <a:bodyPr wrap="square">
              <a:spAutoFit/>
            </a:bodyPr>
            <a:lstStyle/>
            <a:p>
              <a:pPr>
                <a:lnSpc>
                  <a:spcPct val="120000"/>
                </a:lnSpc>
              </a:pPr>
              <a:r>
                <a:rPr lang="zh-CN" altLang="en-US" sz="1400" b="1" dirty="0" smtClean="0"/>
                <a:t>同比上涨</a:t>
              </a:r>
              <a:r>
                <a:rPr lang="en-US" sz="1400" b="1" dirty="0" smtClean="0"/>
                <a:t>0.1%</a:t>
              </a:r>
              <a:r>
                <a:rPr lang="zh-CN" altLang="en-US" sz="1400" b="1" dirty="0" smtClean="0"/>
                <a:t>，结束了连续</a:t>
              </a:r>
              <a:r>
                <a:rPr lang="en-US" sz="1400" b="1" dirty="0" smtClean="0"/>
                <a:t>54</a:t>
              </a:r>
              <a:r>
                <a:rPr lang="zh-CN" altLang="en-US" sz="1400" b="1" dirty="0" smtClean="0"/>
                <a:t>个月同比下降态势</a:t>
              </a:r>
              <a:endParaRPr lang="zh-CN" altLang="en-US" sz="1400" b="1" dirty="0"/>
            </a:p>
          </p:txBody>
        </p:sp>
        <p:sp>
          <p:nvSpPr>
            <p:cNvPr id="15" name="圆角矩形标注 14"/>
            <p:cNvSpPr/>
            <p:nvPr/>
          </p:nvSpPr>
          <p:spPr>
            <a:xfrm>
              <a:off x="1785918" y="1500180"/>
              <a:ext cx="2071702" cy="500066"/>
            </a:xfrm>
            <a:prstGeom prst="wedgeRoundRectCallout">
              <a:avLst>
                <a:gd name="adj1" fmla="val 53649"/>
                <a:gd name="adj2" fmla="val 47262"/>
                <a:gd name="adj3" fmla="val 16667"/>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63688" y="3657967"/>
            <a:ext cx="2221723" cy="353943"/>
          </a:xfrm>
          <a:prstGeom prst="rect">
            <a:avLst/>
          </a:prstGeom>
        </p:spPr>
        <p:txBody>
          <a:bodyPr wrap="square">
            <a:spAutoFit/>
          </a:bodyPr>
          <a:lstStyle/>
          <a:p>
            <a:r>
              <a:rPr lang="zh-CN" altLang="en-US" sz="1700" b="1" dirty="0" smtClean="0">
                <a:solidFill>
                  <a:schemeClr val="tx1">
                    <a:lumMod val="85000"/>
                    <a:lumOff val="15000"/>
                  </a:schemeClr>
                </a:solidFill>
                <a:latin typeface="微软雅黑" pitchFamily="34" charset="-122"/>
                <a:ea typeface="微软雅黑" pitchFamily="34" charset="-122"/>
              </a:rPr>
              <a:t>企业效益 </a:t>
            </a:r>
            <a:r>
              <a:rPr lang="en-US" altLang="zh-CN" sz="1700" b="1" dirty="0" smtClean="0">
                <a:solidFill>
                  <a:schemeClr val="tx1">
                    <a:lumMod val="85000"/>
                    <a:lumOff val="15000"/>
                  </a:schemeClr>
                </a:solidFill>
                <a:latin typeface="微软雅黑" pitchFamily="34" charset="-122"/>
                <a:ea typeface="微软雅黑" pitchFamily="34" charset="-122"/>
              </a:rPr>
              <a:t>· </a:t>
            </a:r>
            <a:r>
              <a:rPr lang="zh-CN" altLang="en-US" sz="1700" b="1" dirty="0" smtClean="0">
                <a:solidFill>
                  <a:schemeClr val="tx1">
                    <a:lumMod val="85000"/>
                    <a:lumOff val="15000"/>
                  </a:schemeClr>
                </a:solidFill>
                <a:latin typeface="微软雅黑" pitchFamily="34" charset="-122"/>
                <a:ea typeface="微软雅黑" pitchFamily="34" charset="-122"/>
              </a:rPr>
              <a:t>继续好转 </a:t>
            </a:r>
            <a:endParaRPr lang="zh-CN" altLang="en-US" sz="1700" b="1" dirty="0">
              <a:solidFill>
                <a:schemeClr val="tx1">
                  <a:lumMod val="85000"/>
                  <a:lumOff val="15000"/>
                </a:schemeClr>
              </a:solidFill>
              <a:latin typeface="微软雅黑" pitchFamily="34" charset="-122"/>
              <a:ea typeface="微软雅黑" pitchFamily="34" charset="-122"/>
            </a:endParaRPr>
          </a:p>
        </p:txBody>
      </p:sp>
      <p:grpSp>
        <p:nvGrpSpPr>
          <p:cNvPr id="18" name="组合 17"/>
          <p:cNvGrpSpPr/>
          <p:nvPr/>
        </p:nvGrpSpPr>
        <p:grpSpPr>
          <a:xfrm>
            <a:off x="500837" y="3959529"/>
            <a:ext cx="5079275" cy="412421"/>
            <a:chOff x="4317261" y="3298970"/>
            <a:chExt cx="5079275" cy="412421"/>
          </a:xfrm>
        </p:grpSpPr>
        <p:sp>
          <p:nvSpPr>
            <p:cNvPr id="19" name="矩形 18"/>
            <p:cNvSpPr/>
            <p:nvPr/>
          </p:nvSpPr>
          <p:spPr>
            <a:xfrm>
              <a:off x="4317261" y="3298970"/>
              <a:ext cx="5079275" cy="412421"/>
            </a:xfrm>
            <a:prstGeom prst="rect">
              <a:avLst/>
            </a:prstGeom>
          </p:spPr>
          <p:txBody>
            <a:bodyPr wrap="square">
              <a:spAutoFit/>
            </a:bodyPr>
            <a:lstStyle/>
            <a:p>
              <a:pPr>
                <a:lnSpc>
                  <a:spcPct val="130000"/>
                </a:lnSpc>
              </a:pPr>
              <a:r>
                <a:rPr lang="en-US" altLang="zh-CN" sz="1600" b="1" dirty="0" smtClean="0"/>
                <a:t>2016</a:t>
              </a:r>
              <a:r>
                <a:rPr lang="zh-CN" altLang="en-US" sz="1600" b="1" dirty="0" smtClean="0"/>
                <a:t>年，</a:t>
              </a:r>
              <a:r>
                <a:rPr lang="zh-CN" altLang="zh-CN" sz="1600" b="1" dirty="0" smtClean="0"/>
                <a:t>规模</a:t>
              </a:r>
              <a:r>
                <a:rPr lang="zh-CN" altLang="zh-CN" sz="1600" b="1" dirty="0"/>
                <a:t>以上工业</a:t>
              </a:r>
              <a:r>
                <a:rPr lang="zh-CN" altLang="zh-CN" sz="1600" b="1" dirty="0" smtClean="0"/>
                <a:t>企业利润同比</a:t>
              </a:r>
              <a:r>
                <a:rPr lang="en-US" altLang="zh-CN" sz="1600" b="1" dirty="0" smtClean="0"/>
                <a:t>      </a:t>
              </a:r>
              <a:r>
                <a:rPr lang="zh-CN" altLang="zh-CN" sz="1600" b="1" dirty="0" smtClean="0">
                  <a:solidFill>
                    <a:schemeClr val="accent2"/>
                  </a:solidFill>
                  <a:latin typeface="黑体" pitchFamily="2" charset="-122"/>
                  <a:ea typeface="黑体" pitchFamily="2" charset="-122"/>
                </a:rPr>
                <a:t>增长</a:t>
              </a:r>
              <a:r>
                <a:rPr lang="en-US" altLang="zh-CN" sz="1600" b="1" dirty="0" smtClean="0">
                  <a:solidFill>
                    <a:schemeClr val="accent2"/>
                  </a:solidFill>
                  <a:latin typeface="黑体" pitchFamily="2" charset="-122"/>
                  <a:ea typeface="黑体" pitchFamily="2" charset="-122"/>
                </a:rPr>
                <a:t>8.5%</a:t>
              </a:r>
              <a:endParaRPr lang="en-US" altLang="zh-CN" sz="1600" b="1" dirty="0">
                <a:solidFill>
                  <a:schemeClr val="accent2"/>
                </a:solidFill>
                <a:latin typeface="黑体" pitchFamily="2" charset="-122"/>
                <a:ea typeface="黑体" pitchFamily="2" charset="-122"/>
              </a:endParaRPr>
            </a:p>
          </p:txBody>
        </p:sp>
        <p:sp>
          <p:nvSpPr>
            <p:cNvPr id="20" name="上箭头 19"/>
            <p:cNvSpPr/>
            <p:nvPr/>
          </p:nvSpPr>
          <p:spPr>
            <a:xfrm>
              <a:off x="7773645" y="3363838"/>
              <a:ext cx="144000" cy="18000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929190" y="2411204"/>
            <a:ext cx="3943178" cy="2446562"/>
            <a:chOff x="368217" y="2598172"/>
            <a:chExt cx="4704644" cy="2133818"/>
          </a:xfrm>
        </p:grpSpPr>
        <p:graphicFrame>
          <p:nvGraphicFramePr>
            <p:cNvPr id="24" name="图表 23"/>
            <p:cNvGraphicFramePr/>
            <p:nvPr>
              <p:extLst>
                <p:ext uri="{D42A27DB-BD31-4B8C-83A1-F6EECF244321}">
                  <p14:modId xmlns:p14="http://schemas.microsoft.com/office/powerpoint/2010/main" val="3698245229"/>
                </p:ext>
              </p:extLst>
            </p:nvPr>
          </p:nvGraphicFramePr>
          <p:xfrm>
            <a:off x="576289" y="2724551"/>
            <a:ext cx="4496572" cy="2007439"/>
          </p:xfrm>
          <a:graphic>
            <a:graphicData uri="http://schemas.openxmlformats.org/drawingml/2006/chart">
              <c:chart xmlns:c="http://schemas.openxmlformats.org/drawingml/2006/chart" xmlns:r="http://schemas.openxmlformats.org/officeDocument/2006/relationships" r:id="rId3"/>
            </a:graphicData>
          </a:graphic>
        </p:graphicFrame>
        <p:sp>
          <p:nvSpPr>
            <p:cNvPr id="25" name="矩形 24"/>
            <p:cNvSpPr/>
            <p:nvPr/>
          </p:nvSpPr>
          <p:spPr>
            <a:xfrm>
              <a:off x="368217" y="2598172"/>
              <a:ext cx="2012089" cy="261610"/>
            </a:xfrm>
            <a:prstGeom prst="rect">
              <a:avLst/>
            </a:prstGeom>
          </p:spPr>
          <p:txBody>
            <a:bodyPr wrap="none">
              <a:spAutoFit/>
            </a:bodyPr>
            <a:lstStyle/>
            <a:p>
              <a:r>
                <a:rPr lang="zh-CN" altLang="en-US" sz="1100" dirty="0" smtClean="0"/>
                <a:t>（</a:t>
              </a:r>
              <a:r>
                <a:rPr lang="en-US" altLang="zh-CN" sz="1100" dirty="0" smtClean="0"/>
                <a:t>%</a:t>
              </a:r>
              <a:r>
                <a:rPr lang="zh-CN" altLang="en-US" sz="1100" dirty="0" smtClean="0"/>
                <a:t>）</a:t>
              </a:r>
              <a:r>
                <a:rPr lang="en-US" altLang="zh-CN" sz="1100" dirty="0" smtClean="0"/>
                <a:t>50%=</a:t>
              </a:r>
              <a:r>
                <a:rPr lang="zh-CN" altLang="en-US" sz="1100" dirty="0" smtClean="0"/>
                <a:t>与上月比较无变化</a:t>
              </a:r>
              <a:endParaRPr lang="zh-CN" altLang="en-US" sz="1100" dirty="0"/>
            </a:p>
          </p:txBody>
        </p:sp>
      </p:grpSp>
      <p:sp>
        <p:nvSpPr>
          <p:cNvPr id="27" name="矩形 26"/>
          <p:cNvSpPr/>
          <p:nvPr/>
        </p:nvSpPr>
        <p:spPr>
          <a:xfrm>
            <a:off x="8227491" y="3549857"/>
            <a:ext cx="723275" cy="307777"/>
          </a:xfrm>
          <a:prstGeom prst="rect">
            <a:avLst/>
          </a:prstGeom>
        </p:spPr>
        <p:txBody>
          <a:bodyPr wrap="none">
            <a:spAutoFit/>
          </a:bodyPr>
          <a:lstStyle/>
          <a:p>
            <a:r>
              <a:rPr lang="zh-CN" altLang="en-US" sz="1400" b="1" dirty="0" smtClean="0">
                <a:solidFill>
                  <a:schemeClr val="accent2"/>
                </a:solidFill>
              </a:rPr>
              <a:t>枯荣线</a:t>
            </a:r>
            <a:endParaRPr lang="zh-CN" altLang="en-US" sz="1400" b="1" dirty="0">
              <a:solidFill>
                <a:schemeClr val="accent2"/>
              </a:solidFill>
            </a:endParaRPr>
          </a:p>
        </p:txBody>
      </p:sp>
      <p:sp>
        <p:nvSpPr>
          <p:cNvPr id="28" name="矩形 27"/>
          <p:cNvSpPr/>
          <p:nvPr/>
        </p:nvSpPr>
        <p:spPr>
          <a:xfrm>
            <a:off x="8227491" y="2978353"/>
            <a:ext cx="845103" cy="307777"/>
          </a:xfrm>
          <a:prstGeom prst="rect">
            <a:avLst/>
          </a:prstGeom>
        </p:spPr>
        <p:txBody>
          <a:bodyPr wrap="none">
            <a:spAutoFit/>
          </a:bodyPr>
          <a:lstStyle/>
          <a:p>
            <a:r>
              <a:rPr lang="en-US" altLang="zh-CN" sz="1400" b="1" dirty="0" smtClean="0">
                <a:solidFill>
                  <a:schemeClr val="accent1"/>
                </a:solidFill>
              </a:rPr>
              <a:t>PMI</a:t>
            </a:r>
            <a:r>
              <a:rPr lang="zh-CN" altLang="en-US" sz="1400" b="1" dirty="0" smtClean="0">
                <a:solidFill>
                  <a:schemeClr val="accent1"/>
                </a:solidFill>
              </a:rPr>
              <a:t>指数</a:t>
            </a:r>
            <a:endParaRPr lang="zh-CN" altLang="en-US" sz="1400" b="1" dirty="0">
              <a:solidFill>
                <a:schemeClr val="accent1"/>
              </a:solidFill>
            </a:endParaRPr>
          </a:p>
        </p:txBody>
      </p:sp>
      <p:sp>
        <p:nvSpPr>
          <p:cNvPr id="29" name="矩形 28"/>
          <p:cNvSpPr/>
          <p:nvPr/>
        </p:nvSpPr>
        <p:spPr>
          <a:xfrm>
            <a:off x="5143504" y="1357304"/>
            <a:ext cx="3571900" cy="978729"/>
          </a:xfrm>
          <a:prstGeom prst="rect">
            <a:avLst/>
          </a:prstGeom>
        </p:spPr>
        <p:txBody>
          <a:bodyPr wrap="square">
            <a:spAutoFit/>
          </a:bodyPr>
          <a:lstStyle/>
          <a:p>
            <a:pPr>
              <a:lnSpc>
                <a:spcPct val="120000"/>
              </a:lnSpc>
            </a:pPr>
            <a:r>
              <a:rPr lang="en-US" sz="1600" b="1" dirty="0" smtClean="0"/>
              <a:t>       2016</a:t>
            </a:r>
            <a:r>
              <a:rPr lang="zh-CN" altLang="en-US" sz="1600" b="1" dirty="0" smtClean="0"/>
              <a:t>年</a:t>
            </a:r>
            <a:r>
              <a:rPr lang="en-US" sz="1600" b="1" dirty="0" smtClean="0"/>
              <a:t>3</a:t>
            </a:r>
            <a:r>
              <a:rPr lang="zh-CN" altLang="en-US" sz="1600" b="1" dirty="0" smtClean="0"/>
              <a:t>月以来，</a:t>
            </a:r>
            <a:r>
              <a:rPr lang="en-US" sz="1600" b="1" dirty="0" smtClean="0"/>
              <a:t>PMI</a:t>
            </a:r>
            <a:r>
              <a:rPr lang="zh-CN" altLang="en-US" sz="1600" b="1" dirty="0" smtClean="0"/>
              <a:t>基本位于临界点以上，非制造业商务活动指数持续位于</a:t>
            </a:r>
            <a:r>
              <a:rPr lang="en-US" sz="1600" b="1" dirty="0" smtClean="0"/>
              <a:t>53%</a:t>
            </a:r>
            <a:r>
              <a:rPr lang="zh-CN" altLang="en-US" sz="1600" b="1" dirty="0" smtClean="0"/>
              <a:t>以上的较高景气区间</a:t>
            </a:r>
            <a:r>
              <a:rPr lang="en-US" altLang="zh-CN" sz="1600" b="1" dirty="0" smtClean="0"/>
              <a:t>——</a:t>
            </a:r>
            <a:endParaRPr lang="zh-CN" altLang="en-US" sz="1600" b="1" dirty="0"/>
          </a:p>
        </p:txBody>
      </p:sp>
      <p:sp>
        <p:nvSpPr>
          <p:cNvPr id="30" name="矩形 29"/>
          <p:cNvSpPr/>
          <p:nvPr/>
        </p:nvSpPr>
        <p:spPr>
          <a:xfrm>
            <a:off x="1285852" y="931923"/>
            <a:ext cx="2643206" cy="353943"/>
          </a:xfrm>
          <a:prstGeom prst="rect">
            <a:avLst/>
          </a:prstGeom>
        </p:spPr>
        <p:txBody>
          <a:bodyPr wrap="square">
            <a:spAutoFit/>
          </a:bodyPr>
          <a:lstStyle/>
          <a:p>
            <a:r>
              <a:rPr lang="zh-CN" altLang="en-US" sz="1700" b="1" dirty="0" smtClean="0">
                <a:solidFill>
                  <a:schemeClr val="tx1">
                    <a:lumMod val="85000"/>
                    <a:lumOff val="15000"/>
                  </a:schemeClr>
                </a:solidFill>
                <a:latin typeface="微软雅黑" pitchFamily="34" charset="-122"/>
                <a:ea typeface="微软雅黑" pitchFamily="34" charset="-122"/>
              </a:rPr>
              <a:t>市场供求关系 </a:t>
            </a:r>
            <a:r>
              <a:rPr lang="en-US" altLang="zh-CN" sz="1700" b="1" dirty="0" smtClean="0">
                <a:solidFill>
                  <a:schemeClr val="tx1">
                    <a:lumMod val="85000"/>
                    <a:lumOff val="15000"/>
                  </a:schemeClr>
                </a:solidFill>
                <a:latin typeface="微软雅黑" pitchFamily="34" charset="-122"/>
                <a:ea typeface="微软雅黑" pitchFamily="34" charset="-122"/>
              </a:rPr>
              <a:t>· </a:t>
            </a:r>
            <a:r>
              <a:rPr lang="zh-CN" altLang="en-US" sz="1700" b="1" dirty="0" smtClean="0">
                <a:solidFill>
                  <a:schemeClr val="tx1">
                    <a:lumMod val="85000"/>
                    <a:lumOff val="15000"/>
                  </a:schemeClr>
                </a:solidFill>
                <a:latin typeface="微软雅黑" pitchFamily="34" charset="-122"/>
                <a:ea typeface="微软雅黑" pitchFamily="34" charset="-122"/>
              </a:rPr>
              <a:t>有所改善</a:t>
            </a:r>
            <a:endParaRPr lang="zh-CN" altLang="en-US" sz="1700" b="1" dirty="0">
              <a:solidFill>
                <a:schemeClr val="tx1">
                  <a:lumMod val="85000"/>
                  <a:lumOff val="15000"/>
                </a:schemeClr>
              </a:solidFill>
              <a:latin typeface="微软雅黑" pitchFamily="34" charset="-122"/>
              <a:ea typeface="微软雅黑" pitchFamily="34" charset="-122"/>
            </a:endParaRPr>
          </a:p>
        </p:txBody>
      </p:sp>
      <p:sp>
        <p:nvSpPr>
          <p:cNvPr id="31" name="矩形 30"/>
          <p:cNvSpPr/>
          <p:nvPr/>
        </p:nvSpPr>
        <p:spPr>
          <a:xfrm>
            <a:off x="5857884" y="928676"/>
            <a:ext cx="2270173"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市场信心 </a:t>
            </a:r>
            <a:r>
              <a:rPr lang="en-US" altLang="zh-CN" b="1" dirty="0" smtClean="0">
                <a:solidFill>
                  <a:schemeClr val="tx1">
                    <a:lumMod val="85000"/>
                    <a:lumOff val="15000"/>
                  </a:schemeClr>
                </a:solidFill>
                <a:latin typeface="微软雅黑" pitchFamily="34" charset="-122"/>
                <a:ea typeface="微软雅黑" pitchFamily="34" charset="-122"/>
              </a:rPr>
              <a:t>· </a:t>
            </a:r>
            <a:r>
              <a:rPr lang="zh-CN" altLang="en-US" b="1" dirty="0" smtClean="0">
                <a:solidFill>
                  <a:schemeClr val="tx1">
                    <a:lumMod val="85000"/>
                    <a:lumOff val="15000"/>
                  </a:schemeClr>
                </a:solidFill>
                <a:latin typeface="微软雅黑" pitchFamily="34" charset="-122"/>
                <a:ea typeface="微软雅黑" pitchFamily="34" charset="-122"/>
              </a:rPr>
              <a:t>不断改善</a:t>
            </a:r>
            <a:endParaRPr lang="zh-CN" altLang="en-US" dirty="0"/>
          </a:p>
        </p:txBody>
      </p:sp>
      <p:sp>
        <p:nvSpPr>
          <p:cNvPr id="32" name="矩形 31"/>
          <p:cNvSpPr/>
          <p:nvPr/>
        </p:nvSpPr>
        <p:spPr>
          <a:xfrm>
            <a:off x="6971504" y="2428874"/>
            <a:ext cx="1529586" cy="307777"/>
          </a:xfrm>
          <a:prstGeom prst="rect">
            <a:avLst/>
          </a:prstGeom>
        </p:spPr>
        <p:txBody>
          <a:bodyPr wrap="none">
            <a:spAutoFit/>
          </a:bodyPr>
          <a:lstStyle/>
          <a:p>
            <a:r>
              <a:rPr lang="en-US" altLang="zh-CN" sz="1400" b="1" dirty="0" smtClean="0">
                <a:solidFill>
                  <a:schemeClr val="tx1">
                    <a:lumMod val="85000"/>
                    <a:lumOff val="15000"/>
                  </a:schemeClr>
                </a:solidFill>
                <a:latin typeface="微软雅黑" pitchFamily="34" charset="-122"/>
                <a:ea typeface="微软雅黑" pitchFamily="34" charset="-122"/>
              </a:rPr>
              <a:t>2016</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altLang="zh-CN" sz="1400" b="1" dirty="0" smtClean="0">
                <a:solidFill>
                  <a:schemeClr val="tx1">
                    <a:lumMod val="85000"/>
                    <a:lumOff val="15000"/>
                  </a:schemeClr>
                </a:solidFill>
                <a:latin typeface="微软雅黑" pitchFamily="34" charset="-122"/>
                <a:ea typeface="微软雅黑" pitchFamily="34" charset="-122"/>
              </a:rPr>
              <a:t>PMI</a:t>
            </a:r>
            <a:r>
              <a:rPr lang="zh-CN" altLang="en-US" sz="1400" b="1" dirty="0" smtClean="0">
                <a:solidFill>
                  <a:schemeClr val="tx1">
                    <a:lumMod val="85000"/>
                    <a:lumOff val="15000"/>
                  </a:schemeClr>
                </a:solidFill>
                <a:latin typeface="微软雅黑" pitchFamily="34" charset="-122"/>
                <a:ea typeface="微软雅黑" pitchFamily="34" charset="-122"/>
              </a:rPr>
              <a:t>指数</a:t>
            </a:r>
            <a:endParaRPr lang="zh-CN" altLang="en-US" sz="14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outVertical)">
                                      <p:cBhvr>
                                        <p:cTn id="27" dur="1250"/>
                                        <p:tgtEl>
                                          <p:spTgt spid="12"/>
                                        </p:tgtEl>
                                      </p:cBhvr>
                                    </p:animEffect>
                                  </p:childTnLst>
                                </p:cTn>
                              </p:par>
                            </p:childTnLst>
                          </p:cTn>
                        </p:par>
                        <p:par>
                          <p:cTn id="28" fill="hold">
                            <p:stCondLst>
                              <p:cond delay="4250"/>
                            </p:stCondLst>
                            <p:childTnLst>
                              <p:par>
                                <p:cTn id="29" presetID="2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par>
                          <p:cTn id="33" fill="hold">
                            <p:stCondLst>
                              <p:cond delay="475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750"/>
                                        <p:tgtEl>
                                          <p:spTgt spid="18"/>
                                        </p:tgtEl>
                                      </p:cBhvr>
                                    </p:animEffect>
                                  </p:childTnLst>
                                </p:cTn>
                              </p:par>
                            </p:childTnLst>
                          </p:cTn>
                        </p:par>
                        <p:par>
                          <p:cTn id="37" fill="hold">
                            <p:stCondLst>
                              <p:cond delay="5500"/>
                            </p:stCondLst>
                            <p:childTnLst>
                              <p:par>
                                <p:cTn id="38" presetID="23" presetClass="entr" presetSubtype="16"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par>
                          <p:cTn id="46" fill="hold">
                            <p:stCondLst>
                              <p:cond delay="6500"/>
                            </p:stCondLst>
                            <p:childTnLst>
                              <p:par>
                                <p:cTn id="47" presetID="16" presetClass="entr" presetSubtype="4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outHorizontal)">
                                      <p:cBhvr>
                                        <p:cTn id="49" dur="1000"/>
                                        <p:tgtEl>
                                          <p:spTgt spid="23"/>
                                        </p:tgtEl>
                                      </p:cBhvr>
                                    </p:animEffect>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2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7" grpId="0"/>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94936" y="191142"/>
            <a:ext cx="7037504"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供需不平衡、不协调的结构性问题依然突出</a:t>
            </a:r>
          </a:p>
        </p:txBody>
      </p:sp>
      <p:sp>
        <p:nvSpPr>
          <p:cNvPr id="5" name="矩形 4"/>
          <p:cNvSpPr/>
          <p:nvPr/>
        </p:nvSpPr>
        <p:spPr>
          <a:xfrm>
            <a:off x="465979" y="714362"/>
            <a:ext cx="534121" cy="923330"/>
          </a:xfrm>
          <a:prstGeom prst="rect">
            <a:avLst/>
          </a:prstGeom>
        </p:spPr>
        <p:txBody>
          <a:bodyPr wrap="none">
            <a:spAutoFit/>
          </a:bodyPr>
          <a:lstStyle/>
          <a:p>
            <a:r>
              <a:rPr lang="en-US" altLang="zh-CN" sz="5400" b="1" dirty="0" smtClean="0">
                <a:solidFill>
                  <a:srgbClr val="C00000"/>
                </a:solidFill>
                <a:latin typeface="黑体" pitchFamily="49" charset="-122"/>
                <a:ea typeface="黑体" pitchFamily="49" charset="-122"/>
              </a:rPr>
              <a:t>1</a:t>
            </a:r>
            <a:endParaRPr lang="zh-CN" altLang="en-US" sz="5400" b="1" dirty="0">
              <a:solidFill>
                <a:srgbClr val="C00000"/>
              </a:solidFill>
              <a:latin typeface="黑体" pitchFamily="49" charset="-122"/>
              <a:ea typeface="黑体" pitchFamily="49" charset="-122"/>
            </a:endParaRPr>
          </a:p>
        </p:txBody>
      </p:sp>
      <p:grpSp>
        <p:nvGrpSpPr>
          <p:cNvPr id="6" name="组合 5"/>
          <p:cNvGrpSpPr/>
          <p:nvPr/>
        </p:nvGrpSpPr>
        <p:grpSpPr>
          <a:xfrm>
            <a:off x="807202" y="928676"/>
            <a:ext cx="3336170" cy="427249"/>
            <a:chOff x="5235015" y="1167135"/>
            <a:chExt cx="3336170" cy="427249"/>
          </a:xfrm>
        </p:grpSpPr>
        <p:sp>
          <p:nvSpPr>
            <p:cNvPr id="7" name="矩形 6"/>
            <p:cNvSpPr/>
            <p:nvPr/>
          </p:nvSpPr>
          <p:spPr>
            <a:xfrm>
              <a:off x="5235015" y="1167135"/>
              <a:ext cx="3336170"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部分行业</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 产能过剩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依然严重</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8" name="直接连接符 7"/>
            <p:cNvCxnSpPr/>
            <p:nvPr/>
          </p:nvCxnSpPr>
          <p:spPr>
            <a:xfrm>
              <a:off x="5412637" y="1592796"/>
              <a:ext cx="2952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grpSp>
        <p:nvGrpSpPr>
          <p:cNvPr id="17" name="组合 16"/>
          <p:cNvGrpSpPr/>
          <p:nvPr/>
        </p:nvGrpSpPr>
        <p:grpSpPr>
          <a:xfrm>
            <a:off x="428596" y="1500180"/>
            <a:ext cx="3571900" cy="1928826"/>
            <a:chOff x="357158" y="1830183"/>
            <a:chExt cx="3714776" cy="2153672"/>
          </a:xfrm>
        </p:grpSpPr>
        <p:pic>
          <p:nvPicPr>
            <p:cNvPr id="12" name="图片 11" descr="timg (41)_副本.jpg"/>
            <p:cNvPicPr>
              <a:picLocks noChangeAspect="1"/>
            </p:cNvPicPr>
            <p:nvPr/>
          </p:nvPicPr>
          <p:blipFill>
            <a:blip r:embed="rId2">
              <a:clrChange>
                <a:clrFrom>
                  <a:srgbClr val="E7E7F1"/>
                </a:clrFrom>
                <a:clrTo>
                  <a:srgbClr val="E7E7F1">
                    <a:alpha val="0"/>
                  </a:srgbClr>
                </a:clrTo>
              </a:clrChange>
            </a:blip>
            <a:stretch>
              <a:fillRect/>
            </a:stretch>
          </p:blipFill>
          <p:spPr>
            <a:xfrm>
              <a:off x="357158" y="1830183"/>
              <a:ext cx="3714776" cy="2153672"/>
            </a:xfrm>
            <a:prstGeom prst="rect">
              <a:avLst/>
            </a:prstGeom>
          </p:spPr>
        </p:pic>
        <p:sp>
          <p:nvSpPr>
            <p:cNvPr id="15" name="矩形 14"/>
            <p:cNvSpPr/>
            <p:nvPr/>
          </p:nvSpPr>
          <p:spPr>
            <a:xfrm>
              <a:off x="1428728" y="2229011"/>
              <a:ext cx="2643206" cy="655564"/>
            </a:xfrm>
            <a:prstGeom prst="rect">
              <a:avLst/>
            </a:prstGeom>
          </p:spPr>
          <p:txBody>
            <a:bodyPr wrap="square">
              <a:spAutoFit/>
            </a:bodyPr>
            <a:lstStyle/>
            <a:p>
              <a:pPr>
                <a:lnSpc>
                  <a:spcPct val="120000"/>
                </a:lnSpc>
              </a:pPr>
              <a:r>
                <a:rPr lang="zh-CN" altLang="en-US" sz="1600" b="1" dirty="0" smtClean="0">
                  <a:solidFill>
                    <a:schemeClr val="bg1">
                      <a:lumMod val="85000"/>
                    </a:schemeClr>
                  </a:solidFill>
                </a:rPr>
                <a:t>规模以上工业企：</a:t>
              </a:r>
              <a:r>
                <a:rPr lang="en-US" sz="1600" b="1" dirty="0" smtClean="0">
                  <a:solidFill>
                    <a:srgbClr val="C00000"/>
                  </a:solidFill>
                  <a:latin typeface="微软雅黑" pitchFamily="34" charset="-122"/>
                  <a:ea typeface="微软雅黑" pitchFamily="34" charset="-122"/>
                </a:rPr>
                <a:t>73.2%</a:t>
              </a:r>
            </a:p>
            <a:p>
              <a:pPr algn="ctr">
                <a:lnSpc>
                  <a:spcPct val="120000"/>
                </a:lnSpc>
              </a:pPr>
              <a:r>
                <a:rPr lang="zh-CN" altLang="en-US" sz="1600" b="1" dirty="0" smtClean="0">
                  <a:solidFill>
                    <a:schemeClr val="bg1">
                      <a:lumMod val="85000"/>
                    </a:schemeClr>
                  </a:solidFill>
                </a:rPr>
                <a:t>煤炭行业：</a:t>
              </a:r>
              <a:r>
                <a:rPr lang="zh-CN" altLang="en-US" sz="1600" b="1" dirty="0" smtClean="0">
                  <a:solidFill>
                    <a:srgbClr val="C00000"/>
                  </a:solidFill>
                  <a:latin typeface="微软雅黑" pitchFamily="34" charset="-122"/>
                  <a:ea typeface="微软雅黑" pitchFamily="34" charset="-122"/>
                </a:rPr>
                <a:t>不足</a:t>
              </a:r>
              <a:r>
                <a:rPr lang="en-US" altLang="zh-CN" sz="1600" b="1" dirty="0" smtClean="0">
                  <a:solidFill>
                    <a:srgbClr val="C00000"/>
                  </a:solidFill>
                  <a:latin typeface="微软雅黑" pitchFamily="34" charset="-122"/>
                  <a:ea typeface="微软雅黑" pitchFamily="34" charset="-122"/>
                </a:rPr>
                <a:t>60%</a:t>
              </a:r>
              <a:endParaRPr lang="zh-CN" altLang="en-US" sz="1600" b="1" dirty="0">
                <a:solidFill>
                  <a:srgbClr val="C00000"/>
                </a:solidFill>
                <a:latin typeface="微软雅黑" pitchFamily="34" charset="-122"/>
                <a:ea typeface="微软雅黑" pitchFamily="34" charset="-122"/>
              </a:endParaRPr>
            </a:p>
          </p:txBody>
        </p:sp>
        <p:sp>
          <p:nvSpPr>
            <p:cNvPr id="16" name="矩形 15"/>
            <p:cNvSpPr/>
            <p:nvPr/>
          </p:nvSpPr>
          <p:spPr>
            <a:xfrm>
              <a:off x="1785918" y="1909949"/>
              <a:ext cx="1838965" cy="369332"/>
            </a:xfrm>
            <a:prstGeom prst="rect">
              <a:avLst/>
            </a:prstGeom>
          </p:spPr>
          <p:txBody>
            <a:bodyPr wrap="none">
              <a:spAutoFit/>
            </a:bodyPr>
            <a:lstStyle/>
            <a:p>
              <a:r>
                <a:rPr lang="zh-CN" altLang="en-US" b="1" dirty="0" smtClean="0">
                  <a:solidFill>
                    <a:schemeClr val="bg1">
                      <a:lumMod val="85000"/>
                    </a:schemeClr>
                  </a:solidFill>
                  <a:latin typeface="微软雅黑" pitchFamily="34" charset="-122"/>
                  <a:ea typeface="微软雅黑" pitchFamily="34" charset="-122"/>
                </a:rPr>
                <a:t>产能利用率</a:t>
              </a:r>
              <a:r>
                <a:rPr lang="en-US" altLang="zh-CN" b="1" dirty="0" smtClean="0">
                  <a:solidFill>
                    <a:schemeClr val="bg1">
                      <a:lumMod val="85000"/>
                    </a:schemeClr>
                  </a:solidFill>
                  <a:latin typeface="微软雅黑" pitchFamily="34" charset="-122"/>
                  <a:ea typeface="微软雅黑" pitchFamily="34" charset="-122"/>
                </a:rPr>
                <a:t>——</a:t>
              </a:r>
              <a:endParaRPr lang="en-US" altLang="zh-CN" dirty="0" smtClean="0">
                <a:solidFill>
                  <a:schemeClr val="bg1">
                    <a:lumMod val="85000"/>
                  </a:schemeClr>
                </a:solidFill>
              </a:endParaRPr>
            </a:p>
          </p:txBody>
        </p:sp>
      </p:grpSp>
      <p:sp>
        <p:nvSpPr>
          <p:cNvPr id="18" name="矩形 17"/>
          <p:cNvSpPr/>
          <p:nvPr/>
        </p:nvSpPr>
        <p:spPr>
          <a:xfrm>
            <a:off x="4395069" y="714362"/>
            <a:ext cx="534121" cy="923330"/>
          </a:xfrm>
          <a:prstGeom prst="rect">
            <a:avLst/>
          </a:prstGeom>
        </p:spPr>
        <p:txBody>
          <a:bodyPr wrap="none">
            <a:spAutoFit/>
          </a:bodyPr>
          <a:lstStyle/>
          <a:p>
            <a:r>
              <a:rPr lang="en-US" altLang="zh-CN" sz="5400" b="1" dirty="0" smtClean="0">
                <a:solidFill>
                  <a:srgbClr val="C00000"/>
                </a:solidFill>
                <a:latin typeface="黑体" pitchFamily="49" charset="-122"/>
                <a:ea typeface="黑体" pitchFamily="49" charset="-122"/>
              </a:rPr>
              <a:t>2</a:t>
            </a:r>
            <a:endParaRPr lang="zh-CN" altLang="en-US" sz="5400" b="1" dirty="0">
              <a:solidFill>
                <a:srgbClr val="C00000"/>
              </a:solidFill>
              <a:latin typeface="黑体" pitchFamily="49" charset="-122"/>
              <a:ea typeface="黑体" pitchFamily="49" charset="-122"/>
            </a:endParaRPr>
          </a:p>
        </p:txBody>
      </p:sp>
      <p:grpSp>
        <p:nvGrpSpPr>
          <p:cNvPr id="19" name="组合 18"/>
          <p:cNvGrpSpPr/>
          <p:nvPr/>
        </p:nvGrpSpPr>
        <p:grpSpPr>
          <a:xfrm>
            <a:off x="4797814" y="1023268"/>
            <a:ext cx="3283270" cy="470169"/>
            <a:chOff x="5247631" y="1124215"/>
            <a:chExt cx="3283270" cy="470169"/>
          </a:xfrm>
        </p:grpSpPr>
        <p:sp>
          <p:nvSpPr>
            <p:cNvPr id="20" name="矩形 19"/>
            <p:cNvSpPr/>
            <p:nvPr/>
          </p:nvSpPr>
          <p:spPr>
            <a:xfrm>
              <a:off x="5247631" y="1124215"/>
              <a:ext cx="3283270"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新动能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仍面临</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体制机制</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障碍</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21" name="直接连接符 20"/>
            <p:cNvCxnSpPr/>
            <p:nvPr/>
          </p:nvCxnSpPr>
          <p:spPr>
            <a:xfrm>
              <a:off x="5412637" y="1592796"/>
              <a:ext cx="2952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3" name="矩形 22"/>
          <p:cNvSpPr/>
          <p:nvPr/>
        </p:nvSpPr>
        <p:spPr>
          <a:xfrm>
            <a:off x="4643438" y="1521583"/>
            <a:ext cx="3857652" cy="978729"/>
          </a:xfrm>
          <a:prstGeom prst="rect">
            <a:avLst/>
          </a:prstGeom>
        </p:spPr>
        <p:txBody>
          <a:bodyPr wrap="square">
            <a:spAutoFit/>
          </a:bodyPr>
          <a:lstStyle/>
          <a:p>
            <a:pPr>
              <a:lnSpc>
                <a:spcPct val="120000"/>
              </a:lnSpc>
              <a:buFont typeface="Arial" pitchFamily="34" charset="0"/>
              <a:buChar char="•"/>
            </a:pPr>
            <a:r>
              <a:rPr lang="zh-CN" altLang="en-US" sz="1600" dirty="0" smtClean="0"/>
              <a:t> 有的新产业新业态存在准入限制</a:t>
            </a:r>
            <a:endParaRPr lang="en-US" altLang="zh-CN" sz="1600" dirty="0" smtClean="0"/>
          </a:p>
          <a:p>
            <a:pPr>
              <a:lnSpc>
                <a:spcPct val="120000"/>
              </a:lnSpc>
              <a:buFont typeface="Arial" pitchFamily="34" charset="0"/>
              <a:buChar char="•"/>
            </a:pPr>
            <a:r>
              <a:rPr lang="zh-CN" altLang="en-US" sz="1600" dirty="0" smtClean="0"/>
              <a:t> 有的新产品新服务审批慢推广难</a:t>
            </a:r>
            <a:endParaRPr lang="en-US" altLang="zh-CN" sz="1600" dirty="0" smtClean="0"/>
          </a:p>
          <a:p>
            <a:pPr>
              <a:lnSpc>
                <a:spcPct val="120000"/>
              </a:lnSpc>
              <a:buFont typeface="Arial" pitchFamily="34" charset="0"/>
              <a:buChar char="•"/>
            </a:pPr>
            <a:r>
              <a:rPr lang="zh-CN" altLang="en-US" sz="1600" dirty="0" smtClean="0"/>
              <a:t>  融资渠道不畅，产权保护等落实不到位</a:t>
            </a:r>
            <a:endParaRPr lang="zh-CN" altLang="en-US" sz="1600" dirty="0"/>
          </a:p>
        </p:txBody>
      </p:sp>
      <p:pic>
        <p:nvPicPr>
          <p:cNvPr id="24" name="图片 2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605" r="31794" b="66505"/>
          <a:stretch/>
        </p:blipFill>
        <p:spPr>
          <a:xfrm>
            <a:off x="7786710" y="904863"/>
            <a:ext cx="1071570" cy="1309697"/>
          </a:xfrm>
          <a:prstGeom prst="rect">
            <a:avLst/>
          </a:prstGeom>
        </p:spPr>
      </p:pic>
      <p:sp>
        <p:nvSpPr>
          <p:cNvPr id="25" name="矩形 24"/>
          <p:cNvSpPr/>
          <p:nvPr/>
        </p:nvSpPr>
        <p:spPr>
          <a:xfrm>
            <a:off x="5120972" y="2428874"/>
            <a:ext cx="2582758" cy="369332"/>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科技成果转化率</a:t>
            </a:r>
            <a:r>
              <a:rPr lang="zh-CN" altLang="en-US" b="1" dirty="0" smtClean="0">
                <a:solidFill>
                  <a:srgbClr val="C00000"/>
                </a:solidFill>
                <a:latin typeface="微软雅黑" pitchFamily="34" charset="-122"/>
                <a:ea typeface="微软雅黑" pitchFamily="34" charset="-122"/>
              </a:rPr>
              <a:t>不足</a:t>
            </a:r>
            <a:r>
              <a:rPr lang="en-US" b="1" dirty="0" smtClean="0">
                <a:solidFill>
                  <a:srgbClr val="C00000"/>
                </a:solidFill>
                <a:latin typeface="微软雅黑" pitchFamily="34" charset="-122"/>
                <a:ea typeface="微软雅黑" pitchFamily="34" charset="-122"/>
              </a:rPr>
              <a:t>30%</a:t>
            </a:r>
            <a:endParaRPr lang="zh-CN" altLang="en-US" b="1" dirty="0">
              <a:solidFill>
                <a:srgbClr val="C00000"/>
              </a:solidFill>
              <a:latin typeface="微软雅黑" pitchFamily="34" charset="-122"/>
              <a:ea typeface="微软雅黑" pitchFamily="34" charset="-122"/>
            </a:endParaRPr>
          </a:p>
        </p:txBody>
      </p:sp>
      <p:sp>
        <p:nvSpPr>
          <p:cNvPr id="26" name="矩形 25"/>
          <p:cNvSpPr/>
          <p:nvPr/>
        </p:nvSpPr>
        <p:spPr>
          <a:xfrm>
            <a:off x="394541" y="3465486"/>
            <a:ext cx="534121" cy="923330"/>
          </a:xfrm>
          <a:prstGeom prst="rect">
            <a:avLst/>
          </a:prstGeom>
        </p:spPr>
        <p:txBody>
          <a:bodyPr wrap="none">
            <a:spAutoFit/>
          </a:bodyPr>
          <a:lstStyle/>
          <a:p>
            <a:r>
              <a:rPr lang="en-US" altLang="zh-CN" sz="5400" b="1" dirty="0" smtClean="0">
                <a:solidFill>
                  <a:srgbClr val="C00000"/>
                </a:solidFill>
                <a:latin typeface="黑体" pitchFamily="49" charset="-122"/>
                <a:ea typeface="黑体" pitchFamily="49" charset="-122"/>
              </a:rPr>
              <a:t>3</a:t>
            </a:r>
            <a:endParaRPr lang="zh-CN" altLang="en-US" sz="5400" b="1" dirty="0">
              <a:solidFill>
                <a:srgbClr val="C00000"/>
              </a:solidFill>
              <a:latin typeface="黑体" pitchFamily="49" charset="-122"/>
              <a:ea typeface="黑体" pitchFamily="49" charset="-122"/>
            </a:endParaRPr>
          </a:p>
        </p:txBody>
      </p:sp>
      <p:grpSp>
        <p:nvGrpSpPr>
          <p:cNvPr id="27" name="组合 26"/>
          <p:cNvGrpSpPr/>
          <p:nvPr/>
        </p:nvGrpSpPr>
        <p:grpSpPr>
          <a:xfrm>
            <a:off x="878640" y="3531560"/>
            <a:ext cx="3336170" cy="427249"/>
            <a:chOff x="5235015" y="1167135"/>
            <a:chExt cx="3336170" cy="427249"/>
          </a:xfrm>
        </p:grpSpPr>
        <p:sp>
          <p:nvSpPr>
            <p:cNvPr id="28" name="矩形 27"/>
            <p:cNvSpPr/>
            <p:nvPr/>
          </p:nvSpPr>
          <p:spPr>
            <a:xfrm>
              <a:off x="5235015" y="1167135"/>
              <a:ext cx="3336170"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传统产业</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 转型升级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难度较大</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29" name="直接连接符 28"/>
            <p:cNvCxnSpPr/>
            <p:nvPr/>
          </p:nvCxnSpPr>
          <p:spPr>
            <a:xfrm>
              <a:off x="5412637" y="1592796"/>
              <a:ext cx="2952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1" name="矩形 30"/>
          <p:cNvSpPr/>
          <p:nvPr/>
        </p:nvSpPr>
        <p:spPr>
          <a:xfrm>
            <a:off x="611560" y="3960188"/>
            <a:ext cx="4722318" cy="683264"/>
          </a:xfrm>
          <a:prstGeom prst="rect">
            <a:avLst/>
          </a:prstGeom>
        </p:spPr>
        <p:txBody>
          <a:bodyPr wrap="square">
            <a:spAutoFit/>
          </a:bodyPr>
          <a:lstStyle/>
          <a:p>
            <a:pPr>
              <a:lnSpc>
                <a:spcPct val="120000"/>
              </a:lnSpc>
            </a:pPr>
            <a:r>
              <a:rPr lang="zh-CN" altLang="en-US" sz="1600" dirty="0" smtClean="0"/>
              <a:t>        实体经济仍比较困难，企业杠杆率居高不下，资金周转困难，技术、人才储备不足</a:t>
            </a:r>
            <a:endParaRPr lang="zh-CN" altLang="en-US" sz="1600" dirty="0"/>
          </a:p>
        </p:txBody>
      </p:sp>
      <p:sp>
        <p:nvSpPr>
          <p:cNvPr id="32" name="矩形 31"/>
          <p:cNvSpPr/>
          <p:nvPr/>
        </p:nvSpPr>
        <p:spPr>
          <a:xfrm>
            <a:off x="4609383" y="2643188"/>
            <a:ext cx="534121" cy="923330"/>
          </a:xfrm>
          <a:prstGeom prst="rect">
            <a:avLst/>
          </a:prstGeom>
        </p:spPr>
        <p:txBody>
          <a:bodyPr wrap="none">
            <a:spAutoFit/>
          </a:bodyPr>
          <a:lstStyle/>
          <a:p>
            <a:r>
              <a:rPr lang="en-US" altLang="zh-CN" sz="5400" b="1" dirty="0" smtClean="0">
                <a:solidFill>
                  <a:srgbClr val="C00000"/>
                </a:solidFill>
                <a:latin typeface="黑体" pitchFamily="49" charset="-122"/>
                <a:ea typeface="黑体" pitchFamily="49" charset="-122"/>
              </a:rPr>
              <a:t>4</a:t>
            </a:r>
            <a:endParaRPr lang="zh-CN" altLang="en-US" sz="5400" b="1" dirty="0">
              <a:solidFill>
                <a:srgbClr val="C00000"/>
              </a:solidFill>
              <a:latin typeface="黑体" pitchFamily="49" charset="-122"/>
              <a:ea typeface="黑体" pitchFamily="49" charset="-122"/>
            </a:endParaRPr>
          </a:p>
        </p:txBody>
      </p:sp>
      <p:grpSp>
        <p:nvGrpSpPr>
          <p:cNvPr id="33" name="组合 32"/>
          <p:cNvGrpSpPr/>
          <p:nvPr/>
        </p:nvGrpSpPr>
        <p:grpSpPr>
          <a:xfrm>
            <a:off x="5111422" y="2930319"/>
            <a:ext cx="2741455" cy="427249"/>
            <a:chOff x="5401102" y="1167135"/>
            <a:chExt cx="2741455" cy="427249"/>
          </a:xfrm>
        </p:grpSpPr>
        <p:sp>
          <p:nvSpPr>
            <p:cNvPr id="34" name="矩形 33"/>
            <p:cNvSpPr/>
            <p:nvPr/>
          </p:nvSpPr>
          <p:spPr>
            <a:xfrm>
              <a:off x="5401102" y="1167135"/>
              <a:ext cx="2741455"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短板问题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依然比较突出</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35" name="直接连接符 34"/>
            <p:cNvCxnSpPr/>
            <p:nvPr/>
          </p:nvCxnSpPr>
          <p:spPr>
            <a:xfrm>
              <a:off x="5551681" y="1592796"/>
              <a:ext cx="2412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pic>
        <p:nvPicPr>
          <p:cNvPr id="37" name="图片 36" descr="bc84e96532cfe6ff69b190ce09f6babf.jpg"/>
          <p:cNvPicPr>
            <a:picLocks noChangeAspect="1"/>
          </p:cNvPicPr>
          <p:nvPr/>
        </p:nvPicPr>
        <p:blipFill>
          <a:blip r:embed="rId4" cstate="print">
            <a:clrChange>
              <a:clrFrom>
                <a:srgbClr val="FFFFFF"/>
              </a:clrFrom>
              <a:clrTo>
                <a:srgbClr val="FFFFFF">
                  <a:alpha val="0"/>
                </a:srgbClr>
              </a:clrTo>
            </a:clrChange>
          </a:blip>
          <a:srcRect l="21879" t="43498" r="19760" b="40686"/>
          <a:stretch>
            <a:fillRect/>
          </a:stretch>
        </p:blipFill>
        <p:spPr>
          <a:xfrm>
            <a:off x="5138233" y="3429007"/>
            <a:ext cx="2628807" cy="642942"/>
          </a:xfrm>
          <a:prstGeom prst="rect">
            <a:avLst/>
          </a:prstGeom>
        </p:spPr>
      </p:pic>
      <p:sp>
        <p:nvSpPr>
          <p:cNvPr id="38" name="矩形 37"/>
          <p:cNvSpPr/>
          <p:nvPr/>
        </p:nvSpPr>
        <p:spPr>
          <a:xfrm>
            <a:off x="5138233" y="4131244"/>
            <a:ext cx="2627642" cy="369332"/>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仍有</a:t>
            </a:r>
            <a:r>
              <a:rPr lang="en-US" altLang="en-US" b="1" dirty="0" smtClean="0">
                <a:solidFill>
                  <a:srgbClr val="C00000"/>
                </a:solidFill>
                <a:latin typeface="微软雅黑" pitchFamily="34" charset="-122"/>
                <a:ea typeface="微软雅黑" pitchFamily="34" charset="-122"/>
              </a:rPr>
              <a:t>5575</a:t>
            </a:r>
            <a:r>
              <a:rPr lang="zh-CN" altLang="en-US" b="1" dirty="0" smtClean="0">
                <a:solidFill>
                  <a:srgbClr val="C00000"/>
                </a:solidFill>
                <a:latin typeface="微软雅黑" pitchFamily="34" charset="-122"/>
                <a:ea typeface="微软雅黑" pitchFamily="34" charset="-122"/>
              </a:rPr>
              <a:t>万</a:t>
            </a:r>
            <a:r>
              <a:rPr lang="zh-CN" altLang="en-US" sz="1600" b="1" dirty="0" smtClean="0">
                <a:solidFill>
                  <a:schemeClr val="tx1">
                    <a:lumMod val="85000"/>
                    <a:lumOff val="15000"/>
                  </a:schemeClr>
                </a:solidFill>
                <a:latin typeface="微软雅黑" pitchFamily="34" charset="-122"/>
                <a:ea typeface="微软雅黑" pitchFamily="34" charset="-122"/>
              </a:rPr>
              <a:t>农村贫困人口</a:t>
            </a:r>
          </a:p>
        </p:txBody>
      </p:sp>
      <p:sp>
        <p:nvSpPr>
          <p:cNvPr id="39" name="矩形 38"/>
          <p:cNvSpPr/>
          <p:nvPr/>
        </p:nvSpPr>
        <p:spPr>
          <a:xfrm>
            <a:off x="7781439" y="3300247"/>
            <a:ext cx="1005403" cy="1200329"/>
          </a:xfrm>
          <a:prstGeom prst="rect">
            <a:avLst/>
          </a:prstGeom>
        </p:spPr>
        <p:txBody>
          <a:bodyPr wrap="none">
            <a:spAutoFit/>
          </a:bodyPr>
          <a:lstStyle/>
          <a:p>
            <a:pPr>
              <a:lnSpc>
                <a:spcPct val="150000"/>
              </a:lnSpc>
            </a:pPr>
            <a:r>
              <a:rPr lang="zh-CN" altLang="en-US" sz="1600" b="1" dirty="0" smtClean="0">
                <a:solidFill>
                  <a:schemeClr val="tx2"/>
                </a:solidFill>
                <a:latin typeface="微软雅黑" pitchFamily="34" charset="-122"/>
                <a:ea typeface="微软雅黑" pitchFamily="34" charset="-122"/>
              </a:rPr>
              <a:t>基础设施</a:t>
            </a:r>
            <a:endParaRPr lang="en-US" altLang="zh-CN" sz="1600" b="1" dirty="0" smtClean="0">
              <a:solidFill>
                <a:schemeClr val="tx2"/>
              </a:solidFill>
              <a:latin typeface="微软雅黑" pitchFamily="34" charset="-122"/>
              <a:ea typeface="微软雅黑" pitchFamily="34" charset="-122"/>
            </a:endParaRPr>
          </a:p>
          <a:p>
            <a:pPr>
              <a:lnSpc>
                <a:spcPct val="150000"/>
              </a:lnSpc>
            </a:pPr>
            <a:r>
              <a:rPr lang="zh-CN" altLang="en-US" sz="1600" b="1" dirty="0" smtClean="0">
                <a:solidFill>
                  <a:schemeClr val="accent6"/>
                </a:solidFill>
                <a:latin typeface="微软雅黑" pitchFamily="34" charset="-122"/>
                <a:ea typeface="微软雅黑" pitchFamily="34" charset="-122"/>
              </a:rPr>
              <a:t>民生保障</a:t>
            </a:r>
            <a:endParaRPr lang="en-US" altLang="zh-CN" sz="1600" b="1" dirty="0" smtClean="0">
              <a:solidFill>
                <a:schemeClr val="accent6"/>
              </a:solidFill>
              <a:latin typeface="微软雅黑" pitchFamily="34" charset="-122"/>
              <a:ea typeface="微软雅黑" pitchFamily="34" charset="-122"/>
            </a:endParaRPr>
          </a:p>
          <a:p>
            <a:pPr>
              <a:lnSpc>
                <a:spcPct val="150000"/>
              </a:lnSpc>
            </a:pPr>
            <a:r>
              <a:rPr lang="zh-CN" altLang="en-US" sz="1600" b="1" dirty="0" smtClean="0">
                <a:solidFill>
                  <a:schemeClr val="accent3">
                    <a:lumMod val="50000"/>
                  </a:schemeClr>
                </a:solidFill>
                <a:latin typeface="微软雅黑" pitchFamily="34" charset="-122"/>
                <a:ea typeface="微软雅黑" pitchFamily="34" charset="-122"/>
              </a:rPr>
              <a:t>水利建设</a:t>
            </a:r>
            <a:endParaRPr lang="en-US" altLang="zh-CN" sz="1600" b="1" dirty="0" smtClean="0">
              <a:solidFill>
                <a:schemeClr val="accent3">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000"/>
                                        <p:tgtEl>
                                          <p:spTgt spid="17"/>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55"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strVal val="#ppt_w*0.70"/>
                                          </p:val>
                                        </p:tav>
                                        <p:tav tm="100000">
                                          <p:val>
                                            <p:strVal val="#ppt_w"/>
                                          </p:val>
                                        </p:tav>
                                      </p:tavLst>
                                    </p:anim>
                                    <p:anim calcmode="lin" valueType="num">
                                      <p:cBhvr>
                                        <p:cTn id="36" dur="1000" fill="hold"/>
                                        <p:tgtEl>
                                          <p:spTgt spid="19"/>
                                        </p:tgtEl>
                                        <p:attrNameLst>
                                          <p:attrName>ppt_h</p:attrName>
                                        </p:attrNameLst>
                                      </p:cBhvr>
                                      <p:tavLst>
                                        <p:tav tm="0">
                                          <p:val>
                                            <p:strVal val="#ppt_h"/>
                                          </p:val>
                                        </p:tav>
                                        <p:tav tm="100000">
                                          <p:val>
                                            <p:strVal val="#ppt_h"/>
                                          </p:val>
                                        </p:tav>
                                      </p:tavLst>
                                    </p:anim>
                                    <p:animEffect transition="in" filter="fade">
                                      <p:cBhvr>
                                        <p:cTn id="37" dur="1000"/>
                                        <p:tgtEl>
                                          <p:spTgt spid="19"/>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wipe(left)">
                                      <p:cBhvr>
                                        <p:cTn id="41" dur="500"/>
                                        <p:tgtEl>
                                          <p:spTgt spid="23">
                                            <p:txEl>
                                              <p:pRg st="0" end="0"/>
                                            </p:txEl>
                                          </p:spTgt>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animEffect transition="in" filter="wipe(left)">
                                      <p:cBhvr>
                                        <p:cTn id="45" dur="500"/>
                                        <p:tgtEl>
                                          <p:spTgt spid="23">
                                            <p:txEl>
                                              <p:pRg st="1" end="1"/>
                                            </p:txEl>
                                          </p:spTgt>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23">
                                            <p:txEl>
                                              <p:pRg st="2" end="2"/>
                                            </p:txEl>
                                          </p:spTgt>
                                        </p:tgtEl>
                                        <p:attrNameLst>
                                          <p:attrName>style.visibility</p:attrName>
                                        </p:attrNameLst>
                                      </p:cBhvr>
                                      <p:to>
                                        <p:strVal val="visible"/>
                                      </p:to>
                                    </p:set>
                                    <p:animEffect transition="in" filter="wipe(left)">
                                      <p:cBhvr>
                                        <p:cTn id="49" dur="500"/>
                                        <p:tgtEl>
                                          <p:spTgt spid="23">
                                            <p:txEl>
                                              <p:pRg st="2" end="2"/>
                                            </p:txEl>
                                          </p:spTgt>
                                        </p:tgtEl>
                                      </p:cBhvr>
                                    </p:animEffect>
                                  </p:childTnLst>
                                </p:cTn>
                              </p:par>
                            </p:childTnLst>
                          </p:cTn>
                        </p:par>
                        <p:par>
                          <p:cTn id="50" fill="hold">
                            <p:stCondLst>
                              <p:cond delay="7500"/>
                            </p:stCondLst>
                            <p:childTnLst>
                              <p:par>
                                <p:cTn id="51" presetID="2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5"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0" fill="hold"/>
                                        <p:tgtEl>
                                          <p:spTgt spid="27"/>
                                        </p:tgtEl>
                                        <p:attrNameLst>
                                          <p:attrName>ppt_w</p:attrName>
                                        </p:attrNameLst>
                                      </p:cBhvr>
                                      <p:tavLst>
                                        <p:tav tm="0">
                                          <p:val>
                                            <p:strVal val="#ppt_w*0.70"/>
                                          </p:val>
                                        </p:tav>
                                        <p:tav tm="100000">
                                          <p:val>
                                            <p:strVal val="#ppt_w"/>
                                          </p:val>
                                        </p:tav>
                                      </p:tavLst>
                                    </p:anim>
                                    <p:anim calcmode="lin" valueType="num">
                                      <p:cBhvr>
                                        <p:cTn id="71" dur="1000" fill="hold"/>
                                        <p:tgtEl>
                                          <p:spTgt spid="27"/>
                                        </p:tgtEl>
                                        <p:attrNameLst>
                                          <p:attrName>ppt_h</p:attrName>
                                        </p:attrNameLst>
                                      </p:cBhvr>
                                      <p:tavLst>
                                        <p:tav tm="0">
                                          <p:val>
                                            <p:strVal val="#ppt_h"/>
                                          </p:val>
                                        </p:tav>
                                        <p:tav tm="100000">
                                          <p:val>
                                            <p:strVal val="#ppt_h"/>
                                          </p:val>
                                        </p:tav>
                                      </p:tavLst>
                                    </p:anim>
                                    <p:animEffect transition="in" filter="fade">
                                      <p:cBhvr>
                                        <p:cTn id="72" dur="1000"/>
                                        <p:tgtEl>
                                          <p:spTgt spid="27"/>
                                        </p:tgtEl>
                                      </p:cBhvr>
                                    </p:animEffect>
                                  </p:childTnLst>
                                </p:cTn>
                              </p:par>
                            </p:childTnLst>
                          </p:cTn>
                        </p:par>
                        <p:par>
                          <p:cTn id="73" fill="hold">
                            <p:stCondLst>
                              <p:cond delay="11000"/>
                            </p:stCondLst>
                            <p:childTnLst>
                              <p:par>
                                <p:cTn id="74" presetID="3" presetClass="entr" presetSubtype="1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childTnLst>
                          </p:cTn>
                        </p:par>
                        <p:par>
                          <p:cTn id="77" fill="hold">
                            <p:stCondLst>
                              <p:cond delay="11500"/>
                            </p:stCondLst>
                            <p:childTnLst>
                              <p:par>
                                <p:cTn id="78" presetID="42" presetClass="entr" presetSubtype="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par>
                          <p:cTn id="83" fill="hold">
                            <p:stCondLst>
                              <p:cond delay="12500"/>
                            </p:stCondLst>
                            <p:childTnLst>
                              <p:par>
                                <p:cTn id="84" presetID="55" presetClass="entr" presetSubtype="0" fill="hold"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1000" fill="hold"/>
                                        <p:tgtEl>
                                          <p:spTgt spid="33"/>
                                        </p:tgtEl>
                                        <p:attrNameLst>
                                          <p:attrName>ppt_w</p:attrName>
                                        </p:attrNameLst>
                                      </p:cBhvr>
                                      <p:tavLst>
                                        <p:tav tm="0">
                                          <p:val>
                                            <p:strVal val="#ppt_w*0.70"/>
                                          </p:val>
                                        </p:tav>
                                        <p:tav tm="100000">
                                          <p:val>
                                            <p:strVal val="#ppt_w"/>
                                          </p:val>
                                        </p:tav>
                                      </p:tavLst>
                                    </p:anim>
                                    <p:anim calcmode="lin" valueType="num">
                                      <p:cBhvr>
                                        <p:cTn id="87" dur="1000" fill="hold"/>
                                        <p:tgtEl>
                                          <p:spTgt spid="33"/>
                                        </p:tgtEl>
                                        <p:attrNameLst>
                                          <p:attrName>ppt_h</p:attrName>
                                        </p:attrNameLst>
                                      </p:cBhvr>
                                      <p:tavLst>
                                        <p:tav tm="0">
                                          <p:val>
                                            <p:strVal val="#ppt_h"/>
                                          </p:val>
                                        </p:tav>
                                        <p:tav tm="100000">
                                          <p:val>
                                            <p:strVal val="#ppt_h"/>
                                          </p:val>
                                        </p:tav>
                                      </p:tavLst>
                                    </p:anim>
                                    <p:animEffect transition="in" filter="fade">
                                      <p:cBhvr>
                                        <p:cTn id="88" dur="1000"/>
                                        <p:tgtEl>
                                          <p:spTgt spid="33"/>
                                        </p:tgtEl>
                                      </p:cBhvr>
                                    </p:animEffect>
                                  </p:childTnLst>
                                </p:cTn>
                              </p:par>
                            </p:childTnLst>
                          </p:cTn>
                        </p:par>
                        <p:par>
                          <p:cTn id="89" fill="hold">
                            <p:stCondLst>
                              <p:cond delay="13500"/>
                            </p:stCondLst>
                            <p:childTnLst>
                              <p:par>
                                <p:cTn id="90" presetID="42"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childTnLst>
                          </p:cTn>
                        </p:par>
                        <p:par>
                          <p:cTn id="95" fill="hold">
                            <p:stCondLst>
                              <p:cond delay="14500"/>
                            </p:stCondLst>
                            <p:childTnLst>
                              <p:par>
                                <p:cTn id="96" presetID="2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left)">
                                      <p:cBhvr>
                                        <p:cTn id="98" dur="500"/>
                                        <p:tgtEl>
                                          <p:spTgt spid="38"/>
                                        </p:tgtEl>
                                      </p:cBhvr>
                                    </p:animEffect>
                                  </p:childTnLst>
                                </p:cTn>
                              </p:par>
                            </p:childTnLst>
                          </p:cTn>
                        </p:par>
                        <p:par>
                          <p:cTn id="99" fill="hold">
                            <p:stCondLst>
                              <p:cond delay="15000"/>
                            </p:stCondLst>
                            <p:childTnLst>
                              <p:par>
                                <p:cTn id="100" presetID="23" presetClass="entr" presetSubtype="16" fill="hold" nodeType="afterEffect">
                                  <p:stCondLst>
                                    <p:cond delay="0"/>
                                  </p:stCondLst>
                                  <p:childTnLst>
                                    <p:set>
                                      <p:cBhvr>
                                        <p:cTn id="101" dur="1" fill="hold">
                                          <p:stCondLst>
                                            <p:cond delay="0"/>
                                          </p:stCondLst>
                                        </p:cTn>
                                        <p:tgtEl>
                                          <p:spTgt spid="39">
                                            <p:txEl>
                                              <p:pRg st="0" end="0"/>
                                            </p:txEl>
                                          </p:spTgt>
                                        </p:tgtEl>
                                        <p:attrNameLst>
                                          <p:attrName>style.visibility</p:attrName>
                                        </p:attrNameLst>
                                      </p:cBhvr>
                                      <p:to>
                                        <p:strVal val="visible"/>
                                      </p:to>
                                    </p:set>
                                    <p:anim calcmode="lin" valueType="num">
                                      <p:cBhvr>
                                        <p:cTn id="102"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104" fill="hold">
                            <p:stCondLst>
                              <p:cond delay="15500"/>
                            </p:stCondLst>
                            <p:childTnLst>
                              <p:par>
                                <p:cTn id="105" presetID="23" presetClass="entr" presetSubtype="16" fill="hold" nodeType="afterEffect">
                                  <p:stCondLst>
                                    <p:cond delay="0"/>
                                  </p:stCondLst>
                                  <p:childTnLst>
                                    <p:set>
                                      <p:cBhvr>
                                        <p:cTn id="106" dur="1" fill="hold">
                                          <p:stCondLst>
                                            <p:cond delay="0"/>
                                          </p:stCondLst>
                                        </p:cTn>
                                        <p:tgtEl>
                                          <p:spTgt spid="39">
                                            <p:txEl>
                                              <p:pRg st="1" end="1"/>
                                            </p:txEl>
                                          </p:spTgt>
                                        </p:tgtEl>
                                        <p:attrNameLst>
                                          <p:attrName>style.visibility</p:attrName>
                                        </p:attrNameLst>
                                      </p:cBhvr>
                                      <p:to>
                                        <p:strVal val="visible"/>
                                      </p:to>
                                    </p:set>
                                    <p:anim calcmode="lin" valueType="num">
                                      <p:cBhvr>
                                        <p:cTn id="107" dur="500" fill="hold"/>
                                        <p:tgtEl>
                                          <p:spTgt spid="39">
                                            <p:txEl>
                                              <p:pRg st="1" end="1"/>
                                            </p:txEl>
                                          </p:spTgt>
                                        </p:tgtEl>
                                        <p:attrNameLst>
                                          <p:attrName>ppt_w</p:attrName>
                                        </p:attrNameLst>
                                      </p:cBhvr>
                                      <p:tavLst>
                                        <p:tav tm="0">
                                          <p:val>
                                            <p:fltVal val="0"/>
                                          </p:val>
                                        </p:tav>
                                        <p:tav tm="100000">
                                          <p:val>
                                            <p:strVal val="#ppt_w"/>
                                          </p:val>
                                        </p:tav>
                                      </p:tavLst>
                                    </p:anim>
                                    <p:anim calcmode="lin" valueType="num">
                                      <p:cBhvr>
                                        <p:cTn id="108" dur="500" fill="hold"/>
                                        <p:tgtEl>
                                          <p:spTgt spid="39">
                                            <p:txEl>
                                              <p:pRg st="1" end="1"/>
                                            </p:txEl>
                                          </p:spTgt>
                                        </p:tgtEl>
                                        <p:attrNameLst>
                                          <p:attrName>ppt_h</p:attrName>
                                        </p:attrNameLst>
                                      </p:cBhvr>
                                      <p:tavLst>
                                        <p:tav tm="0">
                                          <p:val>
                                            <p:fltVal val="0"/>
                                          </p:val>
                                        </p:tav>
                                        <p:tav tm="100000">
                                          <p:val>
                                            <p:strVal val="#ppt_h"/>
                                          </p:val>
                                        </p:tav>
                                      </p:tavLst>
                                    </p:anim>
                                  </p:childTnLst>
                                </p:cTn>
                              </p:par>
                            </p:childTnLst>
                          </p:cTn>
                        </p:par>
                        <p:par>
                          <p:cTn id="109" fill="hold">
                            <p:stCondLst>
                              <p:cond delay="16000"/>
                            </p:stCondLst>
                            <p:childTnLst>
                              <p:par>
                                <p:cTn id="110" presetID="23" presetClass="entr" presetSubtype="16" fill="hold" nodeType="afterEffect">
                                  <p:stCondLst>
                                    <p:cond delay="0"/>
                                  </p:stCondLst>
                                  <p:childTnLst>
                                    <p:set>
                                      <p:cBhvr>
                                        <p:cTn id="111" dur="1" fill="hold">
                                          <p:stCondLst>
                                            <p:cond delay="0"/>
                                          </p:stCondLst>
                                        </p:cTn>
                                        <p:tgtEl>
                                          <p:spTgt spid="39">
                                            <p:txEl>
                                              <p:pRg st="2" end="2"/>
                                            </p:txEl>
                                          </p:spTgt>
                                        </p:tgtEl>
                                        <p:attrNameLst>
                                          <p:attrName>style.visibility</p:attrName>
                                        </p:attrNameLst>
                                      </p:cBhvr>
                                      <p:to>
                                        <p:strVal val="visible"/>
                                      </p:to>
                                    </p:set>
                                    <p:anim calcmode="lin" valueType="num">
                                      <p:cBhvr>
                                        <p:cTn id="112" dur="500" fill="hold"/>
                                        <p:tgtEl>
                                          <p:spTgt spid="39">
                                            <p:txEl>
                                              <p:pRg st="2" end="2"/>
                                            </p:txEl>
                                          </p:spTgt>
                                        </p:tgtEl>
                                        <p:attrNameLst>
                                          <p:attrName>ppt_w</p:attrName>
                                        </p:attrNameLst>
                                      </p:cBhvr>
                                      <p:tavLst>
                                        <p:tav tm="0">
                                          <p:val>
                                            <p:fltVal val="0"/>
                                          </p:val>
                                        </p:tav>
                                        <p:tav tm="100000">
                                          <p:val>
                                            <p:strVal val="#ppt_w"/>
                                          </p:val>
                                        </p:tav>
                                      </p:tavLst>
                                    </p:anim>
                                    <p:anim calcmode="lin" valueType="num">
                                      <p:cBhvr>
                                        <p:cTn id="113" dur="500" fill="hold"/>
                                        <p:tgtEl>
                                          <p:spTgt spid="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p:bldP spid="25" grpId="0"/>
      <p:bldP spid="26" grpId="0"/>
      <p:bldP spid="31" grpId="0"/>
      <p:bldP spid="32"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descr="timg (42)_副本.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114946" y="3087455"/>
            <a:ext cx="1814508" cy="1198807"/>
          </a:xfrm>
          <a:prstGeom prst="rect">
            <a:avLst/>
          </a:prstGeom>
        </p:spPr>
      </p:pic>
      <p:sp>
        <p:nvSpPr>
          <p:cNvPr id="2" name="矩形 1"/>
          <p:cNvSpPr/>
          <p:nvPr/>
        </p:nvSpPr>
        <p:spPr>
          <a:xfrm>
            <a:off x="1396606" y="221919"/>
            <a:ext cx="7890302" cy="492443"/>
          </a:xfrm>
          <a:prstGeom prst="rect">
            <a:avLst/>
          </a:prstGeom>
        </p:spPr>
        <p:txBody>
          <a:bodyPr wrap="none">
            <a:spAutoFit/>
          </a:bodyPr>
          <a:lstStyle/>
          <a:p>
            <a:r>
              <a:rPr lang="zh-CN" altLang="en-US" sz="2500" b="1" dirty="0" smtClean="0">
                <a:effectLst>
                  <a:outerShdw blurRad="38100" dist="38100" dir="2700000" algn="tl">
                    <a:srgbClr val="000000">
                      <a:alpha val="43137"/>
                    </a:srgbClr>
                  </a:outerShdw>
                </a:effectLst>
                <a:latin typeface="黑体" pitchFamily="2" charset="-122"/>
                <a:ea typeface="黑体" pitchFamily="2" charset="-122"/>
              </a:rPr>
              <a:t>以推进供给侧结构性改革为主线，重点抓好几项工作</a:t>
            </a:r>
          </a:p>
        </p:txBody>
      </p:sp>
      <p:grpSp>
        <p:nvGrpSpPr>
          <p:cNvPr id="3" name="组合 3"/>
          <p:cNvGrpSpPr/>
          <p:nvPr/>
        </p:nvGrpSpPr>
        <p:grpSpPr>
          <a:xfrm>
            <a:off x="357158" y="928676"/>
            <a:ext cx="3839513" cy="427249"/>
            <a:chOff x="5235015" y="1167135"/>
            <a:chExt cx="3839513" cy="427249"/>
          </a:xfrm>
        </p:grpSpPr>
        <p:sp>
          <p:nvSpPr>
            <p:cNvPr id="5" name="矩形 4"/>
            <p:cNvSpPr/>
            <p:nvPr/>
          </p:nvSpPr>
          <p:spPr>
            <a:xfrm>
              <a:off x="5235015" y="1167135"/>
              <a:ext cx="3839513"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推进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供给侧结构性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改革重点任务</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6" name="直接连接符 5"/>
            <p:cNvCxnSpPr/>
            <p:nvPr/>
          </p:nvCxnSpPr>
          <p:spPr>
            <a:xfrm>
              <a:off x="5412637" y="1592796"/>
              <a:ext cx="3312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grpSp>
        <p:nvGrpSpPr>
          <p:cNvPr id="57" name="组合 56"/>
          <p:cNvGrpSpPr/>
          <p:nvPr/>
        </p:nvGrpSpPr>
        <p:grpSpPr>
          <a:xfrm>
            <a:off x="1079406" y="1456313"/>
            <a:ext cx="1008000" cy="1116000"/>
            <a:chOff x="1079406" y="1456313"/>
            <a:chExt cx="1008000" cy="1116000"/>
          </a:xfrm>
        </p:grpSpPr>
        <p:sp>
          <p:nvSpPr>
            <p:cNvPr id="17" name="六边形 16"/>
            <p:cNvSpPr/>
            <p:nvPr/>
          </p:nvSpPr>
          <p:spPr>
            <a:xfrm rot="5400000">
              <a:off x="1025406" y="1510313"/>
              <a:ext cx="1116000" cy="1008000"/>
            </a:xfrm>
            <a:prstGeom prst="hexagon">
              <a:avLst>
                <a:gd name="adj" fmla="val 25000"/>
                <a:gd name="vf" fmla="val 115470"/>
              </a:avLst>
            </a:prstGeom>
            <a:solidFill>
              <a:schemeClr val="tx2">
                <a:lumMod val="40000"/>
                <a:lumOff val="6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组合 37"/>
            <p:cNvGrpSpPr/>
            <p:nvPr/>
          </p:nvGrpSpPr>
          <p:grpSpPr>
            <a:xfrm>
              <a:off x="1224451" y="1943482"/>
              <a:ext cx="720079" cy="584400"/>
              <a:chOff x="5876423" y="2516133"/>
              <a:chExt cx="720079" cy="584400"/>
            </a:xfrm>
          </p:grpSpPr>
          <p:pic>
            <p:nvPicPr>
              <p:cNvPr id="19" name="图片 18"/>
              <p:cNvPicPr>
                <a:picLocks noChangeAspect="1"/>
              </p:cNvPicPr>
              <p:nvPr/>
            </p:nvPicPr>
            <p:blipFill>
              <a:blip r:embed="rId3" cstate="print">
                <a:clrChange>
                  <a:clrFrom>
                    <a:srgbClr val="E7E7E9"/>
                  </a:clrFrom>
                  <a:clrTo>
                    <a:srgbClr val="E7E7E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99848" y="2523027"/>
                <a:ext cx="396654" cy="432000"/>
              </a:xfrm>
              <a:prstGeom prst="rect">
                <a:avLst/>
              </a:prstGeom>
            </p:spPr>
          </p:pic>
          <p:pic>
            <p:nvPicPr>
              <p:cNvPr id="20" name="图片 19"/>
              <p:cNvPicPr>
                <a:picLocks noChangeAspect="1"/>
              </p:cNvPicPr>
              <p:nvPr/>
            </p:nvPicPr>
            <p:blipFill>
              <a:blip r:embed="rId3" cstate="print">
                <a:clrChange>
                  <a:clrFrom>
                    <a:srgbClr val="E7E7E9"/>
                  </a:clrFrom>
                  <a:clrTo>
                    <a:srgbClr val="E7E7E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76423" y="2516133"/>
                <a:ext cx="396654" cy="432000"/>
              </a:xfrm>
              <a:prstGeom prst="rect">
                <a:avLst/>
              </a:prstGeom>
            </p:spPr>
          </p:pic>
          <p:pic>
            <p:nvPicPr>
              <p:cNvPr id="21" name="图片 20"/>
              <p:cNvPicPr>
                <a:picLocks noChangeAspect="1"/>
              </p:cNvPicPr>
              <p:nvPr/>
            </p:nvPicPr>
            <p:blipFill>
              <a:blip r:embed="rId3" cstate="print">
                <a:clrChange>
                  <a:clrFrom>
                    <a:srgbClr val="E7E7E9"/>
                  </a:clrFrom>
                  <a:clrTo>
                    <a:srgbClr val="E7E7E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28824" y="2668533"/>
                <a:ext cx="396654" cy="432000"/>
              </a:xfrm>
              <a:prstGeom prst="rect">
                <a:avLst/>
              </a:prstGeom>
            </p:spPr>
          </p:pic>
        </p:grpSp>
        <p:sp>
          <p:nvSpPr>
            <p:cNvPr id="30" name="矩形 29"/>
            <p:cNvSpPr/>
            <p:nvPr/>
          </p:nvSpPr>
          <p:spPr>
            <a:xfrm>
              <a:off x="1130937" y="1587046"/>
              <a:ext cx="877163" cy="369332"/>
            </a:xfrm>
            <a:prstGeom prst="rect">
              <a:avLst/>
            </a:prstGeom>
          </p:spPr>
          <p:txBody>
            <a:bodyPr wrap="none">
              <a:spAutoFit/>
            </a:bodyPr>
            <a:lstStyle/>
            <a:p>
              <a:r>
                <a:rPr lang="zh-CN" altLang="en-US" b="1" dirty="0" smtClean="0">
                  <a:solidFill>
                    <a:schemeClr val="tx2"/>
                  </a:solidFill>
                  <a:latin typeface="微软雅黑" pitchFamily="34" charset="-122"/>
                  <a:ea typeface="微软雅黑" pitchFamily="34" charset="-122"/>
                </a:rPr>
                <a:t>去产能</a:t>
              </a:r>
              <a:endParaRPr lang="zh-CN" altLang="en-US" b="1" dirty="0">
                <a:solidFill>
                  <a:schemeClr val="tx2"/>
                </a:solidFill>
                <a:latin typeface="微软雅黑" pitchFamily="34" charset="-122"/>
                <a:ea typeface="微软雅黑" pitchFamily="34" charset="-122"/>
              </a:endParaRPr>
            </a:p>
          </p:txBody>
        </p:sp>
      </p:grpSp>
      <p:grpSp>
        <p:nvGrpSpPr>
          <p:cNvPr id="58" name="组合 57"/>
          <p:cNvGrpSpPr/>
          <p:nvPr/>
        </p:nvGrpSpPr>
        <p:grpSpPr>
          <a:xfrm>
            <a:off x="2159417" y="1456315"/>
            <a:ext cx="1008000" cy="1116000"/>
            <a:chOff x="2159417" y="1456315"/>
            <a:chExt cx="1008000" cy="1116000"/>
          </a:xfrm>
        </p:grpSpPr>
        <p:grpSp>
          <p:nvGrpSpPr>
            <p:cNvPr id="4" name="组合 6"/>
            <p:cNvGrpSpPr/>
            <p:nvPr/>
          </p:nvGrpSpPr>
          <p:grpSpPr>
            <a:xfrm rot="5400000">
              <a:off x="2105417" y="1510315"/>
              <a:ext cx="1116000" cy="1008000"/>
              <a:chOff x="3239984" y="2283830"/>
              <a:chExt cx="1188000" cy="1008000"/>
            </a:xfrm>
          </p:grpSpPr>
          <p:sp>
            <p:nvSpPr>
              <p:cNvPr id="8" name="六边形 7"/>
              <p:cNvSpPr/>
              <p:nvPr/>
            </p:nvSpPr>
            <p:spPr>
              <a:xfrm>
                <a:off x="3239984" y="2283830"/>
                <a:ext cx="1188000" cy="1008000"/>
              </a:xfrm>
              <a:prstGeom prst="hexagon">
                <a:avLst>
                  <a:gd name="adj" fmla="val 25000"/>
                  <a:gd name="vf" fmla="val 115470"/>
                </a:avLst>
              </a:prstGeom>
              <a:solidFill>
                <a:schemeClr val="accent3">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9" name="图片 8"/>
              <p:cNvPicPr>
                <a:picLocks noChangeAspect="1"/>
              </p:cNvPicPr>
              <p:nvPr/>
            </p:nvPicPr>
            <p:blipFill rotWithShape="1">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3760" b="47199"/>
              <a:stretch/>
            </p:blipFill>
            <p:spPr>
              <a:xfrm rot="16200000">
                <a:off x="3643580" y="2489424"/>
                <a:ext cx="764438" cy="571504"/>
              </a:xfrm>
              <a:prstGeom prst="rect">
                <a:avLst/>
              </a:prstGeom>
            </p:spPr>
          </p:pic>
        </p:grpSp>
        <p:sp>
          <p:nvSpPr>
            <p:cNvPr id="31" name="矩形 30"/>
            <p:cNvSpPr/>
            <p:nvPr/>
          </p:nvSpPr>
          <p:spPr>
            <a:xfrm>
              <a:off x="2222414" y="1599188"/>
              <a:ext cx="877163" cy="369332"/>
            </a:xfrm>
            <a:prstGeom prst="rect">
              <a:avLst/>
            </a:prstGeom>
          </p:spPr>
          <p:txBody>
            <a:bodyPr wrap="none">
              <a:spAutoFit/>
            </a:bodyPr>
            <a:lstStyle/>
            <a:p>
              <a:r>
                <a:rPr lang="zh-CN" altLang="en-US" b="1" dirty="0" smtClean="0">
                  <a:solidFill>
                    <a:schemeClr val="accent3">
                      <a:lumMod val="50000"/>
                    </a:schemeClr>
                  </a:solidFill>
                  <a:latin typeface="微软雅黑" pitchFamily="34" charset="-122"/>
                  <a:ea typeface="微软雅黑" pitchFamily="34" charset="-122"/>
                </a:rPr>
                <a:t>去库存</a:t>
              </a:r>
              <a:endParaRPr lang="zh-CN" altLang="en-US" b="1" dirty="0">
                <a:solidFill>
                  <a:schemeClr val="accent3">
                    <a:lumMod val="50000"/>
                  </a:schemeClr>
                </a:solidFill>
                <a:latin typeface="微软雅黑" pitchFamily="34" charset="-122"/>
                <a:ea typeface="微软雅黑" pitchFamily="34" charset="-122"/>
              </a:endParaRPr>
            </a:p>
          </p:txBody>
        </p:sp>
      </p:grpSp>
      <p:grpSp>
        <p:nvGrpSpPr>
          <p:cNvPr id="59" name="组合 58"/>
          <p:cNvGrpSpPr/>
          <p:nvPr/>
        </p:nvGrpSpPr>
        <p:grpSpPr>
          <a:xfrm>
            <a:off x="500034" y="2340014"/>
            <a:ext cx="1008000" cy="1116000"/>
            <a:chOff x="500034" y="2340014"/>
            <a:chExt cx="1008000" cy="1116000"/>
          </a:xfrm>
        </p:grpSpPr>
        <p:grpSp>
          <p:nvGrpSpPr>
            <p:cNvPr id="7" name="组合 9"/>
            <p:cNvGrpSpPr/>
            <p:nvPr/>
          </p:nvGrpSpPr>
          <p:grpSpPr>
            <a:xfrm rot="5400000">
              <a:off x="446034" y="2394014"/>
              <a:ext cx="1116000" cy="1008000"/>
              <a:chOff x="3239978" y="3371713"/>
              <a:chExt cx="1188000" cy="1008000"/>
            </a:xfrm>
          </p:grpSpPr>
          <p:sp>
            <p:nvSpPr>
              <p:cNvPr id="11" name="六边形 10"/>
              <p:cNvSpPr/>
              <p:nvPr/>
            </p:nvSpPr>
            <p:spPr>
              <a:xfrm>
                <a:off x="3239978" y="3371713"/>
                <a:ext cx="1188000" cy="1008000"/>
              </a:xfrm>
              <a:prstGeom prst="hexagon">
                <a:avLst>
                  <a:gd name="adj" fmla="val 25000"/>
                  <a:gd name="vf" fmla="val 115470"/>
                </a:avLst>
              </a:prstGeom>
              <a:solidFill>
                <a:schemeClr val="accent6">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2" name="图片 11"/>
              <p:cNvPicPr>
                <a:picLocks noChangeAspect="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655335" y="3579166"/>
                <a:ext cx="735664" cy="576760"/>
              </a:xfrm>
              <a:prstGeom prst="rect">
                <a:avLst/>
              </a:prstGeom>
            </p:spPr>
          </p:pic>
        </p:grpSp>
        <p:sp>
          <p:nvSpPr>
            <p:cNvPr id="32" name="矩形 31"/>
            <p:cNvSpPr/>
            <p:nvPr/>
          </p:nvSpPr>
          <p:spPr>
            <a:xfrm>
              <a:off x="579340" y="2470747"/>
              <a:ext cx="877163" cy="369332"/>
            </a:xfrm>
            <a:prstGeom prst="rect">
              <a:avLst/>
            </a:prstGeom>
          </p:spPr>
          <p:txBody>
            <a:bodyPr wrap="none">
              <a:spAutoFit/>
            </a:bodyPr>
            <a:lstStyle/>
            <a:p>
              <a:r>
                <a:rPr lang="zh-CN" altLang="en-US" b="1" dirty="0" smtClean="0">
                  <a:solidFill>
                    <a:schemeClr val="accent6">
                      <a:lumMod val="50000"/>
                    </a:schemeClr>
                  </a:solidFill>
                  <a:latin typeface="微软雅黑" pitchFamily="34" charset="-122"/>
                  <a:ea typeface="微软雅黑" pitchFamily="34" charset="-122"/>
                </a:rPr>
                <a:t>去杠杆</a:t>
              </a:r>
              <a:endParaRPr lang="zh-CN" altLang="en-US" b="1" dirty="0">
                <a:solidFill>
                  <a:schemeClr val="accent6">
                    <a:lumMod val="50000"/>
                  </a:schemeClr>
                </a:solidFill>
                <a:latin typeface="微软雅黑" pitchFamily="34" charset="-122"/>
                <a:ea typeface="微软雅黑" pitchFamily="34" charset="-122"/>
              </a:endParaRPr>
            </a:p>
          </p:txBody>
        </p:sp>
      </p:grpSp>
      <p:grpSp>
        <p:nvGrpSpPr>
          <p:cNvPr id="60" name="组合 59"/>
          <p:cNvGrpSpPr/>
          <p:nvPr/>
        </p:nvGrpSpPr>
        <p:grpSpPr>
          <a:xfrm>
            <a:off x="1579472" y="2384444"/>
            <a:ext cx="1008000" cy="1116000"/>
            <a:chOff x="1579472" y="2384444"/>
            <a:chExt cx="1008000" cy="1116000"/>
          </a:xfrm>
        </p:grpSpPr>
        <p:grpSp>
          <p:nvGrpSpPr>
            <p:cNvPr id="10" name="组合 12"/>
            <p:cNvGrpSpPr/>
            <p:nvPr/>
          </p:nvGrpSpPr>
          <p:grpSpPr>
            <a:xfrm rot="5400000">
              <a:off x="1525472" y="2438444"/>
              <a:ext cx="1116000" cy="1008000"/>
              <a:chOff x="4248096" y="2859894"/>
              <a:chExt cx="1188000" cy="1008000"/>
            </a:xfrm>
          </p:grpSpPr>
          <p:sp>
            <p:nvSpPr>
              <p:cNvPr id="14" name="六边形 13"/>
              <p:cNvSpPr/>
              <p:nvPr/>
            </p:nvSpPr>
            <p:spPr>
              <a:xfrm>
                <a:off x="4248096" y="2859894"/>
                <a:ext cx="1188000" cy="1008000"/>
              </a:xfrm>
              <a:prstGeom prst="hexagon">
                <a:avLst>
                  <a:gd name="adj" fmla="val 25000"/>
                  <a:gd name="vf" fmla="val 115470"/>
                </a:avLst>
              </a:prstGeom>
              <a:solidFill>
                <a:schemeClr val="accent4">
                  <a:lumMod val="40000"/>
                  <a:lumOff val="6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5" name="图片 14"/>
              <p:cNvPicPr>
                <a:picLocks noChangeAspect="1"/>
              </p:cNvPicPr>
              <p:nvPr/>
            </p:nvPicPr>
            <p:blipFill rotWithShape="1">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61180" t="65401" r="4923" b="3333"/>
              <a:stretch/>
            </p:blipFill>
            <p:spPr>
              <a:xfrm rot="16200000">
                <a:off x="4678723" y="3039083"/>
                <a:ext cx="728187" cy="643684"/>
              </a:xfrm>
              <a:prstGeom prst="rect">
                <a:avLst/>
              </a:prstGeom>
            </p:spPr>
          </p:pic>
        </p:grpSp>
        <p:sp>
          <p:nvSpPr>
            <p:cNvPr id="33" name="矩形 32"/>
            <p:cNvSpPr/>
            <p:nvPr/>
          </p:nvSpPr>
          <p:spPr>
            <a:xfrm>
              <a:off x="1650910" y="2488732"/>
              <a:ext cx="877163" cy="369332"/>
            </a:xfrm>
            <a:prstGeom prst="rect">
              <a:avLst/>
            </a:prstGeom>
          </p:spPr>
          <p:txBody>
            <a:bodyPr wrap="none">
              <a:spAutoFit/>
            </a:bodyPr>
            <a:lstStyle/>
            <a:p>
              <a:r>
                <a:rPr lang="zh-CN" altLang="en-US" b="1" dirty="0" smtClean="0">
                  <a:solidFill>
                    <a:schemeClr val="accent4">
                      <a:lumMod val="50000"/>
                    </a:schemeClr>
                  </a:solidFill>
                  <a:latin typeface="微软雅黑" pitchFamily="34" charset="-122"/>
                  <a:ea typeface="微软雅黑" pitchFamily="34" charset="-122"/>
                </a:rPr>
                <a:t>降成本</a:t>
              </a:r>
              <a:endParaRPr lang="zh-CN" altLang="en-US" b="1" dirty="0">
                <a:solidFill>
                  <a:schemeClr val="accent4">
                    <a:lumMod val="50000"/>
                  </a:schemeClr>
                </a:solidFill>
                <a:latin typeface="微软雅黑" pitchFamily="34" charset="-122"/>
                <a:ea typeface="微软雅黑" pitchFamily="34" charset="-122"/>
              </a:endParaRPr>
            </a:p>
          </p:txBody>
        </p:sp>
      </p:grpSp>
      <p:grpSp>
        <p:nvGrpSpPr>
          <p:cNvPr id="61" name="组合 60"/>
          <p:cNvGrpSpPr/>
          <p:nvPr/>
        </p:nvGrpSpPr>
        <p:grpSpPr>
          <a:xfrm>
            <a:off x="2651042" y="2384444"/>
            <a:ext cx="1008000" cy="1116000"/>
            <a:chOff x="2651042" y="2384444"/>
            <a:chExt cx="1008000" cy="1116000"/>
          </a:xfrm>
        </p:grpSpPr>
        <p:grpSp>
          <p:nvGrpSpPr>
            <p:cNvPr id="55" name="组合 54"/>
            <p:cNvGrpSpPr/>
            <p:nvPr/>
          </p:nvGrpSpPr>
          <p:grpSpPr>
            <a:xfrm>
              <a:off x="2651042" y="2384444"/>
              <a:ext cx="1008000" cy="1116000"/>
              <a:chOff x="2420992" y="2357436"/>
              <a:chExt cx="1008000" cy="1116000"/>
            </a:xfrm>
          </p:grpSpPr>
          <p:grpSp>
            <p:nvGrpSpPr>
              <p:cNvPr id="16" name="组合 22"/>
              <p:cNvGrpSpPr/>
              <p:nvPr/>
            </p:nvGrpSpPr>
            <p:grpSpPr>
              <a:xfrm rot="5400000">
                <a:off x="2366992" y="2411436"/>
                <a:ext cx="1116000" cy="1008000"/>
                <a:chOff x="1464260" y="887951"/>
                <a:chExt cx="1712977" cy="1476884"/>
              </a:xfrm>
              <a:solidFill>
                <a:schemeClr val="accent2">
                  <a:lumMod val="40000"/>
                  <a:lumOff val="60000"/>
                </a:schemeClr>
              </a:solidFill>
            </p:grpSpPr>
            <p:sp>
              <p:nvSpPr>
                <p:cNvPr id="25" name="六边形 24"/>
                <p:cNvSpPr/>
                <p:nvPr/>
              </p:nvSpPr>
              <p:spPr>
                <a:xfrm>
                  <a:off x="1464260" y="887951"/>
                  <a:ext cx="1712977" cy="1476884"/>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六边形 4"/>
                <p:cNvSpPr/>
                <p:nvPr/>
              </p:nvSpPr>
              <p:spPr>
                <a:xfrm>
                  <a:off x="1730081" y="1117136"/>
                  <a:ext cx="1181332" cy="101851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50800" rIns="0" bIns="50800" numCol="1" spcCol="1270" anchor="ctr" anchorCtr="0">
                  <a:noAutofit/>
                </a:bodyPr>
                <a:lstStyle/>
                <a:p>
                  <a:pPr lvl="0" algn="ctr" defTabSz="1778000">
                    <a:lnSpc>
                      <a:spcPct val="90000"/>
                    </a:lnSpc>
                    <a:spcBef>
                      <a:spcPct val="0"/>
                    </a:spcBef>
                    <a:spcAft>
                      <a:spcPct val="35000"/>
                    </a:spcAft>
                  </a:pPr>
                  <a:endParaRPr lang="zh-CN" altLang="en-US" sz="4000" kern="1200"/>
                </a:p>
              </p:txBody>
            </p:sp>
          </p:grpSp>
          <p:pic>
            <p:nvPicPr>
              <p:cNvPr id="35" name="图片 34" descr="u=2032206531,2555598921&amp;fm=23&amp;gp=0_副本.jpg"/>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610908" y="2857502"/>
                <a:ext cx="675208" cy="481011"/>
              </a:xfrm>
              <a:prstGeom prst="rect">
                <a:avLst/>
              </a:prstGeom>
            </p:spPr>
          </p:pic>
        </p:grpSp>
        <p:sp>
          <p:nvSpPr>
            <p:cNvPr id="34" name="矩形 33"/>
            <p:cNvSpPr/>
            <p:nvPr/>
          </p:nvSpPr>
          <p:spPr>
            <a:xfrm>
              <a:off x="2722480" y="2527320"/>
              <a:ext cx="877163" cy="369332"/>
            </a:xfrm>
            <a:prstGeom prst="rect">
              <a:avLst/>
            </a:prstGeom>
          </p:spPr>
          <p:txBody>
            <a:bodyPr wrap="none">
              <a:spAutoFit/>
            </a:bodyPr>
            <a:lstStyle/>
            <a:p>
              <a:r>
                <a:rPr lang="zh-CN" altLang="en-US" b="1" dirty="0" smtClean="0">
                  <a:solidFill>
                    <a:schemeClr val="accent2">
                      <a:lumMod val="50000"/>
                    </a:schemeClr>
                  </a:solidFill>
                  <a:latin typeface="微软雅黑" pitchFamily="34" charset="-122"/>
                  <a:ea typeface="微软雅黑" pitchFamily="34" charset="-122"/>
                </a:rPr>
                <a:t>补短板</a:t>
              </a:r>
              <a:endParaRPr lang="zh-CN" altLang="en-US" b="1" dirty="0">
                <a:solidFill>
                  <a:schemeClr val="accent2">
                    <a:lumMod val="50000"/>
                  </a:schemeClr>
                </a:solidFill>
                <a:latin typeface="微软雅黑" pitchFamily="34" charset="-122"/>
                <a:ea typeface="微软雅黑" pitchFamily="34" charset="-122"/>
              </a:endParaRPr>
            </a:p>
          </p:txBody>
        </p:sp>
      </p:grpSp>
      <p:grpSp>
        <p:nvGrpSpPr>
          <p:cNvPr id="22" name="组合 40"/>
          <p:cNvGrpSpPr/>
          <p:nvPr/>
        </p:nvGrpSpPr>
        <p:grpSpPr>
          <a:xfrm>
            <a:off x="2451115" y="3573261"/>
            <a:ext cx="2263761" cy="427249"/>
            <a:chOff x="5235015" y="1167135"/>
            <a:chExt cx="2263761" cy="427249"/>
          </a:xfrm>
        </p:grpSpPr>
        <p:sp>
          <p:nvSpPr>
            <p:cNvPr id="42" name="矩形 41"/>
            <p:cNvSpPr/>
            <p:nvPr/>
          </p:nvSpPr>
          <p:spPr>
            <a:xfrm>
              <a:off x="5235015" y="1167135"/>
              <a:ext cx="2263761"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着力振兴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实体经济</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43" name="直接连接符 42"/>
            <p:cNvCxnSpPr/>
            <p:nvPr/>
          </p:nvCxnSpPr>
          <p:spPr>
            <a:xfrm>
              <a:off x="5412637" y="1592796"/>
              <a:ext cx="1836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44" name="矩形 43"/>
          <p:cNvSpPr/>
          <p:nvPr/>
        </p:nvSpPr>
        <p:spPr>
          <a:xfrm>
            <a:off x="1857356" y="4000510"/>
            <a:ext cx="4357718" cy="683264"/>
          </a:xfrm>
          <a:prstGeom prst="rect">
            <a:avLst/>
          </a:prstGeom>
        </p:spPr>
        <p:txBody>
          <a:bodyPr wrap="square">
            <a:spAutoFit/>
          </a:bodyPr>
          <a:lstStyle/>
          <a:p>
            <a:pPr>
              <a:lnSpc>
                <a:spcPct val="120000"/>
              </a:lnSpc>
              <a:buFont typeface="Arial" pitchFamily="34" charset="0"/>
              <a:buChar char="•"/>
            </a:pPr>
            <a:r>
              <a:rPr lang="zh-CN" altLang="en-US" sz="1600" dirty="0" smtClean="0"/>
              <a:t> 以提高质量和核心竞争力为中心</a:t>
            </a:r>
            <a:endParaRPr lang="en-US" altLang="zh-CN" sz="1600" dirty="0" smtClean="0"/>
          </a:p>
          <a:p>
            <a:pPr>
              <a:lnSpc>
                <a:spcPct val="120000"/>
              </a:lnSpc>
              <a:buFont typeface="Arial" pitchFamily="34" charset="0"/>
              <a:buChar char="•"/>
            </a:pPr>
            <a:r>
              <a:rPr lang="zh-CN" altLang="en-US" sz="1600" dirty="0" smtClean="0"/>
              <a:t> 坚持创新驱动发展 ， 改造提升传统产业</a:t>
            </a:r>
          </a:p>
        </p:txBody>
      </p:sp>
      <p:pic>
        <p:nvPicPr>
          <p:cNvPr id="48" name="图片 4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348" y="3571882"/>
            <a:ext cx="1410653" cy="1000132"/>
          </a:xfrm>
          <a:prstGeom prst="rect">
            <a:avLst/>
          </a:prstGeom>
        </p:spPr>
      </p:pic>
      <p:grpSp>
        <p:nvGrpSpPr>
          <p:cNvPr id="23" name="组合 48"/>
          <p:cNvGrpSpPr/>
          <p:nvPr/>
        </p:nvGrpSpPr>
        <p:grpSpPr>
          <a:xfrm>
            <a:off x="5429256" y="2573129"/>
            <a:ext cx="3219151" cy="427249"/>
            <a:chOff x="5235015" y="1167135"/>
            <a:chExt cx="3219151" cy="427249"/>
          </a:xfrm>
        </p:grpSpPr>
        <p:sp>
          <p:nvSpPr>
            <p:cNvPr id="50" name="矩形 49"/>
            <p:cNvSpPr/>
            <p:nvPr/>
          </p:nvSpPr>
          <p:spPr>
            <a:xfrm>
              <a:off x="5235015" y="1167135"/>
              <a:ext cx="3219151"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促进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房地产市场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健康发展</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51" name="直接连接符 50"/>
            <p:cNvCxnSpPr/>
            <p:nvPr/>
          </p:nvCxnSpPr>
          <p:spPr>
            <a:xfrm>
              <a:off x="5442280" y="1592796"/>
              <a:ext cx="2628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54" name="矩形 53"/>
          <p:cNvSpPr/>
          <p:nvPr/>
        </p:nvSpPr>
        <p:spPr>
          <a:xfrm>
            <a:off x="6858016" y="3214692"/>
            <a:ext cx="2214578" cy="978729"/>
          </a:xfrm>
          <a:prstGeom prst="rect">
            <a:avLst/>
          </a:prstGeom>
        </p:spPr>
        <p:txBody>
          <a:bodyPr wrap="square">
            <a:spAutoFit/>
          </a:bodyPr>
          <a:lstStyle/>
          <a:p>
            <a:pPr>
              <a:lnSpc>
                <a:spcPct val="120000"/>
              </a:lnSpc>
              <a:buFont typeface="Wingdings" pitchFamily="2" charset="2"/>
              <a:buChar char="ü"/>
            </a:pPr>
            <a:r>
              <a:rPr lang="zh-CN" altLang="en-US" sz="1600" dirty="0" smtClean="0"/>
              <a:t> 建立长效机制</a:t>
            </a:r>
            <a:endParaRPr lang="en-US" altLang="zh-CN" sz="1600" dirty="0" smtClean="0"/>
          </a:p>
          <a:p>
            <a:pPr>
              <a:lnSpc>
                <a:spcPct val="120000"/>
              </a:lnSpc>
              <a:buFont typeface="Wingdings" pitchFamily="2" charset="2"/>
              <a:buChar char="ü"/>
            </a:pPr>
            <a:r>
              <a:rPr lang="zh-CN" altLang="en-US" sz="1600" dirty="0" smtClean="0"/>
              <a:t> 抑制房地产泡沫</a:t>
            </a:r>
            <a:endParaRPr lang="en-US" altLang="zh-CN" sz="1600" dirty="0" smtClean="0"/>
          </a:p>
          <a:p>
            <a:pPr>
              <a:lnSpc>
                <a:spcPct val="120000"/>
              </a:lnSpc>
              <a:buFont typeface="Wingdings" pitchFamily="2" charset="2"/>
              <a:buChar char="ü"/>
            </a:pPr>
            <a:r>
              <a:rPr lang="zh-CN" altLang="en-US" sz="1600" dirty="0" smtClean="0"/>
              <a:t> 防止出现大起大落</a:t>
            </a:r>
            <a:endParaRPr lang="zh-CN" altLang="en-US" sz="1600" dirty="0"/>
          </a:p>
        </p:txBody>
      </p:sp>
      <p:grpSp>
        <p:nvGrpSpPr>
          <p:cNvPr id="45" name="组合 44"/>
          <p:cNvGrpSpPr/>
          <p:nvPr/>
        </p:nvGrpSpPr>
        <p:grpSpPr>
          <a:xfrm>
            <a:off x="5075152" y="1144369"/>
            <a:ext cx="3425938" cy="427249"/>
            <a:chOff x="5235015" y="1167135"/>
            <a:chExt cx="3425938" cy="427249"/>
          </a:xfrm>
        </p:grpSpPr>
        <p:sp>
          <p:nvSpPr>
            <p:cNvPr id="46" name="矩形 45"/>
            <p:cNvSpPr/>
            <p:nvPr/>
          </p:nvSpPr>
          <p:spPr>
            <a:xfrm>
              <a:off x="5235015" y="1167135"/>
              <a:ext cx="3425938"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推进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农业供给侧结构性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改革</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47" name="直接连接符 46"/>
            <p:cNvCxnSpPr/>
            <p:nvPr/>
          </p:nvCxnSpPr>
          <p:spPr>
            <a:xfrm>
              <a:off x="5412637" y="1592796"/>
              <a:ext cx="2988000" cy="1588"/>
            </a:xfrm>
            <a:prstGeom prst="line">
              <a:avLst/>
            </a:prstGeom>
            <a:ln w="19050">
              <a:solidFill>
                <a:schemeClr val="accent2"/>
              </a:solidFill>
            </a:ln>
          </p:spPr>
          <p:style>
            <a:lnRef idx="3">
              <a:schemeClr val="accent2"/>
            </a:lnRef>
            <a:fillRef idx="0">
              <a:schemeClr val="accent2"/>
            </a:fillRef>
            <a:effectRef idx="2">
              <a:schemeClr val="accent2"/>
            </a:effectRef>
            <a:fontRef idx="minor">
              <a:schemeClr val="tx1"/>
            </a:fontRef>
          </p:style>
        </p:cxnSp>
      </p:grpSp>
      <p:pic>
        <p:nvPicPr>
          <p:cNvPr id="52" name="图片 5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90969" y="1428742"/>
            <a:ext cx="1781163" cy="1357322"/>
          </a:xfrm>
          <a:prstGeom prst="rect">
            <a:avLst/>
          </a:prstGeom>
        </p:spPr>
      </p:pic>
      <p:sp>
        <p:nvSpPr>
          <p:cNvPr id="49" name="矩形 48"/>
          <p:cNvSpPr/>
          <p:nvPr/>
        </p:nvSpPr>
        <p:spPr>
          <a:xfrm>
            <a:off x="5072066" y="1643056"/>
            <a:ext cx="4572000" cy="659540"/>
          </a:xfrm>
          <a:prstGeom prst="rect">
            <a:avLst/>
          </a:prstGeom>
        </p:spPr>
        <p:txBody>
          <a:bodyPr>
            <a:spAutoFit/>
          </a:bodyPr>
          <a:lstStyle/>
          <a:p>
            <a:pPr>
              <a:lnSpc>
                <a:spcPct val="120000"/>
              </a:lnSpc>
              <a:buFont typeface="Wingdings" pitchFamily="2" charset="2"/>
              <a:buChar char="ü"/>
            </a:pPr>
            <a:r>
              <a:rPr lang="zh-CN" altLang="en-US" sz="1600" dirty="0" smtClean="0"/>
              <a:t> 把增加绿色优质农产品供给放在突出位置</a:t>
            </a:r>
            <a:endParaRPr lang="en-US" altLang="zh-CN" sz="1600" dirty="0" smtClean="0"/>
          </a:p>
          <a:p>
            <a:pPr>
              <a:lnSpc>
                <a:spcPct val="120000"/>
              </a:lnSpc>
              <a:buFont typeface="Wingdings" pitchFamily="2" charset="2"/>
              <a:buChar char="ü"/>
            </a:pPr>
            <a:r>
              <a:rPr lang="zh-CN" altLang="en-US" sz="1600" dirty="0" smtClean="0"/>
              <a:t> 深化农村土地管理、产权制度等改革</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55"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strVal val="#ppt_w*0.70"/>
                                          </p:val>
                                        </p:tav>
                                        <p:tav tm="100000">
                                          <p:val>
                                            <p:strVal val="#ppt_w"/>
                                          </p:val>
                                        </p:tav>
                                      </p:tavLst>
                                    </p:anim>
                                    <p:anim calcmode="lin" valueType="num">
                                      <p:cBhvr>
                                        <p:cTn id="45" dur="1000" fill="hold"/>
                                        <p:tgtEl>
                                          <p:spTgt spid="45"/>
                                        </p:tgtEl>
                                        <p:attrNameLst>
                                          <p:attrName>ppt_h</p:attrName>
                                        </p:attrNameLst>
                                      </p:cBhvr>
                                      <p:tavLst>
                                        <p:tav tm="0">
                                          <p:val>
                                            <p:strVal val="#ppt_h"/>
                                          </p:val>
                                        </p:tav>
                                        <p:tav tm="100000">
                                          <p:val>
                                            <p:strVal val="#ppt_h"/>
                                          </p:val>
                                        </p:tav>
                                      </p:tavLst>
                                    </p:anim>
                                    <p:animEffect transition="in" filter="fade">
                                      <p:cBhvr>
                                        <p:cTn id="46" dur="1000"/>
                                        <p:tgtEl>
                                          <p:spTgt spid="45"/>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1000"/>
                                        <p:tgtEl>
                                          <p:spTgt spid="52"/>
                                        </p:tgtEl>
                                      </p:cBhvr>
                                    </p:animEffect>
                                    <p:anim calcmode="lin" valueType="num">
                                      <p:cBhvr>
                                        <p:cTn id="51" dur="1000" fill="hold"/>
                                        <p:tgtEl>
                                          <p:spTgt spid="52"/>
                                        </p:tgtEl>
                                        <p:attrNameLst>
                                          <p:attrName>ppt_x</p:attrName>
                                        </p:attrNameLst>
                                      </p:cBhvr>
                                      <p:tavLst>
                                        <p:tav tm="0">
                                          <p:val>
                                            <p:strVal val="#ppt_x"/>
                                          </p:val>
                                        </p:tav>
                                        <p:tav tm="100000">
                                          <p:val>
                                            <p:strVal val="#ppt_x"/>
                                          </p:val>
                                        </p:tav>
                                      </p:tavLst>
                                    </p:anim>
                                    <p:anim calcmode="lin" valueType="num">
                                      <p:cBhvr>
                                        <p:cTn id="52" dur="1000" fill="hold"/>
                                        <p:tgtEl>
                                          <p:spTgt spid="52"/>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wipe(left)">
                                      <p:cBhvr>
                                        <p:cTn id="56" dur="500"/>
                                        <p:tgtEl>
                                          <p:spTgt spid="49">
                                            <p:txEl>
                                              <p:pRg st="0" end="0"/>
                                            </p:txEl>
                                          </p:spTgt>
                                        </p:tgtEl>
                                      </p:cBhvr>
                                    </p:animEffect>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49">
                                            <p:txEl>
                                              <p:pRg st="1" end="1"/>
                                            </p:txEl>
                                          </p:spTgt>
                                        </p:tgtEl>
                                        <p:attrNameLst>
                                          <p:attrName>style.visibility</p:attrName>
                                        </p:attrNameLst>
                                      </p:cBhvr>
                                      <p:to>
                                        <p:strVal val="visible"/>
                                      </p:to>
                                    </p:set>
                                    <p:animEffect transition="in" filter="wipe(left)">
                                      <p:cBhvr>
                                        <p:cTn id="60" dur="500"/>
                                        <p:tgtEl>
                                          <p:spTgt spid="49">
                                            <p:txEl>
                                              <p:pRg st="1" end="1"/>
                                            </p:txEl>
                                          </p:spTgt>
                                        </p:tgtEl>
                                      </p:cBhvr>
                                    </p:animEffect>
                                  </p:childTnLst>
                                </p:cTn>
                              </p:par>
                            </p:childTnLst>
                          </p:cTn>
                        </p:par>
                        <p:par>
                          <p:cTn id="61" fill="hold">
                            <p:stCondLst>
                              <p:cond delay="7500"/>
                            </p:stCondLst>
                            <p:childTnLst>
                              <p:par>
                                <p:cTn id="62" presetID="55"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strVal val="#ppt_w*0.70"/>
                                          </p:val>
                                        </p:tav>
                                        <p:tav tm="100000">
                                          <p:val>
                                            <p:strVal val="#ppt_w"/>
                                          </p:val>
                                        </p:tav>
                                      </p:tavLst>
                                    </p:anim>
                                    <p:anim calcmode="lin" valueType="num">
                                      <p:cBhvr>
                                        <p:cTn id="65" dur="1000" fill="hold"/>
                                        <p:tgtEl>
                                          <p:spTgt spid="22"/>
                                        </p:tgtEl>
                                        <p:attrNameLst>
                                          <p:attrName>ppt_h</p:attrName>
                                        </p:attrNameLst>
                                      </p:cBhvr>
                                      <p:tavLst>
                                        <p:tav tm="0">
                                          <p:val>
                                            <p:strVal val="#ppt_h"/>
                                          </p:val>
                                        </p:tav>
                                        <p:tav tm="100000">
                                          <p:val>
                                            <p:strVal val="#ppt_h"/>
                                          </p:val>
                                        </p:tav>
                                      </p:tavLst>
                                    </p:anim>
                                    <p:animEffect transition="in" filter="fade">
                                      <p:cBhvr>
                                        <p:cTn id="66" dur="1000"/>
                                        <p:tgtEl>
                                          <p:spTgt spid="22"/>
                                        </p:tgtEl>
                                      </p:cBhvr>
                                    </p:animEffect>
                                  </p:childTnLst>
                                </p:cTn>
                              </p:par>
                            </p:childTnLst>
                          </p:cTn>
                        </p:par>
                        <p:par>
                          <p:cTn id="67" fill="hold">
                            <p:stCondLst>
                              <p:cond delay="8500"/>
                            </p:stCondLst>
                            <p:childTnLst>
                              <p:par>
                                <p:cTn id="68" presetID="42" presetClass="entr" presetSubtype="0" fill="hold"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22" presetClass="entr" presetSubtype="8" fill="hold" nodeType="afterEffect">
                                  <p:stCondLst>
                                    <p:cond delay="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childTnLst>
                          </p:cTn>
                        </p:par>
                        <p:par>
                          <p:cTn id="77" fill="hold">
                            <p:stCondLst>
                              <p:cond delay="10000"/>
                            </p:stCondLst>
                            <p:childTnLst>
                              <p:par>
                                <p:cTn id="78" presetID="22" presetClass="entr" presetSubtype="8" fill="hold" nodeType="afterEffect">
                                  <p:stCondLst>
                                    <p:cond delay="0"/>
                                  </p:stCondLst>
                                  <p:childTnLst>
                                    <p:set>
                                      <p:cBhvr>
                                        <p:cTn id="79" dur="1" fill="hold">
                                          <p:stCondLst>
                                            <p:cond delay="0"/>
                                          </p:stCondLst>
                                        </p:cTn>
                                        <p:tgtEl>
                                          <p:spTgt spid="44">
                                            <p:txEl>
                                              <p:pRg st="1" end="1"/>
                                            </p:txEl>
                                          </p:spTgt>
                                        </p:tgtEl>
                                        <p:attrNameLst>
                                          <p:attrName>style.visibility</p:attrName>
                                        </p:attrNameLst>
                                      </p:cBhvr>
                                      <p:to>
                                        <p:strVal val="visible"/>
                                      </p:to>
                                    </p:set>
                                    <p:animEffect transition="in" filter="wipe(left)">
                                      <p:cBhvr>
                                        <p:cTn id="80" dur="500"/>
                                        <p:tgtEl>
                                          <p:spTgt spid="44">
                                            <p:txEl>
                                              <p:pRg st="1" end="1"/>
                                            </p:txEl>
                                          </p:spTgt>
                                        </p:tgtEl>
                                      </p:cBhvr>
                                    </p:animEffect>
                                  </p:childTnLst>
                                </p:cTn>
                              </p:par>
                            </p:childTnLst>
                          </p:cTn>
                        </p:par>
                        <p:par>
                          <p:cTn id="81" fill="hold">
                            <p:stCondLst>
                              <p:cond delay="10500"/>
                            </p:stCondLst>
                            <p:childTnLst>
                              <p:par>
                                <p:cTn id="82" presetID="55" presetClass="entr" presetSubtype="0"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1000" fill="hold"/>
                                        <p:tgtEl>
                                          <p:spTgt spid="23"/>
                                        </p:tgtEl>
                                        <p:attrNameLst>
                                          <p:attrName>ppt_w</p:attrName>
                                        </p:attrNameLst>
                                      </p:cBhvr>
                                      <p:tavLst>
                                        <p:tav tm="0">
                                          <p:val>
                                            <p:strVal val="#ppt_w*0.70"/>
                                          </p:val>
                                        </p:tav>
                                        <p:tav tm="100000">
                                          <p:val>
                                            <p:strVal val="#ppt_w"/>
                                          </p:val>
                                        </p:tav>
                                      </p:tavLst>
                                    </p:anim>
                                    <p:anim calcmode="lin" valueType="num">
                                      <p:cBhvr>
                                        <p:cTn id="85" dur="1000" fill="hold"/>
                                        <p:tgtEl>
                                          <p:spTgt spid="23"/>
                                        </p:tgtEl>
                                        <p:attrNameLst>
                                          <p:attrName>ppt_h</p:attrName>
                                        </p:attrNameLst>
                                      </p:cBhvr>
                                      <p:tavLst>
                                        <p:tav tm="0">
                                          <p:val>
                                            <p:strVal val="#ppt_h"/>
                                          </p:val>
                                        </p:tav>
                                        <p:tav tm="100000">
                                          <p:val>
                                            <p:strVal val="#ppt_h"/>
                                          </p:val>
                                        </p:tav>
                                      </p:tavLst>
                                    </p:anim>
                                    <p:animEffect transition="in" filter="fade">
                                      <p:cBhvr>
                                        <p:cTn id="86" dur="1000"/>
                                        <p:tgtEl>
                                          <p:spTgt spid="23"/>
                                        </p:tgtEl>
                                      </p:cBhvr>
                                    </p:animEffect>
                                  </p:childTnLst>
                                </p:cTn>
                              </p:par>
                            </p:childTnLst>
                          </p:cTn>
                        </p:par>
                        <p:par>
                          <p:cTn id="87" fill="hold">
                            <p:stCondLst>
                              <p:cond delay="11500"/>
                            </p:stCondLst>
                            <p:childTnLst>
                              <p:par>
                                <p:cTn id="88" presetID="42" presetClass="entr" presetSubtype="0"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1000"/>
                                        <p:tgtEl>
                                          <p:spTgt spid="53"/>
                                        </p:tgtEl>
                                      </p:cBhvr>
                                    </p:animEffect>
                                    <p:anim calcmode="lin" valueType="num">
                                      <p:cBhvr>
                                        <p:cTn id="91" dur="1000" fill="hold"/>
                                        <p:tgtEl>
                                          <p:spTgt spid="53"/>
                                        </p:tgtEl>
                                        <p:attrNameLst>
                                          <p:attrName>ppt_x</p:attrName>
                                        </p:attrNameLst>
                                      </p:cBhvr>
                                      <p:tavLst>
                                        <p:tav tm="0">
                                          <p:val>
                                            <p:strVal val="#ppt_x"/>
                                          </p:val>
                                        </p:tav>
                                        <p:tav tm="100000">
                                          <p:val>
                                            <p:strVal val="#ppt_x"/>
                                          </p:val>
                                        </p:tav>
                                      </p:tavLst>
                                    </p:anim>
                                    <p:anim calcmode="lin" valueType="num">
                                      <p:cBhvr>
                                        <p:cTn id="92" dur="1000" fill="hold"/>
                                        <p:tgtEl>
                                          <p:spTgt spid="53"/>
                                        </p:tgtEl>
                                        <p:attrNameLst>
                                          <p:attrName>ppt_y</p:attrName>
                                        </p:attrNameLst>
                                      </p:cBhvr>
                                      <p:tavLst>
                                        <p:tav tm="0">
                                          <p:val>
                                            <p:strVal val="#ppt_y+.1"/>
                                          </p:val>
                                        </p:tav>
                                        <p:tav tm="100000">
                                          <p:val>
                                            <p:strVal val="#ppt_y"/>
                                          </p:val>
                                        </p:tav>
                                      </p:tavLst>
                                    </p:anim>
                                  </p:childTnLst>
                                </p:cTn>
                              </p:par>
                            </p:childTnLst>
                          </p:cTn>
                        </p:par>
                        <p:par>
                          <p:cTn id="93" fill="hold">
                            <p:stCondLst>
                              <p:cond delay="12500"/>
                            </p:stCondLst>
                            <p:childTnLst>
                              <p:par>
                                <p:cTn id="94" presetID="22" presetClass="entr" presetSubtype="8" fill="hold"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Effect transition="in" filter="wipe(left)">
                                      <p:cBhvr>
                                        <p:cTn id="96" dur="500"/>
                                        <p:tgtEl>
                                          <p:spTgt spid="54">
                                            <p:txEl>
                                              <p:pRg st="0" end="0"/>
                                            </p:txEl>
                                          </p:spTgt>
                                        </p:tgtEl>
                                      </p:cBhvr>
                                    </p:animEffect>
                                  </p:childTnLst>
                                </p:cTn>
                              </p:par>
                            </p:childTnLst>
                          </p:cTn>
                        </p:par>
                        <p:par>
                          <p:cTn id="97" fill="hold">
                            <p:stCondLst>
                              <p:cond delay="13000"/>
                            </p:stCondLst>
                            <p:childTnLst>
                              <p:par>
                                <p:cTn id="98" presetID="22" presetClass="entr" presetSubtype="8" fill="hold" nodeType="afterEffect">
                                  <p:stCondLst>
                                    <p:cond delay="0"/>
                                  </p:stCondLst>
                                  <p:childTnLst>
                                    <p:set>
                                      <p:cBhvr>
                                        <p:cTn id="99" dur="1" fill="hold">
                                          <p:stCondLst>
                                            <p:cond delay="0"/>
                                          </p:stCondLst>
                                        </p:cTn>
                                        <p:tgtEl>
                                          <p:spTgt spid="54">
                                            <p:txEl>
                                              <p:pRg st="1" end="1"/>
                                            </p:txEl>
                                          </p:spTgt>
                                        </p:tgtEl>
                                        <p:attrNameLst>
                                          <p:attrName>style.visibility</p:attrName>
                                        </p:attrNameLst>
                                      </p:cBhvr>
                                      <p:to>
                                        <p:strVal val="visible"/>
                                      </p:to>
                                    </p:set>
                                    <p:animEffect transition="in" filter="wipe(left)">
                                      <p:cBhvr>
                                        <p:cTn id="100" dur="500"/>
                                        <p:tgtEl>
                                          <p:spTgt spid="54">
                                            <p:txEl>
                                              <p:pRg st="1" end="1"/>
                                            </p:txEl>
                                          </p:spTgt>
                                        </p:tgtEl>
                                      </p:cBhvr>
                                    </p:animEffect>
                                  </p:childTnLst>
                                </p:cTn>
                              </p:par>
                            </p:childTnLst>
                          </p:cTn>
                        </p:par>
                        <p:par>
                          <p:cTn id="101" fill="hold">
                            <p:stCondLst>
                              <p:cond delay="13500"/>
                            </p:stCondLst>
                            <p:childTnLst>
                              <p:par>
                                <p:cTn id="102" presetID="22" presetClass="entr" presetSubtype="8" fill="hold" nodeType="afterEffect">
                                  <p:stCondLst>
                                    <p:cond delay="0"/>
                                  </p:stCondLst>
                                  <p:childTnLst>
                                    <p:set>
                                      <p:cBhvr>
                                        <p:cTn id="103" dur="1" fill="hold">
                                          <p:stCondLst>
                                            <p:cond delay="0"/>
                                          </p:stCondLst>
                                        </p:cTn>
                                        <p:tgtEl>
                                          <p:spTgt spid="54">
                                            <p:txEl>
                                              <p:pRg st="2" end="2"/>
                                            </p:txEl>
                                          </p:spTgt>
                                        </p:tgtEl>
                                        <p:attrNameLst>
                                          <p:attrName>style.visibility</p:attrName>
                                        </p:attrNameLst>
                                      </p:cBhvr>
                                      <p:to>
                                        <p:strVal val="visible"/>
                                      </p:to>
                                    </p:set>
                                    <p:animEffect transition="in" filter="wipe(left)">
                                      <p:cBhvr>
                                        <p:cTn id="104"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flipH="1">
            <a:off x="4929208" y="928676"/>
            <a:ext cx="5143500" cy="3286148"/>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00826" y="1210756"/>
            <a:ext cx="2406428" cy="2646878"/>
          </a:xfrm>
          <a:prstGeom prst="rect">
            <a:avLst/>
          </a:prstGeom>
        </p:spPr>
        <p:txBody>
          <a:bodyPr vert="horz" wrap="none">
            <a:spAutoFit/>
          </a:bodyPr>
          <a:lstStyle/>
          <a:p>
            <a:pPr fontAlgn="auto">
              <a:spcBef>
                <a:spcPts val="0"/>
              </a:spcBef>
              <a:spcAft>
                <a:spcPts val="0"/>
              </a:spcAft>
              <a:defRPr/>
            </a:pPr>
            <a:r>
              <a:rPr lang="en-US" altLang="zh-CN" sz="16600" b="1" spc="300" dirty="0" smtClean="0">
                <a:solidFill>
                  <a:schemeClr val="bg2"/>
                </a:solidFill>
                <a:effectLst>
                  <a:outerShdw blurRad="38100" dist="38100" dir="2700000" algn="tl">
                    <a:srgbClr val="000000">
                      <a:alpha val="43137"/>
                    </a:srgbClr>
                  </a:outerShdw>
                </a:effectLst>
                <a:latin typeface="黑体" pitchFamily="2" charset="-122"/>
                <a:ea typeface="黑体" pitchFamily="2" charset="-122"/>
              </a:rPr>
              <a:t>05</a:t>
            </a:r>
            <a:endParaRPr lang="zh-CN" altLang="en-US" sz="4400" b="1" spc="300" dirty="0">
              <a:solidFill>
                <a:schemeClr val="bg2"/>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4" name="图片 3" descr="杂志社logo 新域名.png"/>
          <p:cNvPicPr>
            <a:picLocks noChangeAspect="1"/>
          </p:cNvPicPr>
          <p:nvPr/>
        </p:nvPicPr>
        <p:blipFill>
          <a:blip r:embed="rId3" cstate="print"/>
          <a:stretch>
            <a:fillRect/>
          </a:stretch>
        </p:blipFill>
        <p:spPr>
          <a:xfrm>
            <a:off x="301196" y="765268"/>
            <a:ext cx="1913350" cy="449160"/>
          </a:xfrm>
          <a:prstGeom prst="rect">
            <a:avLst/>
          </a:prstGeom>
        </p:spPr>
      </p:pic>
      <p:sp>
        <p:nvSpPr>
          <p:cNvPr id="5" name="矩形 4"/>
          <p:cNvSpPr/>
          <p:nvPr/>
        </p:nvSpPr>
        <p:spPr>
          <a:xfrm>
            <a:off x="214282" y="1691340"/>
            <a:ext cx="6005170" cy="646331"/>
          </a:xfrm>
          <a:prstGeom prst="rect">
            <a:avLst/>
          </a:prstGeom>
        </p:spPr>
        <p:txBody>
          <a:bodyPr wrap="none">
            <a:spAutoFit/>
          </a:bodyPr>
          <a:lstStyle/>
          <a:p>
            <a:r>
              <a:rPr lang="zh-CN" altLang="en-US" sz="28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坚持以提高发展</a:t>
            </a:r>
            <a:r>
              <a:rPr lang="zh-CN" altLang="en-US" sz="36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质量</a:t>
            </a:r>
            <a:r>
              <a:rPr lang="zh-CN" altLang="en-US" sz="28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和</a:t>
            </a:r>
            <a:r>
              <a:rPr lang="zh-CN" altLang="en-US" sz="36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效益</a:t>
            </a:r>
            <a:r>
              <a:rPr lang="zh-CN" altLang="en-US" sz="28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为中心</a:t>
            </a:r>
            <a:endParaRPr lang="zh-CN" altLang="en-US" sz="32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318700" y="2643188"/>
            <a:ext cx="5753498" cy="461665"/>
          </a:xfrm>
          <a:prstGeom prst="rect">
            <a:avLst/>
          </a:prstGeom>
        </p:spPr>
        <p:txBody>
          <a:bodyPr wrap="none">
            <a:spAutoFit/>
          </a:bodyPr>
          <a:lstStyle/>
          <a:p>
            <a:r>
              <a:rPr lang="zh-CN" altLang="en-US" sz="24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促进经济保持中高速增长迈向中高端水平</a:t>
            </a:r>
            <a:endParaRPr lang="zh-CN" altLang="en-US" sz="28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7" name="图片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0" y="3908474"/>
            <a:ext cx="2869185" cy="1020730"/>
          </a:xfrm>
          <a:prstGeom prst="rect">
            <a:avLst/>
          </a:prstGeom>
        </p:spPr>
      </p:pic>
      <p:cxnSp>
        <p:nvCxnSpPr>
          <p:cNvPr id="8" name="直接连接符 7"/>
          <p:cNvCxnSpPr/>
          <p:nvPr/>
        </p:nvCxnSpPr>
        <p:spPr>
          <a:xfrm>
            <a:off x="376046" y="4947839"/>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0-#ppt_w/2"/>
                                          </p:val>
                                        </p:tav>
                                        <p:tav tm="100000">
                                          <p:val>
                                            <p:strVal val="#ppt_x"/>
                                          </p:val>
                                        </p:tav>
                                      </p:tavLst>
                                    </p:anim>
                                    <p:anim calcmode="lin" valueType="num">
                                      <p:cBhvr additive="base">
                                        <p:cTn id="4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035849" y="1035849"/>
            <a:ext cx="5143500" cy="3071802"/>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3571868" y="192880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
        <p:nvSpPr>
          <p:cNvPr id="9" name="矩形 8"/>
          <p:cNvSpPr/>
          <p:nvPr/>
        </p:nvSpPr>
        <p:spPr>
          <a:xfrm>
            <a:off x="4053890" y="1905654"/>
            <a:ext cx="3070071" cy="523220"/>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sz="28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提高经济增长质量</a:t>
            </a:r>
            <a:endParaRPr lang="zh-CN" altLang="en-US" sz="28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2" name="椭圆 11"/>
          <p:cNvSpPr/>
          <p:nvPr/>
        </p:nvSpPr>
        <p:spPr>
          <a:xfrm>
            <a:off x="4071934" y="2786064"/>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sp>
        <p:nvSpPr>
          <p:cNvPr id="13" name="矩形 12"/>
          <p:cNvSpPr/>
          <p:nvPr/>
        </p:nvSpPr>
        <p:spPr>
          <a:xfrm>
            <a:off x="4553956" y="2762910"/>
            <a:ext cx="3070071" cy="523220"/>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sz="28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提高经济增长效益</a:t>
            </a:r>
            <a:endParaRPr lang="zh-CN" altLang="en-US" sz="28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4" name="椭圆 13"/>
          <p:cNvSpPr/>
          <p:nvPr/>
        </p:nvSpPr>
        <p:spPr>
          <a:xfrm>
            <a:off x="4640897" y="363994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sp>
        <p:nvSpPr>
          <p:cNvPr id="15" name="矩形 14"/>
          <p:cNvSpPr/>
          <p:nvPr/>
        </p:nvSpPr>
        <p:spPr>
          <a:xfrm>
            <a:off x="5141781" y="3620166"/>
            <a:ext cx="3430747" cy="523220"/>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sz="28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提高产品和服务质量</a:t>
            </a:r>
            <a:endParaRPr lang="zh-CN" altLang="en-US" sz="28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072198" y="375808"/>
            <a:ext cx="3012093" cy="1071570"/>
          </a:xfrm>
          <a:prstGeom prst="rect">
            <a:avLst/>
          </a:prstGeom>
        </p:spPr>
      </p:pic>
      <p:cxnSp>
        <p:nvCxnSpPr>
          <p:cNvPr id="23" name="直接连接符 22"/>
          <p:cNvCxnSpPr/>
          <p:nvPr/>
        </p:nvCxnSpPr>
        <p:spPr>
          <a:xfrm>
            <a:off x="4090854" y="1447377"/>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500430" y="1131590"/>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中有进</a:t>
            </a:r>
            <a:r>
              <a:rPr lang="en-US" altLang="zh-CN"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好</a:t>
            </a:r>
            <a:endParaRPr lang="zh-CN" altLang="en-US" sz="16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5" name="图片 24" descr="杂志社logo 新域名.png"/>
          <p:cNvPicPr>
            <a:picLocks noChangeAspect="1"/>
          </p:cNvPicPr>
          <p:nvPr/>
        </p:nvPicPr>
        <p:blipFill>
          <a:blip r:embed="rId3" cstate="print"/>
          <a:stretch>
            <a:fillRect/>
          </a:stretch>
        </p:blipFill>
        <p:spPr>
          <a:xfrm>
            <a:off x="7715272" y="4786995"/>
            <a:ext cx="1296000" cy="304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50" fill="hold"/>
                                        <p:tgtEl>
                                          <p:spTgt spid="23"/>
                                        </p:tgtEl>
                                        <p:attrNameLst>
                                          <p:attrName>ppt_x</p:attrName>
                                        </p:attrNameLst>
                                      </p:cBhvr>
                                      <p:tavLst>
                                        <p:tav tm="0">
                                          <p:val>
                                            <p:strVal val="0-#ppt_w/2"/>
                                          </p:val>
                                        </p:tav>
                                        <p:tav tm="100000">
                                          <p:val>
                                            <p:strVal val="#ppt_x"/>
                                          </p:val>
                                        </p:tav>
                                      </p:tavLst>
                                    </p:anim>
                                    <p:anim calcmode="lin" valueType="num">
                                      <p:cBhvr additive="base">
                                        <p:cTn id="23" dur="25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4"/>
                                        </p:tgtEl>
                                        <p:attrNameLst>
                                          <p:attrName>ppt_y</p:attrName>
                                        </p:attrNameLst>
                                      </p:cBhvr>
                                      <p:tavLst>
                                        <p:tav tm="0">
                                          <p:val>
                                            <p:strVal val="#ppt_y"/>
                                          </p:val>
                                        </p:tav>
                                        <p:tav tm="100000">
                                          <p:val>
                                            <p:strVal val="#ppt_y"/>
                                          </p:val>
                                        </p:tav>
                                      </p:tavLst>
                                    </p:anim>
                                    <p:anim calcmode="lin" valueType="num">
                                      <p:cBhvr>
                                        <p:cTn id="2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4"/>
                                        </p:tgtEl>
                                      </p:cBhvr>
                                    </p:animEffect>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15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2" grpId="0" animBg="1"/>
      <p:bldP spid="13" grpId="0"/>
      <p:bldP spid="14" grpId="0" animBg="1"/>
      <p:bldP spid="15"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1085168" y="3500444"/>
            <a:ext cx="7429552" cy="1071570"/>
          </a:xfrm>
          <a:prstGeom prst="rect">
            <a:avLst/>
          </a:prstGeom>
          <a:solidFill>
            <a:schemeClr val="accent2">
              <a:lumMod val="20000"/>
              <a:lumOff val="80000"/>
            </a:schemeClr>
          </a:solid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37965" y="191142"/>
            <a:ext cx="3791423"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要提高经济增长的质量</a:t>
            </a:r>
          </a:p>
        </p:txBody>
      </p:sp>
      <p:sp>
        <p:nvSpPr>
          <p:cNvPr id="17" name="矩形 16"/>
          <p:cNvSpPr/>
          <p:nvPr/>
        </p:nvSpPr>
        <p:spPr>
          <a:xfrm>
            <a:off x="285720" y="1000114"/>
            <a:ext cx="1734770" cy="535531"/>
          </a:xfrm>
          <a:prstGeom prst="rect">
            <a:avLst/>
          </a:prstGeom>
        </p:spPr>
        <p:txBody>
          <a:bodyPr wrap="none">
            <a:spAutoFit/>
          </a:bodyPr>
          <a:lstStyle/>
          <a:p>
            <a:pPr>
              <a:lnSpc>
                <a:spcPct val="120000"/>
              </a:lnSpc>
            </a:pPr>
            <a:r>
              <a:rPr lang="en-US" altLang="zh-CN" sz="2400" b="1" dirty="0" smtClean="0">
                <a:effectLst>
                  <a:outerShdw blurRad="38100" dist="38100" dir="2700000" algn="tl">
                    <a:srgbClr val="000000">
                      <a:alpha val="43137"/>
                    </a:srgbClr>
                  </a:outerShdw>
                </a:effectLst>
                <a:latin typeface="黑体" pitchFamily="49" charset="-122"/>
                <a:ea typeface="黑体" pitchFamily="49" charset="-122"/>
              </a:rPr>
              <a:t>2015</a:t>
            </a:r>
            <a:r>
              <a:rPr lang="zh-CN" altLang="en-US" sz="2400" b="1" dirty="0" smtClean="0">
                <a:effectLst>
                  <a:outerShdw blurRad="38100" dist="38100" dir="2700000" algn="tl">
                    <a:srgbClr val="000000">
                      <a:alpha val="43137"/>
                    </a:srgbClr>
                  </a:outerShdw>
                </a:effectLst>
                <a:latin typeface="黑体" pitchFamily="49" charset="-122"/>
                <a:ea typeface="黑体" pitchFamily="49" charset="-122"/>
              </a:rPr>
              <a:t>年</a:t>
            </a:r>
            <a:r>
              <a:rPr lang="en-US" altLang="zh-CN" sz="2400"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smtClean="0">
              <a:effectLst>
                <a:outerShdw blurRad="38100" dist="38100" dir="2700000" algn="tl">
                  <a:srgbClr val="000000">
                    <a:alpha val="43137"/>
                  </a:srgbClr>
                </a:outerShdw>
              </a:effectLst>
              <a:latin typeface="黑体" pitchFamily="49" charset="-122"/>
              <a:ea typeface="黑体" pitchFamily="49" charset="-122"/>
            </a:endParaRPr>
          </a:p>
        </p:txBody>
      </p:sp>
      <p:cxnSp>
        <p:nvCxnSpPr>
          <p:cNvPr id="31" name="直接连接符 30"/>
          <p:cNvCxnSpPr/>
          <p:nvPr/>
        </p:nvCxnSpPr>
        <p:spPr>
          <a:xfrm>
            <a:off x="3857620" y="1373303"/>
            <a:ext cx="0" cy="1872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57950" y="1373303"/>
            <a:ext cx="0" cy="1872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428596" y="3250130"/>
            <a:ext cx="7632848" cy="36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4" name="图表 33"/>
          <p:cNvGraphicFramePr/>
          <p:nvPr/>
        </p:nvGraphicFramePr>
        <p:xfrm>
          <a:off x="142844" y="1643056"/>
          <a:ext cx="3833818" cy="1857388"/>
        </p:xfrm>
        <a:graphic>
          <a:graphicData uri="http://schemas.openxmlformats.org/drawingml/2006/chart">
            <c:chart xmlns:c="http://schemas.openxmlformats.org/drawingml/2006/chart" xmlns:r="http://schemas.openxmlformats.org/officeDocument/2006/relationships" r:id="rId2"/>
          </a:graphicData>
        </a:graphic>
      </p:graphicFrame>
      <p:sp>
        <p:nvSpPr>
          <p:cNvPr id="40" name="矩形 39"/>
          <p:cNvSpPr/>
          <p:nvPr/>
        </p:nvSpPr>
        <p:spPr>
          <a:xfrm>
            <a:off x="4071934" y="2602866"/>
            <a:ext cx="2214578" cy="683264"/>
          </a:xfrm>
          <a:prstGeom prst="rect">
            <a:avLst/>
          </a:prstGeom>
        </p:spPr>
        <p:txBody>
          <a:bodyPr wrap="square">
            <a:spAutoFit/>
          </a:bodyPr>
          <a:lstStyle/>
          <a:p>
            <a:pPr>
              <a:lnSpc>
                <a:spcPct val="120000"/>
              </a:lnSpc>
            </a:pPr>
            <a:r>
              <a:rPr lang="zh-CN" altLang="en-US" sz="1600" b="1" dirty="0" smtClean="0"/>
              <a:t>单位</a:t>
            </a:r>
            <a:r>
              <a:rPr lang="en-US" altLang="zh-CN" sz="1600" b="1" dirty="0" smtClean="0"/>
              <a:t>GDP</a:t>
            </a:r>
            <a:r>
              <a:rPr lang="zh-CN" altLang="en-US" sz="1600" b="1" dirty="0" smtClean="0"/>
              <a:t>终端能源消费是世界平均水平的</a:t>
            </a:r>
            <a:r>
              <a:rPr lang="en-US" sz="1600" b="1" dirty="0" smtClean="0">
                <a:solidFill>
                  <a:srgbClr val="C00000"/>
                </a:solidFill>
                <a:latin typeface="微软雅黑" pitchFamily="34" charset="-122"/>
                <a:ea typeface="微软雅黑" pitchFamily="34" charset="-122"/>
              </a:rPr>
              <a:t>2</a:t>
            </a:r>
            <a:r>
              <a:rPr lang="zh-CN" altLang="en-US" sz="1600" b="1" dirty="0" smtClean="0">
                <a:solidFill>
                  <a:srgbClr val="C00000"/>
                </a:solidFill>
                <a:latin typeface="微软雅黑" pitchFamily="34" charset="-122"/>
                <a:ea typeface="微软雅黑" pitchFamily="34" charset="-122"/>
              </a:rPr>
              <a:t>倍</a:t>
            </a:r>
            <a:endParaRPr lang="zh-CN" altLang="en-US" sz="1600" b="1" dirty="0"/>
          </a:p>
        </p:txBody>
      </p:sp>
      <p:grpSp>
        <p:nvGrpSpPr>
          <p:cNvPr id="42" name="组合 41"/>
          <p:cNvGrpSpPr/>
          <p:nvPr/>
        </p:nvGrpSpPr>
        <p:grpSpPr>
          <a:xfrm>
            <a:off x="4071934" y="1357304"/>
            <a:ext cx="2000264" cy="1143008"/>
            <a:chOff x="4500562" y="1285866"/>
            <a:chExt cx="2000264" cy="928694"/>
          </a:xfrm>
        </p:grpSpPr>
        <p:pic>
          <p:nvPicPr>
            <p:cNvPr id="39" name="图片 38" descr="timg (43).jpg"/>
            <p:cNvPicPr>
              <a:picLocks noChangeAspect="1"/>
            </p:cNvPicPr>
            <p:nvPr/>
          </p:nvPicPr>
          <p:blipFill>
            <a:blip r:embed="rId3">
              <a:clrChange>
                <a:clrFrom>
                  <a:srgbClr val="E8E8EA"/>
                </a:clrFrom>
                <a:clrTo>
                  <a:srgbClr val="E8E8EA">
                    <a:alpha val="0"/>
                  </a:srgbClr>
                </a:clrTo>
              </a:clrChange>
              <a:duotone>
                <a:schemeClr val="accent2">
                  <a:shade val="45000"/>
                  <a:satMod val="135000"/>
                </a:schemeClr>
                <a:prstClr val="white"/>
              </a:duotone>
            </a:blip>
            <a:srcRect l="50888" t="77778" r="27107" b="4166"/>
            <a:stretch>
              <a:fillRect/>
            </a:stretch>
          </p:blipFill>
          <p:spPr>
            <a:xfrm>
              <a:off x="4500562" y="1285866"/>
              <a:ext cx="1143008" cy="928694"/>
            </a:xfrm>
            <a:prstGeom prst="rect">
              <a:avLst/>
            </a:prstGeom>
          </p:spPr>
        </p:pic>
        <p:pic>
          <p:nvPicPr>
            <p:cNvPr id="41" name="图片 40" descr="timg (43).jpg"/>
            <p:cNvPicPr>
              <a:picLocks noChangeAspect="1"/>
            </p:cNvPicPr>
            <p:nvPr/>
          </p:nvPicPr>
          <p:blipFill>
            <a:blip r:embed="rId3">
              <a:clrChange>
                <a:clrFrom>
                  <a:srgbClr val="E8E8EA"/>
                </a:clrFrom>
                <a:clrTo>
                  <a:srgbClr val="E8E8EA">
                    <a:alpha val="0"/>
                  </a:srgbClr>
                </a:clrTo>
              </a:clrChange>
              <a:duotone>
                <a:schemeClr val="accent2">
                  <a:shade val="45000"/>
                  <a:satMod val="135000"/>
                </a:schemeClr>
                <a:prstClr val="white"/>
              </a:duotone>
            </a:blip>
            <a:srcRect l="50888" t="77778" r="27107" b="4166"/>
            <a:stretch>
              <a:fillRect/>
            </a:stretch>
          </p:blipFill>
          <p:spPr>
            <a:xfrm>
              <a:off x="5357818" y="1285866"/>
              <a:ext cx="1143008" cy="928694"/>
            </a:xfrm>
            <a:prstGeom prst="rect">
              <a:avLst/>
            </a:prstGeom>
          </p:spPr>
        </p:pic>
      </p:grpSp>
      <p:pic>
        <p:nvPicPr>
          <p:cNvPr id="43" name="图片 42" descr="timg (44).jpg"/>
          <p:cNvPicPr>
            <a:picLocks noChangeAspect="1"/>
          </p:cNvPicPr>
          <p:nvPr/>
        </p:nvPicPr>
        <p:blipFill>
          <a:blip r:embed="rId4">
            <a:clrChange>
              <a:clrFrom>
                <a:srgbClr val="FDFDFD"/>
              </a:clrFrom>
              <a:clrTo>
                <a:srgbClr val="FDFDFD">
                  <a:alpha val="0"/>
                </a:srgbClr>
              </a:clrTo>
            </a:clrChange>
          </a:blip>
          <a:srcRect l="17575" t="6858" r="16165" b="36725"/>
          <a:stretch>
            <a:fillRect/>
          </a:stretch>
        </p:blipFill>
        <p:spPr>
          <a:xfrm>
            <a:off x="6500826" y="1357304"/>
            <a:ext cx="1912017" cy="1383162"/>
          </a:xfrm>
          <a:prstGeom prst="rect">
            <a:avLst/>
          </a:prstGeom>
        </p:spPr>
      </p:pic>
      <p:sp>
        <p:nvSpPr>
          <p:cNvPr id="44" name="矩形 43"/>
          <p:cNvSpPr/>
          <p:nvPr/>
        </p:nvSpPr>
        <p:spPr>
          <a:xfrm>
            <a:off x="6500826" y="2857502"/>
            <a:ext cx="2045753" cy="338554"/>
          </a:xfrm>
          <a:prstGeom prst="rect">
            <a:avLst/>
          </a:prstGeom>
        </p:spPr>
        <p:txBody>
          <a:bodyPr wrap="none">
            <a:spAutoFit/>
          </a:bodyPr>
          <a:lstStyle/>
          <a:p>
            <a:r>
              <a:rPr lang="zh-CN" altLang="en-US" sz="1600" b="1" dirty="0" smtClean="0"/>
              <a:t>重污染天气</a:t>
            </a:r>
            <a:r>
              <a:rPr lang="zh-CN" altLang="en-US" sz="1600" b="1" dirty="0" smtClean="0">
                <a:solidFill>
                  <a:srgbClr val="C00000"/>
                </a:solidFill>
                <a:latin typeface="微软雅黑" pitchFamily="34" charset="-122"/>
                <a:ea typeface="微软雅黑" pitchFamily="34" charset="-122"/>
              </a:rPr>
              <a:t>多发频发</a:t>
            </a:r>
            <a:endParaRPr lang="zh-CN" altLang="en-US" sz="1600" b="1" dirty="0">
              <a:solidFill>
                <a:srgbClr val="C00000"/>
              </a:solidFill>
              <a:latin typeface="微软雅黑" pitchFamily="34" charset="-122"/>
              <a:ea typeface="微软雅黑" pitchFamily="34" charset="-122"/>
            </a:endParaRPr>
          </a:p>
        </p:txBody>
      </p:sp>
      <p:grpSp>
        <p:nvGrpSpPr>
          <p:cNvPr id="46" name="组合 45"/>
          <p:cNvGrpSpPr/>
          <p:nvPr/>
        </p:nvGrpSpPr>
        <p:grpSpPr>
          <a:xfrm>
            <a:off x="1928794" y="1214428"/>
            <a:ext cx="1857388" cy="1000132"/>
            <a:chOff x="2143108" y="1285867"/>
            <a:chExt cx="1857388" cy="1000132"/>
          </a:xfrm>
        </p:grpSpPr>
        <p:grpSp>
          <p:nvGrpSpPr>
            <p:cNvPr id="35" name="组合 34"/>
            <p:cNvGrpSpPr/>
            <p:nvPr/>
          </p:nvGrpSpPr>
          <p:grpSpPr>
            <a:xfrm>
              <a:off x="2143108" y="1285867"/>
              <a:ext cx="1857388" cy="1000132"/>
              <a:chOff x="2357422" y="1160850"/>
              <a:chExt cx="1857388" cy="750099"/>
            </a:xfrm>
          </p:grpSpPr>
          <p:sp>
            <p:nvSpPr>
              <p:cNvPr id="36" name="云形标注 35"/>
              <p:cNvSpPr/>
              <p:nvPr/>
            </p:nvSpPr>
            <p:spPr>
              <a:xfrm>
                <a:off x="2357422" y="1160850"/>
                <a:ext cx="1857388" cy="750099"/>
              </a:xfrm>
              <a:prstGeom prst="cloudCallout">
                <a:avLst>
                  <a:gd name="adj1" fmla="val -51323"/>
                  <a:gd name="adj2" fmla="val 74102"/>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495862" y="1482321"/>
                <a:ext cx="1718740" cy="276999"/>
              </a:xfrm>
              <a:prstGeom prst="rect">
                <a:avLst/>
              </a:prstGeom>
            </p:spPr>
            <p:txBody>
              <a:bodyPr wrap="none">
                <a:spAutoFit/>
              </a:bodyPr>
              <a:lstStyle/>
              <a:p>
                <a:r>
                  <a:rPr lang="zh-CN" altLang="en-US" sz="1600" b="1" dirty="0" smtClean="0"/>
                  <a:t>仅为世界的</a:t>
                </a:r>
                <a:r>
                  <a:rPr lang="en-US" b="1" dirty="0" smtClean="0">
                    <a:solidFill>
                      <a:srgbClr val="C00000"/>
                    </a:solidFill>
                    <a:latin typeface="微软雅黑" pitchFamily="34" charset="-122"/>
                    <a:ea typeface="微软雅黑" pitchFamily="34" charset="-122"/>
                  </a:rPr>
                  <a:t>40%</a:t>
                </a:r>
                <a:endParaRPr lang="zh-CN" altLang="en-US" b="1" dirty="0">
                  <a:solidFill>
                    <a:srgbClr val="C00000"/>
                  </a:solidFill>
                  <a:latin typeface="微软雅黑" pitchFamily="34" charset="-122"/>
                  <a:ea typeface="微软雅黑" pitchFamily="34" charset="-122"/>
                </a:endParaRPr>
              </a:p>
            </p:txBody>
          </p:sp>
        </p:grpSp>
        <p:sp>
          <p:nvSpPr>
            <p:cNvPr id="45" name="矩形 44"/>
            <p:cNvSpPr/>
            <p:nvPr/>
          </p:nvSpPr>
          <p:spPr>
            <a:xfrm>
              <a:off x="2428860" y="1447378"/>
              <a:ext cx="1210588"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劳动生产率</a:t>
              </a:r>
              <a:endParaRPr lang="zh-CN" altLang="en-US" sz="1600" b="1" dirty="0">
                <a:solidFill>
                  <a:schemeClr val="tx1">
                    <a:lumMod val="85000"/>
                    <a:lumOff val="15000"/>
                  </a:schemeClr>
                </a:solidFill>
                <a:latin typeface="微软雅黑" pitchFamily="34" charset="-122"/>
                <a:ea typeface="微软雅黑" pitchFamily="34" charset="-122"/>
              </a:endParaRPr>
            </a:p>
          </p:txBody>
        </p:sp>
      </p:grpSp>
      <p:sp>
        <p:nvSpPr>
          <p:cNvPr id="47" name="矩形 46"/>
          <p:cNvSpPr/>
          <p:nvPr/>
        </p:nvSpPr>
        <p:spPr>
          <a:xfrm>
            <a:off x="1156606" y="3571882"/>
            <a:ext cx="1723550" cy="830997"/>
          </a:xfrm>
          <a:prstGeom prst="rect">
            <a:avLst/>
          </a:prstGeom>
        </p:spPr>
        <p:txBody>
          <a:bodyPr wrap="none">
            <a:spAutoFit/>
          </a:bodyPr>
          <a:lstStyle/>
          <a:p>
            <a:pPr algn="ctr">
              <a:lnSpc>
                <a:spcPct val="120000"/>
              </a:lnSpc>
            </a:pPr>
            <a:r>
              <a:rPr lang="zh-CN" altLang="en-US" sz="2000" b="1" dirty="0" smtClean="0">
                <a:solidFill>
                  <a:srgbClr val="C00000"/>
                </a:solidFill>
                <a:latin typeface="Times New Roman" pitchFamily="18" charset="0"/>
                <a:ea typeface="仿宋_GB2312"/>
                <a:cs typeface="Times New Roman" pitchFamily="18" charset="0"/>
              </a:rPr>
              <a:t>要提高</a:t>
            </a:r>
            <a:endParaRPr lang="en-US" altLang="zh-CN" sz="2000" b="1" dirty="0" smtClean="0">
              <a:solidFill>
                <a:srgbClr val="C00000"/>
              </a:solidFill>
              <a:latin typeface="Times New Roman" pitchFamily="18" charset="0"/>
              <a:ea typeface="仿宋_GB2312"/>
              <a:cs typeface="Times New Roman" pitchFamily="18" charset="0"/>
            </a:endParaRPr>
          </a:p>
          <a:p>
            <a:pPr algn="ctr">
              <a:lnSpc>
                <a:spcPct val="120000"/>
              </a:lnSpc>
            </a:pPr>
            <a:r>
              <a:rPr lang="zh-CN" altLang="en-US" sz="2000" b="1" dirty="0" smtClean="0">
                <a:solidFill>
                  <a:srgbClr val="C00000"/>
                </a:solidFill>
                <a:latin typeface="Times New Roman" pitchFamily="18" charset="0"/>
                <a:ea typeface="仿宋_GB2312"/>
                <a:cs typeface="Times New Roman" pitchFamily="18" charset="0"/>
              </a:rPr>
              <a:t>经济发展质量</a:t>
            </a:r>
            <a:endParaRPr lang="zh-CN" altLang="en-US" sz="2000" b="1" dirty="0">
              <a:solidFill>
                <a:srgbClr val="C00000"/>
              </a:solidFill>
            </a:endParaRPr>
          </a:p>
        </p:txBody>
      </p:sp>
      <p:sp>
        <p:nvSpPr>
          <p:cNvPr id="48" name="矩形 47"/>
          <p:cNvSpPr/>
          <p:nvPr/>
        </p:nvSpPr>
        <p:spPr>
          <a:xfrm>
            <a:off x="3071802" y="3643320"/>
            <a:ext cx="3736920" cy="712952"/>
          </a:xfrm>
          <a:prstGeom prst="rect">
            <a:avLst/>
          </a:prstGeom>
        </p:spPr>
        <p:txBody>
          <a:bodyPr wrap="none">
            <a:spAutoFit/>
          </a:bodyPr>
          <a:lstStyle/>
          <a:p>
            <a:pPr>
              <a:lnSpc>
                <a:spcPct val="120000"/>
              </a:lnSpc>
              <a:buFont typeface="Wingdings" pitchFamily="2" charset="2"/>
              <a:buChar char="ü"/>
            </a:pPr>
            <a:r>
              <a:rPr lang="zh-CN" altLang="en-US" b="1" dirty="0" smtClean="0">
                <a:latin typeface="+mn-ea"/>
                <a:cs typeface="Times New Roman" pitchFamily="18" charset="0"/>
              </a:rPr>
              <a:t> 关键是抓好经济结构调整</a:t>
            </a:r>
            <a:endParaRPr lang="en-US" altLang="zh-CN" b="1" dirty="0" smtClean="0">
              <a:latin typeface="+mn-ea"/>
              <a:cs typeface="Times New Roman" pitchFamily="18" charset="0"/>
            </a:endParaRPr>
          </a:p>
          <a:p>
            <a:pPr>
              <a:lnSpc>
                <a:spcPct val="120000"/>
              </a:lnSpc>
              <a:buFont typeface="Wingdings" pitchFamily="2" charset="2"/>
              <a:buChar char="ü"/>
            </a:pPr>
            <a:r>
              <a:rPr lang="zh-CN" altLang="en-US" b="1" dirty="0" smtClean="0">
                <a:latin typeface="+mn-ea"/>
                <a:cs typeface="Times New Roman" pitchFamily="18" charset="0"/>
              </a:rPr>
              <a:t> 使创新驱动成为经济发展新引擎</a:t>
            </a:r>
            <a:endParaRPr lang="zh-CN" altLang="en-US" b="1" dirty="0">
              <a:latin typeface="+mn-ea"/>
            </a:endParaRPr>
          </a:p>
        </p:txBody>
      </p:sp>
      <p:cxnSp>
        <p:nvCxnSpPr>
          <p:cNvPr id="50" name="直接连接符 49"/>
          <p:cNvCxnSpPr/>
          <p:nvPr/>
        </p:nvCxnSpPr>
        <p:spPr>
          <a:xfrm>
            <a:off x="3013994" y="3637138"/>
            <a:ext cx="0" cy="792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52" name="图片 51" descr="timg (45).jpg"/>
          <p:cNvPicPr>
            <a:picLocks noChangeAspect="1"/>
          </p:cNvPicPr>
          <p:nvPr/>
        </p:nvPicPr>
        <p:blipFill>
          <a:blip r:embed="rId5">
            <a:clrChange>
              <a:clrFrom>
                <a:srgbClr val="BCDBD5"/>
              </a:clrFrom>
              <a:clrTo>
                <a:srgbClr val="BCDBD5">
                  <a:alpha val="0"/>
                </a:srgbClr>
              </a:clrTo>
            </a:clrChange>
          </a:blip>
          <a:stretch>
            <a:fillRect/>
          </a:stretch>
        </p:blipFill>
        <p:spPr>
          <a:xfrm>
            <a:off x="6929454" y="3445590"/>
            <a:ext cx="1643074" cy="1281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anim calcmode="lin" valueType="num">
                                      <p:cBhvr>
                                        <p:cTn id="1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
                                        </p:tgtEl>
                                      </p:cBhvr>
                                    </p:animEffect>
                                  </p:childTnLst>
                                </p:cTn>
                              </p:par>
                            </p:childTnLst>
                          </p:cTn>
                        </p:par>
                        <p:par>
                          <p:cTn id="18" fill="hold">
                            <p:stCondLst>
                              <p:cond delay="1800"/>
                            </p:stCondLst>
                            <p:childTnLst>
                              <p:par>
                                <p:cTn id="19" presetID="42"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800"/>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3300"/>
                            </p:stCondLst>
                            <p:childTnLst>
                              <p:par>
                                <p:cTn id="29" presetID="2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par>
                          <p:cTn id="32" fill="hold">
                            <p:stCondLst>
                              <p:cond delay="38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800"/>
                            </p:stCondLst>
                            <p:childTnLst>
                              <p:par>
                                <p:cTn id="39" presetID="2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childTnLst>
                                </p:cTn>
                              </p:par>
                            </p:childTnLst>
                          </p:cTn>
                        </p:par>
                        <p:par>
                          <p:cTn id="43" fill="hold">
                            <p:stCondLst>
                              <p:cond delay="5300"/>
                            </p:stCondLst>
                            <p:childTnLst>
                              <p:par>
                                <p:cTn id="44" presetID="22" presetClass="entr" presetSubtype="1"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5800"/>
                            </p:stCondLst>
                            <p:childTnLst>
                              <p:par>
                                <p:cTn id="48" presetID="42"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anim calcmode="lin" valueType="num">
                                      <p:cBhvr>
                                        <p:cTn id="51" dur="1000" fill="hold"/>
                                        <p:tgtEl>
                                          <p:spTgt spid="43"/>
                                        </p:tgtEl>
                                        <p:attrNameLst>
                                          <p:attrName>ppt_x</p:attrName>
                                        </p:attrNameLst>
                                      </p:cBhvr>
                                      <p:tavLst>
                                        <p:tav tm="0">
                                          <p:val>
                                            <p:strVal val="#ppt_x"/>
                                          </p:val>
                                        </p:tav>
                                        <p:tav tm="100000">
                                          <p:val>
                                            <p:strVal val="#ppt_x"/>
                                          </p:val>
                                        </p:tav>
                                      </p:tavLst>
                                    </p:anim>
                                    <p:anim calcmode="lin" valueType="num">
                                      <p:cBhvr>
                                        <p:cTn id="52" dur="1000" fill="hold"/>
                                        <p:tgtEl>
                                          <p:spTgt spid="43"/>
                                        </p:tgtEl>
                                        <p:attrNameLst>
                                          <p:attrName>ppt_y</p:attrName>
                                        </p:attrNameLst>
                                      </p:cBhvr>
                                      <p:tavLst>
                                        <p:tav tm="0">
                                          <p:val>
                                            <p:strVal val="#ppt_y+.1"/>
                                          </p:val>
                                        </p:tav>
                                        <p:tav tm="100000">
                                          <p:val>
                                            <p:strVal val="#ppt_y"/>
                                          </p:val>
                                        </p:tav>
                                      </p:tavLst>
                                    </p:anim>
                                  </p:childTnLst>
                                </p:cTn>
                              </p:par>
                            </p:childTnLst>
                          </p:cTn>
                        </p:par>
                        <p:par>
                          <p:cTn id="53" fill="hold">
                            <p:stCondLst>
                              <p:cond delay="6800"/>
                            </p:stCondLst>
                            <p:childTnLst>
                              <p:par>
                                <p:cTn id="54" presetID="23" presetClass="entr" presetSubtype="16"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childTnLst>
                                </p:cTn>
                              </p:par>
                            </p:childTnLst>
                          </p:cTn>
                        </p:par>
                        <p:par>
                          <p:cTn id="58" fill="hold">
                            <p:stCondLst>
                              <p:cond delay="7300"/>
                            </p:stCondLst>
                            <p:childTnLst>
                              <p:par>
                                <p:cTn id="59" presetID="22" presetClass="entr" presetSubtype="8"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7800"/>
                            </p:stCondLst>
                            <p:childTnLst>
                              <p:par>
                                <p:cTn id="63" presetID="23" presetClass="entr" presetSubtype="16"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childTnLst>
                                </p:cTn>
                              </p:par>
                            </p:childTnLst>
                          </p:cTn>
                        </p:par>
                        <p:par>
                          <p:cTn id="67" fill="hold">
                            <p:stCondLst>
                              <p:cond delay="8300"/>
                            </p:stCondLst>
                            <p:childTnLst>
                              <p:par>
                                <p:cTn id="68" presetID="23" presetClass="entr" presetSubtype="16"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childTnLst>
                                </p:cTn>
                              </p:par>
                            </p:childTnLst>
                          </p:cTn>
                        </p:par>
                        <p:par>
                          <p:cTn id="72" fill="hold">
                            <p:stCondLst>
                              <p:cond delay="88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9300"/>
                            </p:stCondLst>
                            <p:childTnLst>
                              <p:par>
                                <p:cTn id="77" presetID="22" presetClass="entr" presetSubtype="8" fill="hold" nodeType="afterEffect">
                                  <p:stCondLst>
                                    <p:cond delay="0"/>
                                  </p:stCondLst>
                                  <p:childTnLst>
                                    <p:set>
                                      <p:cBhvr>
                                        <p:cTn id="78" dur="1" fill="hold">
                                          <p:stCondLst>
                                            <p:cond delay="0"/>
                                          </p:stCondLst>
                                        </p:cTn>
                                        <p:tgtEl>
                                          <p:spTgt spid="48">
                                            <p:txEl>
                                              <p:pRg st="0" end="0"/>
                                            </p:txEl>
                                          </p:spTgt>
                                        </p:tgtEl>
                                        <p:attrNameLst>
                                          <p:attrName>style.visibility</p:attrName>
                                        </p:attrNameLst>
                                      </p:cBhvr>
                                      <p:to>
                                        <p:strVal val="visible"/>
                                      </p:to>
                                    </p:set>
                                    <p:animEffect transition="in" filter="wipe(left)">
                                      <p:cBhvr>
                                        <p:cTn id="79" dur="500"/>
                                        <p:tgtEl>
                                          <p:spTgt spid="48">
                                            <p:txEl>
                                              <p:pRg st="0" end="0"/>
                                            </p:txEl>
                                          </p:spTgt>
                                        </p:tgtEl>
                                      </p:cBhvr>
                                    </p:animEffect>
                                  </p:childTnLst>
                                </p:cTn>
                              </p:par>
                            </p:childTnLst>
                          </p:cTn>
                        </p:par>
                        <p:par>
                          <p:cTn id="80" fill="hold">
                            <p:stCondLst>
                              <p:cond delay="9800"/>
                            </p:stCondLst>
                            <p:childTnLst>
                              <p:par>
                                <p:cTn id="81" presetID="22" presetClass="entr" presetSubtype="8" fill="hold" nodeType="afterEffect">
                                  <p:stCondLst>
                                    <p:cond delay="0"/>
                                  </p:stCondLst>
                                  <p:childTnLst>
                                    <p:set>
                                      <p:cBhvr>
                                        <p:cTn id="82" dur="1" fill="hold">
                                          <p:stCondLst>
                                            <p:cond delay="0"/>
                                          </p:stCondLst>
                                        </p:cTn>
                                        <p:tgtEl>
                                          <p:spTgt spid="48">
                                            <p:txEl>
                                              <p:pRg st="1" end="1"/>
                                            </p:txEl>
                                          </p:spTgt>
                                        </p:tgtEl>
                                        <p:attrNameLst>
                                          <p:attrName>style.visibility</p:attrName>
                                        </p:attrNameLst>
                                      </p:cBhvr>
                                      <p:to>
                                        <p:strVal val="visible"/>
                                      </p:to>
                                    </p:set>
                                    <p:animEffect transition="in" filter="wipe(left)">
                                      <p:cBhvr>
                                        <p:cTn id="83" dur="500"/>
                                        <p:tgtEl>
                                          <p:spTgt spid="48">
                                            <p:txEl>
                                              <p:pRg st="1" end="1"/>
                                            </p:txEl>
                                          </p:spTgt>
                                        </p:tgtEl>
                                      </p:cBhvr>
                                    </p:animEffect>
                                  </p:childTnLst>
                                </p:cTn>
                              </p:par>
                            </p:childTnLst>
                          </p:cTn>
                        </p:par>
                        <p:par>
                          <p:cTn id="84" fill="hold">
                            <p:stCondLst>
                              <p:cond delay="10300"/>
                            </p:stCondLst>
                            <p:childTnLst>
                              <p:par>
                                <p:cTn id="85" presetID="42" presetClass="entr" presetSubtype="0"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P spid="17" grpId="0"/>
      <p:bldGraphic spid="34" grpId="0">
        <p:bldAsOne/>
      </p:bldGraphic>
      <p:bldP spid="40" grpId="0"/>
      <p:bldP spid="44"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flipH="1">
            <a:off x="4750613" y="750081"/>
            <a:ext cx="5143500" cy="3643338"/>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00826" y="1210756"/>
            <a:ext cx="2406428" cy="2646878"/>
          </a:xfrm>
          <a:prstGeom prst="rect">
            <a:avLst/>
          </a:prstGeom>
        </p:spPr>
        <p:txBody>
          <a:bodyPr vert="horz" wrap="none">
            <a:spAutoFit/>
          </a:bodyPr>
          <a:lstStyle/>
          <a:p>
            <a:pPr fontAlgn="auto">
              <a:spcBef>
                <a:spcPts val="0"/>
              </a:spcBef>
              <a:spcAft>
                <a:spcPts val="0"/>
              </a:spcAft>
              <a:defRPr/>
            </a:pPr>
            <a:r>
              <a:rPr lang="en-US" altLang="zh-CN" sz="16600" b="1" spc="300" dirty="0" smtClean="0">
                <a:solidFill>
                  <a:schemeClr val="bg2"/>
                </a:solidFill>
                <a:effectLst>
                  <a:outerShdw blurRad="38100" dist="38100" dir="2700000" algn="tl">
                    <a:srgbClr val="000000">
                      <a:alpha val="43137"/>
                    </a:srgbClr>
                  </a:outerShdw>
                </a:effectLst>
                <a:latin typeface="黑体" pitchFamily="2" charset="-122"/>
                <a:ea typeface="黑体" pitchFamily="2" charset="-122"/>
              </a:rPr>
              <a:t>01</a:t>
            </a:r>
            <a:endParaRPr lang="zh-CN" altLang="en-US" sz="4400" b="1" spc="300" dirty="0">
              <a:solidFill>
                <a:schemeClr val="bg2"/>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4" name="图片 3" descr="杂志社logo 新域名.png"/>
          <p:cNvPicPr>
            <a:picLocks noChangeAspect="1"/>
          </p:cNvPicPr>
          <p:nvPr/>
        </p:nvPicPr>
        <p:blipFill>
          <a:blip r:embed="rId3" cstate="print"/>
          <a:stretch>
            <a:fillRect/>
          </a:stretch>
        </p:blipFill>
        <p:spPr>
          <a:xfrm>
            <a:off x="158320" y="550954"/>
            <a:ext cx="1913350" cy="449160"/>
          </a:xfrm>
          <a:prstGeom prst="rect">
            <a:avLst/>
          </a:prstGeom>
        </p:spPr>
      </p:pic>
      <p:sp>
        <p:nvSpPr>
          <p:cNvPr id="5" name="矩形 4"/>
          <p:cNvSpPr/>
          <p:nvPr/>
        </p:nvSpPr>
        <p:spPr>
          <a:xfrm>
            <a:off x="857224" y="1526439"/>
            <a:ext cx="4237057" cy="830997"/>
          </a:xfrm>
          <a:prstGeom prst="rect">
            <a:avLst/>
          </a:prstGeom>
        </p:spPr>
        <p:txBody>
          <a:bodyPr wrap="none">
            <a:spAutoFit/>
          </a:bodyPr>
          <a:lstStyle/>
          <a:p>
            <a:r>
              <a:rPr lang="zh-CN" altLang="en-US" sz="40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坚持把握</a:t>
            </a:r>
            <a:r>
              <a:rPr lang="zh-CN" altLang="en-US" sz="4800" b="1"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大</a:t>
            </a:r>
            <a:r>
              <a:rPr lang="zh-CN" altLang="en-US" sz="4400" b="1"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逻辑</a:t>
            </a:r>
            <a:endParaRPr lang="zh-CN" altLang="en-US" sz="44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285720" y="2639799"/>
            <a:ext cx="5386411" cy="646331"/>
          </a:xfrm>
          <a:prstGeom prst="rect">
            <a:avLst/>
          </a:prstGeom>
        </p:spPr>
        <p:txBody>
          <a:bodyPr wrap="none">
            <a:spAutoFit/>
          </a:bodyPr>
          <a:lstStyle/>
          <a:p>
            <a:r>
              <a:rPr lang="zh-CN" altLang="en-US" sz="28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适应引领</a:t>
            </a:r>
            <a:r>
              <a:rPr lang="zh-CN" altLang="en-US" sz="36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服务</a:t>
            </a:r>
            <a:r>
              <a:rPr lang="zh-CN" altLang="en-US" sz="32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经济</a:t>
            </a:r>
            <a:r>
              <a:rPr lang="zh-CN" altLang="en-US" sz="28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发展</a:t>
            </a:r>
            <a:r>
              <a:rPr lang="zh-CN" altLang="en-US" sz="36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新</a:t>
            </a:r>
            <a:r>
              <a:rPr lang="zh-CN" altLang="en-US" sz="32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常态</a:t>
            </a:r>
            <a:endParaRPr lang="zh-CN" altLang="en-US" sz="32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7" name="图片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0" y="3908474"/>
            <a:ext cx="2869185" cy="1020730"/>
          </a:xfrm>
          <a:prstGeom prst="rect">
            <a:avLst/>
          </a:prstGeom>
        </p:spPr>
      </p:pic>
      <p:cxnSp>
        <p:nvCxnSpPr>
          <p:cNvPr id="8" name="直接连接符 7"/>
          <p:cNvCxnSpPr/>
          <p:nvPr/>
        </p:nvCxnSpPr>
        <p:spPr>
          <a:xfrm>
            <a:off x="376046" y="4947839"/>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0-#ppt_w/2"/>
                                          </p:val>
                                        </p:tav>
                                        <p:tav tm="100000">
                                          <p:val>
                                            <p:strVal val="#ppt_x"/>
                                          </p:val>
                                        </p:tav>
                                      </p:tavLst>
                                    </p:anim>
                                    <p:anim calcmode="lin" valueType="num">
                                      <p:cBhvr additive="base">
                                        <p:cTn id="4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6"/>
          <p:cNvGrpSpPr/>
          <p:nvPr/>
        </p:nvGrpSpPr>
        <p:grpSpPr>
          <a:xfrm>
            <a:off x="1619884" y="2432669"/>
            <a:ext cx="1545266" cy="1710717"/>
            <a:chOff x="5509309" y="3090675"/>
            <a:chExt cx="1677690" cy="1710717"/>
          </a:xfrm>
        </p:grpSpPr>
        <p:graphicFrame>
          <p:nvGraphicFramePr>
            <p:cNvPr id="18" name="图表 17"/>
            <p:cNvGraphicFramePr/>
            <p:nvPr>
              <p:extLst>
                <p:ext uri="{D42A27DB-BD31-4B8C-83A1-F6EECF244321}">
                  <p14:modId xmlns:p14="http://schemas.microsoft.com/office/powerpoint/2010/main" val="3102488610"/>
                </p:ext>
              </p:extLst>
            </p:nvPr>
          </p:nvGraphicFramePr>
          <p:xfrm>
            <a:off x="5509309" y="3090675"/>
            <a:ext cx="1677690" cy="1710717"/>
          </p:xfrm>
          <a:graphic>
            <a:graphicData uri="http://schemas.openxmlformats.org/drawingml/2006/chart">
              <c:chart xmlns:c="http://schemas.openxmlformats.org/drawingml/2006/chart" xmlns:r="http://schemas.openxmlformats.org/officeDocument/2006/relationships" r:id="rId2"/>
            </a:graphicData>
          </a:graphic>
        </p:graphicFrame>
        <p:sp>
          <p:nvSpPr>
            <p:cNvPr id="19" name="矩形 18"/>
            <p:cNvSpPr/>
            <p:nvPr/>
          </p:nvSpPr>
          <p:spPr>
            <a:xfrm>
              <a:off x="6079517" y="3545794"/>
              <a:ext cx="647768" cy="338554"/>
            </a:xfrm>
            <a:prstGeom prst="rect">
              <a:avLst/>
            </a:prstGeom>
          </p:spPr>
          <p:txBody>
            <a:bodyPr wrap="none">
              <a:spAutoFit/>
            </a:bodyPr>
            <a:lstStyle/>
            <a:p>
              <a:r>
                <a:rPr lang="en-US" altLang="zh-CN" sz="1600" b="1" dirty="0" smtClean="0">
                  <a:solidFill>
                    <a:schemeClr val="accent6">
                      <a:lumMod val="50000"/>
                    </a:schemeClr>
                  </a:solidFill>
                </a:rPr>
                <a:t>6.3%</a:t>
              </a:r>
              <a:endParaRPr lang="zh-CN" altLang="en-US" sz="1600" b="1" dirty="0">
                <a:solidFill>
                  <a:schemeClr val="accent6">
                    <a:lumMod val="50000"/>
                  </a:schemeClr>
                </a:solidFill>
              </a:endParaRPr>
            </a:p>
          </p:txBody>
        </p:sp>
      </p:grpSp>
      <p:sp>
        <p:nvSpPr>
          <p:cNvPr id="2" name="矩形 1"/>
          <p:cNvSpPr/>
          <p:nvPr/>
        </p:nvSpPr>
        <p:spPr>
          <a:xfrm>
            <a:off x="2637965" y="191142"/>
            <a:ext cx="3791423"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要提高经济增长的效益</a:t>
            </a:r>
          </a:p>
        </p:txBody>
      </p:sp>
      <p:sp>
        <p:nvSpPr>
          <p:cNvPr id="3" name="矩形 2"/>
          <p:cNvSpPr/>
          <p:nvPr/>
        </p:nvSpPr>
        <p:spPr>
          <a:xfrm>
            <a:off x="857224" y="1383563"/>
            <a:ext cx="3071834" cy="830997"/>
          </a:xfrm>
          <a:prstGeom prst="rect">
            <a:avLst/>
          </a:prstGeom>
        </p:spPr>
        <p:txBody>
          <a:bodyPr wrap="square">
            <a:spAutoFit/>
          </a:bodyPr>
          <a:lstStyle/>
          <a:p>
            <a:pPr>
              <a:lnSpc>
                <a:spcPct val="120000"/>
              </a:lnSpc>
            </a:pPr>
            <a:r>
              <a:rPr lang="zh-CN" altLang="en-US" sz="2000" b="1" dirty="0" smtClean="0">
                <a:solidFill>
                  <a:schemeClr val="accent2"/>
                </a:solidFill>
                <a:latin typeface="微软雅黑" pitchFamily="34" charset="-122"/>
                <a:ea typeface="微软雅黑" pitchFamily="34" charset="-122"/>
              </a:rPr>
              <a:t>企业有利润 </a:t>
            </a:r>
            <a:r>
              <a:rPr lang="en-US" altLang="zh-CN" sz="2000" b="1" dirty="0" smtClean="0">
                <a:solidFill>
                  <a:schemeClr val="accent2"/>
                </a:solidFill>
                <a:latin typeface="微软雅黑" pitchFamily="34" charset="-122"/>
                <a:ea typeface="微软雅黑" pitchFamily="34" charset="-122"/>
              </a:rPr>
              <a:t>· </a:t>
            </a:r>
            <a:r>
              <a:rPr lang="zh-CN" altLang="en-US" sz="2000" b="1" dirty="0" smtClean="0">
                <a:solidFill>
                  <a:schemeClr val="accent2"/>
                </a:solidFill>
                <a:latin typeface="微软雅黑" pitchFamily="34" charset="-122"/>
                <a:ea typeface="微软雅黑" pitchFamily="34" charset="-122"/>
              </a:rPr>
              <a:t>政府有收入</a:t>
            </a:r>
            <a:endParaRPr lang="en-US" altLang="zh-CN" sz="2000" b="1" dirty="0" smtClean="0">
              <a:solidFill>
                <a:schemeClr val="accent2"/>
              </a:solidFill>
              <a:latin typeface="微软雅黑" pitchFamily="34" charset="-122"/>
              <a:ea typeface="微软雅黑" pitchFamily="34" charset="-122"/>
            </a:endParaRPr>
          </a:p>
          <a:p>
            <a:pPr>
              <a:lnSpc>
                <a:spcPct val="120000"/>
              </a:lnSpc>
            </a:pPr>
            <a:r>
              <a:rPr lang="zh-CN" altLang="en-US" sz="2000" b="1" dirty="0" smtClean="0">
                <a:solidFill>
                  <a:schemeClr val="accent2"/>
                </a:solidFill>
                <a:latin typeface="微软雅黑" pitchFamily="34" charset="-122"/>
                <a:ea typeface="微软雅黑" pitchFamily="34" charset="-122"/>
              </a:rPr>
              <a:t>产品有市场 </a:t>
            </a:r>
            <a:r>
              <a:rPr lang="en-US" altLang="zh-CN" sz="2000" b="1" dirty="0" smtClean="0">
                <a:solidFill>
                  <a:schemeClr val="accent2"/>
                </a:solidFill>
                <a:latin typeface="微软雅黑" pitchFamily="34" charset="-122"/>
                <a:ea typeface="微软雅黑" pitchFamily="34" charset="-122"/>
              </a:rPr>
              <a:t>· </a:t>
            </a:r>
            <a:r>
              <a:rPr lang="zh-CN" altLang="en-US" sz="2000" b="1" dirty="0" smtClean="0">
                <a:solidFill>
                  <a:schemeClr val="accent2"/>
                </a:solidFill>
                <a:latin typeface="微软雅黑" pitchFamily="34" charset="-122"/>
                <a:ea typeface="微软雅黑" pitchFamily="34" charset="-122"/>
              </a:rPr>
              <a:t>居民有收入</a:t>
            </a:r>
          </a:p>
        </p:txBody>
      </p:sp>
      <p:sp>
        <p:nvSpPr>
          <p:cNvPr id="4" name="矩形 3"/>
          <p:cNvSpPr/>
          <p:nvPr/>
        </p:nvSpPr>
        <p:spPr>
          <a:xfrm>
            <a:off x="357158" y="857238"/>
            <a:ext cx="1887055"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黑体" pitchFamily="49" charset="-122"/>
                <a:ea typeface="黑体" pitchFamily="49" charset="-122"/>
              </a:rPr>
              <a:t>有效益 </a:t>
            </a:r>
            <a:r>
              <a:rPr lang="en-US" altLang="zh-CN" sz="2400"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smtClean="0">
              <a:effectLst>
                <a:outerShdw blurRad="38100" dist="38100" dir="2700000" algn="tl">
                  <a:srgbClr val="000000">
                    <a:alpha val="43137"/>
                  </a:srgbClr>
                </a:outerShdw>
              </a:effectLst>
              <a:latin typeface="黑体" pitchFamily="49" charset="-122"/>
              <a:ea typeface="黑体" pitchFamily="49" charset="-122"/>
            </a:endParaRPr>
          </a:p>
        </p:txBody>
      </p:sp>
      <p:sp>
        <p:nvSpPr>
          <p:cNvPr id="13" name="矩形 12"/>
          <p:cNvSpPr/>
          <p:nvPr/>
        </p:nvSpPr>
        <p:spPr>
          <a:xfrm>
            <a:off x="644886" y="2302013"/>
            <a:ext cx="1736373" cy="412613"/>
          </a:xfrm>
          <a:prstGeom prst="rect">
            <a:avLst/>
          </a:prstGeom>
        </p:spPr>
        <p:txBody>
          <a:bodyPr wrap="none">
            <a:spAutoFit/>
          </a:bodyPr>
          <a:lstStyle/>
          <a:p>
            <a:pPr>
              <a:lnSpc>
                <a:spcPct val="120000"/>
              </a:lnSpc>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2016</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年来</a:t>
            </a: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sz="2000" b="1" dirty="0" smtClean="0">
              <a:effectLst>
                <a:outerShdw blurRad="38100" dist="38100" dir="2700000" algn="tl">
                  <a:srgbClr val="000000">
                    <a:alpha val="43137"/>
                  </a:srgbClr>
                </a:outerShdw>
              </a:effectLst>
              <a:latin typeface="黑体" pitchFamily="49" charset="-122"/>
              <a:ea typeface="黑体" pitchFamily="49" charset="-122"/>
            </a:endParaRPr>
          </a:p>
        </p:txBody>
      </p:sp>
      <p:grpSp>
        <p:nvGrpSpPr>
          <p:cNvPr id="6" name="组合 13"/>
          <p:cNvGrpSpPr/>
          <p:nvPr/>
        </p:nvGrpSpPr>
        <p:grpSpPr>
          <a:xfrm>
            <a:off x="502011" y="2432669"/>
            <a:ext cx="1545266" cy="1710717"/>
            <a:chOff x="5509309" y="3090675"/>
            <a:chExt cx="1677690" cy="1710717"/>
          </a:xfrm>
        </p:grpSpPr>
        <p:graphicFrame>
          <p:nvGraphicFramePr>
            <p:cNvPr id="15" name="图表 14"/>
            <p:cNvGraphicFramePr/>
            <p:nvPr>
              <p:extLst>
                <p:ext uri="{D42A27DB-BD31-4B8C-83A1-F6EECF244321}">
                  <p14:modId xmlns:p14="http://schemas.microsoft.com/office/powerpoint/2010/main" val="3102488610"/>
                </p:ext>
              </p:extLst>
            </p:nvPr>
          </p:nvGraphicFramePr>
          <p:xfrm>
            <a:off x="5509309" y="3090675"/>
            <a:ext cx="1677690" cy="1710717"/>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6129788" y="3492992"/>
              <a:ext cx="647768" cy="338554"/>
            </a:xfrm>
            <a:prstGeom prst="rect">
              <a:avLst/>
            </a:prstGeom>
          </p:spPr>
          <p:txBody>
            <a:bodyPr wrap="none">
              <a:spAutoFit/>
            </a:bodyPr>
            <a:lstStyle/>
            <a:p>
              <a:r>
                <a:rPr lang="en-US" altLang="zh-CN" sz="1600" b="1" dirty="0" smtClean="0">
                  <a:solidFill>
                    <a:srgbClr val="C00000"/>
                  </a:solidFill>
                </a:rPr>
                <a:t>5.7%</a:t>
              </a:r>
              <a:endParaRPr lang="zh-CN" altLang="en-US" sz="1600" b="1" dirty="0">
                <a:solidFill>
                  <a:srgbClr val="C00000"/>
                </a:solidFill>
              </a:endParaRPr>
            </a:p>
          </p:txBody>
        </p:sp>
      </p:grpSp>
      <p:sp>
        <p:nvSpPr>
          <p:cNvPr id="20" name="AutoShape 34"/>
          <p:cNvSpPr>
            <a:spLocks noChangeArrowheads="1"/>
          </p:cNvSpPr>
          <p:nvPr/>
        </p:nvSpPr>
        <p:spPr bwMode="gray">
          <a:xfrm rot="5400000">
            <a:off x="3414935" y="3445038"/>
            <a:ext cx="357190" cy="46800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21" name="矩形 20"/>
          <p:cNvSpPr/>
          <p:nvPr/>
        </p:nvSpPr>
        <p:spPr>
          <a:xfrm>
            <a:off x="782136" y="4021029"/>
            <a:ext cx="3506088" cy="609398"/>
          </a:xfrm>
          <a:prstGeom prst="rect">
            <a:avLst/>
          </a:prstGeom>
        </p:spPr>
        <p:txBody>
          <a:bodyPr wrap="none">
            <a:spAutoFit/>
          </a:bodyPr>
          <a:lstStyle/>
          <a:p>
            <a:pPr>
              <a:lnSpc>
                <a:spcPct val="120000"/>
              </a:lnSpc>
            </a:pPr>
            <a:r>
              <a:rPr lang="zh-CN" altLang="en-US" sz="1400" b="1" dirty="0" smtClean="0">
                <a:solidFill>
                  <a:schemeClr val="accent2"/>
                </a:solidFill>
                <a:latin typeface="宋体"/>
                <a:ea typeface="宋体"/>
              </a:rPr>
              <a:t>▇ </a:t>
            </a:r>
            <a:r>
              <a:rPr lang="zh-CN" altLang="en-US" sz="1400" b="1" dirty="0" smtClean="0"/>
              <a:t>全国一般公共预算收入同比增长</a:t>
            </a:r>
            <a:endParaRPr lang="en-US" altLang="zh-CN" sz="1400" b="1" dirty="0" smtClean="0"/>
          </a:p>
          <a:p>
            <a:pPr>
              <a:lnSpc>
                <a:spcPct val="120000"/>
              </a:lnSpc>
            </a:pPr>
            <a:r>
              <a:rPr lang="zh-CN" altLang="en-US" sz="1400" b="1" dirty="0">
                <a:solidFill>
                  <a:schemeClr val="accent6">
                    <a:lumMod val="75000"/>
                  </a:schemeClr>
                </a:solidFill>
                <a:latin typeface="宋体"/>
              </a:rPr>
              <a:t>▇</a:t>
            </a:r>
            <a:r>
              <a:rPr lang="zh-CN" altLang="en-US" sz="1400" b="1" dirty="0">
                <a:solidFill>
                  <a:schemeClr val="accent2">
                    <a:lumMod val="75000"/>
                  </a:schemeClr>
                </a:solidFill>
                <a:latin typeface="宋体"/>
              </a:rPr>
              <a:t> </a:t>
            </a:r>
            <a:r>
              <a:rPr lang="zh-CN" altLang="en-US" sz="1400" b="1" dirty="0" smtClean="0"/>
              <a:t>全国居民人均可支配收入同比实际增长</a:t>
            </a:r>
            <a:endParaRPr lang="zh-CN" altLang="en-US" sz="1400" b="1" dirty="0"/>
          </a:p>
        </p:txBody>
      </p:sp>
      <p:sp>
        <p:nvSpPr>
          <p:cNvPr id="22" name="矩形 21"/>
          <p:cNvSpPr/>
          <p:nvPr/>
        </p:nvSpPr>
        <p:spPr>
          <a:xfrm>
            <a:off x="2859464" y="2700024"/>
            <a:ext cx="1569660" cy="728982"/>
          </a:xfrm>
          <a:prstGeom prst="rect">
            <a:avLst/>
          </a:prstGeom>
        </p:spPr>
        <p:txBody>
          <a:bodyPr wrap="none">
            <a:spAutoFit/>
          </a:bodyPr>
          <a:lstStyle/>
          <a:p>
            <a:pPr algn="ctr">
              <a:lnSpc>
                <a:spcPct val="120000"/>
              </a:lnSpc>
            </a:pPr>
            <a:r>
              <a:rPr lang="zh-CN" altLang="en-US" b="1" dirty="0" smtClean="0">
                <a:solidFill>
                  <a:schemeClr val="tx1">
                    <a:lumMod val="85000"/>
                    <a:lumOff val="15000"/>
                  </a:schemeClr>
                </a:solidFill>
                <a:latin typeface="微软雅黑" pitchFamily="34" charset="-122"/>
                <a:ea typeface="微软雅黑" pitchFamily="34" charset="-122"/>
              </a:rPr>
              <a:t>宏观微观效益</a:t>
            </a:r>
            <a:endParaRPr lang="en-US" altLang="zh-CN" b="1" dirty="0" smtClean="0">
              <a:solidFill>
                <a:schemeClr val="tx1">
                  <a:lumMod val="85000"/>
                  <a:lumOff val="15000"/>
                </a:schemeClr>
              </a:solidFill>
              <a:latin typeface="微软雅黑" pitchFamily="34" charset="-122"/>
              <a:ea typeface="微软雅黑" pitchFamily="34" charset="-122"/>
            </a:endParaRPr>
          </a:p>
          <a:p>
            <a:pPr algn="ctr">
              <a:lnSpc>
                <a:spcPct val="120000"/>
              </a:lnSpc>
            </a:pPr>
            <a:r>
              <a:rPr lang="zh-CN" altLang="en-US" b="1" dirty="0" smtClean="0">
                <a:solidFill>
                  <a:schemeClr val="tx1">
                    <a:lumMod val="85000"/>
                    <a:lumOff val="15000"/>
                  </a:schemeClr>
                </a:solidFill>
                <a:latin typeface="微软雅黑" pitchFamily="34" charset="-122"/>
                <a:ea typeface="微软雅黑" pitchFamily="34" charset="-122"/>
              </a:rPr>
              <a:t>均有改善</a:t>
            </a:r>
          </a:p>
        </p:txBody>
      </p:sp>
      <p:sp>
        <p:nvSpPr>
          <p:cNvPr id="17" name="矩形 16"/>
          <p:cNvSpPr/>
          <p:nvPr/>
        </p:nvSpPr>
        <p:spPr>
          <a:xfrm>
            <a:off x="4357718" y="901145"/>
            <a:ext cx="4572000" cy="384721"/>
          </a:xfrm>
          <a:prstGeom prst="rect">
            <a:avLst/>
          </a:prstGeom>
        </p:spPr>
        <p:txBody>
          <a:bodyPr>
            <a:spAutoFit/>
          </a:bodyPr>
          <a:lstStyle/>
          <a:p>
            <a:r>
              <a:rPr lang="zh-CN" altLang="en-US" sz="1900" b="1" dirty="0" smtClean="0">
                <a:effectLst>
                  <a:outerShdw blurRad="38100" dist="38100" dir="2700000" algn="tl">
                    <a:srgbClr val="000000">
                      <a:alpha val="43137"/>
                    </a:srgbClr>
                  </a:outerShdw>
                </a:effectLst>
                <a:latin typeface="黑体" pitchFamily="49" charset="-122"/>
                <a:ea typeface="黑体" pitchFamily="49" charset="-122"/>
              </a:rPr>
              <a:t>但企业效益好转仍是恢复性的</a:t>
            </a:r>
            <a:r>
              <a:rPr lang="en-US" altLang="zh-CN" sz="1900"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sz="1900" b="1" dirty="0" smtClean="0">
              <a:effectLst>
                <a:outerShdw blurRad="38100" dist="38100" dir="2700000" algn="tl">
                  <a:srgbClr val="000000">
                    <a:alpha val="43137"/>
                  </a:srgbClr>
                </a:outerShdw>
              </a:effectLst>
              <a:latin typeface="黑体" pitchFamily="49" charset="-122"/>
              <a:ea typeface="黑体" pitchFamily="49" charset="-122"/>
            </a:endParaRPr>
          </a:p>
        </p:txBody>
      </p:sp>
      <p:graphicFrame>
        <p:nvGraphicFramePr>
          <p:cNvPr id="24" name="图表 23"/>
          <p:cNvGraphicFramePr/>
          <p:nvPr>
            <p:extLst>
              <p:ext uri="{D42A27DB-BD31-4B8C-83A1-F6EECF244321}">
                <p14:modId xmlns:p14="http://schemas.microsoft.com/office/powerpoint/2010/main" val="2539549712"/>
              </p:ext>
            </p:extLst>
          </p:nvPr>
        </p:nvGraphicFramePr>
        <p:xfrm>
          <a:off x="4357686" y="1357304"/>
          <a:ext cx="4643470" cy="1785950"/>
        </p:xfrm>
        <a:graphic>
          <a:graphicData uri="http://schemas.openxmlformats.org/drawingml/2006/chart">
            <c:chart xmlns:c="http://schemas.openxmlformats.org/drawingml/2006/chart" xmlns:r="http://schemas.openxmlformats.org/officeDocument/2006/relationships" r:id="rId4"/>
          </a:graphicData>
        </a:graphic>
      </p:graphicFrame>
      <p:grpSp>
        <p:nvGrpSpPr>
          <p:cNvPr id="43" name="组合 42"/>
          <p:cNvGrpSpPr/>
          <p:nvPr/>
        </p:nvGrpSpPr>
        <p:grpSpPr>
          <a:xfrm>
            <a:off x="5715008" y="1388519"/>
            <a:ext cx="3071834" cy="325975"/>
            <a:chOff x="5643570" y="1283056"/>
            <a:chExt cx="3071834" cy="325975"/>
          </a:xfrm>
        </p:grpSpPr>
        <p:sp>
          <p:nvSpPr>
            <p:cNvPr id="42" name="圆角矩形标注 41"/>
            <p:cNvSpPr/>
            <p:nvPr/>
          </p:nvSpPr>
          <p:spPr>
            <a:xfrm>
              <a:off x="5643570" y="1283056"/>
              <a:ext cx="3024000" cy="324000"/>
            </a:xfrm>
            <a:prstGeom prst="wedgeRoundRectCallout">
              <a:avLst/>
            </a:prstGeom>
            <a:solidFill>
              <a:schemeClr val="accent2">
                <a:lumMod val="20000"/>
                <a:lumOff val="80000"/>
              </a:schemeClr>
            </a:solid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643570" y="1285866"/>
              <a:ext cx="3071834" cy="323165"/>
            </a:xfrm>
            <a:prstGeom prst="rect">
              <a:avLst/>
            </a:prstGeom>
          </p:spPr>
          <p:txBody>
            <a:bodyPr wrap="square">
              <a:spAutoFit/>
            </a:bodyPr>
            <a:lstStyle/>
            <a:p>
              <a:r>
                <a:rPr lang="zh-CN" altLang="en-US" sz="1500" b="1" dirty="0" smtClean="0"/>
                <a:t>居民人均可支配收入增速逐季走低</a:t>
              </a:r>
              <a:endParaRPr lang="zh-CN" altLang="en-US" sz="1500" b="1" dirty="0"/>
            </a:p>
          </p:txBody>
        </p:sp>
      </p:grpSp>
      <p:sp>
        <p:nvSpPr>
          <p:cNvPr id="26" name="矩形 25"/>
          <p:cNvSpPr/>
          <p:nvPr/>
        </p:nvSpPr>
        <p:spPr>
          <a:xfrm>
            <a:off x="4643438" y="3135008"/>
            <a:ext cx="4214810" cy="794064"/>
          </a:xfrm>
          <a:prstGeom prst="rect">
            <a:avLst/>
          </a:prstGeom>
        </p:spPr>
        <p:txBody>
          <a:bodyPr wrap="square">
            <a:spAutoFit/>
          </a:bodyPr>
          <a:lstStyle/>
          <a:p>
            <a:pPr>
              <a:lnSpc>
                <a:spcPct val="120000"/>
              </a:lnSpc>
            </a:pPr>
            <a:r>
              <a:rPr lang="zh-CN" altLang="en-US" sz="1900" b="1" dirty="0" smtClean="0">
                <a:effectLst>
                  <a:outerShdw blurRad="38100" dist="38100" dir="2700000" algn="tl">
                    <a:srgbClr val="000000">
                      <a:alpha val="43137"/>
                    </a:srgbClr>
                  </a:outerShdw>
                </a:effectLst>
                <a:latin typeface="黑体" pitchFamily="49" charset="-122"/>
                <a:ea typeface="黑体" pitchFamily="49" charset="-122"/>
              </a:rPr>
              <a:t>    从根本上提高经济增长的效益，必须进一步加快改革开放</a:t>
            </a:r>
            <a:r>
              <a:rPr lang="en-US" altLang="zh-CN" sz="1900"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sz="1900" b="1" dirty="0" smtClean="0">
              <a:effectLst>
                <a:outerShdw blurRad="38100" dist="38100" dir="2700000" algn="tl">
                  <a:srgbClr val="000000">
                    <a:alpha val="43137"/>
                  </a:srgbClr>
                </a:outerShdw>
              </a:effectLst>
              <a:latin typeface="黑体" pitchFamily="49" charset="-122"/>
              <a:ea typeface="黑体" pitchFamily="49" charset="-122"/>
            </a:endParaRPr>
          </a:p>
        </p:txBody>
      </p:sp>
      <p:grpSp>
        <p:nvGrpSpPr>
          <p:cNvPr id="27" name="组合 100"/>
          <p:cNvGrpSpPr/>
          <p:nvPr/>
        </p:nvGrpSpPr>
        <p:grpSpPr>
          <a:xfrm>
            <a:off x="5072066" y="3929072"/>
            <a:ext cx="1558647" cy="338554"/>
            <a:chOff x="6429389" y="2928940"/>
            <a:chExt cx="1558647" cy="338554"/>
          </a:xfrm>
        </p:grpSpPr>
        <p:grpSp>
          <p:nvGrpSpPr>
            <p:cNvPr id="28" name="组合 96"/>
            <p:cNvGrpSpPr/>
            <p:nvPr/>
          </p:nvGrpSpPr>
          <p:grpSpPr>
            <a:xfrm>
              <a:off x="6429389" y="3000378"/>
              <a:ext cx="180001" cy="175500"/>
              <a:chOff x="250282" y="3320438"/>
              <a:chExt cx="234000" cy="234000"/>
            </a:xfrm>
          </p:grpSpPr>
          <p:sp>
            <p:nvSpPr>
              <p:cNvPr id="30" name="椭圆 29"/>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椭圆 30"/>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29" name="矩形 28"/>
            <p:cNvSpPr/>
            <p:nvPr/>
          </p:nvSpPr>
          <p:spPr>
            <a:xfrm>
              <a:off x="6572264" y="2928940"/>
              <a:ext cx="1415772"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不断深化改革</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32" name="组合 100"/>
          <p:cNvGrpSpPr/>
          <p:nvPr/>
        </p:nvGrpSpPr>
        <p:grpSpPr>
          <a:xfrm>
            <a:off x="6858016" y="3929072"/>
            <a:ext cx="1558647" cy="338554"/>
            <a:chOff x="6429389" y="2928940"/>
            <a:chExt cx="1558647" cy="338554"/>
          </a:xfrm>
        </p:grpSpPr>
        <p:grpSp>
          <p:nvGrpSpPr>
            <p:cNvPr id="33" name="组合 96"/>
            <p:cNvGrpSpPr/>
            <p:nvPr/>
          </p:nvGrpSpPr>
          <p:grpSpPr>
            <a:xfrm>
              <a:off x="6429389" y="3000378"/>
              <a:ext cx="180001" cy="175500"/>
              <a:chOff x="250282" y="3320438"/>
              <a:chExt cx="234000" cy="234000"/>
            </a:xfrm>
          </p:grpSpPr>
          <p:sp>
            <p:nvSpPr>
              <p:cNvPr id="35" name="椭圆 34"/>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椭圆 35"/>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4" name="矩形 33"/>
            <p:cNvSpPr/>
            <p:nvPr/>
          </p:nvSpPr>
          <p:spPr>
            <a:xfrm>
              <a:off x="6572264" y="2928940"/>
              <a:ext cx="1415772"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提升开放水平</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37" name="组合 100"/>
          <p:cNvGrpSpPr/>
          <p:nvPr/>
        </p:nvGrpSpPr>
        <p:grpSpPr>
          <a:xfrm>
            <a:off x="5572132" y="4286262"/>
            <a:ext cx="2584569" cy="338554"/>
            <a:chOff x="6429389" y="2928940"/>
            <a:chExt cx="2584569" cy="338554"/>
          </a:xfrm>
        </p:grpSpPr>
        <p:grpSp>
          <p:nvGrpSpPr>
            <p:cNvPr id="38" name="组合 96"/>
            <p:cNvGrpSpPr/>
            <p:nvPr/>
          </p:nvGrpSpPr>
          <p:grpSpPr>
            <a:xfrm>
              <a:off x="6429389" y="3000378"/>
              <a:ext cx="180001" cy="175500"/>
              <a:chOff x="250282" y="3320438"/>
              <a:chExt cx="234000" cy="234000"/>
            </a:xfrm>
          </p:grpSpPr>
          <p:sp>
            <p:nvSpPr>
              <p:cNvPr id="40" name="椭圆 39"/>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椭圆 40"/>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9" name="矩形 38"/>
            <p:cNvSpPr/>
            <p:nvPr/>
          </p:nvSpPr>
          <p:spPr>
            <a:xfrm>
              <a:off x="6572264" y="2928940"/>
              <a:ext cx="2441694"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坚持全面保障和改善民生</a:t>
              </a:r>
              <a:endParaRPr lang="zh-CN" altLang="en-US" sz="1600" b="1" dirty="0">
                <a:solidFill>
                  <a:schemeClr val="tx1">
                    <a:lumMod val="75000"/>
                    <a:lumOff val="25000"/>
                  </a:schemeClr>
                </a:solidFill>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700"/>
                            </p:stCondLst>
                            <p:childTnLst>
                              <p:par>
                                <p:cTn id="19" presetID="23" presetClass="entr" presetSubtype="16" fill="hold"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23" fill="hold">
                            <p:stCondLst>
                              <p:cond delay="2200"/>
                            </p:stCondLst>
                            <p:childTnLst>
                              <p:par>
                                <p:cTn id="24" presetID="23" presetClass="entr" presetSubtype="16"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8" fill="hold">
                            <p:stCondLst>
                              <p:cond delay="2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gtEl>
                                      </p:cBhvr>
                                    </p:animEffect>
                                  </p:childTnLst>
                                </p:cTn>
                              </p:par>
                            </p:childTnLst>
                          </p:cTn>
                        </p:par>
                        <p:par>
                          <p:cTn id="36" fill="hold">
                            <p:stCondLst>
                              <p:cond delay="35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550"/>
                            </p:stCondLst>
                            <p:childTnLst>
                              <p:par>
                                <p:cTn id="43" presetID="42"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5550"/>
                            </p:stCondLst>
                            <p:childTnLst>
                              <p:par>
                                <p:cTn id="49" presetID="22"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par>
                          <p:cTn id="52" fill="hold">
                            <p:stCondLst>
                              <p:cond delay="6050"/>
                            </p:stCondLst>
                            <p:childTnLst>
                              <p:par>
                                <p:cTn id="53" presetID="23" presetClass="entr" presetSubtype="16"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childTnLst>
                          </p:cTn>
                        </p:par>
                        <p:par>
                          <p:cTn id="57" fill="hold">
                            <p:stCondLst>
                              <p:cond delay="6550"/>
                            </p:stCondLst>
                            <p:childTnLst>
                              <p:par>
                                <p:cTn id="58" presetID="3" presetClass="entr" presetSubtype="1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par>
                          <p:cTn id="61" fill="hold">
                            <p:stCondLst>
                              <p:cond delay="70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7"/>
                                        </p:tgtEl>
                                        <p:attrNameLst>
                                          <p:attrName>ppt_y</p:attrName>
                                        </p:attrNameLst>
                                      </p:cBhvr>
                                      <p:tavLst>
                                        <p:tav tm="0">
                                          <p:val>
                                            <p:strVal val="#ppt_y"/>
                                          </p:val>
                                        </p:tav>
                                        <p:tav tm="100000">
                                          <p:val>
                                            <p:strVal val="#ppt_y"/>
                                          </p:val>
                                        </p:tav>
                                      </p:tavLst>
                                    </p:anim>
                                    <p:anim calcmode="lin" valueType="num">
                                      <p:cBhvr>
                                        <p:cTn id="6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7"/>
                                        </p:tgtEl>
                                      </p:cBhvr>
                                    </p:animEffect>
                                  </p:childTnLst>
                                </p:cTn>
                              </p:par>
                            </p:childTnLst>
                          </p:cTn>
                        </p:par>
                        <p:par>
                          <p:cTn id="69" fill="hold">
                            <p:stCondLst>
                              <p:cond delay="8250"/>
                            </p:stCondLst>
                            <p:childTnLst>
                              <p:par>
                                <p:cTn id="70" presetID="42"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par>
                          <p:cTn id="75" fill="hold">
                            <p:stCondLst>
                              <p:cond delay="9250"/>
                            </p:stCondLst>
                            <p:childTnLst>
                              <p:par>
                                <p:cTn id="76" presetID="22" presetClass="entr" presetSubtype="4"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par>
                          <p:cTn id="79" fill="hold">
                            <p:stCondLst>
                              <p:cond delay="9750"/>
                            </p:stCondLst>
                            <p:childTnLst>
                              <p:par>
                                <p:cTn id="80" presetID="22" presetClass="entr" presetSubtype="8"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par>
                          <p:cTn id="83" fill="hold">
                            <p:stCondLst>
                              <p:cond delay="10250"/>
                            </p:stCondLst>
                            <p:childTnLst>
                              <p:par>
                                <p:cTn id="84" presetID="23" presetClass="entr" presetSubtype="16"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childTnLst>
                                </p:cTn>
                              </p:par>
                            </p:childTnLst>
                          </p:cTn>
                        </p:par>
                        <p:par>
                          <p:cTn id="88" fill="hold">
                            <p:stCondLst>
                              <p:cond delay="10750"/>
                            </p:stCondLst>
                            <p:childTnLst>
                              <p:par>
                                <p:cTn id="89" presetID="23" presetClass="entr" presetSubtype="16"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childTnLst>
                                </p:cTn>
                              </p:par>
                            </p:childTnLst>
                          </p:cTn>
                        </p:par>
                        <p:par>
                          <p:cTn id="93" fill="hold">
                            <p:stCondLst>
                              <p:cond delay="11250"/>
                            </p:stCondLst>
                            <p:childTnLst>
                              <p:par>
                                <p:cTn id="94" presetID="23" presetClass="entr" presetSubtype="16"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20" grpId="0" animBg="1"/>
      <p:bldP spid="21" grpId="0"/>
      <p:bldP spid="22" grpId="0"/>
      <p:bldP spid="17" grpId="0"/>
      <p:bldGraphic spid="24" grpId="0">
        <p:bldAsOne/>
      </p:bldGraphic>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42844" y="3071816"/>
            <a:ext cx="1428760" cy="714380"/>
            <a:chOff x="0" y="3286130"/>
            <a:chExt cx="1500166" cy="642942"/>
          </a:xfrm>
        </p:grpSpPr>
        <p:sp>
          <p:nvSpPr>
            <p:cNvPr id="41" name="云形标注 40"/>
            <p:cNvSpPr/>
            <p:nvPr/>
          </p:nvSpPr>
          <p:spPr>
            <a:xfrm>
              <a:off x="0" y="3286130"/>
              <a:ext cx="1500166" cy="642942"/>
            </a:xfrm>
            <a:prstGeom prst="cloudCallout">
              <a:avLst>
                <a:gd name="adj1" fmla="val 101074"/>
                <a:gd name="adj2" fmla="val 18056"/>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3447642"/>
              <a:ext cx="1425390" cy="338554"/>
            </a:xfrm>
            <a:prstGeom prst="rect">
              <a:avLst/>
            </a:prstGeom>
          </p:spPr>
          <p:txBody>
            <a:bodyPr wrap="none">
              <a:spAutoFit/>
            </a:bodyPr>
            <a:lstStyle/>
            <a:p>
              <a:r>
                <a:rPr lang="zh-CN" altLang="en-US" sz="1600" b="1" dirty="0" smtClean="0"/>
                <a:t>大量消费外流</a:t>
              </a:r>
              <a:endParaRPr lang="zh-CN" altLang="en-US" sz="1600" b="1" dirty="0"/>
            </a:p>
          </p:txBody>
        </p:sp>
      </p:grpSp>
      <p:grpSp>
        <p:nvGrpSpPr>
          <p:cNvPr id="28" name="组合 27"/>
          <p:cNvGrpSpPr/>
          <p:nvPr/>
        </p:nvGrpSpPr>
        <p:grpSpPr>
          <a:xfrm>
            <a:off x="1339784" y="3236717"/>
            <a:ext cx="4197265" cy="1711297"/>
            <a:chOff x="1339784" y="3236717"/>
            <a:chExt cx="4197265" cy="1711297"/>
          </a:xfrm>
        </p:grpSpPr>
        <p:graphicFrame>
          <p:nvGraphicFramePr>
            <p:cNvPr id="27" name="图表 26"/>
            <p:cNvGraphicFramePr/>
            <p:nvPr>
              <p:extLst>
                <p:ext uri="{D42A27DB-BD31-4B8C-83A1-F6EECF244321}">
                  <p14:modId xmlns:p14="http://schemas.microsoft.com/office/powerpoint/2010/main" val="2987917839"/>
                </p:ext>
              </p:extLst>
            </p:nvPr>
          </p:nvGraphicFramePr>
          <p:xfrm>
            <a:off x="1339784" y="3236717"/>
            <a:ext cx="3882919" cy="1711297"/>
          </p:xfrm>
          <a:graphic>
            <a:graphicData uri="http://schemas.openxmlformats.org/drawingml/2006/chart">
              <c:chart xmlns:c="http://schemas.openxmlformats.org/drawingml/2006/chart" xmlns:r="http://schemas.openxmlformats.org/officeDocument/2006/relationships" r:id="rId5"/>
            </a:graphicData>
          </a:graphic>
        </p:graphicFrame>
        <p:sp>
          <p:nvSpPr>
            <p:cNvPr id="37" name="矩形 36"/>
            <p:cNvSpPr/>
            <p:nvPr/>
          </p:nvSpPr>
          <p:spPr>
            <a:xfrm>
              <a:off x="4929190" y="3417473"/>
              <a:ext cx="607859" cy="261610"/>
            </a:xfrm>
            <a:prstGeom prst="rect">
              <a:avLst/>
            </a:prstGeom>
          </p:spPr>
          <p:txBody>
            <a:bodyPr wrap="none">
              <a:spAutoFit/>
            </a:bodyPr>
            <a:lstStyle/>
            <a:p>
              <a:r>
                <a:rPr lang="zh-CN" altLang="en-US" sz="1100" b="1" dirty="0" smtClean="0">
                  <a:solidFill>
                    <a:srgbClr val="C00000"/>
                  </a:solidFill>
                  <a:latin typeface="微软雅黑" pitchFamily="34" charset="-122"/>
                  <a:ea typeface="微软雅黑" pitchFamily="34" charset="-122"/>
                </a:rPr>
                <a:t>亿人次</a:t>
              </a:r>
              <a:endParaRPr lang="zh-CN" altLang="en-US" sz="1100" dirty="0">
                <a:solidFill>
                  <a:srgbClr val="C00000"/>
                </a:solidFill>
              </a:endParaRPr>
            </a:p>
          </p:txBody>
        </p:sp>
      </p:grpSp>
      <p:sp>
        <p:nvSpPr>
          <p:cNvPr id="2" name="矩形 1"/>
          <p:cNvSpPr/>
          <p:nvPr/>
        </p:nvSpPr>
        <p:spPr>
          <a:xfrm>
            <a:off x="2637965" y="191142"/>
            <a:ext cx="4152099"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要提高产品和服务的质量</a:t>
            </a:r>
          </a:p>
        </p:txBody>
      </p:sp>
      <p:sp>
        <p:nvSpPr>
          <p:cNvPr id="3" name="矩形 2"/>
          <p:cNvSpPr/>
          <p:nvPr/>
        </p:nvSpPr>
        <p:spPr>
          <a:xfrm>
            <a:off x="571472" y="928676"/>
            <a:ext cx="4429156" cy="1928826"/>
          </a:xfrm>
          <a:prstGeom prst="rect">
            <a:avLst/>
          </a:prstGeom>
          <a:no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297774" y="1643056"/>
            <a:ext cx="417102" cy="369332"/>
          </a:xfrm>
          <a:prstGeom prst="rect">
            <a:avLst/>
          </a:prstGeom>
        </p:spPr>
        <p:txBody>
          <a:bodyPr wrap="none">
            <a:spAutoFit/>
          </a:bodyPr>
          <a:lstStyle/>
          <a:p>
            <a:r>
              <a:rPr lang="zh-CN" altLang="en-US" b="1" dirty="0" smtClean="0">
                <a:solidFill>
                  <a:schemeClr val="accent6"/>
                </a:solidFill>
                <a:effectLst>
                  <a:outerShdw blurRad="38100" dist="38100" dir="2700000" algn="tl">
                    <a:srgbClr val="000000">
                      <a:alpha val="43137"/>
                    </a:srgbClr>
                  </a:outerShdw>
                </a:effectLst>
                <a:latin typeface="黑体" pitchFamily="49" charset="-122"/>
                <a:ea typeface="黑体" pitchFamily="49" charset="-122"/>
              </a:rPr>
              <a:t>磷</a:t>
            </a:r>
            <a:endParaRPr lang="zh-CN" altLang="en-US" b="1" dirty="0">
              <a:solidFill>
                <a:schemeClr val="accent6"/>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714348" y="2416732"/>
            <a:ext cx="415498" cy="369332"/>
          </a:xfrm>
          <a:prstGeom prst="rect">
            <a:avLst/>
          </a:prstGeom>
        </p:spPr>
        <p:txBody>
          <a:bodyPr wrap="square">
            <a:spAutoFit/>
          </a:bodyPr>
          <a:lstStyle/>
          <a:p>
            <a:r>
              <a:rPr lang="zh-CN" altLang="en-US"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鞋</a:t>
            </a:r>
            <a:endParaRPr lang="en-US" altLang="zh-CN"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7" name="矩形 6"/>
          <p:cNvSpPr/>
          <p:nvPr/>
        </p:nvSpPr>
        <p:spPr>
          <a:xfrm>
            <a:off x="3475713" y="1988104"/>
            <a:ext cx="881973" cy="369332"/>
          </a:xfrm>
          <a:prstGeom prst="rect">
            <a:avLst/>
          </a:prstGeom>
        </p:spPr>
        <p:txBody>
          <a:bodyPr wrap="none">
            <a:spAutoFit/>
          </a:bodyPr>
          <a:lstStyle/>
          <a:p>
            <a:r>
              <a:rPr lang="zh-CN" altLang="en-US"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电解铝</a:t>
            </a:r>
            <a:endParaRPr lang="zh-CN" altLang="en-US" b="1" dirty="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8" name="矩形 7"/>
          <p:cNvSpPr/>
          <p:nvPr/>
        </p:nvSpPr>
        <p:spPr>
          <a:xfrm>
            <a:off x="785786" y="1702352"/>
            <a:ext cx="1107996" cy="369332"/>
          </a:xfrm>
          <a:prstGeom prst="rect">
            <a:avLst/>
          </a:prstGeom>
        </p:spPr>
        <p:txBody>
          <a:bodyPr wrap="none">
            <a:spAutoFit/>
          </a:bodyPr>
          <a:lstStyle/>
          <a:p>
            <a:r>
              <a:rPr lang="zh-CN" altLang="en-US" b="1" dirty="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集成电路</a:t>
            </a:r>
            <a:endParaRPr lang="zh-CN" altLang="en-US" b="1" dirty="0">
              <a:solidFill>
                <a:schemeClr val="accent5"/>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9" name="矩形 8"/>
          <p:cNvSpPr/>
          <p:nvPr/>
        </p:nvSpPr>
        <p:spPr>
          <a:xfrm>
            <a:off x="1500166" y="2071684"/>
            <a:ext cx="442750" cy="400110"/>
          </a:xfrm>
          <a:prstGeom prst="rect">
            <a:avLst/>
          </a:prstGeom>
        </p:spPr>
        <p:txBody>
          <a:bodyPr wrap="none">
            <a:spAutoFit/>
          </a:bodyPr>
          <a:lstStyle/>
          <a:p>
            <a:r>
              <a:rPr lang="zh-CN" altLang="en-US" sz="2000" b="1"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t>煤</a:t>
            </a:r>
            <a:endParaRPr lang="zh-CN" altLang="en-US" sz="2000" b="1" dirty="0">
              <a:solidFill>
                <a:schemeClr val="tx2"/>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0" name="矩形 9"/>
          <p:cNvSpPr/>
          <p:nvPr/>
        </p:nvSpPr>
        <p:spPr>
          <a:xfrm>
            <a:off x="2571736" y="1785932"/>
            <a:ext cx="675185" cy="400110"/>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生</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铁</a:t>
            </a:r>
            <a:endParaRPr lang="zh-CN" altLang="en-US" sz="20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1" name="矩形 10"/>
          <p:cNvSpPr/>
          <p:nvPr/>
        </p:nvSpPr>
        <p:spPr>
          <a:xfrm>
            <a:off x="4143372" y="2214560"/>
            <a:ext cx="646331" cy="369332"/>
          </a:xfrm>
          <a:prstGeom prst="rect">
            <a:avLst/>
          </a:prstGeom>
        </p:spPr>
        <p:txBody>
          <a:bodyPr wrap="none">
            <a:spAutoFit/>
          </a:bodyPr>
          <a:lstStyle/>
          <a:p>
            <a:r>
              <a:rPr lang="zh-CN" altLang="en-US" b="1" dirty="0" smtClean="0">
                <a:solidFill>
                  <a:schemeClr val="accent3"/>
                </a:solidFill>
                <a:effectLst>
                  <a:outerShdw blurRad="38100" dist="38100" dir="2700000" algn="tl">
                    <a:srgbClr val="000000">
                      <a:alpha val="43137"/>
                    </a:srgbClr>
                  </a:outerShdw>
                </a:effectLst>
                <a:latin typeface="黑体" pitchFamily="49" charset="-122"/>
                <a:ea typeface="黑体" pitchFamily="49" charset="-122"/>
              </a:rPr>
              <a:t>棉花</a:t>
            </a:r>
            <a:endParaRPr lang="zh-CN" altLang="en-US" b="1" dirty="0">
              <a:solidFill>
                <a:schemeClr val="accent3"/>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2" name="矩形 11"/>
          <p:cNvSpPr/>
          <p:nvPr/>
        </p:nvSpPr>
        <p:spPr>
          <a:xfrm>
            <a:off x="1928794" y="1643056"/>
            <a:ext cx="646331" cy="369332"/>
          </a:xfrm>
          <a:prstGeom prst="rect">
            <a:avLst/>
          </a:prstGeom>
        </p:spPr>
        <p:txBody>
          <a:bodyPr wrap="none">
            <a:spAutoFit/>
          </a:bodyPr>
          <a:lstStyle/>
          <a:p>
            <a:r>
              <a:rPr lang="zh-CN" altLang="en-US"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彩电</a:t>
            </a:r>
            <a:endParaRPr lang="zh-CN" altLang="en-US" b="1" dirty="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3" name="矩形 12"/>
          <p:cNvSpPr/>
          <p:nvPr/>
        </p:nvSpPr>
        <p:spPr>
          <a:xfrm>
            <a:off x="1714480" y="2285998"/>
            <a:ext cx="675185" cy="400110"/>
          </a:xfrm>
          <a:prstGeom prst="rect">
            <a:avLst/>
          </a:prstGeom>
        </p:spPr>
        <p:txBody>
          <a:bodyPr wrap="none">
            <a:spAutoFit/>
          </a:bodyPr>
          <a:lstStyle/>
          <a:p>
            <a:r>
              <a:rPr lang="zh-CN" altLang="en-US" sz="2000" b="1" dirty="0" smtClean="0">
                <a:solidFill>
                  <a:schemeClr val="accent3"/>
                </a:solidFill>
                <a:effectLst>
                  <a:outerShdw blurRad="38100" dist="38100" dir="2700000" algn="tl">
                    <a:srgbClr val="000000">
                      <a:alpha val="43137"/>
                    </a:srgbClr>
                  </a:outerShdw>
                </a:effectLst>
                <a:latin typeface="黑体" pitchFamily="49" charset="-122"/>
                <a:ea typeface="黑体" pitchFamily="49" charset="-122"/>
              </a:rPr>
              <a:t>棉</a:t>
            </a:r>
            <a:r>
              <a:rPr lang="zh-CN" altLang="en-US" b="1" dirty="0" smtClean="0">
                <a:solidFill>
                  <a:schemeClr val="accent3"/>
                </a:solidFill>
                <a:effectLst>
                  <a:outerShdw blurRad="38100" dist="38100" dir="2700000" algn="tl">
                    <a:srgbClr val="000000">
                      <a:alpha val="43137"/>
                    </a:srgbClr>
                  </a:outerShdw>
                </a:effectLst>
                <a:latin typeface="黑体" pitchFamily="49" charset="-122"/>
                <a:ea typeface="黑体" pitchFamily="49" charset="-122"/>
              </a:rPr>
              <a:t>布</a:t>
            </a:r>
            <a:endParaRPr lang="zh-CN" altLang="en-US" b="1" dirty="0">
              <a:solidFill>
                <a:schemeClr val="accent3"/>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4" name="矩形 13"/>
          <p:cNvSpPr/>
          <p:nvPr/>
        </p:nvSpPr>
        <p:spPr>
          <a:xfrm>
            <a:off x="3035376" y="1643056"/>
            <a:ext cx="1107996" cy="369332"/>
          </a:xfrm>
          <a:prstGeom prst="rect">
            <a:avLst/>
          </a:prstGeom>
        </p:spPr>
        <p:txBody>
          <a:bodyPr wrap="none">
            <a:spAutoFit/>
          </a:bodyPr>
          <a:lstStyle/>
          <a:p>
            <a:r>
              <a:rPr lang="zh-CN" altLang="en-US" b="1"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t>化工纤维</a:t>
            </a:r>
            <a:endParaRPr lang="zh-CN" altLang="en-US" b="1" dirty="0">
              <a:solidFill>
                <a:schemeClr val="tx2"/>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5" name="矩形 14"/>
          <p:cNvSpPr/>
          <p:nvPr/>
        </p:nvSpPr>
        <p:spPr>
          <a:xfrm>
            <a:off x="2281409" y="2457392"/>
            <a:ext cx="933269" cy="400110"/>
          </a:xfrm>
          <a:prstGeom prst="rect">
            <a:avLst/>
          </a:prstGeom>
        </p:spPr>
        <p:txBody>
          <a:bodyPr wrap="none">
            <a:spAutoFit/>
          </a:bodyPr>
          <a:lstStyle/>
          <a:p>
            <a:r>
              <a:rPr lang="zh-CN" altLang="en-US" sz="2000" b="1" dirty="0" smtClean="0">
                <a:solidFill>
                  <a:schemeClr val="accent2"/>
                </a:solidFill>
                <a:effectLst>
                  <a:outerShdw blurRad="38100" dist="38100" dir="2700000" algn="tl">
                    <a:srgbClr val="000000">
                      <a:alpha val="43137"/>
                    </a:srgbClr>
                  </a:outerShdw>
                </a:effectLst>
                <a:latin typeface="黑体" pitchFamily="49" charset="-122"/>
                <a:ea typeface="黑体" pitchFamily="49" charset="-122"/>
              </a:rPr>
              <a:t>发电</a:t>
            </a:r>
            <a:r>
              <a:rPr lang="zh-CN" altLang="en-US" b="1" dirty="0" smtClean="0">
                <a:solidFill>
                  <a:schemeClr val="accent2"/>
                </a:solidFill>
                <a:effectLst>
                  <a:outerShdw blurRad="38100" dist="38100" dir="2700000" algn="tl">
                    <a:srgbClr val="000000">
                      <a:alpha val="43137"/>
                    </a:srgbClr>
                  </a:outerShdw>
                </a:effectLst>
                <a:latin typeface="黑体" pitchFamily="49" charset="-122"/>
                <a:ea typeface="黑体" pitchFamily="49" charset="-122"/>
              </a:rPr>
              <a:t>量</a:t>
            </a:r>
            <a:endParaRPr lang="zh-CN" altLang="en-US" b="1" dirty="0">
              <a:solidFill>
                <a:schemeClr val="accent2"/>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6" name="矩形 15"/>
          <p:cNvSpPr/>
          <p:nvPr/>
        </p:nvSpPr>
        <p:spPr>
          <a:xfrm>
            <a:off x="1085085" y="2428874"/>
            <a:ext cx="700833" cy="400110"/>
          </a:xfrm>
          <a:prstGeom prst="rect">
            <a:avLst/>
          </a:prstGeom>
        </p:spPr>
        <p:txBody>
          <a:bodyPr wrap="none">
            <a:spAutoFit/>
          </a:bodyPr>
          <a:lstStyle/>
          <a:p>
            <a:r>
              <a:rPr lang="zh-CN" altLang="en-US" sz="2000" b="1" dirty="0" smtClean="0">
                <a:solidFill>
                  <a:schemeClr val="accent6"/>
                </a:solidFill>
                <a:effectLst>
                  <a:outerShdw blurRad="38100" dist="38100" dir="2700000" algn="tl">
                    <a:srgbClr val="000000">
                      <a:alpha val="43137"/>
                    </a:srgbClr>
                  </a:outerShdw>
                </a:effectLst>
                <a:latin typeface="黑体" pitchFamily="49" charset="-122"/>
                <a:ea typeface="黑体" pitchFamily="49" charset="-122"/>
              </a:rPr>
              <a:t>水泥</a:t>
            </a:r>
            <a:endParaRPr lang="zh-CN" altLang="en-US" sz="2000" b="1" dirty="0">
              <a:solidFill>
                <a:schemeClr val="accent6"/>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7" name="矩形 16"/>
          <p:cNvSpPr/>
          <p:nvPr/>
        </p:nvSpPr>
        <p:spPr>
          <a:xfrm>
            <a:off x="3357554" y="2428874"/>
            <a:ext cx="646331" cy="369332"/>
          </a:xfrm>
          <a:prstGeom prst="rect">
            <a:avLst/>
          </a:prstGeom>
        </p:spPr>
        <p:txBody>
          <a:bodyPr wrap="none">
            <a:spAutoFit/>
          </a:bodyPr>
          <a:lstStyle/>
          <a:p>
            <a:r>
              <a:rPr lang="zh-CN" altLang="en-US" b="1" dirty="0" smtClean="0">
                <a:solidFill>
                  <a:schemeClr val="accent4"/>
                </a:solidFill>
                <a:effectLst>
                  <a:outerShdw blurRad="38100" dist="38100" dir="2700000" algn="tl">
                    <a:srgbClr val="000000">
                      <a:alpha val="43137"/>
                    </a:srgbClr>
                  </a:outerShdw>
                </a:effectLst>
                <a:latin typeface="黑体" pitchFamily="49" charset="-122"/>
                <a:ea typeface="黑体" pitchFamily="49" charset="-122"/>
              </a:rPr>
              <a:t>化肥</a:t>
            </a:r>
            <a:endParaRPr lang="zh-CN" altLang="en-US" b="1" dirty="0">
              <a:solidFill>
                <a:schemeClr val="accent4"/>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8" name="矩形 17"/>
          <p:cNvSpPr/>
          <p:nvPr/>
        </p:nvSpPr>
        <p:spPr>
          <a:xfrm>
            <a:off x="714348" y="2071684"/>
            <a:ext cx="646331" cy="369332"/>
          </a:xfrm>
          <a:prstGeom prst="rect">
            <a:avLst/>
          </a:prstGeom>
        </p:spPr>
        <p:txBody>
          <a:bodyPr wrap="none">
            <a:spAutoFit/>
          </a:bodyPr>
          <a:lstStyle/>
          <a:p>
            <a:r>
              <a:rPr lang="zh-CN" altLang="en-US" b="1" dirty="0" smtClean="0">
                <a:solidFill>
                  <a:schemeClr val="accent2"/>
                </a:solidFill>
                <a:effectLst>
                  <a:outerShdw blurRad="38100" dist="38100" dir="2700000" algn="tl">
                    <a:srgbClr val="000000">
                      <a:alpha val="43137"/>
                    </a:srgbClr>
                  </a:outerShdw>
                </a:effectLst>
                <a:latin typeface="黑体" pitchFamily="49" charset="-122"/>
                <a:ea typeface="黑体" pitchFamily="49" charset="-122"/>
              </a:rPr>
              <a:t>造船</a:t>
            </a:r>
            <a:endParaRPr lang="zh-CN" altLang="en-US" b="1" dirty="0">
              <a:solidFill>
                <a:schemeClr val="accent2"/>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9" name="矩形 18"/>
          <p:cNvSpPr/>
          <p:nvPr/>
        </p:nvSpPr>
        <p:spPr>
          <a:xfrm>
            <a:off x="1928794" y="1928808"/>
            <a:ext cx="646331" cy="369332"/>
          </a:xfrm>
          <a:prstGeom prst="rect">
            <a:avLst/>
          </a:prstGeom>
        </p:spPr>
        <p:txBody>
          <a:bodyPr wrap="none">
            <a:spAutoFit/>
          </a:bodyPr>
          <a:lstStyle/>
          <a:p>
            <a:r>
              <a:rPr lang="zh-CN" altLang="en-US" b="1" dirty="0" smtClean="0">
                <a:solidFill>
                  <a:schemeClr val="accent4"/>
                </a:solidFill>
                <a:effectLst>
                  <a:outerShdw blurRad="38100" dist="38100" dir="2700000" algn="tl">
                    <a:srgbClr val="000000">
                      <a:alpha val="43137"/>
                    </a:srgbClr>
                  </a:outerShdw>
                </a:effectLst>
                <a:latin typeface="黑体" pitchFamily="49" charset="-122"/>
                <a:ea typeface="黑体" pitchFamily="49" charset="-122"/>
              </a:rPr>
              <a:t>粗钢</a:t>
            </a:r>
            <a:endParaRPr lang="zh-CN" altLang="en-US" b="1" dirty="0">
              <a:solidFill>
                <a:schemeClr val="accent4"/>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0" name="矩形 19"/>
          <p:cNvSpPr/>
          <p:nvPr/>
        </p:nvSpPr>
        <p:spPr>
          <a:xfrm>
            <a:off x="642910" y="941325"/>
            <a:ext cx="4357718" cy="701731"/>
          </a:xfrm>
          <a:prstGeom prst="rect">
            <a:avLst/>
          </a:prstGeom>
        </p:spPr>
        <p:txBody>
          <a:bodyPr wrap="square">
            <a:spAutoFit/>
          </a:bodyPr>
          <a:lstStyle/>
          <a:p>
            <a:pPr>
              <a:lnSpc>
                <a:spcPct val="110000"/>
              </a:lnSpc>
            </a:pPr>
            <a:r>
              <a:rPr lang="zh-CN" altLang="en-US" b="1" dirty="0" smtClean="0"/>
              <a:t>        在世界</a:t>
            </a:r>
            <a:r>
              <a:rPr lang="en-US" b="1" dirty="0" smtClean="0"/>
              <a:t>500</a:t>
            </a:r>
            <a:r>
              <a:rPr lang="zh-CN" altLang="en-US" b="1" dirty="0" smtClean="0"/>
              <a:t>种主要工业品中，我国有</a:t>
            </a:r>
            <a:r>
              <a:rPr lang="en-US" b="1" dirty="0" smtClean="0"/>
              <a:t>220</a:t>
            </a:r>
            <a:r>
              <a:rPr lang="zh-CN" altLang="en-US" b="1" dirty="0" smtClean="0"/>
              <a:t>多种产品产量位居全球第一位</a:t>
            </a:r>
            <a:r>
              <a:rPr lang="en-US" altLang="zh-CN" b="1" dirty="0" smtClean="0"/>
              <a:t>——</a:t>
            </a:r>
            <a:endParaRPr lang="zh-CN" altLang="en-US" b="1" dirty="0"/>
          </a:p>
        </p:txBody>
      </p:sp>
      <p:sp>
        <p:nvSpPr>
          <p:cNvPr id="22" name="矩形 21"/>
          <p:cNvSpPr/>
          <p:nvPr/>
        </p:nvSpPr>
        <p:spPr>
          <a:xfrm>
            <a:off x="2714612" y="2130980"/>
            <a:ext cx="881973" cy="369332"/>
          </a:xfrm>
          <a:prstGeom prst="rect">
            <a:avLst/>
          </a:prstGeom>
        </p:spPr>
        <p:txBody>
          <a:bodyPr wrap="none">
            <a:spAutoFit/>
          </a:bodyPr>
          <a:lstStyle/>
          <a:p>
            <a:r>
              <a:rPr lang="zh-CN" altLang="en-US" b="1" dirty="0" smtClean="0">
                <a:solidFill>
                  <a:schemeClr val="accent6"/>
                </a:solidFill>
                <a:effectLst>
                  <a:outerShdw blurRad="38100" dist="38100" dir="2700000" algn="tl">
                    <a:srgbClr val="000000">
                      <a:alpha val="43137"/>
                    </a:srgbClr>
                  </a:outerShdw>
                </a:effectLst>
                <a:latin typeface="黑体" pitchFamily="49" charset="-122"/>
                <a:ea typeface="黑体" pitchFamily="49" charset="-122"/>
              </a:rPr>
              <a:t>电视机</a:t>
            </a:r>
            <a:endParaRPr lang="zh-CN" altLang="en-US" b="1" dirty="0">
              <a:solidFill>
                <a:schemeClr val="accent6"/>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3" name="矩形 22"/>
          <p:cNvSpPr/>
          <p:nvPr/>
        </p:nvSpPr>
        <p:spPr>
          <a:xfrm>
            <a:off x="4071934" y="2488170"/>
            <a:ext cx="649537" cy="369332"/>
          </a:xfrm>
          <a:prstGeom prst="rect">
            <a:avLst/>
          </a:prstGeom>
        </p:spPr>
        <p:txBody>
          <a:bodyPr wrap="none">
            <a:spAutoFit/>
          </a:bodyPr>
          <a:lstStyle/>
          <a:p>
            <a:r>
              <a:rPr lang="en-US" altLang="zh-CN" b="1" dirty="0" smtClean="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rPr>
              <a:t>……</a:t>
            </a:r>
            <a:endParaRPr lang="zh-CN" altLang="en-US" b="1" dirty="0">
              <a:solidFill>
                <a:schemeClr val="tx1">
                  <a:lumMod val="85000"/>
                  <a:lumOff val="15000"/>
                </a:schemeClr>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25" name="直接连接符 24"/>
          <p:cNvCxnSpPr/>
          <p:nvPr/>
        </p:nvCxnSpPr>
        <p:spPr>
          <a:xfrm>
            <a:off x="857224" y="1643056"/>
            <a:ext cx="3929090" cy="1588"/>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500166" y="2984053"/>
            <a:ext cx="3841116" cy="307777"/>
          </a:xfrm>
          <a:prstGeom prst="rect">
            <a:avLst/>
          </a:prstGeom>
        </p:spPr>
        <p:txBody>
          <a:bodyPr wrap="none">
            <a:spAutoFit/>
          </a:bodyPr>
          <a:lstStyle/>
          <a:p>
            <a:r>
              <a:rPr lang="en-US" sz="1400" b="1" dirty="0" smtClean="0">
                <a:solidFill>
                  <a:schemeClr val="tx1">
                    <a:lumMod val="85000"/>
                    <a:lumOff val="15000"/>
                  </a:schemeClr>
                </a:solidFill>
                <a:latin typeface="微软雅黑" pitchFamily="34" charset="-122"/>
                <a:ea typeface="微软雅黑" pitchFamily="34" charset="-122"/>
              </a:rPr>
              <a:t>2007</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altLang="zh-CN" sz="1400" b="1" dirty="0" smtClean="0">
                <a:solidFill>
                  <a:schemeClr val="tx1">
                    <a:lumMod val="85000"/>
                    <a:lumOff val="15000"/>
                  </a:schemeClr>
                </a:solidFill>
                <a:latin typeface="微软雅黑" pitchFamily="34" charset="-122"/>
                <a:ea typeface="微软雅黑" pitchFamily="34" charset="-122"/>
              </a:rPr>
              <a:t>-2016</a:t>
            </a:r>
            <a:r>
              <a:rPr lang="zh-CN" altLang="en-US" sz="1400" b="1" dirty="0" smtClean="0">
                <a:solidFill>
                  <a:schemeClr val="tx1">
                    <a:lumMod val="85000"/>
                    <a:lumOff val="15000"/>
                  </a:schemeClr>
                </a:solidFill>
                <a:latin typeface="微软雅黑" pitchFamily="34" charset="-122"/>
                <a:ea typeface="微软雅黑" pitchFamily="34" charset="-122"/>
              </a:rPr>
              <a:t>年我国出境旅游人数（亿人次）</a:t>
            </a:r>
            <a:endParaRPr lang="zh-CN" altLang="en-US" sz="1400" b="1" dirty="0">
              <a:solidFill>
                <a:schemeClr val="tx1">
                  <a:lumMod val="85000"/>
                  <a:lumOff val="15000"/>
                </a:schemeClr>
              </a:solidFill>
              <a:latin typeface="微软雅黑" pitchFamily="34" charset="-122"/>
              <a:ea typeface="微软雅黑" pitchFamily="34" charset="-122"/>
            </a:endParaRPr>
          </a:p>
        </p:txBody>
      </p:sp>
      <p:grpSp>
        <p:nvGrpSpPr>
          <p:cNvPr id="21" name="组合 34"/>
          <p:cNvGrpSpPr/>
          <p:nvPr/>
        </p:nvGrpSpPr>
        <p:grpSpPr>
          <a:xfrm>
            <a:off x="2339752" y="3327870"/>
            <a:ext cx="2500330" cy="324000"/>
            <a:chOff x="5554462" y="2428874"/>
            <a:chExt cx="2500330" cy="324000"/>
          </a:xfrm>
        </p:grpSpPr>
        <p:sp>
          <p:nvSpPr>
            <p:cNvPr id="34" name="矩形标注 33"/>
            <p:cNvSpPr/>
            <p:nvPr/>
          </p:nvSpPr>
          <p:spPr>
            <a:xfrm>
              <a:off x="5603235" y="2428874"/>
              <a:ext cx="2039459" cy="324000"/>
            </a:xfrm>
            <a:prstGeom prst="wedgeRectCallout">
              <a:avLst>
                <a:gd name="adj1" fmla="val 58094"/>
                <a:gd name="adj2" fmla="val -10995"/>
              </a:avLst>
            </a:prstGeom>
            <a:solidFill>
              <a:srgbClr val="F6E7E6"/>
            </a:solidFill>
            <a:ln w="95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554462" y="2428874"/>
              <a:ext cx="2500330" cy="307777"/>
            </a:xfrm>
            <a:prstGeom prst="rect">
              <a:avLst/>
            </a:prstGeom>
          </p:spPr>
          <p:txBody>
            <a:bodyPr wrap="square">
              <a:spAutoFit/>
            </a:bodyPr>
            <a:lstStyle/>
            <a:p>
              <a:r>
                <a:rPr lang="zh-CN" altLang="en-US" sz="1400" b="1" dirty="0" smtClean="0"/>
                <a:t>境外消费达</a:t>
              </a:r>
              <a:r>
                <a:rPr lang="en-US" sz="1400" b="1" dirty="0" smtClean="0">
                  <a:solidFill>
                    <a:srgbClr val="C00000"/>
                  </a:solidFill>
                  <a:latin typeface="微软雅黑" pitchFamily="34" charset="-122"/>
                  <a:ea typeface="微软雅黑" pitchFamily="34" charset="-122"/>
                </a:rPr>
                <a:t>1098</a:t>
              </a:r>
              <a:r>
                <a:rPr lang="zh-CN" altLang="en-US" sz="1400" b="1" dirty="0" smtClean="0">
                  <a:solidFill>
                    <a:srgbClr val="C00000"/>
                  </a:solidFill>
                  <a:latin typeface="微软雅黑" pitchFamily="34" charset="-122"/>
                  <a:ea typeface="微软雅黑" pitchFamily="34" charset="-122"/>
                </a:rPr>
                <a:t>亿</a:t>
              </a:r>
              <a:r>
                <a:rPr lang="zh-CN" altLang="en-US" sz="1400" b="1" dirty="0" smtClean="0"/>
                <a:t>美元</a:t>
              </a:r>
              <a:endParaRPr lang="zh-CN" altLang="en-US" sz="1400" b="1" dirty="0"/>
            </a:p>
          </p:txBody>
        </p:sp>
      </p:grpSp>
      <p:sp>
        <p:nvSpPr>
          <p:cNvPr id="39" name="矩形 38"/>
          <p:cNvSpPr/>
          <p:nvPr/>
        </p:nvSpPr>
        <p:spPr>
          <a:xfrm>
            <a:off x="5214942" y="883457"/>
            <a:ext cx="3571900" cy="1045351"/>
          </a:xfrm>
          <a:prstGeom prst="rect">
            <a:avLst/>
          </a:prstGeom>
        </p:spPr>
        <p:txBody>
          <a:bodyPr wrap="square">
            <a:spAutoFit/>
          </a:bodyPr>
          <a:lstStyle/>
          <a:p>
            <a:pPr>
              <a:lnSpc>
                <a:spcPct val="120000"/>
              </a:lnSpc>
            </a:pPr>
            <a:r>
              <a:rPr lang="zh-CN" altLang="en-US" dirty="0" smtClean="0"/>
              <a:t>         </a:t>
            </a:r>
            <a:r>
              <a:rPr lang="zh-CN" altLang="en-US" b="1" dirty="0" smtClean="0">
                <a:effectLst>
                  <a:outerShdw blurRad="38100" dist="38100" dir="2700000" algn="tl">
                    <a:srgbClr val="000000">
                      <a:alpha val="43137"/>
                    </a:srgbClr>
                  </a:outerShdw>
                </a:effectLst>
                <a:latin typeface="黑体" pitchFamily="2" charset="-122"/>
                <a:ea typeface="黑体" pitchFamily="2" charset="-122"/>
              </a:rPr>
              <a:t>不仅要关注产品和服务的产量，更要关注质量、关注技术、关注标准，关注品牌</a:t>
            </a:r>
            <a:r>
              <a:rPr lang="en-US" altLang="zh-CN"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b="1" dirty="0" smtClean="0">
              <a:effectLst>
                <a:outerShdw blurRad="38100" dist="38100" dir="2700000" algn="tl">
                  <a:srgbClr val="000000">
                    <a:alpha val="43137"/>
                  </a:srgbClr>
                </a:outerShdw>
              </a:effectLst>
              <a:latin typeface="黑体" pitchFamily="2" charset="-122"/>
              <a:ea typeface="黑体" pitchFamily="2" charset="-122"/>
            </a:endParaRPr>
          </a:p>
        </p:txBody>
      </p:sp>
      <p:grpSp>
        <p:nvGrpSpPr>
          <p:cNvPr id="48" name="组合 47"/>
          <p:cNvGrpSpPr/>
          <p:nvPr/>
        </p:nvGrpSpPr>
        <p:grpSpPr>
          <a:xfrm>
            <a:off x="5572132" y="2143122"/>
            <a:ext cx="3214709" cy="2404193"/>
            <a:chOff x="5572132" y="2143122"/>
            <a:chExt cx="3214709" cy="2404193"/>
          </a:xfrm>
        </p:grpSpPr>
        <p:pic>
          <p:nvPicPr>
            <p:cNvPr id="55" name="图片 54"/>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lum bright="64000" contrast="-93000"/>
              <a:extLst>
                <a:ext uri="{28A0092B-C50C-407E-A947-70E740481C1C}">
                  <a14:useLocalDpi xmlns:a14="http://schemas.microsoft.com/office/drawing/2010/main" val="0"/>
                </a:ext>
              </a:extLst>
            </a:blip>
            <a:stretch>
              <a:fillRect/>
            </a:stretch>
          </p:blipFill>
          <p:spPr>
            <a:xfrm>
              <a:off x="6072197" y="2618489"/>
              <a:ext cx="2377903" cy="1857388"/>
            </a:xfrm>
            <a:prstGeom prst="rect">
              <a:avLst/>
            </a:prstGeom>
          </p:spPr>
        </p:pic>
        <p:grpSp>
          <p:nvGrpSpPr>
            <p:cNvPr id="24" name="组合 50"/>
            <p:cNvGrpSpPr/>
            <p:nvPr/>
          </p:nvGrpSpPr>
          <p:grpSpPr>
            <a:xfrm>
              <a:off x="5572132" y="2143122"/>
              <a:ext cx="3214709" cy="2404193"/>
              <a:chOff x="5236971" y="1329818"/>
              <a:chExt cx="3214709" cy="3033863"/>
            </a:xfrm>
          </p:grpSpPr>
          <p:sp>
            <p:nvSpPr>
              <p:cNvPr id="52" name="Rectangle 14"/>
              <p:cNvSpPr/>
              <p:nvPr>
                <p:custDataLst>
                  <p:tags r:id="rId1"/>
                </p:custDataLst>
              </p:nvPr>
            </p:nvSpPr>
            <p:spPr bwMode="auto">
              <a:xfrm>
                <a:off x="5254435" y="1581322"/>
                <a:ext cx="3197245" cy="2782359"/>
              </a:xfrm>
              <a:prstGeom prst="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ndParaRPr>
              </a:p>
            </p:txBody>
          </p:sp>
          <p:sp>
            <p:nvSpPr>
              <p:cNvPr id="53" name="AutoShape 5"/>
              <p:cNvSpPr>
                <a:spLocks noChangeArrowheads="1"/>
              </p:cNvSpPr>
              <p:nvPr>
                <p:custDataLst>
                  <p:tags r:id="rId2"/>
                </p:custDataLst>
              </p:nvPr>
            </p:nvSpPr>
            <p:spPr bwMode="auto">
              <a:xfrm>
                <a:off x="5236971" y="1329818"/>
                <a:ext cx="2636037" cy="521948"/>
              </a:xfrm>
              <a:prstGeom prst="homePlate">
                <a:avLst>
                  <a:gd name="adj" fmla="val 25328"/>
                </a:avLst>
              </a:prstGeom>
              <a:solidFill>
                <a:schemeClr val="accent2"/>
              </a:solidFill>
              <a:ln w="19050">
                <a:solidFill>
                  <a:schemeClr val="accent2">
                    <a:lumMod val="75000"/>
                  </a:schemeClr>
                </a:solidFill>
                <a:miter lim="800000"/>
                <a:headEnd/>
                <a:tailEnd/>
              </a:ln>
            </p:spPr>
            <p:txBody>
              <a:bodyPr wrap="none" lIns="72000" tIns="0" rIns="0" bIns="0" anchor="ctr"/>
              <a:lstStyle/>
              <a:p>
                <a:endParaRPr lang="zh-CN" altLang="en-US">
                  <a:ea typeface="宋体" charset="-122"/>
                </a:endParaRPr>
              </a:p>
            </p:txBody>
          </p:sp>
          <p:sp>
            <p:nvSpPr>
              <p:cNvPr id="54" name="Text Box 6"/>
              <p:cNvSpPr txBox="1">
                <a:spLocks noChangeArrowheads="1"/>
              </p:cNvSpPr>
              <p:nvPr>
                <p:custDataLst>
                  <p:tags r:id="rId3"/>
                </p:custDataLst>
              </p:nvPr>
            </p:nvSpPr>
            <p:spPr bwMode="auto">
              <a:xfrm>
                <a:off x="5275090" y="1429357"/>
                <a:ext cx="2478292" cy="310707"/>
              </a:xfrm>
              <a:prstGeom prst="rect">
                <a:avLst/>
              </a:prstGeom>
              <a:noFill/>
              <a:ln w="6350">
                <a:noFill/>
                <a:miter lim="800000"/>
                <a:headEnd/>
                <a:tailEnd/>
              </a:ln>
            </p:spPr>
            <p:txBody>
              <a:bodyPr wrap="square" lIns="0" tIns="0" rIns="0" bIns="0" anchor="ctr">
                <a:spAutoFit/>
              </a:bodyPr>
              <a:lstStyle/>
              <a:p>
                <a:r>
                  <a:rPr lang="zh-CN" altLang="en-US" sz="1600" b="1" dirty="0" smtClean="0">
                    <a:solidFill>
                      <a:schemeClr val="bg1"/>
                    </a:solidFill>
                    <a:latin typeface="宋体" pitchFamily="2" charset="-122"/>
                    <a:ea typeface="宋体" pitchFamily="2" charset="-122"/>
                  </a:rPr>
                  <a:t>要做到：</a:t>
                </a:r>
              </a:p>
            </p:txBody>
          </p:sp>
        </p:grpSp>
      </p:grpSp>
      <p:sp>
        <p:nvSpPr>
          <p:cNvPr id="56" name="矩形 55"/>
          <p:cNvSpPr/>
          <p:nvPr/>
        </p:nvSpPr>
        <p:spPr>
          <a:xfrm>
            <a:off x="5643570" y="2643188"/>
            <a:ext cx="3214710" cy="1865126"/>
          </a:xfrm>
          <a:prstGeom prst="rect">
            <a:avLst/>
          </a:prstGeom>
        </p:spPr>
        <p:txBody>
          <a:bodyPr wrap="square">
            <a:spAutoFit/>
          </a:bodyPr>
          <a:lstStyle/>
          <a:p>
            <a:pPr>
              <a:lnSpc>
                <a:spcPct val="120000"/>
              </a:lnSpc>
              <a:buFont typeface="Wingdings" pitchFamily="2" charset="2"/>
              <a:buChar char="ü"/>
            </a:pPr>
            <a:r>
              <a:rPr lang="zh-CN" altLang="en-US" sz="1600" b="1" dirty="0" smtClean="0"/>
              <a:t> 要增强质量意识</a:t>
            </a:r>
            <a:endParaRPr lang="en-US" altLang="zh-CN" sz="1600" b="1" dirty="0" smtClean="0"/>
          </a:p>
          <a:p>
            <a:pPr>
              <a:lnSpc>
                <a:spcPct val="120000"/>
              </a:lnSpc>
              <a:buFont typeface="Wingdings" pitchFamily="2" charset="2"/>
              <a:buChar char="ü"/>
            </a:pPr>
            <a:r>
              <a:rPr lang="zh-CN" altLang="en-US" sz="1600" b="1" dirty="0" smtClean="0"/>
              <a:t> 坚持创新驱动、质量第一</a:t>
            </a:r>
            <a:endParaRPr lang="en-US" altLang="zh-CN" sz="1600" b="1" dirty="0" smtClean="0"/>
          </a:p>
          <a:p>
            <a:pPr>
              <a:lnSpc>
                <a:spcPct val="120000"/>
              </a:lnSpc>
              <a:buFont typeface="Wingdings" pitchFamily="2" charset="2"/>
              <a:buChar char="ü"/>
            </a:pPr>
            <a:r>
              <a:rPr lang="en-US" altLang="zh-CN" sz="1600" b="1" dirty="0" smtClean="0"/>
              <a:t> </a:t>
            </a:r>
            <a:r>
              <a:rPr lang="zh-CN" altLang="en-US" sz="1600" b="1" dirty="0" smtClean="0"/>
              <a:t>用标准来立业</a:t>
            </a:r>
            <a:endParaRPr lang="en-US" altLang="zh-CN" sz="1600" b="1" dirty="0" smtClean="0"/>
          </a:p>
          <a:p>
            <a:pPr>
              <a:lnSpc>
                <a:spcPct val="120000"/>
              </a:lnSpc>
              <a:buFont typeface="Wingdings" pitchFamily="2" charset="2"/>
              <a:buChar char="ü"/>
            </a:pPr>
            <a:r>
              <a:rPr lang="zh-CN" altLang="en-US" sz="1600" b="1" dirty="0" smtClean="0"/>
              <a:t> 用品牌来兴企</a:t>
            </a:r>
            <a:endParaRPr lang="en-US" altLang="zh-CN" sz="1600" b="1" dirty="0" smtClean="0"/>
          </a:p>
          <a:p>
            <a:pPr>
              <a:lnSpc>
                <a:spcPct val="120000"/>
              </a:lnSpc>
              <a:buFont typeface="Wingdings" pitchFamily="2" charset="2"/>
              <a:buChar char="ü"/>
            </a:pPr>
            <a:r>
              <a:rPr lang="zh-CN" altLang="en-US" sz="1600" b="1" dirty="0" smtClean="0"/>
              <a:t> 弘扬工匠精神，打造百年老店</a:t>
            </a:r>
            <a:endParaRPr lang="en-US" altLang="zh-CN" sz="1600" b="1" dirty="0" smtClean="0"/>
          </a:p>
          <a:p>
            <a:pPr>
              <a:lnSpc>
                <a:spcPct val="120000"/>
              </a:lnSpc>
              <a:buFont typeface="Wingdings" pitchFamily="2" charset="2"/>
              <a:buChar char="ü"/>
            </a:pPr>
            <a:r>
              <a:rPr lang="zh-CN" altLang="en-US" sz="1600" b="1" dirty="0" smtClean="0"/>
              <a:t> 推动中国产品向中国品牌转变</a:t>
            </a:r>
            <a:endParaRPr lang="zh-CN" altLang="en-US" sz="1600" b="1" dirty="0"/>
          </a:p>
        </p:txBody>
      </p:sp>
      <p:grpSp>
        <p:nvGrpSpPr>
          <p:cNvPr id="46" name="组合 45"/>
          <p:cNvGrpSpPr/>
          <p:nvPr/>
        </p:nvGrpSpPr>
        <p:grpSpPr>
          <a:xfrm>
            <a:off x="428596" y="3768688"/>
            <a:ext cx="928694" cy="911236"/>
            <a:chOff x="428596" y="3768688"/>
            <a:chExt cx="928694" cy="911236"/>
          </a:xfrm>
        </p:grpSpPr>
        <p:pic>
          <p:nvPicPr>
            <p:cNvPr id="43" name="图片 42"/>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480" t="1297" r="63333" b="63703"/>
            <a:stretch/>
          </p:blipFill>
          <p:spPr>
            <a:xfrm>
              <a:off x="428596" y="4077201"/>
              <a:ext cx="571504" cy="602723"/>
            </a:xfrm>
            <a:prstGeom prst="rect">
              <a:avLst/>
            </a:prstGeom>
          </p:spPr>
        </p:pic>
        <p:pic>
          <p:nvPicPr>
            <p:cNvPr id="44" name="图片 43"/>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000" r="34600" b="81889"/>
            <a:stretch/>
          </p:blipFill>
          <p:spPr>
            <a:xfrm>
              <a:off x="517109" y="3768688"/>
              <a:ext cx="840181" cy="517573"/>
            </a:xfrm>
            <a:prstGeom prst="rect">
              <a:avLst/>
            </a:prstGeom>
          </p:spPr>
        </p:pic>
        <p:pic>
          <p:nvPicPr>
            <p:cNvPr id="45" name="图片 4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800" t="38704" r="74075" b="37037"/>
            <a:stretch/>
          </p:blipFill>
          <p:spPr>
            <a:xfrm>
              <a:off x="928662" y="4214824"/>
              <a:ext cx="367987" cy="40348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3" presetClass="entr" presetSubtype="16"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3"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childTnLst>
                                </p:cTn>
                              </p:par>
                            </p:childTnLst>
                          </p:cTn>
                        </p:par>
                        <p:par>
                          <p:cTn id="63" fill="hold">
                            <p:stCondLst>
                              <p:cond delay="6500"/>
                            </p:stCondLst>
                            <p:childTnLst>
                              <p:par>
                                <p:cTn id="64" presetID="2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childTnLst>
                                </p:cTn>
                              </p:par>
                            </p:childTnLst>
                          </p:cTn>
                        </p:par>
                        <p:par>
                          <p:cTn id="73" fill="hold">
                            <p:stCondLst>
                              <p:cond delay="7500"/>
                            </p:stCondLst>
                            <p:childTnLst>
                              <p:par>
                                <p:cTn id="74" presetID="23" presetClass="entr" presetSubtype="16"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childTnLst>
                                </p:cTn>
                              </p:par>
                            </p:childTnLst>
                          </p:cTn>
                        </p:par>
                        <p:par>
                          <p:cTn id="78" fill="hold">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0">
                                          <p:val>
                                            <p:fltVal val="0"/>
                                          </p:val>
                                        </p:tav>
                                        <p:tav tm="100000">
                                          <p:val>
                                            <p:strVal val="#ppt_w"/>
                                          </p:val>
                                        </p:tav>
                                      </p:tavLst>
                                    </p:anim>
                                    <p:anim calcmode="lin" valueType="num">
                                      <p:cBhvr>
                                        <p:cTn id="82" dur="500" fill="hold"/>
                                        <p:tgtEl>
                                          <p:spTgt spid="4"/>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childTnLst>
                                </p:cTn>
                              </p:par>
                            </p:childTnLst>
                          </p:cTn>
                        </p:par>
                        <p:par>
                          <p:cTn id="88" fill="hold">
                            <p:stCondLst>
                              <p:cond delay="9000"/>
                            </p:stCondLst>
                            <p:childTnLst>
                              <p:par>
                                <p:cTn id="89" presetID="2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23" presetClass="entr" presetSubtype="16"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childTnLst>
                                </p:cTn>
                              </p:par>
                            </p:childTnLst>
                          </p:cTn>
                        </p:par>
                        <p:par>
                          <p:cTn id="98" fill="hold">
                            <p:stCondLst>
                              <p:cond delay="10000"/>
                            </p:stCondLst>
                            <p:childTnLst>
                              <p:par>
                                <p:cTn id="99" presetID="23" presetClass="entr" presetSubtype="16"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childTnLst>
                                </p:cTn>
                              </p:par>
                            </p:childTnLst>
                          </p:cTn>
                        </p:par>
                        <p:par>
                          <p:cTn id="103" fill="hold">
                            <p:stCondLst>
                              <p:cond delay="10500"/>
                            </p:stCondLst>
                            <p:childTnLst>
                              <p:par>
                                <p:cTn id="104" presetID="23" presetClass="entr" presetSubtype="16"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childTnLst>
                                </p:cTn>
                              </p:par>
                            </p:childTnLst>
                          </p:cTn>
                        </p:par>
                        <p:par>
                          <p:cTn id="108" fill="hold">
                            <p:stCondLst>
                              <p:cond delay="11000"/>
                            </p:stCondLst>
                            <p:childTnLst>
                              <p:par>
                                <p:cTn id="109" presetID="23" presetClass="entr" presetSubtype="16"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childTnLst>
                                </p:cTn>
                              </p:par>
                            </p:childTnLst>
                          </p:cTn>
                        </p:par>
                        <p:par>
                          <p:cTn id="113" fill="hold">
                            <p:stCondLst>
                              <p:cond delay="11500"/>
                            </p:stCondLst>
                            <p:childTnLst>
                              <p:par>
                                <p:cTn id="114" presetID="42" presetClass="entr" presetSubtype="0" fill="hold"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childTnLst>
                          </p:cTn>
                        </p:par>
                        <p:par>
                          <p:cTn id="119" fill="hold">
                            <p:stCondLst>
                              <p:cond delay="12500"/>
                            </p:stCondLst>
                            <p:childTnLst>
                              <p:par>
                                <p:cTn id="120" presetID="22" presetClass="entr" presetSubtype="2" fill="hold" nodeType="after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right)">
                                      <p:cBhvr>
                                        <p:cTn id="122" dur="500"/>
                                        <p:tgtEl>
                                          <p:spTgt spid="21"/>
                                        </p:tgtEl>
                                      </p:cBhvr>
                                    </p:animEffect>
                                  </p:childTnLst>
                                </p:cTn>
                              </p:par>
                            </p:childTnLst>
                          </p:cTn>
                        </p:par>
                        <p:par>
                          <p:cTn id="123" fill="hold">
                            <p:stCondLst>
                              <p:cond delay="13000"/>
                            </p:stCondLst>
                            <p:childTnLst>
                              <p:par>
                                <p:cTn id="124" presetID="42" presetClass="entr" presetSubtype="0" fill="hold"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par>
                          <p:cTn id="129" fill="hold">
                            <p:stCondLst>
                              <p:cond delay="14000"/>
                            </p:stCondLst>
                            <p:childTnLst>
                              <p:par>
                                <p:cTn id="130" presetID="22" presetClass="entr" presetSubtype="2" fill="hold"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wipe(right)">
                                      <p:cBhvr>
                                        <p:cTn id="132" dur="500"/>
                                        <p:tgtEl>
                                          <p:spTgt spid="42"/>
                                        </p:tgtEl>
                                      </p:cBhvr>
                                    </p:animEffect>
                                  </p:childTnLst>
                                </p:cTn>
                              </p:par>
                            </p:childTnLst>
                          </p:cTn>
                        </p:par>
                        <p:par>
                          <p:cTn id="133" fill="hold">
                            <p:stCondLst>
                              <p:cond delay="14500"/>
                            </p:stCondLst>
                            <p:childTnLst>
                              <p:par>
                                <p:cTn id="134" presetID="22" presetClass="entr" presetSubtype="8"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wipe(left)">
                                      <p:cBhvr>
                                        <p:cTn id="136" dur="500"/>
                                        <p:tgtEl>
                                          <p:spTgt spid="39"/>
                                        </p:tgtEl>
                                      </p:cBhvr>
                                    </p:animEffect>
                                  </p:childTnLst>
                                </p:cTn>
                              </p:par>
                            </p:childTnLst>
                          </p:cTn>
                        </p:par>
                        <p:par>
                          <p:cTn id="137" fill="hold">
                            <p:stCondLst>
                              <p:cond delay="15000"/>
                            </p:stCondLst>
                            <p:childTnLst>
                              <p:par>
                                <p:cTn id="138" presetID="23" presetClass="entr" presetSubtype="16" fill="hold" nodeType="after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childTnLst>
                                </p:cTn>
                              </p:par>
                            </p:childTnLst>
                          </p:cTn>
                        </p:par>
                        <p:par>
                          <p:cTn id="142" fill="hold">
                            <p:stCondLst>
                              <p:cond delay="15500"/>
                            </p:stCondLst>
                            <p:childTnLst>
                              <p:par>
                                <p:cTn id="143" presetID="22" presetClass="entr" presetSubtype="8" fill="hold" nodeType="afterEffect">
                                  <p:stCondLst>
                                    <p:cond delay="0"/>
                                  </p:stCondLst>
                                  <p:childTnLst>
                                    <p:set>
                                      <p:cBhvr>
                                        <p:cTn id="144" dur="1" fill="hold">
                                          <p:stCondLst>
                                            <p:cond delay="0"/>
                                          </p:stCondLst>
                                        </p:cTn>
                                        <p:tgtEl>
                                          <p:spTgt spid="56">
                                            <p:txEl>
                                              <p:pRg st="0" end="0"/>
                                            </p:txEl>
                                          </p:spTgt>
                                        </p:tgtEl>
                                        <p:attrNameLst>
                                          <p:attrName>style.visibility</p:attrName>
                                        </p:attrNameLst>
                                      </p:cBhvr>
                                      <p:to>
                                        <p:strVal val="visible"/>
                                      </p:to>
                                    </p:set>
                                    <p:animEffect transition="in" filter="wipe(left)">
                                      <p:cBhvr>
                                        <p:cTn id="145" dur="500"/>
                                        <p:tgtEl>
                                          <p:spTgt spid="56">
                                            <p:txEl>
                                              <p:pRg st="0" end="0"/>
                                            </p:txEl>
                                          </p:spTgt>
                                        </p:tgtEl>
                                      </p:cBhvr>
                                    </p:animEffect>
                                  </p:childTnLst>
                                </p:cTn>
                              </p:par>
                            </p:childTnLst>
                          </p:cTn>
                        </p:par>
                        <p:par>
                          <p:cTn id="146" fill="hold">
                            <p:stCondLst>
                              <p:cond delay="16000"/>
                            </p:stCondLst>
                            <p:childTnLst>
                              <p:par>
                                <p:cTn id="147" presetID="22" presetClass="entr" presetSubtype="8" fill="hold" nodeType="afterEffect">
                                  <p:stCondLst>
                                    <p:cond delay="0"/>
                                  </p:stCondLst>
                                  <p:childTnLst>
                                    <p:set>
                                      <p:cBhvr>
                                        <p:cTn id="148" dur="1" fill="hold">
                                          <p:stCondLst>
                                            <p:cond delay="0"/>
                                          </p:stCondLst>
                                        </p:cTn>
                                        <p:tgtEl>
                                          <p:spTgt spid="56">
                                            <p:txEl>
                                              <p:pRg st="1" end="1"/>
                                            </p:txEl>
                                          </p:spTgt>
                                        </p:tgtEl>
                                        <p:attrNameLst>
                                          <p:attrName>style.visibility</p:attrName>
                                        </p:attrNameLst>
                                      </p:cBhvr>
                                      <p:to>
                                        <p:strVal val="visible"/>
                                      </p:to>
                                    </p:set>
                                    <p:animEffect transition="in" filter="wipe(left)">
                                      <p:cBhvr>
                                        <p:cTn id="149" dur="500"/>
                                        <p:tgtEl>
                                          <p:spTgt spid="56">
                                            <p:txEl>
                                              <p:pRg st="1" end="1"/>
                                            </p:txEl>
                                          </p:spTgt>
                                        </p:tgtEl>
                                      </p:cBhvr>
                                    </p:animEffect>
                                  </p:childTnLst>
                                </p:cTn>
                              </p:par>
                            </p:childTnLst>
                          </p:cTn>
                        </p:par>
                        <p:par>
                          <p:cTn id="150" fill="hold">
                            <p:stCondLst>
                              <p:cond delay="16500"/>
                            </p:stCondLst>
                            <p:childTnLst>
                              <p:par>
                                <p:cTn id="151" presetID="22" presetClass="entr" presetSubtype="8" fill="hold" nodeType="afterEffect">
                                  <p:stCondLst>
                                    <p:cond delay="0"/>
                                  </p:stCondLst>
                                  <p:childTnLst>
                                    <p:set>
                                      <p:cBhvr>
                                        <p:cTn id="152" dur="1" fill="hold">
                                          <p:stCondLst>
                                            <p:cond delay="0"/>
                                          </p:stCondLst>
                                        </p:cTn>
                                        <p:tgtEl>
                                          <p:spTgt spid="56">
                                            <p:txEl>
                                              <p:pRg st="2" end="2"/>
                                            </p:txEl>
                                          </p:spTgt>
                                        </p:tgtEl>
                                        <p:attrNameLst>
                                          <p:attrName>style.visibility</p:attrName>
                                        </p:attrNameLst>
                                      </p:cBhvr>
                                      <p:to>
                                        <p:strVal val="visible"/>
                                      </p:to>
                                    </p:set>
                                    <p:animEffect transition="in" filter="wipe(left)">
                                      <p:cBhvr>
                                        <p:cTn id="153" dur="500"/>
                                        <p:tgtEl>
                                          <p:spTgt spid="56">
                                            <p:txEl>
                                              <p:pRg st="2" end="2"/>
                                            </p:txEl>
                                          </p:spTgt>
                                        </p:tgtEl>
                                      </p:cBhvr>
                                    </p:animEffect>
                                  </p:childTnLst>
                                </p:cTn>
                              </p:par>
                            </p:childTnLst>
                          </p:cTn>
                        </p:par>
                        <p:par>
                          <p:cTn id="154" fill="hold">
                            <p:stCondLst>
                              <p:cond delay="17000"/>
                            </p:stCondLst>
                            <p:childTnLst>
                              <p:par>
                                <p:cTn id="155" presetID="22" presetClass="entr" presetSubtype="8" fill="hold" nodeType="afterEffect">
                                  <p:stCondLst>
                                    <p:cond delay="0"/>
                                  </p:stCondLst>
                                  <p:childTnLst>
                                    <p:set>
                                      <p:cBhvr>
                                        <p:cTn id="156" dur="1" fill="hold">
                                          <p:stCondLst>
                                            <p:cond delay="0"/>
                                          </p:stCondLst>
                                        </p:cTn>
                                        <p:tgtEl>
                                          <p:spTgt spid="56">
                                            <p:txEl>
                                              <p:pRg st="3" end="3"/>
                                            </p:txEl>
                                          </p:spTgt>
                                        </p:tgtEl>
                                        <p:attrNameLst>
                                          <p:attrName>style.visibility</p:attrName>
                                        </p:attrNameLst>
                                      </p:cBhvr>
                                      <p:to>
                                        <p:strVal val="visible"/>
                                      </p:to>
                                    </p:set>
                                    <p:animEffect transition="in" filter="wipe(left)">
                                      <p:cBhvr>
                                        <p:cTn id="157" dur="500"/>
                                        <p:tgtEl>
                                          <p:spTgt spid="56">
                                            <p:txEl>
                                              <p:pRg st="3" end="3"/>
                                            </p:txEl>
                                          </p:spTgt>
                                        </p:tgtEl>
                                      </p:cBhvr>
                                    </p:animEffect>
                                  </p:childTnLst>
                                </p:cTn>
                              </p:par>
                            </p:childTnLst>
                          </p:cTn>
                        </p:par>
                        <p:par>
                          <p:cTn id="158" fill="hold">
                            <p:stCondLst>
                              <p:cond delay="17500"/>
                            </p:stCondLst>
                            <p:childTnLst>
                              <p:par>
                                <p:cTn id="159" presetID="22" presetClass="entr" presetSubtype="8" fill="hold" nodeType="afterEffect">
                                  <p:stCondLst>
                                    <p:cond delay="0"/>
                                  </p:stCondLst>
                                  <p:childTnLst>
                                    <p:set>
                                      <p:cBhvr>
                                        <p:cTn id="160" dur="1" fill="hold">
                                          <p:stCondLst>
                                            <p:cond delay="0"/>
                                          </p:stCondLst>
                                        </p:cTn>
                                        <p:tgtEl>
                                          <p:spTgt spid="56">
                                            <p:txEl>
                                              <p:pRg st="4" end="4"/>
                                            </p:txEl>
                                          </p:spTgt>
                                        </p:tgtEl>
                                        <p:attrNameLst>
                                          <p:attrName>style.visibility</p:attrName>
                                        </p:attrNameLst>
                                      </p:cBhvr>
                                      <p:to>
                                        <p:strVal val="visible"/>
                                      </p:to>
                                    </p:set>
                                    <p:animEffect transition="in" filter="wipe(left)">
                                      <p:cBhvr>
                                        <p:cTn id="161" dur="500"/>
                                        <p:tgtEl>
                                          <p:spTgt spid="56">
                                            <p:txEl>
                                              <p:pRg st="4" end="4"/>
                                            </p:txEl>
                                          </p:spTgt>
                                        </p:tgtEl>
                                      </p:cBhvr>
                                    </p:animEffect>
                                  </p:childTnLst>
                                </p:cTn>
                              </p:par>
                            </p:childTnLst>
                          </p:cTn>
                        </p:par>
                        <p:par>
                          <p:cTn id="162" fill="hold">
                            <p:stCondLst>
                              <p:cond delay="18000"/>
                            </p:stCondLst>
                            <p:childTnLst>
                              <p:par>
                                <p:cTn id="163" presetID="22" presetClass="entr" presetSubtype="8" fill="hold" nodeType="afterEffect">
                                  <p:stCondLst>
                                    <p:cond delay="0"/>
                                  </p:stCondLst>
                                  <p:childTnLst>
                                    <p:set>
                                      <p:cBhvr>
                                        <p:cTn id="164" dur="1" fill="hold">
                                          <p:stCondLst>
                                            <p:cond delay="0"/>
                                          </p:stCondLst>
                                        </p:cTn>
                                        <p:tgtEl>
                                          <p:spTgt spid="56">
                                            <p:txEl>
                                              <p:pRg st="5" end="5"/>
                                            </p:txEl>
                                          </p:spTgt>
                                        </p:tgtEl>
                                        <p:attrNameLst>
                                          <p:attrName>style.visibility</p:attrName>
                                        </p:attrNameLst>
                                      </p:cBhvr>
                                      <p:to>
                                        <p:strVal val="visible"/>
                                      </p:to>
                                    </p:set>
                                    <p:animEffect transition="in" filter="wipe(left)">
                                      <p:cBhvr>
                                        <p:cTn id="165" dur="5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3" grpId="0"/>
      <p:bldP spid="31"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flipH="1">
            <a:off x="4750613" y="750081"/>
            <a:ext cx="5143500" cy="3643338"/>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00826" y="1210756"/>
            <a:ext cx="2406428" cy="2646878"/>
          </a:xfrm>
          <a:prstGeom prst="rect">
            <a:avLst/>
          </a:prstGeom>
        </p:spPr>
        <p:txBody>
          <a:bodyPr vert="horz" wrap="none">
            <a:spAutoFit/>
          </a:bodyPr>
          <a:lstStyle/>
          <a:p>
            <a:pPr fontAlgn="auto">
              <a:spcBef>
                <a:spcPts val="0"/>
              </a:spcBef>
              <a:spcAft>
                <a:spcPts val="0"/>
              </a:spcAft>
              <a:defRPr/>
            </a:pPr>
            <a:r>
              <a:rPr lang="en-US" altLang="zh-CN" sz="16600" b="1" spc="300" dirty="0" smtClean="0">
                <a:solidFill>
                  <a:schemeClr val="bg2"/>
                </a:solidFill>
                <a:effectLst>
                  <a:outerShdw blurRad="38100" dist="38100" dir="2700000" algn="tl">
                    <a:srgbClr val="000000">
                      <a:alpha val="43137"/>
                    </a:srgbClr>
                  </a:outerShdw>
                </a:effectLst>
                <a:latin typeface="黑体" pitchFamily="2" charset="-122"/>
                <a:ea typeface="黑体" pitchFamily="2" charset="-122"/>
              </a:rPr>
              <a:t>06</a:t>
            </a:r>
            <a:endParaRPr lang="zh-CN" altLang="en-US" sz="4400" b="1" spc="300" dirty="0">
              <a:solidFill>
                <a:schemeClr val="bg2"/>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4" name="图片 3" descr="杂志社logo 新域名.png"/>
          <p:cNvPicPr>
            <a:picLocks noChangeAspect="1"/>
          </p:cNvPicPr>
          <p:nvPr/>
        </p:nvPicPr>
        <p:blipFill>
          <a:blip r:embed="rId3" cstate="print"/>
          <a:stretch>
            <a:fillRect/>
          </a:stretch>
        </p:blipFill>
        <p:spPr>
          <a:xfrm>
            <a:off x="285720" y="571486"/>
            <a:ext cx="1913350" cy="449160"/>
          </a:xfrm>
          <a:prstGeom prst="rect">
            <a:avLst/>
          </a:prstGeom>
        </p:spPr>
      </p:pic>
      <p:sp>
        <p:nvSpPr>
          <p:cNvPr id="5" name="矩形 4"/>
          <p:cNvSpPr/>
          <p:nvPr/>
        </p:nvSpPr>
        <p:spPr>
          <a:xfrm>
            <a:off x="481650" y="1500180"/>
            <a:ext cx="4661854" cy="769441"/>
          </a:xfrm>
          <a:prstGeom prst="rect">
            <a:avLst/>
          </a:prstGeom>
        </p:spPr>
        <p:txBody>
          <a:bodyPr wrap="none">
            <a:spAutoFit/>
          </a:bodyPr>
          <a:lstStyle/>
          <a:p>
            <a:r>
              <a:rPr lang="zh-CN" altLang="en-US" sz="36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坚持打好</a:t>
            </a:r>
            <a:r>
              <a:rPr lang="zh-CN" altLang="en-US" sz="44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政策</a:t>
            </a:r>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组合</a:t>
            </a:r>
            <a:r>
              <a:rPr lang="zh-CN" altLang="en-US" sz="36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拳</a:t>
            </a:r>
            <a:endParaRPr lang="zh-CN" altLang="en-US" sz="4000" b="1" dirty="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 name="矩形 5"/>
          <p:cNvSpPr/>
          <p:nvPr/>
        </p:nvSpPr>
        <p:spPr>
          <a:xfrm>
            <a:off x="285720" y="2428874"/>
            <a:ext cx="5333511" cy="707886"/>
          </a:xfrm>
          <a:prstGeom prst="rect">
            <a:avLst/>
          </a:prstGeom>
        </p:spPr>
        <p:txBody>
          <a:bodyPr wrap="none">
            <a:spAutoFit/>
          </a:bodyPr>
          <a:lstStyle/>
          <a:p>
            <a:r>
              <a:rPr lang="zh-CN" altLang="en-US" sz="32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把发展的</a:t>
            </a:r>
            <a:r>
              <a:rPr lang="zh-CN" altLang="en-US" sz="40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重点</a:t>
            </a:r>
            <a:r>
              <a:rPr lang="zh-CN" altLang="en-US" sz="3200" b="1" dirty="0" smtClean="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rPr>
              <a:t>措施落到实处</a:t>
            </a:r>
            <a:endParaRPr lang="zh-CN" altLang="en-US" sz="3600" b="1" dirty="0">
              <a:solidFill>
                <a:schemeClr val="accent2">
                  <a:lumMod val="50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7" name="图片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0" y="3908474"/>
            <a:ext cx="2869185" cy="1020730"/>
          </a:xfrm>
          <a:prstGeom prst="rect">
            <a:avLst/>
          </a:prstGeom>
        </p:spPr>
      </p:pic>
      <p:cxnSp>
        <p:nvCxnSpPr>
          <p:cNvPr id="8" name="直接连接符 7"/>
          <p:cNvCxnSpPr/>
          <p:nvPr/>
        </p:nvCxnSpPr>
        <p:spPr>
          <a:xfrm>
            <a:off x="376046" y="4947839"/>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0-#ppt_w/2"/>
                                          </p:val>
                                        </p:tav>
                                        <p:tav tm="100000">
                                          <p:val>
                                            <p:strVal val="#ppt_x"/>
                                          </p:val>
                                        </p:tav>
                                      </p:tavLst>
                                    </p:anim>
                                    <p:anim calcmode="lin" valueType="num">
                                      <p:cBhvr additive="base">
                                        <p:cTn id="4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035849" y="1035849"/>
            <a:ext cx="5143500" cy="3071802"/>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2925554" y="1130848"/>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1</a:t>
            </a:r>
            <a:endParaRPr lang="zh-CN" altLang="en-US" b="1" dirty="0"/>
          </a:p>
        </p:txBody>
      </p:sp>
      <p:sp>
        <p:nvSpPr>
          <p:cNvPr id="9" name="矩形 8"/>
          <p:cNvSpPr/>
          <p:nvPr/>
        </p:nvSpPr>
        <p:spPr>
          <a:xfrm>
            <a:off x="3359317" y="1130848"/>
            <a:ext cx="3090911"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着力抓好 “三去一降一补”</a:t>
            </a:r>
            <a:endParaRPr lang="zh-CN" altLang="en-US"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500826" y="9593"/>
            <a:ext cx="2583465" cy="919083"/>
          </a:xfrm>
          <a:prstGeom prst="rect">
            <a:avLst/>
          </a:prstGeom>
        </p:spPr>
      </p:pic>
      <p:cxnSp>
        <p:nvCxnSpPr>
          <p:cNvPr id="23" name="直接连接符 22"/>
          <p:cNvCxnSpPr/>
          <p:nvPr/>
        </p:nvCxnSpPr>
        <p:spPr>
          <a:xfrm>
            <a:off x="4090854" y="928676"/>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500430" y="590122"/>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中有进</a:t>
            </a:r>
            <a:r>
              <a:rPr lang="en-US" altLang="zh-CN"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好</a:t>
            </a:r>
            <a:endParaRPr lang="zh-CN" altLang="en-US" sz="16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5" name="图片 24" descr="杂志社logo 新域名.png"/>
          <p:cNvPicPr>
            <a:picLocks noChangeAspect="1"/>
          </p:cNvPicPr>
          <p:nvPr/>
        </p:nvPicPr>
        <p:blipFill>
          <a:blip r:embed="rId3" cstate="print"/>
          <a:stretch>
            <a:fillRect/>
          </a:stretch>
        </p:blipFill>
        <p:spPr>
          <a:xfrm>
            <a:off x="7643834" y="4696406"/>
            <a:ext cx="1296000" cy="304236"/>
          </a:xfrm>
          <a:prstGeom prst="rect">
            <a:avLst/>
          </a:prstGeom>
        </p:spPr>
      </p:pic>
      <p:sp>
        <p:nvSpPr>
          <p:cNvPr id="16" name="椭圆 15"/>
          <p:cNvSpPr/>
          <p:nvPr/>
        </p:nvSpPr>
        <p:spPr>
          <a:xfrm>
            <a:off x="4357686" y="1568808"/>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2</a:t>
            </a:r>
            <a:endParaRPr lang="zh-CN" altLang="en-US" b="1" dirty="0"/>
          </a:p>
        </p:txBody>
      </p:sp>
      <p:sp>
        <p:nvSpPr>
          <p:cNvPr id="17" name="矩形 16"/>
          <p:cNvSpPr/>
          <p:nvPr/>
        </p:nvSpPr>
        <p:spPr>
          <a:xfrm>
            <a:off x="4791449" y="1559476"/>
            <a:ext cx="2973891"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深化重要领域和关键性改革</a:t>
            </a:r>
          </a:p>
        </p:txBody>
      </p:sp>
      <p:sp>
        <p:nvSpPr>
          <p:cNvPr id="19" name="椭圆 18"/>
          <p:cNvSpPr/>
          <p:nvPr/>
        </p:nvSpPr>
        <p:spPr>
          <a:xfrm>
            <a:off x="3286116" y="1988104"/>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3</a:t>
            </a:r>
            <a:endParaRPr lang="zh-CN" altLang="en-US" sz="2000" b="1" dirty="0"/>
          </a:p>
        </p:txBody>
      </p:sp>
      <p:sp>
        <p:nvSpPr>
          <p:cNvPr id="20" name="矩形 19"/>
          <p:cNvSpPr/>
          <p:nvPr/>
        </p:nvSpPr>
        <p:spPr>
          <a:xfrm>
            <a:off x="3719879" y="1988104"/>
            <a:ext cx="2741456" cy="369332"/>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进一步释放国内需求潜力</a:t>
            </a:r>
          </a:p>
        </p:txBody>
      </p:sp>
      <p:sp>
        <p:nvSpPr>
          <p:cNvPr id="26" name="椭圆 25"/>
          <p:cNvSpPr/>
          <p:nvPr/>
        </p:nvSpPr>
        <p:spPr>
          <a:xfrm>
            <a:off x="4662019" y="2428874"/>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4</a:t>
            </a:r>
            <a:endParaRPr lang="zh-CN" altLang="en-US" sz="2000" b="1" dirty="0"/>
          </a:p>
        </p:txBody>
      </p:sp>
      <p:sp>
        <p:nvSpPr>
          <p:cNvPr id="27" name="矩形 26"/>
          <p:cNvSpPr/>
          <p:nvPr/>
        </p:nvSpPr>
        <p:spPr>
          <a:xfrm>
            <a:off x="5095782" y="2428874"/>
            <a:ext cx="2973891" cy="369332"/>
          </a:xfrm>
          <a:prstGeom prst="rect">
            <a:avLst/>
          </a:prstGeom>
        </p:spPr>
        <p:txBody>
          <a:bodyPr wrap="none">
            <a:spAutoFit/>
          </a:bodyPr>
          <a:lstStyle/>
          <a:p>
            <a:pPr fontAlgn="base">
              <a:spcBef>
                <a:spcPct val="0"/>
              </a:spcBef>
              <a:spcAft>
                <a:spcPct val="0"/>
              </a:spcAf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推动新旧动能加快接续转换</a:t>
            </a:r>
          </a:p>
        </p:txBody>
      </p:sp>
      <p:sp>
        <p:nvSpPr>
          <p:cNvPr id="29" name="椭圆 28"/>
          <p:cNvSpPr/>
          <p:nvPr/>
        </p:nvSpPr>
        <p:spPr>
          <a:xfrm>
            <a:off x="3438516" y="2857502"/>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5</a:t>
            </a:r>
            <a:endParaRPr lang="zh-CN" altLang="en-US" sz="2000" b="1" dirty="0"/>
          </a:p>
        </p:txBody>
      </p:sp>
      <p:sp>
        <p:nvSpPr>
          <p:cNvPr id="30" name="矩形 29"/>
          <p:cNvSpPr/>
          <p:nvPr/>
        </p:nvSpPr>
        <p:spPr>
          <a:xfrm>
            <a:off x="3872279" y="2857502"/>
            <a:ext cx="3671198" cy="369332"/>
          </a:xfrm>
          <a:prstGeom prst="rect">
            <a:avLst/>
          </a:prstGeom>
        </p:spPr>
        <p:txBody>
          <a:bodyPr wrap="none">
            <a:spAutoFit/>
          </a:bodyPr>
          <a:lstStyle/>
          <a:p>
            <a:pPr fontAlgn="base">
              <a:spcBef>
                <a:spcPct val="0"/>
              </a:spcBef>
              <a:spcAft>
                <a:spcPct val="0"/>
              </a:spcAf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促进农业提质增效和农民持续增收</a:t>
            </a:r>
          </a:p>
        </p:txBody>
      </p:sp>
      <p:sp>
        <p:nvSpPr>
          <p:cNvPr id="32" name="椭圆 31"/>
          <p:cNvSpPr/>
          <p:nvPr/>
        </p:nvSpPr>
        <p:spPr>
          <a:xfrm>
            <a:off x="4426314" y="3286130"/>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6</a:t>
            </a:r>
            <a:endParaRPr lang="zh-CN" altLang="en-US" sz="2000" b="1" dirty="0"/>
          </a:p>
        </p:txBody>
      </p:sp>
      <p:sp>
        <p:nvSpPr>
          <p:cNvPr id="33" name="矩形 32"/>
          <p:cNvSpPr/>
          <p:nvPr/>
        </p:nvSpPr>
        <p:spPr>
          <a:xfrm>
            <a:off x="4791449" y="3345426"/>
            <a:ext cx="3671198" cy="369332"/>
          </a:xfrm>
          <a:prstGeom prst="rect">
            <a:avLst/>
          </a:prstGeom>
        </p:spPr>
        <p:txBody>
          <a:bodyPr wrap="none">
            <a:spAutoFit/>
          </a:bodyPr>
          <a:lstStyle/>
          <a:p>
            <a:pPr fontAlgn="base">
              <a:spcBef>
                <a:spcPct val="0"/>
              </a:spcBef>
              <a:spcAft>
                <a:spcPct val="0"/>
              </a:spcAf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推进更深层次更高水平的双向开放</a:t>
            </a:r>
          </a:p>
        </p:txBody>
      </p:sp>
      <p:sp>
        <p:nvSpPr>
          <p:cNvPr id="34" name="椭圆 33"/>
          <p:cNvSpPr/>
          <p:nvPr/>
        </p:nvSpPr>
        <p:spPr>
          <a:xfrm>
            <a:off x="3590916" y="3783386"/>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7</a:t>
            </a:r>
            <a:endParaRPr lang="zh-CN" altLang="en-US" sz="2000" b="1" dirty="0"/>
          </a:p>
        </p:txBody>
      </p:sp>
      <p:sp>
        <p:nvSpPr>
          <p:cNvPr id="35" name="矩形 34"/>
          <p:cNvSpPr/>
          <p:nvPr/>
        </p:nvSpPr>
        <p:spPr>
          <a:xfrm>
            <a:off x="4024679" y="3774054"/>
            <a:ext cx="3206327" cy="369332"/>
          </a:xfrm>
          <a:prstGeom prst="rect">
            <a:avLst/>
          </a:prstGeom>
        </p:spPr>
        <p:txBody>
          <a:bodyPr wrap="none">
            <a:spAutoFit/>
          </a:bodyPr>
          <a:lstStyle/>
          <a:p>
            <a:pPr fontAlgn="base">
              <a:spcBef>
                <a:spcPct val="0"/>
              </a:spcBef>
              <a:spcAft>
                <a:spcPct val="0"/>
              </a:spcAf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持续加强节能环保和生态建设</a:t>
            </a:r>
          </a:p>
        </p:txBody>
      </p:sp>
      <p:sp>
        <p:nvSpPr>
          <p:cNvPr id="38" name="椭圆 37"/>
          <p:cNvSpPr/>
          <p:nvPr/>
        </p:nvSpPr>
        <p:spPr>
          <a:xfrm>
            <a:off x="4664808" y="4214824"/>
            <a:ext cx="360000" cy="36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8</a:t>
            </a:r>
            <a:endParaRPr lang="zh-CN" altLang="en-US" sz="2000" b="1" dirty="0"/>
          </a:p>
        </p:txBody>
      </p:sp>
      <p:sp>
        <p:nvSpPr>
          <p:cNvPr id="39" name="矩形 38"/>
          <p:cNvSpPr/>
          <p:nvPr/>
        </p:nvSpPr>
        <p:spPr>
          <a:xfrm>
            <a:off x="5098571" y="4214824"/>
            <a:ext cx="2973891" cy="369332"/>
          </a:xfrm>
          <a:prstGeom prst="rect">
            <a:avLst/>
          </a:prstGeom>
        </p:spPr>
        <p:txBody>
          <a:bodyPr wrap="none">
            <a:spAutoFit/>
          </a:bodyPr>
          <a:lstStyle/>
          <a:p>
            <a:pPr fontAlgn="base">
              <a:spcBef>
                <a:spcPct val="0"/>
              </a:spcBef>
              <a:spcAft>
                <a:spcPct val="0"/>
              </a:spcAft>
            </a:pPr>
            <a:r>
              <a:rPr lang="zh-CN" altLang="en-US"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进一步织密扎牢民生保障网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50" fill="hold"/>
                                        <p:tgtEl>
                                          <p:spTgt spid="23"/>
                                        </p:tgtEl>
                                        <p:attrNameLst>
                                          <p:attrName>ppt_x</p:attrName>
                                        </p:attrNameLst>
                                      </p:cBhvr>
                                      <p:tavLst>
                                        <p:tav tm="0">
                                          <p:val>
                                            <p:strVal val="0-#ppt_w/2"/>
                                          </p:val>
                                        </p:tav>
                                        <p:tav tm="100000">
                                          <p:val>
                                            <p:strVal val="#ppt_x"/>
                                          </p:val>
                                        </p:tav>
                                      </p:tavLst>
                                    </p:anim>
                                    <p:anim calcmode="lin" valueType="num">
                                      <p:cBhvr additive="base">
                                        <p:cTn id="23" dur="25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4"/>
                                        </p:tgtEl>
                                        <p:attrNameLst>
                                          <p:attrName>ppt_y</p:attrName>
                                        </p:attrNameLst>
                                      </p:cBhvr>
                                      <p:tavLst>
                                        <p:tav tm="0">
                                          <p:val>
                                            <p:strVal val="#ppt_y"/>
                                          </p:val>
                                        </p:tav>
                                        <p:tav tm="100000">
                                          <p:val>
                                            <p:strVal val="#ppt_y"/>
                                          </p:val>
                                        </p:tav>
                                      </p:tavLst>
                                    </p:anim>
                                    <p:anim calcmode="lin" valueType="num">
                                      <p:cBhvr>
                                        <p:cTn id="2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4"/>
                                        </p:tgtEl>
                                      </p:cBhvr>
                                    </p:animEffect>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90"/>
                                          </p:val>
                                        </p:tav>
                                        <p:tav tm="100000">
                                          <p:val>
                                            <p:fltVal val="0"/>
                                          </p:val>
                                        </p:tav>
                                      </p:tavLst>
                                    </p:anim>
                                    <p:animEffect transition="in" filter="fade">
                                      <p:cBhvr>
                                        <p:cTn id="49" dur="500"/>
                                        <p:tgtEl>
                                          <p:spTgt spid="16"/>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 calcmode="lin" valueType="num">
                                      <p:cBhvr>
                                        <p:cTn id="59" dur="500" fill="hold"/>
                                        <p:tgtEl>
                                          <p:spTgt spid="19"/>
                                        </p:tgtEl>
                                        <p:attrNameLst>
                                          <p:attrName>style.rotation</p:attrName>
                                        </p:attrNameLst>
                                      </p:cBhvr>
                                      <p:tavLst>
                                        <p:tav tm="0">
                                          <p:val>
                                            <p:fltVal val="90"/>
                                          </p:val>
                                        </p:tav>
                                        <p:tav tm="100000">
                                          <p:val>
                                            <p:fltVal val="0"/>
                                          </p:val>
                                        </p:tav>
                                      </p:tavLst>
                                    </p:anim>
                                    <p:animEffect transition="in" filter="fade">
                                      <p:cBhvr>
                                        <p:cTn id="60" dur="500"/>
                                        <p:tgtEl>
                                          <p:spTgt spid="19"/>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150"/>
                            </p:stCondLst>
                            <p:childTnLst>
                              <p:par>
                                <p:cTn id="66" presetID="31"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 calcmode="lin" valueType="num">
                                      <p:cBhvr>
                                        <p:cTn id="70" dur="500" fill="hold"/>
                                        <p:tgtEl>
                                          <p:spTgt spid="26"/>
                                        </p:tgtEl>
                                        <p:attrNameLst>
                                          <p:attrName>style.rotation</p:attrName>
                                        </p:attrNameLst>
                                      </p:cBhvr>
                                      <p:tavLst>
                                        <p:tav tm="0">
                                          <p:val>
                                            <p:fltVal val="90"/>
                                          </p:val>
                                        </p:tav>
                                        <p:tav tm="100000">
                                          <p:val>
                                            <p:fltVal val="0"/>
                                          </p:val>
                                        </p:tav>
                                      </p:tavLst>
                                    </p:anim>
                                    <p:animEffect transition="in" filter="fade">
                                      <p:cBhvr>
                                        <p:cTn id="71" dur="500"/>
                                        <p:tgtEl>
                                          <p:spTgt spid="26"/>
                                        </p:tgtEl>
                                      </p:cBhvr>
                                    </p:animEffect>
                                  </p:childTnLst>
                                </p:cTn>
                              </p:par>
                            </p:childTnLst>
                          </p:cTn>
                        </p:par>
                        <p:par>
                          <p:cTn id="72" fill="hold">
                            <p:stCondLst>
                              <p:cond delay="66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150"/>
                            </p:stCondLst>
                            <p:childTnLst>
                              <p:par>
                                <p:cTn id="77" presetID="31"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 calcmode="lin" valueType="num">
                                      <p:cBhvr>
                                        <p:cTn id="81" dur="500" fill="hold"/>
                                        <p:tgtEl>
                                          <p:spTgt spid="29"/>
                                        </p:tgtEl>
                                        <p:attrNameLst>
                                          <p:attrName>style.rotation</p:attrName>
                                        </p:attrNameLst>
                                      </p:cBhvr>
                                      <p:tavLst>
                                        <p:tav tm="0">
                                          <p:val>
                                            <p:fltVal val="90"/>
                                          </p:val>
                                        </p:tav>
                                        <p:tav tm="100000">
                                          <p:val>
                                            <p:fltVal val="0"/>
                                          </p:val>
                                        </p:tav>
                                      </p:tavLst>
                                    </p:anim>
                                    <p:animEffect transition="in" filter="fade">
                                      <p:cBhvr>
                                        <p:cTn id="82" dur="500"/>
                                        <p:tgtEl>
                                          <p:spTgt spid="29"/>
                                        </p:tgtEl>
                                      </p:cBhvr>
                                    </p:animEffect>
                                  </p:childTnLst>
                                </p:cTn>
                              </p:par>
                            </p:childTnLst>
                          </p:cTn>
                        </p:par>
                        <p:par>
                          <p:cTn id="83" fill="hold">
                            <p:stCondLst>
                              <p:cond delay="765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par>
                          <p:cTn id="87" fill="hold">
                            <p:stCondLst>
                              <p:cond delay="8150"/>
                            </p:stCondLst>
                            <p:childTnLst>
                              <p:par>
                                <p:cTn id="88" presetID="31"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 calcmode="lin" valueType="num">
                                      <p:cBhvr>
                                        <p:cTn id="92" dur="500" fill="hold"/>
                                        <p:tgtEl>
                                          <p:spTgt spid="32"/>
                                        </p:tgtEl>
                                        <p:attrNameLst>
                                          <p:attrName>style.rotation</p:attrName>
                                        </p:attrNameLst>
                                      </p:cBhvr>
                                      <p:tavLst>
                                        <p:tav tm="0">
                                          <p:val>
                                            <p:fltVal val="90"/>
                                          </p:val>
                                        </p:tav>
                                        <p:tav tm="100000">
                                          <p:val>
                                            <p:fltVal val="0"/>
                                          </p:val>
                                        </p:tav>
                                      </p:tavLst>
                                    </p:anim>
                                    <p:animEffect transition="in" filter="fade">
                                      <p:cBhvr>
                                        <p:cTn id="93" dur="500"/>
                                        <p:tgtEl>
                                          <p:spTgt spid="32"/>
                                        </p:tgtEl>
                                      </p:cBhvr>
                                    </p:animEffect>
                                  </p:childTnLst>
                                </p:cTn>
                              </p:par>
                            </p:childTnLst>
                          </p:cTn>
                        </p:par>
                        <p:par>
                          <p:cTn id="94" fill="hold">
                            <p:stCondLst>
                              <p:cond delay="8650"/>
                            </p:stCondLst>
                            <p:childTnLst>
                              <p:par>
                                <p:cTn id="95" presetID="22" presetClass="entr" presetSubtype="8"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9150"/>
                            </p:stCondLst>
                            <p:childTnLst>
                              <p:par>
                                <p:cTn id="99" presetID="31"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 calcmode="lin" valueType="num">
                                      <p:cBhvr>
                                        <p:cTn id="103" dur="500" fill="hold"/>
                                        <p:tgtEl>
                                          <p:spTgt spid="34"/>
                                        </p:tgtEl>
                                        <p:attrNameLst>
                                          <p:attrName>style.rotation</p:attrName>
                                        </p:attrNameLst>
                                      </p:cBhvr>
                                      <p:tavLst>
                                        <p:tav tm="0">
                                          <p:val>
                                            <p:fltVal val="90"/>
                                          </p:val>
                                        </p:tav>
                                        <p:tav tm="100000">
                                          <p:val>
                                            <p:fltVal val="0"/>
                                          </p:val>
                                        </p:tav>
                                      </p:tavLst>
                                    </p:anim>
                                    <p:animEffect transition="in" filter="fade">
                                      <p:cBhvr>
                                        <p:cTn id="104" dur="500"/>
                                        <p:tgtEl>
                                          <p:spTgt spid="34"/>
                                        </p:tgtEl>
                                      </p:cBhvr>
                                    </p:animEffect>
                                  </p:childTnLst>
                                </p:cTn>
                              </p:par>
                            </p:childTnLst>
                          </p:cTn>
                        </p:par>
                        <p:par>
                          <p:cTn id="105" fill="hold">
                            <p:stCondLst>
                              <p:cond delay="9650"/>
                            </p:stCondLst>
                            <p:childTnLst>
                              <p:par>
                                <p:cTn id="106" presetID="22" presetClass="entr" presetSubtype="8"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left)">
                                      <p:cBhvr>
                                        <p:cTn id="108" dur="500"/>
                                        <p:tgtEl>
                                          <p:spTgt spid="35"/>
                                        </p:tgtEl>
                                      </p:cBhvr>
                                    </p:animEffect>
                                  </p:childTnLst>
                                </p:cTn>
                              </p:par>
                            </p:childTnLst>
                          </p:cTn>
                        </p:par>
                        <p:par>
                          <p:cTn id="109" fill="hold">
                            <p:stCondLst>
                              <p:cond delay="10150"/>
                            </p:stCondLst>
                            <p:childTnLst>
                              <p:par>
                                <p:cTn id="110" presetID="31" presetClass="entr" presetSubtype="0"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p:cTn id="112" dur="500" fill="hold"/>
                                        <p:tgtEl>
                                          <p:spTgt spid="38"/>
                                        </p:tgtEl>
                                        <p:attrNameLst>
                                          <p:attrName>ppt_w</p:attrName>
                                        </p:attrNameLst>
                                      </p:cBhvr>
                                      <p:tavLst>
                                        <p:tav tm="0">
                                          <p:val>
                                            <p:fltVal val="0"/>
                                          </p:val>
                                        </p:tav>
                                        <p:tav tm="100000">
                                          <p:val>
                                            <p:strVal val="#ppt_w"/>
                                          </p:val>
                                        </p:tav>
                                      </p:tavLst>
                                    </p:anim>
                                    <p:anim calcmode="lin" valueType="num">
                                      <p:cBhvr>
                                        <p:cTn id="113" dur="500" fill="hold"/>
                                        <p:tgtEl>
                                          <p:spTgt spid="38"/>
                                        </p:tgtEl>
                                        <p:attrNameLst>
                                          <p:attrName>ppt_h</p:attrName>
                                        </p:attrNameLst>
                                      </p:cBhvr>
                                      <p:tavLst>
                                        <p:tav tm="0">
                                          <p:val>
                                            <p:fltVal val="0"/>
                                          </p:val>
                                        </p:tav>
                                        <p:tav tm="100000">
                                          <p:val>
                                            <p:strVal val="#ppt_h"/>
                                          </p:val>
                                        </p:tav>
                                      </p:tavLst>
                                    </p:anim>
                                    <p:anim calcmode="lin" valueType="num">
                                      <p:cBhvr>
                                        <p:cTn id="114" dur="500" fill="hold"/>
                                        <p:tgtEl>
                                          <p:spTgt spid="38"/>
                                        </p:tgtEl>
                                        <p:attrNameLst>
                                          <p:attrName>style.rotation</p:attrName>
                                        </p:attrNameLst>
                                      </p:cBhvr>
                                      <p:tavLst>
                                        <p:tav tm="0">
                                          <p:val>
                                            <p:fltVal val="90"/>
                                          </p:val>
                                        </p:tav>
                                        <p:tav tm="100000">
                                          <p:val>
                                            <p:fltVal val="0"/>
                                          </p:val>
                                        </p:tav>
                                      </p:tavLst>
                                    </p:anim>
                                    <p:animEffect transition="in" filter="fade">
                                      <p:cBhvr>
                                        <p:cTn id="115" dur="500"/>
                                        <p:tgtEl>
                                          <p:spTgt spid="38"/>
                                        </p:tgtEl>
                                      </p:cBhvr>
                                    </p:animEffect>
                                  </p:childTnLst>
                                </p:cTn>
                              </p:par>
                            </p:childTnLst>
                          </p:cTn>
                        </p:par>
                        <p:par>
                          <p:cTn id="116" fill="hold">
                            <p:stCondLst>
                              <p:cond delay="10650"/>
                            </p:stCondLst>
                            <p:childTnLst>
                              <p:par>
                                <p:cTn id="117" presetID="22" presetClass="entr" presetSubtype="8"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left)">
                                      <p:cBhvr>
                                        <p:cTn id="119" dur="500"/>
                                        <p:tgtEl>
                                          <p:spTgt spid="39"/>
                                        </p:tgtEl>
                                      </p:cBhvr>
                                    </p:animEffect>
                                  </p:childTnLst>
                                </p:cTn>
                              </p:par>
                            </p:childTnLst>
                          </p:cTn>
                        </p:par>
                        <p:par>
                          <p:cTn id="120" fill="hold">
                            <p:stCondLst>
                              <p:cond delay="11150"/>
                            </p:stCondLst>
                            <p:childTnLst>
                              <p:par>
                                <p:cTn id="121" presetID="42" presetClass="entr" presetSubtype="0" fill="hold"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1000"/>
                                        <p:tgtEl>
                                          <p:spTgt spid="25"/>
                                        </p:tgtEl>
                                      </p:cBhvr>
                                    </p:animEffect>
                                    <p:anim calcmode="lin" valueType="num">
                                      <p:cBhvr>
                                        <p:cTn id="124" dur="1000" fill="hold"/>
                                        <p:tgtEl>
                                          <p:spTgt spid="25"/>
                                        </p:tgtEl>
                                        <p:attrNameLst>
                                          <p:attrName>ppt_x</p:attrName>
                                        </p:attrNameLst>
                                      </p:cBhvr>
                                      <p:tavLst>
                                        <p:tav tm="0">
                                          <p:val>
                                            <p:strVal val="#ppt_x"/>
                                          </p:val>
                                        </p:tav>
                                        <p:tav tm="100000">
                                          <p:val>
                                            <p:strVal val="#ppt_x"/>
                                          </p:val>
                                        </p:tav>
                                      </p:tavLst>
                                    </p:anim>
                                    <p:anim calcmode="lin" valueType="num">
                                      <p:cBhvr>
                                        <p:cTn id="1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24" grpId="0"/>
      <p:bldP spid="16" grpId="0" animBg="1"/>
      <p:bldP spid="17" grpId="0"/>
      <p:bldP spid="19" grpId="0" animBg="1"/>
      <p:bldP spid="20" grpId="0"/>
      <p:bldP spid="26" grpId="0" animBg="1"/>
      <p:bldP spid="27" grpId="0"/>
      <p:bldP spid="29" grpId="0" animBg="1"/>
      <p:bldP spid="30" grpId="0"/>
      <p:bldP spid="32" grpId="0" animBg="1"/>
      <p:bldP spid="33" grpId="0"/>
      <p:bldP spid="34" grpId="0" animBg="1"/>
      <p:bldP spid="35" grpId="0"/>
      <p:bldP spid="38" grpId="0" animBg="1"/>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57356" y="191142"/>
            <a:ext cx="5775940"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（一）着力抓好 “三去一降一补”</a:t>
            </a:r>
          </a:p>
        </p:txBody>
      </p:sp>
      <p:grpSp>
        <p:nvGrpSpPr>
          <p:cNvPr id="7" name="组合 6"/>
          <p:cNvGrpSpPr/>
          <p:nvPr/>
        </p:nvGrpSpPr>
        <p:grpSpPr>
          <a:xfrm>
            <a:off x="514905" y="928676"/>
            <a:ext cx="3842781" cy="400110"/>
            <a:chOff x="2555776" y="1948770"/>
            <a:chExt cx="3842781" cy="400110"/>
          </a:xfrm>
        </p:grpSpPr>
        <p:grpSp>
          <p:nvGrpSpPr>
            <p:cNvPr id="8" name="组合 22"/>
            <p:cNvGrpSpPr/>
            <p:nvPr/>
          </p:nvGrpSpPr>
          <p:grpSpPr>
            <a:xfrm>
              <a:off x="2969533" y="1948770"/>
              <a:ext cx="3429024" cy="400110"/>
              <a:chOff x="89213" y="1876762"/>
              <a:chExt cx="3429024" cy="400110"/>
            </a:xfrm>
          </p:grpSpPr>
          <p:sp>
            <p:nvSpPr>
              <p:cNvPr id="10" name="矩形 9"/>
              <p:cNvSpPr/>
              <p:nvPr/>
            </p:nvSpPr>
            <p:spPr>
              <a:xfrm>
                <a:off x="89213" y="1876762"/>
                <a:ext cx="3005951"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去产能</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市场化和法制化</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11" name="直接连接符 10"/>
              <p:cNvCxnSpPr/>
              <p:nvPr/>
            </p:nvCxnSpPr>
            <p:spPr>
              <a:xfrm>
                <a:off x="3050237" y="213285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2555776"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388"/>
          <a:stretch>
            <a:fillRect/>
          </a:stretch>
        </p:blipFill>
        <p:spPr>
          <a:xfrm>
            <a:off x="1000100" y="1411642"/>
            <a:ext cx="3357586" cy="1945926"/>
          </a:xfrm>
          <a:prstGeom prst="rect">
            <a:avLst/>
          </a:prstGeom>
        </p:spPr>
      </p:pic>
      <p:grpSp>
        <p:nvGrpSpPr>
          <p:cNvPr id="16" name="组合 15"/>
          <p:cNvGrpSpPr/>
          <p:nvPr/>
        </p:nvGrpSpPr>
        <p:grpSpPr>
          <a:xfrm>
            <a:off x="285720" y="1500180"/>
            <a:ext cx="2000264" cy="928694"/>
            <a:chOff x="142844" y="1571618"/>
            <a:chExt cx="2000264" cy="928694"/>
          </a:xfrm>
        </p:grpSpPr>
        <p:sp>
          <p:nvSpPr>
            <p:cNvPr id="15" name="云形标注 14"/>
            <p:cNvSpPr/>
            <p:nvPr/>
          </p:nvSpPr>
          <p:spPr>
            <a:xfrm>
              <a:off x="142844" y="1571618"/>
              <a:ext cx="1928826" cy="928694"/>
            </a:xfrm>
            <a:prstGeom prst="cloudCallout">
              <a:avLst>
                <a:gd name="adj1" fmla="val 75978"/>
                <a:gd name="adj2" fmla="val 40833"/>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5720" y="1697896"/>
              <a:ext cx="1857388" cy="624145"/>
            </a:xfrm>
            <a:prstGeom prst="rect">
              <a:avLst/>
            </a:prstGeom>
          </p:spPr>
          <p:txBody>
            <a:bodyPr wrap="square">
              <a:spAutoFit/>
            </a:bodyPr>
            <a:lstStyle/>
            <a:p>
              <a:pPr>
                <a:lnSpc>
                  <a:spcPct val="120000"/>
                </a:lnSpc>
              </a:pPr>
              <a:r>
                <a:rPr lang="zh-CN" altLang="en-US" sz="1500" b="1" dirty="0" smtClean="0"/>
                <a:t>要抓住处置僵尸企业这个“牛鼻子”</a:t>
              </a:r>
              <a:endParaRPr lang="zh-CN" altLang="en-US" sz="1500" b="1" dirty="0"/>
            </a:p>
          </p:txBody>
        </p:sp>
      </p:grpSp>
      <p:grpSp>
        <p:nvGrpSpPr>
          <p:cNvPr id="17" name="组合 16"/>
          <p:cNvGrpSpPr/>
          <p:nvPr/>
        </p:nvGrpSpPr>
        <p:grpSpPr>
          <a:xfrm>
            <a:off x="928662" y="3286130"/>
            <a:ext cx="3214710" cy="400110"/>
            <a:chOff x="2491644" y="1948770"/>
            <a:chExt cx="3214710" cy="400110"/>
          </a:xfrm>
        </p:grpSpPr>
        <p:grpSp>
          <p:nvGrpSpPr>
            <p:cNvPr id="18" name="组合 22"/>
            <p:cNvGrpSpPr/>
            <p:nvPr/>
          </p:nvGrpSpPr>
          <p:grpSpPr>
            <a:xfrm>
              <a:off x="2969533" y="1948770"/>
              <a:ext cx="2736821" cy="400110"/>
              <a:chOff x="89213" y="1876762"/>
              <a:chExt cx="2736821" cy="400110"/>
            </a:xfrm>
          </p:grpSpPr>
          <p:sp>
            <p:nvSpPr>
              <p:cNvPr id="20" name="矩形 19"/>
              <p:cNvSpPr/>
              <p:nvPr/>
            </p:nvSpPr>
            <p:spPr>
              <a:xfrm>
                <a:off x="89213" y="1876762"/>
                <a:ext cx="2236510"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去库存</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因城施策</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21" name="直接连接符 20"/>
              <p:cNvCxnSpPr/>
              <p:nvPr/>
            </p:nvCxnSpPr>
            <p:spPr>
              <a:xfrm>
                <a:off x="2358034" y="213399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9" name="直接连接符 18"/>
            <p:cNvCxnSpPr/>
            <p:nvPr/>
          </p:nvCxnSpPr>
          <p:spPr>
            <a:xfrm>
              <a:off x="2491644"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0034" y="3780014"/>
            <a:ext cx="792000" cy="792000"/>
            <a:chOff x="5292080" y="1628800"/>
            <a:chExt cx="1044000" cy="1044000"/>
          </a:xfrm>
        </p:grpSpPr>
        <p:sp>
          <p:nvSpPr>
            <p:cNvPr id="24" name="椭圆 23"/>
            <p:cNvSpPr/>
            <p:nvPr/>
          </p:nvSpPr>
          <p:spPr bwMode="auto">
            <a:xfrm>
              <a:off x="5292080" y="1628800"/>
              <a:ext cx="1044000" cy="1044000"/>
            </a:xfrm>
            <a:prstGeom prst="ellipse">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C00000"/>
                </a:solidFill>
                <a:effectLst/>
                <a:latin typeface="黑体" pitchFamily="49" charset="-122"/>
                <a:ea typeface="黑体" pitchFamily="49" charset="-122"/>
              </a:endParaRPr>
            </a:p>
          </p:txBody>
        </p:sp>
        <p:sp>
          <p:nvSpPr>
            <p:cNvPr id="25" name="矩形 24"/>
            <p:cNvSpPr/>
            <p:nvPr/>
          </p:nvSpPr>
          <p:spPr>
            <a:xfrm>
              <a:off x="5407385" y="1708557"/>
              <a:ext cx="890017" cy="892551"/>
            </a:xfrm>
            <a:prstGeom prst="rect">
              <a:avLst/>
            </a:prstGeom>
            <a:ln>
              <a:noFill/>
            </a:ln>
          </p:spPr>
          <p:txBody>
            <a:bodyPr wrap="none">
              <a:spAutoFit/>
            </a:bodyPr>
            <a:lstStyle/>
            <a:p>
              <a:pPr algn="ctr" fontAlgn="base">
                <a:spcBef>
                  <a:spcPct val="0"/>
                </a:spcBef>
                <a:spcAft>
                  <a:spcPct val="0"/>
                </a:spcAft>
              </a:pPr>
              <a:r>
                <a:rPr lang="zh-CN" altLang="en-US" sz="1900" b="1" dirty="0" smtClean="0">
                  <a:solidFill>
                    <a:schemeClr val="tx2"/>
                  </a:solidFill>
                  <a:latin typeface="黑体" pitchFamily="49" charset="-122"/>
                  <a:ea typeface="黑体" pitchFamily="49" charset="-122"/>
                </a:rPr>
                <a:t>城市</a:t>
              </a:r>
              <a:endParaRPr lang="en-US" altLang="zh-CN" sz="1900" b="1" dirty="0" smtClean="0">
                <a:solidFill>
                  <a:schemeClr val="tx2"/>
                </a:solidFill>
                <a:latin typeface="黑体" pitchFamily="49" charset="-122"/>
                <a:ea typeface="黑体" pitchFamily="49" charset="-122"/>
              </a:endParaRPr>
            </a:p>
            <a:p>
              <a:pPr algn="ctr" fontAlgn="base">
                <a:spcBef>
                  <a:spcPct val="0"/>
                </a:spcBef>
                <a:spcAft>
                  <a:spcPct val="0"/>
                </a:spcAft>
              </a:pPr>
              <a:r>
                <a:rPr lang="zh-CN" altLang="en-US" sz="1900" b="1" dirty="0" smtClean="0">
                  <a:solidFill>
                    <a:schemeClr val="tx2"/>
                  </a:solidFill>
                  <a:latin typeface="黑体" pitchFamily="49" charset="-122"/>
                  <a:ea typeface="黑体" pitchFamily="49" charset="-122"/>
                </a:rPr>
                <a:t>落户</a:t>
              </a:r>
            </a:p>
          </p:txBody>
        </p:sp>
      </p:grpSp>
      <p:grpSp>
        <p:nvGrpSpPr>
          <p:cNvPr id="26" name="组合 25"/>
          <p:cNvGrpSpPr/>
          <p:nvPr/>
        </p:nvGrpSpPr>
        <p:grpSpPr>
          <a:xfrm>
            <a:off x="1409517" y="3780014"/>
            <a:ext cx="805031" cy="792000"/>
            <a:chOff x="5274903" y="1628800"/>
            <a:chExt cx="1061177" cy="1044000"/>
          </a:xfrm>
        </p:grpSpPr>
        <p:sp>
          <p:nvSpPr>
            <p:cNvPr id="27" name="椭圆 26"/>
            <p:cNvSpPr/>
            <p:nvPr/>
          </p:nvSpPr>
          <p:spPr bwMode="auto">
            <a:xfrm>
              <a:off x="5292080" y="1628800"/>
              <a:ext cx="1044000" cy="1044000"/>
            </a:xfrm>
            <a:prstGeom prst="ellipse">
              <a:avLst/>
            </a:prstGeom>
            <a:noFill/>
            <a:ln w="381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C00000"/>
                </a:solidFill>
                <a:effectLst/>
                <a:latin typeface="黑体" pitchFamily="49" charset="-122"/>
                <a:ea typeface="黑体" pitchFamily="49" charset="-122"/>
              </a:endParaRPr>
            </a:p>
          </p:txBody>
        </p:sp>
        <p:sp>
          <p:nvSpPr>
            <p:cNvPr id="28" name="矩形 27"/>
            <p:cNvSpPr/>
            <p:nvPr/>
          </p:nvSpPr>
          <p:spPr>
            <a:xfrm>
              <a:off x="5274903" y="1807792"/>
              <a:ext cx="1061174" cy="770840"/>
            </a:xfrm>
            <a:prstGeom prst="rect">
              <a:avLst/>
            </a:prstGeom>
            <a:ln>
              <a:noFill/>
            </a:ln>
          </p:spPr>
          <p:txBody>
            <a:bodyPr wrap="none">
              <a:spAutoFit/>
            </a:bodyPr>
            <a:lstStyle/>
            <a:p>
              <a:pPr algn="ctr" fontAlgn="base">
                <a:spcBef>
                  <a:spcPct val="0"/>
                </a:spcBef>
                <a:spcAft>
                  <a:spcPct val="0"/>
                </a:spcAft>
              </a:pPr>
              <a:r>
                <a:rPr lang="zh-CN" altLang="en-US" sz="1600" b="1" dirty="0" smtClean="0">
                  <a:solidFill>
                    <a:schemeClr val="accent6">
                      <a:lumMod val="50000"/>
                    </a:schemeClr>
                  </a:solidFill>
                  <a:latin typeface="黑体" pitchFamily="49" charset="-122"/>
                  <a:ea typeface="黑体" pitchFamily="49" charset="-122"/>
                </a:rPr>
                <a:t>棚户区</a:t>
              </a:r>
              <a:endParaRPr lang="en-US" altLang="zh-CN" sz="1600" b="1" dirty="0" smtClean="0">
                <a:solidFill>
                  <a:schemeClr val="accent6">
                    <a:lumMod val="50000"/>
                  </a:schemeClr>
                </a:solidFill>
                <a:latin typeface="黑体" pitchFamily="49" charset="-122"/>
                <a:ea typeface="黑体" pitchFamily="49" charset="-122"/>
              </a:endParaRPr>
            </a:p>
            <a:p>
              <a:pPr algn="ctr" fontAlgn="base">
                <a:spcBef>
                  <a:spcPct val="0"/>
                </a:spcBef>
                <a:spcAft>
                  <a:spcPct val="0"/>
                </a:spcAft>
              </a:pPr>
              <a:r>
                <a:rPr lang="zh-CN" altLang="en-US" sz="1600" b="1" dirty="0" smtClean="0">
                  <a:solidFill>
                    <a:schemeClr val="accent6">
                      <a:lumMod val="50000"/>
                    </a:schemeClr>
                  </a:solidFill>
                  <a:latin typeface="黑体" pitchFamily="49" charset="-122"/>
                  <a:ea typeface="黑体" pitchFamily="49" charset="-122"/>
                </a:rPr>
                <a:t>改造</a:t>
              </a:r>
            </a:p>
          </p:txBody>
        </p:sp>
      </p:grpSp>
      <p:grpSp>
        <p:nvGrpSpPr>
          <p:cNvPr id="32" name="组合 31"/>
          <p:cNvGrpSpPr/>
          <p:nvPr/>
        </p:nvGrpSpPr>
        <p:grpSpPr>
          <a:xfrm>
            <a:off x="2338209" y="3786196"/>
            <a:ext cx="805031" cy="792000"/>
            <a:chOff x="5274903" y="1628800"/>
            <a:chExt cx="1061177" cy="1044000"/>
          </a:xfrm>
        </p:grpSpPr>
        <p:sp>
          <p:nvSpPr>
            <p:cNvPr id="33" name="椭圆 32"/>
            <p:cNvSpPr/>
            <p:nvPr/>
          </p:nvSpPr>
          <p:spPr bwMode="auto">
            <a:xfrm>
              <a:off x="5292080" y="1628800"/>
              <a:ext cx="1044000" cy="1044000"/>
            </a:xfrm>
            <a:prstGeom prst="ellipse">
              <a:avLst/>
            </a:prstGeom>
            <a:no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C00000"/>
                </a:solidFill>
                <a:effectLst/>
                <a:latin typeface="黑体" pitchFamily="49" charset="-122"/>
                <a:ea typeface="黑体" pitchFamily="49" charset="-122"/>
              </a:endParaRPr>
            </a:p>
          </p:txBody>
        </p:sp>
        <p:sp>
          <p:nvSpPr>
            <p:cNvPr id="34" name="矩形 33"/>
            <p:cNvSpPr/>
            <p:nvPr/>
          </p:nvSpPr>
          <p:spPr>
            <a:xfrm>
              <a:off x="5274903" y="1722968"/>
              <a:ext cx="1061173" cy="770840"/>
            </a:xfrm>
            <a:prstGeom prst="rect">
              <a:avLst/>
            </a:prstGeom>
            <a:ln>
              <a:noFill/>
            </a:ln>
          </p:spPr>
          <p:txBody>
            <a:bodyPr wrap="none">
              <a:spAutoFit/>
            </a:bodyPr>
            <a:lstStyle/>
            <a:p>
              <a:pPr algn="ctr" fontAlgn="base">
                <a:spcBef>
                  <a:spcPct val="0"/>
                </a:spcBef>
                <a:spcAft>
                  <a:spcPct val="0"/>
                </a:spcAft>
              </a:pPr>
              <a:r>
                <a:rPr lang="zh-CN" altLang="en-US" sz="1600" b="1" dirty="0" smtClean="0">
                  <a:solidFill>
                    <a:schemeClr val="accent3">
                      <a:lumMod val="50000"/>
                    </a:schemeClr>
                  </a:solidFill>
                  <a:latin typeface="黑体" pitchFamily="49" charset="-122"/>
                  <a:ea typeface="黑体" pitchFamily="49" charset="-122"/>
                </a:rPr>
                <a:t>保障</a:t>
              </a:r>
              <a:endParaRPr lang="en-US" altLang="zh-CN" sz="1600" b="1" dirty="0" smtClean="0">
                <a:solidFill>
                  <a:schemeClr val="accent3">
                    <a:lumMod val="50000"/>
                  </a:schemeClr>
                </a:solidFill>
                <a:latin typeface="黑体" pitchFamily="49" charset="-122"/>
                <a:ea typeface="黑体" pitchFamily="49" charset="-122"/>
              </a:endParaRPr>
            </a:p>
            <a:p>
              <a:pPr algn="ctr" fontAlgn="base">
                <a:spcBef>
                  <a:spcPct val="0"/>
                </a:spcBef>
                <a:spcAft>
                  <a:spcPct val="0"/>
                </a:spcAft>
              </a:pPr>
              <a:r>
                <a:rPr lang="zh-CN" altLang="en-US" sz="1600" b="1" dirty="0" smtClean="0">
                  <a:solidFill>
                    <a:schemeClr val="accent3">
                      <a:lumMod val="50000"/>
                    </a:schemeClr>
                  </a:solidFill>
                  <a:latin typeface="黑体" pitchFamily="49" charset="-122"/>
                  <a:ea typeface="黑体" pitchFamily="49" charset="-122"/>
                </a:rPr>
                <a:t>安居房</a:t>
              </a:r>
            </a:p>
          </p:txBody>
        </p:sp>
      </p:grpSp>
      <p:grpSp>
        <p:nvGrpSpPr>
          <p:cNvPr id="38" name="组合 37"/>
          <p:cNvGrpSpPr/>
          <p:nvPr/>
        </p:nvGrpSpPr>
        <p:grpSpPr>
          <a:xfrm>
            <a:off x="3279935" y="3786196"/>
            <a:ext cx="792000" cy="792000"/>
            <a:chOff x="5292080" y="1628800"/>
            <a:chExt cx="1044000" cy="1044000"/>
          </a:xfrm>
        </p:grpSpPr>
        <p:sp>
          <p:nvSpPr>
            <p:cNvPr id="39" name="椭圆 38"/>
            <p:cNvSpPr/>
            <p:nvPr/>
          </p:nvSpPr>
          <p:spPr bwMode="auto">
            <a:xfrm>
              <a:off x="5292080" y="1628800"/>
              <a:ext cx="1044000" cy="1044000"/>
            </a:xfrm>
            <a:prstGeom prst="ellipse">
              <a:avLst/>
            </a:prstGeom>
            <a:noFill/>
            <a:ln w="381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C00000"/>
                </a:solidFill>
                <a:effectLst/>
                <a:latin typeface="黑体" pitchFamily="49" charset="-122"/>
                <a:ea typeface="黑体" pitchFamily="49" charset="-122"/>
              </a:endParaRPr>
            </a:p>
          </p:txBody>
        </p:sp>
        <p:sp>
          <p:nvSpPr>
            <p:cNvPr id="40" name="矩形 39"/>
            <p:cNvSpPr/>
            <p:nvPr/>
          </p:nvSpPr>
          <p:spPr>
            <a:xfrm>
              <a:off x="5394396" y="1708557"/>
              <a:ext cx="890017" cy="892551"/>
            </a:xfrm>
            <a:prstGeom prst="rect">
              <a:avLst/>
            </a:prstGeom>
            <a:ln>
              <a:noFill/>
            </a:ln>
          </p:spPr>
          <p:txBody>
            <a:bodyPr wrap="none">
              <a:spAutoFit/>
            </a:bodyPr>
            <a:lstStyle/>
            <a:p>
              <a:pPr algn="ctr" fontAlgn="base">
                <a:spcBef>
                  <a:spcPct val="0"/>
                </a:spcBef>
                <a:spcAft>
                  <a:spcPct val="0"/>
                </a:spcAft>
              </a:pPr>
              <a:r>
                <a:rPr lang="zh-CN" altLang="en-US" sz="1900" b="1" dirty="0" smtClean="0">
                  <a:solidFill>
                    <a:schemeClr val="accent4">
                      <a:lumMod val="50000"/>
                    </a:schemeClr>
                  </a:solidFill>
                  <a:latin typeface="黑体" pitchFamily="49" charset="-122"/>
                  <a:ea typeface="黑体" pitchFamily="49" charset="-122"/>
                </a:rPr>
                <a:t>住房</a:t>
              </a:r>
              <a:endParaRPr lang="en-US" altLang="zh-CN" sz="1900" b="1" dirty="0" smtClean="0">
                <a:solidFill>
                  <a:schemeClr val="accent4">
                    <a:lumMod val="50000"/>
                  </a:schemeClr>
                </a:solidFill>
                <a:latin typeface="黑体" pitchFamily="49" charset="-122"/>
                <a:ea typeface="黑体" pitchFamily="49" charset="-122"/>
              </a:endParaRPr>
            </a:p>
            <a:p>
              <a:pPr algn="ctr" fontAlgn="base">
                <a:spcBef>
                  <a:spcPct val="0"/>
                </a:spcBef>
                <a:spcAft>
                  <a:spcPct val="0"/>
                </a:spcAft>
              </a:pPr>
              <a:r>
                <a:rPr lang="zh-CN" altLang="en-US" sz="1900" b="1" dirty="0" smtClean="0">
                  <a:solidFill>
                    <a:schemeClr val="accent4">
                      <a:lumMod val="50000"/>
                    </a:schemeClr>
                  </a:solidFill>
                  <a:latin typeface="黑体" pitchFamily="49" charset="-122"/>
                  <a:ea typeface="黑体" pitchFamily="49" charset="-122"/>
                </a:rPr>
                <a:t>租赁</a:t>
              </a:r>
            </a:p>
          </p:txBody>
        </p:sp>
      </p:grpSp>
      <p:sp>
        <p:nvSpPr>
          <p:cNvPr id="44" name="矩形 43"/>
          <p:cNvSpPr/>
          <p:nvPr/>
        </p:nvSpPr>
        <p:spPr>
          <a:xfrm>
            <a:off x="4071934" y="3972979"/>
            <a:ext cx="675185" cy="384721"/>
          </a:xfrm>
          <a:prstGeom prst="rect">
            <a:avLst/>
          </a:prstGeom>
          <a:ln>
            <a:noFill/>
          </a:ln>
        </p:spPr>
        <p:txBody>
          <a:bodyPr wrap="none">
            <a:spAutoFit/>
          </a:bodyPr>
          <a:lstStyle/>
          <a:p>
            <a:pPr algn="ctr" fontAlgn="base">
              <a:spcBef>
                <a:spcPct val="0"/>
              </a:spcBef>
              <a:spcAft>
                <a:spcPct val="0"/>
              </a:spcAft>
            </a:pPr>
            <a:r>
              <a:rPr lang="en-US" altLang="zh-CN" sz="1900" b="1" dirty="0" smtClean="0">
                <a:solidFill>
                  <a:schemeClr val="tx2"/>
                </a:solidFill>
                <a:latin typeface="黑体" pitchFamily="49" charset="-122"/>
                <a:ea typeface="黑体" pitchFamily="49" charset="-122"/>
              </a:rPr>
              <a:t>……</a:t>
            </a:r>
            <a:endParaRPr lang="zh-CN" altLang="en-US" sz="1900" b="1" dirty="0" smtClean="0">
              <a:solidFill>
                <a:schemeClr val="tx2"/>
              </a:solidFill>
              <a:latin typeface="黑体" pitchFamily="49" charset="-122"/>
              <a:ea typeface="黑体" pitchFamily="49" charset="-122"/>
            </a:endParaRPr>
          </a:p>
        </p:txBody>
      </p:sp>
      <p:grpSp>
        <p:nvGrpSpPr>
          <p:cNvPr id="45" name="组合 44"/>
          <p:cNvGrpSpPr/>
          <p:nvPr/>
        </p:nvGrpSpPr>
        <p:grpSpPr>
          <a:xfrm>
            <a:off x="5429256" y="957194"/>
            <a:ext cx="3128401" cy="400110"/>
            <a:chOff x="2555776" y="1948770"/>
            <a:chExt cx="3128401" cy="400110"/>
          </a:xfrm>
        </p:grpSpPr>
        <p:grpSp>
          <p:nvGrpSpPr>
            <p:cNvPr id="46" name="组合 22"/>
            <p:cNvGrpSpPr/>
            <p:nvPr/>
          </p:nvGrpSpPr>
          <p:grpSpPr>
            <a:xfrm>
              <a:off x="2969533" y="1948770"/>
              <a:ext cx="2714644" cy="400110"/>
              <a:chOff x="89213" y="1876762"/>
              <a:chExt cx="2714644" cy="400110"/>
            </a:xfrm>
          </p:grpSpPr>
          <p:sp>
            <p:nvSpPr>
              <p:cNvPr id="48" name="矩形 47"/>
              <p:cNvSpPr/>
              <p:nvPr/>
            </p:nvSpPr>
            <p:spPr>
              <a:xfrm>
                <a:off x="89213" y="1876762"/>
                <a:ext cx="2236510"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去杠杆</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积极稳妥</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49" name="直接连接符 48"/>
              <p:cNvCxnSpPr/>
              <p:nvPr/>
            </p:nvCxnSpPr>
            <p:spPr>
              <a:xfrm>
                <a:off x="2335857" y="213285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a:xfrm>
              <a:off x="2555776"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51" name="图片 50" descr="b812c8fcc3cec3fd66a9bd52d488d43f87942705_副本.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998339" y="1357304"/>
            <a:ext cx="1002421" cy="785818"/>
          </a:xfrm>
          <a:prstGeom prst="rect">
            <a:avLst/>
          </a:prstGeom>
        </p:spPr>
      </p:pic>
      <p:sp>
        <p:nvSpPr>
          <p:cNvPr id="52" name="矩形 51"/>
          <p:cNvSpPr/>
          <p:nvPr/>
        </p:nvSpPr>
        <p:spPr>
          <a:xfrm>
            <a:off x="5929290" y="1357304"/>
            <a:ext cx="3000428" cy="978729"/>
          </a:xfrm>
          <a:prstGeom prst="rect">
            <a:avLst/>
          </a:prstGeom>
        </p:spPr>
        <p:txBody>
          <a:bodyPr wrap="square">
            <a:spAutoFit/>
          </a:bodyPr>
          <a:lstStyle/>
          <a:p>
            <a:pPr>
              <a:lnSpc>
                <a:spcPct val="120000"/>
              </a:lnSpc>
            </a:pPr>
            <a:r>
              <a:rPr lang="zh-CN" altLang="en-US" sz="1600" b="1" dirty="0" smtClean="0"/>
              <a:t>         大力优化存量资产，引导企业开展并购重组、资产证券化，多种途径降低企业杠杆率</a:t>
            </a:r>
            <a:endParaRPr lang="zh-CN" altLang="en-US" sz="1600" b="1" dirty="0"/>
          </a:p>
        </p:txBody>
      </p:sp>
      <p:grpSp>
        <p:nvGrpSpPr>
          <p:cNvPr id="53" name="组合 52"/>
          <p:cNvGrpSpPr/>
          <p:nvPr/>
        </p:nvGrpSpPr>
        <p:grpSpPr>
          <a:xfrm>
            <a:off x="4572000" y="2402205"/>
            <a:ext cx="3128401" cy="400110"/>
            <a:chOff x="2555776" y="1948770"/>
            <a:chExt cx="3128401" cy="400110"/>
          </a:xfrm>
        </p:grpSpPr>
        <p:grpSp>
          <p:nvGrpSpPr>
            <p:cNvPr id="54" name="组合 22"/>
            <p:cNvGrpSpPr/>
            <p:nvPr/>
          </p:nvGrpSpPr>
          <p:grpSpPr>
            <a:xfrm>
              <a:off x="2969533" y="1948770"/>
              <a:ext cx="2714644" cy="400110"/>
              <a:chOff x="89213" y="1876762"/>
              <a:chExt cx="2714644" cy="400110"/>
            </a:xfrm>
          </p:grpSpPr>
          <p:sp>
            <p:nvSpPr>
              <p:cNvPr id="56" name="矩形 55"/>
              <p:cNvSpPr/>
              <p:nvPr/>
            </p:nvSpPr>
            <p:spPr>
              <a:xfrm>
                <a:off x="89213" y="1876762"/>
                <a:ext cx="2236510"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降税费</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加大力度</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57" name="直接连接符 56"/>
              <p:cNvCxnSpPr/>
              <p:nvPr/>
            </p:nvCxnSpPr>
            <p:spPr>
              <a:xfrm>
                <a:off x="2335857" y="213285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5" name="直接连接符 54"/>
            <p:cNvCxnSpPr/>
            <p:nvPr/>
          </p:nvCxnSpPr>
          <p:spPr>
            <a:xfrm>
              <a:off x="2555776"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58" name="图片 5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32970"/>
          <a:stretch/>
        </p:blipFill>
        <p:spPr>
          <a:xfrm>
            <a:off x="7429520" y="2330767"/>
            <a:ext cx="1368152" cy="1241115"/>
          </a:xfrm>
          <a:prstGeom prst="rect">
            <a:avLst/>
          </a:prstGeom>
        </p:spPr>
      </p:pic>
      <p:grpSp>
        <p:nvGrpSpPr>
          <p:cNvPr id="60" name="组合 100"/>
          <p:cNvGrpSpPr/>
          <p:nvPr/>
        </p:nvGrpSpPr>
        <p:grpSpPr>
          <a:xfrm>
            <a:off x="5000628" y="2830833"/>
            <a:ext cx="1148278" cy="338554"/>
            <a:chOff x="6429389" y="2928940"/>
            <a:chExt cx="1148278" cy="338554"/>
          </a:xfrm>
        </p:grpSpPr>
        <p:grpSp>
          <p:nvGrpSpPr>
            <p:cNvPr id="61" name="组合 96"/>
            <p:cNvGrpSpPr/>
            <p:nvPr/>
          </p:nvGrpSpPr>
          <p:grpSpPr>
            <a:xfrm>
              <a:off x="6429389" y="3000378"/>
              <a:ext cx="180001" cy="175500"/>
              <a:chOff x="250282" y="3320438"/>
              <a:chExt cx="234000" cy="234000"/>
            </a:xfrm>
          </p:grpSpPr>
          <p:sp>
            <p:nvSpPr>
              <p:cNvPr id="63" name="椭圆 62"/>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4" name="椭圆 63"/>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62" name="矩形 61"/>
            <p:cNvSpPr/>
            <p:nvPr/>
          </p:nvSpPr>
          <p:spPr>
            <a:xfrm>
              <a:off x="6572264" y="2928940"/>
              <a:ext cx="1005403"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用能成本</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65" name="组合 100"/>
          <p:cNvGrpSpPr/>
          <p:nvPr/>
        </p:nvGrpSpPr>
        <p:grpSpPr>
          <a:xfrm>
            <a:off x="6143636" y="2849469"/>
            <a:ext cx="1148278" cy="338554"/>
            <a:chOff x="6429389" y="2928940"/>
            <a:chExt cx="1148278" cy="338554"/>
          </a:xfrm>
        </p:grpSpPr>
        <p:grpSp>
          <p:nvGrpSpPr>
            <p:cNvPr id="66" name="组合 96"/>
            <p:cNvGrpSpPr/>
            <p:nvPr/>
          </p:nvGrpSpPr>
          <p:grpSpPr>
            <a:xfrm>
              <a:off x="6429389" y="3000378"/>
              <a:ext cx="180001" cy="175500"/>
              <a:chOff x="250282" y="3320438"/>
              <a:chExt cx="234000" cy="234000"/>
            </a:xfrm>
          </p:grpSpPr>
          <p:sp>
            <p:nvSpPr>
              <p:cNvPr id="68" name="椭圆 67"/>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9" name="椭圆 68"/>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67" name="矩形 66"/>
            <p:cNvSpPr/>
            <p:nvPr/>
          </p:nvSpPr>
          <p:spPr>
            <a:xfrm>
              <a:off x="6572264" y="2928940"/>
              <a:ext cx="1005403"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物流成本</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70" name="组合 100"/>
          <p:cNvGrpSpPr/>
          <p:nvPr/>
        </p:nvGrpSpPr>
        <p:grpSpPr>
          <a:xfrm>
            <a:off x="5000628" y="3188023"/>
            <a:ext cx="1148278" cy="338554"/>
            <a:chOff x="6429389" y="2928940"/>
            <a:chExt cx="1148278" cy="338554"/>
          </a:xfrm>
        </p:grpSpPr>
        <p:grpSp>
          <p:nvGrpSpPr>
            <p:cNvPr id="71" name="组合 96"/>
            <p:cNvGrpSpPr/>
            <p:nvPr/>
          </p:nvGrpSpPr>
          <p:grpSpPr>
            <a:xfrm>
              <a:off x="6429389" y="3000378"/>
              <a:ext cx="180001" cy="175500"/>
              <a:chOff x="250282" y="3320438"/>
              <a:chExt cx="234000" cy="234000"/>
            </a:xfrm>
          </p:grpSpPr>
          <p:sp>
            <p:nvSpPr>
              <p:cNvPr id="73" name="椭圆 72"/>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4" name="椭圆 73"/>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72" name="矩形 71"/>
            <p:cNvSpPr/>
            <p:nvPr/>
          </p:nvSpPr>
          <p:spPr>
            <a:xfrm>
              <a:off x="6572264" y="2928940"/>
              <a:ext cx="1005403"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税费成本</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75" name="组合 100"/>
          <p:cNvGrpSpPr/>
          <p:nvPr/>
        </p:nvGrpSpPr>
        <p:grpSpPr>
          <a:xfrm>
            <a:off x="6143636" y="3135221"/>
            <a:ext cx="791088" cy="338554"/>
            <a:chOff x="6429389" y="2857502"/>
            <a:chExt cx="791088" cy="338554"/>
          </a:xfrm>
        </p:grpSpPr>
        <p:grpSp>
          <p:nvGrpSpPr>
            <p:cNvPr id="76" name="组合 96"/>
            <p:cNvGrpSpPr/>
            <p:nvPr/>
          </p:nvGrpSpPr>
          <p:grpSpPr>
            <a:xfrm>
              <a:off x="6429389" y="3000378"/>
              <a:ext cx="180001" cy="175500"/>
              <a:chOff x="250282" y="3320438"/>
              <a:chExt cx="234000" cy="234000"/>
            </a:xfrm>
          </p:grpSpPr>
          <p:sp>
            <p:nvSpPr>
              <p:cNvPr id="78" name="椭圆 77"/>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9" name="椭圆 78"/>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77" name="矩形 76"/>
            <p:cNvSpPr/>
            <p:nvPr/>
          </p:nvSpPr>
          <p:spPr>
            <a:xfrm>
              <a:off x="6641472" y="2857502"/>
              <a:ext cx="579005" cy="338554"/>
            </a:xfrm>
            <a:prstGeom prst="rect">
              <a:avLst/>
            </a:prstGeom>
          </p:spPr>
          <p:txBody>
            <a:bodyPr wrap="none">
              <a:spAutoFit/>
            </a:bodyPr>
            <a:lstStyle/>
            <a:p>
              <a:r>
                <a:rPr lang="en-US" altLang="zh-CN" sz="1600" b="1" dirty="0" smtClean="0">
                  <a:solidFill>
                    <a:schemeClr val="tx1">
                      <a:lumMod val="75000"/>
                      <a:lumOff val="25000"/>
                    </a:schemeClr>
                  </a:solidFill>
                  <a:latin typeface="微软雅黑" pitchFamily="34" charset="-122"/>
                  <a:ea typeface="微软雅黑" pitchFamily="34" charset="-122"/>
                </a:rPr>
                <a:t>……</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80" name="组合 79"/>
          <p:cNvGrpSpPr/>
          <p:nvPr/>
        </p:nvGrpSpPr>
        <p:grpSpPr>
          <a:xfrm>
            <a:off x="5143504" y="3643320"/>
            <a:ext cx="3429024" cy="400110"/>
            <a:chOff x="2484338" y="1948770"/>
            <a:chExt cx="3429024" cy="400110"/>
          </a:xfrm>
        </p:grpSpPr>
        <p:grpSp>
          <p:nvGrpSpPr>
            <p:cNvPr id="81" name="组合 22"/>
            <p:cNvGrpSpPr/>
            <p:nvPr/>
          </p:nvGrpSpPr>
          <p:grpSpPr>
            <a:xfrm>
              <a:off x="2969533" y="1948770"/>
              <a:ext cx="2943829" cy="400110"/>
              <a:chOff x="89213" y="1876762"/>
              <a:chExt cx="2943829" cy="400110"/>
            </a:xfrm>
          </p:grpSpPr>
          <p:sp>
            <p:nvSpPr>
              <p:cNvPr id="83" name="矩形 82"/>
              <p:cNvSpPr/>
              <p:nvPr/>
            </p:nvSpPr>
            <p:spPr>
              <a:xfrm>
                <a:off x="89213" y="1876762"/>
                <a:ext cx="2492990"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补短板</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投资与建设</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84" name="直接连接符 83"/>
              <p:cNvCxnSpPr/>
              <p:nvPr/>
            </p:nvCxnSpPr>
            <p:spPr>
              <a:xfrm>
                <a:off x="2565042" y="2132856"/>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2" name="直接连接符 81"/>
            <p:cNvCxnSpPr/>
            <p:nvPr/>
          </p:nvCxnSpPr>
          <p:spPr>
            <a:xfrm>
              <a:off x="2484338" y="2204864"/>
              <a:ext cx="4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矩形 84"/>
          <p:cNvSpPr/>
          <p:nvPr/>
        </p:nvSpPr>
        <p:spPr>
          <a:xfrm>
            <a:off x="5143504" y="4031626"/>
            <a:ext cx="3714776" cy="683264"/>
          </a:xfrm>
          <a:prstGeom prst="rect">
            <a:avLst/>
          </a:prstGeom>
        </p:spPr>
        <p:txBody>
          <a:bodyPr wrap="square">
            <a:spAutoFit/>
          </a:bodyPr>
          <a:lstStyle/>
          <a:p>
            <a:pPr>
              <a:lnSpc>
                <a:spcPct val="120000"/>
              </a:lnSpc>
            </a:pPr>
            <a:r>
              <a:rPr lang="zh-CN" altLang="en-US" sz="1600" b="1" dirty="0" smtClean="0"/>
              <a:t>投资：扶贫、农业、水利、环境治理等</a:t>
            </a:r>
            <a:endParaRPr lang="en-US" altLang="zh-CN" sz="1600" b="1" dirty="0" smtClean="0"/>
          </a:p>
          <a:p>
            <a:pPr>
              <a:lnSpc>
                <a:spcPct val="120000"/>
              </a:lnSpc>
            </a:pPr>
            <a:r>
              <a:rPr lang="zh-CN" altLang="en-US" sz="1600" b="1" dirty="0" smtClean="0"/>
              <a:t>建设：制度机制、创新能力等</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8" presetClass="entr" presetSubtype="3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out)">
                                      <p:cBhvr>
                                        <p:cTn id="19" dur="2000"/>
                                        <p:tgtEl>
                                          <p:spTgt spid="13"/>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5500"/>
                            </p:stCondLst>
                            <p:childTnLst>
                              <p:par>
                                <p:cTn id="43" presetID="53" presetClass="entr" presetSubtype="16"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6500"/>
                            </p:stCondLst>
                            <p:childTnLst>
                              <p:par>
                                <p:cTn id="55" presetID="2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childTnLst>
                          </p:cTn>
                        </p:par>
                        <p:par>
                          <p:cTn id="65" fill="hold">
                            <p:stCondLst>
                              <p:cond delay="7500"/>
                            </p:stCondLst>
                            <p:childTnLst>
                              <p:par>
                                <p:cTn id="66" presetID="42" presetClass="entr" presetSubtype="0"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par>
                          <p:cTn id="75" fill="hold">
                            <p:stCondLst>
                              <p:cond delay="9000"/>
                            </p:stCondLst>
                            <p:childTnLst>
                              <p:par>
                                <p:cTn id="76" presetID="53" presetClass="entr" presetSubtype="16"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p:cTn id="78" dur="500" fill="hold"/>
                                        <p:tgtEl>
                                          <p:spTgt spid="53"/>
                                        </p:tgtEl>
                                        <p:attrNameLst>
                                          <p:attrName>ppt_w</p:attrName>
                                        </p:attrNameLst>
                                      </p:cBhvr>
                                      <p:tavLst>
                                        <p:tav tm="0">
                                          <p:val>
                                            <p:fltVal val="0"/>
                                          </p:val>
                                        </p:tav>
                                        <p:tav tm="100000">
                                          <p:val>
                                            <p:strVal val="#ppt_w"/>
                                          </p:val>
                                        </p:tav>
                                      </p:tavLst>
                                    </p:anim>
                                    <p:anim calcmode="lin" valueType="num">
                                      <p:cBhvr>
                                        <p:cTn id="79" dur="500" fill="hold"/>
                                        <p:tgtEl>
                                          <p:spTgt spid="53"/>
                                        </p:tgtEl>
                                        <p:attrNameLst>
                                          <p:attrName>ppt_h</p:attrName>
                                        </p:attrNameLst>
                                      </p:cBhvr>
                                      <p:tavLst>
                                        <p:tav tm="0">
                                          <p:val>
                                            <p:fltVal val="0"/>
                                          </p:val>
                                        </p:tav>
                                        <p:tav tm="100000">
                                          <p:val>
                                            <p:strVal val="#ppt_h"/>
                                          </p:val>
                                        </p:tav>
                                      </p:tavLst>
                                    </p:anim>
                                    <p:animEffect transition="in" filter="fade">
                                      <p:cBhvr>
                                        <p:cTn id="80" dur="500"/>
                                        <p:tgtEl>
                                          <p:spTgt spid="53"/>
                                        </p:tgtEl>
                                      </p:cBhvr>
                                    </p:animEffect>
                                  </p:childTnLst>
                                </p:cTn>
                              </p:par>
                            </p:childTnLst>
                          </p:cTn>
                        </p:par>
                        <p:par>
                          <p:cTn id="81" fill="hold">
                            <p:stCondLst>
                              <p:cond delay="9500"/>
                            </p:stCondLst>
                            <p:childTnLst>
                              <p:par>
                                <p:cTn id="82" presetID="23" presetClass="entr" presetSubtype="16" fill="hold"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childTnLst>
                                </p:cTn>
                              </p:par>
                            </p:childTnLst>
                          </p:cTn>
                        </p:par>
                        <p:par>
                          <p:cTn id="86" fill="hold">
                            <p:stCondLst>
                              <p:cond delay="10000"/>
                            </p:stCondLst>
                            <p:childTnLst>
                              <p:par>
                                <p:cTn id="87" presetID="2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childTnLst>
                                </p:cTn>
                              </p:par>
                            </p:childTnLst>
                          </p:cTn>
                        </p:par>
                        <p:par>
                          <p:cTn id="91" fill="hold">
                            <p:stCondLst>
                              <p:cond delay="10500"/>
                            </p:stCondLst>
                            <p:childTnLst>
                              <p:par>
                                <p:cTn id="92" presetID="23" presetClass="entr" presetSubtype="16"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childTnLst>
                                </p:cTn>
                              </p:par>
                            </p:childTnLst>
                          </p:cTn>
                        </p:par>
                        <p:par>
                          <p:cTn id="96" fill="hold">
                            <p:stCondLst>
                              <p:cond delay="11000"/>
                            </p:stCondLst>
                            <p:childTnLst>
                              <p:par>
                                <p:cTn id="97" presetID="23" presetClass="entr" presetSubtype="16"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 calcmode="lin" valueType="num">
                                      <p:cBhvr>
                                        <p:cTn id="99" dur="500" fill="hold"/>
                                        <p:tgtEl>
                                          <p:spTgt spid="75"/>
                                        </p:tgtEl>
                                        <p:attrNameLst>
                                          <p:attrName>ppt_w</p:attrName>
                                        </p:attrNameLst>
                                      </p:cBhvr>
                                      <p:tavLst>
                                        <p:tav tm="0">
                                          <p:val>
                                            <p:fltVal val="0"/>
                                          </p:val>
                                        </p:tav>
                                        <p:tav tm="100000">
                                          <p:val>
                                            <p:strVal val="#ppt_w"/>
                                          </p:val>
                                        </p:tav>
                                      </p:tavLst>
                                    </p:anim>
                                    <p:anim calcmode="lin" valueType="num">
                                      <p:cBhvr>
                                        <p:cTn id="100" dur="500" fill="hold"/>
                                        <p:tgtEl>
                                          <p:spTgt spid="75"/>
                                        </p:tgtEl>
                                        <p:attrNameLst>
                                          <p:attrName>ppt_h</p:attrName>
                                        </p:attrNameLst>
                                      </p:cBhvr>
                                      <p:tavLst>
                                        <p:tav tm="0">
                                          <p:val>
                                            <p:fltVal val="0"/>
                                          </p:val>
                                        </p:tav>
                                        <p:tav tm="100000">
                                          <p:val>
                                            <p:strVal val="#ppt_h"/>
                                          </p:val>
                                        </p:tav>
                                      </p:tavLst>
                                    </p:anim>
                                  </p:childTnLst>
                                </p:cTn>
                              </p:par>
                            </p:childTnLst>
                          </p:cTn>
                        </p:par>
                        <p:par>
                          <p:cTn id="101" fill="hold">
                            <p:stCondLst>
                              <p:cond delay="11500"/>
                            </p:stCondLst>
                            <p:childTnLst>
                              <p:par>
                                <p:cTn id="102" presetID="22" presetClass="entr" presetSubtype="4" fill="hold" nodeType="after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down)">
                                      <p:cBhvr>
                                        <p:cTn id="104" dur="500"/>
                                        <p:tgtEl>
                                          <p:spTgt spid="58"/>
                                        </p:tgtEl>
                                      </p:cBhvr>
                                    </p:animEffect>
                                  </p:childTnLst>
                                </p:cTn>
                              </p:par>
                            </p:childTnLst>
                          </p:cTn>
                        </p:par>
                        <p:par>
                          <p:cTn id="105" fill="hold">
                            <p:stCondLst>
                              <p:cond delay="12000"/>
                            </p:stCondLst>
                            <p:childTnLst>
                              <p:par>
                                <p:cTn id="106" presetID="53" presetClass="entr" presetSubtype="16" fill="hold" nodeType="afterEffect">
                                  <p:stCondLst>
                                    <p:cond delay="0"/>
                                  </p:stCondLst>
                                  <p:childTnLst>
                                    <p:set>
                                      <p:cBhvr>
                                        <p:cTn id="107" dur="1" fill="hold">
                                          <p:stCondLst>
                                            <p:cond delay="0"/>
                                          </p:stCondLst>
                                        </p:cTn>
                                        <p:tgtEl>
                                          <p:spTgt spid="80"/>
                                        </p:tgtEl>
                                        <p:attrNameLst>
                                          <p:attrName>style.visibility</p:attrName>
                                        </p:attrNameLst>
                                      </p:cBhvr>
                                      <p:to>
                                        <p:strVal val="visible"/>
                                      </p:to>
                                    </p:set>
                                    <p:anim calcmode="lin" valueType="num">
                                      <p:cBhvr>
                                        <p:cTn id="108" dur="500" fill="hold"/>
                                        <p:tgtEl>
                                          <p:spTgt spid="80"/>
                                        </p:tgtEl>
                                        <p:attrNameLst>
                                          <p:attrName>ppt_w</p:attrName>
                                        </p:attrNameLst>
                                      </p:cBhvr>
                                      <p:tavLst>
                                        <p:tav tm="0">
                                          <p:val>
                                            <p:fltVal val="0"/>
                                          </p:val>
                                        </p:tav>
                                        <p:tav tm="100000">
                                          <p:val>
                                            <p:strVal val="#ppt_w"/>
                                          </p:val>
                                        </p:tav>
                                      </p:tavLst>
                                    </p:anim>
                                    <p:anim calcmode="lin" valueType="num">
                                      <p:cBhvr>
                                        <p:cTn id="109" dur="500" fill="hold"/>
                                        <p:tgtEl>
                                          <p:spTgt spid="80"/>
                                        </p:tgtEl>
                                        <p:attrNameLst>
                                          <p:attrName>ppt_h</p:attrName>
                                        </p:attrNameLst>
                                      </p:cBhvr>
                                      <p:tavLst>
                                        <p:tav tm="0">
                                          <p:val>
                                            <p:fltVal val="0"/>
                                          </p:val>
                                        </p:tav>
                                        <p:tav tm="100000">
                                          <p:val>
                                            <p:strVal val="#ppt_h"/>
                                          </p:val>
                                        </p:tav>
                                      </p:tavLst>
                                    </p:anim>
                                    <p:animEffect transition="in" filter="fade">
                                      <p:cBhvr>
                                        <p:cTn id="110" dur="500"/>
                                        <p:tgtEl>
                                          <p:spTgt spid="80"/>
                                        </p:tgtEl>
                                      </p:cBhvr>
                                    </p:animEffect>
                                  </p:childTnLst>
                                </p:cTn>
                              </p:par>
                            </p:childTnLst>
                          </p:cTn>
                        </p:par>
                        <p:par>
                          <p:cTn id="111" fill="hold">
                            <p:stCondLst>
                              <p:cond delay="12500"/>
                            </p:stCondLst>
                            <p:childTnLst>
                              <p:par>
                                <p:cTn id="112" presetID="22" presetClass="entr" presetSubtype="8" fill="hold" nodeType="afterEffect">
                                  <p:stCondLst>
                                    <p:cond delay="0"/>
                                  </p:stCondLst>
                                  <p:childTnLst>
                                    <p:set>
                                      <p:cBhvr>
                                        <p:cTn id="113" dur="1" fill="hold">
                                          <p:stCondLst>
                                            <p:cond delay="0"/>
                                          </p:stCondLst>
                                        </p:cTn>
                                        <p:tgtEl>
                                          <p:spTgt spid="85">
                                            <p:txEl>
                                              <p:pRg st="0" end="0"/>
                                            </p:txEl>
                                          </p:spTgt>
                                        </p:tgtEl>
                                        <p:attrNameLst>
                                          <p:attrName>style.visibility</p:attrName>
                                        </p:attrNameLst>
                                      </p:cBhvr>
                                      <p:to>
                                        <p:strVal val="visible"/>
                                      </p:to>
                                    </p:set>
                                    <p:animEffect transition="in" filter="wipe(left)">
                                      <p:cBhvr>
                                        <p:cTn id="114" dur="500"/>
                                        <p:tgtEl>
                                          <p:spTgt spid="85">
                                            <p:txEl>
                                              <p:pRg st="0" end="0"/>
                                            </p:txEl>
                                          </p:spTgt>
                                        </p:tgtEl>
                                      </p:cBhvr>
                                    </p:animEffect>
                                  </p:childTnLst>
                                </p:cTn>
                              </p:par>
                            </p:childTnLst>
                          </p:cTn>
                        </p:par>
                        <p:par>
                          <p:cTn id="115" fill="hold">
                            <p:stCondLst>
                              <p:cond delay="13000"/>
                            </p:stCondLst>
                            <p:childTnLst>
                              <p:par>
                                <p:cTn id="116" presetID="22" presetClass="entr" presetSubtype="8" fill="hold" nodeType="afterEffect">
                                  <p:stCondLst>
                                    <p:cond delay="0"/>
                                  </p:stCondLst>
                                  <p:childTnLst>
                                    <p:set>
                                      <p:cBhvr>
                                        <p:cTn id="117" dur="1" fill="hold">
                                          <p:stCondLst>
                                            <p:cond delay="0"/>
                                          </p:stCondLst>
                                        </p:cTn>
                                        <p:tgtEl>
                                          <p:spTgt spid="85">
                                            <p:txEl>
                                              <p:pRg st="1" end="1"/>
                                            </p:txEl>
                                          </p:spTgt>
                                        </p:tgtEl>
                                        <p:attrNameLst>
                                          <p:attrName>style.visibility</p:attrName>
                                        </p:attrNameLst>
                                      </p:cBhvr>
                                      <p:to>
                                        <p:strVal val="visible"/>
                                      </p:to>
                                    </p:set>
                                    <p:animEffect transition="in" filter="wipe(left)">
                                      <p:cBhvr>
                                        <p:cTn id="118" dur="500"/>
                                        <p:tgtEl>
                                          <p:spTgt spid="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5918" y="191142"/>
            <a:ext cx="5594801"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（二）深化重要领域和关键性改革</a:t>
            </a:r>
          </a:p>
        </p:txBody>
      </p:sp>
      <p:grpSp>
        <p:nvGrpSpPr>
          <p:cNvPr id="55" name="组合 54"/>
          <p:cNvGrpSpPr/>
          <p:nvPr/>
        </p:nvGrpSpPr>
        <p:grpSpPr>
          <a:xfrm>
            <a:off x="428596" y="928676"/>
            <a:ext cx="1188000" cy="1008000"/>
            <a:chOff x="428596" y="928676"/>
            <a:chExt cx="1188000" cy="1008000"/>
          </a:xfrm>
        </p:grpSpPr>
        <p:sp>
          <p:nvSpPr>
            <p:cNvPr id="5" name="六边形 4"/>
            <p:cNvSpPr/>
            <p:nvPr/>
          </p:nvSpPr>
          <p:spPr>
            <a:xfrm>
              <a:off x="428596" y="928676"/>
              <a:ext cx="1188000" cy="1008000"/>
            </a:xfrm>
            <a:prstGeom prst="hexagon">
              <a:avLst>
                <a:gd name="adj" fmla="val 25000"/>
                <a:gd name="vf" fmla="val 115470"/>
              </a:avLst>
            </a:prstGeom>
            <a:solidFill>
              <a:schemeClr val="accent1">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矩形 10"/>
            <p:cNvSpPr/>
            <p:nvPr/>
          </p:nvSpPr>
          <p:spPr>
            <a:xfrm>
              <a:off x="642910" y="1026373"/>
              <a:ext cx="697627" cy="830997"/>
            </a:xfrm>
            <a:prstGeom prst="rect">
              <a:avLst/>
            </a:prstGeom>
          </p:spPr>
          <p:txBody>
            <a:bodyPr wrap="none">
              <a:spAutoFit/>
            </a:bodyPr>
            <a:lstStyle/>
            <a:p>
              <a:pPr>
                <a:lnSpc>
                  <a:spcPct val="120000"/>
                </a:lnSpc>
              </a:pPr>
              <a:r>
                <a:rPr lang="zh-CN" altLang="en-US" sz="2000" b="1" dirty="0" smtClean="0">
                  <a:solidFill>
                    <a:schemeClr val="tx2"/>
                  </a:solidFill>
                  <a:latin typeface="微软雅黑" pitchFamily="34" charset="-122"/>
                  <a:ea typeface="微软雅黑" pitchFamily="34" charset="-122"/>
                </a:rPr>
                <a:t>国企</a:t>
              </a:r>
              <a:endParaRPr lang="en-US" altLang="zh-CN" sz="2000" b="1" dirty="0" smtClean="0">
                <a:solidFill>
                  <a:schemeClr val="tx2"/>
                </a:solidFill>
                <a:latin typeface="微软雅黑" pitchFamily="34" charset="-122"/>
                <a:ea typeface="微软雅黑" pitchFamily="34" charset="-122"/>
              </a:endParaRPr>
            </a:p>
            <a:p>
              <a:pPr>
                <a:lnSpc>
                  <a:spcPct val="120000"/>
                </a:lnSpc>
              </a:pPr>
              <a:r>
                <a:rPr lang="zh-CN" altLang="en-US" sz="2000" b="1" dirty="0" smtClean="0">
                  <a:solidFill>
                    <a:schemeClr val="tx2"/>
                  </a:solidFill>
                  <a:latin typeface="微软雅黑" pitchFamily="34" charset="-122"/>
                  <a:ea typeface="微软雅黑" pitchFamily="34" charset="-122"/>
                </a:rPr>
                <a:t>国资</a:t>
              </a:r>
              <a:endParaRPr lang="zh-CN" altLang="en-US" sz="2000" b="1" dirty="0">
                <a:solidFill>
                  <a:schemeClr val="tx2"/>
                </a:solidFill>
                <a:latin typeface="微软雅黑" pitchFamily="34" charset="-122"/>
                <a:ea typeface="微软雅黑" pitchFamily="34" charset="-122"/>
              </a:endParaRPr>
            </a:p>
          </p:txBody>
        </p:sp>
      </p:grpSp>
      <p:cxnSp>
        <p:nvCxnSpPr>
          <p:cNvPr id="14" name="直接连接符 13"/>
          <p:cNvCxnSpPr>
            <a:stCxn id="5" idx="0"/>
          </p:cNvCxnSpPr>
          <p:nvPr/>
        </p:nvCxnSpPr>
        <p:spPr>
          <a:xfrm flipV="1">
            <a:off x="1616596" y="1428742"/>
            <a:ext cx="24553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571604" y="1000114"/>
            <a:ext cx="2954655" cy="369332"/>
          </a:xfrm>
          <a:prstGeom prst="rect">
            <a:avLst/>
          </a:prstGeom>
        </p:spPr>
        <p:txBody>
          <a:bodyPr wrap="none">
            <a:spAutoFit/>
          </a:bodyPr>
          <a:lstStyle/>
          <a:p>
            <a:r>
              <a:rPr lang="zh-CN" altLang="en-US" b="1" dirty="0" smtClean="0">
                <a:solidFill>
                  <a:schemeClr val="tx2"/>
                </a:solidFill>
                <a:latin typeface="黑体" pitchFamily="49" charset="-122"/>
                <a:ea typeface="黑体" pitchFamily="49" charset="-122"/>
              </a:rPr>
              <a:t>核心竞争力和资源配置效率</a:t>
            </a:r>
            <a:endParaRPr lang="zh-CN" altLang="en-US" b="1" dirty="0">
              <a:solidFill>
                <a:schemeClr val="tx2"/>
              </a:solidFill>
              <a:latin typeface="黑体" pitchFamily="49" charset="-122"/>
              <a:ea typeface="黑体" pitchFamily="49" charset="-122"/>
            </a:endParaRPr>
          </a:p>
        </p:txBody>
      </p:sp>
      <p:cxnSp>
        <p:nvCxnSpPr>
          <p:cNvPr id="17" name="直接连接符 16"/>
          <p:cNvCxnSpPr/>
          <p:nvPr/>
        </p:nvCxnSpPr>
        <p:spPr>
          <a:xfrm>
            <a:off x="1421365" y="2643188"/>
            <a:ext cx="2000264"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AutoShape 34"/>
          <p:cNvSpPr>
            <a:spLocks noChangeArrowheads="1"/>
          </p:cNvSpPr>
          <p:nvPr/>
        </p:nvSpPr>
        <p:spPr bwMode="gray">
          <a:xfrm rot="5400000">
            <a:off x="2405641" y="2094903"/>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20" name="矩形 19"/>
          <p:cNvSpPr/>
          <p:nvPr/>
        </p:nvSpPr>
        <p:spPr>
          <a:xfrm>
            <a:off x="2850125" y="1857370"/>
            <a:ext cx="1261884" cy="523220"/>
          </a:xfrm>
          <a:prstGeom prst="rect">
            <a:avLst/>
          </a:prstGeom>
        </p:spPr>
        <p:txBody>
          <a:bodyPr wrap="none">
            <a:spAutoFit/>
          </a:bodyPr>
          <a:lstStyle/>
          <a:p>
            <a:pPr algn="ctr"/>
            <a:r>
              <a:rPr lang="zh-CN" altLang="en-US" sz="1400" b="1" dirty="0" smtClean="0"/>
              <a:t>比平均水平高</a:t>
            </a:r>
            <a:endParaRPr lang="en-US" altLang="zh-CN" sz="1400" b="1" dirty="0" smtClean="0"/>
          </a:p>
          <a:p>
            <a:pPr algn="ctr"/>
            <a:r>
              <a:rPr lang="en-US" sz="1400" b="1" dirty="0" smtClean="0">
                <a:solidFill>
                  <a:srgbClr val="C00000"/>
                </a:solidFill>
                <a:latin typeface="微软雅黑" pitchFamily="34" charset="-122"/>
                <a:ea typeface="微软雅黑" pitchFamily="34" charset="-122"/>
              </a:rPr>
              <a:t>5.5</a:t>
            </a:r>
            <a:r>
              <a:rPr lang="zh-CN" altLang="en-US" sz="1400" b="1" dirty="0" smtClean="0">
                <a:solidFill>
                  <a:srgbClr val="C00000"/>
                </a:solidFill>
                <a:latin typeface="微软雅黑" pitchFamily="34" charset="-122"/>
                <a:ea typeface="微软雅黑" pitchFamily="34" charset="-122"/>
              </a:rPr>
              <a:t>个</a:t>
            </a:r>
            <a:r>
              <a:rPr lang="zh-CN" altLang="en-US" sz="1400" b="1" dirty="0" smtClean="0"/>
              <a:t>百分点</a:t>
            </a:r>
            <a:endParaRPr lang="zh-CN" altLang="en-US" sz="1400" b="1" dirty="0"/>
          </a:p>
        </p:txBody>
      </p:sp>
      <p:sp>
        <p:nvSpPr>
          <p:cNvPr id="21" name="AutoShape 34"/>
          <p:cNvSpPr>
            <a:spLocks noChangeArrowheads="1"/>
          </p:cNvSpPr>
          <p:nvPr/>
        </p:nvSpPr>
        <p:spPr bwMode="gray">
          <a:xfrm rot="16200000" flipV="1">
            <a:off x="2034827" y="2680032"/>
            <a:ext cx="288000" cy="357190"/>
          </a:xfrm>
          <a:prstGeom prst="leftArrow">
            <a:avLst/>
          </a:prstGeom>
          <a:gradFill flip="none" rotWithShape="1">
            <a:gsLst>
              <a:gs pos="0">
                <a:srgbClr val="DDEBCF"/>
              </a:gs>
              <a:gs pos="50000">
                <a:srgbClr val="9CB86E"/>
              </a:gs>
              <a:gs pos="100000">
                <a:srgbClr val="156B13"/>
              </a:gs>
            </a:gsLst>
            <a:lin ang="2700000" scaled="0"/>
            <a:tileRect/>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22" name="矩形 21"/>
          <p:cNvSpPr/>
          <p:nvPr/>
        </p:nvSpPr>
        <p:spPr>
          <a:xfrm>
            <a:off x="571472" y="2643188"/>
            <a:ext cx="1285929" cy="523220"/>
          </a:xfrm>
          <a:prstGeom prst="rect">
            <a:avLst/>
          </a:prstGeom>
        </p:spPr>
        <p:txBody>
          <a:bodyPr wrap="none">
            <a:spAutoFit/>
          </a:bodyPr>
          <a:lstStyle/>
          <a:p>
            <a:pPr algn="ctr"/>
            <a:r>
              <a:rPr lang="zh-CN" altLang="en-US" sz="1400" b="1" dirty="0" smtClean="0"/>
              <a:t>比平均水平低</a:t>
            </a:r>
            <a:endParaRPr lang="en-US" altLang="zh-CN" sz="1400" b="1" dirty="0" smtClean="0"/>
          </a:p>
          <a:p>
            <a:pPr algn="ctr"/>
            <a:r>
              <a:rPr lang="en-US" altLang="en-US" sz="1400" b="1" dirty="0" smtClean="0">
                <a:solidFill>
                  <a:schemeClr val="accent3">
                    <a:lumMod val="50000"/>
                  </a:schemeClr>
                </a:solidFill>
                <a:latin typeface="微软雅黑" pitchFamily="34" charset="-122"/>
                <a:ea typeface="微软雅黑" pitchFamily="34" charset="-122"/>
              </a:rPr>
              <a:t>0.58</a:t>
            </a:r>
            <a:r>
              <a:rPr lang="zh-CN" altLang="en-US" sz="1400" b="1" dirty="0" smtClean="0">
                <a:solidFill>
                  <a:schemeClr val="accent3">
                    <a:lumMod val="50000"/>
                  </a:schemeClr>
                </a:solidFill>
                <a:latin typeface="微软雅黑" pitchFamily="34" charset="-122"/>
                <a:ea typeface="微软雅黑" pitchFamily="34" charset="-122"/>
              </a:rPr>
              <a:t>个</a:t>
            </a:r>
            <a:r>
              <a:rPr lang="zh-CN" altLang="en-US" sz="1400" b="1" dirty="0" smtClean="0"/>
              <a:t>百分点</a:t>
            </a:r>
          </a:p>
        </p:txBody>
      </p:sp>
      <p:sp>
        <p:nvSpPr>
          <p:cNvPr id="23" name="矩形 22"/>
          <p:cNvSpPr/>
          <p:nvPr/>
        </p:nvSpPr>
        <p:spPr>
          <a:xfrm>
            <a:off x="500034" y="2071684"/>
            <a:ext cx="1383712" cy="498598"/>
          </a:xfrm>
          <a:prstGeom prst="rect">
            <a:avLst/>
          </a:prstGeom>
        </p:spPr>
        <p:txBody>
          <a:bodyPr wrap="none">
            <a:spAutoFit/>
          </a:bodyPr>
          <a:lstStyle/>
          <a:p>
            <a:pPr>
              <a:lnSpc>
                <a:spcPct val="120000"/>
              </a:lnSpc>
            </a:pPr>
            <a:r>
              <a:rPr lang="zh-CN" altLang="en-US" sz="1100" dirty="0" smtClean="0">
                <a:solidFill>
                  <a:schemeClr val="accent2"/>
                </a:solidFill>
                <a:latin typeface="宋体"/>
                <a:ea typeface="宋体"/>
              </a:rPr>
              <a:t>▇ </a:t>
            </a:r>
            <a:r>
              <a:rPr lang="zh-CN" altLang="en-US" sz="1100" dirty="0" smtClean="0">
                <a:latin typeface="宋体"/>
                <a:ea typeface="宋体"/>
              </a:rPr>
              <a:t>资产负债率</a:t>
            </a:r>
            <a:endParaRPr lang="en-US" altLang="zh-CN" sz="1100" dirty="0" smtClean="0"/>
          </a:p>
          <a:p>
            <a:pPr>
              <a:lnSpc>
                <a:spcPct val="120000"/>
              </a:lnSpc>
            </a:pPr>
            <a:r>
              <a:rPr lang="zh-CN" altLang="en-US" sz="1100" dirty="0">
                <a:solidFill>
                  <a:schemeClr val="accent3"/>
                </a:solidFill>
                <a:latin typeface="宋体"/>
              </a:rPr>
              <a:t>▇</a:t>
            </a:r>
            <a:r>
              <a:rPr lang="zh-CN" altLang="en-US" sz="1100" dirty="0">
                <a:solidFill>
                  <a:schemeClr val="accent2">
                    <a:lumMod val="75000"/>
                  </a:schemeClr>
                </a:solidFill>
                <a:latin typeface="宋体"/>
              </a:rPr>
              <a:t> </a:t>
            </a:r>
            <a:r>
              <a:rPr lang="zh-CN" altLang="en-US" sz="1100" dirty="0" smtClean="0">
                <a:latin typeface="宋体"/>
              </a:rPr>
              <a:t>主营收入利润率</a:t>
            </a:r>
            <a:endParaRPr lang="en-US" altLang="zh-CN" sz="1100" dirty="0" smtClean="0"/>
          </a:p>
        </p:txBody>
      </p:sp>
      <p:grpSp>
        <p:nvGrpSpPr>
          <p:cNvPr id="63" name="组合 62"/>
          <p:cNvGrpSpPr/>
          <p:nvPr/>
        </p:nvGrpSpPr>
        <p:grpSpPr>
          <a:xfrm>
            <a:off x="1775766" y="1549593"/>
            <a:ext cx="734496" cy="1093595"/>
            <a:chOff x="1775766" y="1549593"/>
            <a:chExt cx="734496" cy="1093595"/>
          </a:xfrm>
        </p:grpSpPr>
        <p:sp>
          <p:nvSpPr>
            <p:cNvPr id="16" name="矩形 15"/>
            <p:cNvSpPr/>
            <p:nvPr/>
          </p:nvSpPr>
          <p:spPr>
            <a:xfrm>
              <a:off x="1857356" y="1857370"/>
              <a:ext cx="571504" cy="785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75766" y="1549593"/>
              <a:ext cx="734496" cy="307777"/>
            </a:xfrm>
            <a:prstGeom prst="rect">
              <a:avLst/>
            </a:prstGeom>
          </p:spPr>
          <p:txBody>
            <a:bodyPr wrap="none">
              <a:spAutoFit/>
            </a:bodyPr>
            <a:lstStyle/>
            <a:p>
              <a:r>
                <a:rPr lang="en-US" sz="1400" b="1" dirty="0" smtClean="0">
                  <a:solidFill>
                    <a:srgbClr val="C00000"/>
                  </a:solidFill>
                  <a:latin typeface="微软雅黑" pitchFamily="34" charset="-122"/>
                  <a:ea typeface="微软雅黑" pitchFamily="34" charset="-122"/>
                </a:rPr>
                <a:t>61.6%</a:t>
              </a:r>
              <a:endParaRPr lang="zh-CN" altLang="en-US" sz="1400" b="1" dirty="0">
                <a:solidFill>
                  <a:srgbClr val="C00000"/>
                </a:solidFill>
                <a:latin typeface="微软雅黑" pitchFamily="34" charset="-122"/>
                <a:ea typeface="微软雅黑" pitchFamily="34" charset="-122"/>
              </a:endParaRPr>
            </a:p>
          </p:txBody>
        </p:sp>
      </p:grpSp>
      <p:grpSp>
        <p:nvGrpSpPr>
          <p:cNvPr id="65" name="组合 64"/>
          <p:cNvGrpSpPr/>
          <p:nvPr/>
        </p:nvGrpSpPr>
        <p:grpSpPr>
          <a:xfrm>
            <a:off x="2326711" y="2643188"/>
            <a:ext cx="1173719" cy="624306"/>
            <a:chOff x="2326711" y="2643188"/>
            <a:chExt cx="1173719" cy="624306"/>
          </a:xfrm>
        </p:grpSpPr>
        <p:sp>
          <p:nvSpPr>
            <p:cNvPr id="18" name="矩形 17"/>
            <p:cNvSpPr/>
            <p:nvPr/>
          </p:nvSpPr>
          <p:spPr>
            <a:xfrm>
              <a:off x="2643174" y="2643188"/>
              <a:ext cx="571504"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26711" y="2928940"/>
              <a:ext cx="1173719" cy="338554"/>
            </a:xfrm>
            <a:prstGeom prst="rect">
              <a:avLst/>
            </a:prstGeom>
          </p:spPr>
          <p:txBody>
            <a:bodyPr wrap="none">
              <a:spAutoFit/>
            </a:bodyPr>
            <a:lstStyle/>
            <a:p>
              <a:r>
                <a:rPr lang="zh-CN" altLang="en-US" sz="1400" b="1" dirty="0" smtClean="0">
                  <a:solidFill>
                    <a:schemeClr val="accent3">
                      <a:lumMod val="50000"/>
                    </a:schemeClr>
                  </a:solidFill>
                  <a:latin typeface="微软雅黑" pitchFamily="34" charset="-122"/>
                  <a:ea typeface="微软雅黑" pitchFamily="34" charset="-122"/>
                </a:rPr>
                <a:t>只有</a:t>
              </a:r>
              <a:r>
                <a:rPr lang="en-US" sz="1600" b="1" dirty="0" smtClean="0">
                  <a:solidFill>
                    <a:schemeClr val="accent3">
                      <a:lumMod val="50000"/>
                    </a:schemeClr>
                  </a:solidFill>
                  <a:latin typeface="微软雅黑" pitchFamily="34" charset="-122"/>
                  <a:ea typeface="微软雅黑" pitchFamily="34" charset="-122"/>
                </a:rPr>
                <a:t>5.27%</a:t>
              </a:r>
              <a:endParaRPr lang="zh-CN" altLang="en-US" sz="1600" b="1" dirty="0" smtClean="0">
                <a:solidFill>
                  <a:schemeClr val="accent3">
                    <a:lumMod val="50000"/>
                  </a:schemeClr>
                </a:solidFill>
                <a:latin typeface="微软雅黑" pitchFamily="34" charset="-122"/>
                <a:ea typeface="微软雅黑" pitchFamily="34" charset="-122"/>
              </a:endParaRPr>
            </a:p>
          </p:txBody>
        </p:sp>
      </p:grpSp>
      <p:cxnSp>
        <p:nvCxnSpPr>
          <p:cNvPr id="27" name="直接连接符 26"/>
          <p:cNvCxnSpPr>
            <a:stCxn id="26" idx="0"/>
          </p:cNvCxnSpPr>
          <p:nvPr/>
        </p:nvCxnSpPr>
        <p:spPr>
          <a:xfrm flipV="1">
            <a:off x="1805213" y="3786196"/>
            <a:ext cx="2455338"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714480" y="3416864"/>
            <a:ext cx="2973891" cy="369332"/>
          </a:xfrm>
          <a:prstGeom prst="rect">
            <a:avLst/>
          </a:prstGeom>
        </p:spPr>
        <p:txBody>
          <a:bodyPr wrap="none">
            <a:spAutoFit/>
          </a:bodyPr>
          <a:lstStyle/>
          <a:p>
            <a:r>
              <a:rPr lang="zh-CN" altLang="en-US" b="1" dirty="0" smtClean="0">
                <a:solidFill>
                  <a:schemeClr val="accent6">
                    <a:lumMod val="50000"/>
                  </a:schemeClr>
                </a:solidFill>
                <a:latin typeface="黑体" pitchFamily="49" charset="-122"/>
                <a:ea typeface="黑体" pitchFamily="49" charset="-122"/>
              </a:rPr>
              <a:t>责任划分</a:t>
            </a:r>
            <a:r>
              <a:rPr lang="en-US" altLang="zh-CN" b="1" dirty="0" smtClean="0">
                <a:solidFill>
                  <a:schemeClr val="accent6">
                    <a:lumMod val="50000"/>
                  </a:schemeClr>
                </a:solidFill>
                <a:latin typeface="黑体" pitchFamily="49" charset="-122"/>
                <a:ea typeface="黑体" pitchFamily="49" charset="-122"/>
              </a:rPr>
              <a:t>·</a:t>
            </a:r>
            <a:r>
              <a:rPr lang="zh-CN" altLang="en-US" b="1" dirty="0" smtClean="0">
                <a:solidFill>
                  <a:schemeClr val="accent6">
                    <a:lumMod val="50000"/>
                  </a:schemeClr>
                </a:solidFill>
                <a:latin typeface="黑体" pitchFamily="49" charset="-122"/>
                <a:ea typeface="黑体" pitchFamily="49" charset="-122"/>
              </a:rPr>
              <a:t>健全</a:t>
            </a:r>
            <a:r>
              <a:rPr lang="en-US" altLang="zh-CN" b="1" dirty="0" smtClean="0">
                <a:solidFill>
                  <a:schemeClr val="accent6">
                    <a:lumMod val="50000"/>
                  </a:schemeClr>
                </a:solidFill>
                <a:latin typeface="黑体" pitchFamily="49" charset="-122"/>
                <a:ea typeface="黑体" pitchFamily="49" charset="-122"/>
              </a:rPr>
              <a:t>·</a:t>
            </a:r>
            <a:r>
              <a:rPr lang="zh-CN" altLang="en-US" b="1" dirty="0" smtClean="0">
                <a:solidFill>
                  <a:schemeClr val="accent6">
                    <a:lumMod val="50000"/>
                  </a:schemeClr>
                </a:solidFill>
                <a:latin typeface="黑体" pitchFamily="49" charset="-122"/>
                <a:ea typeface="黑体" pitchFamily="49" charset="-122"/>
              </a:rPr>
              <a:t>积极稳妥</a:t>
            </a:r>
            <a:endParaRPr lang="zh-CN" altLang="en-US" b="1" dirty="0">
              <a:solidFill>
                <a:schemeClr val="accent6">
                  <a:lumMod val="50000"/>
                </a:schemeClr>
              </a:solidFill>
              <a:latin typeface="黑体" pitchFamily="49" charset="-122"/>
              <a:ea typeface="黑体" pitchFamily="49" charset="-122"/>
            </a:endParaRPr>
          </a:p>
        </p:txBody>
      </p:sp>
      <p:grpSp>
        <p:nvGrpSpPr>
          <p:cNvPr id="66" name="组合 65"/>
          <p:cNvGrpSpPr/>
          <p:nvPr/>
        </p:nvGrpSpPr>
        <p:grpSpPr>
          <a:xfrm>
            <a:off x="617213" y="3286130"/>
            <a:ext cx="1188000" cy="1008000"/>
            <a:chOff x="617213" y="3286130"/>
            <a:chExt cx="1188000" cy="1008000"/>
          </a:xfrm>
        </p:grpSpPr>
        <p:sp>
          <p:nvSpPr>
            <p:cNvPr id="26" name="六边形 25"/>
            <p:cNvSpPr/>
            <p:nvPr/>
          </p:nvSpPr>
          <p:spPr>
            <a:xfrm>
              <a:off x="617213" y="3286130"/>
              <a:ext cx="1188000" cy="1008000"/>
            </a:xfrm>
            <a:prstGeom prst="hexagon">
              <a:avLst>
                <a:gd name="adj" fmla="val 25000"/>
                <a:gd name="vf" fmla="val 115470"/>
              </a:avLst>
            </a:prstGeom>
            <a:solidFill>
              <a:schemeClr val="accent6">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矩形 29"/>
            <p:cNvSpPr/>
            <p:nvPr/>
          </p:nvSpPr>
          <p:spPr>
            <a:xfrm>
              <a:off x="873977" y="3383827"/>
              <a:ext cx="697627" cy="830997"/>
            </a:xfrm>
            <a:prstGeom prst="rect">
              <a:avLst/>
            </a:prstGeom>
          </p:spPr>
          <p:txBody>
            <a:bodyPr wrap="none">
              <a:spAutoFit/>
            </a:bodyPr>
            <a:lstStyle/>
            <a:p>
              <a:pPr>
                <a:lnSpc>
                  <a:spcPct val="120000"/>
                </a:lnSpc>
              </a:pPr>
              <a:r>
                <a:rPr lang="zh-CN" altLang="en-US" sz="2000" b="1" dirty="0" smtClean="0">
                  <a:solidFill>
                    <a:schemeClr val="accent6">
                      <a:lumMod val="50000"/>
                    </a:schemeClr>
                  </a:solidFill>
                  <a:latin typeface="微软雅黑" pitchFamily="34" charset="-122"/>
                  <a:ea typeface="微软雅黑" pitchFamily="34" charset="-122"/>
                </a:rPr>
                <a:t>财税</a:t>
              </a:r>
              <a:endParaRPr lang="en-US" altLang="zh-CN" sz="2000" b="1" dirty="0" smtClean="0">
                <a:solidFill>
                  <a:schemeClr val="accent6">
                    <a:lumMod val="50000"/>
                  </a:schemeClr>
                </a:solidFill>
                <a:latin typeface="微软雅黑" pitchFamily="34" charset="-122"/>
                <a:ea typeface="微软雅黑" pitchFamily="34" charset="-122"/>
              </a:endParaRPr>
            </a:p>
            <a:p>
              <a:pPr>
                <a:lnSpc>
                  <a:spcPct val="120000"/>
                </a:lnSpc>
              </a:pPr>
              <a:r>
                <a:rPr lang="zh-CN" altLang="en-US" sz="2000" b="1" dirty="0" smtClean="0">
                  <a:solidFill>
                    <a:schemeClr val="accent6">
                      <a:lumMod val="50000"/>
                    </a:schemeClr>
                  </a:solidFill>
                  <a:latin typeface="微软雅黑" pitchFamily="34" charset="-122"/>
                  <a:ea typeface="微软雅黑" pitchFamily="34" charset="-122"/>
                </a:rPr>
                <a:t>金融</a:t>
              </a:r>
              <a:endParaRPr lang="zh-CN" altLang="en-US" sz="2000" b="1" dirty="0">
                <a:solidFill>
                  <a:schemeClr val="accent6">
                    <a:lumMod val="50000"/>
                  </a:schemeClr>
                </a:solidFill>
                <a:latin typeface="微软雅黑" pitchFamily="34" charset="-122"/>
                <a:ea typeface="微软雅黑" pitchFamily="34" charset="-122"/>
              </a:endParaRPr>
            </a:p>
          </p:txBody>
        </p:sp>
      </p:grpSp>
      <p:grpSp>
        <p:nvGrpSpPr>
          <p:cNvPr id="31" name="组合 100"/>
          <p:cNvGrpSpPr/>
          <p:nvPr/>
        </p:nvGrpSpPr>
        <p:grpSpPr>
          <a:xfrm>
            <a:off x="1857356" y="3947708"/>
            <a:ext cx="1353463" cy="338554"/>
            <a:chOff x="6429389" y="2928940"/>
            <a:chExt cx="1353463" cy="338554"/>
          </a:xfrm>
        </p:grpSpPr>
        <p:grpSp>
          <p:nvGrpSpPr>
            <p:cNvPr id="32" name="组合 96"/>
            <p:cNvGrpSpPr/>
            <p:nvPr/>
          </p:nvGrpSpPr>
          <p:grpSpPr>
            <a:xfrm>
              <a:off x="6429389" y="3000378"/>
              <a:ext cx="180001" cy="175500"/>
              <a:chOff x="250282" y="3320438"/>
              <a:chExt cx="234000" cy="234000"/>
            </a:xfrm>
          </p:grpSpPr>
          <p:sp>
            <p:nvSpPr>
              <p:cNvPr id="34" name="椭圆 33"/>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椭圆 34"/>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3" name="矩形 32"/>
            <p:cNvSpPr/>
            <p:nvPr/>
          </p:nvSpPr>
          <p:spPr>
            <a:xfrm>
              <a:off x="6572264" y="2928940"/>
              <a:ext cx="1210588"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地方税体系</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36" name="组合 100"/>
          <p:cNvGrpSpPr/>
          <p:nvPr/>
        </p:nvGrpSpPr>
        <p:grpSpPr>
          <a:xfrm>
            <a:off x="3286116" y="3947708"/>
            <a:ext cx="1148278" cy="338554"/>
            <a:chOff x="6429389" y="2928940"/>
            <a:chExt cx="1148278" cy="338554"/>
          </a:xfrm>
        </p:grpSpPr>
        <p:grpSp>
          <p:nvGrpSpPr>
            <p:cNvPr id="37" name="组合 96"/>
            <p:cNvGrpSpPr/>
            <p:nvPr/>
          </p:nvGrpSpPr>
          <p:grpSpPr>
            <a:xfrm>
              <a:off x="6429389" y="3000378"/>
              <a:ext cx="180001" cy="175500"/>
              <a:chOff x="250282" y="3320438"/>
              <a:chExt cx="234000" cy="234000"/>
            </a:xfrm>
          </p:grpSpPr>
          <p:sp>
            <p:nvSpPr>
              <p:cNvPr id="39" name="椭圆 38"/>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椭圆 39"/>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8" name="矩形 37"/>
            <p:cNvSpPr/>
            <p:nvPr/>
          </p:nvSpPr>
          <p:spPr>
            <a:xfrm>
              <a:off x="6572264" y="2928940"/>
              <a:ext cx="1005403"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金融监管</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41" name="组合 100"/>
          <p:cNvGrpSpPr/>
          <p:nvPr/>
        </p:nvGrpSpPr>
        <p:grpSpPr>
          <a:xfrm>
            <a:off x="1428728" y="4304898"/>
            <a:ext cx="3610491" cy="338554"/>
            <a:chOff x="6429389" y="2928940"/>
            <a:chExt cx="3610491" cy="338554"/>
          </a:xfrm>
        </p:grpSpPr>
        <p:grpSp>
          <p:nvGrpSpPr>
            <p:cNvPr id="42" name="组合 96"/>
            <p:cNvGrpSpPr/>
            <p:nvPr/>
          </p:nvGrpSpPr>
          <p:grpSpPr>
            <a:xfrm>
              <a:off x="6429389" y="3000378"/>
              <a:ext cx="180001" cy="175500"/>
              <a:chOff x="250282" y="3320438"/>
              <a:chExt cx="234000" cy="234000"/>
            </a:xfrm>
          </p:grpSpPr>
          <p:sp>
            <p:nvSpPr>
              <p:cNvPr id="44" name="椭圆 43"/>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椭圆 44"/>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43" name="矩形 42"/>
            <p:cNvSpPr/>
            <p:nvPr/>
          </p:nvSpPr>
          <p:spPr>
            <a:xfrm>
              <a:off x="6572264" y="2928940"/>
              <a:ext cx="3467616"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中央与地方财政事权和支出责任划分</a:t>
              </a:r>
              <a:endParaRPr lang="zh-CN" altLang="en-US" sz="1600" b="1" dirty="0">
                <a:solidFill>
                  <a:schemeClr val="tx1">
                    <a:lumMod val="75000"/>
                    <a:lumOff val="25000"/>
                  </a:schemeClr>
                </a:solidFill>
                <a:latin typeface="微软雅黑" pitchFamily="34" charset="-122"/>
                <a:ea typeface="微软雅黑" pitchFamily="34" charset="-122"/>
              </a:endParaRPr>
            </a:p>
          </p:txBody>
        </p:sp>
      </p:grpSp>
      <p:cxnSp>
        <p:nvCxnSpPr>
          <p:cNvPr id="47" name="直接连接符 46"/>
          <p:cNvCxnSpPr>
            <a:stCxn id="46" idx="0"/>
          </p:cNvCxnSpPr>
          <p:nvPr/>
        </p:nvCxnSpPr>
        <p:spPr>
          <a:xfrm flipV="1">
            <a:off x="5688562" y="1380552"/>
            <a:ext cx="2196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064556" y="951924"/>
            <a:ext cx="1579278" cy="369332"/>
          </a:xfrm>
          <a:prstGeom prst="rect">
            <a:avLst/>
          </a:prstGeom>
        </p:spPr>
        <p:txBody>
          <a:bodyPr wrap="none">
            <a:spAutoFit/>
          </a:bodyPr>
          <a:lstStyle/>
          <a:p>
            <a:r>
              <a:rPr lang="zh-CN" altLang="en-US" b="1" dirty="0" smtClean="0">
                <a:solidFill>
                  <a:schemeClr val="accent4">
                    <a:lumMod val="50000"/>
                  </a:schemeClr>
                </a:solidFill>
                <a:latin typeface="黑体" pitchFamily="49" charset="-122"/>
                <a:ea typeface="黑体" pitchFamily="49" charset="-122"/>
              </a:rPr>
              <a:t>加强制度建设</a:t>
            </a:r>
            <a:endParaRPr lang="zh-CN" altLang="en-US" b="1" dirty="0">
              <a:solidFill>
                <a:schemeClr val="accent4">
                  <a:lumMod val="50000"/>
                </a:schemeClr>
              </a:solidFill>
              <a:latin typeface="黑体" pitchFamily="49" charset="-122"/>
              <a:ea typeface="黑体" pitchFamily="49" charset="-122"/>
            </a:endParaRPr>
          </a:p>
        </p:txBody>
      </p:sp>
      <p:grpSp>
        <p:nvGrpSpPr>
          <p:cNvPr id="67" name="组合 66"/>
          <p:cNvGrpSpPr/>
          <p:nvPr/>
        </p:nvGrpSpPr>
        <p:grpSpPr>
          <a:xfrm>
            <a:off x="4500562" y="880486"/>
            <a:ext cx="1188000" cy="1008000"/>
            <a:chOff x="4500562" y="880486"/>
            <a:chExt cx="1188000" cy="1008000"/>
          </a:xfrm>
        </p:grpSpPr>
        <p:sp>
          <p:nvSpPr>
            <p:cNvPr id="46" name="六边形 45"/>
            <p:cNvSpPr/>
            <p:nvPr/>
          </p:nvSpPr>
          <p:spPr>
            <a:xfrm>
              <a:off x="4500562" y="880486"/>
              <a:ext cx="1188000" cy="1008000"/>
            </a:xfrm>
            <a:prstGeom prst="hexagon">
              <a:avLst>
                <a:gd name="adj" fmla="val 25000"/>
                <a:gd name="vf" fmla="val 115470"/>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矩形 48"/>
            <p:cNvSpPr/>
            <p:nvPr/>
          </p:nvSpPr>
          <p:spPr>
            <a:xfrm>
              <a:off x="4731629" y="951924"/>
              <a:ext cx="697627" cy="830997"/>
            </a:xfrm>
            <a:prstGeom prst="rect">
              <a:avLst/>
            </a:prstGeom>
          </p:spPr>
          <p:txBody>
            <a:bodyPr wrap="none">
              <a:spAutoFit/>
            </a:bodyPr>
            <a:lstStyle/>
            <a:p>
              <a:pPr>
                <a:lnSpc>
                  <a:spcPct val="120000"/>
                </a:lnSpc>
              </a:pPr>
              <a:r>
                <a:rPr lang="zh-CN" altLang="en-US" sz="2000" b="1" dirty="0" smtClean="0">
                  <a:solidFill>
                    <a:schemeClr val="accent4">
                      <a:lumMod val="50000"/>
                    </a:schemeClr>
                  </a:solidFill>
                  <a:latin typeface="微软雅黑" pitchFamily="34" charset="-122"/>
                  <a:ea typeface="微软雅黑" pitchFamily="34" charset="-122"/>
                </a:rPr>
                <a:t>产权</a:t>
              </a:r>
              <a:endParaRPr lang="en-US" altLang="zh-CN" sz="2000" b="1" dirty="0" smtClean="0">
                <a:solidFill>
                  <a:schemeClr val="accent4">
                    <a:lumMod val="50000"/>
                  </a:schemeClr>
                </a:solidFill>
                <a:latin typeface="微软雅黑" pitchFamily="34" charset="-122"/>
                <a:ea typeface="微软雅黑" pitchFamily="34" charset="-122"/>
              </a:endParaRPr>
            </a:p>
            <a:p>
              <a:pPr>
                <a:lnSpc>
                  <a:spcPct val="120000"/>
                </a:lnSpc>
              </a:pPr>
              <a:r>
                <a:rPr lang="zh-CN" altLang="en-US" sz="2000" b="1" dirty="0" smtClean="0">
                  <a:solidFill>
                    <a:schemeClr val="accent4">
                      <a:lumMod val="50000"/>
                    </a:schemeClr>
                  </a:solidFill>
                  <a:latin typeface="微软雅黑" pitchFamily="34" charset="-122"/>
                  <a:ea typeface="微软雅黑" pitchFamily="34" charset="-122"/>
                </a:rPr>
                <a:t>保护</a:t>
              </a:r>
              <a:endParaRPr lang="zh-CN" altLang="en-US" sz="2000" b="1" dirty="0">
                <a:solidFill>
                  <a:schemeClr val="accent4">
                    <a:lumMod val="50000"/>
                  </a:schemeClr>
                </a:solidFill>
                <a:latin typeface="微软雅黑" pitchFamily="34" charset="-122"/>
                <a:ea typeface="微软雅黑" pitchFamily="34" charset="-122"/>
              </a:endParaRPr>
            </a:p>
          </p:txBody>
        </p:sp>
      </p:grpSp>
      <p:sp>
        <p:nvSpPr>
          <p:cNvPr id="50" name="矩形 49"/>
          <p:cNvSpPr/>
          <p:nvPr/>
        </p:nvSpPr>
        <p:spPr>
          <a:xfrm>
            <a:off x="5500694" y="1388420"/>
            <a:ext cx="3571900" cy="683264"/>
          </a:xfrm>
          <a:prstGeom prst="rect">
            <a:avLst/>
          </a:prstGeom>
        </p:spPr>
        <p:txBody>
          <a:bodyPr wrap="square">
            <a:spAutoFit/>
          </a:bodyPr>
          <a:lstStyle/>
          <a:p>
            <a:pPr>
              <a:lnSpc>
                <a:spcPct val="120000"/>
              </a:lnSpc>
            </a:pPr>
            <a:r>
              <a:rPr lang="zh-CN" altLang="en-US" sz="1600" b="1" dirty="0" smtClean="0"/>
              <a:t>     保护各种所有制组织和自然人财产权，清理有违公平的法律法规条款</a:t>
            </a:r>
            <a:endParaRPr lang="zh-CN" altLang="en-US" sz="1600" b="1" dirty="0"/>
          </a:p>
        </p:txBody>
      </p:sp>
      <p:cxnSp>
        <p:nvCxnSpPr>
          <p:cNvPr id="52" name="直接连接符 51"/>
          <p:cNvCxnSpPr>
            <a:stCxn id="51" idx="0"/>
          </p:cNvCxnSpPr>
          <p:nvPr/>
        </p:nvCxnSpPr>
        <p:spPr>
          <a:xfrm>
            <a:off x="5402810" y="2653543"/>
            <a:ext cx="1740958" cy="393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421614" y="2220981"/>
            <a:ext cx="1579278" cy="369332"/>
          </a:xfrm>
          <a:prstGeom prst="rect">
            <a:avLst/>
          </a:prstGeom>
        </p:spPr>
        <p:txBody>
          <a:bodyPr wrap="none">
            <a:spAutoFit/>
          </a:bodyPr>
          <a:lstStyle/>
          <a:p>
            <a:r>
              <a:rPr lang="zh-CN" altLang="en-US" b="1" dirty="0" smtClean="0">
                <a:solidFill>
                  <a:schemeClr val="accent3">
                    <a:lumMod val="50000"/>
                  </a:schemeClr>
                </a:solidFill>
                <a:latin typeface="黑体" pitchFamily="49" charset="-122"/>
                <a:ea typeface="黑体" pitchFamily="49" charset="-122"/>
              </a:rPr>
              <a:t>推动制度改革</a:t>
            </a:r>
            <a:endParaRPr lang="zh-CN" altLang="en-US" b="1" dirty="0">
              <a:solidFill>
                <a:schemeClr val="accent3">
                  <a:lumMod val="50000"/>
                </a:schemeClr>
              </a:solidFill>
              <a:latin typeface="黑体" pitchFamily="49" charset="-122"/>
              <a:ea typeface="黑体" pitchFamily="49" charset="-122"/>
            </a:endParaRPr>
          </a:p>
        </p:txBody>
      </p:sp>
      <p:grpSp>
        <p:nvGrpSpPr>
          <p:cNvPr id="68" name="组合 67"/>
          <p:cNvGrpSpPr/>
          <p:nvPr/>
        </p:nvGrpSpPr>
        <p:grpSpPr>
          <a:xfrm>
            <a:off x="4214810" y="2149543"/>
            <a:ext cx="1188000" cy="1008000"/>
            <a:chOff x="4214810" y="2149543"/>
            <a:chExt cx="1188000" cy="1008000"/>
          </a:xfrm>
        </p:grpSpPr>
        <p:sp>
          <p:nvSpPr>
            <p:cNvPr id="51" name="六边形 50"/>
            <p:cNvSpPr/>
            <p:nvPr/>
          </p:nvSpPr>
          <p:spPr>
            <a:xfrm>
              <a:off x="4214810" y="2149543"/>
              <a:ext cx="1188000" cy="1008000"/>
            </a:xfrm>
            <a:prstGeom prst="hexagon">
              <a:avLst>
                <a:gd name="adj" fmla="val 25000"/>
                <a:gd name="vf" fmla="val 115470"/>
              </a:avLst>
            </a:prstGeom>
            <a:solidFill>
              <a:schemeClr val="accent3">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矩形 53"/>
            <p:cNvSpPr/>
            <p:nvPr/>
          </p:nvSpPr>
          <p:spPr>
            <a:xfrm>
              <a:off x="4445877" y="2220981"/>
              <a:ext cx="697627" cy="830997"/>
            </a:xfrm>
            <a:prstGeom prst="rect">
              <a:avLst/>
            </a:prstGeom>
          </p:spPr>
          <p:txBody>
            <a:bodyPr wrap="none">
              <a:spAutoFit/>
            </a:bodyPr>
            <a:lstStyle/>
            <a:p>
              <a:pPr>
                <a:lnSpc>
                  <a:spcPct val="120000"/>
                </a:lnSpc>
              </a:pPr>
              <a:r>
                <a:rPr lang="zh-CN" altLang="en-US" sz="2000" b="1" dirty="0" smtClean="0">
                  <a:solidFill>
                    <a:schemeClr val="accent3">
                      <a:lumMod val="50000"/>
                    </a:schemeClr>
                  </a:solidFill>
                  <a:latin typeface="微软雅黑" pitchFamily="34" charset="-122"/>
                  <a:ea typeface="微软雅黑" pitchFamily="34" charset="-122"/>
                </a:rPr>
                <a:t>养老</a:t>
              </a:r>
              <a:endParaRPr lang="en-US" altLang="zh-CN" sz="2000" b="1" dirty="0" smtClean="0">
                <a:solidFill>
                  <a:schemeClr val="accent3">
                    <a:lumMod val="50000"/>
                  </a:schemeClr>
                </a:solidFill>
                <a:latin typeface="微软雅黑" pitchFamily="34" charset="-122"/>
                <a:ea typeface="微软雅黑" pitchFamily="34" charset="-122"/>
              </a:endParaRPr>
            </a:p>
            <a:p>
              <a:pPr>
                <a:lnSpc>
                  <a:spcPct val="120000"/>
                </a:lnSpc>
              </a:pPr>
              <a:r>
                <a:rPr lang="zh-CN" altLang="en-US" sz="2000" b="1" dirty="0" smtClean="0">
                  <a:solidFill>
                    <a:schemeClr val="accent3">
                      <a:lumMod val="50000"/>
                    </a:schemeClr>
                  </a:solidFill>
                  <a:latin typeface="微软雅黑" pitchFamily="34" charset="-122"/>
                  <a:ea typeface="微软雅黑" pitchFamily="34" charset="-122"/>
                </a:rPr>
                <a:t>保险</a:t>
              </a:r>
              <a:endParaRPr lang="zh-CN" altLang="en-US" sz="2000" b="1" dirty="0">
                <a:solidFill>
                  <a:schemeClr val="accent3">
                    <a:lumMod val="50000"/>
                  </a:schemeClr>
                </a:solidFill>
                <a:latin typeface="微软雅黑" pitchFamily="34" charset="-122"/>
                <a:ea typeface="微软雅黑" pitchFamily="34" charset="-122"/>
              </a:endParaRPr>
            </a:p>
          </p:txBody>
        </p:sp>
      </p:grpSp>
      <p:pic>
        <p:nvPicPr>
          <p:cNvPr id="56" name="图片 5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143768" y="2143122"/>
            <a:ext cx="1857356" cy="1157297"/>
          </a:xfrm>
          <a:prstGeom prst="rect">
            <a:avLst/>
          </a:prstGeom>
        </p:spPr>
      </p:pic>
      <p:sp>
        <p:nvSpPr>
          <p:cNvPr id="57" name="矩形 56"/>
          <p:cNvSpPr/>
          <p:nvPr/>
        </p:nvSpPr>
        <p:spPr>
          <a:xfrm>
            <a:off x="5214942" y="2728915"/>
            <a:ext cx="2071702" cy="683264"/>
          </a:xfrm>
          <a:prstGeom prst="rect">
            <a:avLst/>
          </a:prstGeom>
        </p:spPr>
        <p:txBody>
          <a:bodyPr wrap="square">
            <a:spAutoFit/>
          </a:bodyPr>
          <a:lstStyle/>
          <a:p>
            <a:pPr algn="ctr">
              <a:lnSpc>
                <a:spcPct val="120000"/>
              </a:lnSpc>
            </a:pPr>
            <a:r>
              <a:rPr lang="zh-CN" altLang="en-US" sz="1600" b="1" dirty="0" smtClean="0">
                <a:solidFill>
                  <a:schemeClr val="tx1">
                    <a:lumMod val="75000"/>
                    <a:lumOff val="25000"/>
                  </a:schemeClr>
                </a:solidFill>
                <a:latin typeface="微软雅黑" pitchFamily="34" charset="-122"/>
                <a:ea typeface="微软雅黑" pitchFamily="34" charset="-122"/>
              </a:rPr>
              <a:t>公平性 </a:t>
            </a:r>
            <a:r>
              <a:rPr lang="en-US" altLang="zh-CN" sz="1600" b="1"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适应流动性</a:t>
            </a:r>
            <a:endParaRPr lang="en-US" altLang="zh-CN" sz="1600" b="1" dirty="0" smtClean="0">
              <a:solidFill>
                <a:schemeClr val="tx1">
                  <a:lumMod val="75000"/>
                  <a:lumOff val="25000"/>
                </a:schemeClr>
              </a:solidFill>
              <a:latin typeface="微软雅黑" pitchFamily="34" charset="-122"/>
              <a:ea typeface="微软雅黑" pitchFamily="34" charset="-122"/>
            </a:endParaRPr>
          </a:p>
          <a:p>
            <a:pPr algn="ctr">
              <a:lnSpc>
                <a:spcPct val="120000"/>
              </a:lnSpc>
            </a:pPr>
            <a:r>
              <a:rPr lang="zh-CN" altLang="en-US" sz="1600" b="1" dirty="0" smtClean="0">
                <a:solidFill>
                  <a:schemeClr val="tx1">
                    <a:lumMod val="75000"/>
                    <a:lumOff val="25000"/>
                  </a:schemeClr>
                </a:solidFill>
                <a:latin typeface="微软雅黑" pitchFamily="34" charset="-122"/>
                <a:ea typeface="微软雅黑" pitchFamily="34" charset="-122"/>
              </a:rPr>
              <a:t>保障可持续性</a:t>
            </a:r>
          </a:p>
        </p:txBody>
      </p:sp>
      <p:cxnSp>
        <p:nvCxnSpPr>
          <p:cNvPr id="59" name="直接连接符 58"/>
          <p:cNvCxnSpPr>
            <a:stCxn id="58" idx="0"/>
          </p:cNvCxnSpPr>
          <p:nvPr/>
        </p:nvCxnSpPr>
        <p:spPr>
          <a:xfrm>
            <a:off x="6117190" y="4068014"/>
            <a:ext cx="2736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6072198" y="3702616"/>
            <a:ext cx="2509020" cy="369332"/>
          </a:xfrm>
          <a:prstGeom prst="rect">
            <a:avLst/>
          </a:prstGeom>
        </p:spPr>
        <p:txBody>
          <a:bodyPr wrap="none">
            <a:spAutoFit/>
          </a:bodyPr>
          <a:lstStyle/>
          <a:p>
            <a:r>
              <a:rPr lang="zh-CN" altLang="en-US" b="1" dirty="0" smtClean="0">
                <a:solidFill>
                  <a:schemeClr val="accent2">
                    <a:lumMod val="75000"/>
                  </a:schemeClr>
                </a:solidFill>
                <a:latin typeface="黑体" pitchFamily="49" charset="-122"/>
                <a:ea typeface="黑体" pitchFamily="49" charset="-122"/>
              </a:rPr>
              <a:t>推进“一带一路”建设</a:t>
            </a:r>
          </a:p>
        </p:txBody>
      </p:sp>
      <p:grpSp>
        <p:nvGrpSpPr>
          <p:cNvPr id="69" name="组合 68"/>
          <p:cNvGrpSpPr/>
          <p:nvPr/>
        </p:nvGrpSpPr>
        <p:grpSpPr>
          <a:xfrm>
            <a:off x="4929190" y="3564014"/>
            <a:ext cx="1188000" cy="1008000"/>
            <a:chOff x="4929190" y="3564014"/>
            <a:chExt cx="1188000" cy="1008000"/>
          </a:xfrm>
        </p:grpSpPr>
        <p:sp>
          <p:nvSpPr>
            <p:cNvPr id="58" name="六边形 57"/>
            <p:cNvSpPr/>
            <p:nvPr/>
          </p:nvSpPr>
          <p:spPr>
            <a:xfrm>
              <a:off x="4929190" y="3564014"/>
              <a:ext cx="1188000" cy="1008000"/>
            </a:xfrm>
            <a:prstGeom prst="hexagon">
              <a:avLst>
                <a:gd name="adj" fmla="val 25000"/>
                <a:gd name="vf" fmla="val 115470"/>
              </a:avLst>
            </a:prstGeom>
            <a:solidFill>
              <a:schemeClr val="accent2">
                <a:lumMod val="40000"/>
                <a:lumOff val="6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矩形 60"/>
            <p:cNvSpPr/>
            <p:nvPr/>
          </p:nvSpPr>
          <p:spPr>
            <a:xfrm>
              <a:off x="5160257" y="3635452"/>
              <a:ext cx="697627" cy="830997"/>
            </a:xfrm>
            <a:prstGeom prst="rect">
              <a:avLst/>
            </a:prstGeom>
          </p:spPr>
          <p:txBody>
            <a:bodyPr wrap="none">
              <a:spAutoFit/>
            </a:bodyPr>
            <a:lstStyle/>
            <a:p>
              <a:pPr>
                <a:lnSpc>
                  <a:spcPct val="120000"/>
                </a:lnSpc>
              </a:pPr>
              <a:r>
                <a:rPr lang="zh-CN" altLang="en-US" sz="2000" b="1" dirty="0" smtClean="0">
                  <a:solidFill>
                    <a:schemeClr val="accent2">
                      <a:lumMod val="75000"/>
                    </a:schemeClr>
                  </a:solidFill>
                  <a:latin typeface="微软雅黑" pitchFamily="34" charset="-122"/>
                  <a:ea typeface="微软雅黑" pitchFamily="34" charset="-122"/>
                </a:rPr>
                <a:t>对外</a:t>
              </a:r>
              <a:endParaRPr lang="en-US" altLang="zh-CN" sz="2000" b="1" dirty="0" smtClean="0">
                <a:solidFill>
                  <a:schemeClr val="accent2">
                    <a:lumMod val="75000"/>
                  </a:schemeClr>
                </a:solidFill>
                <a:latin typeface="微软雅黑" pitchFamily="34" charset="-122"/>
                <a:ea typeface="微软雅黑" pitchFamily="34" charset="-122"/>
              </a:endParaRPr>
            </a:p>
            <a:p>
              <a:pPr>
                <a:lnSpc>
                  <a:spcPct val="120000"/>
                </a:lnSpc>
              </a:pPr>
              <a:r>
                <a:rPr lang="zh-CN" altLang="en-US" sz="2000" b="1" dirty="0" smtClean="0">
                  <a:solidFill>
                    <a:schemeClr val="accent2">
                      <a:lumMod val="75000"/>
                    </a:schemeClr>
                  </a:solidFill>
                  <a:latin typeface="微软雅黑" pitchFamily="34" charset="-122"/>
                  <a:ea typeface="微软雅黑" pitchFamily="34" charset="-122"/>
                </a:rPr>
                <a:t>开放</a:t>
              </a:r>
              <a:endParaRPr lang="zh-CN" altLang="en-US" sz="2000" b="1" dirty="0">
                <a:solidFill>
                  <a:schemeClr val="accent2">
                    <a:lumMod val="75000"/>
                  </a:schemeClr>
                </a:solidFill>
                <a:latin typeface="微软雅黑" pitchFamily="34" charset="-122"/>
                <a:ea typeface="微软雅黑" pitchFamily="34" charset="-122"/>
              </a:endParaRPr>
            </a:p>
          </p:txBody>
        </p:sp>
      </p:grpSp>
      <p:pic>
        <p:nvPicPr>
          <p:cNvPr id="62" name="图片 61" descr="timg (47).jpg"/>
          <p:cNvPicPr>
            <a:picLocks noChangeAspect="1"/>
          </p:cNvPicPr>
          <p:nvPr/>
        </p:nvPicPr>
        <p:blipFill>
          <a:blip r:embed="rId3">
            <a:clrChange>
              <a:clrFrom>
                <a:srgbClr val="FDFDFD"/>
              </a:clrFrom>
              <a:clrTo>
                <a:srgbClr val="FDFDFD">
                  <a:alpha val="0"/>
                </a:srgbClr>
              </a:clrTo>
            </a:clrChange>
          </a:blip>
          <a:stretch>
            <a:fillRect/>
          </a:stretch>
        </p:blipFill>
        <p:spPr>
          <a:xfrm>
            <a:off x="7358082" y="4143386"/>
            <a:ext cx="1546216" cy="832044"/>
          </a:xfrm>
          <a:prstGeom prst="rect">
            <a:avLst/>
          </a:prstGeom>
        </p:spPr>
      </p:pic>
      <p:sp>
        <p:nvSpPr>
          <p:cNvPr id="64" name="矩形 63"/>
          <p:cNvSpPr/>
          <p:nvPr/>
        </p:nvSpPr>
        <p:spPr>
          <a:xfrm>
            <a:off x="6286512" y="4143386"/>
            <a:ext cx="1005403" cy="683264"/>
          </a:xfrm>
          <a:prstGeom prst="rect">
            <a:avLst/>
          </a:prstGeom>
        </p:spPr>
        <p:txBody>
          <a:bodyPr wrap="none">
            <a:spAutoFit/>
          </a:bodyPr>
          <a:lstStyle/>
          <a:p>
            <a:pPr>
              <a:lnSpc>
                <a:spcPct val="120000"/>
              </a:lnSpc>
            </a:pPr>
            <a:r>
              <a:rPr lang="zh-CN" altLang="en-US" sz="1600" b="1" dirty="0" smtClean="0">
                <a:solidFill>
                  <a:schemeClr val="tx1">
                    <a:lumMod val="75000"/>
                    <a:lumOff val="25000"/>
                  </a:schemeClr>
                </a:solidFill>
                <a:latin typeface="微软雅黑" pitchFamily="34" charset="-122"/>
                <a:ea typeface="微软雅黑" pitchFamily="34" charset="-122"/>
              </a:rPr>
              <a:t>抓住机遇</a:t>
            </a:r>
            <a:endParaRPr lang="en-US" altLang="zh-CN" sz="16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600" b="1" dirty="0" smtClean="0">
                <a:solidFill>
                  <a:schemeClr val="tx1">
                    <a:lumMod val="75000"/>
                    <a:lumOff val="25000"/>
                  </a:schemeClr>
                </a:solidFill>
                <a:latin typeface="微软雅黑" pitchFamily="34" charset="-122"/>
                <a:ea typeface="微软雅黑" pitchFamily="34" charset="-122"/>
              </a:rPr>
              <a:t>奋力推进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down)">
                                      <p:cBhvr>
                                        <p:cTn id="30" dur="500"/>
                                        <p:tgtEl>
                                          <p:spTgt spid="63"/>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4000"/>
                            </p:stCondLst>
                            <p:childTnLst>
                              <p:par>
                                <p:cTn id="36" presetID="3" presetClass="entr" presetSubtype="1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500"/>
                                        <p:tgtEl>
                                          <p:spTgt spid="65"/>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5500"/>
                            </p:stCondLst>
                            <p:childTnLst>
                              <p:par>
                                <p:cTn id="48" presetID="3" presetClass="entr" presetSubtype="1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par>
                          <p:cTn id="51" fill="hold">
                            <p:stCondLst>
                              <p:cond delay="6000"/>
                            </p:stCondLst>
                            <p:childTnLst>
                              <p:par>
                                <p:cTn id="52" presetID="3" presetClass="entr" presetSubtype="1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linds(horizontal)">
                                      <p:cBhvr>
                                        <p:cTn id="54" dur="500"/>
                                        <p:tgtEl>
                                          <p:spTgt spid="23"/>
                                        </p:tgtEl>
                                      </p:cBhvr>
                                    </p:animEffect>
                                  </p:childTnLst>
                                </p:cTn>
                              </p:par>
                            </p:childTnLst>
                          </p:cTn>
                        </p:par>
                        <p:par>
                          <p:cTn id="55" fill="hold">
                            <p:stCondLst>
                              <p:cond delay="6500"/>
                            </p:stCondLst>
                            <p:childTnLst>
                              <p:par>
                                <p:cTn id="56" presetID="23" presetClass="entr" presetSubtype="16"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8000"/>
                            </p:stCondLst>
                            <p:childTnLst>
                              <p:par>
                                <p:cTn id="69" presetID="23" presetClass="entr" presetSubtype="16"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3" presetClass="entr" presetSubtype="16"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500" fill="hold"/>
                                        <p:tgtEl>
                                          <p:spTgt spid="41"/>
                                        </p:tgtEl>
                                        <p:attrNameLst>
                                          <p:attrName>ppt_w</p:attrName>
                                        </p:attrNameLst>
                                      </p:cBhvr>
                                      <p:tavLst>
                                        <p:tav tm="0">
                                          <p:val>
                                            <p:fltVal val="0"/>
                                          </p:val>
                                        </p:tav>
                                        <p:tav tm="100000">
                                          <p:val>
                                            <p:strVal val="#ppt_w"/>
                                          </p:val>
                                        </p:tav>
                                      </p:tavLst>
                                    </p:anim>
                                    <p:anim calcmode="lin" valueType="num">
                                      <p:cBhvr>
                                        <p:cTn id="82" dur="500" fill="hold"/>
                                        <p:tgtEl>
                                          <p:spTgt spid="41"/>
                                        </p:tgtEl>
                                        <p:attrNameLst>
                                          <p:attrName>ppt_h</p:attrName>
                                        </p:attrNameLst>
                                      </p:cBhvr>
                                      <p:tavLst>
                                        <p:tav tm="0">
                                          <p:val>
                                            <p:fltVal val="0"/>
                                          </p:val>
                                        </p:tav>
                                        <p:tav tm="100000">
                                          <p:val>
                                            <p:strVal val="#ppt_h"/>
                                          </p:val>
                                        </p:tav>
                                      </p:tavLst>
                                    </p:anim>
                                  </p:childTnLst>
                                </p:cTn>
                              </p:par>
                            </p:childTnLst>
                          </p:cTn>
                        </p:par>
                        <p:par>
                          <p:cTn id="83" fill="hold">
                            <p:stCondLst>
                              <p:cond delay="9500"/>
                            </p:stCondLst>
                            <p:childTnLst>
                              <p:par>
                                <p:cTn id="84" presetID="23" presetClass="entr" presetSubtype="16" fill="hold"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fltVal val="0"/>
                                          </p:val>
                                        </p:tav>
                                        <p:tav tm="100000">
                                          <p:val>
                                            <p:strVal val="#ppt_w"/>
                                          </p:val>
                                        </p:tav>
                                      </p:tavLst>
                                    </p:anim>
                                    <p:anim calcmode="lin" valueType="num">
                                      <p:cBhvr>
                                        <p:cTn id="87" dur="500" fill="hold"/>
                                        <p:tgtEl>
                                          <p:spTgt spid="67"/>
                                        </p:tgtEl>
                                        <p:attrNameLst>
                                          <p:attrName>ppt_h</p:attrName>
                                        </p:attrNameLst>
                                      </p:cBhvr>
                                      <p:tavLst>
                                        <p:tav tm="0">
                                          <p:val>
                                            <p:fltVal val="0"/>
                                          </p:val>
                                        </p:tav>
                                        <p:tav tm="100000">
                                          <p:val>
                                            <p:strVal val="#ppt_h"/>
                                          </p:val>
                                        </p:tav>
                                      </p:tavLst>
                                    </p:anim>
                                  </p:childTnLst>
                                </p:cTn>
                              </p:par>
                            </p:childTnLst>
                          </p:cTn>
                        </p:par>
                        <p:par>
                          <p:cTn id="88" fill="hold">
                            <p:stCondLst>
                              <p:cond delay="10000"/>
                            </p:stCondLst>
                            <p:childTnLst>
                              <p:par>
                                <p:cTn id="89" presetID="22" presetClass="entr" presetSubtype="8" fill="hold"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11000"/>
                            </p:stCondLst>
                            <p:childTnLst>
                              <p:par>
                                <p:cTn id="97" presetID="3" presetClass="entr" presetSubtype="1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blinds(horizontal)">
                                      <p:cBhvr>
                                        <p:cTn id="99" dur="500"/>
                                        <p:tgtEl>
                                          <p:spTgt spid="50"/>
                                        </p:tgtEl>
                                      </p:cBhvr>
                                    </p:animEffect>
                                  </p:childTnLst>
                                </p:cTn>
                              </p:par>
                            </p:childTnLst>
                          </p:cTn>
                        </p:par>
                        <p:par>
                          <p:cTn id="100" fill="hold">
                            <p:stCondLst>
                              <p:cond delay="11500"/>
                            </p:stCondLst>
                            <p:childTnLst>
                              <p:par>
                                <p:cTn id="101" presetID="23" presetClass="entr" presetSubtype="16" fill="hold"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wipe(left)">
                                      <p:cBhvr>
                                        <p:cTn id="108" dur="500"/>
                                        <p:tgtEl>
                                          <p:spTgt spid="52"/>
                                        </p:tgtEl>
                                      </p:cBhvr>
                                    </p:animEffect>
                                  </p:childTnLst>
                                </p:cTn>
                              </p:par>
                            </p:childTnLst>
                          </p:cTn>
                        </p:par>
                        <p:par>
                          <p:cTn id="109" fill="hold">
                            <p:stCondLst>
                              <p:cond delay="12500"/>
                            </p:stCondLst>
                            <p:childTnLst>
                              <p:par>
                                <p:cTn id="110" presetID="22" presetClass="entr" presetSubtype="8"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childTnLst>
                          </p:cTn>
                        </p:par>
                        <p:par>
                          <p:cTn id="113" fill="hold">
                            <p:stCondLst>
                              <p:cond delay="13000"/>
                            </p:stCondLst>
                            <p:childTnLst>
                              <p:par>
                                <p:cTn id="114" presetID="23" presetClass="entr" presetSubtype="16" fill="hold" nodeType="afterEffect">
                                  <p:stCondLst>
                                    <p:cond delay="0"/>
                                  </p:stCondLst>
                                  <p:childTnLst>
                                    <p:set>
                                      <p:cBhvr>
                                        <p:cTn id="115" dur="1" fill="hold">
                                          <p:stCondLst>
                                            <p:cond delay="0"/>
                                          </p:stCondLst>
                                        </p:cTn>
                                        <p:tgtEl>
                                          <p:spTgt spid="57">
                                            <p:txEl>
                                              <p:pRg st="0" end="0"/>
                                            </p:txEl>
                                          </p:spTgt>
                                        </p:tgtEl>
                                        <p:attrNameLst>
                                          <p:attrName>style.visibility</p:attrName>
                                        </p:attrNameLst>
                                      </p:cBhvr>
                                      <p:to>
                                        <p:strVal val="visible"/>
                                      </p:to>
                                    </p:set>
                                    <p:anim calcmode="lin" valueType="num">
                                      <p:cBhvr>
                                        <p:cTn id="116"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57">
                                            <p:txEl>
                                              <p:pRg st="0" end="0"/>
                                            </p:txEl>
                                          </p:spTgt>
                                        </p:tgtEl>
                                        <p:attrNameLst>
                                          <p:attrName>ppt_h</p:attrName>
                                        </p:attrNameLst>
                                      </p:cBhvr>
                                      <p:tavLst>
                                        <p:tav tm="0">
                                          <p:val>
                                            <p:fltVal val="0"/>
                                          </p:val>
                                        </p:tav>
                                        <p:tav tm="100000">
                                          <p:val>
                                            <p:strVal val="#ppt_h"/>
                                          </p:val>
                                        </p:tav>
                                      </p:tavLst>
                                    </p:anim>
                                  </p:childTnLst>
                                </p:cTn>
                              </p:par>
                            </p:childTnLst>
                          </p:cTn>
                        </p:par>
                        <p:par>
                          <p:cTn id="118" fill="hold">
                            <p:stCondLst>
                              <p:cond delay="13500"/>
                            </p:stCondLst>
                            <p:childTnLst>
                              <p:par>
                                <p:cTn id="119" presetID="23" presetClass="entr" presetSubtype="16" fill="hold" nodeType="afterEffect">
                                  <p:stCondLst>
                                    <p:cond delay="0"/>
                                  </p:stCondLst>
                                  <p:childTnLst>
                                    <p:set>
                                      <p:cBhvr>
                                        <p:cTn id="120" dur="1" fill="hold">
                                          <p:stCondLst>
                                            <p:cond delay="0"/>
                                          </p:stCondLst>
                                        </p:cTn>
                                        <p:tgtEl>
                                          <p:spTgt spid="57">
                                            <p:txEl>
                                              <p:pRg st="1" end="1"/>
                                            </p:txEl>
                                          </p:spTgt>
                                        </p:tgtEl>
                                        <p:attrNameLst>
                                          <p:attrName>style.visibility</p:attrName>
                                        </p:attrNameLst>
                                      </p:cBhvr>
                                      <p:to>
                                        <p:strVal val="visible"/>
                                      </p:to>
                                    </p:set>
                                    <p:anim calcmode="lin" valueType="num">
                                      <p:cBhvr>
                                        <p:cTn id="121" dur="500" fill="hold"/>
                                        <p:tgtEl>
                                          <p:spTgt spid="57">
                                            <p:txEl>
                                              <p:pRg st="1" end="1"/>
                                            </p:txEl>
                                          </p:spTgt>
                                        </p:tgtEl>
                                        <p:attrNameLst>
                                          <p:attrName>ppt_w</p:attrName>
                                        </p:attrNameLst>
                                      </p:cBhvr>
                                      <p:tavLst>
                                        <p:tav tm="0">
                                          <p:val>
                                            <p:fltVal val="0"/>
                                          </p:val>
                                        </p:tav>
                                        <p:tav tm="100000">
                                          <p:val>
                                            <p:strVal val="#ppt_w"/>
                                          </p:val>
                                        </p:tav>
                                      </p:tavLst>
                                    </p:anim>
                                    <p:anim calcmode="lin" valueType="num">
                                      <p:cBhvr>
                                        <p:cTn id="122" dur="500" fill="hold"/>
                                        <p:tgtEl>
                                          <p:spTgt spid="57">
                                            <p:txEl>
                                              <p:pRg st="1" end="1"/>
                                            </p:txEl>
                                          </p:spTgt>
                                        </p:tgtEl>
                                        <p:attrNameLst>
                                          <p:attrName>ppt_h</p:attrName>
                                        </p:attrNameLst>
                                      </p:cBhvr>
                                      <p:tavLst>
                                        <p:tav tm="0">
                                          <p:val>
                                            <p:fltVal val="0"/>
                                          </p:val>
                                        </p:tav>
                                        <p:tav tm="100000">
                                          <p:val>
                                            <p:strVal val="#ppt_h"/>
                                          </p:val>
                                        </p:tav>
                                      </p:tavLst>
                                    </p:anim>
                                  </p:childTnLst>
                                </p:cTn>
                              </p:par>
                            </p:childTnLst>
                          </p:cTn>
                        </p:par>
                        <p:par>
                          <p:cTn id="123" fill="hold">
                            <p:stCondLst>
                              <p:cond delay="14000"/>
                            </p:stCondLst>
                            <p:childTnLst>
                              <p:par>
                                <p:cTn id="124" presetID="3" presetClass="entr" presetSubtype="10" fill="hold" nodeType="after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blinds(horizontal)">
                                      <p:cBhvr>
                                        <p:cTn id="126" dur="500"/>
                                        <p:tgtEl>
                                          <p:spTgt spid="56"/>
                                        </p:tgtEl>
                                      </p:cBhvr>
                                    </p:animEffect>
                                  </p:childTnLst>
                                </p:cTn>
                              </p:par>
                            </p:childTnLst>
                          </p:cTn>
                        </p:par>
                        <p:par>
                          <p:cTn id="127" fill="hold">
                            <p:stCondLst>
                              <p:cond delay="14500"/>
                            </p:stCondLst>
                            <p:childTnLst>
                              <p:par>
                                <p:cTn id="128" presetID="23" presetClass="entr" presetSubtype="16" fill="hold" nodeType="afterEffect">
                                  <p:stCondLst>
                                    <p:cond delay="0"/>
                                  </p:stCondLst>
                                  <p:childTnLst>
                                    <p:set>
                                      <p:cBhvr>
                                        <p:cTn id="129" dur="1" fill="hold">
                                          <p:stCondLst>
                                            <p:cond delay="0"/>
                                          </p:stCondLst>
                                        </p:cTn>
                                        <p:tgtEl>
                                          <p:spTgt spid="69"/>
                                        </p:tgtEl>
                                        <p:attrNameLst>
                                          <p:attrName>style.visibility</p:attrName>
                                        </p:attrNameLst>
                                      </p:cBhvr>
                                      <p:to>
                                        <p:strVal val="visible"/>
                                      </p:to>
                                    </p:set>
                                    <p:anim calcmode="lin" valueType="num">
                                      <p:cBhvr>
                                        <p:cTn id="130" dur="500" fill="hold"/>
                                        <p:tgtEl>
                                          <p:spTgt spid="69"/>
                                        </p:tgtEl>
                                        <p:attrNameLst>
                                          <p:attrName>ppt_w</p:attrName>
                                        </p:attrNameLst>
                                      </p:cBhvr>
                                      <p:tavLst>
                                        <p:tav tm="0">
                                          <p:val>
                                            <p:fltVal val="0"/>
                                          </p:val>
                                        </p:tav>
                                        <p:tav tm="100000">
                                          <p:val>
                                            <p:strVal val="#ppt_w"/>
                                          </p:val>
                                        </p:tav>
                                      </p:tavLst>
                                    </p:anim>
                                    <p:anim calcmode="lin" valueType="num">
                                      <p:cBhvr>
                                        <p:cTn id="131" dur="500" fill="hold"/>
                                        <p:tgtEl>
                                          <p:spTgt spid="69"/>
                                        </p:tgtEl>
                                        <p:attrNameLst>
                                          <p:attrName>ppt_h</p:attrName>
                                        </p:attrNameLst>
                                      </p:cBhvr>
                                      <p:tavLst>
                                        <p:tav tm="0">
                                          <p:val>
                                            <p:fltVal val="0"/>
                                          </p:val>
                                        </p:tav>
                                        <p:tav tm="100000">
                                          <p:val>
                                            <p:strVal val="#ppt_h"/>
                                          </p:val>
                                        </p:tav>
                                      </p:tavLst>
                                    </p:anim>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left)">
                                      <p:cBhvr>
                                        <p:cTn id="135" dur="500"/>
                                        <p:tgtEl>
                                          <p:spTgt spid="59"/>
                                        </p:tgtEl>
                                      </p:cBhvr>
                                    </p:animEffect>
                                  </p:childTnLst>
                                </p:cTn>
                              </p:par>
                            </p:childTnLst>
                          </p:cTn>
                        </p:par>
                        <p:par>
                          <p:cTn id="136" fill="hold">
                            <p:stCondLst>
                              <p:cond delay="15500"/>
                            </p:stCondLst>
                            <p:childTnLst>
                              <p:par>
                                <p:cTn id="137" presetID="22" presetClass="entr" presetSubtype="8" fill="hold" grpId="0" nodeType="after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wipe(left)">
                                      <p:cBhvr>
                                        <p:cTn id="139" dur="500"/>
                                        <p:tgtEl>
                                          <p:spTgt spid="60"/>
                                        </p:tgtEl>
                                      </p:cBhvr>
                                    </p:animEffect>
                                  </p:childTnLst>
                                </p:cTn>
                              </p:par>
                            </p:childTnLst>
                          </p:cTn>
                        </p:par>
                        <p:par>
                          <p:cTn id="140" fill="hold">
                            <p:stCondLst>
                              <p:cond delay="16000"/>
                            </p:stCondLst>
                            <p:childTnLst>
                              <p:par>
                                <p:cTn id="141" presetID="23" presetClass="entr" presetSubtype="16" fill="hold" nodeType="afterEffect">
                                  <p:stCondLst>
                                    <p:cond delay="0"/>
                                  </p:stCondLst>
                                  <p:childTnLst>
                                    <p:set>
                                      <p:cBhvr>
                                        <p:cTn id="142" dur="1" fill="hold">
                                          <p:stCondLst>
                                            <p:cond delay="0"/>
                                          </p:stCondLst>
                                        </p:cTn>
                                        <p:tgtEl>
                                          <p:spTgt spid="64">
                                            <p:txEl>
                                              <p:pRg st="0" end="0"/>
                                            </p:txEl>
                                          </p:spTgt>
                                        </p:tgtEl>
                                        <p:attrNameLst>
                                          <p:attrName>style.visibility</p:attrName>
                                        </p:attrNameLst>
                                      </p:cBhvr>
                                      <p:to>
                                        <p:strVal val="visible"/>
                                      </p:to>
                                    </p:set>
                                    <p:anim calcmode="lin" valueType="num">
                                      <p:cBhvr>
                                        <p:cTn id="143"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44" dur="500" fill="hold"/>
                                        <p:tgtEl>
                                          <p:spTgt spid="64">
                                            <p:txEl>
                                              <p:pRg st="0" end="0"/>
                                            </p:txEl>
                                          </p:spTgt>
                                        </p:tgtEl>
                                        <p:attrNameLst>
                                          <p:attrName>ppt_h</p:attrName>
                                        </p:attrNameLst>
                                      </p:cBhvr>
                                      <p:tavLst>
                                        <p:tav tm="0">
                                          <p:val>
                                            <p:fltVal val="0"/>
                                          </p:val>
                                        </p:tav>
                                        <p:tav tm="100000">
                                          <p:val>
                                            <p:strVal val="#ppt_h"/>
                                          </p:val>
                                        </p:tav>
                                      </p:tavLst>
                                    </p:anim>
                                  </p:childTnLst>
                                </p:cTn>
                              </p:par>
                            </p:childTnLst>
                          </p:cTn>
                        </p:par>
                        <p:par>
                          <p:cTn id="145" fill="hold">
                            <p:stCondLst>
                              <p:cond delay="16500"/>
                            </p:stCondLst>
                            <p:childTnLst>
                              <p:par>
                                <p:cTn id="146" presetID="23" presetClass="entr" presetSubtype="16" fill="hold" nodeType="afterEffect">
                                  <p:stCondLst>
                                    <p:cond delay="0"/>
                                  </p:stCondLst>
                                  <p:childTnLst>
                                    <p:set>
                                      <p:cBhvr>
                                        <p:cTn id="147" dur="1" fill="hold">
                                          <p:stCondLst>
                                            <p:cond delay="0"/>
                                          </p:stCondLst>
                                        </p:cTn>
                                        <p:tgtEl>
                                          <p:spTgt spid="64">
                                            <p:txEl>
                                              <p:pRg st="1" end="1"/>
                                            </p:txEl>
                                          </p:spTgt>
                                        </p:tgtEl>
                                        <p:attrNameLst>
                                          <p:attrName>style.visibility</p:attrName>
                                        </p:attrNameLst>
                                      </p:cBhvr>
                                      <p:to>
                                        <p:strVal val="visible"/>
                                      </p:to>
                                    </p:set>
                                    <p:anim calcmode="lin" valueType="num">
                                      <p:cBhvr>
                                        <p:cTn id="148" dur="500" fill="hold"/>
                                        <p:tgtEl>
                                          <p:spTgt spid="64">
                                            <p:txEl>
                                              <p:pRg st="1" end="1"/>
                                            </p:txEl>
                                          </p:spTgt>
                                        </p:tgtEl>
                                        <p:attrNameLst>
                                          <p:attrName>ppt_w</p:attrName>
                                        </p:attrNameLst>
                                      </p:cBhvr>
                                      <p:tavLst>
                                        <p:tav tm="0">
                                          <p:val>
                                            <p:fltVal val="0"/>
                                          </p:val>
                                        </p:tav>
                                        <p:tav tm="100000">
                                          <p:val>
                                            <p:strVal val="#ppt_w"/>
                                          </p:val>
                                        </p:tav>
                                      </p:tavLst>
                                    </p:anim>
                                    <p:anim calcmode="lin" valueType="num">
                                      <p:cBhvr>
                                        <p:cTn id="149" dur="500" fill="hold"/>
                                        <p:tgtEl>
                                          <p:spTgt spid="64">
                                            <p:txEl>
                                              <p:pRg st="1" end="1"/>
                                            </p:txEl>
                                          </p:spTgt>
                                        </p:tgtEl>
                                        <p:attrNameLst>
                                          <p:attrName>ppt_h</p:attrName>
                                        </p:attrNameLst>
                                      </p:cBhvr>
                                      <p:tavLst>
                                        <p:tav tm="0">
                                          <p:val>
                                            <p:fltVal val="0"/>
                                          </p:val>
                                        </p:tav>
                                        <p:tav tm="100000">
                                          <p:val>
                                            <p:strVal val="#ppt_h"/>
                                          </p:val>
                                        </p:tav>
                                      </p:tavLst>
                                    </p:anim>
                                  </p:childTnLst>
                                </p:cTn>
                              </p:par>
                            </p:childTnLst>
                          </p:cTn>
                        </p:par>
                        <p:par>
                          <p:cTn id="150" fill="hold">
                            <p:stCondLst>
                              <p:cond delay="17000"/>
                            </p:stCondLst>
                            <p:childTnLst>
                              <p:par>
                                <p:cTn id="151" presetID="42" presetClass="entr" presetSubtype="0" fill="hold" nodeType="after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fade">
                                      <p:cBhvr>
                                        <p:cTn id="153" dur="1000"/>
                                        <p:tgtEl>
                                          <p:spTgt spid="62"/>
                                        </p:tgtEl>
                                      </p:cBhvr>
                                    </p:animEffect>
                                    <p:anim calcmode="lin" valueType="num">
                                      <p:cBhvr>
                                        <p:cTn id="154" dur="1000" fill="hold"/>
                                        <p:tgtEl>
                                          <p:spTgt spid="62"/>
                                        </p:tgtEl>
                                        <p:attrNameLst>
                                          <p:attrName>ppt_x</p:attrName>
                                        </p:attrNameLst>
                                      </p:cBhvr>
                                      <p:tavLst>
                                        <p:tav tm="0">
                                          <p:val>
                                            <p:strVal val="#ppt_x"/>
                                          </p:val>
                                        </p:tav>
                                        <p:tav tm="100000">
                                          <p:val>
                                            <p:strVal val="#ppt_x"/>
                                          </p:val>
                                        </p:tav>
                                      </p:tavLst>
                                    </p:anim>
                                    <p:anim calcmode="lin" valueType="num">
                                      <p:cBhvr>
                                        <p:cTn id="1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9" grpId="0" animBg="1"/>
      <p:bldP spid="20" grpId="0"/>
      <p:bldP spid="21" grpId="0" animBg="1"/>
      <p:bldP spid="22" grpId="0"/>
      <p:bldP spid="23" grpId="0"/>
      <p:bldP spid="28" grpId="0"/>
      <p:bldP spid="48" grpId="0"/>
      <p:bldP spid="50" grpId="0"/>
      <p:bldP spid="53" grpId="0"/>
      <p:bldP spid="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流程图: 数据 24"/>
          <p:cNvSpPr/>
          <p:nvPr/>
        </p:nvSpPr>
        <p:spPr>
          <a:xfrm>
            <a:off x="5286380" y="1857370"/>
            <a:ext cx="3214710" cy="571504"/>
          </a:xfrm>
          <a:prstGeom prst="flowChartInputOutpu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p:cNvGraphicFramePr/>
          <p:nvPr>
            <p:extLst>
              <p:ext uri="{D42A27DB-BD31-4B8C-83A1-F6EECF244321}">
                <p14:modId xmlns:p14="http://schemas.microsoft.com/office/powerpoint/2010/main" val="3227978126"/>
              </p:ext>
            </p:extLst>
          </p:nvPr>
        </p:nvGraphicFramePr>
        <p:xfrm>
          <a:off x="142844" y="2071684"/>
          <a:ext cx="4429156"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2052519" y="191142"/>
            <a:ext cx="5234125"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（三）进一步释放国内需求潜力</a:t>
            </a:r>
          </a:p>
        </p:txBody>
      </p:sp>
      <p:sp>
        <p:nvSpPr>
          <p:cNvPr id="5" name="矩形 4"/>
          <p:cNvSpPr/>
          <p:nvPr/>
        </p:nvSpPr>
        <p:spPr>
          <a:xfrm>
            <a:off x="1142976" y="4304898"/>
            <a:ext cx="2857520" cy="338554"/>
          </a:xfrm>
          <a:prstGeom prst="rect">
            <a:avLst/>
          </a:prstGeom>
        </p:spPr>
        <p:txBody>
          <a:bodyPr wrap="square">
            <a:spAutoFit/>
          </a:bodyPr>
          <a:lstStyle/>
          <a:p>
            <a:r>
              <a:rPr lang="en-US" altLang="zh-CN" sz="1600" b="1" dirty="0" smtClean="0">
                <a:solidFill>
                  <a:schemeClr val="tx1">
                    <a:lumMod val="85000"/>
                    <a:lumOff val="15000"/>
                  </a:schemeClr>
                </a:solidFill>
                <a:latin typeface="微软雅黑" pitchFamily="34" charset="-122"/>
                <a:ea typeface="微软雅黑" pitchFamily="34" charset="-122"/>
              </a:rPr>
              <a:t>2008-2016</a:t>
            </a:r>
            <a:r>
              <a:rPr lang="zh-CN" altLang="en-US" sz="1600" b="1" dirty="0" smtClean="0">
                <a:solidFill>
                  <a:schemeClr val="tx1">
                    <a:lumMod val="85000"/>
                    <a:lumOff val="15000"/>
                  </a:schemeClr>
                </a:solidFill>
                <a:latin typeface="微软雅黑" pitchFamily="34" charset="-122"/>
                <a:ea typeface="微软雅黑" pitchFamily="34" charset="-122"/>
              </a:rPr>
              <a:t>年</a:t>
            </a:r>
            <a:r>
              <a:rPr lang="zh-CN" altLang="en-US" sz="1600" b="1" dirty="0">
                <a:solidFill>
                  <a:schemeClr val="tx1">
                    <a:lumMod val="85000"/>
                    <a:lumOff val="15000"/>
                  </a:schemeClr>
                </a:solidFill>
                <a:latin typeface="微软雅黑" pitchFamily="34" charset="-122"/>
                <a:ea typeface="微软雅黑" pitchFamily="34" charset="-122"/>
              </a:rPr>
              <a:t>中国城镇化率</a:t>
            </a:r>
          </a:p>
        </p:txBody>
      </p:sp>
      <p:grpSp>
        <p:nvGrpSpPr>
          <p:cNvPr id="13" name="组合 12"/>
          <p:cNvGrpSpPr/>
          <p:nvPr/>
        </p:nvGrpSpPr>
        <p:grpSpPr>
          <a:xfrm>
            <a:off x="1071538" y="1785932"/>
            <a:ext cx="2571768" cy="642942"/>
            <a:chOff x="1214414" y="1428742"/>
            <a:chExt cx="2571768" cy="642942"/>
          </a:xfrm>
        </p:grpSpPr>
        <p:sp>
          <p:nvSpPr>
            <p:cNvPr id="12" name="圆角矩形标注 11"/>
            <p:cNvSpPr/>
            <p:nvPr/>
          </p:nvSpPr>
          <p:spPr>
            <a:xfrm>
              <a:off x="1214414" y="1428742"/>
              <a:ext cx="2571768" cy="642942"/>
            </a:xfrm>
            <a:prstGeom prst="wedgeRoundRectCallout">
              <a:avLst>
                <a:gd name="adj1" fmla="val 56944"/>
                <a:gd name="adj2" fmla="val 28426"/>
                <a:gd name="adj3" fmla="val 16667"/>
              </a:avLst>
            </a:prstGeom>
            <a:solidFill>
              <a:schemeClr val="accent2">
                <a:lumMod val="20000"/>
                <a:lumOff val="80000"/>
              </a:schemeClr>
            </a:solid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14414" y="1428742"/>
              <a:ext cx="2571768" cy="609398"/>
            </a:xfrm>
            <a:prstGeom prst="rect">
              <a:avLst/>
            </a:prstGeom>
          </p:spPr>
          <p:txBody>
            <a:bodyPr wrap="square">
              <a:spAutoFit/>
            </a:bodyPr>
            <a:lstStyle/>
            <a:p>
              <a:pPr>
                <a:lnSpc>
                  <a:spcPct val="120000"/>
                </a:lnSpc>
              </a:pPr>
              <a:r>
                <a:rPr lang="zh-CN" altLang="en-US" sz="1400" b="1" dirty="0" smtClean="0"/>
                <a:t>按每年增速</a:t>
              </a:r>
              <a:r>
                <a:rPr lang="en-US" altLang="zh-CN" sz="1400" b="1" dirty="0" smtClean="0"/>
                <a:t>1%</a:t>
              </a:r>
              <a:r>
                <a:rPr lang="zh-CN" altLang="en-US" sz="1400" b="1" dirty="0" smtClean="0"/>
                <a:t>计，城镇化带来的黄金时期也延续到</a:t>
              </a:r>
              <a:r>
                <a:rPr lang="en-US" sz="1400" b="1" dirty="0" smtClean="0">
                  <a:solidFill>
                    <a:schemeClr val="accent2"/>
                  </a:solidFill>
                  <a:latin typeface="微软雅黑" pitchFamily="34" charset="-122"/>
                  <a:ea typeface="微软雅黑" pitchFamily="34" charset="-122"/>
                </a:rPr>
                <a:t>2030</a:t>
              </a:r>
              <a:r>
                <a:rPr lang="zh-CN" altLang="en-US" sz="1400" b="1" dirty="0" smtClean="0">
                  <a:solidFill>
                    <a:schemeClr val="accent2"/>
                  </a:solidFill>
                  <a:latin typeface="微软雅黑" pitchFamily="34" charset="-122"/>
                  <a:ea typeface="微软雅黑" pitchFamily="34" charset="-122"/>
                </a:rPr>
                <a:t>年</a:t>
              </a:r>
              <a:endParaRPr lang="zh-CN" altLang="en-US" sz="1400" b="1" dirty="0">
                <a:solidFill>
                  <a:schemeClr val="accent2"/>
                </a:solidFill>
                <a:latin typeface="微软雅黑" pitchFamily="34" charset="-122"/>
                <a:ea typeface="微软雅黑" pitchFamily="34" charset="-122"/>
              </a:endParaRPr>
            </a:p>
          </p:txBody>
        </p:sp>
      </p:grpSp>
      <p:sp>
        <p:nvSpPr>
          <p:cNvPr id="14" name="矩形 13"/>
          <p:cNvSpPr/>
          <p:nvPr/>
        </p:nvSpPr>
        <p:spPr>
          <a:xfrm>
            <a:off x="142844" y="957364"/>
            <a:ext cx="4714908" cy="757130"/>
          </a:xfrm>
          <a:prstGeom prst="rect">
            <a:avLst/>
          </a:prstGeom>
        </p:spPr>
        <p:txBody>
          <a:bodyPr wrap="square">
            <a:spAutoFit/>
          </a:bodyPr>
          <a:lstStyle/>
          <a:p>
            <a:pPr>
              <a:lnSpc>
                <a:spcPct val="120000"/>
              </a:lnSpc>
            </a:pPr>
            <a:r>
              <a:rPr lang="zh-CN" altLang="en-US" b="1" dirty="0" smtClean="0">
                <a:latin typeface="黑体" pitchFamily="49" charset="-122"/>
                <a:ea typeface="黑体" pitchFamily="49" charset="-122"/>
              </a:rPr>
              <a:t>     国际上一般认为，城镇化率由</a:t>
            </a:r>
            <a:r>
              <a:rPr lang="en-US" b="1" dirty="0" smtClean="0">
                <a:latin typeface="黑体" pitchFamily="49" charset="-122"/>
                <a:ea typeface="黑体" pitchFamily="49" charset="-122"/>
              </a:rPr>
              <a:t>30%</a:t>
            </a:r>
            <a:r>
              <a:rPr lang="zh-CN" altLang="en-US" b="1" dirty="0" smtClean="0">
                <a:latin typeface="黑体" pitchFamily="49" charset="-122"/>
                <a:ea typeface="黑体" pitchFamily="49" charset="-122"/>
              </a:rPr>
              <a:t>上升到</a:t>
            </a:r>
            <a:r>
              <a:rPr lang="en-US" b="1" dirty="0" smtClean="0">
                <a:latin typeface="黑体" pitchFamily="49" charset="-122"/>
                <a:ea typeface="黑体" pitchFamily="49" charset="-122"/>
              </a:rPr>
              <a:t>70%</a:t>
            </a:r>
            <a:r>
              <a:rPr lang="zh-CN" altLang="en-US" b="1" dirty="0" smtClean="0">
                <a:latin typeface="黑体" pitchFamily="49" charset="-122"/>
                <a:ea typeface="黑体" pitchFamily="49" charset="-122"/>
              </a:rPr>
              <a:t>的过程为经济快速发展的黄金时期</a:t>
            </a:r>
            <a:r>
              <a:rPr lang="en-US" altLang="zh-CN" b="1" dirty="0" smtClean="0">
                <a:latin typeface="黑体" pitchFamily="49" charset="-122"/>
                <a:ea typeface="黑体" pitchFamily="49" charset="-122"/>
              </a:rPr>
              <a:t>——</a:t>
            </a:r>
            <a:endParaRPr lang="zh-CN" altLang="en-US" b="1" dirty="0">
              <a:latin typeface="黑体" pitchFamily="49" charset="-122"/>
              <a:ea typeface="黑体" pitchFamily="49" charset="-122"/>
            </a:endParaRPr>
          </a:p>
        </p:txBody>
      </p:sp>
      <p:sp>
        <p:nvSpPr>
          <p:cNvPr id="15" name="矩形 14"/>
          <p:cNvSpPr/>
          <p:nvPr/>
        </p:nvSpPr>
        <p:spPr>
          <a:xfrm>
            <a:off x="4572000" y="2500312"/>
            <a:ext cx="4500562" cy="683264"/>
          </a:xfrm>
          <a:prstGeom prst="rect">
            <a:avLst/>
          </a:prstGeom>
        </p:spPr>
        <p:txBody>
          <a:bodyPr wrap="square">
            <a:spAutoFit/>
          </a:bodyPr>
          <a:lstStyle/>
          <a:p>
            <a:pPr>
              <a:lnSpc>
                <a:spcPct val="120000"/>
              </a:lnSpc>
            </a:pPr>
            <a:r>
              <a:rPr lang="zh-CN" altLang="en-US" sz="1600" b="1" dirty="0" smtClean="0"/>
              <a:t>         据测算，城镇化率每提高</a:t>
            </a:r>
            <a:r>
              <a:rPr lang="en-US" sz="1600" b="1" dirty="0" smtClean="0">
                <a:solidFill>
                  <a:srgbClr val="C00000"/>
                </a:solidFill>
                <a:latin typeface="微软雅黑" pitchFamily="34" charset="-122"/>
                <a:ea typeface="微软雅黑" pitchFamily="34" charset="-122"/>
              </a:rPr>
              <a:t>1</a:t>
            </a:r>
            <a:r>
              <a:rPr lang="zh-CN" altLang="en-US" sz="1600" b="1" dirty="0" smtClean="0">
                <a:solidFill>
                  <a:srgbClr val="C00000"/>
                </a:solidFill>
                <a:latin typeface="微软雅黑" pitchFamily="34" charset="-122"/>
                <a:ea typeface="微软雅黑" pitchFamily="34" charset="-122"/>
              </a:rPr>
              <a:t>个</a:t>
            </a:r>
            <a:r>
              <a:rPr lang="zh-CN" altLang="en-US" sz="1600" b="1" dirty="0" smtClean="0"/>
              <a:t>百分点，将拉动消费增长</a:t>
            </a:r>
            <a:r>
              <a:rPr lang="en-US" sz="1600" b="1" dirty="0" smtClean="0">
                <a:solidFill>
                  <a:schemeClr val="accent6">
                    <a:lumMod val="50000"/>
                  </a:schemeClr>
                </a:solidFill>
                <a:latin typeface="微软雅黑" pitchFamily="34" charset="-122"/>
                <a:ea typeface="微软雅黑" pitchFamily="34" charset="-122"/>
              </a:rPr>
              <a:t>1.8</a:t>
            </a:r>
            <a:r>
              <a:rPr lang="zh-CN" altLang="en-US" sz="1600" b="1" dirty="0" smtClean="0">
                <a:solidFill>
                  <a:schemeClr val="accent6">
                    <a:lumMod val="50000"/>
                  </a:schemeClr>
                </a:solidFill>
                <a:latin typeface="微软雅黑" pitchFamily="34" charset="-122"/>
                <a:ea typeface="微软雅黑" pitchFamily="34" charset="-122"/>
              </a:rPr>
              <a:t>个</a:t>
            </a:r>
            <a:r>
              <a:rPr lang="zh-CN" altLang="en-US" sz="1600" b="1" dirty="0" smtClean="0"/>
              <a:t>百分点，投资增长</a:t>
            </a:r>
            <a:r>
              <a:rPr lang="en-US" sz="1600" b="1" dirty="0" smtClean="0">
                <a:solidFill>
                  <a:schemeClr val="accent4">
                    <a:lumMod val="75000"/>
                  </a:schemeClr>
                </a:solidFill>
                <a:latin typeface="微软雅黑" pitchFamily="34" charset="-122"/>
                <a:ea typeface="微软雅黑" pitchFamily="34" charset="-122"/>
              </a:rPr>
              <a:t>3.7</a:t>
            </a:r>
            <a:r>
              <a:rPr lang="zh-CN" altLang="en-US" sz="1600" b="1" dirty="0" smtClean="0">
                <a:solidFill>
                  <a:schemeClr val="accent4">
                    <a:lumMod val="75000"/>
                  </a:schemeClr>
                </a:solidFill>
                <a:latin typeface="微软雅黑" pitchFamily="34" charset="-122"/>
                <a:ea typeface="微软雅黑" pitchFamily="34" charset="-122"/>
              </a:rPr>
              <a:t>个</a:t>
            </a:r>
            <a:r>
              <a:rPr lang="zh-CN" altLang="en-US" sz="1600" b="1" dirty="0" smtClean="0"/>
              <a:t>百分点</a:t>
            </a:r>
            <a:endParaRPr lang="zh-CN" altLang="en-US" sz="1600" b="1" dirty="0"/>
          </a:p>
        </p:txBody>
      </p:sp>
      <p:grpSp>
        <p:nvGrpSpPr>
          <p:cNvPr id="24" name="组合 23"/>
          <p:cNvGrpSpPr/>
          <p:nvPr/>
        </p:nvGrpSpPr>
        <p:grpSpPr>
          <a:xfrm>
            <a:off x="4929190" y="1559476"/>
            <a:ext cx="2286016" cy="869398"/>
            <a:chOff x="4833918" y="1488038"/>
            <a:chExt cx="2286016" cy="869398"/>
          </a:xfrm>
        </p:grpSpPr>
        <p:graphicFrame>
          <p:nvGraphicFramePr>
            <p:cNvPr id="16" name="图表 15"/>
            <p:cNvGraphicFramePr/>
            <p:nvPr>
              <p:extLst>
                <p:ext uri="{D42A27DB-BD31-4B8C-83A1-F6EECF244321}">
                  <p14:modId xmlns:p14="http://schemas.microsoft.com/office/powerpoint/2010/main" val="122780472"/>
                </p:ext>
              </p:extLst>
            </p:nvPr>
          </p:nvGraphicFramePr>
          <p:xfrm>
            <a:off x="4833918" y="1643056"/>
            <a:ext cx="2286016" cy="714380"/>
          </p:xfrm>
          <a:graphic>
            <a:graphicData uri="http://schemas.openxmlformats.org/drawingml/2006/chart">
              <c:chart xmlns:c="http://schemas.openxmlformats.org/drawingml/2006/chart" xmlns:r="http://schemas.openxmlformats.org/officeDocument/2006/relationships" r:id="rId3"/>
            </a:graphicData>
          </a:graphic>
        </p:graphicFrame>
        <p:sp>
          <p:nvSpPr>
            <p:cNvPr id="19" name="矩形 18"/>
            <p:cNvSpPr/>
            <p:nvPr/>
          </p:nvSpPr>
          <p:spPr>
            <a:xfrm>
              <a:off x="5676842" y="1488038"/>
              <a:ext cx="542136" cy="369332"/>
            </a:xfrm>
            <a:prstGeom prst="rect">
              <a:avLst/>
            </a:prstGeom>
          </p:spPr>
          <p:txBody>
            <a:bodyPr wrap="none">
              <a:spAutoFit/>
            </a:bodyPr>
            <a:lstStyle/>
            <a:p>
              <a:r>
                <a:rPr lang="en-US" b="1" dirty="0" smtClean="0">
                  <a:solidFill>
                    <a:srgbClr val="C00000"/>
                  </a:solidFill>
                  <a:latin typeface="微软雅黑" pitchFamily="34" charset="-122"/>
                  <a:ea typeface="微软雅黑" pitchFamily="34" charset="-122"/>
                </a:rPr>
                <a:t>1</a:t>
              </a:r>
              <a:r>
                <a:rPr lang="en-US" altLang="zh-CN" b="1" dirty="0" smtClean="0">
                  <a:solidFill>
                    <a:srgbClr val="C00000"/>
                  </a:solidFill>
                  <a:latin typeface="微软雅黑" pitchFamily="34" charset="-122"/>
                  <a:ea typeface="微软雅黑" pitchFamily="34" charset="-122"/>
                </a:rPr>
                <a:t>%</a:t>
              </a:r>
              <a:endParaRPr lang="zh-CN" altLang="en-US" b="1" dirty="0">
                <a:solidFill>
                  <a:srgbClr val="C00000"/>
                </a:solidFill>
                <a:latin typeface="微软雅黑" pitchFamily="34" charset="-122"/>
                <a:ea typeface="微软雅黑" pitchFamily="34" charset="-122"/>
              </a:endParaRPr>
            </a:p>
          </p:txBody>
        </p:sp>
      </p:grpSp>
      <p:grpSp>
        <p:nvGrpSpPr>
          <p:cNvPr id="23" name="组合 22"/>
          <p:cNvGrpSpPr/>
          <p:nvPr/>
        </p:nvGrpSpPr>
        <p:grpSpPr>
          <a:xfrm>
            <a:off x="5929322" y="1285866"/>
            <a:ext cx="1928826" cy="1143008"/>
            <a:chOff x="5786446" y="1214428"/>
            <a:chExt cx="2012688" cy="1143008"/>
          </a:xfrm>
        </p:grpSpPr>
        <p:graphicFrame>
          <p:nvGraphicFramePr>
            <p:cNvPr id="17" name="图表 16"/>
            <p:cNvGraphicFramePr/>
            <p:nvPr/>
          </p:nvGraphicFramePr>
          <p:xfrm>
            <a:off x="5786446" y="1357304"/>
            <a:ext cx="2012688" cy="1000132"/>
          </p:xfrm>
          <a:graphic>
            <a:graphicData uri="http://schemas.openxmlformats.org/drawingml/2006/chart">
              <c:chart xmlns:c="http://schemas.openxmlformats.org/drawingml/2006/chart" xmlns:r="http://schemas.openxmlformats.org/officeDocument/2006/relationships" r:id="rId4"/>
            </a:graphicData>
          </a:graphic>
        </p:graphicFrame>
        <p:sp>
          <p:nvSpPr>
            <p:cNvPr id="20" name="矩形 19"/>
            <p:cNvSpPr/>
            <p:nvPr/>
          </p:nvSpPr>
          <p:spPr>
            <a:xfrm>
              <a:off x="6452256" y="1214428"/>
              <a:ext cx="750526" cy="369332"/>
            </a:xfrm>
            <a:prstGeom prst="rect">
              <a:avLst/>
            </a:prstGeom>
          </p:spPr>
          <p:txBody>
            <a:bodyPr wrap="none">
              <a:spAutoFit/>
            </a:bodyPr>
            <a:lstStyle/>
            <a:p>
              <a:r>
                <a:rPr lang="en-US" b="1" dirty="0" smtClean="0">
                  <a:solidFill>
                    <a:schemeClr val="accent6">
                      <a:lumMod val="50000"/>
                    </a:schemeClr>
                  </a:solidFill>
                  <a:latin typeface="微软雅黑" pitchFamily="34" charset="-122"/>
                  <a:ea typeface="微软雅黑" pitchFamily="34" charset="-122"/>
                </a:rPr>
                <a:t>1.8</a:t>
              </a:r>
              <a:r>
                <a:rPr lang="en-US" altLang="zh-CN" b="1" dirty="0" smtClean="0">
                  <a:solidFill>
                    <a:schemeClr val="accent6">
                      <a:lumMod val="50000"/>
                    </a:schemeClr>
                  </a:solidFill>
                  <a:latin typeface="微软雅黑" pitchFamily="34" charset="-122"/>
                  <a:ea typeface="微软雅黑" pitchFamily="34" charset="-122"/>
                </a:rPr>
                <a:t>%</a:t>
              </a:r>
              <a:endParaRPr lang="zh-CN" altLang="en-US" b="1" dirty="0">
                <a:solidFill>
                  <a:schemeClr val="accent6">
                    <a:lumMod val="50000"/>
                  </a:schemeClr>
                </a:solidFill>
                <a:latin typeface="微软雅黑" pitchFamily="34" charset="-122"/>
                <a:ea typeface="微软雅黑" pitchFamily="34" charset="-122"/>
              </a:endParaRPr>
            </a:p>
          </p:txBody>
        </p:sp>
      </p:grpSp>
      <p:grpSp>
        <p:nvGrpSpPr>
          <p:cNvPr id="22" name="组合 21"/>
          <p:cNvGrpSpPr/>
          <p:nvPr/>
        </p:nvGrpSpPr>
        <p:grpSpPr>
          <a:xfrm>
            <a:off x="6786578" y="714362"/>
            <a:ext cx="1833554" cy="1785950"/>
            <a:chOff x="6643702" y="714362"/>
            <a:chExt cx="1833554" cy="1785950"/>
          </a:xfrm>
        </p:grpSpPr>
        <p:graphicFrame>
          <p:nvGraphicFramePr>
            <p:cNvPr id="18" name="图表 17"/>
            <p:cNvGraphicFramePr/>
            <p:nvPr/>
          </p:nvGraphicFramePr>
          <p:xfrm>
            <a:off x="6643702" y="714362"/>
            <a:ext cx="1833554" cy="1785950"/>
          </p:xfrm>
          <a:graphic>
            <a:graphicData uri="http://schemas.openxmlformats.org/drawingml/2006/chart">
              <c:chart xmlns:c="http://schemas.openxmlformats.org/drawingml/2006/chart" xmlns:r="http://schemas.openxmlformats.org/officeDocument/2006/relationships" r:id="rId5"/>
            </a:graphicData>
          </a:graphic>
        </p:graphicFrame>
        <p:sp>
          <p:nvSpPr>
            <p:cNvPr id="21" name="矩形 20"/>
            <p:cNvSpPr/>
            <p:nvPr/>
          </p:nvSpPr>
          <p:spPr>
            <a:xfrm>
              <a:off x="7179060" y="916534"/>
              <a:ext cx="750526" cy="369332"/>
            </a:xfrm>
            <a:prstGeom prst="rect">
              <a:avLst/>
            </a:prstGeom>
          </p:spPr>
          <p:txBody>
            <a:bodyPr wrap="none">
              <a:spAutoFit/>
            </a:bodyPr>
            <a:lstStyle/>
            <a:p>
              <a:r>
                <a:rPr lang="en-US" b="1" dirty="0" smtClean="0">
                  <a:solidFill>
                    <a:schemeClr val="accent4">
                      <a:lumMod val="75000"/>
                    </a:schemeClr>
                  </a:solidFill>
                  <a:latin typeface="微软雅黑" pitchFamily="34" charset="-122"/>
                  <a:ea typeface="微软雅黑" pitchFamily="34" charset="-122"/>
                </a:rPr>
                <a:t>3.7</a:t>
              </a:r>
              <a:r>
                <a:rPr lang="en-US" altLang="zh-CN" b="1" dirty="0" smtClean="0">
                  <a:solidFill>
                    <a:schemeClr val="accent4">
                      <a:lumMod val="75000"/>
                    </a:schemeClr>
                  </a:solidFill>
                  <a:latin typeface="微软雅黑" pitchFamily="34" charset="-122"/>
                  <a:ea typeface="微软雅黑" pitchFamily="34" charset="-122"/>
                </a:rPr>
                <a:t>%</a:t>
              </a:r>
              <a:endParaRPr lang="zh-CN" altLang="en-US" b="1" dirty="0">
                <a:solidFill>
                  <a:schemeClr val="accent4">
                    <a:lumMod val="75000"/>
                  </a:schemeClr>
                </a:solidFill>
                <a:latin typeface="微软雅黑" pitchFamily="34" charset="-122"/>
                <a:ea typeface="微软雅黑" pitchFamily="34" charset="-122"/>
              </a:endParaRPr>
            </a:p>
          </p:txBody>
        </p:sp>
      </p:grpSp>
      <p:sp>
        <p:nvSpPr>
          <p:cNvPr id="26" name="AutoShape 34"/>
          <p:cNvSpPr>
            <a:spLocks noChangeArrowheads="1"/>
          </p:cNvSpPr>
          <p:nvPr/>
        </p:nvSpPr>
        <p:spPr bwMode="gray">
          <a:xfrm rot="5400000">
            <a:off x="5191723" y="1594837"/>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27" name="AutoShape 34"/>
          <p:cNvSpPr>
            <a:spLocks noChangeArrowheads="1"/>
          </p:cNvSpPr>
          <p:nvPr/>
        </p:nvSpPr>
        <p:spPr bwMode="gray">
          <a:xfrm rot="5400000">
            <a:off x="8049243" y="1309085"/>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pic>
        <p:nvPicPr>
          <p:cNvPr id="28" name="图片 2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9465" y="3100038"/>
            <a:ext cx="1779540" cy="1779540"/>
          </a:xfrm>
          <a:prstGeom prst="rect">
            <a:avLst/>
          </a:prstGeom>
        </p:spPr>
      </p:pic>
      <p:sp>
        <p:nvSpPr>
          <p:cNvPr id="30" name="矩形 29"/>
          <p:cNvSpPr/>
          <p:nvPr/>
        </p:nvSpPr>
        <p:spPr>
          <a:xfrm>
            <a:off x="6215074" y="3429006"/>
            <a:ext cx="2643206" cy="1071570"/>
          </a:xfrm>
          <a:prstGeom prst="rect">
            <a:avLst/>
          </a:prstGeom>
          <a:solidFill>
            <a:schemeClr val="accent2">
              <a:lumMod val="20000"/>
              <a:lumOff val="80000"/>
            </a:schemeClr>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15074" y="3500444"/>
            <a:ext cx="3000396" cy="978729"/>
          </a:xfrm>
          <a:prstGeom prst="rect">
            <a:avLst/>
          </a:prstGeom>
        </p:spPr>
        <p:txBody>
          <a:bodyPr wrap="square">
            <a:spAutoFit/>
          </a:bodyPr>
          <a:lstStyle/>
          <a:p>
            <a:pPr>
              <a:lnSpc>
                <a:spcPct val="120000"/>
              </a:lnSpc>
              <a:buFont typeface="Wingdings" pitchFamily="2" charset="2"/>
              <a:buChar char="ü"/>
            </a:pPr>
            <a:r>
              <a:rPr lang="zh-CN" altLang="en-US" sz="1600" b="1" dirty="0" smtClean="0"/>
              <a:t> 发挥民间投资关键作用</a:t>
            </a:r>
            <a:endParaRPr lang="en-US" altLang="zh-CN" sz="1600" b="1" dirty="0" smtClean="0"/>
          </a:p>
          <a:p>
            <a:pPr>
              <a:lnSpc>
                <a:spcPct val="120000"/>
              </a:lnSpc>
              <a:buFont typeface="Wingdings" pitchFamily="2" charset="2"/>
              <a:buChar char="ü"/>
            </a:pPr>
            <a:r>
              <a:rPr lang="zh-CN" altLang="en-US" sz="1600" b="1" dirty="0" smtClean="0"/>
              <a:t> 降低民间投资准入门槛</a:t>
            </a:r>
            <a:endParaRPr lang="en-US" altLang="zh-CN" sz="1600" b="1" dirty="0" smtClean="0"/>
          </a:p>
          <a:p>
            <a:pPr>
              <a:lnSpc>
                <a:spcPct val="120000"/>
              </a:lnSpc>
              <a:buFont typeface="Wingdings" pitchFamily="2" charset="2"/>
              <a:buChar char="ü"/>
            </a:pPr>
            <a:r>
              <a:rPr lang="zh-CN" altLang="en-US" sz="1600" b="1" dirty="0" smtClean="0"/>
              <a:t> 推动</a:t>
            </a:r>
            <a:r>
              <a:rPr lang="en-US" sz="1600" b="1" dirty="0" smtClean="0"/>
              <a:t>PPP</a:t>
            </a:r>
            <a:r>
              <a:rPr lang="zh-CN" altLang="en-US" sz="1600" b="1" dirty="0" smtClean="0"/>
              <a:t>取得实质性进展</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500"/>
                            </p:stCondLst>
                            <p:childTnLst>
                              <p:par>
                                <p:cTn id="29" presetID="2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childTnLst>
                                </p:cTn>
                              </p:par>
                            </p:childTnLst>
                          </p:cTn>
                        </p:par>
                        <p:par>
                          <p:cTn id="33" fill="hold">
                            <p:stCondLst>
                              <p:cond delay="4000"/>
                            </p:stCondLst>
                            <p:childTnLst>
                              <p:par>
                                <p:cTn id="34" presetID="2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2"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2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par>
                          <p:cTn id="59" fill="hold">
                            <p:stCondLst>
                              <p:cond delay="8000"/>
                            </p:stCondLst>
                            <p:childTnLst>
                              <p:par>
                                <p:cTn id="60" presetID="23" presetClass="entr" presetSubtype="16"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2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childTnLst>
                                </p:cTn>
                              </p:par>
                            </p:childTnLst>
                          </p:cTn>
                        </p:par>
                        <p:par>
                          <p:cTn id="75" fill="hold">
                            <p:stCondLst>
                              <p:cond delay="10000"/>
                            </p:stCondLst>
                            <p:childTnLst>
                              <p:par>
                                <p:cTn id="76" presetID="22" presetClass="entr" presetSubtype="8" fill="hold" nodeType="after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Effect transition="in" filter="wipe(left)">
                                      <p:cBhvr>
                                        <p:cTn id="78" dur="500"/>
                                        <p:tgtEl>
                                          <p:spTgt spid="29">
                                            <p:txEl>
                                              <p:pRg st="0" end="0"/>
                                            </p:txEl>
                                          </p:spTgt>
                                        </p:tgtEl>
                                      </p:cBhvr>
                                    </p:animEffect>
                                  </p:childTnLst>
                                </p:cTn>
                              </p:par>
                            </p:childTnLst>
                          </p:cTn>
                        </p:par>
                        <p:par>
                          <p:cTn id="79" fill="hold">
                            <p:stCondLst>
                              <p:cond delay="10500"/>
                            </p:stCondLst>
                            <p:childTnLst>
                              <p:par>
                                <p:cTn id="80" presetID="22" presetClass="entr" presetSubtype="8" fill="hold" nodeType="afterEffect">
                                  <p:stCondLst>
                                    <p:cond delay="0"/>
                                  </p:stCondLst>
                                  <p:childTnLst>
                                    <p:set>
                                      <p:cBhvr>
                                        <p:cTn id="81" dur="1" fill="hold">
                                          <p:stCondLst>
                                            <p:cond delay="0"/>
                                          </p:stCondLst>
                                        </p:cTn>
                                        <p:tgtEl>
                                          <p:spTgt spid="29">
                                            <p:txEl>
                                              <p:pRg st="1" end="1"/>
                                            </p:txEl>
                                          </p:spTgt>
                                        </p:tgtEl>
                                        <p:attrNameLst>
                                          <p:attrName>style.visibility</p:attrName>
                                        </p:attrNameLst>
                                      </p:cBhvr>
                                      <p:to>
                                        <p:strVal val="visible"/>
                                      </p:to>
                                    </p:set>
                                    <p:animEffect transition="in" filter="wipe(left)">
                                      <p:cBhvr>
                                        <p:cTn id="82" dur="500"/>
                                        <p:tgtEl>
                                          <p:spTgt spid="29">
                                            <p:txEl>
                                              <p:pRg st="1" end="1"/>
                                            </p:txEl>
                                          </p:spTgt>
                                        </p:tgtEl>
                                      </p:cBhvr>
                                    </p:animEffect>
                                  </p:childTnLst>
                                </p:cTn>
                              </p:par>
                            </p:childTnLst>
                          </p:cTn>
                        </p:par>
                        <p:par>
                          <p:cTn id="83" fill="hold">
                            <p:stCondLst>
                              <p:cond delay="11000"/>
                            </p:stCondLst>
                            <p:childTnLst>
                              <p:par>
                                <p:cTn id="84" presetID="22" presetClass="entr" presetSubtype="8" fill="hold" nodeType="afterEffect">
                                  <p:stCondLst>
                                    <p:cond delay="0"/>
                                  </p:stCondLst>
                                  <p:childTnLst>
                                    <p:set>
                                      <p:cBhvr>
                                        <p:cTn id="85" dur="1" fill="hold">
                                          <p:stCondLst>
                                            <p:cond delay="0"/>
                                          </p:stCondLst>
                                        </p:cTn>
                                        <p:tgtEl>
                                          <p:spTgt spid="29">
                                            <p:txEl>
                                              <p:pRg st="2" end="2"/>
                                            </p:txEl>
                                          </p:spTgt>
                                        </p:tgtEl>
                                        <p:attrNameLst>
                                          <p:attrName>style.visibility</p:attrName>
                                        </p:attrNameLst>
                                      </p:cBhvr>
                                      <p:to>
                                        <p:strVal val="visible"/>
                                      </p:to>
                                    </p:set>
                                    <p:animEffect transition="in" filter="wipe(left)">
                                      <p:cBhvr>
                                        <p:cTn id="86"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Graphic spid="4" grpId="0">
        <p:bldAsOne/>
      </p:bldGraphic>
      <p:bldP spid="3" grpId="0"/>
      <p:bldP spid="5" grpId="0"/>
      <p:bldP spid="14" grpId="0"/>
      <p:bldP spid="15" grpId="0"/>
      <p:bldP spid="26" grpId="0" animBg="1"/>
      <p:bldP spid="27"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5918" y="191142"/>
            <a:ext cx="5594801"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（四）推动新旧动能加快接续转换</a:t>
            </a:r>
          </a:p>
        </p:txBody>
      </p:sp>
      <p:sp>
        <p:nvSpPr>
          <p:cNvPr id="5" name="矩形 4"/>
          <p:cNvSpPr/>
          <p:nvPr/>
        </p:nvSpPr>
        <p:spPr>
          <a:xfrm>
            <a:off x="857224" y="947312"/>
            <a:ext cx="3057247"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人口普查每十万人口受教育程度</a:t>
            </a:r>
          </a:p>
        </p:txBody>
      </p:sp>
      <p:graphicFrame>
        <p:nvGraphicFramePr>
          <p:cNvPr id="4" name="图表 3"/>
          <p:cNvGraphicFramePr/>
          <p:nvPr/>
        </p:nvGraphicFramePr>
        <p:xfrm>
          <a:off x="357158" y="1428742"/>
          <a:ext cx="4643470" cy="250033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组合 5"/>
          <p:cNvGrpSpPr/>
          <p:nvPr/>
        </p:nvGrpSpPr>
        <p:grpSpPr>
          <a:xfrm flipH="1">
            <a:off x="2089796" y="1714494"/>
            <a:ext cx="1847215" cy="244120"/>
            <a:chOff x="1223808" y="1347614"/>
            <a:chExt cx="1904052" cy="244120"/>
          </a:xfrm>
        </p:grpSpPr>
        <p:cxnSp>
          <p:nvCxnSpPr>
            <p:cNvPr id="7" name="直接连接符 6"/>
            <p:cNvCxnSpPr/>
            <p:nvPr/>
          </p:nvCxnSpPr>
          <p:spPr>
            <a:xfrm flipH="1" flipV="1">
              <a:off x="2843808" y="1347614"/>
              <a:ext cx="284052" cy="24412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223808" y="1347614"/>
              <a:ext cx="162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2041336" y="1375940"/>
            <a:ext cx="2751375" cy="338554"/>
          </a:xfrm>
          <a:prstGeom prst="rect">
            <a:avLst/>
          </a:prstGeom>
        </p:spPr>
        <p:txBody>
          <a:bodyPr wrap="none">
            <a:spAutoFit/>
          </a:bodyPr>
          <a:lstStyle/>
          <a:p>
            <a:r>
              <a:rPr lang="zh-CN" altLang="en-US" sz="1400" b="1" dirty="0" smtClean="0"/>
              <a:t>约占</a:t>
            </a:r>
            <a:r>
              <a:rPr lang="en-US" altLang="zh-CN" sz="1600" b="1" dirty="0" smtClean="0">
                <a:solidFill>
                  <a:srgbClr val="C00000"/>
                </a:solidFill>
                <a:latin typeface="微软雅黑" pitchFamily="34" charset="-122"/>
                <a:ea typeface="微软雅黑" pitchFamily="34" charset="-122"/>
              </a:rPr>
              <a:t>9%</a:t>
            </a:r>
            <a:r>
              <a:rPr lang="zh-CN" altLang="en-US" sz="1400" b="1" dirty="0" smtClean="0"/>
              <a:t>（大专及以上文化程度）</a:t>
            </a:r>
            <a:endParaRPr lang="zh-CN" altLang="en-US" sz="1400" b="1" dirty="0"/>
          </a:p>
        </p:txBody>
      </p:sp>
      <p:sp>
        <p:nvSpPr>
          <p:cNvPr id="12" name="矩形 11"/>
          <p:cNvSpPr/>
          <p:nvPr/>
        </p:nvSpPr>
        <p:spPr>
          <a:xfrm>
            <a:off x="571472" y="3500444"/>
            <a:ext cx="4214842" cy="1089529"/>
          </a:xfrm>
          <a:prstGeom prst="rect">
            <a:avLst/>
          </a:prstGeom>
        </p:spPr>
        <p:txBody>
          <a:bodyPr wrap="square">
            <a:spAutoFit/>
          </a:bodyPr>
          <a:lstStyle/>
          <a:p>
            <a:pPr>
              <a:lnSpc>
                <a:spcPct val="120000"/>
              </a:lnSpc>
            </a:pPr>
            <a:r>
              <a:rPr lang="en-US" altLang="zh-CN" b="1" dirty="0" smtClean="0"/>
              <a:t>          ——</a:t>
            </a:r>
            <a:r>
              <a:rPr lang="zh-CN" altLang="en-US" b="1" dirty="0" smtClean="0"/>
              <a:t>拥有世界上最为丰富的人力人才资源，最大规模的科技人员队伍，大专及以上文化程度人口超过</a:t>
            </a:r>
            <a:r>
              <a:rPr lang="en-US" b="1" dirty="0" smtClean="0">
                <a:solidFill>
                  <a:srgbClr val="C00000"/>
                </a:solidFill>
                <a:latin typeface="微软雅黑" pitchFamily="34" charset="-122"/>
                <a:ea typeface="微软雅黑" pitchFamily="34" charset="-122"/>
              </a:rPr>
              <a:t>1</a:t>
            </a:r>
            <a:r>
              <a:rPr lang="zh-CN" altLang="en-US" b="1" dirty="0" smtClean="0">
                <a:solidFill>
                  <a:srgbClr val="C00000"/>
                </a:solidFill>
                <a:latin typeface="微软雅黑" pitchFamily="34" charset="-122"/>
                <a:ea typeface="微软雅黑" pitchFamily="34" charset="-122"/>
              </a:rPr>
              <a:t>亿</a:t>
            </a:r>
            <a:r>
              <a:rPr lang="zh-CN" altLang="en-US" b="1" dirty="0" smtClean="0"/>
              <a:t>人</a:t>
            </a:r>
            <a:endParaRPr lang="zh-CN" altLang="en-US" b="1" dirty="0"/>
          </a:p>
        </p:txBody>
      </p:sp>
      <p:grpSp>
        <p:nvGrpSpPr>
          <p:cNvPr id="13" name="组合 12"/>
          <p:cNvGrpSpPr/>
          <p:nvPr/>
        </p:nvGrpSpPr>
        <p:grpSpPr>
          <a:xfrm>
            <a:off x="5143504" y="885756"/>
            <a:ext cx="3465586" cy="400110"/>
            <a:chOff x="2341462" y="1948770"/>
            <a:chExt cx="3465586" cy="400110"/>
          </a:xfrm>
        </p:grpSpPr>
        <p:grpSp>
          <p:nvGrpSpPr>
            <p:cNvPr id="14" name="组合 22"/>
            <p:cNvGrpSpPr/>
            <p:nvPr/>
          </p:nvGrpSpPr>
          <p:grpSpPr>
            <a:xfrm>
              <a:off x="2969533" y="1948770"/>
              <a:ext cx="2837515" cy="400110"/>
              <a:chOff x="89213" y="1876762"/>
              <a:chExt cx="2837515" cy="400110"/>
            </a:xfrm>
          </p:grpSpPr>
          <p:sp>
            <p:nvSpPr>
              <p:cNvPr id="16" name="矩形 15"/>
              <p:cNvSpPr/>
              <p:nvPr/>
            </p:nvSpPr>
            <p:spPr>
              <a:xfrm>
                <a:off x="89213" y="1876762"/>
                <a:ext cx="2236510"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加快新旧动能转换</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17" name="直接连接符 16"/>
              <p:cNvCxnSpPr/>
              <p:nvPr/>
            </p:nvCxnSpPr>
            <p:spPr>
              <a:xfrm>
                <a:off x="2350728" y="2132856"/>
                <a:ext cx="57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a:off x="2341462" y="2204864"/>
              <a:ext cx="57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5500694" y="1357304"/>
            <a:ext cx="3089307"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旧动能</a:t>
            </a: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挖掘潜力、拓展空间</a:t>
            </a:r>
            <a:endParaRPr lang="zh-CN" altLang="en-US" sz="1600" b="1" dirty="0">
              <a:solidFill>
                <a:schemeClr val="tx1">
                  <a:lumMod val="75000"/>
                  <a:lumOff val="25000"/>
                </a:schemeClr>
              </a:solidFill>
              <a:latin typeface="微软雅黑" pitchFamily="34" charset="-122"/>
              <a:ea typeface="微软雅黑" pitchFamily="34" charset="-122"/>
            </a:endParaRPr>
          </a:p>
        </p:txBody>
      </p:sp>
      <p:cxnSp>
        <p:nvCxnSpPr>
          <p:cNvPr id="19" name="直接连接符 18"/>
          <p:cNvCxnSpPr/>
          <p:nvPr/>
        </p:nvCxnSpPr>
        <p:spPr bwMode="auto">
          <a:xfrm>
            <a:off x="5357818" y="1714494"/>
            <a:ext cx="3240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sp>
        <p:nvSpPr>
          <p:cNvPr id="20" name="矩形 19"/>
          <p:cNvSpPr/>
          <p:nvPr/>
        </p:nvSpPr>
        <p:spPr>
          <a:xfrm>
            <a:off x="6786578" y="1782543"/>
            <a:ext cx="1928826" cy="646331"/>
          </a:xfrm>
          <a:prstGeom prst="rect">
            <a:avLst/>
          </a:prstGeom>
        </p:spPr>
        <p:txBody>
          <a:bodyPr wrap="square">
            <a:spAutoFit/>
          </a:bodyPr>
          <a:lstStyle/>
          <a:p>
            <a:pPr>
              <a:lnSpc>
                <a:spcPct val="120000"/>
              </a:lnSpc>
              <a:buFont typeface="Arial" pitchFamily="34" charset="0"/>
              <a:buChar char="•"/>
            </a:pPr>
            <a:r>
              <a:rPr lang="zh-CN" altLang="en-US" sz="1500" b="1" dirty="0" smtClean="0"/>
              <a:t> 改</a:t>
            </a:r>
            <a:r>
              <a:rPr lang="zh-CN" altLang="en-US" sz="1500" b="1" dirty="0"/>
              <a:t>造传统</a:t>
            </a:r>
            <a:r>
              <a:rPr lang="zh-CN" altLang="en-US" sz="1500" b="1" dirty="0" smtClean="0"/>
              <a:t>引擎</a:t>
            </a:r>
            <a:endParaRPr lang="en-US" altLang="zh-CN" sz="1500" b="1" dirty="0" smtClean="0"/>
          </a:p>
          <a:p>
            <a:pPr>
              <a:lnSpc>
                <a:spcPct val="120000"/>
              </a:lnSpc>
              <a:buFont typeface="Arial" pitchFamily="34" charset="0"/>
              <a:buChar char="•"/>
            </a:pPr>
            <a:r>
              <a:rPr lang="zh-CN" altLang="en-US" sz="1500" b="1" dirty="0" smtClean="0"/>
              <a:t> 焕发新活力</a:t>
            </a:r>
          </a:p>
        </p:txBody>
      </p:sp>
      <p:pic>
        <p:nvPicPr>
          <p:cNvPr id="21" name="图片 20" descr="timg (48).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580015" y="1785932"/>
            <a:ext cx="1135125" cy="642942"/>
          </a:xfrm>
          <a:prstGeom prst="rect">
            <a:avLst/>
          </a:prstGeom>
        </p:spPr>
      </p:pic>
      <p:sp>
        <p:nvSpPr>
          <p:cNvPr id="22" name="矩形 21"/>
          <p:cNvSpPr/>
          <p:nvPr/>
        </p:nvSpPr>
        <p:spPr>
          <a:xfrm>
            <a:off x="5286380" y="2568361"/>
            <a:ext cx="3294492"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新动能</a:t>
            </a: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贯彻创新驱动发展战略</a:t>
            </a:r>
            <a:endParaRPr lang="zh-CN" altLang="en-US" sz="1600" b="1" dirty="0">
              <a:solidFill>
                <a:schemeClr val="tx1">
                  <a:lumMod val="75000"/>
                  <a:lumOff val="25000"/>
                </a:schemeClr>
              </a:solidFill>
              <a:latin typeface="微软雅黑" pitchFamily="34" charset="-122"/>
              <a:ea typeface="微软雅黑" pitchFamily="34" charset="-122"/>
            </a:endParaRPr>
          </a:p>
        </p:txBody>
      </p:sp>
      <p:cxnSp>
        <p:nvCxnSpPr>
          <p:cNvPr id="23" name="直接连接符 22"/>
          <p:cNvCxnSpPr/>
          <p:nvPr/>
        </p:nvCxnSpPr>
        <p:spPr bwMode="auto">
          <a:xfrm>
            <a:off x="5214942" y="2925551"/>
            <a:ext cx="3348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sp>
        <p:nvSpPr>
          <p:cNvPr id="26" name="矩形 25"/>
          <p:cNvSpPr/>
          <p:nvPr/>
        </p:nvSpPr>
        <p:spPr>
          <a:xfrm>
            <a:off x="5286678" y="2925551"/>
            <a:ext cx="2214280" cy="646331"/>
          </a:xfrm>
          <a:prstGeom prst="rect">
            <a:avLst/>
          </a:prstGeom>
        </p:spPr>
        <p:txBody>
          <a:bodyPr wrap="square">
            <a:spAutoFit/>
          </a:bodyPr>
          <a:lstStyle/>
          <a:p>
            <a:pPr>
              <a:lnSpc>
                <a:spcPct val="120000"/>
              </a:lnSpc>
              <a:buFont typeface="Arial" pitchFamily="34" charset="0"/>
              <a:buChar char="•"/>
            </a:pPr>
            <a:r>
              <a:rPr lang="zh-CN" altLang="en-US" sz="1500" b="1" dirty="0" smtClean="0"/>
              <a:t>  科技、体制、模式、业态等全方位的创新</a:t>
            </a:r>
          </a:p>
        </p:txBody>
      </p:sp>
      <p:sp>
        <p:nvSpPr>
          <p:cNvPr id="27" name="矩形 26"/>
          <p:cNvSpPr/>
          <p:nvPr/>
        </p:nvSpPr>
        <p:spPr>
          <a:xfrm>
            <a:off x="5019673" y="3714758"/>
            <a:ext cx="3910045"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支撑</a:t>
            </a:r>
            <a:r>
              <a:rPr lang="en-US" altLang="zh-CN" sz="1600" b="1" dirty="0" smtClean="0">
                <a:solidFill>
                  <a:schemeClr val="tx1">
                    <a:lumMod val="75000"/>
                    <a:lumOff val="25000"/>
                  </a:schemeClr>
                </a:solidFill>
                <a:latin typeface="微软雅黑" pitchFamily="34" charset="-122"/>
                <a:ea typeface="微软雅黑" pitchFamily="34" charset="-122"/>
              </a:rPr>
              <a:t>——</a:t>
            </a:r>
            <a:r>
              <a:rPr lang="zh-CN" altLang="en-US" sz="1600" b="1" dirty="0" smtClean="0">
                <a:solidFill>
                  <a:schemeClr val="tx1">
                    <a:lumMod val="75000"/>
                    <a:lumOff val="25000"/>
                  </a:schemeClr>
                </a:solidFill>
                <a:latin typeface="微软雅黑" pitchFamily="34" charset="-122"/>
                <a:ea typeface="微软雅黑" pitchFamily="34" charset="-122"/>
              </a:rPr>
              <a:t>理念创新、体制创新和科技创新</a:t>
            </a:r>
          </a:p>
        </p:txBody>
      </p:sp>
      <p:cxnSp>
        <p:nvCxnSpPr>
          <p:cNvPr id="28" name="直接连接符 27"/>
          <p:cNvCxnSpPr/>
          <p:nvPr/>
        </p:nvCxnSpPr>
        <p:spPr bwMode="auto">
          <a:xfrm>
            <a:off x="5162251" y="4124750"/>
            <a:ext cx="3348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674" t="46296" r="5914" b="16482"/>
          <a:stretch/>
        </p:blipFill>
        <p:spPr>
          <a:xfrm>
            <a:off x="7286644" y="2996989"/>
            <a:ext cx="1306740" cy="492456"/>
          </a:xfrm>
          <a:prstGeom prst="rect">
            <a:avLst/>
          </a:prstGeom>
        </p:spPr>
      </p:pic>
      <p:grpSp>
        <p:nvGrpSpPr>
          <p:cNvPr id="31" name="组合 100"/>
          <p:cNvGrpSpPr/>
          <p:nvPr/>
        </p:nvGrpSpPr>
        <p:grpSpPr>
          <a:xfrm>
            <a:off x="4929190" y="4174163"/>
            <a:ext cx="686614" cy="307777"/>
            <a:chOff x="6429389" y="2928940"/>
            <a:chExt cx="686614" cy="307777"/>
          </a:xfrm>
        </p:grpSpPr>
        <p:grpSp>
          <p:nvGrpSpPr>
            <p:cNvPr id="32" name="组合 96"/>
            <p:cNvGrpSpPr/>
            <p:nvPr/>
          </p:nvGrpSpPr>
          <p:grpSpPr>
            <a:xfrm>
              <a:off x="6429389" y="3000378"/>
              <a:ext cx="180001" cy="175500"/>
              <a:chOff x="250282" y="3320438"/>
              <a:chExt cx="234000" cy="234000"/>
            </a:xfrm>
          </p:grpSpPr>
          <p:sp>
            <p:nvSpPr>
              <p:cNvPr id="34" name="椭圆 33"/>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椭圆 34"/>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3" name="矩形 32"/>
            <p:cNvSpPr/>
            <p:nvPr/>
          </p:nvSpPr>
          <p:spPr>
            <a:xfrm>
              <a:off x="6572264" y="2928940"/>
              <a:ext cx="543739" cy="307777"/>
            </a:xfrm>
            <a:prstGeom prst="rect">
              <a:avLst/>
            </a:prstGeom>
          </p:spPr>
          <p:txBody>
            <a:bodyPr wrap="none">
              <a:spAutoFit/>
            </a:bodyPr>
            <a:lstStyle/>
            <a:p>
              <a:r>
                <a:rPr lang="zh-CN" altLang="en-US" sz="1400" b="1" dirty="0" smtClean="0">
                  <a:solidFill>
                    <a:schemeClr val="tx1">
                      <a:lumMod val="75000"/>
                      <a:lumOff val="25000"/>
                    </a:schemeClr>
                  </a:solidFill>
                  <a:latin typeface="微软雅黑" pitchFamily="34" charset="-122"/>
                  <a:ea typeface="微软雅黑" pitchFamily="34" charset="-122"/>
                </a:rPr>
                <a:t>改革</a:t>
              </a:r>
              <a:endParaRPr lang="zh-CN" altLang="en-US" sz="1400" b="1" dirty="0">
                <a:solidFill>
                  <a:schemeClr val="tx1">
                    <a:lumMod val="75000"/>
                    <a:lumOff val="25000"/>
                  </a:schemeClr>
                </a:solidFill>
                <a:latin typeface="微软雅黑" pitchFamily="34" charset="-122"/>
                <a:ea typeface="微软雅黑" pitchFamily="34" charset="-122"/>
              </a:endParaRPr>
            </a:p>
          </p:txBody>
        </p:sp>
      </p:grpSp>
      <p:grpSp>
        <p:nvGrpSpPr>
          <p:cNvPr id="41" name="组合 100"/>
          <p:cNvGrpSpPr/>
          <p:nvPr/>
        </p:nvGrpSpPr>
        <p:grpSpPr>
          <a:xfrm>
            <a:off x="5669454" y="4174163"/>
            <a:ext cx="1045686" cy="307777"/>
            <a:chOff x="6429389" y="2928940"/>
            <a:chExt cx="1045686" cy="307777"/>
          </a:xfrm>
        </p:grpSpPr>
        <p:grpSp>
          <p:nvGrpSpPr>
            <p:cNvPr id="42" name="组合 96"/>
            <p:cNvGrpSpPr/>
            <p:nvPr/>
          </p:nvGrpSpPr>
          <p:grpSpPr>
            <a:xfrm>
              <a:off x="6429389" y="3000378"/>
              <a:ext cx="180001" cy="175500"/>
              <a:chOff x="250282" y="3320438"/>
              <a:chExt cx="234000" cy="234000"/>
            </a:xfrm>
          </p:grpSpPr>
          <p:sp>
            <p:nvSpPr>
              <p:cNvPr id="44" name="椭圆 43"/>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椭圆 44"/>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43" name="矩形 42"/>
            <p:cNvSpPr/>
            <p:nvPr/>
          </p:nvSpPr>
          <p:spPr>
            <a:xfrm>
              <a:off x="6572264" y="2928940"/>
              <a:ext cx="902811" cy="307777"/>
            </a:xfrm>
            <a:prstGeom prst="rect">
              <a:avLst/>
            </a:prstGeom>
          </p:spPr>
          <p:txBody>
            <a:bodyPr wrap="none">
              <a:spAutoFit/>
            </a:bodyPr>
            <a:lstStyle/>
            <a:p>
              <a:r>
                <a:rPr lang="zh-CN" altLang="en-US" sz="1400" b="1" dirty="0" smtClean="0">
                  <a:solidFill>
                    <a:schemeClr val="tx1">
                      <a:lumMod val="75000"/>
                      <a:lumOff val="25000"/>
                    </a:schemeClr>
                  </a:solidFill>
                  <a:latin typeface="微软雅黑" pitchFamily="34" charset="-122"/>
                  <a:ea typeface="微软雅黑" pitchFamily="34" charset="-122"/>
                </a:rPr>
                <a:t>简政放权</a:t>
              </a:r>
              <a:endParaRPr lang="zh-CN" altLang="en-US" sz="1400" b="1" dirty="0">
                <a:solidFill>
                  <a:schemeClr val="tx1">
                    <a:lumMod val="75000"/>
                    <a:lumOff val="25000"/>
                  </a:schemeClr>
                </a:solidFill>
                <a:latin typeface="微软雅黑" pitchFamily="34" charset="-122"/>
                <a:ea typeface="微软雅黑" pitchFamily="34" charset="-122"/>
              </a:endParaRPr>
            </a:p>
          </p:txBody>
        </p:sp>
      </p:grpSp>
      <p:grpSp>
        <p:nvGrpSpPr>
          <p:cNvPr id="47" name="组合 100"/>
          <p:cNvGrpSpPr/>
          <p:nvPr/>
        </p:nvGrpSpPr>
        <p:grpSpPr>
          <a:xfrm>
            <a:off x="6698715" y="4174163"/>
            <a:ext cx="2302441" cy="307777"/>
            <a:chOff x="6429389" y="2928940"/>
            <a:chExt cx="2302441" cy="307777"/>
          </a:xfrm>
        </p:grpSpPr>
        <p:grpSp>
          <p:nvGrpSpPr>
            <p:cNvPr id="48" name="组合 96"/>
            <p:cNvGrpSpPr/>
            <p:nvPr/>
          </p:nvGrpSpPr>
          <p:grpSpPr>
            <a:xfrm>
              <a:off x="6429389" y="3000378"/>
              <a:ext cx="180001" cy="175500"/>
              <a:chOff x="250282" y="3320438"/>
              <a:chExt cx="234000" cy="234000"/>
            </a:xfrm>
          </p:grpSpPr>
          <p:sp>
            <p:nvSpPr>
              <p:cNvPr id="50" name="椭圆 49"/>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椭圆 50"/>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49" name="矩形 48"/>
            <p:cNvSpPr/>
            <p:nvPr/>
          </p:nvSpPr>
          <p:spPr>
            <a:xfrm>
              <a:off x="6572264" y="2928940"/>
              <a:ext cx="2159566" cy="307777"/>
            </a:xfrm>
            <a:prstGeom prst="rect">
              <a:avLst/>
            </a:prstGeom>
          </p:spPr>
          <p:txBody>
            <a:bodyPr wrap="none">
              <a:spAutoFit/>
            </a:bodyPr>
            <a:lstStyle/>
            <a:p>
              <a:r>
                <a:rPr lang="zh-CN" altLang="en-US" sz="1400" b="1" dirty="0" smtClean="0">
                  <a:solidFill>
                    <a:schemeClr val="tx1">
                      <a:lumMod val="75000"/>
                      <a:lumOff val="25000"/>
                    </a:schemeClr>
                  </a:solidFill>
                  <a:latin typeface="微软雅黑" pitchFamily="34" charset="-122"/>
                  <a:ea typeface="微软雅黑" pitchFamily="34" charset="-122"/>
                </a:rPr>
                <a:t>新技术、新产业、新业态</a:t>
              </a:r>
              <a:endParaRPr lang="zh-CN" altLang="en-US" sz="1400" b="1" dirty="0">
                <a:solidFill>
                  <a:schemeClr val="tx1">
                    <a:lumMod val="75000"/>
                    <a:lumOff val="25000"/>
                  </a:schemeClr>
                </a:solidFill>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left)">
                                      <p:cBhvr>
                                        <p:cTn id="55" dur="500"/>
                                        <p:tgtEl>
                                          <p:spTgt spid="20">
                                            <p:txEl>
                                              <p:pRg st="0" end="0"/>
                                            </p:txEl>
                                          </p:spTgt>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animEffect transition="in" filter="wipe(left)">
                                      <p:cBhvr>
                                        <p:cTn id="59" dur="500"/>
                                        <p:tgtEl>
                                          <p:spTgt spid="20">
                                            <p:txEl>
                                              <p:pRg st="1" end="1"/>
                                            </p:txEl>
                                          </p:spTgt>
                                        </p:tgtEl>
                                      </p:cBhvr>
                                    </p:animEffect>
                                  </p:childTnLst>
                                </p:cTn>
                              </p:par>
                            </p:childTnLst>
                          </p:cTn>
                        </p:par>
                        <p:par>
                          <p:cTn id="60" fill="hold">
                            <p:stCondLst>
                              <p:cond delay="6500"/>
                            </p:stCondLst>
                            <p:childTnLst>
                              <p:par>
                                <p:cTn id="61" presetID="2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7500"/>
                            </p:stCondLst>
                            <p:childTnLst>
                              <p:par>
                                <p:cTn id="70" presetID="3"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par>
                          <p:cTn id="73" fill="hold">
                            <p:stCondLst>
                              <p:cond delay="8000"/>
                            </p:stCondLst>
                            <p:childTnLst>
                              <p:par>
                                <p:cTn id="74" presetID="42" presetClass="entr" presetSubtype="0"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1000"/>
                                        <p:tgtEl>
                                          <p:spTgt spid="30"/>
                                        </p:tgtEl>
                                      </p:cBhvr>
                                    </p:animEffect>
                                    <p:anim calcmode="lin" valueType="num">
                                      <p:cBhvr>
                                        <p:cTn id="77" dur="1000" fill="hold"/>
                                        <p:tgtEl>
                                          <p:spTgt spid="30"/>
                                        </p:tgtEl>
                                        <p:attrNameLst>
                                          <p:attrName>ppt_x</p:attrName>
                                        </p:attrNameLst>
                                      </p:cBhvr>
                                      <p:tavLst>
                                        <p:tav tm="0">
                                          <p:val>
                                            <p:strVal val="#ppt_x"/>
                                          </p:val>
                                        </p:tav>
                                        <p:tav tm="100000">
                                          <p:val>
                                            <p:strVal val="#ppt_x"/>
                                          </p:val>
                                        </p:tav>
                                      </p:tavLst>
                                    </p:anim>
                                    <p:anim calcmode="lin" valueType="num">
                                      <p:cBhvr>
                                        <p:cTn id="78" dur="1000" fill="hold"/>
                                        <p:tgtEl>
                                          <p:spTgt spid="30"/>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childTnLst>
                                </p:cTn>
                              </p:par>
                            </p:childTnLst>
                          </p:cTn>
                        </p:par>
                        <p:par>
                          <p:cTn id="84" fill="hold">
                            <p:stCondLst>
                              <p:cond delay="9500"/>
                            </p:stCondLst>
                            <p:childTnLst>
                              <p:par>
                                <p:cTn id="85" presetID="22" presetClass="entr" presetSubtype="8"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childTnLst>
                          </p:cTn>
                        </p:par>
                        <p:par>
                          <p:cTn id="88" fill="hold">
                            <p:stCondLst>
                              <p:cond delay="10000"/>
                            </p:stCondLst>
                            <p:childTnLst>
                              <p:par>
                                <p:cTn id="89" presetID="2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childTnLst>
                                </p:cTn>
                              </p:par>
                            </p:childTnLst>
                          </p:cTn>
                        </p:par>
                        <p:par>
                          <p:cTn id="93" fill="hold">
                            <p:stCondLst>
                              <p:cond delay="10500"/>
                            </p:stCondLst>
                            <p:childTnLst>
                              <p:par>
                                <p:cTn id="94" presetID="23" presetClass="entr" presetSubtype="16"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childTnLst>
                                </p:cTn>
                              </p:par>
                            </p:childTnLst>
                          </p:cTn>
                        </p:par>
                        <p:par>
                          <p:cTn id="98" fill="hold">
                            <p:stCondLst>
                              <p:cond delay="11000"/>
                            </p:stCondLst>
                            <p:childTnLst>
                              <p:par>
                                <p:cTn id="99" presetID="2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4" grpId="0">
        <p:bldAsOne/>
      </p:bldGraphic>
      <p:bldP spid="10" grpId="0"/>
      <p:bldP spid="12" grpId="0"/>
      <p:bldP spid="18" grpId="0"/>
      <p:bldP spid="22"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81386" y="191142"/>
            <a:ext cx="6676828"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（五）促进农业提质增效和农民持续增收</a:t>
            </a:r>
          </a:p>
        </p:txBody>
      </p:sp>
      <p:pic>
        <p:nvPicPr>
          <p:cNvPr id="3" name="图片 2"/>
          <p:cNvPicPr>
            <a:picLocks noChangeAspect="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72132" y="3286130"/>
            <a:ext cx="3114333" cy="1428760"/>
          </a:xfrm>
          <a:prstGeom prst="rect">
            <a:avLst/>
          </a:prstGeom>
        </p:spPr>
      </p:pic>
      <p:graphicFrame>
        <p:nvGraphicFramePr>
          <p:cNvPr id="6" name="图表 5"/>
          <p:cNvGraphicFramePr/>
          <p:nvPr>
            <p:extLst>
              <p:ext uri="{D42A27DB-BD31-4B8C-83A1-F6EECF244321}">
                <p14:modId xmlns:p14="http://schemas.microsoft.com/office/powerpoint/2010/main" val="3774627228"/>
              </p:ext>
            </p:extLst>
          </p:nvPr>
        </p:nvGraphicFramePr>
        <p:xfrm>
          <a:off x="428628" y="1142990"/>
          <a:ext cx="4786314" cy="2643206"/>
        </p:xfrm>
        <a:graphic>
          <a:graphicData uri="http://schemas.openxmlformats.org/drawingml/2006/chart">
            <c:chart xmlns:c="http://schemas.openxmlformats.org/drawingml/2006/chart" xmlns:r="http://schemas.openxmlformats.org/officeDocument/2006/relationships" r:id="rId6"/>
          </a:graphicData>
        </a:graphic>
      </p:graphicFrame>
      <p:sp>
        <p:nvSpPr>
          <p:cNvPr id="7" name="AutoShape 34"/>
          <p:cNvSpPr>
            <a:spLocks noChangeArrowheads="1"/>
          </p:cNvSpPr>
          <p:nvPr/>
        </p:nvSpPr>
        <p:spPr bwMode="gray">
          <a:xfrm rot="16200000" flipV="1">
            <a:off x="4247819" y="1747503"/>
            <a:ext cx="377603" cy="413634"/>
          </a:xfrm>
          <a:prstGeom prst="leftArrow">
            <a:avLst/>
          </a:prstGeom>
          <a:gradFill flip="none" rotWithShape="1">
            <a:gsLst>
              <a:gs pos="0">
                <a:srgbClr val="DDEBCF"/>
              </a:gs>
              <a:gs pos="50000">
                <a:srgbClr val="9CB86E"/>
              </a:gs>
              <a:gs pos="100000">
                <a:srgbClr val="156B13"/>
              </a:gs>
            </a:gsLst>
            <a:lin ang="2700000" scaled="0"/>
            <a:tileRect/>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sp>
        <p:nvSpPr>
          <p:cNvPr id="8" name="矩形 7"/>
          <p:cNvSpPr/>
          <p:nvPr/>
        </p:nvSpPr>
        <p:spPr>
          <a:xfrm>
            <a:off x="142844" y="928676"/>
            <a:ext cx="5243743" cy="323165"/>
          </a:xfrm>
          <a:prstGeom prst="rect">
            <a:avLst/>
          </a:prstGeom>
        </p:spPr>
        <p:txBody>
          <a:bodyPr wrap="none">
            <a:spAutoFit/>
          </a:bodyPr>
          <a:lstStyle/>
          <a:p>
            <a:r>
              <a:rPr lang="en-US" altLang="zh-CN" sz="1500" b="1" dirty="0" smtClean="0">
                <a:solidFill>
                  <a:schemeClr val="tx1">
                    <a:lumMod val="85000"/>
                    <a:lumOff val="15000"/>
                  </a:schemeClr>
                </a:solidFill>
                <a:latin typeface="微软雅黑" pitchFamily="34" charset="-122"/>
                <a:ea typeface="微软雅黑" pitchFamily="34" charset="-122"/>
              </a:rPr>
              <a:t>2014-2016</a:t>
            </a:r>
            <a:r>
              <a:rPr lang="zh-CN" altLang="en-US" sz="1500" b="1" dirty="0" smtClean="0">
                <a:solidFill>
                  <a:schemeClr val="tx1">
                    <a:lumMod val="85000"/>
                    <a:lumOff val="15000"/>
                  </a:schemeClr>
                </a:solidFill>
                <a:latin typeface="微软雅黑" pitchFamily="34" charset="-122"/>
                <a:ea typeface="微软雅黑" pitchFamily="34" charset="-122"/>
              </a:rPr>
              <a:t>年各季度农村居民人均可支配收累计增长（</a:t>
            </a:r>
            <a:r>
              <a:rPr lang="en-US" altLang="zh-CN" sz="1500" b="1" dirty="0" smtClean="0">
                <a:solidFill>
                  <a:schemeClr val="tx1">
                    <a:lumMod val="85000"/>
                    <a:lumOff val="15000"/>
                  </a:schemeClr>
                </a:solidFill>
                <a:latin typeface="微软雅黑" pitchFamily="34" charset="-122"/>
                <a:ea typeface="微软雅黑" pitchFamily="34" charset="-122"/>
              </a:rPr>
              <a:t>%</a:t>
            </a:r>
            <a:r>
              <a:rPr lang="zh-CN" altLang="en-US" sz="1500" b="1" dirty="0" smtClean="0">
                <a:solidFill>
                  <a:schemeClr val="tx1">
                    <a:lumMod val="85000"/>
                    <a:lumOff val="15000"/>
                  </a:schemeClr>
                </a:solidFill>
                <a:latin typeface="微软雅黑" pitchFamily="34" charset="-122"/>
                <a:ea typeface="微软雅黑" pitchFamily="34" charset="-122"/>
              </a:rPr>
              <a:t>）</a:t>
            </a:r>
          </a:p>
        </p:txBody>
      </p:sp>
      <p:grpSp>
        <p:nvGrpSpPr>
          <p:cNvPr id="12" name="组合 11"/>
          <p:cNvGrpSpPr/>
          <p:nvPr/>
        </p:nvGrpSpPr>
        <p:grpSpPr>
          <a:xfrm>
            <a:off x="3428992" y="2214560"/>
            <a:ext cx="1857388" cy="1000132"/>
            <a:chOff x="3786182" y="2428874"/>
            <a:chExt cx="1857388" cy="1000132"/>
          </a:xfrm>
        </p:grpSpPr>
        <p:sp>
          <p:nvSpPr>
            <p:cNvPr id="11" name="云形标注 10"/>
            <p:cNvSpPr/>
            <p:nvPr/>
          </p:nvSpPr>
          <p:spPr>
            <a:xfrm>
              <a:off x="3786182" y="2428874"/>
              <a:ext cx="1857388" cy="1000132"/>
            </a:xfrm>
            <a:prstGeom prst="cloudCallout">
              <a:avLst>
                <a:gd name="adj1" fmla="val -68240"/>
                <a:gd name="adj2" fmla="val 7262"/>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00496" y="2571750"/>
              <a:ext cx="1571636" cy="659540"/>
            </a:xfrm>
            <a:prstGeom prst="rect">
              <a:avLst/>
            </a:prstGeom>
          </p:spPr>
          <p:txBody>
            <a:bodyPr wrap="square">
              <a:spAutoFit/>
            </a:bodyPr>
            <a:lstStyle/>
            <a:p>
              <a:pPr>
                <a:lnSpc>
                  <a:spcPct val="120000"/>
                </a:lnSpc>
              </a:pPr>
              <a:r>
                <a:rPr lang="zh-CN" altLang="en-US" sz="1600" b="1" dirty="0" smtClean="0"/>
                <a:t>农民增产不增收的问题突出</a:t>
              </a:r>
              <a:endParaRPr lang="zh-CN" altLang="en-US" sz="1600" b="1" dirty="0"/>
            </a:p>
          </p:txBody>
        </p:sp>
      </p:grpSp>
      <p:sp>
        <p:nvSpPr>
          <p:cNvPr id="13" name="矩形 12"/>
          <p:cNvSpPr/>
          <p:nvPr/>
        </p:nvSpPr>
        <p:spPr>
          <a:xfrm>
            <a:off x="571472" y="3664723"/>
            <a:ext cx="4429156" cy="978729"/>
          </a:xfrm>
          <a:prstGeom prst="rect">
            <a:avLst/>
          </a:prstGeom>
        </p:spPr>
        <p:txBody>
          <a:bodyPr wrap="square">
            <a:spAutoFit/>
          </a:bodyPr>
          <a:lstStyle/>
          <a:p>
            <a:pPr>
              <a:lnSpc>
                <a:spcPct val="120000"/>
              </a:lnSpc>
            </a:pPr>
            <a:r>
              <a:rPr lang="en-US" altLang="zh-CN" sz="1600" b="1" dirty="0" smtClean="0"/>
              <a:t>          ——</a:t>
            </a:r>
            <a:r>
              <a:rPr lang="zh-CN" altLang="en-US" sz="1600" b="1" dirty="0" smtClean="0"/>
              <a:t>我国人均耕地面积远低于世界平均水平，而粮食总产量超过</a:t>
            </a:r>
            <a:r>
              <a:rPr lang="en-US" sz="1600" b="1" dirty="0" smtClean="0"/>
              <a:t>1.2</a:t>
            </a:r>
            <a:r>
              <a:rPr lang="zh-CN" altLang="en-US" sz="1600" b="1" dirty="0" smtClean="0"/>
              <a:t>万亿斤，在有限的耕地上继续提高粮食产量难度较大</a:t>
            </a:r>
            <a:endParaRPr lang="zh-CN" altLang="en-US" sz="1600" b="1" dirty="0"/>
          </a:p>
        </p:txBody>
      </p:sp>
      <p:grpSp>
        <p:nvGrpSpPr>
          <p:cNvPr id="21" name="组合 50"/>
          <p:cNvGrpSpPr/>
          <p:nvPr/>
        </p:nvGrpSpPr>
        <p:grpSpPr>
          <a:xfrm>
            <a:off x="5500694" y="1071552"/>
            <a:ext cx="3214709" cy="2143140"/>
            <a:chOff x="5236971" y="1329818"/>
            <a:chExt cx="3214709" cy="2704439"/>
          </a:xfrm>
        </p:grpSpPr>
        <p:sp>
          <p:nvSpPr>
            <p:cNvPr id="22" name="Rectangle 14"/>
            <p:cNvSpPr/>
            <p:nvPr>
              <p:custDataLst>
                <p:tags r:id="rId1"/>
              </p:custDataLst>
            </p:nvPr>
          </p:nvSpPr>
          <p:spPr bwMode="auto">
            <a:xfrm>
              <a:off x="5254435" y="1581322"/>
              <a:ext cx="3197245" cy="2452935"/>
            </a:xfrm>
            <a:prstGeom prst="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ndParaRPr>
            </a:p>
          </p:txBody>
        </p:sp>
        <p:sp>
          <p:nvSpPr>
            <p:cNvPr id="23" name="AutoShape 5"/>
            <p:cNvSpPr>
              <a:spLocks noChangeArrowheads="1"/>
            </p:cNvSpPr>
            <p:nvPr>
              <p:custDataLst>
                <p:tags r:id="rId2"/>
              </p:custDataLst>
            </p:nvPr>
          </p:nvSpPr>
          <p:spPr bwMode="auto">
            <a:xfrm>
              <a:off x="5236971" y="1329818"/>
              <a:ext cx="2636037" cy="521948"/>
            </a:xfrm>
            <a:prstGeom prst="homePlate">
              <a:avLst>
                <a:gd name="adj" fmla="val 25328"/>
              </a:avLst>
            </a:prstGeom>
            <a:solidFill>
              <a:schemeClr val="accent2"/>
            </a:solidFill>
            <a:ln w="19050">
              <a:solidFill>
                <a:schemeClr val="accent2">
                  <a:lumMod val="75000"/>
                </a:schemeClr>
              </a:solidFill>
              <a:miter lim="800000"/>
              <a:headEnd/>
              <a:tailEnd/>
            </a:ln>
          </p:spPr>
          <p:txBody>
            <a:bodyPr wrap="none" lIns="72000" tIns="0" rIns="0" bIns="0" anchor="ctr"/>
            <a:lstStyle/>
            <a:p>
              <a:endParaRPr lang="zh-CN" altLang="en-US">
                <a:ea typeface="宋体" charset="-122"/>
              </a:endParaRPr>
            </a:p>
          </p:txBody>
        </p:sp>
        <p:sp>
          <p:nvSpPr>
            <p:cNvPr id="24" name="Text Box 6"/>
            <p:cNvSpPr txBox="1">
              <a:spLocks noChangeArrowheads="1"/>
            </p:cNvSpPr>
            <p:nvPr>
              <p:custDataLst>
                <p:tags r:id="rId3"/>
              </p:custDataLst>
            </p:nvPr>
          </p:nvSpPr>
          <p:spPr bwMode="auto">
            <a:xfrm>
              <a:off x="5275090" y="1429357"/>
              <a:ext cx="2478292" cy="310708"/>
            </a:xfrm>
            <a:prstGeom prst="rect">
              <a:avLst/>
            </a:prstGeom>
            <a:noFill/>
            <a:ln w="6350">
              <a:noFill/>
              <a:miter lim="800000"/>
              <a:headEnd/>
              <a:tailEnd/>
            </a:ln>
          </p:spPr>
          <p:txBody>
            <a:bodyPr wrap="square" lIns="0" tIns="0" rIns="0" bIns="0" anchor="ctr">
              <a:spAutoFit/>
            </a:bodyPr>
            <a:lstStyle/>
            <a:p>
              <a:r>
                <a:rPr lang="zh-CN" altLang="en-US" sz="1600" b="1" dirty="0" smtClean="0">
                  <a:solidFill>
                    <a:schemeClr val="bg1"/>
                  </a:solidFill>
                  <a:latin typeface="宋体" pitchFamily="2" charset="-122"/>
                  <a:ea typeface="宋体" pitchFamily="2" charset="-122"/>
                </a:rPr>
                <a:t>农业供给侧结构性改革：</a:t>
              </a:r>
            </a:p>
          </p:txBody>
        </p:sp>
      </p:grpSp>
      <p:sp>
        <p:nvSpPr>
          <p:cNvPr id="25" name="矩形 24"/>
          <p:cNvSpPr/>
          <p:nvPr/>
        </p:nvSpPr>
        <p:spPr>
          <a:xfrm>
            <a:off x="5572132" y="1571618"/>
            <a:ext cx="3071834" cy="1569660"/>
          </a:xfrm>
          <a:prstGeom prst="rect">
            <a:avLst/>
          </a:prstGeom>
        </p:spPr>
        <p:txBody>
          <a:bodyPr wrap="square">
            <a:spAutoFit/>
          </a:bodyPr>
          <a:lstStyle/>
          <a:p>
            <a:pPr>
              <a:lnSpc>
                <a:spcPct val="120000"/>
              </a:lnSpc>
              <a:buFont typeface="Wingdings" pitchFamily="2" charset="2"/>
              <a:buChar char="ü"/>
            </a:pPr>
            <a:r>
              <a:rPr lang="zh-CN" altLang="en-US" sz="1600" b="1" dirty="0" smtClean="0"/>
              <a:t> 要加快农业农村基础设施建设</a:t>
            </a:r>
            <a:endParaRPr lang="en-US" altLang="zh-CN" sz="1600" b="1" dirty="0" smtClean="0"/>
          </a:p>
          <a:p>
            <a:pPr>
              <a:lnSpc>
                <a:spcPct val="120000"/>
              </a:lnSpc>
              <a:buFont typeface="Wingdings" pitchFamily="2" charset="2"/>
              <a:buChar char="ü"/>
            </a:pPr>
            <a:r>
              <a:rPr lang="zh-CN" altLang="en-US" sz="1600" b="1" dirty="0" smtClean="0"/>
              <a:t> 推进农业结构调整</a:t>
            </a:r>
            <a:endParaRPr lang="en-US" altLang="zh-CN" sz="1600" b="1" dirty="0" smtClean="0"/>
          </a:p>
          <a:p>
            <a:pPr>
              <a:lnSpc>
                <a:spcPct val="120000"/>
              </a:lnSpc>
              <a:buFont typeface="Wingdings" pitchFamily="2" charset="2"/>
              <a:buChar char="ü"/>
            </a:pPr>
            <a:r>
              <a:rPr lang="zh-CN" altLang="en-US" sz="1600" b="1" dirty="0" smtClean="0"/>
              <a:t> 推进各项制度改革实施</a:t>
            </a:r>
            <a:endParaRPr lang="en-US" altLang="zh-CN" sz="1600" b="1" dirty="0" smtClean="0"/>
          </a:p>
          <a:p>
            <a:pPr>
              <a:lnSpc>
                <a:spcPct val="120000"/>
              </a:lnSpc>
              <a:buFont typeface="Wingdings" pitchFamily="2" charset="2"/>
              <a:buChar char="ü"/>
            </a:pPr>
            <a:r>
              <a:rPr lang="zh-CN" altLang="en-US" sz="1600" b="1" dirty="0" smtClean="0"/>
              <a:t> 构建现代农业产业体系、生产</a:t>
            </a:r>
            <a:endParaRPr lang="en-US" altLang="zh-CN" sz="1600" b="1" dirty="0" smtClean="0"/>
          </a:p>
          <a:p>
            <a:pPr>
              <a:lnSpc>
                <a:spcPct val="120000"/>
              </a:lnSpc>
            </a:pPr>
            <a:r>
              <a:rPr lang="zh-CN" altLang="en-US" sz="1600" b="1" dirty="0" smtClean="0"/>
              <a:t>     体系、经营体系</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4000"/>
                            </p:stCondLst>
                            <p:childTnLst>
                              <p:par>
                                <p:cTn id="32" presetID="22" presetClass="entr" presetSubtype="1"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25">
                                            <p:txEl>
                                              <p:pRg st="0" end="0"/>
                                            </p:txEl>
                                          </p:spTgt>
                                        </p:tgtEl>
                                        <p:attrNameLst>
                                          <p:attrName>style.visibility</p:attrName>
                                        </p:attrNameLst>
                                      </p:cBhvr>
                                      <p:to>
                                        <p:strVal val="visible"/>
                                      </p:to>
                                    </p:set>
                                    <p:animEffect transition="in" filter="wipe(left)">
                                      <p:cBhvr>
                                        <p:cTn id="38" dur="500"/>
                                        <p:tgtEl>
                                          <p:spTgt spid="25">
                                            <p:txEl>
                                              <p:pRg st="0" end="0"/>
                                            </p:txEl>
                                          </p:spTgt>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wipe(left)">
                                      <p:cBhvr>
                                        <p:cTn id="42" dur="500"/>
                                        <p:tgtEl>
                                          <p:spTgt spid="25">
                                            <p:txEl>
                                              <p:pRg st="1" end="1"/>
                                            </p:txEl>
                                          </p:spTgt>
                                        </p:tgtEl>
                                      </p:cBhvr>
                                    </p:animEffect>
                                  </p:childTnLst>
                                </p:cTn>
                              </p:par>
                            </p:childTnLst>
                          </p:cTn>
                        </p:par>
                        <p:par>
                          <p:cTn id="43" fill="hold">
                            <p:stCondLst>
                              <p:cond delay="5500"/>
                            </p:stCondLst>
                            <p:childTnLst>
                              <p:par>
                                <p:cTn id="44" presetID="22" presetClass="entr" presetSubtype="8" fill="hold" nodeType="afterEffect">
                                  <p:stCondLst>
                                    <p:cond delay="0"/>
                                  </p:stCondLst>
                                  <p:childTnLst>
                                    <p:set>
                                      <p:cBhvr>
                                        <p:cTn id="45" dur="1" fill="hold">
                                          <p:stCondLst>
                                            <p:cond delay="0"/>
                                          </p:stCondLst>
                                        </p:cTn>
                                        <p:tgtEl>
                                          <p:spTgt spid="25">
                                            <p:txEl>
                                              <p:pRg st="2" end="2"/>
                                            </p:txEl>
                                          </p:spTgt>
                                        </p:tgtEl>
                                        <p:attrNameLst>
                                          <p:attrName>style.visibility</p:attrName>
                                        </p:attrNameLst>
                                      </p:cBhvr>
                                      <p:to>
                                        <p:strVal val="visible"/>
                                      </p:to>
                                    </p:set>
                                    <p:animEffect transition="in" filter="wipe(left)">
                                      <p:cBhvr>
                                        <p:cTn id="46" dur="500"/>
                                        <p:tgtEl>
                                          <p:spTgt spid="25">
                                            <p:txEl>
                                              <p:pRg st="2" end="2"/>
                                            </p:txEl>
                                          </p:spTgt>
                                        </p:tgtEl>
                                      </p:cBhvr>
                                    </p:animEffect>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25">
                                            <p:txEl>
                                              <p:pRg st="3" end="3"/>
                                            </p:txEl>
                                          </p:spTgt>
                                        </p:tgtEl>
                                        <p:attrNameLst>
                                          <p:attrName>style.visibility</p:attrName>
                                        </p:attrNameLst>
                                      </p:cBhvr>
                                      <p:to>
                                        <p:strVal val="visible"/>
                                      </p:to>
                                    </p:set>
                                    <p:animEffect transition="in" filter="wipe(left)">
                                      <p:cBhvr>
                                        <p:cTn id="50" dur="500"/>
                                        <p:tgtEl>
                                          <p:spTgt spid="25">
                                            <p:txEl>
                                              <p:pRg st="3" end="3"/>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animEffect transition="in" filter="wipe(left)">
                                      <p:cBhvr>
                                        <p:cTn id="53" dur="500"/>
                                        <p:tgtEl>
                                          <p:spTgt spid="25">
                                            <p:txEl>
                                              <p:pRg st="4" end="4"/>
                                            </p:txEl>
                                          </p:spTgt>
                                        </p:tgtEl>
                                      </p:cBhvr>
                                    </p:animEffect>
                                  </p:childTnLst>
                                </p:cTn>
                              </p:par>
                            </p:childTnLst>
                          </p:cTn>
                        </p:par>
                        <p:par>
                          <p:cTn id="54" fill="hold">
                            <p:stCondLst>
                              <p:cond delay="6500"/>
                            </p:stCondLst>
                            <p:childTnLst>
                              <p:par>
                                <p:cTn id="55" presetID="42"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8"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3042" y="191142"/>
            <a:ext cx="6676828"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（六）推进更深层次更高水平的双向开放</a:t>
            </a:r>
          </a:p>
        </p:txBody>
      </p:sp>
      <p:grpSp>
        <p:nvGrpSpPr>
          <p:cNvPr id="3" name="组合 2"/>
          <p:cNvGrpSpPr/>
          <p:nvPr/>
        </p:nvGrpSpPr>
        <p:grpSpPr>
          <a:xfrm>
            <a:off x="461786" y="928676"/>
            <a:ext cx="4538842" cy="400110"/>
            <a:chOff x="2198586" y="1948770"/>
            <a:chExt cx="4538842" cy="400110"/>
          </a:xfrm>
        </p:grpSpPr>
        <p:grpSp>
          <p:nvGrpSpPr>
            <p:cNvPr id="4" name="组合 22"/>
            <p:cNvGrpSpPr/>
            <p:nvPr/>
          </p:nvGrpSpPr>
          <p:grpSpPr>
            <a:xfrm>
              <a:off x="2969533" y="1948770"/>
              <a:ext cx="3767895" cy="400110"/>
              <a:chOff x="89213" y="1876762"/>
              <a:chExt cx="3767895" cy="400110"/>
            </a:xfrm>
          </p:grpSpPr>
          <p:sp>
            <p:nvSpPr>
              <p:cNvPr id="6" name="矩形 5"/>
              <p:cNvSpPr/>
              <p:nvPr/>
            </p:nvSpPr>
            <p:spPr>
              <a:xfrm>
                <a:off x="89213" y="1876762"/>
                <a:ext cx="3005951"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对外经济交流</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日益深入</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7" name="直接连接符 6"/>
              <p:cNvCxnSpPr/>
              <p:nvPr/>
            </p:nvCxnSpPr>
            <p:spPr>
              <a:xfrm>
                <a:off x="3065108" y="2132856"/>
                <a:ext cx="7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p:nvCxnSpPr>
          <p:spPr>
            <a:xfrm>
              <a:off x="2198586" y="2204864"/>
              <a:ext cx="7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9" name="图片 8" descr="timg (49).jpg"/>
          <p:cNvPicPr>
            <a:picLocks noChangeAspect="1"/>
          </p:cNvPicPr>
          <p:nvPr/>
        </p:nvPicPr>
        <p:blipFill>
          <a:blip r:embed="rId2">
            <a:clrChange>
              <a:clrFrom>
                <a:srgbClr val="FFFFFF"/>
              </a:clrFrom>
              <a:clrTo>
                <a:srgbClr val="FFFFFF">
                  <a:alpha val="0"/>
                </a:srgbClr>
              </a:clrTo>
            </a:clrChange>
          </a:blip>
          <a:srcRect l="72932" t="9722" r="4136" b="72222"/>
          <a:stretch>
            <a:fillRect/>
          </a:stretch>
        </p:blipFill>
        <p:spPr>
          <a:xfrm>
            <a:off x="500033" y="1428742"/>
            <a:ext cx="1390293" cy="951254"/>
          </a:xfrm>
          <a:prstGeom prst="rect">
            <a:avLst/>
          </a:prstGeom>
        </p:spPr>
      </p:pic>
      <p:sp>
        <p:nvSpPr>
          <p:cNvPr id="10" name="矩形 9"/>
          <p:cNvSpPr/>
          <p:nvPr/>
        </p:nvSpPr>
        <p:spPr>
          <a:xfrm>
            <a:off x="1571604" y="1571618"/>
            <a:ext cx="3286148" cy="683264"/>
          </a:xfrm>
          <a:prstGeom prst="rect">
            <a:avLst/>
          </a:prstGeom>
        </p:spPr>
        <p:txBody>
          <a:bodyPr wrap="square">
            <a:spAutoFit/>
          </a:bodyPr>
          <a:lstStyle/>
          <a:p>
            <a:pPr algn="ctr">
              <a:lnSpc>
                <a:spcPct val="120000"/>
              </a:lnSpc>
            </a:pPr>
            <a:r>
              <a:rPr lang="zh-CN" altLang="en-US" sz="1600" dirty="0" smtClean="0"/>
              <a:t>实际使用外资</a:t>
            </a:r>
            <a:r>
              <a:rPr lang="en-US" sz="1600" b="1" dirty="0" smtClean="0">
                <a:solidFill>
                  <a:srgbClr val="C00000"/>
                </a:solidFill>
                <a:latin typeface="微软雅黑" pitchFamily="34" charset="-122"/>
                <a:ea typeface="微软雅黑" pitchFamily="34" charset="-122"/>
              </a:rPr>
              <a:t>1260</a:t>
            </a:r>
            <a:r>
              <a:rPr lang="zh-CN" altLang="en-US" sz="1600" b="1" dirty="0" smtClean="0">
                <a:solidFill>
                  <a:srgbClr val="C00000"/>
                </a:solidFill>
                <a:latin typeface="微软雅黑" pitchFamily="34" charset="-122"/>
                <a:ea typeface="微软雅黑" pitchFamily="34" charset="-122"/>
              </a:rPr>
              <a:t>亿</a:t>
            </a:r>
            <a:r>
              <a:rPr lang="zh-CN" altLang="en-US" sz="1600" dirty="0" smtClean="0"/>
              <a:t>美元</a:t>
            </a:r>
            <a:endParaRPr lang="en-US" altLang="zh-CN" sz="1600" dirty="0" smtClean="0"/>
          </a:p>
          <a:p>
            <a:pPr algn="ctr">
              <a:lnSpc>
                <a:spcPct val="120000"/>
              </a:lnSpc>
            </a:pPr>
            <a:r>
              <a:rPr lang="zh-CN" altLang="en-US" sz="1600" dirty="0" smtClean="0"/>
              <a:t>保持世界</a:t>
            </a:r>
            <a:r>
              <a:rPr lang="zh-CN" altLang="en-US" sz="1600" b="1" dirty="0" smtClean="0">
                <a:solidFill>
                  <a:srgbClr val="C00000"/>
                </a:solidFill>
                <a:latin typeface="微软雅黑" pitchFamily="34" charset="-122"/>
                <a:ea typeface="微软雅黑" pitchFamily="34" charset="-122"/>
              </a:rPr>
              <a:t>前列</a:t>
            </a:r>
            <a:r>
              <a:rPr lang="zh-CN" altLang="en-US" sz="1600" dirty="0" smtClean="0"/>
              <a:t>和发展中国家</a:t>
            </a:r>
            <a:r>
              <a:rPr lang="zh-CN" altLang="en-US" sz="1600" b="1" dirty="0" smtClean="0">
                <a:solidFill>
                  <a:srgbClr val="C00000"/>
                </a:solidFill>
                <a:latin typeface="微软雅黑" pitchFamily="34" charset="-122"/>
                <a:ea typeface="微软雅黑" pitchFamily="34" charset="-122"/>
              </a:rPr>
              <a:t>首位</a:t>
            </a:r>
          </a:p>
        </p:txBody>
      </p:sp>
      <p:pic>
        <p:nvPicPr>
          <p:cNvPr id="11" name="图片 10" descr="timg (49).jpg"/>
          <p:cNvPicPr>
            <a:picLocks noChangeAspect="1"/>
          </p:cNvPicPr>
          <p:nvPr/>
        </p:nvPicPr>
        <p:blipFill>
          <a:blip r:embed="rId2">
            <a:clrChange>
              <a:clrFrom>
                <a:srgbClr val="FFFFFF"/>
              </a:clrFrom>
              <a:clrTo>
                <a:srgbClr val="FFFFFF">
                  <a:alpha val="0"/>
                </a:srgbClr>
              </a:clrTo>
            </a:clrChange>
          </a:blip>
          <a:srcRect l="74367" t="36111" r="3444" b="41666"/>
          <a:stretch>
            <a:fillRect/>
          </a:stretch>
        </p:blipFill>
        <p:spPr>
          <a:xfrm flipH="1">
            <a:off x="3500430" y="2319176"/>
            <a:ext cx="1357322" cy="1181268"/>
          </a:xfrm>
          <a:prstGeom prst="rect">
            <a:avLst/>
          </a:prstGeom>
        </p:spPr>
      </p:pic>
      <p:sp>
        <p:nvSpPr>
          <p:cNvPr id="12" name="矩形 11"/>
          <p:cNvSpPr/>
          <p:nvPr/>
        </p:nvSpPr>
        <p:spPr>
          <a:xfrm>
            <a:off x="1714480" y="2531428"/>
            <a:ext cx="2214578" cy="683264"/>
          </a:xfrm>
          <a:prstGeom prst="rect">
            <a:avLst/>
          </a:prstGeom>
        </p:spPr>
        <p:txBody>
          <a:bodyPr wrap="square">
            <a:spAutoFit/>
          </a:bodyPr>
          <a:lstStyle/>
          <a:p>
            <a:pPr algn="ctr">
              <a:lnSpc>
                <a:spcPct val="120000"/>
              </a:lnSpc>
            </a:pPr>
            <a:r>
              <a:rPr lang="zh-CN" altLang="en-US" sz="1600" dirty="0" smtClean="0"/>
              <a:t>非金融类对外直接</a:t>
            </a:r>
            <a:endParaRPr lang="en-US" altLang="zh-CN" sz="1600" dirty="0" smtClean="0"/>
          </a:p>
          <a:p>
            <a:pPr algn="ctr">
              <a:lnSpc>
                <a:spcPct val="120000"/>
              </a:lnSpc>
            </a:pPr>
            <a:r>
              <a:rPr lang="zh-CN" altLang="en-US" sz="1600" dirty="0" smtClean="0"/>
              <a:t>投资</a:t>
            </a:r>
            <a:r>
              <a:rPr lang="en-US" altLang="en-US" sz="1600" b="1" dirty="0" smtClean="0">
                <a:solidFill>
                  <a:srgbClr val="C00000"/>
                </a:solidFill>
                <a:latin typeface="微软雅黑" pitchFamily="34" charset="-122"/>
                <a:ea typeface="微软雅黑" pitchFamily="34" charset="-122"/>
              </a:rPr>
              <a:t>1701.1</a:t>
            </a:r>
            <a:r>
              <a:rPr lang="zh-CN" altLang="en-US" sz="1600" b="1" dirty="0" smtClean="0">
                <a:solidFill>
                  <a:srgbClr val="C00000"/>
                </a:solidFill>
                <a:latin typeface="微软雅黑" pitchFamily="34" charset="-122"/>
                <a:ea typeface="微软雅黑" pitchFamily="34" charset="-122"/>
              </a:rPr>
              <a:t>亿美元</a:t>
            </a:r>
            <a:endParaRPr lang="en-US" altLang="zh-CN" sz="1600" b="1" dirty="0" smtClean="0">
              <a:solidFill>
                <a:srgbClr val="C00000"/>
              </a:solidFill>
              <a:latin typeface="微软雅黑" pitchFamily="34" charset="-122"/>
              <a:ea typeface="微软雅黑" pitchFamily="34" charset="-122"/>
            </a:endParaRPr>
          </a:p>
        </p:txBody>
      </p:sp>
      <p:sp>
        <p:nvSpPr>
          <p:cNvPr id="15" name="矩形 14"/>
          <p:cNvSpPr/>
          <p:nvPr/>
        </p:nvSpPr>
        <p:spPr>
          <a:xfrm>
            <a:off x="571472" y="2580672"/>
            <a:ext cx="1027845" cy="634020"/>
          </a:xfrm>
          <a:prstGeom prst="rect">
            <a:avLst/>
          </a:prstGeom>
        </p:spPr>
        <p:txBody>
          <a:bodyPr wrap="none">
            <a:spAutoFit/>
          </a:bodyPr>
          <a:lstStyle/>
          <a:p>
            <a:pPr>
              <a:lnSpc>
                <a:spcPct val="120000"/>
              </a:lnSpc>
            </a:pPr>
            <a:r>
              <a:rPr lang="zh-CN" altLang="en-US" sz="1600" dirty="0" smtClean="0"/>
              <a:t>同比增长</a:t>
            </a:r>
            <a:endParaRPr lang="en-US" altLang="zh-CN" sz="1600" dirty="0" smtClean="0"/>
          </a:p>
          <a:p>
            <a:pPr algn="ctr"/>
            <a:r>
              <a:rPr lang="en-US" altLang="en-US" sz="1600" b="1" dirty="0" smtClean="0">
                <a:solidFill>
                  <a:srgbClr val="C00000"/>
                </a:solidFill>
                <a:latin typeface="微软雅黑" pitchFamily="34" charset="-122"/>
                <a:ea typeface="微软雅黑" pitchFamily="34" charset="-122"/>
              </a:rPr>
              <a:t>44.1%</a:t>
            </a:r>
            <a:endParaRPr lang="zh-CN" altLang="en-US" sz="1600" b="1" dirty="0" smtClean="0">
              <a:solidFill>
                <a:srgbClr val="C00000"/>
              </a:solidFill>
              <a:latin typeface="微软雅黑" pitchFamily="34" charset="-122"/>
              <a:ea typeface="微软雅黑" pitchFamily="34" charset="-122"/>
            </a:endParaRPr>
          </a:p>
        </p:txBody>
      </p:sp>
      <p:sp>
        <p:nvSpPr>
          <p:cNvPr id="16" name="AutoShape 34"/>
          <p:cNvSpPr>
            <a:spLocks noChangeArrowheads="1"/>
          </p:cNvSpPr>
          <p:nvPr/>
        </p:nvSpPr>
        <p:spPr bwMode="gray">
          <a:xfrm rot="5400000">
            <a:off x="1476947" y="2666407"/>
            <a:ext cx="546504" cy="357190"/>
          </a:xfrm>
          <a:prstGeom prst="lef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9525" algn="ctr">
            <a:noFill/>
            <a:round/>
            <a:headEnd/>
            <a:tailEnd/>
          </a:ln>
          <a:effectLst/>
        </p:spPr>
        <p:txBody>
          <a:bodyPr vert="vert270" wrap="none" anchor="ctr"/>
          <a:lstStyle/>
          <a:p>
            <a:pPr fontAlgn="auto">
              <a:spcBef>
                <a:spcPts val="0"/>
              </a:spcBef>
              <a:spcAft>
                <a:spcPts val="0"/>
              </a:spcAft>
              <a:defRPr/>
            </a:pPr>
            <a:endParaRPr lang="zh-CN" altLang="en-US" kern="0" dirty="0">
              <a:solidFill>
                <a:sysClr val="windowText" lastClr="000000"/>
              </a:solidFill>
              <a:latin typeface="Arial" charset="0"/>
            </a:endParaRPr>
          </a:p>
        </p:txBody>
      </p:sp>
      <p:pic>
        <p:nvPicPr>
          <p:cNvPr id="17" name="图片 16" descr="timg (5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28596" y="3357568"/>
            <a:ext cx="1571636" cy="1237824"/>
          </a:xfrm>
          <a:prstGeom prst="rect">
            <a:avLst/>
          </a:prstGeom>
        </p:spPr>
      </p:pic>
      <p:sp>
        <p:nvSpPr>
          <p:cNvPr id="18" name="矩形 17"/>
          <p:cNvSpPr/>
          <p:nvPr/>
        </p:nvSpPr>
        <p:spPr>
          <a:xfrm>
            <a:off x="1928794" y="3841036"/>
            <a:ext cx="3000396" cy="978729"/>
          </a:xfrm>
          <a:prstGeom prst="rect">
            <a:avLst/>
          </a:prstGeom>
        </p:spPr>
        <p:txBody>
          <a:bodyPr wrap="square">
            <a:spAutoFit/>
          </a:bodyPr>
          <a:lstStyle/>
          <a:p>
            <a:pPr>
              <a:lnSpc>
                <a:spcPct val="120000"/>
              </a:lnSpc>
              <a:buFont typeface="Wingdings" pitchFamily="2" charset="2"/>
              <a:buChar char="ü"/>
            </a:pPr>
            <a:r>
              <a:rPr lang="zh-CN" altLang="en-US" sz="1600" dirty="0" smtClean="0"/>
              <a:t> 签署了</a:t>
            </a:r>
            <a:r>
              <a:rPr lang="en-US" altLang="en-US" sz="1600" b="1" dirty="0" smtClean="0">
                <a:solidFill>
                  <a:srgbClr val="C00000"/>
                </a:solidFill>
                <a:latin typeface="微软雅黑" pitchFamily="34" charset="-122"/>
                <a:ea typeface="微软雅黑" pitchFamily="34" charset="-122"/>
              </a:rPr>
              <a:t>40</a:t>
            </a:r>
            <a:r>
              <a:rPr lang="zh-CN" altLang="en-US" sz="1600" b="1" dirty="0" smtClean="0">
                <a:solidFill>
                  <a:srgbClr val="C00000"/>
                </a:solidFill>
                <a:latin typeface="微软雅黑" pitchFamily="34" charset="-122"/>
                <a:ea typeface="微软雅黑" pitchFamily="34" charset="-122"/>
              </a:rPr>
              <a:t>多</a:t>
            </a:r>
            <a:r>
              <a:rPr lang="zh-CN" altLang="en-US" sz="1600" dirty="0" smtClean="0"/>
              <a:t>份共建合作协议</a:t>
            </a:r>
            <a:endParaRPr lang="en-US" altLang="zh-CN" sz="1600" dirty="0" smtClean="0"/>
          </a:p>
          <a:p>
            <a:pPr>
              <a:lnSpc>
                <a:spcPct val="120000"/>
              </a:lnSpc>
              <a:buFont typeface="Wingdings" pitchFamily="2" charset="2"/>
              <a:buChar char="ü"/>
            </a:pPr>
            <a:r>
              <a:rPr lang="zh-CN" altLang="en-US" sz="1600" dirty="0" smtClean="0"/>
              <a:t> 有</a:t>
            </a:r>
            <a:r>
              <a:rPr lang="en-US" altLang="en-US" sz="1600" b="1" dirty="0" smtClean="0">
                <a:solidFill>
                  <a:srgbClr val="C00000"/>
                </a:solidFill>
                <a:latin typeface="微软雅黑" pitchFamily="34" charset="-122"/>
                <a:ea typeface="微软雅黑" pitchFamily="34" charset="-122"/>
              </a:rPr>
              <a:t>100</a:t>
            </a:r>
            <a:r>
              <a:rPr lang="zh-CN" altLang="en-US" sz="1600" b="1" dirty="0" smtClean="0">
                <a:solidFill>
                  <a:srgbClr val="C00000"/>
                </a:solidFill>
                <a:latin typeface="微软雅黑" pitchFamily="34" charset="-122"/>
                <a:ea typeface="微软雅黑" pitchFamily="34" charset="-122"/>
              </a:rPr>
              <a:t>多</a:t>
            </a:r>
            <a:r>
              <a:rPr lang="zh-CN" altLang="en-US" sz="1600" dirty="0" smtClean="0"/>
              <a:t>个国家和国际组织</a:t>
            </a:r>
          </a:p>
          <a:p>
            <a:pPr>
              <a:lnSpc>
                <a:spcPct val="120000"/>
              </a:lnSpc>
            </a:pPr>
            <a:r>
              <a:rPr lang="zh-CN" altLang="en-US" sz="1600" dirty="0" smtClean="0"/>
              <a:t>     表达支持和参与意愿</a:t>
            </a:r>
            <a:endParaRPr lang="zh-CN" altLang="en-US" sz="1600" dirty="0"/>
          </a:p>
        </p:txBody>
      </p:sp>
      <p:sp>
        <p:nvSpPr>
          <p:cNvPr id="19" name="矩形 18"/>
          <p:cNvSpPr/>
          <p:nvPr/>
        </p:nvSpPr>
        <p:spPr>
          <a:xfrm>
            <a:off x="1928794" y="3488302"/>
            <a:ext cx="1858201" cy="338554"/>
          </a:xfrm>
          <a:prstGeom prst="rect">
            <a:avLst/>
          </a:prstGeom>
        </p:spPr>
        <p:txBody>
          <a:bodyPr wrap="none">
            <a:spAutoFit/>
          </a:bodyPr>
          <a:lstStyle/>
          <a:p>
            <a:r>
              <a:rPr lang="zh-CN" altLang="en-US" sz="1600" b="1" dirty="0" smtClean="0">
                <a:solidFill>
                  <a:schemeClr val="tx1">
                    <a:lumMod val="85000"/>
                    <a:lumOff val="15000"/>
                  </a:schemeClr>
                </a:solidFill>
                <a:latin typeface="微软雅黑" pitchFamily="34" charset="-122"/>
                <a:ea typeface="微软雅黑" pitchFamily="34" charset="-122"/>
              </a:rPr>
              <a:t>“一带一路”</a:t>
            </a:r>
            <a:r>
              <a:rPr lang="en-US" altLang="zh-CN" sz="1600" b="1" dirty="0" smtClean="0">
                <a:solidFill>
                  <a:schemeClr val="tx1">
                    <a:lumMod val="85000"/>
                    <a:lumOff val="15000"/>
                  </a:schemeClr>
                </a:solidFill>
                <a:latin typeface="微软雅黑" pitchFamily="34" charset="-122"/>
                <a:ea typeface="微软雅黑" pitchFamily="34" charset="-122"/>
              </a:rPr>
              <a:t>——</a:t>
            </a:r>
            <a:endParaRPr lang="zh-CN" altLang="en-US" sz="1600" b="1" dirty="0">
              <a:solidFill>
                <a:schemeClr val="tx1">
                  <a:lumMod val="85000"/>
                  <a:lumOff val="15000"/>
                </a:schemeClr>
              </a:solidFill>
              <a:latin typeface="微软雅黑" pitchFamily="34" charset="-122"/>
              <a:ea typeface="微软雅黑" pitchFamily="34" charset="-122"/>
            </a:endParaRPr>
          </a:p>
        </p:txBody>
      </p:sp>
      <p:grpSp>
        <p:nvGrpSpPr>
          <p:cNvPr id="21" name="组合 20"/>
          <p:cNvGrpSpPr/>
          <p:nvPr/>
        </p:nvGrpSpPr>
        <p:grpSpPr>
          <a:xfrm>
            <a:off x="5072066" y="3886152"/>
            <a:ext cx="3862148" cy="400110"/>
            <a:chOff x="2412900" y="1948770"/>
            <a:chExt cx="3862148" cy="400110"/>
          </a:xfrm>
        </p:grpSpPr>
        <p:grpSp>
          <p:nvGrpSpPr>
            <p:cNvPr id="22" name="组合 22"/>
            <p:cNvGrpSpPr/>
            <p:nvPr/>
          </p:nvGrpSpPr>
          <p:grpSpPr>
            <a:xfrm>
              <a:off x="2969533" y="1948770"/>
              <a:ext cx="3305515" cy="400110"/>
              <a:chOff x="89213" y="1876762"/>
              <a:chExt cx="3305515" cy="400110"/>
            </a:xfrm>
          </p:grpSpPr>
          <p:sp>
            <p:nvSpPr>
              <p:cNvPr id="24" name="矩形 23"/>
              <p:cNvSpPr/>
              <p:nvPr/>
            </p:nvSpPr>
            <p:spPr>
              <a:xfrm>
                <a:off x="89213" y="1876762"/>
                <a:ext cx="2749471"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引进来和走出去</a:t>
                </a:r>
                <a:r>
                  <a:rPr lang="en-US" altLang="zh-CN"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a:t>
                </a:r>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并重</a:t>
                </a:r>
                <a:endParaRPr lang="zh-CN" altLang="en-US" sz="2000"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cxnSp>
            <p:nvCxnSpPr>
              <p:cNvPr id="25" name="直接连接符 24"/>
              <p:cNvCxnSpPr/>
              <p:nvPr/>
            </p:nvCxnSpPr>
            <p:spPr>
              <a:xfrm>
                <a:off x="2818728" y="2132856"/>
                <a:ext cx="57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2412900" y="2204864"/>
              <a:ext cx="57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6285699" y="1000114"/>
            <a:ext cx="1858201"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在引进来方面</a:t>
            </a:r>
            <a:r>
              <a:rPr lang="en-US" altLang="zh-CN" sz="1600" b="1" dirty="0" smtClean="0">
                <a:solidFill>
                  <a:schemeClr val="tx1">
                    <a:lumMod val="75000"/>
                    <a:lumOff val="25000"/>
                  </a:schemeClr>
                </a:solidFill>
                <a:latin typeface="微软雅黑" pitchFamily="34" charset="-122"/>
                <a:ea typeface="微软雅黑" pitchFamily="34" charset="-122"/>
              </a:rPr>
              <a:t>——</a:t>
            </a:r>
            <a:endParaRPr lang="zh-CN" altLang="en-US" sz="1600" b="1" dirty="0">
              <a:solidFill>
                <a:schemeClr val="tx1">
                  <a:lumMod val="75000"/>
                  <a:lumOff val="25000"/>
                </a:schemeClr>
              </a:solidFill>
              <a:latin typeface="微软雅黑" pitchFamily="34" charset="-122"/>
              <a:ea typeface="微软雅黑" pitchFamily="34" charset="-122"/>
            </a:endParaRPr>
          </a:p>
        </p:txBody>
      </p:sp>
      <p:cxnSp>
        <p:nvCxnSpPr>
          <p:cNvPr id="27" name="直接连接符 26"/>
          <p:cNvCxnSpPr/>
          <p:nvPr/>
        </p:nvCxnSpPr>
        <p:spPr bwMode="auto">
          <a:xfrm>
            <a:off x="5584528" y="1357304"/>
            <a:ext cx="2988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sp>
        <p:nvSpPr>
          <p:cNvPr id="28" name="矩形 27"/>
          <p:cNvSpPr/>
          <p:nvPr/>
        </p:nvSpPr>
        <p:spPr>
          <a:xfrm>
            <a:off x="6429388" y="1428742"/>
            <a:ext cx="2500298" cy="978729"/>
          </a:xfrm>
          <a:prstGeom prst="rect">
            <a:avLst/>
          </a:prstGeom>
        </p:spPr>
        <p:txBody>
          <a:bodyPr wrap="square">
            <a:spAutoFit/>
          </a:bodyPr>
          <a:lstStyle/>
          <a:p>
            <a:pPr>
              <a:lnSpc>
                <a:spcPct val="120000"/>
              </a:lnSpc>
              <a:buFont typeface="Arial" pitchFamily="34" charset="0"/>
              <a:buChar char="•"/>
            </a:pPr>
            <a:r>
              <a:rPr lang="zh-CN" altLang="en-US" sz="1600" dirty="0" smtClean="0"/>
              <a:t> 提高引资的质量</a:t>
            </a:r>
            <a:endParaRPr lang="en-US" altLang="zh-CN" sz="1600" dirty="0" smtClean="0"/>
          </a:p>
          <a:p>
            <a:pPr>
              <a:lnSpc>
                <a:spcPct val="120000"/>
              </a:lnSpc>
              <a:buFont typeface="Arial" pitchFamily="34" charset="0"/>
              <a:buChar char="•"/>
            </a:pPr>
            <a:r>
              <a:rPr lang="zh-CN" altLang="en-US" sz="1600" dirty="0" smtClean="0"/>
              <a:t> 吸收技术创新能力、先进管理经验和高素质人才</a:t>
            </a:r>
            <a:endParaRPr lang="zh-CN" altLang="en-US" sz="1600" dirty="0"/>
          </a:p>
        </p:txBody>
      </p:sp>
      <p:pic>
        <p:nvPicPr>
          <p:cNvPr id="29" name="图片 28" descr="9040008_112855162000_2.jpg"/>
          <p:cNvPicPr>
            <a:picLocks noChangeAspect="1"/>
          </p:cNvPicPr>
          <p:nvPr/>
        </p:nvPicPr>
        <p:blipFill>
          <a:blip r:embed="rId4" cstate="print">
            <a:clrChange>
              <a:clrFrom>
                <a:srgbClr val="FEFEFE"/>
              </a:clrFrom>
              <a:clrTo>
                <a:srgbClr val="FEFEFE">
                  <a:alpha val="0"/>
                </a:srgbClr>
              </a:clrTo>
            </a:clrChange>
          </a:blip>
          <a:srcRect b="3372"/>
          <a:stretch>
            <a:fillRect/>
          </a:stretch>
        </p:blipFill>
        <p:spPr>
          <a:xfrm>
            <a:off x="5357818" y="1536359"/>
            <a:ext cx="1046960" cy="678201"/>
          </a:xfrm>
          <a:prstGeom prst="rect">
            <a:avLst/>
          </a:prstGeom>
        </p:spPr>
      </p:pic>
      <p:sp>
        <p:nvSpPr>
          <p:cNvPr id="30" name="矩形 29"/>
          <p:cNvSpPr/>
          <p:nvPr/>
        </p:nvSpPr>
        <p:spPr>
          <a:xfrm>
            <a:off x="6285699" y="2500312"/>
            <a:ext cx="1858201"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在走出去方面</a:t>
            </a:r>
            <a:r>
              <a:rPr lang="en-US" altLang="zh-CN" sz="1600" b="1" dirty="0" smtClean="0">
                <a:solidFill>
                  <a:schemeClr val="tx1">
                    <a:lumMod val="75000"/>
                    <a:lumOff val="25000"/>
                  </a:schemeClr>
                </a:solidFill>
                <a:latin typeface="微软雅黑" pitchFamily="34" charset="-122"/>
                <a:ea typeface="微软雅黑" pitchFamily="34" charset="-122"/>
              </a:rPr>
              <a:t>——</a:t>
            </a:r>
            <a:endParaRPr lang="zh-CN" altLang="en-US" sz="1600" b="1" dirty="0">
              <a:solidFill>
                <a:schemeClr val="tx1">
                  <a:lumMod val="75000"/>
                  <a:lumOff val="25000"/>
                </a:schemeClr>
              </a:solidFill>
              <a:latin typeface="微软雅黑" pitchFamily="34" charset="-122"/>
              <a:ea typeface="微软雅黑" pitchFamily="34" charset="-122"/>
            </a:endParaRPr>
          </a:p>
        </p:txBody>
      </p:sp>
      <p:cxnSp>
        <p:nvCxnSpPr>
          <p:cNvPr id="31" name="直接连接符 30"/>
          <p:cNvCxnSpPr/>
          <p:nvPr/>
        </p:nvCxnSpPr>
        <p:spPr bwMode="auto">
          <a:xfrm>
            <a:off x="5572132" y="2857502"/>
            <a:ext cx="3060000" cy="0"/>
          </a:xfrm>
          <a:prstGeom prst="line">
            <a:avLst/>
          </a:prstGeom>
          <a:ln w="19050">
            <a:solidFill>
              <a:schemeClr val="accent2"/>
            </a:solidFill>
            <a:prstDash val="sysDot"/>
          </a:ln>
        </p:spPr>
        <p:style>
          <a:lnRef idx="1">
            <a:schemeClr val="accent6"/>
          </a:lnRef>
          <a:fillRef idx="0">
            <a:schemeClr val="accent6"/>
          </a:fillRef>
          <a:effectRef idx="0">
            <a:schemeClr val="accent6"/>
          </a:effectRef>
          <a:fontRef idx="minor">
            <a:schemeClr val="tx1"/>
          </a:fontRef>
        </p:style>
      </p:cxnSp>
      <p:pic>
        <p:nvPicPr>
          <p:cNvPr id="33" name="图片 32" descr="u=489638886,888975241&amp;fm=23&amp;gp=0.jpg"/>
          <p:cNvPicPr>
            <a:picLocks noChangeAspect="1"/>
          </p:cNvPicPr>
          <p:nvPr/>
        </p:nvPicPr>
        <p:blipFill>
          <a:blip r:embed="rId5">
            <a:clrChange>
              <a:clrFrom>
                <a:srgbClr val="FEFEFE"/>
              </a:clrFrom>
              <a:clrTo>
                <a:srgbClr val="FEFEFE">
                  <a:alpha val="0"/>
                </a:srgbClr>
              </a:clrTo>
            </a:clrChange>
          </a:blip>
          <a:stretch>
            <a:fillRect/>
          </a:stretch>
        </p:blipFill>
        <p:spPr>
          <a:xfrm>
            <a:off x="8072462" y="3000378"/>
            <a:ext cx="870781" cy="732167"/>
          </a:xfrm>
          <a:prstGeom prst="rect">
            <a:avLst/>
          </a:prstGeom>
        </p:spPr>
      </p:pic>
      <p:sp>
        <p:nvSpPr>
          <p:cNvPr id="102402" name="Rectangle 2"/>
          <p:cNvSpPr>
            <a:spLocks noChangeArrowheads="1"/>
          </p:cNvSpPr>
          <p:nvPr/>
        </p:nvSpPr>
        <p:spPr bwMode="auto">
          <a:xfrm>
            <a:off x="5286380" y="2878905"/>
            <a:ext cx="2857520" cy="978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20000"/>
              </a:lnSpc>
              <a:spcBef>
                <a:spcPct val="0"/>
              </a:spcBef>
              <a:spcAft>
                <a:spcPct val="0"/>
              </a:spcAft>
              <a:buClrTx/>
              <a:buSzTx/>
              <a:buFont typeface="Arial" pitchFamily="34" charset="0"/>
              <a:buChar char="•"/>
              <a:tabLst/>
            </a:pPr>
            <a:r>
              <a:rPr kumimoji="0" lang="en-US" altLang="zh-CN" sz="1600" b="0" i="0" u="none" strike="noStrike" cap="none" normalizeH="0" baseline="0" dirty="0" smtClean="0">
                <a:ln>
                  <a:noFill/>
                </a:ln>
                <a:solidFill>
                  <a:schemeClr val="tx1"/>
                </a:solidFill>
                <a:effectLst/>
                <a:latin typeface="+mn-ea"/>
                <a:cs typeface="Times New Roman" pitchFamily="18" charset="0"/>
              </a:rPr>
              <a:t> </a:t>
            </a:r>
            <a:r>
              <a:rPr kumimoji="0" lang="zh-CN" sz="1600" b="0" i="0" u="none" strike="noStrike" cap="none" normalizeH="0" baseline="0" dirty="0" smtClean="0">
                <a:ln>
                  <a:noFill/>
                </a:ln>
                <a:solidFill>
                  <a:schemeClr val="tx1"/>
                </a:solidFill>
                <a:effectLst/>
                <a:latin typeface="+mn-ea"/>
                <a:cs typeface="Times New Roman" pitchFamily="18" charset="0"/>
              </a:rPr>
              <a:t>支持企业扩大对外投资</a:t>
            </a:r>
            <a:endParaRPr kumimoji="0" lang="en-US" altLang="zh-CN" sz="1600" b="0" i="0" u="none" strike="noStrike" cap="none" normalizeH="0" baseline="0" dirty="0" smtClean="0">
              <a:ln>
                <a:noFill/>
              </a:ln>
              <a:solidFill>
                <a:schemeClr val="tx1"/>
              </a:solidFill>
              <a:effectLst/>
              <a:latin typeface="+mn-ea"/>
              <a:cs typeface="Times New Roman" pitchFamily="18" charset="0"/>
            </a:endParaRPr>
          </a:p>
          <a:p>
            <a:pPr marL="0" marR="0" lvl="0" algn="l" defTabSz="914400" rtl="0" eaLnBrk="1" fontAlgn="base" latinLnBrk="0" hangingPunct="1">
              <a:lnSpc>
                <a:spcPct val="120000"/>
              </a:lnSpc>
              <a:spcBef>
                <a:spcPct val="0"/>
              </a:spcBef>
              <a:spcAft>
                <a:spcPct val="0"/>
              </a:spcAft>
              <a:buClrTx/>
              <a:buSzTx/>
              <a:buFont typeface="Arial" pitchFamily="34" charset="0"/>
              <a:buChar char="•"/>
              <a:tabLst/>
            </a:pPr>
            <a:r>
              <a:rPr kumimoji="0" lang="en-US" altLang="zh-CN" sz="1600" b="0" i="0" u="none" strike="noStrike" cap="none" normalizeH="0" baseline="0" dirty="0" smtClean="0">
                <a:ln>
                  <a:noFill/>
                </a:ln>
                <a:solidFill>
                  <a:schemeClr val="tx1"/>
                </a:solidFill>
                <a:effectLst/>
                <a:latin typeface="+mn-ea"/>
                <a:cs typeface="Times New Roman" pitchFamily="18" charset="0"/>
              </a:rPr>
              <a:t> </a:t>
            </a:r>
            <a:r>
              <a:rPr kumimoji="0" lang="zh-CN" sz="1600" b="0" i="0" u="none" strike="noStrike" cap="none" normalizeH="0" baseline="0" dirty="0" smtClean="0">
                <a:ln>
                  <a:noFill/>
                </a:ln>
                <a:solidFill>
                  <a:schemeClr val="tx1"/>
                </a:solidFill>
                <a:effectLst/>
                <a:latin typeface="+mn-ea"/>
                <a:cs typeface="Times New Roman" pitchFamily="18" charset="0"/>
              </a:rPr>
              <a:t>装备、技术、标准</a:t>
            </a:r>
            <a:r>
              <a:rPr kumimoji="0" lang="zh-CN" altLang="en-US" sz="1600" b="0" i="0" u="none" strike="noStrike" cap="none" normalizeH="0" baseline="0" dirty="0" smtClean="0">
                <a:ln>
                  <a:noFill/>
                </a:ln>
                <a:solidFill>
                  <a:schemeClr val="tx1"/>
                </a:solidFill>
                <a:effectLst/>
                <a:latin typeface="+mn-ea"/>
                <a:cs typeface="Times New Roman" pitchFamily="18" charset="0"/>
              </a:rPr>
              <a:t>等</a:t>
            </a:r>
            <a:r>
              <a:rPr kumimoji="0" lang="zh-CN" sz="1600" b="0" i="0" u="none" strike="noStrike" cap="none" normalizeH="0" baseline="0" dirty="0" smtClean="0">
                <a:ln>
                  <a:noFill/>
                </a:ln>
                <a:solidFill>
                  <a:schemeClr val="tx1"/>
                </a:solidFill>
                <a:effectLst/>
                <a:latin typeface="+mn-ea"/>
                <a:cs typeface="Times New Roman" pitchFamily="18" charset="0"/>
              </a:rPr>
              <a:t>走出去</a:t>
            </a:r>
            <a:endParaRPr kumimoji="0" lang="en-US" altLang="zh-CN" sz="1600" b="0" i="0" u="none" strike="noStrike" cap="none" normalizeH="0" baseline="0" dirty="0" smtClean="0">
              <a:ln>
                <a:noFill/>
              </a:ln>
              <a:solidFill>
                <a:schemeClr val="tx1"/>
              </a:solidFill>
              <a:effectLst/>
              <a:latin typeface="+mn-ea"/>
              <a:cs typeface="Times New Roman" pitchFamily="18" charset="0"/>
            </a:endParaRPr>
          </a:p>
          <a:p>
            <a:pPr marL="0" marR="0" lvl="0" algn="l" defTabSz="914400" rtl="0" eaLnBrk="1" fontAlgn="base" latinLnBrk="0" hangingPunct="1">
              <a:lnSpc>
                <a:spcPct val="120000"/>
              </a:lnSpc>
              <a:spcBef>
                <a:spcPct val="0"/>
              </a:spcBef>
              <a:spcAft>
                <a:spcPct val="0"/>
              </a:spcAft>
              <a:buClrTx/>
              <a:buSzTx/>
              <a:buFont typeface="Arial" pitchFamily="34" charset="0"/>
              <a:buChar char="•"/>
              <a:tabLst/>
            </a:pPr>
            <a:r>
              <a:rPr kumimoji="0" lang="en-US" altLang="zh-CN" sz="1600" b="0" i="0" u="none" strike="noStrike" cap="none" normalizeH="0" baseline="0" dirty="0" smtClean="0">
                <a:ln>
                  <a:noFill/>
                </a:ln>
                <a:solidFill>
                  <a:schemeClr val="tx1"/>
                </a:solidFill>
                <a:effectLst/>
                <a:latin typeface="+mn-ea"/>
                <a:cs typeface="Times New Roman" pitchFamily="18" charset="0"/>
              </a:rPr>
              <a:t> </a:t>
            </a:r>
            <a:r>
              <a:rPr kumimoji="0" lang="zh-CN" sz="1600" b="0" i="0" u="none" strike="noStrike" cap="none" normalizeH="0" baseline="0" dirty="0" smtClean="0">
                <a:ln>
                  <a:noFill/>
                </a:ln>
                <a:solidFill>
                  <a:schemeClr val="tx1"/>
                </a:solidFill>
                <a:effectLst/>
                <a:latin typeface="+mn-ea"/>
                <a:cs typeface="Times New Roman" pitchFamily="18" charset="0"/>
              </a:rPr>
              <a:t>提升在全球价值链中的位置</a:t>
            </a:r>
            <a:endParaRPr kumimoji="0" lang="zh-CN" sz="1800" b="0" i="0" u="none" strike="noStrike" cap="none" normalizeH="0" baseline="0" dirty="0" smtClean="0">
              <a:ln>
                <a:noFill/>
              </a:ln>
              <a:solidFill>
                <a:schemeClr val="tx1"/>
              </a:solidFill>
              <a:effectLst/>
              <a:latin typeface="+mn-ea"/>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par>
                          <p:cTn id="41" fill="hold">
                            <p:stCondLst>
                              <p:cond delay="5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9"/>
                                        </p:tgtEl>
                                        <p:attrNameLst>
                                          <p:attrName>ppt_y</p:attrName>
                                        </p:attrNameLst>
                                      </p:cBhvr>
                                      <p:tavLst>
                                        <p:tav tm="0">
                                          <p:val>
                                            <p:strVal val="#ppt_y"/>
                                          </p:val>
                                        </p:tav>
                                        <p:tav tm="100000">
                                          <p:val>
                                            <p:strVal val="#ppt_y"/>
                                          </p:val>
                                        </p:tav>
                                      </p:tavLst>
                                    </p:anim>
                                    <p:anim calcmode="lin" valueType="num">
                                      <p:cBhvr>
                                        <p:cTn id="6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9"/>
                                        </p:tgtEl>
                                      </p:cBhvr>
                                    </p:animEffect>
                                  </p:childTnLst>
                                </p:cTn>
                              </p:par>
                            </p:childTnLst>
                          </p:cTn>
                        </p:par>
                        <p:par>
                          <p:cTn id="65" fill="hold">
                            <p:stCondLst>
                              <p:cond delay="8350"/>
                            </p:stCondLst>
                            <p:childTnLst>
                              <p:par>
                                <p:cTn id="66" presetID="22" presetClass="entr" presetSubtype="8" fill="hold" nodeType="after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wipe(left)">
                                      <p:cBhvr>
                                        <p:cTn id="68" dur="500"/>
                                        <p:tgtEl>
                                          <p:spTgt spid="18">
                                            <p:txEl>
                                              <p:pRg st="0" end="0"/>
                                            </p:txEl>
                                          </p:spTgt>
                                        </p:tgtEl>
                                      </p:cBhvr>
                                    </p:animEffect>
                                  </p:childTnLst>
                                </p:cTn>
                              </p:par>
                            </p:childTnLst>
                          </p:cTn>
                        </p:par>
                        <p:par>
                          <p:cTn id="69" fill="hold">
                            <p:stCondLst>
                              <p:cond delay="8850"/>
                            </p:stCondLst>
                            <p:childTnLst>
                              <p:par>
                                <p:cTn id="70" presetID="22" presetClass="entr" presetSubtype="8" fill="hold" nodeType="afterEffect">
                                  <p:stCondLst>
                                    <p:cond delay="0"/>
                                  </p:stCondLst>
                                  <p:childTnLst>
                                    <p:set>
                                      <p:cBhvr>
                                        <p:cTn id="71" dur="1" fill="hold">
                                          <p:stCondLst>
                                            <p:cond delay="0"/>
                                          </p:stCondLst>
                                        </p:cTn>
                                        <p:tgtEl>
                                          <p:spTgt spid="18">
                                            <p:txEl>
                                              <p:pRg st="1" end="1"/>
                                            </p:txEl>
                                          </p:spTgt>
                                        </p:tgtEl>
                                        <p:attrNameLst>
                                          <p:attrName>style.visibility</p:attrName>
                                        </p:attrNameLst>
                                      </p:cBhvr>
                                      <p:to>
                                        <p:strVal val="visible"/>
                                      </p:to>
                                    </p:set>
                                    <p:animEffect transition="in" filter="wipe(left)">
                                      <p:cBhvr>
                                        <p:cTn id="72" dur="500"/>
                                        <p:tgtEl>
                                          <p:spTgt spid="18">
                                            <p:txEl>
                                              <p:pRg st="1" end="1"/>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18">
                                            <p:txEl>
                                              <p:pRg st="2" end="2"/>
                                            </p:txEl>
                                          </p:spTgt>
                                        </p:tgtEl>
                                        <p:attrNameLst>
                                          <p:attrName>style.visibility</p:attrName>
                                        </p:attrNameLst>
                                      </p:cBhvr>
                                      <p:to>
                                        <p:strVal val="visible"/>
                                      </p:to>
                                    </p:set>
                                    <p:animEffect transition="in" filter="wipe(left)">
                                      <p:cBhvr>
                                        <p:cTn id="75" dur="500"/>
                                        <p:tgtEl>
                                          <p:spTgt spid="18">
                                            <p:txEl>
                                              <p:pRg st="2" end="2"/>
                                            </p:txEl>
                                          </p:spTgt>
                                        </p:tgtEl>
                                      </p:cBhvr>
                                    </p:animEffect>
                                  </p:childTnLst>
                                </p:cTn>
                              </p:par>
                            </p:childTnLst>
                          </p:cTn>
                        </p:par>
                        <p:par>
                          <p:cTn id="76" fill="hold">
                            <p:stCondLst>
                              <p:cond delay="9350"/>
                            </p:stCondLst>
                            <p:childTnLst>
                              <p:par>
                                <p:cTn id="77" presetID="53" presetClass="entr" presetSubtype="16"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par>
                          <p:cTn id="82" fill="hold">
                            <p:stCondLst>
                              <p:cond delay="9850"/>
                            </p:stCondLst>
                            <p:childTnLst>
                              <p:par>
                                <p:cTn id="83" presetID="23" presetClass="entr" presetSubtype="16"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childTnLst>
                                </p:cTn>
                              </p:par>
                            </p:childTnLst>
                          </p:cTn>
                        </p:par>
                        <p:par>
                          <p:cTn id="87" fill="hold">
                            <p:stCondLst>
                              <p:cond delay="10350"/>
                            </p:stCondLst>
                            <p:childTnLst>
                              <p:par>
                                <p:cTn id="88" presetID="22" presetClass="entr" presetSubtype="8"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childTnLst>
                          </p:cTn>
                        </p:par>
                        <p:par>
                          <p:cTn id="91" fill="hold">
                            <p:stCondLst>
                              <p:cond delay="10850"/>
                            </p:stCondLst>
                            <p:childTnLst>
                              <p:par>
                                <p:cTn id="92" presetID="42" presetClass="entr" presetSubtype="0"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childTnLst>
                          </p:cTn>
                        </p:par>
                        <p:par>
                          <p:cTn id="97" fill="hold">
                            <p:stCondLst>
                              <p:cond delay="11850"/>
                            </p:stCondLst>
                            <p:childTnLst>
                              <p:par>
                                <p:cTn id="98" presetID="22" presetClass="entr" presetSubtype="8" fill="hold" nodeType="afterEffect">
                                  <p:stCondLst>
                                    <p:cond delay="0"/>
                                  </p:stCondLst>
                                  <p:childTnLst>
                                    <p:set>
                                      <p:cBhvr>
                                        <p:cTn id="99" dur="1" fill="hold">
                                          <p:stCondLst>
                                            <p:cond delay="0"/>
                                          </p:stCondLst>
                                        </p:cTn>
                                        <p:tgtEl>
                                          <p:spTgt spid="28">
                                            <p:txEl>
                                              <p:pRg st="0" end="0"/>
                                            </p:txEl>
                                          </p:spTgt>
                                        </p:tgtEl>
                                        <p:attrNameLst>
                                          <p:attrName>style.visibility</p:attrName>
                                        </p:attrNameLst>
                                      </p:cBhvr>
                                      <p:to>
                                        <p:strVal val="visible"/>
                                      </p:to>
                                    </p:set>
                                    <p:animEffect transition="in" filter="wipe(left)">
                                      <p:cBhvr>
                                        <p:cTn id="100" dur="500"/>
                                        <p:tgtEl>
                                          <p:spTgt spid="28">
                                            <p:txEl>
                                              <p:pRg st="0" end="0"/>
                                            </p:txEl>
                                          </p:spTgt>
                                        </p:tgtEl>
                                      </p:cBhvr>
                                    </p:animEffect>
                                  </p:childTnLst>
                                </p:cTn>
                              </p:par>
                            </p:childTnLst>
                          </p:cTn>
                        </p:par>
                        <p:par>
                          <p:cTn id="101" fill="hold">
                            <p:stCondLst>
                              <p:cond delay="12350"/>
                            </p:stCondLst>
                            <p:childTnLst>
                              <p:par>
                                <p:cTn id="102" presetID="22" presetClass="entr" presetSubtype="8" fill="hold" nodeType="afterEffect">
                                  <p:stCondLst>
                                    <p:cond delay="0"/>
                                  </p:stCondLst>
                                  <p:childTnLst>
                                    <p:set>
                                      <p:cBhvr>
                                        <p:cTn id="103" dur="1" fill="hold">
                                          <p:stCondLst>
                                            <p:cond delay="0"/>
                                          </p:stCondLst>
                                        </p:cTn>
                                        <p:tgtEl>
                                          <p:spTgt spid="28">
                                            <p:txEl>
                                              <p:pRg st="1" end="1"/>
                                            </p:txEl>
                                          </p:spTgt>
                                        </p:tgtEl>
                                        <p:attrNameLst>
                                          <p:attrName>style.visibility</p:attrName>
                                        </p:attrNameLst>
                                      </p:cBhvr>
                                      <p:to>
                                        <p:strVal val="visible"/>
                                      </p:to>
                                    </p:set>
                                    <p:animEffect transition="in" filter="wipe(left)">
                                      <p:cBhvr>
                                        <p:cTn id="104" dur="500"/>
                                        <p:tgtEl>
                                          <p:spTgt spid="28">
                                            <p:txEl>
                                              <p:pRg st="1" end="1"/>
                                            </p:txEl>
                                          </p:spTgt>
                                        </p:tgtEl>
                                      </p:cBhvr>
                                    </p:animEffect>
                                  </p:childTnLst>
                                </p:cTn>
                              </p:par>
                            </p:childTnLst>
                          </p:cTn>
                        </p:par>
                        <p:par>
                          <p:cTn id="105" fill="hold">
                            <p:stCondLst>
                              <p:cond delay="12850"/>
                            </p:stCondLst>
                            <p:childTnLst>
                              <p:par>
                                <p:cTn id="106" presetID="23" presetClass="entr" presetSubtype="16"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childTnLst>
                                </p:cTn>
                              </p:par>
                            </p:childTnLst>
                          </p:cTn>
                        </p:par>
                        <p:par>
                          <p:cTn id="110" fill="hold">
                            <p:stCondLst>
                              <p:cond delay="13350"/>
                            </p:stCondLst>
                            <p:childTnLst>
                              <p:par>
                                <p:cTn id="111" presetID="22" presetClass="entr" presetSubtype="8"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left)">
                                      <p:cBhvr>
                                        <p:cTn id="113" dur="500"/>
                                        <p:tgtEl>
                                          <p:spTgt spid="31"/>
                                        </p:tgtEl>
                                      </p:cBhvr>
                                    </p:animEffect>
                                  </p:childTnLst>
                                </p:cTn>
                              </p:par>
                            </p:childTnLst>
                          </p:cTn>
                        </p:par>
                        <p:par>
                          <p:cTn id="114" fill="hold">
                            <p:stCondLst>
                              <p:cond delay="13850"/>
                            </p:stCondLst>
                            <p:childTnLst>
                              <p:par>
                                <p:cTn id="115" presetID="22" presetClass="entr" presetSubtype="8" fill="hold" nodeType="afterEffect">
                                  <p:stCondLst>
                                    <p:cond delay="0"/>
                                  </p:stCondLst>
                                  <p:childTnLst>
                                    <p:set>
                                      <p:cBhvr>
                                        <p:cTn id="116" dur="1" fill="hold">
                                          <p:stCondLst>
                                            <p:cond delay="0"/>
                                          </p:stCondLst>
                                        </p:cTn>
                                        <p:tgtEl>
                                          <p:spTgt spid="102402">
                                            <p:txEl>
                                              <p:pRg st="0" end="0"/>
                                            </p:txEl>
                                          </p:spTgt>
                                        </p:tgtEl>
                                        <p:attrNameLst>
                                          <p:attrName>style.visibility</p:attrName>
                                        </p:attrNameLst>
                                      </p:cBhvr>
                                      <p:to>
                                        <p:strVal val="visible"/>
                                      </p:to>
                                    </p:set>
                                    <p:animEffect transition="in" filter="wipe(left)">
                                      <p:cBhvr>
                                        <p:cTn id="117" dur="500"/>
                                        <p:tgtEl>
                                          <p:spTgt spid="102402">
                                            <p:txEl>
                                              <p:pRg st="0" end="0"/>
                                            </p:txEl>
                                          </p:spTgt>
                                        </p:tgtEl>
                                      </p:cBhvr>
                                    </p:animEffect>
                                  </p:childTnLst>
                                </p:cTn>
                              </p:par>
                            </p:childTnLst>
                          </p:cTn>
                        </p:par>
                        <p:par>
                          <p:cTn id="118" fill="hold">
                            <p:stCondLst>
                              <p:cond delay="14350"/>
                            </p:stCondLst>
                            <p:childTnLst>
                              <p:par>
                                <p:cTn id="119" presetID="22" presetClass="entr" presetSubtype="8" fill="hold" nodeType="afterEffect">
                                  <p:stCondLst>
                                    <p:cond delay="0"/>
                                  </p:stCondLst>
                                  <p:childTnLst>
                                    <p:set>
                                      <p:cBhvr>
                                        <p:cTn id="120" dur="1" fill="hold">
                                          <p:stCondLst>
                                            <p:cond delay="0"/>
                                          </p:stCondLst>
                                        </p:cTn>
                                        <p:tgtEl>
                                          <p:spTgt spid="102402">
                                            <p:txEl>
                                              <p:pRg st="1" end="1"/>
                                            </p:txEl>
                                          </p:spTgt>
                                        </p:tgtEl>
                                        <p:attrNameLst>
                                          <p:attrName>style.visibility</p:attrName>
                                        </p:attrNameLst>
                                      </p:cBhvr>
                                      <p:to>
                                        <p:strVal val="visible"/>
                                      </p:to>
                                    </p:set>
                                    <p:animEffect transition="in" filter="wipe(left)">
                                      <p:cBhvr>
                                        <p:cTn id="121" dur="500"/>
                                        <p:tgtEl>
                                          <p:spTgt spid="102402">
                                            <p:txEl>
                                              <p:pRg st="1" end="1"/>
                                            </p:txEl>
                                          </p:spTgt>
                                        </p:tgtEl>
                                      </p:cBhvr>
                                    </p:animEffect>
                                  </p:childTnLst>
                                </p:cTn>
                              </p:par>
                            </p:childTnLst>
                          </p:cTn>
                        </p:par>
                        <p:par>
                          <p:cTn id="122" fill="hold">
                            <p:stCondLst>
                              <p:cond delay="14850"/>
                            </p:stCondLst>
                            <p:childTnLst>
                              <p:par>
                                <p:cTn id="123" presetID="22" presetClass="entr" presetSubtype="8" fill="hold" nodeType="afterEffect">
                                  <p:stCondLst>
                                    <p:cond delay="0"/>
                                  </p:stCondLst>
                                  <p:childTnLst>
                                    <p:set>
                                      <p:cBhvr>
                                        <p:cTn id="124" dur="1" fill="hold">
                                          <p:stCondLst>
                                            <p:cond delay="0"/>
                                          </p:stCondLst>
                                        </p:cTn>
                                        <p:tgtEl>
                                          <p:spTgt spid="102402">
                                            <p:txEl>
                                              <p:pRg st="2" end="2"/>
                                            </p:txEl>
                                          </p:spTgt>
                                        </p:tgtEl>
                                        <p:attrNameLst>
                                          <p:attrName>style.visibility</p:attrName>
                                        </p:attrNameLst>
                                      </p:cBhvr>
                                      <p:to>
                                        <p:strVal val="visible"/>
                                      </p:to>
                                    </p:set>
                                    <p:animEffect transition="in" filter="wipe(left)">
                                      <p:cBhvr>
                                        <p:cTn id="125" dur="500"/>
                                        <p:tgtEl>
                                          <p:spTgt spid="102402">
                                            <p:txEl>
                                              <p:pRg st="2" end="2"/>
                                            </p:txEl>
                                          </p:spTgt>
                                        </p:tgtEl>
                                      </p:cBhvr>
                                    </p:animEffect>
                                  </p:childTnLst>
                                </p:cTn>
                              </p:par>
                            </p:childTnLst>
                          </p:cTn>
                        </p:par>
                        <p:par>
                          <p:cTn id="126" fill="hold">
                            <p:stCondLst>
                              <p:cond delay="15350"/>
                            </p:stCondLst>
                            <p:childTnLst>
                              <p:par>
                                <p:cTn id="127" presetID="42" presetClass="entr" presetSubtype="0" fill="hold"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6" grpId="0" animBg="1"/>
      <p:bldP spid="19" grpId="0"/>
      <p:bldP spid="26"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a:off x="-1035849" y="1035849"/>
            <a:ext cx="5143500" cy="3071802"/>
          </a:xfrm>
          <a:prstGeom prst="flowChartManualIn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034" y="1412782"/>
            <a:ext cx="1632378" cy="2016224"/>
            <a:chOff x="1043608" y="915566"/>
            <a:chExt cx="1632378" cy="2016224"/>
          </a:xfrm>
        </p:grpSpPr>
        <p:sp>
          <p:nvSpPr>
            <p:cNvPr id="4" name="矩形 3"/>
            <p:cNvSpPr/>
            <p:nvPr/>
          </p:nvSpPr>
          <p:spPr>
            <a:xfrm>
              <a:off x="1475657" y="1095390"/>
              <a:ext cx="1200329" cy="1836400"/>
            </a:xfrm>
            <a:prstGeom prst="rect">
              <a:avLst/>
            </a:prstGeom>
          </p:spPr>
          <p:txBody>
            <a:bodyPr vert="eaVert" wrap="none">
              <a:spAutoFit/>
            </a:bodyPr>
            <a:lstStyle/>
            <a:p>
              <a:pPr fontAlgn="auto">
                <a:spcBef>
                  <a:spcPts val="0"/>
                </a:spcBef>
                <a:spcAft>
                  <a:spcPts val="0"/>
                </a:spcAft>
                <a:defRPr/>
              </a:pPr>
              <a:r>
                <a:rPr lang="zh-CN" altLang="en-US" sz="6600"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目录</a:t>
              </a:r>
              <a:endParaRPr lang="zh-CN" altLang="en-US" b="1" spc="300"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5" name="矩形 4"/>
            <p:cNvSpPr/>
            <p:nvPr/>
          </p:nvSpPr>
          <p:spPr>
            <a:xfrm>
              <a:off x="1043608" y="915566"/>
              <a:ext cx="615553" cy="1541448"/>
            </a:xfrm>
            <a:prstGeom prst="rect">
              <a:avLst/>
            </a:prstGeom>
          </p:spPr>
          <p:txBody>
            <a:bodyPr vert="eaVert" wrap="none">
              <a:spAutoFit/>
            </a:bodyPr>
            <a:lstStyle/>
            <a:p>
              <a:pPr fontAlgn="auto">
                <a:spcBef>
                  <a:spcPts val="0"/>
                </a:spcBef>
                <a:spcAft>
                  <a:spcPts val="0"/>
                </a:spcAft>
                <a:defRPr/>
              </a:pPr>
              <a:r>
                <a:rPr lang="en-US" altLang="zh-CN" sz="2800" b="1" dirty="0" smtClean="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rPr>
                <a:t>CONTENTS</a:t>
              </a:r>
              <a:endParaRPr lang="zh-CN" altLang="en-US" sz="800" b="1" dirty="0">
                <a:solidFill>
                  <a:schemeClr val="bg1">
                    <a:lumMod val="95000"/>
                  </a:schemeClr>
                </a:solidFill>
                <a:effectLst>
                  <a:outerShdw blurRad="38100" dist="38100" dir="2700000" algn="tl">
                    <a:srgbClr val="000000">
                      <a:alpha val="43137"/>
                    </a:srgbClr>
                  </a:outerShdw>
                </a:effectLst>
                <a:latin typeface="黑体" pitchFamily="2" charset="-122"/>
                <a:ea typeface="黑体" pitchFamily="2" charset="-122"/>
              </a:endParaRPr>
            </a:p>
          </p:txBody>
        </p:sp>
      </p:grpSp>
      <p:sp>
        <p:nvSpPr>
          <p:cNvPr id="6" name="椭圆 5"/>
          <p:cNvSpPr/>
          <p:nvPr/>
        </p:nvSpPr>
        <p:spPr>
          <a:xfrm>
            <a:off x="4087424" y="192880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
        <p:nvSpPr>
          <p:cNvPr id="9" name="矩形 8"/>
          <p:cNvSpPr/>
          <p:nvPr/>
        </p:nvSpPr>
        <p:spPr>
          <a:xfrm>
            <a:off x="4569446" y="1905654"/>
            <a:ext cx="1627369" cy="523220"/>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sz="28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速度变化</a:t>
            </a:r>
            <a:endParaRPr lang="zh-CN" altLang="en-US" sz="28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2" name="椭圆 11"/>
          <p:cNvSpPr/>
          <p:nvPr/>
        </p:nvSpPr>
        <p:spPr>
          <a:xfrm>
            <a:off x="4730366" y="2786064"/>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sp>
        <p:nvSpPr>
          <p:cNvPr id="13" name="矩形 12"/>
          <p:cNvSpPr/>
          <p:nvPr/>
        </p:nvSpPr>
        <p:spPr>
          <a:xfrm>
            <a:off x="5212388" y="2762910"/>
            <a:ext cx="1627369" cy="523220"/>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sz="28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结构优化</a:t>
            </a:r>
            <a:endParaRPr lang="zh-CN" altLang="en-US" sz="28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sp>
        <p:nvSpPr>
          <p:cNvPr id="14" name="椭圆 13"/>
          <p:cNvSpPr/>
          <p:nvPr/>
        </p:nvSpPr>
        <p:spPr>
          <a:xfrm>
            <a:off x="5283008" y="3639948"/>
            <a:ext cx="432000" cy="43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sp>
        <p:nvSpPr>
          <p:cNvPr id="15" name="矩形 14"/>
          <p:cNvSpPr/>
          <p:nvPr/>
        </p:nvSpPr>
        <p:spPr>
          <a:xfrm>
            <a:off x="5783892" y="3620166"/>
            <a:ext cx="1627369" cy="523220"/>
          </a:xfrm>
          <a:prstGeom prst="rect">
            <a:avLst/>
          </a:prstGeom>
        </p:spPr>
        <p:txBody>
          <a:bodyPr wrap="none">
            <a:spAutoFit/>
          </a:bodyPr>
          <a:lstStyle/>
          <a:p>
            <a:pPr marR="0" lvl="0" indent="0" fontAlgn="base">
              <a:lnSpc>
                <a:spcPct val="100000"/>
              </a:lnSpc>
              <a:spcBef>
                <a:spcPct val="0"/>
              </a:spcBef>
              <a:spcAft>
                <a:spcPct val="0"/>
              </a:spcAft>
              <a:buClrTx/>
              <a:buSzTx/>
              <a:buFontTx/>
              <a:buNone/>
              <a:tabLst/>
            </a:pPr>
            <a:r>
              <a:rPr lang="zh-CN" altLang="en-US" sz="2800" b="1" dirty="0" smtClean="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rPr>
              <a:t>动能转换</a:t>
            </a:r>
            <a:endParaRPr lang="zh-CN" altLang="en-US" sz="2800" b="1" dirty="0">
              <a:solidFill>
                <a:schemeClr val="tx1">
                  <a:lumMod val="65000"/>
                  <a:lumOff val="35000"/>
                </a:schemeClr>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22" name="图片 2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399" b="64138"/>
          <a:stretch/>
        </p:blipFill>
        <p:spPr>
          <a:xfrm>
            <a:off x="6072198" y="375808"/>
            <a:ext cx="3012093" cy="1071570"/>
          </a:xfrm>
          <a:prstGeom prst="rect">
            <a:avLst/>
          </a:prstGeom>
        </p:spPr>
      </p:pic>
      <p:cxnSp>
        <p:nvCxnSpPr>
          <p:cNvPr id="23" name="直接连接符 22"/>
          <p:cNvCxnSpPr/>
          <p:nvPr/>
        </p:nvCxnSpPr>
        <p:spPr>
          <a:xfrm>
            <a:off x="4090854" y="1447377"/>
            <a:ext cx="4410236"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677994" y="1131590"/>
            <a:ext cx="2262158" cy="338554"/>
          </a:xfrm>
          <a:prstGeom prst="rect">
            <a:avLst/>
          </a:prstGeom>
        </p:spPr>
        <p:txBody>
          <a:bodyPr wrap="none">
            <a:spAutoFit/>
          </a:bodyPr>
          <a:lstStyle/>
          <a:p>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中有进</a:t>
            </a:r>
            <a:r>
              <a:rPr lang="en-US" altLang="zh-CN"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600" b="1" spc="300"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稳中向</a:t>
            </a:r>
            <a:r>
              <a:rPr lang="zh-CN" altLang="en-US" sz="1600" b="1" spc="300"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好</a:t>
            </a:r>
            <a:endParaRPr lang="zh-CN" altLang="en-US" sz="1600" b="1" dirty="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5" name="图片 24" descr="杂志社logo 新域名.png"/>
          <p:cNvPicPr>
            <a:picLocks noChangeAspect="1"/>
          </p:cNvPicPr>
          <p:nvPr/>
        </p:nvPicPr>
        <p:blipFill>
          <a:blip r:embed="rId3" cstate="print"/>
          <a:stretch>
            <a:fillRect/>
          </a:stretch>
        </p:blipFill>
        <p:spPr>
          <a:xfrm>
            <a:off x="7715272" y="4786995"/>
            <a:ext cx="1296000" cy="304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400"/>
                            </p:stCondLst>
                            <p:childTnLst>
                              <p:par>
                                <p:cTn id="23" presetID="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50" fill="hold"/>
                                        <p:tgtEl>
                                          <p:spTgt spid="23"/>
                                        </p:tgtEl>
                                        <p:attrNameLst>
                                          <p:attrName>ppt_x</p:attrName>
                                        </p:attrNameLst>
                                      </p:cBhvr>
                                      <p:tavLst>
                                        <p:tav tm="0">
                                          <p:val>
                                            <p:strVal val="0-#ppt_w/2"/>
                                          </p:val>
                                        </p:tav>
                                        <p:tav tm="100000">
                                          <p:val>
                                            <p:strVal val="#ppt_x"/>
                                          </p:val>
                                        </p:tav>
                                      </p:tavLst>
                                    </p:anim>
                                    <p:anim calcmode="lin" valueType="num">
                                      <p:cBhvr additive="base">
                                        <p:cTn id="26" dur="25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65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315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15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465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5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par>
                          <p:cTn id="61" fill="hold">
                            <p:stCondLst>
                              <p:cond delay="56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15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2" grpId="0" animBg="1"/>
      <p:bldP spid="13" grpId="0"/>
      <p:bldP spid="14" grpId="0" animBg="1"/>
      <p:bldP spid="15"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1604" y="191142"/>
            <a:ext cx="5955476"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（七）持续加强节能环保和生态建设</a:t>
            </a:r>
          </a:p>
        </p:txBody>
      </p:sp>
      <p:pic>
        <p:nvPicPr>
          <p:cNvPr id="7" name="图片 6" descr="timg (54).jpg"/>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rcRect b="68056"/>
          <a:stretch>
            <a:fillRect/>
          </a:stretch>
        </p:blipFill>
        <p:spPr>
          <a:xfrm>
            <a:off x="604366" y="2874616"/>
            <a:ext cx="4039072" cy="928961"/>
          </a:xfrm>
          <a:prstGeom prst="rect">
            <a:avLst/>
          </a:prstGeom>
        </p:spPr>
      </p:pic>
      <p:sp>
        <p:nvSpPr>
          <p:cNvPr id="8" name="矩形 7"/>
          <p:cNvSpPr/>
          <p:nvPr/>
        </p:nvSpPr>
        <p:spPr>
          <a:xfrm>
            <a:off x="468973" y="916534"/>
            <a:ext cx="1350050"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latin typeface="黑体" pitchFamily="49" charset="-122"/>
                <a:ea typeface="黑体" pitchFamily="49" charset="-122"/>
              </a:rPr>
              <a:t>2016</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年</a:t>
            </a:r>
            <a:r>
              <a:rPr lang="en-US" altLang="zh-CN"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11" name="直接连接符 10"/>
          <p:cNvCxnSpPr/>
          <p:nvPr/>
        </p:nvCxnSpPr>
        <p:spPr>
          <a:xfrm>
            <a:off x="1004596" y="1517561"/>
            <a:ext cx="0" cy="1836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28596" y="1357304"/>
            <a:ext cx="2641726" cy="374571"/>
          </a:xfrm>
          <a:prstGeom prst="roundRect">
            <a:avLst/>
          </a:prstGeom>
          <a:solidFill>
            <a:schemeClr val="accent1">
              <a:lumMod val="60000"/>
              <a:lumOff val="40000"/>
            </a:schemeClr>
          </a:solidFill>
        </p:spPr>
        <p:txBody>
          <a:bodyPr wrap="none">
            <a:spAutoFit/>
          </a:bodyPr>
          <a:lstStyle/>
          <a:p>
            <a:r>
              <a:rPr lang="zh-CN" altLang="en-US" sz="1600" dirty="0" smtClean="0">
                <a:latin typeface="微软雅黑" pitchFamily="34" charset="-122"/>
                <a:ea typeface="微软雅黑" pitchFamily="34" charset="-122"/>
              </a:rPr>
              <a:t>全国</a:t>
            </a:r>
            <a:r>
              <a:rPr lang="en-US" sz="1600" b="1" dirty="0" smtClean="0">
                <a:solidFill>
                  <a:schemeClr val="tx2">
                    <a:lumMod val="75000"/>
                  </a:schemeClr>
                </a:solidFill>
                <a:latin typeface="微软雅黑" pitchFamily="34" charset="-122"/>
                <a:ea typeface="微软雅黑" pitchFamily="34" charset="-122"/>
              </a:rPr>
              <a:t>338</a:t>
            </a:r>
            <a:r>
              <a:rPr lang="zh-CN" altLang="en-US" sz="1600" b="1" dirty="0" smtClean="0">
                <a:solidFill>
                  <a:schemeClr val="tx2">
                    <a:lumMod val="75000"/>
                  </a:schemeClr>
                </a:solidFill>
                <a:latin typeface="微软雅黑" pitchFamily="34" charset="-122"/>
                <a:ea typeface="微软雅黑" pitchFamily="34" charset="-122"/>
              </a:rPr>
              <a:t>个</a:t>
            </a:r>
            <a:r>
              <a:rPr lang="zh-CN" altLang="en-US" sz="1600" dirty="0" smtClean="0">
                <a:latin typeface="微软雅黑" pitchFamily="34" charset="-122"/>
                <a:ea typeface="微软雅黑" pitchFamily="34" charset="-122"/>
              </a:rPr>
              <a:t>地级及以上城市</a:t>
            </a:r>
            <a:endParaRPr lang="zh-CN" altLang="en-US" sz="1600" dirty="0">
              <a:latin typeface="微软雅黑" pitchFamily="34" charset="-122"/>
              <a:ea typeface="微软雅黑" pitchFamily="34" charset="-122"/>
            </a:endParaRPr>
          </a:p>
        </p:txBody>
      </p:sp>
      <p:sp>
        <p:nvSpPr>
          <p:cNvPr id="14" name="圆角矩形 13"/>
          <p:cNvSpPr/>
          <p:nvPr/>
        </p:nvSpPr>
        <p:spPr>
          <a:xfrm>
            <a:off x="1170576" y="1857370"/>
            <a:ext cx="2680570" cy="374571"/>
          </a:xfrm>
          <a:prstGeom prst="roundRect">
            <a:avLst/>
          </a:prstGeom>
          <a:solidFill>
            <a:schemeClr val="accent3">
              <a:lumMod val="60000"/>
              <a:lumOff val="40000"/>
            </a:schemeClr>
          </a:solidFill>
        </p:spPr>
        <p:txBody>
          <a:bodyPr wrap="none">
            <a:spAutoFit/>
          </a:bodyPr>
          <a:lstStyle/>
          <a:p>
            <a:r>
              <a:rPr lang="zh-CN" altLang="en-US" sz="1600" dirty="0" smtClean="0">
                <a:latin typeface="微软雅黑" pitchFamily="34" charset="-122"/>
                <a:ea typeface="微软雅黑" pitchFamily="34" charset="-122"/>
              </a:rPr>
              <a:t>平均优良天数比例为</a:t>
            </a:r>
            <a:r>
              <a:rPr lang="en-US" altLang="zh-CN" sz="1600" dirty="0" smtClean="0">
                <a:latin typeface="微软雅黑" pitchFamily="34" charset="-122"/>
                <a:ea typeface="微软雅黑" pitchFamily="34" charset="-122"/>
              </a:rPr>
              <a:t>7</a:t>
            </a:r>
            <a:r>
              <a:rPr lang="en-US" altLang="en-US" sz="1600" b="1" dirty="0" smtClean="0">
                <a:solidFill>
                  <a:schemeClr val="accent3">
                    <a:lumMod val="50000"/>
                  </a:schemeClr>
                </a:solidFill>
                <a:latin typeface="微软雅黑" pitchFamily="34" charset="-122"/>
                <a:ea typeface="微软雅黑" pitchFamily="34" charset="-122"/>
              </a:rPr>
              <a:t>8.8%</a:t>
            </a:r>
            <a:endParaRPr lang="zh-CN" altLang="en-US" sz="1600" b="1" dirty="0" smtClean="0">
              <a:solidFill>
                <a:schemeClr val="accent3">
                  <a:lumMod val="50000"/>
                </a:schemeClr>
              </a:solidFill>
              <a:latin typeface="微软雅黑" pitchFamily="34" charset="-122"/>
              <a:ea typeface="微软雅黑" pitchFamily="34" charset="-122"/>
            </a:endParaRPr>
          </a:p>
        </p:txBody>
      </p:sp>
      <p:sp>
        <p:nvSpPr>
          <p:cNvPr id="15" name="圆角矩形 14"/>
          <p:cNvSpPr/>
          <p:nvPr/>
        </p:nvSpPr>
        <p:spPr>
          <a:xfrm>
            <a:off x="1785918" y="2374817"/>
            <a:ext cx="2780917" cy="374571"/>
          </a:xfrm>
          <a:prstGeom prst="roundRect">
            <a:avLst/>
          </a:prstGeom>
          <a:solidFill>
            <a:srgbClr val="ECCBCA"/>
          </a:solidFill>
        </p:spPr>
        <p:txBody>
          <a:bodyPr wrap="none">
            <a:spAutoFit/>
          </a:bodyPr>
          <a:lstStyle/>
          <a:p>
            <a:r>
              <a:rPr lang="zh-CN" altLang="en-US" sz="1600" dirty="0" smtClean="0">
                <a:latin typeface="微软雅黑" pitchFamily="34" charset="-122"/>
                <a:ea typeface="微软雅黑" pitchFamily="34" charset="-122"/>
              </a:rPr>
              <a:t>比上年同期提高</a:t>
            </a:r>
            <a:r>
              <a:rPr lang="en-US" altLang="en-US" sz="1600" b="1" dirty="0" smtClean="0">
                <a:solidFill>
                  <a:srgbClr val="C00000"/>
                </a:solidFill>
                <a:latin typeface="微软雅黑" pitchFamily="34" charset="-122"/>
                <a:ea typeface="微软雅黑" pitchFamily="34" charset="-122"/>
              </a:rPr>
              <a:t>2.1</a:t>
            </a:r>
            <a:r>
              <a:rPr lang="zh-CN" altLang="en-US" sz="1600" b="1" dirty="0" smtClean="0">
                <a:solidFill>
                  <a:srgbClr val="C00000"/>
                </a:solidFill>
                <a:latin typeface="微软雅黑" pitchFamily="34" charset="-122"/>
                <a:ea typeface="微软雅黑" pitchFamily="34" charset="-122"/>
              </a:rPr>
              <a:t>个</a:t>
            </a:r>
            <a:r>
              <a:rPr lang="zh-CN" altLang="en-US" sz="1600" dirty="0" smtClean="0">
                <a:latin typeface="微软雅黑" pitchFamily="34" charset="-122"/>
                <a:ea typeface="微软雅黑" pitchFamily="34" charset="-122"/>
              </a:rPr>
              <a:t>百分点</a:t>
            </a:r>
          </a:p>
        </p:txBody>
      </p:sp>
      <p:cxnSp>
        <p:nvCxnSpPr>
          <p:cNvPr id="16" name="直接连接符 15"/>
          <p:cNvCxnSpPr/>
          <p:nvPr/>
        </p:nvCxnSpPr>
        <p:spPr>
          <a:xfrm>
            <a:off x="1643042" y="2214560"/>
            <a:ext cx="0" cy="115200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214546" y="2686453"/>
            <a:ext cx="0" cy="432000"/>
          </a:xfrm>
          <a:prstGeom prst="line">
            <a:avLst/>
          </a:prstGeom>
          <a:ln w="28575">
            <a:solidFill>
              <a:srgbClr val="ECCBCA"/>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0034" y="3875015"/>
            <a:ext cx="4357718" cy="757130"/>
          </a:xfrm>
          <a:prstGeom prst="rect">
            <a:avLst/>
          </a:prstGeom>
        </p:spPr>
        <p:txBody>
          <a:bodyPr wrap="square">
            <a:spAutoFit/>
          </a:bodyPr>
          <a:lstStyle/>
          <a:p>
            <a:pPr>
              <a:lnSpc>
                <a:spcPct val="120000"/>
              </a:lnSpc>
            </a:pPr>
            <a:r>
              <a:rPr lang="en-US" altLang="zh-CN" b="1" dirty="0" smtClean="0"/>
              <a:t>         ——</a:t>
            </a:r>
            <a:r>
              <a:rPr lang="zh-CN" altLang="en-US" b="1" dirty="0" smtClean="0"/>
              <a:t>虽然空气质量较上年有所改善，但与人民群众的要求还有很大差距</a:t>
            </a:r>
            <a:endParaRPr lang="zh-CN" altLang="en-US" b="1" dirty="0"/>
          </a:p>
        </p:txBody>
      </p:sp>
      <p:pic>
        <p:nvPicPr>
          <p:cNvPr id="20" name="图片 19" descr="timg (57)_副本.jpg"/>
          <p:cNvPicPr>
            <a:picLocks noChangeAspect="1"/>
          </p:cNvPicPr>
          <p:nvPr/>
        </p:nvPicPr>
        <p:blipFill>
          <a:blip r:embed="rId3">
            <a:clrChange>
              <a:clrFrom>
                <a:srgbClr val="FFFFFF"/>
              </a:clrFrom>
              <a:clrTo>
                <a:srgbClr val="FFFFFF">
                  <a:alpha val="0"/>
                </a:srgbClr>
              </a:clrTo>
            </a:clrChange>
          </a:blip>
          <a:stretch>
            <a:fillRect/>
          </a:stretch>
        </p:blipFill>
        <p:spPr>
          <a:xfrm>
            <a:off x="4357686" y="1140844"/>
            <a:ext cx="1000132" cy="1014420"/>
          </a:xfrm>
          <a:prstGeom prst="rect">
            <a:avLst/>
          </a:prstGeom>
        </p:spPr>
      </p:pic>
      <p:sp>
        <p:nvSpPr>
          <p:cNvPr id="21" name="矩形 20"/>
          <p:cNvSpPr/>
          <p:nvPr/>
        </p:nvSpPr>
        <p:spPr>
          <a:xfrm>
            <a:off x="5286412" y="1319411"/>
            <a:ext cx="3857588" cy="978729"/>
          </a:xfrm>
          <a:prstGeom prst="rect">
            <a:avLst/>
          </a:prstGeom>
        </p:spPr>
        <p:txBody>
          <a:bodyPr wrap="square">
            <a:spAutoFit/>
          </a:bodyPr>
          <a:lstStyle/>
          <a:p>
            <a:pPr>
              <a:lnSpc>
                <a:spcPct val="120000"/>
              </a:lnSpc>
              <a:buFont typeface="Arial" pitchFamily="34" charset="0"/>
              <a:buChar char="•"/>
            </a:pPr>
            <a:r>
              <a:rPr lang="zh-CN" altLang="en-US" sz="1600" dirty="0" smtClean="0"/>
              <a:t> 土地、能源、水资源等普遍吃紧</a:t>
            </a:r>
            <a:endParaRPr lang="en-US" altLang="zh-CN" sz="1600" dirty="0" smtClean="0"/>
          </a:p>
          <a:p>
            <a:pPr>
              <a:lnSpc>
                <a:spcPct val="120000"/>
              </a:lnSpc>
              <a:buFont typeface="Arial" pitchFamily="34" charset="0"/>
              <a:buChar char="•"/>
            </a:pPr>
            <a:r>
              <a:rPr lang="zh-CN" altLang="en-US" sz="1600" dirty="0" smtClean="0"/>
              <a:t> 雾霾天气、水体变黑、饮用水源不安全</a:t>
            </a:r>
            <a:endParaRPr lang="en-US" altLang="zh-CN" sz="1600" dirty="0" smtClean="0"/>
          </a:p>
          <a:p>
            <a:pPr>
              <a:lnSpc>
                <a:spcPct val="120000"/>
              </a:lnSpc>
              <a:buFont typeface="Arial" pitchFamily="34" charset="0"/>
              <a:buChar char="•"/>
            </a:pPr>
            <a:r>
              <a:rPr lang="zh-CN" altLang="en-US" sz="1600" dirty="0" smtClean="0"/>
              <a:t> 生态环境灾害多发</a:t>
            </a:r>
            <a:endParaRPr lang="zh-CN" altLang="en-US" sz="1600" dirty="0"/>
          </a:p>
        </p:txBody>
      </p:sp>
      <p:sp>
        <p:nvSpPr>
          <p:cNvPr id="22" name="矩形 21"/>
          <p:cNvSpPr/>
          <p:nvPr/>
        </p:nvSpPr>
        <p:spPr>
          <a:xfrm>
            <a:off x="5172727" y="928676"/>
            <a:ext cx="3185487" cy="369332"/>
          </a:xfrm>
          <a:prstGeom prst="rect">
            <a:avLst/>
          </a:prstGeom>
        </p:spPr>
        <p:txBody>
          <a:bodyPr wrap="none">
            <a:spAutoFit/>
          </a:bodyPr>
          <a:lstStyle/>
          <a:p>
            <a:r>
              <a:rPr lang="zh-CN" altLang="en-US" dirty="0" smtClean="0">
                <a:latin typeface="黑体" pitchFamily="49" charset="-122"/>
                <a:ea typeface="黑体" pitchFamily="49" charset="-122"/>
              </a:rPr>
              <a:t>各方面陆续亮起“红灯”</a:t>
            </a:r>
            <a:r>
              <a:rPr lang="en-US" altLang="zh-CN"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23" name="矩形 22"/>
          <p:cNvSpPr/>
          <p:nvPr/>
        </p:nvSpPr>
        <p:spPr>
          <a:xfrm>
            <a:off x="5072066" y="2428874"/>
            <a:ext cx="3775393" cy="400110"/>
          </a:xfrm>
          <a:prstGeom prst="rect">
            <a:avLst/>
          </a:prstGeom>
        </p:spPr>
        <p:txBody>
          <a:bodyPr wrap="none">
            <a:spAutoFit/>
          </a:bodyPr>
          <a:lstStyle/>
          <a:p>
            <a:r>
              <a:rPr lang="zh-CN" altLang="en-US" sz="2000"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平衡和处理好发展与保护的关系</a:t>
            </a:r>
          </a:p>
        </p:txBody>
      </p:sp>
      <p:grpSp>
        <p:nvGrpSpPr>
          <p:cNvPr id="29" name="组合 100"/>
          <p:cNvGrpSpPr/>
          <p:nvPr/>
        </p:nvGrpSpPr>
        <p:grpSpPr>
          <a:xfrm>
            <a:off x="5256776" y="2857502"/>
            <a:ext cx="3530066" cy="387798"/>
            <a:chOff x="6429389" y="2898332"/>
            <a:chExt cx="3530066" cy="387798"/>
          </a:xfrm>
        </p:grpSpPr>
        <p:grpSp>
          <p:nvGrpSpPr>
            <p:cNvPr id="30" name="组合 96"/>
            <p:cNvGrpSpPr/>
            <p:nvPr/>
          </p:nvGrpSpPr>
          <p:grpSpPr>
            <a:xfrm>
              <a:off x="6429389" y="3000378"/>
              <a:ext cx="180001" cy="175500"/>
              <a:chOff x="250282" y="3320438"/>
              <a:chExt cx="234000" cy="234000"/>
            </a:xfrm>
          </p:grpSpPr>
          <p:sp>
            <p:nvSpPr>
              <p:cNvPr id="32" name="椭圆 31"/>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椭圆 32"/>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1" name="矩形 30"/>
            <p:cNvSpPr/>
            <p:nvPr/>
          </p:nvSpPr>
          <p:spPr>
            <a:xfrm>
              <a:off x="6572265" y="2898332"/>
              <a:ext cx="3387190" cy="387798"/>
            </a:xfrm>
            <a:prstGeom prst="rect">
              <a:avLst/>
            </a:prstGeom>
          </p:spPr>
          <p:txBody>
            <a:bodyPr wrap="square">
              <a:spAutoFit/>
            </a:bodyPr>
            <a:lstStyle/>
            <a:p>
              <a:pPr>
                <a:lnSpc>
                  <a:spcPct val="120000"/>
                </a:lnSpc>
              </a:pPr>
              <a:r>
                <a:rPr lang="zh-CN" altLang="en-US" sz="1600" dirty="0" smtClean="0">
                  <a:latin typeface="微软雅黑" pitchFamily="34" charset="-122"/>
                  <a:ea typeface="微软雅黑" pitchFamily="34" charset="-122"/>
                </a:rPr>
                <a:t>坚持“注重内涵”的资源利用模式</a:t>
              </a:r>
            </a:p>
          </p:txBody>
        </p:sp>
      </p:grpSp>
      <p:pic>
        <p:nvPicPr>
          <p:cNvPr id="34" name="图片 33" descr="timg (58).jpg"/>
          <p:cNvPicPr>
            <a:picLocks noChangeAspect="1"/>
          </p:cNvPicPr>
          <p:nvPr/>
        </p:nvPicPr>
        <p:blipFill>
          <a:blip r:embed="rId4">
            <a:clrChange>
              <a:clrFrom>
                <a:srgbClr val="FFFFFF"/>
              </a:clrFrom>
              <a:clrTo>
                <a:srgbClr val="FFFFFF">
                  <a:alpha val="0"/>
                </a:srgbClr>
              </a:clrTo>
            </a:clrChange>
          </a:blip>
          <a:srcRect l="500" b="2844"/>
          <a:stretch>
            <a:fillRect/>
          </a:stretch>
        </p:blipFill>
        <p:spPr>
          <a:xfrm>
            <a:off x="6643702" y="3000378"/>
            <a:ext cx="2357454" cy="1714512"/>
          </a:xfrm>
          <a:prstGeom prst="rect">
            <a:avLst/>
          </a:prstGeom>
        </p:spPr>
      </p:pic>
      <p:sp>
        <p:nvSpPr>
          <p:cNvPr id="36" name="矩形 35"/>
          <p:cNvSpPr/>
          <p:nvPr/>
        </p:nvSpPr>
        <p:spPr>
          <a:xfrm>
            <a:off x="5214942" y="3561208"/>
            <a:ext cx="1928826" cy="833626"/>
          </a:xfrm>
          <a:prstGeom prst="rect">
            <a:avLst/>
          </a:prstGeom>
        </p:spPr>
        <p:txBody>
          <a:bodyPr wrap="square">
            <a:spAutoFit/>
          </a:bodyPr>
          <a:lstStyle/>
          <a:p>
            <a:pPr>
              <a:lnSpc>
                <a:spcPct val="120000"/>
              </a:lnSpc>
              <a:buFont typeface="Wingdings" pitchFamily="2" charset="2"/>
              <a:buChar char="ü"/>
            </a:pPr>
            <a:r>
              <a:rPr lang="zh-CN" altLang="en-US" sz="1400" dirty="0" smtClean="0">
                <a:latin typeface="+mn-ea"/>
              </a:rPr>
              <a:t> 优化发展方式</a:t>
            </a:r>
            <a:endParaRPr lang="en-US" altLang="zh-CN" sz="1400" dirty="0" smtClean="0">
              <a:latin typeface="+mn-ea"/>
            </a:endParaRPr>
          </a:p>
          <a:p>
            <a:pPr>
              <a:lnSpc>
                <a:spcPct val="120000"/>
              </a:lnSpc>
              <a:buFont typeface="Wingdings" pitchFamily="2" charset="2"/>
              <a:buChar char="ü"/>
            </a:pPr>
            <a:r>
              <a:rPr lang="zh-CN" altLang="en-US" sz="1400" dirty="0" smtClean="0">
                <a:latin typeface="+mn-ea"/>
              </a:rPr>
              <a:t> 拓展发展空间</a:t>
            </a:r>
            <a:endParaRPr lang="en-US" altLang="zh-CN" sz="1400" dirty="0" smtClean="0">
              <a:latin typeface="+mn-ea"/>
            </a:endParaRPr>
          </a:p>
          <a:p>
            <a:pPr>
              <a:lnSpc>
                <a:spcPct val="120000"/>
              </a:lnSpc>
              <a:buFont typeface="Wingdings" pitchFamily="2" charset="2"/>
              <a:buChar char="ü"/>
            </a:pPr>
            <a:r>
              <a:rPr lang="zh-CN" altLang="en-US" sz="1400" dirty="0" smtClean="0">
                <a:latin typeface="+mn-ea"/>
              </a:rPr>
              <a:t> 增强发展动力</a:t>
            </a:r>
            <a:endParaRPr lang="zh-CN" altLang="en-US" sz="1400" dirty="0">
              <a:latin typeface="+mn-ea"/>
            </a:endParaRPr>
          </a:p>
        </p:txBody>
      </p:sp>
      <p:grpSp>
        <p:nvGrpSpPr>
          <p:cNvPr id="37" name="组合 100"/>
          <p:cNvGrpSpPr/>
          <p:nvPr/>
        </p:nvGrpSpPr>
        <p:grpSpPr>
          <a:xfrm>
            <a:off x="5256776" y="3184084"/>
            <a:ext cx="3530066" cy="387798"/>
            <a:chOff x="6429389" y="2898332"/>
            <a:chExt cx="3530066" cy="387798"/>
          </a:xfrm>
        </p:grpSpPr>
        <p:grpSp>
          <p:nvGrpSpPr>
            <p:cNvPr id="38" name="组合 96"/>
            <p:cNvGrpSpPr/>
            <p:nvPr/>
          </p:nvGrpSpPr>
          <p:grpSpPr>
            <a:xfrm>
              <a:off x="6429389" y="3000378"/>
              <a:ext cx="180001" cy="175500"/>
              <a:chOff x="250282" y="3320438"/>
              <a:chExt cx="234000" cy="234000"/>
            </a:xfrm>
          </p:grpSpPr>
          <p:sp>
            <p:nvSpPr>
              <p:cNvPr id="40" name="椭圆 39"/>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椭圆 40"/>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39" name="矩形 38"/>
            <p:cNvSpPr/>
            <p:nvPr/>
          </p:nvSpPr>
          <p:spPr>
            <a:xfrm>
              <a:off x="6572265" y="2898332"/>
              <a:ext cx="3387190" cy="387798"/>
            </a:xfrm>
            <a:prstGeom prst="rect">
              <a:avLst/>
            </a:prstGeom>
          </p:spPr>
          <p:txBody>
            <a:bodyPr wrap="square">
              <a:spAutoFit/>
            </a:bodyPr>
            <a:lstStyle/>
            <a:p>
              <a:pPr>
                <a:lnSpc>
                  <a:spcPct val="120000"/>
                </a:lnSpc>
              </a:pPr>
              <a:r>
                <a:rPr lang="zh-CN" altLang="en-US" sz="1600" dirty="0" smtClean="0">
                  <a:latin typeface="微软雅黑" pitchFamily="34" charset="-122"/>
                  <a:ea typeface="微软雅黑" pitchFamily="34" charset="-122"/>
                </a:rPr>
                <a:t>以环境保护</a:t>
              </a:r>
              <a:r>
                <a:rPr lang="en-US" altLang="zh-CN" sz="1600" dirty="0" smtClean="0">
                  <a:latin typeface="微软雅黑" pitchFamily="34" charset="-122"/>
                  <a:ea typeface="微软雅黑" pitchFamily="34" charset="-122"/>
                </a:rPr>
                <a:t>——</a:t>
              </a:r>
              <a:endParaRPr lang="zh-CN" altLang="en-US" sz="1600" dirty="0" smtClean="0">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8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8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3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8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3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8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3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58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3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2"/>
                                        </p:tgtEl>
                                        <p:attrNameLst>
                                          <p:attrName>ppt_y</p:attrName>
                                        </p:attrNameLst>
                                      </p:cBhvr>
                                      <p:tavLst>
                                        <p:tav tm="0">
                                          <p:val>
                                            <p:strVal val="#ppt_y"/>
                                          </p:val>
                                        </p:tav>
                                        <p:tav tm="100000">
                                          <p:val>
                                            <p:strVal val="#ppt_y"/>
                                          </p:val>
                                        </p:tav>
                                      </p:tavLst>
                                    </p:anim>
                                    <p:anim calcmode="lin" valueType="num">
                                      <p:cBhvr>
                                        <p:cTn id="5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2"/>
                                        </p:tgtEl>
                                      </p:cBhvr>
                                    </p:animEffect>
                                  </p:childTnLst>
                                </p:cTn>
                              </p:par>
                            </p:childTnLst>
                          </p:cTn>
                        </p:par>
                        <p:par>
                          <p:cTn id="60" fill="hold">
                            <p:stCondLst>
                              <p:cond delay="7400"/>
                            </p:stCondLst>
                            <p:childTnLst>
                              <p:par>
                                <p:cTn id="61" presetID="42"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8400"/>
                            </p:stCondLst>
                            <p:childTnLst>
                              <p:par>
                                <p:cTn id="67" presetID="22" presetClass="entr" presetSubtype="8" fill="hold" nodeType="after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wipe(left)">
                                      <p:cBhvr>
                                        <p:cTn id="69" dur="500"/>
                                        <p:tgtEl>
                                          <p:spTgt spid="21">
                                            <p:txEl>
                                              <p:pRg st="0" end="0"/>
                                            </p:txEl>
                                          </p:spTgt>
                                        </p:tgtEl>
                                      </p:cBhvr>
                                    </p:animEffect>
                                  </p:childTnLst>
                                </p:cTn>
                              </p:par>
                            </p:childTnLst>
                          </p:cTn>
                        </p:par>
                        <p:par>
                          <p:cTn id="70" fill="hold">
                            <p:stCondLst>
                              <p:cond delay="8900"/>
                            </p:stCondLst>
                            <p:childTnLst>
                              <p:par>
                                <p:cTn id="71" presetID="22" presetClass="entr" presetSubtype="8" fill="hold" nodeType="afterEffect">
                                  <p:stCondLst>
                                    <p:cond delay="0"/>
                                  </p:stCondLst>
                                  <p:childTnLst>
                                    <p:set>
                                      <p:cBhvr>
                                        <p:cTn id="72" dur="1" fill="hold">
                                          <p:stCondLst>
                                            <p:cond delay="0"/>
                                          </p:stCondLst>
                                        </p:cTn>
                                        <p:tgtEl>
                                          <p:spTgt spid="21">
                                            <p:txEl>
                                              <p:pRg st="1" end="1"/>
                                            </p:txEl>
                                          </p:spTgt>
                                        </p:tgtEl>
                                        <p:attrNameLst>
                                          <p:attrName>style.visibility</p:attrName>
                                        </p:attrNameLst>
                                      </p:cBhvr>
                                      <p:to>
                                        <p:strVal val="visible"/>
                                      </p:to>
                                    </p:set>
                                    <p:animEffect transition="in" filter="wipe(left)">
                                      <p:cBhvr>
                                        <p:cTn id="73" dur="500"/>
                                        <p:tgtEl>
                                          <p:spTgt spid="21">
                                            <p:txEl>
                                              <p:pRg st="1" end="1"/>
                                            </p:txEl>
                                          </p:spTgt>
                                        </p:tgtEl>
                                      </p:cBhvr>
                                    </p:animEffect>
                                  </p:childTnLst>
                                </p:cTn>
                              </p:par>
                            </p:childTnLst>
                          </p:cTn>
                        </p:par>
                        <p:par>
                          <p:cTn id="74" fill="hold">
                            <p:stCondLst>
                              <p:cond delay="9400"/>
                            </p:stCondLst>
                            <p:childTnLst>
                              <p:par>
                                <p:cTn id="75" presetID="22" presetClass="entr" presetSubtype="8" fill="hold" nodeType="afterEffect">
                                  <p:stCondLst>
                                    <p:cond delay="0"/>
                                  </p:stCondLst>
                                  <p:childTnLst>
                                    <p:set>
                                      <p:cBhvr>
                                        <p:cTn id="76" dur="1" fill="hold">
                                          <p:stCondLst>
                                            <p:cond delay="0"/>
                                          </p:stCondLst>
                                        </p:cTn>
                                        <p:tgtEl>
                                          <p:spTgt spid="21">
                                            <p:txEl>
                                              <p:pRg st="2" end="2"/>
                                            </p:txEl>
                                          </p:spTgt>
                                        </p:tgtEl>
                                        <p:attrNameLst>
                                          <p:attrName>style.visibility</p:attrName>
                                        </p:attrNameLst>
                                      </p:cBhvr>
                                      <p:to>
                                        <p:strVal val="visible"/>
                                      </p:to>
                                    </p:set>
                                    <p:animEffect transition="in" filter="wipe(left)">
                                      <p:cBhvr>
                                        <p:cTn id="77" dur="500"/>
                                        <p:tgtEl>
                                          <p:spTgt spid="21">
                                            <p:txEl>
                                              <p:pRg st="2" end="2"/>
                                            </p:txEl>
                                          </p:spTgt>
                                        </p:tgtEl>
                                      </p:cBhvr>
                                    </p:animEffect>
                                  </p:childTnLst>
                                </p:cTn>
                              </p:par>
                            </p:childTnLst>
                          </p:cTn>
                        </p:par>
                        <p:par>
                          <p:cTn id="78" fill="hold">
                            <p:stCondLst>
                              <p:cond delay="9900"/>
                            </p:stCondLst>
                            <p:childTnLst>
                              <p:par>
                                <p:cTn id="79" presetID="42"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par>
                          <p:cTn id="84" fill="hold">
                            <p:stCondLst>
                              <p:cond delay="10900"/>
                            </p:stCondLst>
                            <p:childTnLst>
                              <p:par>
                                <p:cTn id="85" presetID="22" presetClass="entr" presetSubtype="8"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1400"/>
                            </p:stCondLst>
                            <p:childTnLst>
                              <p:par>
                                <p:cTn id="89" presetID="22" presetClass="entr" presetSubtype="8"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par>
                          <p:cTn id="92" fill="hold">
                            <p:stCondLst>
                              <p:cond delay="11900"/>
                            </p:stCondLst>
                            <p:childTnLst>
                              <p:par>
                                <p:cTn id="93" presetID="22" presetClass="entr" presetSubtype="8" fill="hold" nodeType="afterEffect">
                                  <p:stCondLst>
                                    <p:cond delay="0"/>
                                  </p:stCondLst>
                                  <p:childTnLst>
                                    <p:set>
                                      <p:cBhvr>
                                        <p:cTn id="94" dur="1" fill="hold">
                                          <p:stCondLst>
                                            <p:cond delay="0"/>
                                          </p:stCondLst>
                                        </p:cTn>
                                        <p:tgtEl>
                                          <p:spTgt spid="36">
                                            <p:txEl>
                                              <p:pRg st="0" end="0"/>
                                            </p:txEl>
                                          </p:spTgt>
                                        </p:tgtEl>
                                        <p:attrNameLst>
                                          <p:attrName>style.visibility</p:attrName>
                                        </p:attrNameLst>
                                      </p:cBhvr>
                                      <p:to>
                                        <p:strVal val="visible"/>
                                      </p:to>
                                    </p:set>
                                    <p:animEffect transition="in" filter="wipe(left)">
                                      <p:cBhvr>
                                        <p:cTn id="95" dur="500"/>
                                        <p:tgtEl>
                                          <p:spTgt spid="36">
                                            <p:txEl>
                                              <p:pRg st="0" end="0"/>
                                            </p:txEl>
                                          </p:spTgt>
                                        </p:tgtEl>
                                      </p:cBhvr>
                                    </p:animEffect>
                                  </p:childTnLst>
                                </p:cTn>
                              </p:par>
                            </p:childTnLst>
                          </p:cTn>
                        </p:par>
                        <p:par>
                          <p:cTn id="96" fill="hold">
                            <p:stCondLst>
                              <p:cond delay="12400"/>
                            </p:stCondLst>
                            <p:childTnLst>
                              <p:par>
                                <p:cTn id="97" presetID="22" presetClass="entr" presetSubtype="8" fill="hold" nodeType="afterEffect">
                                  <p:stCondLst>
                                    <p:cond delay="0"/>
                                  </p:stCondLst>
                                  <p:childTnLst>
                                    <p:set>
                                      <p:cBhvr>
                                        <p:cTn id="98" dur="1" fill="hold">
                                          <p:stCondLst>
                                            <p:cond delay="0"/>
                                          </p:stCondLst>
                                        </p:cTn>
                                        <p:tgtEl>
                                          <p:spTgt spid="36">
                                            <p:txEl>
                                              <p:pRg st="1" end="1"/>
                                            </p:txEl>
                                          </p:spTgt>
                                        </p:tgtEl>
                                        <p:attrNameLst>
                                          <p:attrName>style.visibility</p:attrName>
                                        </p:attrNameLst>
                                      </p:cBhvr>
                                      <p:to>
                                        <p:strVal val="visible"/>
                                      </p:to>
                                    </p:set>
                                    <p:animEffect transition="in" filter="wipe(left)">
                                      <p:cBhvr>
                                        <p:cTn id="99" dur="500"/>
                                        <p:tgtEl>
                                          <p:spTgt spid="36">
                                            <p:txEl>
                                              <p:pRg st="1" end="1"/>
                                            </p:txEl>
                                          </p:spTgt>
                                        </p:tgtEl>
                                      </p:cBhvr>
                                    </p:animEffect>
                                  </p:childTnLst>
                                </p:cTn>
                              </p:par>
                            </p:childTnLst>
                          </p:cTn>
                        </p:par>
                        <p:par>
                          <p:cTn id="100" fill="hold">
                            <p:stCondLst>
                              <p:cond delay="12900"/>
                            </p:stCondLst>
                            <p:childTnLst>
                              <p:par>
                                <p:cTn id="101" presetID="22" presetClass="entr" presetSubtype="8" fill="hold" nodeType="afterEffect">
                                  <p:stCondLst>
                                    <p:cond delay="0"/>
                                  </p:stCondLst>
                                  <p:childTnLst>
                                    <p:set>
                                      <p:cBhvr>
                                        <p:cTn id="102" dur="1" fill="hold">
                                          <p:stCondLst>
                                            <p:cond delay="0"/>
                                          </p:stCondLst>
                                        </p:cTn>
                                        <p:tgtEl>
                                          <p:spTgt spid="36">
                                            <p:txEl>
                                              <p:pRg st="2" end="2"/>
                                            </p:txEl>
                                          </p:spTgt>
                                        </p:tgtEl>
                                        <p:attrNameLst>
                                          <p:attrName>style.visibility</p:attrName>
                                        </p:attrNameLst>
                                      </p:cBhvr>
                                      <p:to>
                                        <p:strVal val="visible"/>
                                      </p:to>
                                    </p:set>
                                    <p:animEffect transition="in" filter="wipe(left)">
                                      <p:cBhvr>
                                        <p:cTn id="103" dur="500"/>
                                        <p:tgtEl>
                                          <p:spTgt spid="36">
                                            <p:txEl>
                                              <p:pRg st="2" end="2"/>
                                            </p:txEl>
                                          </p:spTgt>
                                        </p:tgtEl>
                                      </p:cBhvr>
                                    </p:animEffect>
                                  </p:childTnLst>
                                </p:cTn>
                              </p:par>
                            </p:childTnLst>
                          </p:cTn>
                        </p:par>
                        <p:par>
                          <p:cTn id="104" fill="hold">
                            <p:stCondLst>
                              <p:cond delay="13400"/>
                            </p:stCondLst>
                            <p:childTnLst>
                              <p:par>
                                <p:cTn id="105" presetID="42" presetClass="entr" presetSubtype="0"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3" grpId="0" animBg="1"/>
      <p:bldP spid="14" grpId="0" animBg="1"/>
      <p:bldP spid="15" grpId="0" animBg="1"/>
      <p:bldP spid="18" grpId="0"/>
      <p:bldP spid="22"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10346" y="3857634"/>
            <a:ext cx="811724" cy="712514"/>
          </a:xfrm>
          <a:prstGeom prst="rect">
            <a:avLst/>
          </a:prstGeom>
        </p:spPr>
      </p:pic>
      <p:sp>
        <p:nvSpPr>
          <p:cNvPr id="2" name="矩形 1"/>
          <p:cNvSpPr/>
          <p:nvPr/>
        </p:nvSpPr>
        <p:spPr>
          <a:xfrm>
            <a:off x="1691843" y="191142"/>
            <a:ext cx="5594801"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latin typeface="黑体" pitchFamily="2" charset="-122"/>
                <a:ea typeface="黑体" pitchFamily="2" charset="-122"/>
              </a:rPr>
              <a:t>（八）进一步织密扎牢民生保障网</a:t>
            </a:r>
          </a:p>
        </p:txBody>
      </p:sp>
      <p:cxnSp>
        <p:nvCxnSpPr>
          <p:cNvPr id="5" name="直接连接符 4"/>
          <p:cNvCxnSpPr/>
          <p:nvPr/>
        </p:nvCxnSpPr>
        <p:spPr>
          <a:xfrm>
            <a:off x="361016" y="3071816"/>
            <a:ext cx="47160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75330" y="1667254"/>
            <a:ext cx="500066" cy="140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 3"/>
          <p:cNvSpPr/>
          <p:nvPr/>
        </p:nvSpPr>
        <p:spPr>
          <a:xfrm rot="20663594" flipV="1">
            <a:off x="569662" y="1649527"/>
            <a:ext cx="657050" cy="558380"/>
          </a:xfrm>
          <a:prstGeom prst="swooshArrow">
            <a:avLst>
              <a:gd name="adj1" fmla="val 18973"/>
              <a:gd name="adj2" fmla="val 25000"/>
            </a:avLst>
          </a:prstGeom>
          <a:solidFill>
            <a:schemeClr val="accent2">
              <a:lumMod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矩形 7"/>
          <p:cNvSpPr/>
          <p:nvPr/>
        </p:nvSpPr>
        <p:spPr>
          <a:xfrm>
            <a:off x="361016" y="1058281"/>
            <a:ext cx="825867" cy="553998"/>
          </a:xfrm>
          <a:prstGeom prst="rect">
            <a:avLst/>
          </a:prstGeom>
        </p:spPr>
        <p:txBody>
          <a:bodyPr wrap="none">
            <a:spAutoFit/>
          </a:bodyPr>
          <a:lstStyle/>
          <a:p>
            <a:pPr algn="ctr"/>
            <a:r>
              <a:rPr lang="zh-CN" altLang="en-US" sz="1500" dirty="0" smtClean="0">
                <a:solidFill>
                  <a:srgbClr val="C00000"/>
                </a:solidFill>
                <a:latin typeface="微软雅黑" pitchFamily="34" charset="-122"/>
                <a:ea typeface="微软雅黑" pitchFamily="34" charset="-122"/>
              </a:rPr>
              <a:t>减少</a:t>
            </a:r>
            <a:endParaRPr lang="en-US" altLang="zh-CN" sz="1500" dirty="0" smtClean="0">
              <a:solidFill>
                <a:srgbClr val="C00000"/>
              </a:solidFill>
              <a:latin typeface="微软雅黑" pitchFamily="34" charset="-122"/>
              <a:ea typeface="微软雅黑" pitchFamily="34" charset="-122"/>
            </a:endParaRPr>
          </a:p>
          <a:p>
            <a:pPr algn="ctr"/>
            <a:r>
              <a:rPr lang="en-US" altLang="zh-CN" sz="1500" dirty="0" smtClean="0">
                <a:solidFill>
                  <a:srgbClr val="C00000"/>
                </a:solidFill>
                <a:latin typeface="微软雅黑" pitchFamily="34" charset="-122"/>
                <a:ea typeface="微软雅黑" pitchFamily="34" charset="-122"/>
              </a:rPr>
              <a:t>1650</a:t>
            </a:r>
            <a:r>
              <a:rPr lang="zh-CN" altLang="en-US" sz="1500" dirty="0" smtClean="0">
                <a:solidFill>
                  <a:srgbClr val="C00000"/>
                </a:solidFill>
                <a:latin typeface="微软雅黑" pitchFamily="34" charset="-122"/>
                <a:ea typeface="微软雅黑" pitchFamily="34" charset="-122"/>
              </a:rPr>
              <a:t>万</a:t>
            </a:r>
            <a:endParaRPr lang="zh-CN" altLang="en-US" sz="1500" dirty="0">
              <a:solidFill>
                <a:srgbClr val="C00000"/>
              </a:solidFill>
              <a:latin typeface="微软雅黑" pitchFamily="34" charset="-122"/>
              <a:ea typeface="微软雅黑" pitchFamily="34" charset="-122"/>
            </a:endParaRPr>
          </a:p>
        </p:txBody>
      </p:sp>
      <p:sp>
        <p:nvSpPr>
          <p:cNvPr id="9" name="矩形 8"/>
          <p:cNvSpPr/>
          <p:nvPr/>
        </p:nvSpPr>
        <p:spPr>
          <a:xfrm>
            <a:off x="1404630" y="1847254"/>
            <a:ext cx="500066" cy="122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14414" y="1272595"/>
            <a:ext cx="825867" cy="553998"/>
          </a:xfrm>
          <a:prstGeom prst="rect">
            <a:avLst/>
          </a:prstGeom>
        </p:spPr>
        <p:txBody>
          <a:bodyPr wrap="none">
            <a:spAutoFit/>
          </a:bodyPr>
          <a:lstStyle/>
          <a:p>
            <a:pPr algn="ctr"/>
            <a:r>
              <a:rPr lang="zh-CN" altLang="en-US" sz="1500" dirty="0" smtClean="0">
                <a:solidFill>
                  <a:srgbClr val="C00000"/>
                </a:solidFill>
                <a:latin typeface="微软雅黑" pitchFamily="34" charset="-122"/>
                <a:ea typeface="微软雅黑" pitchFamily="34" charset="-122"/>
              </a:rPr>
              <a:t>减少</a:t>
            </a:r>
            <a:endParaRPr lang="en-US" altLang="zh-CN" sz="1500" dirty="0" smtClean="0">
              <a:solidFill>
                <a:srgbClr val="C00000"/>
              </a:solidFill>
              <a:latin typeface="微软雅黑" pitchFamily="34" charset="-122"/>
              <a:ea typeface="微软雅黑" pitchFamily="34" charset="-122"/>
            </a:endParaRPr>
          </a:p>
          <a:p>
            <a:pPr algn="ctr"/>
            <a:r>
              <a:rPr lang="en-US" altLang="zh-CN" sz="1500" dirty="0" smtClean="0">
                <a:solidFill>
                  <a:srgbClr val="C00000"/>
                </a:solidFill>
                <a:latin typeface="微软雅黑" pitchFamily="34" charset="-122"/>
                <a:ea typeface="微软雅黑" pitchFamily="34" charset="-122"/>
              </a:rPr>
              <a:t>1232</a:t>
            </a:r>
            <a:r>
              <a:rPr lang="zh-CN" altLang="en-US" sz="1500" dirty="0" smtClean="0">
                <a:solidFill>
                  <a:srgbClr val="C00000"/>
                </a:solidFill>
                <a:latin typeface="微软雅黑" pitchFamily="34" charset="-122"/>
                <a:ea typeface="微软雅黑" pitchFamily="34" charset="-122"/>
              </a:rPr>
              <a:t>万</a:t>
            </a:r>
            <a:endParaRPr lang="zh-CN" altLang="en-US" sz="1500" dirty="0">
              <a:solidFill>
                <a:srgbClr val="C00000"/>
              </a:solidFill>
              <a:latin typeface="微软雅黑" pitchFamily="34" charset="-122"/>
              <a:ea typeface="微软雅黑" pitchFamily="34" charset="-122"/>
            </a:endParaRPr>
          </a:p>
        </p:txBody>
      </p:sp>
      <p:sp>
        <p:nvSpPr>
          <p:cNvPr id="12" name=" 3"/>
          <p:cNvSpPr/>
          <p:nvPr/>
        </p:nvSpPr>
        <p:spPr>
          <a:xfrm rot="20663594" flipV="1">
            <a:off x="1362347" y="1792403"/>
            <a:ext cx="657050" cy="558380"/>
          </a:xfrm>
          <a:prstGeom prst="swooshArrow">
            <a:avLst>
              <a:gd name="adj1" fmla="val 18973"/>
              <a:gd name="adj2" fmla="val 25000"/>
            </a:avLst>
          </a:prstGeom>
          <a:solidFill>
            <a:schemeClr val="accent2">
              <a:lumMod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2234896" y="1991254"/>
            <a:ext cx="500066" cy="1080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58175" y="1415471"/>
            <a:ext cx="825867" cy="553998"/>
          </a:xfrm>
          <a:prstGeom prst="rect">
            <a:avLst/>
          </a:prstGeom>
        </p:spPr>
        <p:txBody>
          <a:bodyPr wrap="none">
            <a:spAutoFit/>
          </a:bodyPr>
          <a:lstStyle/>
          <a:p>
            <a:pPr algn="ctr"/>
            <a:r>
              <a:rPr lang="zh-CN" altLang="en-US" sz="1500" dirty="0" smtClean="0">
                <a:solidFill>
                  <a:srgbClr val="C00000"/>
                </a:solidFill>
                <a:latin typeface="微软雅黑" pitchFamily="34" charset="-122"/>
                <a:ea typeface="微软雅黑" pitchFamily="34" charset="-122"/>
              </a:rPr>
              <a:t>减少</a:t>
            </a:r>
            <a:endParaRPr lang="en-US" altLang="zh-CN" sz="1500" dirty="0" smtClean="0">
              <a:solidFill>
                <a:srgbClr val="C00000"/>
              </a:solidFill>
              <a:latin typeface="微软雅黑" pitchFamily="34" charset="-122"/>
              <a:ea typeface="微软雅黑" pitchFamily="34" charset="-122"/>
            </a:endParaRPr>
          </a:p>
          <a:p>
            <a:pPr algn="ctr"/>
            <a:r>
              <a:rPr lang="en-US" altLang="zh-CN" sz="1500" dirty="0" smtClean="0">
                <a:solidFill>
                  <a:srgbClr val="C00000"/>
                </a:solidFill>
                <a:latin typeface="微软雅黑" pitchFamily="34" charset="-122"/>
                <a:ea typeface="微软雅黑" pitchFamily="34" charset="-122"/>
              </a:rPr>
              <a:t>1442</a:t>
            </a:r>
            <a:r>
              <a:rPr lang="zh-CN" altLang="en-US" sz="1500" dirty="0" smtClean="0">
                <a:solidFill>
                  <a:srgbClr val="C00000"/>
                </a:solidFill>
                <a:latin typeface="微软雅黑" pitchFamily="34" charset="-122"/>
                <a:ea typeface="微软雅黑" pitchFamily="34" charset="-122"/>
              </a:rPr>
              <a:t>万</a:t>
            </a:r>
            <a:endParaRPr lang="zh-CN" altLang="en-US" sz="1500" dirty="0">
              <a:solidFill>
                <a:srgbClr val="C00000"/>
              </a:solidFill>
              <a:latin typeface="微软雅黑" pitchFamily="34" charset="-122"/>
              <a:ea typeface="微软雅黑" pitchFamily="34" charset="-122"/>
            </a:endParaRPr>
          </a:p>
        </p:txBody>
      </p:sp>
      <p:sp>
        <p:nvSpPr>
          <p:cNvPr id="15" name=" 3"/>
          <p:cNvSpPr/>
          <p:nvPr/>
        </p:nvSpPr>
        <p:spPr>
          <a:xfrm rot="20663594" flipV="1">
            <a:off x="2192613" y="1935279"/>
            <a:ext cx="657050" cy="558380"/>
          </a:xfrm>
          <a:prstGeom prst="swooshArrow">
            <a:avLst>
              <a:gd name="adj1" fmla="val 18973"/>
              <a:gd name="adj2" fmla="val 25000"/>
            </a:avLst>
          </a:prstGeom>
          <a:solidFill>
            <a:schemeClr val="accent2">
              <a:lumMod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3036977" y="2171254"/>
            <a:ext cx="500066" cy="900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888877" y="1597468"/>
            <a:ext cx="825867" cy="582467"/>
          </a:xfrm>
          <a:prstGeom prst="rect">
            <a:avLst/>
          </a:prstGeom>
        </p:spPr>
        <p:txBody>
          <a:bodyPr wrap="none">
            <a:spAutoFit/>
          </a:bodyPr>
          <a:lstStyle/>
          <a:p>
            <a:pPr algn="ctr">
              <a:lnSpc>
                <a:spcPct val="110000"/>
              </a:lnSpc>
            </a:pPr>
            <a:r>
              <a:rPr lang="zh-CN" altLang="en-US" sz="1400" dirty="0" smtClean="0">
                <a:solidFill>
                  <a:srgbClr val="C00000"/>
                </a:solidFill>
                <a:latin typeface="微软雅黑" pitchFamily="34" charset="-122"/>
                <a:ea typeface="微软雅黑" pitchFamily="34" charset="-122"/>
              </a:rPr>
              <a:t>约减少</a:t>
            </a:r>
            <a:endParaRPr lang="en-US" altLang="zh-CN" sz="1400" dirty="0" smtClean="0">
              <a:solidFill>
                <a:srgbClr val="C00000"/>
              </a:solidFill>
              <a:latin typeface="微软雅黑" pitchFamily="34" charset="-122"/>
              <a:ea typeface="微软雅黑" pitchFamily="34" charset="-122"/>
            </a:endParaRPr>
          </a:p>
          <a:p>
            <a:pPr algn="ctr">
              <a:lnSpc>
                <a:spcPct val="110000"/>
              </a:lnSpc>
            </a:pPr>
            <a:r>
              <a:rPr lang="en-US" altLang="zh-CN" sz="1500" dirty="0" smtClean="0">
                <a:solidFill>
                  <a:srgbClr val="C00000"/>
                </a:solidFill>
                <a:latin typeface="微软雅黑" pitchFamily="34" charset="-122"/>
                <a:ea typeface="微软雅黑" pitchFamily="34" charset="-122"/>
              </a:rPr>
              <a:t>1000</a:t>
            </a:r>
            <a:r>
              <a:rPr lang="zh-CN" altLang="en-US" sz="1500" dirty="0" smtClean="0">
                <a:solidFill>
                  <a:srgbClr val="C00000"/>
                </a:solidFill>
                <a:latin typeface="微软雅黑" pitchFamily="34" charset="-122"/>
                <a:ea typeface="微软雅黑" pitchFamily="34" charset="-122"/>
              </a:rPr>
              <a:t>万</a:t>
            </a:r>
            <a:endParaRPr lang="zh-CN" altLang="en-US" sz="1500" dirty="0">
              <a:solidFill>
                <a:srgbClr val="C00000"/>
              </a:solidFill>
              <a:latin typeface="微软雅黑" pitchFamily="34" charset="-122"/>
              <a:ea typeface="微软雅黑" pitchFamily="34" charset="-122"/>
            </a:endParaRPr>
          </a:p>
        </p:txBody>
      </p:sp>
      <p:sp>
        <p:nvSpPr>
          <p:cNvPr id="18" name=" 3"/>
          <p:cNvSpPr/>
          <p:nvPr/>
        </p:nvSpPr>
        <p:spPr>
          <a:xfrm rot="20663594" flipV="1">
            <a:off x="2994694" y="2078337"/>
            <a:ext cx="657050" cy="558380"/>
          </a:xfrm>
          <a:prstGeom prst="swooshArrow">
            <a:avLst>
              <a:gd name="adj1" fmla="val 18973"/>
              <a:gd name="adj2" fmla="val 25000"/>
            </a:avLst>
          </a:prstGeom>
          <a:solidFill>
            <a:schemeClr val="accent2">
              <a:lumMod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矩形 18"/>
          <p:cNvSpPr/>
          <p:nvPr/>
        </p:nvSpPr>
        <p:spPr>
          <a:xfrm>
            <a:off x="432454" y="3116228"/>
            <a:ext cx="787395" cy="312778"/>
          </a:xfrm>
          <a:prstGeom prst="rect">
            <a:avLst/>
          </a:prstGeom>
        </p:spPr>
        <p:txBody>
          <a:bodyPr wrap="none">
            <a:spAutoFit/>
          </a:bodyPr>
          <a:lstStyle/>
          <a:p>
            <a:pPr algn="ctr">
              <a:lnSpc>
                <a:spcPct val="110000"/>
              </a:lnSpc>
            </a:pP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20" name="矩形 19"/>
          <p:cNvSpPr/>
          <p:nvPr/>
        </p:nvSpPr>
        <p:spPr>
          <a:xfrm>
            <a:off x="1284275" y="3116228"/>
            <a:ext cx="787395" cy="312778"/>
          </a:xfrm>
          <a:prstGeom prst="rect">
            <a:avLst/>
          </a:prstGeom>
        </p:spPr>
        <p:txBody>
          <a:bodyPr wrap="none">
            <a:spAutoFit/>
          </a:bodyPr>
          <a:lstStyle/>
          <a:p>
            <a:pPr algn="ctr">
              <a:lnSpc>
                <a:spcPct val="110000"/>
              </a:lnSpc>
            </a:pPr>
            <a:r>
              <a:rPr lang="en-US" altLang="zh-CN" sz="1400" dirty="0" smtClean="0">
                <a:latin typeface="微软雅黑" pitchFamily="34" charset="-122"/>
                <a:ea typeface="微软雅黑" pitchFamily="34" charset="-122"/>
              </a:rPr>
              <a:t>2014</a:t>
            </a:r>
            <a:r>
              <a:rPr lang="zh-CN" altLang="en-US" sz="14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21" name="矩形 20"/>
          <p:cNvSpPr/>
          <p:nvPr/>
        </p:nvSpPr>
        <p:spPr>
          <a:xfrm>
            <a:off x="2141531" y="3116228"/>
            <a:ext cx="787395" cy="312778"/>
          </a:xfrm>
          <a:prstGeom prst="rect">
            <a:avLst/>
          </a:prstGeom>
        </p:spPr>
        <p:txBody>
          <a:bodyPr wrap="none">
            <a:spAutoFit/>
          </a:bodyPr>
          <a:lstStyle/>
          <a:p>
            <a:pPr algn="ctr">
              <a:lnSpc>
                <a:spcPct val="110000"/>
              </a:lnSpc>
            </a:pPr>
            <a:r>
              <a:rPr lang="en-US" altLang="zh-CN" sz="1400" dirty="0" smtClean="0">
                <a:latin typeface="微软雅黑" pitchFamily="34" charset="-122"/>
                <a:ea typeface="微软雅黑" pitchFamily="34" charset="-122"/>
              </a:rPr>
              <a:t>2015</a:t>
            </a:r>
            <a:r>
              <a:rPr lang="zh-CN" altLang="en-US" sz="14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22" name="矩形 21"/>
          <p:cNvSpPr/>
          <p:nvPr/>
        </p:nvSpPr>
        <p:spPr>
          <a:xfrm>
            <a:off x="2928926" y="3116228"/>
            <a:ext cx="787395" cy="312778"/>
          </a:xfrm>
          <a:prstGeom prst="rect">
            <a:avLst/>
          </a:prstGeom>
        </p:spPr>
        <p:txBody>
          <a:bodyPr wrap="none">
            <a:spAutoFit/>
          </a:bodyPr>
          <a:lstStyle/>
          <a:p>
            <a:pPr algn="ctr">
              <a:lnSpc>
                <a:spcPct val="110000"/>
              </a:lnSpc>
            </a:pPr>
            <a:r>
              <a:rPr lang="en-US" altLang="zh-CN" sz="1400" dirty="0" smtClean="0">
                <a:latin typeface="微软雅黑" pitchFamily="34" charset="-122"/>
                <a:ea typeface="微软雅黑" pitchFamily="34" charset="-122"/>
              </a:rPr>
              <a:t>2016</a:t>
            </a:r>
            <a:r>
              <a:rPr lang="zh-CN" altLang="en-US" sz="14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23" name="矩形 22"/>
          <p:cNvSpPr/>
          <p:nvPr/>
        </p:nvSpPr>
        <p:spPr>
          <a:xfrm>
            <a:off x="3714744" y="3000378"/>
            <a:ext cx="372218" cy="375809"/>
          </a:xfrm>
          <a:prstGeom prst="rect">
            <a:avLst/>
          </a:prstGeom>
        </p:spPr>
        <p:txBody>
          <a:bodyPr wrap="none">
            <a:spAutoFit/>
          </a:bodyPr>
          <a:lstStyle/>
          <a:p>
            <a:pPr algn="ctr">
              <a:lnSpc>
                <a:spcPct val="110000"/>
              </a:lnSpc>
            </a:pPr>
            <a:r>
              <a:rPr lang="en-US" alt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24" name="矩形 23"/>
          <p:cNvSpPr/>
          <p:nvPr/>
        </p:nvSpPr>
        <p:spPr>
          <a:xfrm>
            <a:off x="4071934" y="3071816"/>
            <a:ext cx="787395" cy="312778"/>
          </a:xfrm>
          <a:prstGeom prst="rect">
            <a:avLst/>
          </a:prstGeom>
        </p:spPr>
        <p:txBody>
          <a:bodyPr wrap="none">
            <a:spAutoFit/>
          </a:bodyPr>
          <a:lstStyle/>
          <a:p>
            <a:pPr algn="ctr">
              <a:lnSpc>
                <a:spcPct val="110000"/>
              </a:lnSpc>
            </a:pPr>
            <a:r>
              <a:rPr lang="en-US" altLang="zh-CN" sz="1400" dirty="0" smtClean="0">
                <a:latin typeface="微软雅黑" pitchFamily="34" charset="-122"/>
                <a:ea typeface="微软雅黑" pitchFamily="34" charset="-122"/>
              </a:rPr>
              <a:t>2020</a:t>
            </a:r>
            <a:r>
              <a:rPr lang="zh-CN" altLang="en-US" sz="14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25" name="矩形 24"/>
          <p:cNvSpPr/>
          <p:nvPr/>
        </p:nvSpPr>
        <p:spPr>
          <a:xfrm>
            <a:off x="3964070" y="2609763"/>
            <a:ext cx="1005403" cy="344325"/>
          </a:xfrm>
          <a:prstGeom prst="rect">
            <a:avLst/>
          </a:prstGeom>
        </p:spPr>
        <p:txBody>
          <a:bodyPr wrap="none">
            <a:spAutoFit/>
          </a:bodyPr>
          <a:lstStyle/>
          <a:p>
            <a:pPr algn="ctr">
              <a:lnSpc>
                <a:spcPct val="110000"/>
              </a:lnSpc>
            </a:pPr>
            <a:r>
              <a:rPr lang="zh-CN" altLang="en-US" sz="1600" dirty="0">
                <a:solidFill>
                  <a:schemeClr val="tx1">
                    <a:lumMod val="85000"/>
                    <a:lumOff val="15000"/>
                  </a:schemeClr>
                </a:solidFill>
                <a:latin typeface="微软雅黑" pitchFamily="34" charset="-122"/>
                <a:ea typeface="微软雅黑" pitchFamily="34" charset="-122"/>
              </a:rPr>
              <a:t>全面脱贫</a:t>
            </a:r>
            <a:endParaRPr lang="zh-CN" altLang="en-US" b="1" dirty="0">
              <a:solidFill>
                <a:srgbClr val="C00000"/>
              </a:solidFill>
              <a:latin typeface="微软雅黑" pitchFamily="34" charset="-122"/>
              <a:ea typeface="微软雅黑" pitchFamily="34" charset="-122"/>
            </a:endParaRPr>
          </a:p>
        </p:txBody>
      </p:sp>
      <p:sp>
        <p:nvSpPr>
          <p:cNvPr id="26" name="矩形 25"/>
          <p:cNvSpPr/>
          <p:nvPr/>
        </p:nvSpPr>
        <p:spPr>
          <a:xfrm>
            <a:off x="1500166" y="928676"/>
            <a:ext cx="3097323" cy="369332"/>
          </a:xfrm>
          <a:prstGeom prst="rect">
            <a:avLst/>
          </a:prstGeom>
        </p:spPr>
        <p:txBody>
          <a:bodyPr wrap="none">
            <a:spAutoFit/>
          </a:bodyPr>
          <a:lstStyle/>
          <a:p>
            <a:r>
              <a:rPr lang="en-US" altLang="zh-CN" b="1" dirty="0" smtClean="0">
                <a:solidFill>
                  <a:schemeClr val="tx1">
                    <a:lumMod val="85000"/>
                    <a:lumOff val="15000"/>
                  </a:schemeClr>
                </a:solidFill>
                <a:latin typeface="黑体" pitchFamily="49" charset="-122"/>
                <a:ea typeface="黑体" pitchFamily="49" charset="-122"/>
              </a:rPr>
              <a:t>2013</a:t>
            </a:r>
            <a:r>
              <a:rPr lang="zh-CN" altLang="en-US" b="1" dirty="0" smtClean="0">
                <a:solidFill>
                  <a:schemeClr val="tx1">
                    <a:lumMod val="85000"/>
                    <a:lumOff val="15000"/>
                  </a:schemeClr>
                </a:solidFill>
                <a:latin typeface="黑体" pitchFamily="49" charset="-122"/>
                <a:ea typeface="黑体" pitchFamily="49" charset="-122"/>
              </a:rPr>
              <a:t>年</a:t>
            </a:r>
            <a:r>
              <a:rPr lang="en-US" altLang="zh-CN" b="1" dirty="0" smtClean="0">
                <a:solidFill>
                  <a:schemeClr val="tx1">
                    <a:lumMod val="85000"/>
                    <a:lumOff val="15000"/>
                  </a:schemeClr>
                </a:solidFill>
                <a:latin typeface="黑体" pitchFamily="49" charset="-122"/>
                <a:ea typeface="黑体" pitchFamily="49" charset="-122"/>
              </a:rPr>
              <a:t>-2020</a:t>
            </a:r>
            <a:r>
              <a:rPr lang="zh-CN" altLang="en-US" b="1" dirty="0" smtClean="0">
                <a:solidFill>
                  <a:schemeClr val="tx1">
                    <a:lumMod val="85000"/>
                    <a:lumOff val="15000"/>
                  </a:schemeClr>
                </a:solidFill>
                <a:latin typeface="黑体" pitchFamily="49" charset="-122"/>
                <a:ea typeface="黑体" pitchFamily="49" charset="-122"/>
              </a:rPr>
              <a:t>年贫困人口数量</a:t>
            </a:r>
            <a:endParaRPr lang="zh-CN" altLang="en-US" dirty="0">
              <a:solidFill>
                <a:schemeClr val="tx1">
                  <a:lumMod val="85000"/>
                  <a:lumOff val="15000"/>
                </a:schemeClr>
              </a:solidFill>
            </a:endParaRPr>
          </a:p>
        </p:txBody>
      </p:sp>
      <p:sp>
        <p:nvSpPr>
          <p:cNvPr id="28" name="矩形 27"/>
          <p:cNvSpPr/>
          <p:nvPr/>
        </p:nvSpPr>
        <p:spPr>
          <a:xfrm>
            <a:off x="594913" y="3500444"/>
            <a:ext cx="1976823" cy="461665"/>
          </a:xfrm>
          <a:prstGeom prst="rect">
            <a:avLst/>
          </a:prstGeom>
        </p:spPr>
        <p:txBody>
          <a:bodyPr wrap="none">
            <a:spAutoFit/>
          </a:bodyPr>
          <a:lstStyle/>
          <a:p>
            <a:r>
              <a:rPr lang="en-US" sz="2400" b="1" dirty="0" smtClean="0">
                <a:solidFill>
                  <a:srgbClr val="C00000"/>
                </a:solidFill>
                <a:latin typeface="微软雅黑" pitchFamily="34" charset="-122"/>
                <a:ea typeface="微软雅黑" pitchFamily="34" charset="-122"/>
              </a:rPr>
              <a:t>249</a:t>
            </a:r>
            <a:r>
              <a:rPr lang="zh-CN" altLang="en-US" sz="2400" b="1" dirty="0" smtClean="0">
                <a:solidFill>
                  <a:srgbClr val="C00000"/>
                </a:solidFill>
                <a:latin typeface="微软雅黑" pitchFamily="34" charset="-122"/>
                <a:ea typeface="微软雅黑" pitchFamily="34" charset="-122"/>
              </a:rPr>
              <a:t>万</a:t>
            </a:r>
            <a:r>
              <a:rPr lang="zh-CN" altLang="en-US" sz="1600" dirty="0" smtClean="0">
                <a:latin typeface="微软雅黑" pitchFamily="34" charset="-122"/>
                <a:ea typeface="微软雅黑" pitchFamily="34" charset="-122"/>
              </a:rPr>
              <a:t>人  </a:t>
            </a:r>
            <a:r>
              <a:rPr lang="zh-CN" altLang="en-US" sz="2000" b="1" spc="300" dirty="0" smtClean="0">
                <a:solidFill>
                  <a:schemeClr val="tx1">
                    <a:lumMod val="85000"/>
                    <a:lumOff val="15000"/>
                  </a:schemeClr>
                </a:solidFill>
                <a:latin typeface="微软雅黑" pitchFamily="34" charset="-122"/>
                <a:ea typeface="微软雅黑" pitchFamily="34" charset="-122"/>
              </a:rPr>
              <a:t>完成</a:t>
            </a:r>
            <a:endParaRPr lang="zh-CN" altLang="en-US" sz="2000" b="1" spc="300" dirty="0">
              <a:solidFill>
                <a:schemeClr val="tx1">
                  <a:lumMod val="85000"/>
                  <a:lumOff val="15000"/>
                </a:schemeClr>
              </a:solidFill>
              <a:latin typeface="微软雅黑" pitchFamily="34" charset="-122"/>
              <a:ea typeface="微软雅黑" pitchFamily="34" charset="-122"/>
            </a:endParaRPr>
          </a:p>
        </p:txBody>
      </p:sp>
      <p:sp>
        <p:nvSpPr>
          <p:cNvPr id="29" name="矩形 28"/>
          <p:cNvSpPr/>
          <p:nvPr/>
        </p:nvSpPr>
        <p:spPr>
          <a:xfrm>
            <a:off x="737789" y="4000510"/>
            <a:ext cx="1723549" cy="400110"/>
          </a:xfrm>
          <a:prstGeom prst="rect">
            <a:avLst/>
          </a:prstGeom>
        </p:spPr>
        <p:txBody>
          <a:bodyPr wrap="none">
            <a:spAutoFit/>
          </a:bodyPr>
          <a:lstStyle/>
          <a:p>
            <a:r>
              <a:rPr lang="zh-CN" altLang="en-US" sz="2000" b="1" dirty="0" smtClean="0">
                <a:solidFill>
                  <a:schemeClr val="tx1">
                    <a:lumMod val="85000"/>
                    <a:lumOff val="15000"/>
                  </a:schemeClr>
                </a:solidFill>
                <a:latin typeface="微软雅黑" pitchFamily="34" charset="-122"/>
                <a:ea typeface="微软雅黑" pitchFamily="34" charset="-122"/>
              </a:rPr>
              <a:t>易地扶贫搬迁</a:t>
            </a:r>
            <a:endParaRPr lang="zh-CN" altLang="en-US" sz="2000" b="1" dirty="0">
              <a:solidFill>
                <a:schemeClr val="tx1">
                  <a:lumMod val="85000"/>
                  <a:lumOff val="15000"/>
                </a:schemeClr>
              </a:solidFill>
              <a:latin typeface="微软雅黑" pitchFamily="34" charset="-122"/>
              <a:ea typeface="微软雅黑" pitchFamily="34" charset="-122"/>
            </a:endParaRPr>
          </a:p>
        </p:txBody>
      </p:sp>
      <p:cxnSp>
        <p:nvCxnSpPr>
          <p:cNvPr id="31" name="直接连接符 30"/>
          <p:cNvCxnSpPr/>
          <p:nvPr/>
        </p:nvCxnSpPr>
        <p:spPr>
          <a:xfrm>
            <a:off x="635783" y="3929072"/>
            <a:ext cx="1836000"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786050" y="3500444"/>
            <a:ext cx="2464136" cy="461665"/>
          </a:xfrm>
          <a:prstGeom prst="rect">
            <a:avLst/>
          </a:prstGeom>
        </p:spPr>
        <p:txBody>
          <a:bodyPr wrap="none">
            <a:spAutoFit/>
          </a:bodyPr>
          <a:lstStyle/>
          <a:p>
            <a:r>
              <a:rPr lang="en-US" sz="2400" b="1" dirty="0" smtClean="0">
                <a:solidFill>
                  <a:srgbClr val="C00000"/>
                </a:solidFill>
                <a:latin typeface="微软雅黑" pitchFamily="34" charset="-122"/>
                <a:ea typeface="微软雅黑" pitchFamily="34" charset="-122"/>
              </a:rPr>
              <a:t>600</a:t>
            </a:r>
            <a:r>
              <a:rPr lang="zh-CN" altLang="en-US" sz="2400" b="1" dirty="0" smtClean="0">
                <a:solidFill>
                  <a:srgbClr val="C00000"/>
                </a:solidFill>
                <a:latin typeface="微软雅黑" pitchFamily="34" charset="-122"/>
                <a:ea typeface="微软雅黑" pitchFamily="34" charset="-122"/>
              </a:rPr>
              <a:t>万</a:t>
            </a:r>
            <a:r>
              <a:rPr lang="zh-CN" altLang="en-US" sz="1600" dirty="0" smtClean="0">
                <a:latin typeface="微软雅黑" pitchFamily="34" charset="-122"/>
                <a:ea typeface="微软雅黑" pitchFamily="34" charset="-122"/>
              </a:rPr>
              <a:t>套  </a:t>
            </a:r>
            <a:r>
              <a:rPr lang="zh-CN" altLang="en-US" b="1" spc="300" dirty="0" smtClean="0">
                <a:solidFill>
                  <a:schemeClr val="tx1">
                    <a:lumMod val="85000"/>
                    <a:lumOff val="15000"/>
                  </a:schemeClr>
                </a:solidFill>
                <a:latin typeface="微软雅黑" pitchFamily="34" charset="-122"/>
                <a:ea typeface="微软雅黑" pitchFamily="34" charset="-122"/>
              </a:rPr>
              <a:t>提前完成</a:t>
            </a:r>
            <a:endParaRPr lang="zh-CN" altLang="en-US" sz="2000" b="1" spc="300" dirty="0">
              <a:solidFill>
                <a:schemeClr val="tx1">
                  <a:lumMod val="85000"/>
                  <a:lumOff val="15000"/>
                </a:schemeClr>
              </a:solidFill>
              <a:latin typeface="微软雅黑" pitchFamily="34" charset="-122"/>
              <a:ea typeface="微软雅黑" pitchFamily="34" charset="-122"/>
            </a:endParaRPr>
          </a:p>
        </p:txBody>
      </p:sp>
      <p:sp>
        <p:nvSpPr>
          <p:cNvPr id="36" name="矩形 35"/>
          <p:cNvSpPr/>
          <p:nvPr/>
        </p:nvSpPr>
        <p:spPr>
          <a:xfrm>
            <a:off x="3247808" y="4000510"/>
            <a:ext cx="1467068" cy="400110"/>
          </a:xfrm>
          <a:prstGeom prst="rect">
            <a:avLst/>
          </a:prstGeom>
        </p:spPr>
        <p:txBody>
          <a:bodyPr wrap="none">
            <a:spAutoFit/>
          </a:bodyPr>
          <a:lstStyle/>
          <a:p>
            <a:r>
              <a:rPr lang="zh-CN" altLang="en-US" sz="2000" b="1" dirty="0" smtClean="0">
                <a:solidFill>
                  <a:schemeClr val="tx1">
                    <a:lumMod val="85000"/>
                    <a:lumOff val="15000"/>
                  </a:schemeClr>
                </a:solidFill>
                <a:latin typeface="微软雅黑" pitchFamily="34" charset="-122"/>
                <a:ea typeface="微软雅黑" pitchFamily="34" charset="-122"/>
              </a:rPr>
              <a:t>棚户区改造</a:t>
            </a:r>
          </a:p>
        </p:txBody>
      </p:sp>
      <p:cxnSp>
        <p:nvCxnSpPr>
          <p:cNvPr id="37" name="直接连接符 36"/>
          <p:cNvCxnSpPr/>
          <p:nvPr/>
        </p:nvCxnSpPr>
        <p:spPr>
          <a:xfrm>
            <a:off x="2826920" y="3929072"/>
            <a:ext cx="2340000"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rot="21151797">
            <a:off x="4733203" y="1176120"/>
            <a:ext cx="1338828" cy="369332"/>
          </a:xfrm>
          <a:prstGeom prst="rect">
            <a:avLst/>
          </a:prstGeom>
        </p:spPr>
        <p:txBody>
          <a:bodyPr wrap="none">
            <a:spAutoFit/>
          </a:bodyPr>
          <a:lstStyle/>
          <a:p>
            <a:r>
              <a:rPr lang="zh-CN" altLang="en-US" b="1" dirty="0" smtClean="0">
                <a:solidFill>
                  <a:schemeClr val="accent4">
                    <a:lumMod val="50000"/>
                  </a:schemeClr>
                </a:solidFill>
                <a:effectLst>
                  <a:outerShdw blurRad="38100" dist="38100" dir="2700000" algn="tl">
                    <a:srgbClr val="000000">
                      <a:alpha val="43137"/>
                    </a:srgbClr>
                  </a:outerShdw>
                </a:effectLst>
                <a:latin typeface="黑体" pitchFamily="49" charset="-122"/>
                <a:ea typeface="黑体" pitchFamily="49" charset="-122"/>
              </a:rPr>
              <a:t>“上学难”</a:t>
            </a:r>
            <a:endParaRPr lang="zh-CN" altLang="en-US" b="1" dirty="0">
              <a:solidFill>
                <a:schemeClr val="accent4">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40" name="矩形 39"/>
          <p:cNvSpPr/>
          <p:nvPr/>
        </p:nvSpPr>
        <p:spPr>
          <a:xfrm rot="509198">
            <a:off x="5877807" y="1299056"/>
            <a:ext cx="1338828" cy="369332"/>
          </a:xfrm>
          <a:prstGeom prst="rect">
            <a:avLst/>
          </a:prstGeom>
        </p:spPr>
        <p:txBody>
          <a:bodyPr wrap="none">
            <a:spAutoFi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黑体" pitchFamily="49" charset="-122"/>
                <a:ea typeface="黑体" pitchFamily="49" charset="-122"/>
              </a:rPr>
              <a:t>“看病难”</a:t>
            </a:r>
            <a:endParaRPr lang="zh-CN" altLang="en-US" b="1" dirty="0">
              <a:solidFill>
                <a:schemeClr val="accent3">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41" name="矩形 40"/>
          <p:cNvSpPr/>
          <p:nvPr/>
        </p:nvSpPr>
        <p:spPr>
          <a:xfrm>
            <a:off x="4929190" y="1559476"/>
            <a:ext cx="1338828" cy="369332"/>
          </a:xfrm>
          <a:prstGeom prst="rect">
            <a:avLst/>
          </a:prstGeom>
        </p:spPr>
        <p:txBody>
          <a:bodyPr wrap="none">
            <a:spAutoFit/>
          </a:bodyPr>
          <a:lstStyle/>
          <a:p>
            <a:r>
              <a:rPr lang="zh-CN" altLang="en-US" b="1" dirty="0" smtClean="0">
                <a:solidFill>
                  <a:schemeClr val="accent6">
                    <a:lumMod val="50000"/>
                  </a:schemeClr>
                </a:solidFill>
                <a:effectLst>
                  <a:outerShdw blurRad="38100" dist="38100" dir="2700000" algn="tl">
                    <a:srgbClr val="000000">
                      <a:alpha val="43137"/>
                    </a:srgbClr>
                  </a:outerShdw>
                </a:effectLst>
                <a:latin typeface="黑体" pitchFamily="49" charset="-122"/>
                <a:ea typeface="黑体" pitchFamily="49" charset="-122"/>
              </a:rPr>
              <a:t>“买房难”</a:t>
            </a:r>
            <a:endParaRPr lang="zh-CN" altLang="en-US" b="1" dirty="0">
              <a:solidFill>
                <a:schemeClr val="accent6">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42" name="矩形 41"/>
          <p:cNvSpPr/>
          <p:nvPr/>
        </p:nvSpPr>
        <p:spPr>
          <a:xfrm>
            <a:off x="7250218" y="1159536"/>
            <a:ext cx="1107996" cy="757130"/>
          </a:xfrm>
          <a:prstGeom prst="rect">
            <a:avLst/>
          </a:prstGeom>
        </p:spPr>
        <p:txBody>
          <a:bodyPr wrap="none">
            <a:spAutoFit/>
          </a:bodyPr>
          <a:lstStyle/>
          <a:p>
            <a:pPr>
              <a:lnSpc>
                <a:spcPct val="120000"/>
              </a:lnSpc>
            </a:pPr>
            <a:r>
              <a:rPr lang="zh-CN" altLang="en-US" b="1" dirty="0" smtClean="0">
                <a:latin typeface="微软雅黑" pitchFamily="34" charset="-122"/>
                <a:ea typeface="微软雅黑" pitchFamily="34" charset="-122"/>
              </a:rPr>
              <a:t>民生问题</a:t>
            </a:r>
            <a:endParaRPr lang="en-US" altLang="zh-CN" b="1" dirty="0" smtClean="0">
              <a:latin typeface="微软雅黑" pitchFamily="34" charset="-122"/>
              <a:ea typeface="微软雅黑" pitchFamily="34" charset="-122"/>
            </a:endParaRPr>
          </a:p>
          <a:p>
            <a:pPr>
              <a:lnSpc>
                <a:spcPct val="120000"/>
              </a:lnSpc>
            </a:pPr>
            <a:r>
              <a:rPr lang="zh-CN" altLang="en-US" b="1" dirty="0" smtClean="0">
                <a:latin typeface="微软雅黑" pitchFamily="34" charset="-122"/>
                <a:ea typeface="微软雅黑" pitchFamily="34" charset="-122"/>
              </a:rPr>
              <a:t>依然突出</a:t>
            </a:r>
          </a:p>
        </p:txBody>
      </p:sp>
      <p:sp>
        <p:nvSpPr>
          <p:cNvPr id="43" name="矩形 42"/>
          <p:cNvSpPr/>
          <p:nvPr/>
        </p:nvSpPr>
        <p:spPr>
          <a:xfrm>
            <a:off x="4786314" y="1059410"/>
            <a:ext cx="3786214" cy="928694"/>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rot="16200000" flipH="1">
            <a:off x="6929453" y="1559476"/>
            <a:ext cx="571504"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137041" y="1630914"/>
            <a:ext cx="649537" cy="369332"/>
          </a:xfrm>
          <a:prstGeom prst="rect">
            <a:avLst/>
          </a:prstGeom>
        </p:spPr>
        <p:txBody>
          <a:bodyPr wrap="none">
            <a:spAutoFit/>
          </a:bodyPr>
          <a:lstStyle/>
          <a:p>
            <a:r>
              <a:rPr lang="en-US" altLang="zh-CN" b="1" dirty="0" smtClean="0">
                <a:effectLst>
                  <a:outerShdw blurRad="38100" dist="38100" dir="2700000" algn="tl">
                    <a:srgbClr val="000000">
                      <a:alpha val="43137"/>
                    </a:srgbClr>
                  </a:outerShdw>
                </a:effectLst>
                <a:latin typeface="黑体" pitchFamily="49" charset="-122"/>
                <a:ea typeface="黑体" pitchFamily="49" charset="-122"/>
              </a:rPr>
              <a:t>……</a:t>
            </a:r>
            <a:endParaRPr lang="zh-CN" altLang="en-US" b="1" dirty="0">
              <a:effectLst>
                <a:outerShdw blurRad="38100" dist="38100" dir="2700000" algn="tl">
                  <a:srgbClr val="000000">
                    <a:alpha val="43137"/>
                  </a:srgbClr>
                </a:outerShdw>
              </a:effectLst>
              <a:latin typeface="黑体" pitchFamily="49" charset="-122"/>
              <a:ea typeface="黑体" pitchFamily="49" charset="-122"/>
            </a:endParaRPr>
          </a:p>
        </p:txBody>
      </p:sp>
      <p:sp>
        <p:nvSpPr>
          <p:cNvPr id="53" name="矩形 52"/>
          <p:cNvSpPr/>
          <p:nvPr/>
        </p:nvSpPr>
        <p:spPr>
          <a:xfrm>
            <a:off x="5357818" y="2243078"/>
            <a:ext cx="3528530" cy="400110"/>
          </a:xfrm>
          <a:prstGeom prst="rect">
            <a:avLst/>
          </a:prstGeom>
        </p:spPr>
        <p:txBody>
          <a:bodyPr wrap="none">
            <a:spAutoFit/>
          </a:bodyPr>
          <a:lstStyle/>
          <a:p>
            <a:r>
              <a:rPr lang="zh-CN" altLang="en-US"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多谋民生之利 </a:t>
            </a:r>
            <a:r>
              <a:rPr lang="en-US" altLang="zh-CN"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多解民生之忧</a:t>
            </a:r>
            <a:endParaRPr lang="zh-CN" altLang="en-US" sz="20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63" name="图片 62" descr="QQ截图20160114160856.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960648" y="2675221"/>
            <a:ext cx="964144" cy="753785"/>
          </a:xfrm>
          <a:prstGeom prst="rect">
            <a:avLst/>
          </a:prstGeom>
        </p:spPr>
      </p:pic>
      <p:pic>
        <p:nvPicPr>
          <p:cNvPr id="65" name="图片 6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6442" y="3000378"/>
            <a:ext cx="1122598" cy="1000132"/>
          </a:xfrm>
          <a:prstGeom prst="rect">
            <a:avLst/>
          </a:prstGeom>
        </p:spPr>
      </p:pic>
      <p:pic>
        <p:nvPicPr>
          <p:cNvPr id="66" name="图片 6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542" t="28551" r="68288"/>
          <a:stretch/>
        </p:blipFill>
        <p:spPr>
          <a:xfrm>
            <a:off x="6567602" y="3143254"/>
            <a:ext cx="526315" cy="857256"/>
          </a:xfrm>
          <a:prstGeom prst="rect">
            <a:avLst/>
          </a:prstGeom>
        </p:spPr>
      </p:pic>
      <p:pic>
        <p:nvPicPr>
          <p:cNvPr id="68" name="图片 6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7536" y="3786196"/>
            <a:ext cx="1147670" cy="861731"/>
          </a:xfrm>
          <a:prstGeom prst="rect">
            <a:avLst/>
          </a:prstGeom>
        </p:spPr>
      </p:pic>
      <p:grpSp>
        <p:nvGrpSpPr>
          <p:cNvPr id="69" name="组合 100"/>
          <p:cNvGrpSpPr/>
          <p:nvPr/>
        </p:nvGrpSpPr>
        <p:grpSpPr>
          <a:xfrm>
            <a:off x="7215206" y="2755456"/>
            <a:ext cx="1214446" cy="387798"/>
            <a:chOff x="6429389" y="2898332"/>
            <a:chExt cx="1214446" cy="387798"/>
          </a:xfrm>
        </p:grpSpPr>
        <p:grpSp>
          <p:nvGrpSpPr>
            <p:cNvPr id="70" name="组合 96"/>
            <p:cNvGrpSpPr/>
            <p:nvPr/>
          </p:nvGrpSpPr>
          <p:grpSpPr>
            <a:xfrm>
              <a:off x="6429389" y="3000378"/>
              <a:ext cx="180001" cy="175500"/>
              <a:chOff x="250282" y="3320438"/>
              <a:chExt cx="234000" cy="234000"/>
            </a:xfrm>
          </p:grpSpPr>
          <p:sp>
            <p:nvSpPr>
              <p:cNvPr id="72" name="椭圆 71"/>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椭圆 72"/>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71" name="矩形 70"/>
            <p:cNvSpPr/>
            <p:nvPr/>
          </p:nvSpPr>
          <p:spPr>
            <a:xfrm>
              <a:off x="6614099" y="2898332"/>
              <a:ext cx="1029736"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微软雅黑" pitchFamily="34" charset="-122"/>
                  <a:ea typeface="微软雅黑" pitchFamily="34" charset="-122"/>
                </a:rPr>
                <a:t>学有所教</a:t>
              </a:r>
            </a:p>
          </p:txBody>
        </p:sp>
      </p:grpSp>
      <p:grpSp>
        <p:nvGrpSpPr>
          <p:cNvPr id="74" name="组合 100"/>
          <p:cNvGrpSpPr/>
          <p:nvPr/>
        </p:nvGrpSpPr>
        <p:grpSpPr>
          <a:xfrm flipH="1">
            <a:off x="7429520" y="3112646"/>
            <a:ext cx="1214446" cy="387798"/>
            <a:chOff x="6429389" y="2898332"/>
            <a:chExt cx="1214446" cy="387798"/>
          </a:xfrm>
        </p:grpSpPr>
        <p:grpSp>
          <p:nvGrpSpPr>
            <p:cNvPr id="75" name="组合 96"/>
            <p:cNvGrpSpPr/>
            <p:nvPr/>
          </p:nvGrpSpPr>
          <p:grpSpPr>
            <a:xfrm>
              <a:off x="6429389" y="3000378"/>
              <a:ext cx="180001" cy="175500"/>
              <a:chOff x="250282" y="3320438"/>
              <a:chExt cx="234000" cy="234000"/>
            </a:xfrm>
          </p:grpSpPr>
          <p:sp>
            <p:nvSpPr>
              <p:cNvPr id="77" name="椭圆 76"/>
              <p:cNvSpPr/>
              <p:nvPr/>
            </p:nvSpPr>
            <p:spPr>
              <a:xfrm>
                <a:off x="295621"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8" name="椭圆 77"/>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76" name="矩形 75"/>
            <p:cNvSpPr/>
            <p:nvPr/>
          </p:nvSpPr>
          <p:spPr>
            <a:xfrm>
              <a:off x="6614099" y="2898332"/>
              <a:ext cx="1029736"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微软雅黑" pitchFamily="34" charset="-122"/>
                  <a:ea typeface="微软雅黑" pitchFamily="34" charset="-122"/>
                </a:rPr>
                <a:t>劳有所得</a:t>
              </a:r>
            </a:p>
          </p:txBody>
        </p:sp>
      </p:grpSp>
      <p:grpSp>
        <p:nvGrpSpPr>
          <p:cNvPr id="94" name="组合 100"/>
          <p:cNvGrpSpPr/>
          <p:nvPr/>
        </p:nvGrpSpPr>
        <p:grpSpPr>
          <a:xfrm>
            <a:off x="7215206" y="3469836"/>
            <a:ext cx="1214446" cy="387798"/>
            <a:chOff x="6429389" y="2898332"/>
            <a:chExt cx="1214446" cy="387798"/>
          </a:xfrm>
        </p:grpSpPr>
        <p:grpSp>
          <p:nvGrpSpPr>
            <p:cNvPr id="95" name="组合 96"/>
            <p:cNvGrpSpPr/>
            <p:nvPr/>
          </p:nvGrpSpPr>
          <p:grpSpPr>
            <a:xfrm>
              <a:off x="6429389" y="3000378"/>
              <a:ext cx="180001" cy="175500"/>
              <a:chOff x="250282" y="3320438"/>
              <a:chExt cx="234000" cy="234000"/>
            </a:xfrm>
          </p:grpSpPr>
          <p:sp>
            <p:nvSpPr>
              <p:cNvPr id="97" name="椭圆 96"/>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8" name="椭圆 97"/>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96" name="矩形 95"/>
            <p:cNvSpPr/>
            <p:nvPr/>
          </p:nvSpPr>
          <p:spPr>
            <a:xfrm>
              <a:off x="6614099" y="2898332"/>
              <a:ext cx="1029736"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微软雅黑" pitchFamily="34" charset="-122"/>
                  <a:ea typeface="微软雅黑" pitchFamily="34" charset="-122"/>
                </a:rPr>
                <a:t>病有所医</a:t>
              </a:r>
            </a:p>
          </p:txBody>
        </p:sp>
      </p:grpSp>
      <p:grpSp>
        <p:nvGrpSpPr>
          <p:cNvPr id="99" name="组合 100"/>
          <p:cNvGrpSpPr/>
          <p:nvPr/>
        </p:nvGrpSpPr>
        <p:grpSpPr>
          <a:xfrm flipH="1">
            <a:off x="7429520" y="3827026"/>
            <a:ext cx="1214446" cy="387798"/>
            <a:chOff x="6429389" y="2898332"/>
            <a:chExt cx="1214446" cy="387798"/>
          </a:xfrm>
        </p:grpSpPr>
        <p:grpSp>
          <p:nvGrpSpPr>
            <p:cNvPr id="100" name="组合 96"/>
            <p:cNvGrpSpPr/>
            <p:nvPr/>
          </p:nvGrpSpPr>
          <p:grpSpPr>
            <a:xfrm>
              <a:off x="6429389" y="3000378"/>
              <a:ext cx="180001" cy="175500"/>
              <a:chOff x="250282" y="3320438"/>
              <a:chExt cx="234000" cy="234000"/>
            </a:xfrm>
          </p:grpSpPr>
          <p:sp>
            <p:nvSpPr>
              <p:cNvPr id="102" name="椭圆 101"/>
              <p:cNvSpPr/>
              <p:nvPr/>
            </p:nvSpPr>
            <p:spPr>
              <a:xfrm>
                <a:off x="295621"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3" name="椭圆 102"/>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101" name="矩形 100"/>
            <p:cNvSpPr/>
            <p:nvPr/>
          </p:nvSpPr>
          <p:spPr>
            <a:xfrm>
              <a:off x="6614099" y="2898332"/>
              <a:ext cx="1029736"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微软雅黑" pitchFamily="34" charset="-122"/>
                  <a:ea typeface="微软雅黑" pitchFamily="34" charset="-122"/>
                </a:rPr>
                <a:t>老有所养</a:t>
              </a:r>
            </a:p>
          </p:txBody>
        </p:sp>
      </p:grpSp>
      <p:grpSp>
        <p:nvGrpSpPr>
          <p:cNvPr id="104" name="组合 100"/>
          <p:cNvGrpSpPr/>
          <p:nvPr/>
        </p:nvGrpSpPr>
        <p:grpSpPr>
          <a:xfrm>
            <a:off x="7215206" y="4184216"/>
            <a:ext cx="1214446" cy="387798"/>
            <a:chOff x="6429389" y="2898332"/>
            <a:chExt cx="1214446" cy="387798"/>
          </a:xfrm>
        </p:grpSpPr>
        <p:grpSp>
          <p:nvGrpSpPr>
            <p:cNvPr id="105" name="组合 96"/>
            <p:cNvGrpSpPr/>
            <p:nvPr/>
          </p:nvGrpSpPr>
          <p:grpSpPr>
            <a:xfrm>
              <a:off x="6429389" y="3000378"/>
              <a:ext cx="180001" cy="175500"/>
              <a:chOff x="250282" y="3320438"/>
              <a:chExt cx="234000" cy="234000"/>
            </a:xfrm>
          </p:grpSpPr>
          <p:sp>
            <p:nvSpPr>
              <p:cNvPr id="107" name="椭圆 106"/>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8" name="椭圆 107"/>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106" name="矩形 105"/>
            <p:cNvSpPr/>
            <p:nvPr/>
          </p:nvSpPr>
          <p:spPr>
            <a:xfrm>
              <a:off x="6614099" y="2898332"/>
              <a:ext cx="1029736"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微软雅黑" pitchFamily="34" charset="-122"/>
                  <a:ea typeface="微软雅黑" pitchFamily="34" charset="-122"/>
                </a:rPr>
                <a:t>住有所居</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5500"/>
                            </p:stCondLst>
                            <p:childTnLst>
                              <p:par>
                                <p:cTn id="49" presetID="2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par>
                          <p:cTn id="53" fill="hold">
                            <p:stCondLst>
                              <p:cond delay="6000"/>
                            </p:stCondLst>
                            <p:childTnLst>
                              <p:par>
                                <p:cTn id="54" presetID="3" presetClass="entr" presetSubtype="1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par>
                          <p:cTn id="65" fill="hold">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childTnLst>
                                </p:cTn>
                              </p:par>
                            </p:childTnLst>
                          </p:cTn>
                        </p:par>
                        <p:par>
                          <p:cTn id="70" fill="hold">
                            <p:stCondLst>
                              <p:cond delay="8000"/>
                            </p:stCondLst>
                            <p:childTnLst>
                              <p:par>
                                <p:cTn id="71" presetID="3" presetClass="entr" presetSubtype="1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par>
                          <p:cTn id="78" fill="hold">
                            <p:stCondLst>
                              <p:cond delay="9000"/>
                            </p:stCondLst>
                            <p:childTnLst>
                              <p:par>
                                <p:cTn id="79" presetID="22" presetClass="entr" presetSubtype="1"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par>
                          <p:cTn id="82" fill="hold">
                            <p:stCondLst>
                              <p:cond delay="9500"/>
                            </p:stCondLst>
                            <p:childTnLst>
                              <p:par>
                                <p:cTn id="83" presetID="2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childTnLst>
                                </p:cTn>
                              </p:par>
                            </p:childTnLst>
                          </p:cTn>
                        </p:par>
                        <p:par>
                          <p:cTn id="87" fill="hold">
                            <p:stCondLst>
                              <p:cond delay="10000"/>
                            </p:stCondLst>
                            <p:childTnLst>
                              <p:par>
                                <p:cTn id="88" presetID="3"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blinds(horizontal)">
                                      <p:cBhvr>
                                        <p:cTn id="90" dur="500"/>
                                        <p:tgtEl>
                                          <p:spTgt spid="23"/>
                                        </p:tgtEl>
                                      </p:cBhvr>
                                    </p:animEffect>
                                  </p:childTnLst>
                                </p:cTn>
                              </p:par>
                            </p:childTnLst>
                          </p:cTn>
                        </p:par>
                        <p:par>
                          <p:cTn id="91" fill="hold">
                            <p:stCondLst>
                              <p:cond delay="10500"/>
                            </p:stCondLst>
                            <p:childTnLst>
                              <p:par>
                                <p:cTn id="92" presetID="3" presetClass="entr" presetSubtype="1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par>
                          <p:cTn id="101" fill="hold">
                            <p:stCondLst>
                              <p:cond delay="12000"/>
                            </p:stCondLst>
                            <p:childTnLst>
                              <p:par>
                                <p:cTn id="102" presetID="23" presetClass="entr" presetSubtype="16"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childTnLst>
                                </p:cTn>
                              </p:par>
                            </p:childTnLst>
                          </p:cTn>
                        </p:par>
                        <p:par>
                          <p:cTn id="106" fill="hold">
                            <p:stCondLst>
                              <p:cond delay="12500"/>
                            </p:stCondLst>
                            <p:childTnLst>
                              <p:par>
                                <p:cTn id="107" presetID="22" presetClass="entr" presetSubtype="8" fill="hold"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500"/>
                                        <p:tgtEl>
                                          <p:spTgt spid="31"/>
                                        </p:tgtEl>
                                      </p:cBhvr>
                                    </p:animEffect>
                                  </p:childTnLst>
                                </p:cTn>
                              </p:par>
                            </p:childTnLst>
                          </p:cTn>
                        </p:par>
                        <p:par>
                          <p:cTn id="110" fill="hold">
                            <p:stCondLst>
                              <p:cond delay="13000"/>
                            </p:stCondLst>
                            <p:childTnLst>
                              <p:par>
                                <p:cTn id="111" presetID="23" presetClass="entr" presetSubtype="16"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fltVal val="0"/>
                                          </p:val>
                                        </p:tav>
                                        <p:tav tm="100000">
                                          <p:val>
                                            <p:strVal val="#ppt_h"/>
                                          </p:val>
                                        </p:tav>
                                      </p:tavLst>
                                    </p:anim>
                                  </p:childTnLst>
                                </p:cTn>
                              </p:par>
                            </p:childTnLst>
                          </p:cTn>
                        </p:par>
                        <p:par>
                          <p:cTn id="115" fill="hold">
                            <p:stCondLst>
                              <p:cond delay="13500"/>
                            </p:stCondLst>
                            <p:childTnLst>
                              <p:par>
                                <p:cTn id="116" presetID="23" presetClass="entr" presetSubtype="16"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p:cTn id="118" dur="500" fill="hold"/>
                                        <p:tgtEl>
                                          <p:spTgt spid="35"/>
                                        </p:tgtEl>
                                        <p:attrNameLst>
                                          <p:attrName>ppt_w</p:attrName>
                                        </p:attrNameLst>
                                      </p:cBhvr>
                                      <p:tavLst>
                                        <p:tav tm="0">
                                          <p:val>
                                            <p:fltVal val="0"/>
                                          </p:val>
                                        </p:tav>
                                        <p:tav tm="100000">
                                          <p:val>
                                            <p:strVal val="#ppt_w"/>
                                          </p:val>
                                        </p:tav>
                                      </p:tavLst>
                                    </p:anim>
                                    <p:anim calcmode="lin" valueType="num">
                                      <p:cBhvr>
                                        <p:cTn id="119" dur="500" fill="hold"/>
                                        <p:tgtEl>
                                          <p:spTgt spid="35"/>
                                        </p:tgtEl>
                                        <p:attrNameLst>
                                          <p:attrName>ppt_h</p:attrName>
                                        </p:attrNameLst>
                                      </p:cBhvr>
                                      <p:tavLst>
                                        <p:tav tm="0">
                                          <p:val>
                                            <p:fltVal val="0"/>
                                          </p:val>
                                        </p:tav>
                                        <p:tav tm="100000">
                                          <p:val>
                                            <p:strVal val="#ppt_h"/>
                                          </p:val>
                                        </p:tav>
                                      </p:tavLst>
                                    </p:anim>
                                  </p:childTnLst>
                                </p:cTn>
                              </p:par>
                            </p:childTnLst>
                          </p:cTn>
                        </p:par>
                        <p:par>
                          <p:cTn id="120" fill="hold">
                            <p:stCondLst>
                              <p:cond delay="14000"/>
                            </p:stCondLst>
                            <p:childTnLst>
                              <p:par>
                                <p:cTn id="121" presetID="22" presetClass="entr" presetSubtype="8"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left)">
                                      <p:cBhvr>
                                        <p:cTn id="123" dur="500"/>
                                        <p:tgtEl>
                                          <p:spTgt spid="37"/>
                                        </p:tgtEl>
                                      </p:cBhvr>
                                    </p:animEffect>
                                  </p:childTnLst>
                                </p:cTn>
                              </p:par>
                            </p:childTnLst>
                          </p:cTn>
                        </p:par>
                        <p:par>
                          <p:cTn id="124" fill="hold">
                            <p:stCondLst>
                              <p:cond delay="14500"/>
                            </p:stCondLst>
                            <p:childTnLst>
                              <p:par>
                                <p:cTn id="125" presetID="23" presetClass="entr" presetSubtype="16" fill="hold" grpId="0" nodeType="after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childTnLst>
                                </p:cTn>
                              </p:par>
                            </p:childTnLst>
                          </p:cTn>
                        </p:par>
                        <p:par>
                          <p:cTn id="129" fill="hold">
                            <p:stCondLst>
                              <p:cond delay="15000"/>
                            </p:stCondLst>
                            <p:childTnLst>
                              <p:par>
                                <p:cTn id="130" presetID="23" presetClass="entr" presetSubtype="16" fill="hold" grpId="0" nodeType="afterEffect">
                                  <p:stCondLst>
                                    <p:cond delay="0"/>
                                  </p:stCondLst>
                                  <p:childTnLst>
                                    <p:set>
                                      <p:cBhvr>
                                        <p:cTn id="131" dur="1" fill="hold">
                                          <p:stCondLst>
                                            <p:cond delay="0"/>
                                          </p:stCondLst>
                                        </p:cTn>
                                        <p:tgtEl>
                                          <p:spTgt spid="43"/>
                                        </p:tgtEl>
                                        <p:attrNameLst>
                                          <p:attrName>style.visibility</p:attrName>
                                        </p:attrNameLst>
                                      </p:cBhvr>
                                      <p:to>
                                        <p:strVal val="visible"/>
                                      </p:to>
                                    </p:set>
                                    <p:anim calcmode="lin" valueType="num">
                                      <p:cBhvr>
                                        <p:cTn id="132" dur="500" fill="hold"/>
                                        <p:tgtEl>
                                          <p:spTgt spid="43"/>
                                        </p:tgtEl>
                                        <p:attrNameLst>
                                          <p:attrName>ppt_w</p:attrName>
                                        </p:attrNameLst>
                                      </p:cBhvr>
                                      <p:tavLst>
                                        <p:tav tm="0">
                                          <p:val>
                                            <p:fltVal val="0"/>
                                          </p:val>
                                        </p:tav>
                                        <p:tav tm="100000">
                                          <p:val>
                                            <p:strVal val="#ppt_w"/>
                                          </p:val>
                                        </p:tav>
                                      </p:tavLst>
                                    </p:anim>
                                    <p:anim calcmode="lin" valueType="num">
                                      <p:cBhvr>
                                        <p:cTn id="133" dur="500" fill="hold"/>
                                        <p:tgtEl>
                                          <p:spTgt spid="43"/>
                                        </p:tgtEl>
                                        <p:attrNameLst>
                                          <p:attrName>ppt_h</p:attrName>
                                        </p:attrNameLst>
                                      </p:cBhvr>
                                      <p:tavLst>
                                        <p:tav tm="0">
                                          <p:val>
                                            <p:fltVal val="0"/>
                                          </p:val>
                                        </p:tav>
                                        <p:tav tm="100000">
                                          <p:val>
                                            <p:strVal val="#ppt_h"/>
                                          </p:val>
                                        </p:tav>
                                      </p:tavLst>
                                    </p:anim>
                                  </p:childTnLst>
                                </p:cTn>
                              </p:par>
                            </p:childTnLst>
                          </p:cTn>
                        </p:par>
                        <p:par>
                          <p:cTn id="134" fill="hold">
                            <p:stCondLst>
                              <p:cond delay="15500"/>
                            </p:stCondLst>
                            <p:childTnLst>
                              <p:par>
                                <p:cTn id="135" presetID="23" presetClass="entr" presetSubtype="16" fill="hold" grpId="0" nodeType="afterEffect">
                                  <p:stCondLst>
                                    <p:cond delay="0"/>
                                  </p:stCondLst>
                                  <p:childTnLst>
                                    <p:set>
                                      <p:cBhvr>
                                        <p:cTn id="136" dur="1" fill="hold">
                                          <p:stCondLst>
                                            <p:cond delay="0"/>
                                          </p:stCondLst>
                                        </p:cTn>
                                        <p:tgtEl>
                                          <p:spTgt spid="42"/>
                                        </p:tgtEl>
                                        <p:attrNameLst>
                                          <p:attrName>style.visibility</p:attrName>
                                        </p:attrNameLst>
                                      </p:cBhvr>
                                      <p:to>
                                        <p:strVal val="visible"/>
                                      </p:to>
                                    </p:set>
                                    <p:anim calcmode="lin" valueType="num">
                                      <p:cBhvr>
                                        <p:cTn id="137" dur="500" fill="hold"/>
                                        <p:tgtEl>
                                          <p:spTgt spid="42"/>
                                        </p:tgtEl>
                                        <p:attrNameLst>
                                          <p:attrName>ppt_w</p:attrName>
                                        </p:attrNameLst>
                                      </p:cBhvr>
                                      <p:tavLst>
                                        <p:tav tm="0">
                                          <p:val>
                                            <p:fltVal val="0"/>
                                          </p:val>
                                        </p:tav>
                                        <p:tav tm="100000">
                                          <p:val>
                                            <p:strVal val="#ppt_w"/>
                                          </p:val>
                                        </p:tav>
                                      </p:tavLst>
                                    </p:anim>
                                    <p:anim calcmode="lin" valueType="num">
                                      <p:cBhvr>
                                        <p:cTn id="138" dur="500" fill="hold"/>
                                        <p:tgtEl>
                                          <p:spTgt spid="42"/>
                                        </p:tgtEl>
                                        <p:attrNameLst>
                                          <p:attrName>ppt_h</p:attrName>
                                        </p:attrNameLst>
                                      </p:cBhvr>
                                      <p:tavLst>
                                        <p:tav tm="0">
                                          <p:val>
                                            <p:fltVal val="0"/>
                                          </p:val>
                                        </p:tav>
                                        <p:tav tm="100000">
                                          <p:val>
                                            <p:strVal val="#ppt_h"/>
                                          </p:val>
                                        </p:tav>
                                      </p:tavLst>
                                    </p:anim>
                                  </p:childTnLst>
                                </p:cTn>
                              </p:par>
                            </p:childTnLst>
                          </p:cTn>
                        </p:par>
                        <p:par>
                          <p:cTn id="139" fill="hold">
                            <p:stCondLst>
                              <p:cond delay="16000"/>
                            </p:stCondLst>
                            <p:childTnLst>
                              <p:par>
                                <p:cTn id="140" presetID="22" presetClass="entr" presetSubtype="4" fill="hold"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wipe(down)">
                                      <p:cBhvr>
                                        <p:cTn id="142" dur="500"/>
                                        <p:tgtEl>
                                          <p:spTgt spid="45"/>
                                        </p:tgtEl>
                                      </p:cBhvr>
                                    </p:animEffect>
                                  </p:childTnLst>
                                </p:cTn>
                              </p:par>
                            </p:childTnLst>
                          </p:cTn>
                        </p:par>
                        <p:par>
                          <p:cTn id="143" fill="hold">
                            <p:stCondLst>
                              <p:cond delay="16500"/>
                            </p:stCondLst>
                            <p:childTnLst>
                              <p:par>
                                <p:cTn id="144" presetID="23" presetClass="entr" presetSubtype="16" fill="hold" grpId="0" nodeType="after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p:cTn id="146" dur="500" fill="hold"/>
                                        <p:tgtEl>
                                          <p:spTgt spid="39"/>
                                        </p:tgtEl>
                                        <p:attrNameLst>
                                          <p:attrName>ppt_w</p:attrName>
                                        </p:attrNameLst>
                                      </p:cBhvr>
                                      <p:tavLst>
                                        <p:tav tm="0">
                                          <p:val>
                                            <p:fltVal val="0"/>
                                          </p:val>
                                        </p:tav>
                                        <p:tav tm="100000">
                                          <p:val>
                                            <p:strVal val="#ppt_w"/>
                                          </p:val>
                                        </p:tav>
                                      </p:tavLst>
                                    </p:anim>
                                    <p:anim calcmode="lin" valueType="num">
                                      <p:cBhvr>
                                        <p:cTn id="147" dur="500" fill="hold"/>
                                        <p:tgtEl>
                                          <p:spTgt spid="39"/>
                                        </p:tgtEl>
                                        <p:attrNameLst>
                                          <p:attrName>ppt_h</p:attrName>
                                        </p:attrNameLst>
                                      </p:cBhvr>
                                      <p:tavLst>
                                        <p:tav tm="0">
                                          <p:val>
                                            <p:fltVal val="0"/>
                                          </p:val>
                                        </p:tav>
                                        <p:tav tm="100000">
                                          <p:val>
                                            <p:strVal val="#ppt_h"/>
                                          </p:val>
                                        </p:tav>
                                      </p:tavLst>
                                    </p:anim>
                                  </p:childTnLst>
                                </p:cTn>
                              </p:par>
                            </p:childTnLst>
                          </p:cTn>
                        </p:par>
                        <p:par>
                          <p:cTn id="148" fill="hold">
                            <p:stCondLst>
                              <p:cond delay="17000"/>
                            </p:stCondLst>
                            <p:childTnLst>
                              <p:par>
                                <p:cTn id="149" presetID="23" presetClass="entr" presetSubtype="16"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fltVal val="0"/>
                                          </p:val>
                                        </p:tav>
                                        <p:tav tm="100000">
                                          <p:val>
                                            <p:strVal val="#ppt_h"/>
                                          </p:val>
                                        </p:tav>
                                      </p:tavLst>
                                    </p:anim>
                                  </p:childTnLst>
                                </p:cTn>
                              </p:par>
                            </p:childTnLst>
                          </p:cTn>
                        </p:par>
                        <p:par>
                          <p:cTn id="153" fill="hold">
                            <p:stCondLst>
                              <p:cond delay="17500"/>
                            </p:stCondLst>
                            <p:childTnLst>
                              <p:par>
                                <p:cTn id="154" presetID="23" presetClass="entr" presetSubtype="16"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 calcmode="lin" valueType="num">
                                      <p:cBhvr>
                                        <p:cTn id="156" dur="500" fill="hold"/>
                                        <p:tgtEl>
                                          <p:spTgt spid="40"/>
                                        </p:tgtEl>
                                        <p:attrNameLst>
                                          <p:attrName>ppt_w</p:attrName>
                                        </p:attrNameLst>
                                      </p:cBhvr>
                                      <p:tavLst>
                                        <p:tav tm="0">
                                          <p:val>
                                            <p:fltVal val="0"/>
                                          </p:val>
                                        </p:tav>
                                        <p:tav tm="100000">
                                          <p:val>
                                            <p:strVal val="#ppt_w"/>
                                          </p:val>
                                        </p:tav>
                                      </p:tavLst>
                                    </p:anim>
                                    <p:anim calcmode="lin" valueType="num">
                                      <p:cBhvr>
                                        <p:cTn id="157" dur="500" fill="hold"/>
                                        <p:tgtEl>
                                          <p:spTgt spid="40"/>
                                        </p:tgtEl>
                                        <p:attrNameLst>
                                          <p:attrName>ppt_h</p:attrName>
                                        </p:attrNameLst>
                                      </p:cBhvr>
                                      <p:tavLst>
                                        <p:tav tm="0">
                                          <p:val>
                                            <p:fltVal val="0"/>
                                          </p:val>
                                        </p:tav>
                                        <p:tav tm="100000">
                                          <p:val>
                                            <p:strVal val="#ppt_h"/>
                                          </p:val>
                                        </p:tav>
                                      </p:tavLst>
                                    </p:anim>
                                  </p:childTnLst>
                                </p:cTn>
                              </p:par>
                            </p:childTnLst>
                          </p:cTn>
                        </p:par>
                        <p:par>
                          <p:cTn id="158" fill="hold">
                            <p:stCondLst>
                              <p:cond delay="18000"/>
                            </p:stCondLst>
                            <p:childTnLst>
                              <p:par>
                                <p:cTn id="159" presetID="23" presetClass="entr" presetSubtype="16" fill="hold" grpId="0" nodeType="afterEffect">
                                  <p:stCondLst>
                                    <p:cond delay="0"/>
                                  </p:stCondLst>
                                  <p:childTnLst>
                                    <p:set>
                                      <p:cBhvr>
                                        <p:cTn id="160" dur="1" fill="hold">
                                          <p:stCondLst>
                                            <p:cond delay="0"/>
                                          </p:stCondLst>
                                        </p:cTn>
                                        <p:tgtEl>
                                          <p:spTgt spid="48"/>
                                        </p:tgtEl>
                                        <p:attrNameLst>
                                          <p:attrName>style.visibility</p:attrName>
                                        </p:attrNameLst>
                                      </p:cBhvr>
                                      <p:to>
                                        <p:strVal val="visible"/>
                                      </p:to>
                                    </p:set>
                                    <p:anim calcmode="lin" valueType="num">
                                      <p:cBhvr>
                                        <p:cTn id="161" dur="500" fill="hold"/>
                                        <p:tgtEl>
                                          <p:spTgt spid="48"/>
                                        </p:tgtEl>
                                        <p:attrNameLst>
                                          <p:attrName>ppt_w</p:attrName>
                                        </p:attrNameLst>
                                      </p:cBhvr>
                                      <p:tavLst>
                                        <p:tav tm="0">
                                          <p:val>
                                            <p:fltVal val="0"/>
                                          </p:val>
                                        </p:tav>
                                        <p:tav tm="100000">
                                          <p:val>
                                            <p:strVal val="#ppt_w"/>
                                          </p:val>
                                        </p:tav>
                                      </p:tavLst>
                                    </p:anim>
                                    <p:anim calcmode="lin" valueType="num">
                                      <p:cBhvr>
                                        <p:cTn id="162" dur="500" fill="hold"/>
                                        <p:tgtEl>
                                          <p:spTgt spid="48"/>
                                        </p:tgtEl>
                                        <p:attrNameLst>
                                          <p:attrName>ppt_h</p:attrName>
                                        </p:attrNameLst>
                                      </p:cBhvr>
                                      <p:tavLst>
                                        <p:tav tm="0">
                                          <p:val>
                                            <p:fltVal val="0"/>
                                          </p:val>
                                        </p:tav>
                                        <p:tav tm="100000">
                                          <p:val>
                                            <p:strVal val="#ppt_h"/>
                                          </p:val>
                                        </p:tav>
                                      </p:tavLst>
                                    </p:anim>
                                  </p:childTnLst>
                                </p:cTn>
                              </p:par>
                            </p:childTnLst>
                          </p:cTn>
                        </p:par>
                        <p:par>
                          <p:cTn id="163" fill="hold">
                            <p:stCondLst>
                              <p:cond delay="18500"/>
                            </p:stCondLst>
                            <p:childTnLst>
                              <p:par>
                                <p:cTn id="164" presetID="42" presetClass="entr" presetSubtype="0" fill="hold" grpId="0" nodeType="afterEffect">
                                  <p:stCondLst>
                                    <p:cond delay="0"/>
                                  </p:stCondLst>
                                  <p:childTnLst>
                                    <p:set>
                                      <p:cBhvr>
                                        <p:cTn id="165" dur="1" fill="hold">
                                          <p:stCondLst>
                                            <p:cond delay="0"/>
                                          </p:stCondLst>
                                        </p:cTn>
                                        <p:tgtEl>
                                          <p:spTgt spid="53"/>
                                        </p:tgtEl>
                                        <p:attrNameLst>
                                          <p:attrName>style.visibility</p:attrName>
                                        </p:attrNameLst>
                                      </p:cBhvr>
                                      <p:to>
                                        <p:strVal val="visible"/>
                                      </p:to>
                                    </p:set>
                                    <p:animEffect transition="in" filter="fade">
                                      <p:cBhvr>
                                        <p:cTn id="166" dur="1000"/>
                                        <p:tgtEl>
                                          <p:spTgt spid="53"/>
                                        </p:tgtEl>
                                      </p:cBhvr>
                                    </p:animEffect>
                                    <p:anim calcmode="lin" valueType="num">
                                      <p:cBhvr>
                                        <p:cTn id="167" dur="1000" fill="hold"/>
                                        <p:tgtEl>
                                          <p:spTgt spid="53"/>
                                        </p:tgtEl>
                                        <p:attrNameLst>
                                          <p:attrName>ppt_x</p:attrName>
                                        </p:attrNameLst>
                                      </p:cBhvr>
                                      <p:tavLst>
                                        <p:tav tm="0">
                                          <p:val>
                                            <p:strVal val="#ppt_x"/>
                                          </p:val>
                                        </p:tav>
                                        <p:tav tm="100000">
                                          <p:val>
                                            <p:strVal val="#ppt_x"/>
                                          </p:val>
                                        </p:tav>
                                      </p:tavLst>
                                    </p:anim>
                                    <p:anim calcmode="lin" valueType="num">
                                      <p:cBhvr>
                                        <p:cTn id="168" dur="1000" fill="hold"/>
                                        <p:tgtEl>
                                          <p:spTgt spid="53"/>
                                        </p:tgtEl>
                                        <p:attrNameLst>
                                          <p:attrName>ppt_y</p:attrName>
                                        </p:attrNameLst>
                                      </p:cBhvr>
                                      <p:tavLst>
                                        <p:tav tm="0">
                                          <p:val>
                                            <p:strVal val="#ppt_y+.1"/>
                                          </p:val>
                                        </p:tav>
                                        <p:tav tm="100000">
                                          <p:val>
                                            <p:strVal val="#ppt_y"/>
                                          </p:val>
                                        </p:tav>
                                      </p:tavLst>
                                    </p:anim>
                                  </p:childTnLst>
                                </p:cTn>
                              </p:par>
                            </p:childTnLst>
                          </p:cTn>
                        </p:par>
                        <p:par>
                          <p:cTn id="169" fill="hold">
                            <p:stCondLst>
                              <p:cond delay="19500"/>
                            </p:stCondLst>
                            <p:childTnLst>
                              <p:par>
                                <p:cTn id="170" presetID="23" presetClass="entr" presetSubtype="16" fill="hold" nodeType="afterEffect">
                                  <p:stCondLst>
                                    <p:cond delay="0"/>
                                  </p:stCondLst>
                                  <p:childTnLst>
                                    <p:set>
                                      <p:cBhvr>
                                        <p:cTn id="171" dur="1" fill="hold">
                                          <p:stCondLst>
                                            <p:cond delay="0"/>
                                          </p:stCondLst>
                                        </p:cTn>
                                        <p:tgtEl>
                                          <p:spTgt spid="63"/>
                                        </p:tgtEl>
                                        <p:attrNameLst>
                                          <p:attrName>style.visibility</p:attrName>
                                        </p:attrNameLst>
                                      </p:cBhvr>
                                      <p:to>
                                        <p:strVal val="visible"/>
                                      </p:to>
                                    </p:set>
                                    <p:anim calcmode="lin" valueType="num">
                                      <p:cBhvr>
                                        <p:cTn id="172" dur="500" fill="hold"/>
                                        <p:tgtEl>
                                          <p:spTgt spid="63"/>
                                        </p:tgtEl>
                                        <p:attrNameLst>
                                          <p:attrName>ppt_w</p:attrName>
                                        </p:attrNameLst>
                                      </p:cBhvr>
                                      <p:tavLst>
                                        <p:tav tm="0">
                                          <p:val>
                                            <p:fltVal val="0"/>
                                          </p:val>
                                        </p:tav>
                                        <p:tav tm="100000">
                                          <p:val>
                                            <p:strVal val="#ppt_w"/>
                                          </p:val>
                                        </p:tav>
                                      </p:tavLst>
                                    </p:anim>
                                    <p:anim calcmode="lin" valueType="num">
                                      <p:cBhvr>
                                        <p:cTn id="173" dur="500" fill="hold"/>
                                        <p:tgtEl>
                                          <p:spTgt spid="63"/>
                                        </p:tgtEl>
                                        <p:attrNameLst>
                                          <p:attrName>ppt_h</p:attrName>
                                        </p:attrNameLst>
                                      </p:cBhvr>
                                      <p:tavLst>
                                        <p:tav tm="0">
                                          <p:val>
                                            <p:fltVal val="0"/>
                                          </p:val>
                                        </p:tav>
                                        <p:tav tm="100000">
                                          <p:val>
                                            <p:strVal val="#ppt_h"/>
                                          </p:val>
                                        </p:tav>
                                      </p:tavLst>
                                    </p:anim>
                                  </p:childTnLst>
                                </p:cTn>
                              </p:par>
                            </p:childTnLst>
                          </p:cTn>
                        </p:par>
                        <p:par>
                          <p:cTn id="174" fill="hold">
                            <p:stCondLst>
                              <p:cond delay="20000"/>
                            </p:stCondLst>
                            <p:childTnLst>
                              <p:par>
                                <p:cTn id="175" presetID="23" presetClass="entr" presetSubtype="16" fill="hold" nodeType="afterEffect">
                                  <p:stCondLst>
                                    <p:cond delay="0"/>
                                  </p:stCondLst>
                                  <p:childTnLst>
                                    <p:set>
                                      <p:cBhvr>
                                        <p:cTn id="176" dur="1" fill="hold">
                                          <p:stCondLst>
                                            <p:cond delay="0"/>
                                          </p:stCondLst>
                                        </p:cTn>
                                        <p:tgtEl>
                                          <p:spTgt spid="65"/>
                                        </p:tgtEl>
                                        <p:attrNameLst>
                                          <p:attrName>style.visibility</p:attrName>
                                        </p:attrNameLst>
                                      </p:cBhvr>
                                      <p:to>
                                        <p:strVal val="visible"/>
                                      </p:to>
                                    </p:set>
                                    <p:anim calcmode="lin" valueType="num">
                                      <p:cBhvr>
                                        <p:cTn id="177" dur="500" fill="hold"/>
                                        <p:tgtEl>
                                          <p:spTgt spid="65"/>
                                        </p:tgtEl>
                                        <p:attrNameLst>
                                          <p:attrName>ppt_w</p:attrName>
                                        </p:attrNameLst>
                                      </p:cBhvr>
                                      <p:tavLst>
                                        <p:tav tm="0">
                                          <p:val>
                                            <p:fltVal val="0"/>
                                          </p:val>
                                        </p:tav>
                                        <p:tav tm="100000">
                                          <p:val>
                                            <p:strVal val="#ppt_w"/>
                                          </p:val>
                                        </p:tav>
                                      </p:tavLst>
                                    </p:anim>
                                    <p:anim calcmode="lin" valueType="num">
                                      <p:cBhvr>
                                        <p:cTn id="178" dur="500" fill="hold"/>
                                        <p:tgtEl>
                                          <p:spTgt spid="65"/>
                                        </p:tgtEl>
                                        <p:attrNameLst>
                                          <p:attrName>ppt_h</p:attrName>
                                        </p:attrNameLst>
                                      </p:cBhvr>
                                      <p:tavLst>
                                        <p:tav tm="0">
                                          <p:val>
                                            <p:fltVal val="0"/>
                                          </p:val>
                                        </p:tav>
                                        <p:tav tm="100000">
                                          <p:val>
                                            <p:strVal val="#ppt_h"/>
                                          </p:val>
                                        </p:tav>
                                      </p:tavLst>
                                    </p:anim>
                                  </p:childTnLst>
                                </p:cTn>
                              </p:par>
                            </p:childTnLst>
                          </p:cTn>
                        </p:par>
                        <p:par>
                          <p:cTn id="179" fill="hold">
                            <p:stCondLst>
                              <p:cond delay="20500"/>
                            </p:stCondLst>
                            <p:childTnLst>
                              <p:par>
                                <p:cTn id="180" presetID="23" presetClass="entr" presetSubtype="16" fill="hold" nodeType="afterEffect">
                                  <p:stCondLst>
                                    <p:cond delay="0"/>
                                  </p:stCondLst>
                                  <p:childTnLst>
                                    <p:set>
                                      <p:cBhvr>
                                        <p:cTn id="181" dur="1" fill="hold">
                                          <p:stCondLst>
                                            <p:cond delay="0"/>
                                          </p:stCondLst>
                                        </p:cTn>
                                        <p:tgtEl>
                                          <p:spTgt spid="66"/>
                                        </p:tgtEl>
                                        <p:attrNameLst>
                                          <p:attrName>style.visibility</p:attrName>
                                        </p:attrNameLst>
                                      </p:cBhvr>
                                      <p:to>
                                        <p:strVal val="visible"/>
                                      </p:to>
                                    </p:set>
                                    <p:anim calcmode="lin" valueType="num">
                                      <p:cBhvr>
                                        <p:cTn id="182" dur="500" fill="hold"/>
                                        <p:tgtEl>
                                          <p:spTgt spid="66"/>
                                        </p:tgtEl>
                                        <p:attrNameLst>
                                          <p:attrName>ppt_w</p:attrName>
                                        </p:attrNameLst>
                                      </p:cBhvr>
                                      <p:tavLst>
                                        <p:tav tm="0">
                                          <p:val>
                                            <p:fltVal val="0"/>
                                          </p:val>
                                        </p:tav>
                                        <p:tav tm="100000">
                                          <p:val>
                                            <p:strVal val="#ppt_w"/>
                                          </p:val>
                                        </p:tav>
                                      </p:tavLst>
                                    </p:anim>
                                    <p:anim calcmode="lin" valueType="num">
                                      <p:cBhvr>
                                        <p:cTn id="183" dur="500" fill="hold"/>
                                        <p:tgtEl>
                                          <p:spTgt spid="66"/>
                                        </p:tgtEl>
                                        <p:attrNameLst>
                                          <p:attrName>ppt_h</p:attrName>
                                        </p:attrNameLst>
                                      </p:cBhvr>
                                      <p:tavLst>
                                        <p:tav tm="0">
                                          <p:val>
                                            <p:fltVal val="0"/>
                                          </p:val>
                                        </p:tav>
                                        <p:tav tm="100000">
                                          <p:val>
                                            <p:strVal val="#ppt_h"/>
                                          </p:val>
                                        </p:tav>
                                      </p:tavLst>
                                    </p:anim>
                                  </p:childTnLst>
                                </p:cTn>
                              </p:par>
                            </p:childTnLst>
                          </p:cTn>
                        </p:par>
                        <p:par>
                          <p:cTn id="184" fill="hold">
                            <p:stCondLst>
                              <p:cond delay="21000"/>
                            </p:stCondLst>
                            <p:childTnLst>
                              <p:par>
                                <p:cTn id="185" presetID="23" presetClass="entr" presetSubtype="16" fill="hold" nodeType="afterEffect">
                                  <p:stCondLst>
                                    <p:cond delay="0"/>
                                  </p:stCondLst>
                                  <p:childTnLst>
                                    <p:set>
                                      <p:cBhvr>
                                        <p:cTn id="186" dur="1" fill="hold">
                                          <p:stCondLst>
                                            <p:cond delay="0"/>
                                          </p:stCondLst>
                                        </p:cTn>
                                        <p:tgtEl>
                                          <p:spTgt spid="67"/>
                                        </p:tgtEl>
                                        <p:attrNameLst>
                                          <p:attrName>style.visibility</p:attrName>
                                        </p:attrNameLst>
                                      </p:cBhvr>
                                      <p:to>
                                        <p:strVal val="visible"/>
                                      </p:to>
                                    </p:set>
                                    <p:anim calcmode="lin" valueType="num">
                                      <p:cBhvr>
                                        <p:cTn id="187" dur="500" fill="hold"/>
                                        <p:tgtEl>
                                          <p:spTgt spid="67"/>
                                        </p:tgtEl>
                                        <p:attrNameLst>
                                          <p:attrName>ppt_w</p:attrName>
                                        </p:attrNameLst>
                                      </p:cBhvr>
                                      <p:tavLst>
                                        <p:tav tm="0">
                                          <p:val>
                                            <p:fltVal val="0"/>
                                          </p:val>
                                        </p:tav>
                                        <p:tav tm="100000">
                                          <p:val>
                                            <p:strVal val="#ppt_w"/>
                                          </p:val>
                                        </p:tav>
                                      </p:tavLst>
                                    </p:anim>
                                    <p:anim calcmode="lin" valueType="num">
                                      <p:cBhvr>
                                        <p:cTn id="188" dur="500" fill="hold"/>
                                        <p:tgtEl>
                                          <p:spTgt spid="67"/>
                                        </p:tgtEl>
                                        <p:attrNameLst>
                                          <p:attrName>ppt_h</p:attrName>
                                        </p:attrNameLst>
                                      </p:cBhvr>
                                      <p:tavLst>
                                        <p:tav tm="0">
                                          <p:val>
                                            <p:fltVal val="0"/>
                                          </p:val>
                                        </p:tav>
                                        <p:tav tm="100000">
                                          <p:val>
                                            <p:strVal val="#ppt_h"/>
                                          </p:val>
                                        </p:tav>
                                      </p:tavLst>
                                    </p:anim>
                                  </p:childTnLst>
                                </p:cTn>
                              </p:par>
                            </p:childTnLst>
                          </p:cTn>
                        </p:par>
                        <p:par>
                          <p:cTn id="189" fill="hold">
                            <p:stCondLst>
                              <p:cond delay="21500"/>
                            </p:stCondLst>
                            <p:childTnLst>
                              <p:par>
                                <p:cTn id="190" presetID="23" presetClass="entr" presetSubtype="16" fill="hold" nodeType="afterEffect">
                                  <p:stCondLst>
                                    <p:cond delay="0"/>
                                  </p:stCondLst>
                                  <p:childTnLst>
                                    <p:set>
                                      <p:cBhvr>
                                        <p:cTn id="191" dur="1" fill="hold">
                                          <p:stCondLst>
                                            <p:cond delay="0"/>
                                          </p:stCondLst>
                                        </p:cTn>
                                        <p:tgtEl>
                                          <p:spTgt spid="68"/>
                                        </p:tgtEl>
                                        <p:attrNameLst>
                                          <p:attrName>style.visibility</p:attrName>
                                        </p:attrNameLst>
                                      </p:cBhvr>
                                      <p:to>
                                        <p:strVal val="visible"/>
                                      </p:to>
                                    </p:set>
                                    <p:anim calcmode="lin" valueType="num">
                                      <p:cBhvr>
                                        <p:cTn id="192" dur="500" fill="hold"/>
                                        <p:tgtEl>
                                          <p:spTgt spid="68"/>
                                        </p:tgtEl>
                                        <p:attrNameLst>
                                          <p:attrName>ppt_w</p:attrName>
                                        </p:attrNameLst>
                                      </p:cBhvr>
                                      <p:tavLst>
                                        <p:tav tm="0">
                                          <p:val>
                                            <p:fltVal val="0"/>
                                          </p:val>
                                        </p:tav>
                                        <p:tav tm="100000">
                                          <p:val>
                                            <p:strVal val="#ppt_w"/>
                                          </p:val>
                                        </p:tav>
                                      </p:tavLst>
                                    </p:anim>
                                    <p:anim calcmode="lin" valueType="num">
                                      <p:cBhvr>
                                        <p:cTn id="193" dur="500" fill="hold"/>
                                        <p:tgtEl>
                                          <p:spTgt spid="68"/>
                                        </p:tgtEl>
                                        <p:attrNameLst>
                                          <p:attrName>ppt_h</p:attrName>
                                        </p:attrNameLst>
                                      </p:cBhvr>
                                      <p:tavLst>
                                        <p:tav tm="0">
                                          <p:val>
                                            <p:fltVal val="0"/>
                                          </p:val>
                                        </p:tav>
                                        <p:tav tm="100000">
                                          <p:val>
                                            <p:strVal val="#ppt_h"/>
                                          </p:val>
                                        </p:tav>
                                      </p:tavLst>
                                    </p:anim>
                                  </p:childTnLst>
                                </p:cTn>
                              </p:par>
                            </p:childTnLst>
                          </p:cTn>
                        </p:par>
                        <p:par>
                          <p:cTn id="194" fill="hold">
                            <p:stCondLst>
                              <p:cond delay="22000"/>
                            </p:stCondLst>
                            <p:childTnLst>
                              <p:par>
                                <p:cTn id="195" presetID="22" presetClass="entr" presetSubtype="8" fill="hold" nodeType="after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childTnLst>
                          </p:cTn>
                        </p:par>
                        <p:par>
                          <p:cTn id="198" fill="hold">
                            <p:stCondLst>
                              <p:cond delay="22500"/>
                            </p:stCondLst>
                            <p:childTnLst>
                              <p:par>
                                <p:cTn id="199" presetID="22" presetClass="entr" presetSubtype="2" fill="hold" nodeType="afterEffect">
                                  <p:stCondLst>
                                    <p:cond delay="0"/>
                                  </p:stCondLst>
                                  <p:childTnLst>
                                    <p:set>
                                      <p:cBhvr>
                                        <p:cTn id="200" dur="1" fill="hold">
                                          <p:stCondLst>
                                            <p:cond delay="0"/>
                                          </p:stCondLst>
                                        </p:cTn>
                                        <p:tgtEl>
                                          <p:spTgt spid="74"/>
                                        </p:tgtEl>
                                        <p:attrNameLst>
                                          <p:attrName>style.visibility</p:attrName>
                                        </p:attrNameLst>
                                      </p:cBhvr>
                                      <p:to>
                                        <p:strVal val="visible"/>
                                      </p:to>
                                    </p:set>
                                    <p:animEffect transition="in" filter="wipe(right)">
                                      <p:cBhvr>
                                        <p:cTn id="201" dur="500"/>
                                        <p:tgtEl>
                                          <p:spTgt spid="74"/>
                                        </p:tgtEl>
                                      </p:cBhvr>
                                    </p:animEffect>
                                  </p:childTnLst>
                                </p:cTn>
                              </p:par>
                            </p:childTnLst>
                          </p:cTn>
                        </p:par>
                        <p:par>
                          <p:cTn id="202" fill="hold">
                            <p:stCondLst>
                              <p:cond delay="23000"/>
                            </p:stCondLst>
                            <p:childTnLst>
                              <p:par>
                                <p:cTn id="203" presetID="22" presetClass="entr" presetSubtype="8" fill="hold" nodeType="after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wipe(left)">
                                      <p:cBhvr>
                                        <p:cTn id="205" dur="500"/>
                                        <p:tgtEl>
                                          <p:spTgt spid="94"/>
                                        </p:tgtEl>
                                      </p:cBhvr>
                                    </p:animEffect>
                                  </p:childTnLst>
                                </p:cTn>
                              </p:par>
                            </p:childTnLst>
                          </p:cTn>
                        </p:par>
                        <p:par>
                          <p:cTn id="206" fill="hold">
                            <p:stCondLst>
                              <p:cond delay="23500"/>
                            </p:stCondLst>
                            <p:childTnLst>
                              <p:par>
                                <p:cTn id="207" presetID="22" presetClass="entr" presetSubtype="2" fill="hold" nodeType="afterEffect">
                                  <p:stCondLst>
                                    <p:cond delay="0"/>
                                  </p:stCondLst>
                                  <p:childTnLst>
                                    <p:set>
                                      <p:cBhvr>
                                        <p:cTn id="208" dur="1" fill="hold">
                                          <p:stCondLst>
                                            <p:cond delay="0"/>
                                          </p:stCondLst>
                                        </p:cTn>
                                        <p:tgtEl>
                                          <p:spTgt spid="99"/>
                                        </p:tgtEl>
                                        <p:attrNameLst>
                                          <p:attrName>style.visibility</p:attrName>
                                        </p:attrNameLst>
                                      </p:cBhvr>
                                      <p:to>
                                        <p:strVal val="visible"/>
                                      </p:to>
                                    </p:set>
                                    <p:animEffect transition="in" filter="wipe(right)">
                                      <p:cBhvr>
                                        <p:cTn id="209" dur="500"/>
                                        <p:tgtEl>
                                          <p:spTgt spid="99"/>
                                        </p:tgtEl>
                                      </p:cBhvr>
                                    </p:animEffect>
                                  </p:childTnLst>
                                </p:cTn>
                              </p:par>
                            </p:childTnLst>
                          </p:cTn>
                        </p:par>
                        <p:par>
                          <p:cTn id="210" fill="hold">
                            <p:stCondLst>
                              <p:cond delay="24000"/>
                            </p:stCondLst>
                            <p:childTnLst>
                              <p:par>
                                <p:cTn id="211" presetID="22" presetClass="entr" presetSubtype="8" fill="hold" nodeType="afterEffect">
                                  <p:stCondLst>
                                    <p:cond delay="0"/>
                                  </p:stCondLst>
                                  <p:childTnLst>
                                    <p:set>
                                      <p:cBhvr>
                                        <p:cTn id="212" dur="1" fill="hold">
                                          <p:stCondLst>
                                            <p:cond delay="0"/>
                                          </p:stCondLst>
                                        </p:cTn>
                                        <p:tgtEl>
                                          <p:spTgt spid="104"/>
                                        </p:tgtEl>
                                        <p:attrNameLst>
                                          <p:attrName>style.visibility</p:attrName>
                                        </p:attrNameLst>
                                      </p:cBhvr>
                                      <p:to>
                                        <p:strVal val="visible"/>
                                      </p:to>
                                    </p:set>
                                    <p:animEffect transition="in" filter="wipe(left)">
                                      <p:cBhvr>
                                        <p:cTn id="21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animBg="1"/>
      <p:bldP spid="11" grpId="0"/>
      <p:bldP spid="13" grpId="0" animBg="1"/>
      <p:bldP spid="14" grpId="0"/>
      <p:bldP spid="16" grpId="0" animBg="1"/>
      <p:bldP spid="17" grpId="0"/>
      <p:bldP spid="19" grpId="0"/>
      <p:bldP spid="20" grpId="0"/>
      <p:bldP spid="21" grpId="0"/>
      <p:bldP spid="22" grpId="0"/>
      <p:bldP spid="23" grpId="0"/>
      <p:bldP spid="24" grpId="0"/>
      <p:bldP spid="25" grpId="0"/>
      <p:bldP spid="26" grpId="0"/>
      <p:bldP spid="28" grpId="0"/>
      <p:bldP spid="29" grpId="0"/>
      <p:bldP spid="35" grpId="0"/>
      <p:bldP spid="36" grpId="0"/>
      <p:bldP spid="39" grpId="0"/>
      <p:bldP spid="40" grpId="0"/>
      <p:bldP spid="41" grpId="0"/>
      <p:bldP spid="42" grpId="0"/>
      <p:bldP spid="43" grpId="0" animBg="1"/>
      <p:bldP spid="48" grpId="0"/>
      <p:bldP spid="5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郑重声明.png"/>
          <p:cNvPicPr>
            <a:picLocks noChangeAspect="1"/>
          </p:cNvPicPr>
          <p:nvPr/>
        </p:nvPicPr>
        <p:blipFill>
          <a:blip r:embed="rId2" cstate="print"/>
          <a:srcRect/>
          <a:stretch>
            <a:fillRect/>
          </a:stretch>
        </p:blipFill>
        <p:spPr bwMode="auto">
          <a:xfrm>
            <a:off x="1928794" y="1607337"/>
            <a:ext cx="5768975" cy="1991916"/>
          </a:xfrm>
          <a:prstGeom prst="rect">
            <a:avLst/>
          </a:prstGeom>
          <a:noFill/>
          <a:ln w="9525">
            <a:noFill/>
            <a:miter lim="800000"/>
            <a:headEnd/>
            <a:tailEnd/>
          </a:ln>
        </p:spPr>
      </p:pic>
    </p:spTree>
    <p:extLst>
      <p:ext uri="{BB962C8B-B14F-4D97-AF65-F5344CB8AC3E}">
        <p14:creationId xmlns:p14="http://schemas.microsoft.com/office/powerpoint/2010/main" val="841719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58426" y="1446602"/>
            <a:ext cx="6715172" cy="1754326"/>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《时事报告》杂志是中央宣传部主管的时政月刊，是广大党员干部以及宣传、教育工作者认识、把握国内外形势政策、做好宣传教育工作的必备学习资料。</a:t>
            </a:r>
            <a:endPar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a:t>
            </a:r>
            <a:r>
              <a:rPr lang="zh-CN"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供各级领导干部讲形势、作报告和公开选拔、竞争上岗，大中专院校和中学思想政治课教师讲授形势与政策课和时事课，参加公务员考试以及关心国内外形势的读者使用。</a:t>
            </a:r>
          </a:p>
        </p:txBody>
      </p:sp>
      <p:pic>
        <p:nvPicPr>
          <p:cNvPr id="24" name="图片 23" descr="实施报告.gif"/>
          <p:cNvPicPr>
            <a:picLocks noChangeAspect="1"/>
          </p:cNvPicPr>
          <p:nvPr/>
        </p:nvPicPr>
        <p:blipFill>
          <a:blip r:embed="rId3" cstate="print"/>
          <a:stretch>
            <a:fillRect/>
          </a:stretch>
        </p:blipFill>
        <p:spPr>
          <a:xfrm>
            <a:off x="1732810" y="107139"/>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9251787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3" name="TextBox 2"/>
          <p:cNvSpPr txBox="1"/>
          <p:nvPr/>
        </p:nvSpPr>
        <p:spPr>
          <a:xfrm>
            <a:off x="2214546" y="2250279"/>
            <a:ext cx="6500858" cy="923330"/>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为各级党委中心组成员提供最权威、最系统、最及时、最有用的专用学习材料，是筹备中心组学习的好助手，也是党员干部学习的好老师。</a:t>
            </a:r>
            <a:endParaRPr lang="zh-CN" altLang="en-US" dirty="0">
              <a:ln w="18415" cmpd="sng">
                <a:solidFill>
                  <a:srgbClr val="FFFFFF"/>
                </a:solidFill>
                <a:prstDash val="solid"/>
              </a:ln>
              <a:effectLst>
                <a:outerShdw blurRad="63500" dir="3600000" algn="tl" rotWithShape="0">
                  <a:srgbClr val="000000">
                    <a:alpha val="70000"/>
                  </a:srgbClr>
                </a:outerShdw>
              </a:effectLst>
              <a:latin typeface="黑体" pitchFamily="49" charset="-122"/>
              <a:ea typeface="黑体" pitchFamily="49" charset="-122"/>
            </a:endParaRPr>
          </a:p>
        </p:txBody>
      </p:sp>
      <p:pic>
        <p:nvPicPr>
          <p:cNvPr id="24" name="图片 23" descr="党委中心组学习.gif"/>
          <p:cNvPicPr>
            <a:picLocks noChangeAspect="1"/>
          </p:cNvPicPr>
          <p:nvPr/>
        </p:nvPicPr>
        <p:blipFill>
          <a:blip r:embed="rId3" cstate="print"/>
          <a:stretch>
            <a:fillRect/>
          </a:stretch>
        </p:blipFill>
        <p:spPr>
          <a:xfrm>
            <a:off x="2123728" y="589346"/>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34923649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43108" y="2242655"/>
            <a:ext cx="6786610" cy="1200329"/>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时事报告大学生版</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是受教育部社科司和思政司委托，中宣部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杂志社编辑出版，专供高校形势与政策课使用的权威教材。</a:t>
            </a:r>
            <a:endPar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每学年两期，分别于每学期开学前出版。</a:t>
            </a:r>
          </a:p>
        </p:txBody>
      </p:sp>
      <p:pic>
        <p:nvPicPr>
          <p:cNvPr id="24" name="图片 23" descr="大学生.gif"/>
          <p:cNvPicPr>
            <a:picLocks noChangeAspect="1"/>
          </p:cNvPicPr>
          <p:nvPr/>
        </p:nvPicPr>
        <p:blipFill>
          <a:blip r:embed="rId3" cstate="print"/>
          <a:stretch>
            <a:fillRect/>
          </a:stretch>
        </p:blipFill>
        <p:spPr>
          <a:xfrm>
            <a:off x="2699792" y="383498"/>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20792609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sz="1350"/>
          </a:p>
        </p:txBody>
      </p:sp>
      <p:grpSp>
        <p:nvGrpSpPr>
          <p:cNvPr id="2" name="Group 3"/>
          <p:cNvGrpSpPr>
            <a:grpSpLocks/>
          </p:cNvGrpSpPr>
          <p:nvPr/>
        </p:nvGrpSpPr>
        <p:grpSpPr bwMode="auto">
          <a:xfrm>
            <a:off x="271463"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sz="1350"/>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sz="1350"/>
            </a:p>
          </p:txBody>
        </p:sp>
      </p:grpSp>
      <p:sp>
        <p:nvSpPr>
          <p:cNvPr id="11" name="Freeform 7"/>
          <p:cNvSpPr>
            <a:spLocks/>
          </p:cNvSpPr>
          <p:nvPr/>
        </p:nvSpPr>
        <p:spPr bwMode="gray">
          <a:xfrm>
            <a:off x="1871663"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sz="1350"/>
          </a:p>
        </p:txBody>
      </p:sp>
      <p:sp>
        <p:nvSpPr>
          <p:cNvPr id="12" name="Freeform 8"/>
          <p:cNvSpPr>
            <a:spLocks/>
          </p:cNvSpPr>
          <p:nvPr/>
        </p:nvSpPr>
        <p:spPr bwMode="gray">
          <a:xfrm>
            <a:off x="1871664"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sz="1350"/>
          </a:p>
        </p:txBody>
      </p:sp>
      <p:sp>
        <p:nvSpPr>
          <p:cNvPr id="13" name="Freeform 9"/>
          <p:cNvSpPr>
            <a:spLocks/>
          </p:cNvSpPr>
          <p:nvPr/>
        </p:nvSpPr>
        <p:spPr bwMode="gray">
          <a:xfrm>
            <a:off x="1871664"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sz="1350"/>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sz="1350"/>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sz="1350"/>
          </a:p>
        </p:txBody>
      </p:sp>
      <p:sp>
        <p:nvSpPr>
          <p:cNvPr id="16" name="Freeform 12"/>
          <p:cNvSpPr>
            <a:spLocks/>
          </p:cNvSpPr>
          <p:nvPr/>
        </p:nvSpPr>
        <p:spPr bwMode="gray">
          <a:xfrm>
            <a:off x="1871664"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sz="1350"/>
          </a:p>
        </p:txBody>
      </p:sp>
      <p:sp>
        <p:nvSpPr>
          <p:cNvPr id="17" name="Line 17"/>
          <p:cNvSpPr>
            <a:spLocks noChangeShapeType="1"/>
          </p:cNvSpPr>
          <p:nvPr/>
        </p:nvSpPr>
        <p:spPr bwMode="gray">
          <a:xfrm>
            <a:off x="1876425" y="1164432"/>
            <a:ext cx="0" cy="2218135"/>
          </a:xfrm>
          <a:prstGeom prst="line">
            <a:avLst/>
          </a:prstGeom>
          <a:noFill/>
          <a:ln w="9525">
            <a:solidFill>
              <a:schemeClr val="accent1"/>
            </a:solidFill>
            <a:round/>
            <a:headEnd/>
            <a:tailEnd/>
          </a:ln>
        </p:spPr>
        <p:txBody>
          <a:bodyPr/>
          <a:lstStyle/>
          <a:p>
            <a:endParaRPr lang="zh-CN" altLang="en-US" sz="1350"/>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3000" b="1">
                <a:solidFill>
                  <a:schemeClr val="bg1"/>
                </a:solidFill>
                <a:latin typeface="微软雅黑" pitchFamily="34" charset="-122"/>
                <a:ea typeface="微软雅黑" pitchFamily="34" charset="-122"/>
              </a:rPr>
              <a:t>《</a:t>
            </a:r>
            <a:r>
              <a:rPr kumimoji="1" lang="zh-CN" altLang="en-US" sz="3000" b="1">
                <a:solidFill>
                  <a:schemeClr val="bg1"/>
                </a:solidFill>
                <a:latin typeface="微软雅黑" pitchFamily="34" charset="-122"/>
                <a:ea typeface="微软雅黑" pitchFamily="34" charset="-122"/>
              </a:rPr>
              <a:t>时事报告</a:t>
            </a:r>
            <a:r>
              <a:rPr kumimoji="1" lang="en-US" altLang="zh-CN" sz="3000" b="1">
                <a:solidFill>
                  <a:schemeClr val="bg1"/>
                </a:solidFill>
                <a:latin typeface="微软雅黑" pitchFamily="34" charset="-122"/>
                <a:ea typeface="微软雅黑" pitchFamily="34" charset="-122"/>
              </a:rPr>
              <a:t>》</a:t>
            </a:r>
            <a:r>
              <a:rPr kumimoji="1" lang="zh-CN" altLang="en-US" sz="3000" b="1">
                <a:solidFill>
                  <a:schemeClr val="bg1"/>
                </a:solidFill>
                <a:latin typeface="微软雅黑" pitchFamily="34" charset="-122"/>
                <a:ea typeface="微软雅黑" pitchFamily="34" charset="-122"/>
              </a:rPr>
              <a:t>杂志社</a:t>
            </a:r>
            <a:endParaRPr kumimoji="1" lang="ko-KR" altLang="en-US" sz="3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100" b="1">
                <a:solidFill>
                  <a:schemeClr val="bg1"/>
                </a:solidFill>
                <a:latin typeface="华文楷体" pitchFamily="2" charset="-122"/>
                <a:ea typeface="华文楷体" pitchFamily="2" charset="-122"/>
              </a:rPr>
              <a:t>形势与政策课专用</a:t>
            </a:r>
            <a:endParaRPr kumimoji="1" lang="ko-KR" altLang="en-US" sz="21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9" y="3343275"/>
            <a:ext cx="1762125" cy="161925"/>
          </a:xfrm>
          <a:prstGeom prst="rect">
            <a:avLst/>
          </a:prstGeom>
          <a:solidFill>
            <a:schemeClr val="bg2"/>
          </a:solidFill>
          <a:ln w="9525">
            <a:noFill/>
            <a:miter lim="800000"/>
            <a:headEnd/>
            <a:tailEnd/>
          </a:ln>
        </p:spPr>
        <p:txBody>
          <a:bodyPr wrap="none" anchor="ctr"/>
          <a:lstStyle/>
          <a:p>
            <a:endParaRPr lang="zh-CN" altLang="en-US" sz="1350"/>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1"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sz="1350"/>
          </a:p>
        </p:txBody>
      </p:sp>
      <p:sp>
        <p:nvSpPr>
          <p:cNvPr id="4" name="TextBox 3"/>
          <p:cNvSpPr txBox="1"/>
          <p:nvPr/>
        </p:nvSpPr>
        <p:spPr>
          <a:xfrm>
            <a:off x="2285985" y="1875230"/>
            <a:ext cx="6715172" cy="1477328"/>
          </a:xfrm>
          <a:prstGeom prst="rect">
            <a:avLst/>
          </a:prstGeom>
          <a:noFill/>
        </p:spPr>
        <p:txBody>
          <a:bodyPr wrap="square">
            <a:spAutoFit/>
          </a:bodyPr>
          <a:lstStyle/>
          <a:p>
            <a:pPr algn="jus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教育部职业与成人教育司委托，中宣部</a:t>
            </a:r>
            <a:r>
              <a:rPr lang="en-US" altLang="zh-CN"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杂志社编辑出版的全国中职院校形势与政策教育唯一指定教材。</a:t>
            </a:r>
          </a:p>
          <a:p>
            <a:pPr algn="just">
              <a:defRPr/>
            </a:pPr>
            <a:r>
              <a:rPr lang="zh-CN" altLang="en-US" b="1" spc="38"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紧密结合中职院校德育课特点，解读政策、分析形势，传达就业信息，介绍行业发展与动态，帮助学生开拓眼界、提升素质。被誉为“填补空白的权威教材”。 </a:t>
            </a:r>
          </a:p>
        </p:txBody>
      </p:sp>
      <p:pic>
        <p:nvPicPr>
          <p:cNvPr id="24" name="图片 23" descr="zhijiao.gif"/>
          <p:cNvPicPr>
            <a:picLocks noChangeAspect="1"/>
          </p:cNvPicPr>
          <p:nvPr/>
        </p:nvPicPr>
        <p:blipFill>
          <a:blip r:embed="rId3"/>
          <a:stretch>
            <a:fillRect/>
          </a:stretch>
        </p:blipFill>
        <p:spPr>
          <a:xfrm>
            <a:off x="2676196" y="419879"/>
            <a:ext cx="5665574"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6396757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28860" y="2019234"/>
            <a:ext cx="6429420" cy="1477328"/>
          </a:xfrm>
          <a:prstGeom prst="rect">
            <a:avLst/>
          </a:prstGeom>
          <a:noFill/>
        </p:spPr>
        <p:txBody>
          <a:bodyPr wrap="square">
            <a:spAutoFit/>
          </a:bodyPr>
          <a:lstStyle/>
          <a:p>
            <a:pPr algn="just"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高中版是教育部基础教育司委托，中宣部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紧密配合高中思想政治课教学，针对经济社会发展中的热点难点问题，为高中生答疑解惑，提供系统的高考时事复习资料。</a:t>
            </a:r>
          </a:p>
        </p:txBody>
      </p:sp>
      <p:pic>
        <p:nvPicPr>
          <p:cNvPr id="24" name="图片 23" descr="高中.gif"/>
          <p:cNvPicPr>
            <a:picLocks noChangeAspect="1"/>
          </p:cNvPicPr>
          <p:nvPr/>
        </p:nvPicPr>
        <p:blipFill>
          <a:blip r:embed="rId3" cstate="print"/>
          <a:stretch>
            <a:fillRect/>
          </a:stretch>
        </p:blipFill>
        <p:spPr>
          <a:xfrm>
            <a:off x="2778542" y="461007"/>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15042385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81969" y="1902971"/>
            <a:ext cx="6312194" cy="1477328"/>
          </a:xfrm>
          <a:prstGeom prst="rect">
            <a:avLst/>
          </a:prstGeom>
          <a:noFill/>
        </p:spPr>
        <p:txBody>
          <a:bodyPr wrap="square">
            <a:spAutoFit/>
          </a:bodyPr>
          <a:lstStyle/>
          <a:p>
            <a:pPr algn="just"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教育部基础教育司委托，中宣部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根据教育部</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思想品德</a:t>
            </a:r>
            <a:r>
              <a:rPr lang="en-US"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课新课标要求，深入浅出地宣传解读党和政府方针政策的新思路、新举措、新亮点；被政治教师誉为“动态教材”。</a:t>
            </a:r>
          </a:p>
        </p:txBody>
      </p:sp>
      <p:pic>
        <p:nvPicPr>
          <p:cNvPr id="24" name="图片 23" descr="初中.gif"/>
          <p:cNvPicPr>
            <a:picLocks noChangeAspect="1"/>
          </p:cNvPicPr>
          <p:nvPr/>
        </p:nvPicPr>
        <p:blipFill>
          <a:blip r:embed="rId3" cstate="print"/>
          <a:stretch>
            <a:fillRect/>
          </a:stretch>
        </p:blipFill>
        <p:spPr>
          <a:xfrm>
            <a:off x="2232876" y="428610"/>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12012512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22"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3"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571736" y="2143122"/>
            <a:ext cx="6500858" cy="1477328"/>
          </a:xfrm>
          <a:prstGeom prst="rect">
            <a:avLst/>
          </a:prstGeom>
          <a:noFill/>
        </p:spPr>
        <p:txBody>
          <a:bodyPr wrap="square">
            <a:spAutoFit/>
          </a:bodyPr>
          <a:lstStyle/>
          <a:p>
            <a:pPr algn="just"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以介绍时事为主线，贴近小学生的认知特点，以图文并茂的形式，通俗易懂的文笔，向广大小学生介绍国家改革开放的成就和国内外热点，集时政性、知识性、趣味性为一身，为小学生了解时事、开阔眼界、增长知识提供了专门的动态教材。</a:t>
            </a:r>
            <a:endParaRPr lang="zh-CN" altLang="en-US"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p:txBody>
      </p:sp>
      <p:pic>
        <p:nvPicPr>
          <p:cNvPr id="24" name="图片 23" descr="小学.gif"/>
          <p:cNvPicPr>
            <a:picLocks noChangeAspect="1"/>
          </p:cNvPicPr>
          <p:nvPr/>
        </p:nvPicPr>
        <p:blipFill>
          <a:blip r:embed="rId3" cstate="print"/>
          <a:stretch>
            <a:fillRect/>
          </a:stretch>
        </p:blipFill>
        <p:spPr>
          <a:xfrm>
            <a:off x="1732810" y="535767"/>
            <a:ext cx="7554098" cy="3780000"/>
          </a:xfrm>
          <a:prstGeom prst="rect">
            <a:avLst/>
          </a:prstGeom>
        </p:spPr>
      </p:pic>
      <p:sp>
        <p:nvSpPr>
          <p:cNvPr id="25"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38176636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杂志社logo 新域名.png"/>
          <p:cNvPicPr>
            <a:picLocks noChangeAspect="1"/>
          </p:cNvPicPr>
          <p:nvPr/>
        </p:nvPicPr>
        <p:blipFill>
          <a:blip r:embed="rId2" cstate="print"/>
          <a:stretch>
            <a:fillRect/>
          </a:stretch>
        </p:blipFill>
        <p:spPr>
          <a:xfrm>
            <a:off x="7220157" y="4500332"/>
            <a:ext cx="1600315" cy="375674"/>
          </a:xfrm>
          <a:prstGeom prst="rect">
            <a:avLst/>
          </a:prstGeom>
        </p:spPr>
      </p:pic>
      <p:grpSp>
        <p:nvGrpSpPr>
          <p:cNvPr id="83" name="组合 82"/>
          <p:cNvGrpSpPr/>
          <p:nvPr/>
        </p:nvGrpSpPr>
        <p:grpSpPr>
          <a:xfrm>
            <a:off x="864316" y="1203598"/>
            <a:ext cx="3491660" cy="427249"/>
            <a:chOff x="5176508" y="1167135"/>
            <a:chExt cx="3491660" cy="427249"/>
          </a:xfrm>
        </p:grpSpPr>
        <p:sp>
          <p:nvSpPr>
            <p:cNvPr id="84" name="矩形 83"/>
            <p:cNvSpPr/>
            <p:nvPr/>
          </p:nvSpPr>
          <p:spPr>
            <a:xfrm>
              <a:off x="5176508" y="1167135"/>
              <a:ext cx="3491660"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实现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全面建成小康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关键之年</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87" name="直接连接符 86"/>
            <p:cNvCxnSpPr/>
            <p:nvPr/>
          </p:nvCxnSpPr>
          <p:spPr>
            <a:xfrm>
              <a:off x="5584904" y="1592796"/>
              <a:ext cx="2592000" cy="1588"/>
            </a:xfrm>
            <a:prstGeom prst="line">
              <a:avLst/>
            </a:prstGeom>
            <a:ln w="19050"/>
          </p:spPr>
          <p:style>
            <a:lnRef idx="3">
              <a:schemeClr val="accent2"/>
            </a:lnRef>
            <a:fillRef idx="0">
              <a:schemeClr val="accent2"/>
            </a:fillRef>
            <a:effectRef idx="2">
              <a:schemeClr val="accent2"/>
            </a:effectRef>
            <a:fontRef idx="minor">
              <a:schemeClr val="tx1"/>
            </a:fontRef>
          </p:style>
        </p:cxnSp>
      </p:grpSp>
      <p:grpSp>
        <p:nvGrpSpPr>
          <p:cNvPr id="94" name="组合 93"/>
          <p:cNvGrpSpPr/>
          <p:nvPr/>
        </p:nvGrpSpPr>
        <p:grpSpPr>
          <a:xfrm>
            <a:off x="1691680" y="1784461"/>
            <a:ext cx="3308918" cy="427249"/>
            <a:chOff x="5176508" y="1167135"/>
            <a:chExt cx="3308918" cy="427249"/>
          </a:xfrm>
        </p:grpSpPr>
        <p:sp>
          <p:nvSpPr>
            <p:cNvPr id="95" name="矩形 94"/>
            <p:cNvSpPr/>
            <p:nvPr/>
          </p:nvSpPr>
          <p:spPr>
            <a:xfrm>
              <a:off x="5176508" y="1167135"/>
              <a:ext cx="3308918" cy="400110"/>
            </a:xfrm>
            <a:prstGeom prst="rect">
              <a:avLst/>
            </a:prstGeom>
          </p:spPr>
          <p:txBody>
            <a:bodyPr wrap="none">
              <a:spAutoFit/>
            </a:bodyPr>
            <a:lstStyle/>
            <a:p>
              <a:pPr algn="ctr">
                <a:defRPr/>
              </a:pP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供给侧结构性改革 </a:t>
              </a:r>
              <a:r>
                <a:rPr lang="zh-CN" altLang="en-US" b="1" dirty="0" smtClean="0">
                  <a:effectLst>
                    <a:outerShdw blurRad="38100" dist="38100" dir="2700000" algn="tl">
                      <a:srgbClr val="000000">
                        <a:alpha val="43137"/>
                      </a:srgbClr>
                    </a:outerShdw>
                  </a:effectLst>
                  <a:latin typeface="黑体" pitchFamily="49" charset="-122"/>
                  <a:ea typeface="黑体" pitchFamily="49" charset="-122"/>
                </a:rPr>
                <a:t>深化之年</a:t>
              </a:r>
              <a:endParaRPr lang="zh-CN" altLang="en-US" sz="44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96" name="直接连接符 95"/>
            <p:cNvCxnSpPr/>
            <p:nvPr/>
          </p:nvCxnSpPr>
          <p:spPr>
            <a:xfrm>
              <a:off x="5584904" y="1592796"/>
              <a:ext cx="2592000" cy="1588"/>
            </a:xfrm>
            <a:prstGeom prst="line">
              <a:avLst/>
            </a:prstGeom>
            <a:ln w="19050"/>
          </p:spPr>
          <p:style>
            <a:lnRef idx="3">
              <a:schemeClr val="accent2"/>
            </a:lnRef>
            <a:fillRef idx="0">
              <a:schemeClr val="accent2"/>
            </a:fillRef>
            <a:effectRef idx="2">
              <a:schemeClr val="accent2"/>
            </a:effectRef>
            <a:fontRef idx="minor">
              <a:schemeClr val="tx1"/>
            </a:fontRef>
          </p:style>
        </p:cxnSp>
      </p:grpSp>
      <p:grpSp>
        <p:nvGrpSpPr>
          <p:cNvPr id="97" name="组合 96"/>
          <p:cNvGrpSpPr/>
          <p:nvPr/>
        </p:nvGrpSpPr>
        <p:grpSpPr>
          <a:xfrm>
            <a:off x="1176671" y="2360525"/>
            <a:ext cx="3168000" cy="427249"/>
            <a:chOff x="5437532" y="1167135"/>
            <a:chExt cx="3168000" cy="427249"/>
          </a:xfrm>
        </p:grpSpPr>
        <p:sp>
          <p:nvSpPr>
            <p:cNvPr id="101" name="矩形 100"/>
            <p:cNvSpPr/>
            <p:nvPr/>
          </p:nvSpPr>
          <p:spPr>
            <a:xfrm>
              <a:off x="6377157" y="1167135"/>
              <a:ext cx="1540807" cy="400110"/>
            </a:xfrm>
            <a:prstGeom prst="rect">
              <a:avLst/>
            </a:prstGeom>
          </p:spPr>
          <p:txBody>
            <a:bodyPr wrap="none">
              <a:spAutoFit/>
            </a:bodyPr>
            <a:lstStyle/>
            <a:p>
              <a:pPr algn="ctr">
                <a:defRPr/>
              </a:pPr>
              <a:r>
                <a:rPr lang="zh-CN" altLang="en-US" b="1" dirty="0" smtClean="0">
                  <a:effectLst>
                    <a:outerShdw blurRad="38100" dist="38100" dir="2700000" algn="tl">
                      <a:srgbClr val="000000">
                        <a:alpha val="43137"/>
                      </a:srgbClr>
                    </a:outerShdw>
                  </a:effectLst>
                  <a:latin typeface="黑体" pitchFamily="49" charset="-122"/>
                  <a:ea typeface="黑体" pitchFamily="49" charset="-122"/>
                </a:rPr>
                <a:t>召开 </a:t>
              </a:r>
              <a:r>
                <a:rPr lang="zh-CN" altLang="en-US" sz="2000" b="1" dirty="0" smtClean="0">
                  <a:solidFill>
                    <a:srgbClr val="C00000"/>
                  </a:solidFill>
                  <a:effectLst>
                    <a:outerShdw blurRad="38100" dist="38100" dir="2700000" algn="tl">
                      <a:srgbClr val="000000">
                        <a:alpha val="43137"/>
                      </a:srgbClr>
                    </a:outerShdw>
                  </a:effectLst>
                  <a:latin typeface="黑体" pitchFamily="49" charset="-122"/>
                  <a:ea typeface="黑体" pitchFamily="49" charset="-122"/>
                </a:rPr>
                <a:t>十九大</a:t>
              </a:r>
              <a:endParaRPr lang="zh-CN" altLang="en-US" sz="2000" b="1" dirty="0">
                <a:solidFill>
                  <a:srgbClr val="C00000"/>
                </a:solidFill>
                <a:effectLst>
                  <a:outerShdw blurRad="38100" dist="38100" dir="2700000" algn="tl">
                    <a:srgbClr val="000000">
                      <a:alpha val="43137"/>
                    </a:srgbClr>
                  </a:outerShdw>
                </a:effectLst>
                <a:latin typeface="黑体" pitchFamily="49" charset="-122"/>
                <a:ea typeface="黑体" pitchFamily="49" charset="-122"/>
              </a:endParaRPr>
            </a:p>
          </p:txBody>
        </p:sp>
        <p:cxnSp>
          <p:nvCxnSpPr>
            <p:cNvPr id="102" name="直接连接符 101"/>
            <p:cNvCxnSpPr/>
            <p:nvPr/>
          </p:nvCxnSpPr>
          <p:spPr>
            <a:xfrm>
              <a:off x="5437532" y="1592796"/>
              <a:ext cx="3168000" cy="1588"/>
            </a:xfrm>
            <a:prstGeom prst="line">
              <a:avLst/>
            </a:prstGeom>
            <a:ln w="19050"/>
          </p:spPr>
          <p:style>
            <a:lnRef idx="3">
              <a:schemeClr val="accent2"/>
            </a:lnRef>
            <a:fillRef idx="0">
              <a:schemeClr val="accent2"/>
            </a:fillRef>
            <a:effectRef idx="2">
              <a:schemeClr val="accent2"/>
            </a:effectRef>
            <a:fontRef idx="minor">
              <a:schemeClr val="tx1"/>
            </a:fontRef>
          </p:style>
        </p:cxnSp>
      </p:grpSp>
      <p:sp>
        <p:nvSpPr>
          <p:cNvPr id="103" name="矩形 102"/>
          <p:cNvSpPr/>
          <p:nvPr/>
        </p:nvSpPr>
        <p:spPr>
          <a:xfrm>
            <a:off x="642910" y="500048"/>
            <a:ext cx="2496197" cy="584775"/>
          </a:xfrm>
          <a:prstGeom prst="rect">
            <a:avLst/>
          </a:prstGeom>
        </p:spPr>
        <p:txBody>
          <a:bodyPr wrap="none">
            <a:spAutoFit/>
          </a:bodyPr>
          <a:lstStyle/>
          <a:p>
            <a:pPr algn="ctr"/>
            <a:r>
              <a:rPr lang="en-US" sz="3200" b="1"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2017</a:t>
            </a:r>
            <a:r>
              <a:rPr lang="zh-CN" altLang="en-US" sz="3200" b="1"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3200" b="1"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rPr>
              <a:t>——</a:t>
            </a:r>
            <a:endParaRPr lang="en-US" sz="3200" b="1" dirty="0" smtClean="0">
              <a:solidFill>
                <a:schemeClr val="accent2">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2" name="矩形 121"/>
          <p:cNvSpPr/>
          <p:nvPr/>
        </p:nvSpPr>
        <p:spPr>
          <a:xfrm>
            <a:off x="2839881" y="2766298"/>
            <a:ext cx="803425" cy="461665"/>
          </a:xfrm>
          <a:prstGeom prst="rect">
            <a:avLst/>
          </a:prstGeom>
        </p:spPr>
        <p:txBody>
          <a:bodyPr wrap="none">
            <a:spAutoFit/>
          </a:bodyPr>
          <a:lstStyle/>
          <a:p>
            <a:r>
              <a:rPr lang="en-US" altLang="zh-CN" sz="24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grpSp>
        <p:nvGrpSpPr>
          <p:cNvPr id="5" name="组合 4"/>
          <p:cNvGrpSpPr/>
          <p:nvPr/>
        </p:nvGrpSpPr>
        <p:grpSpPr>
          <a:xfrm>
            <a:off x="323527" y="3227963"/>
            <a:ext cx="5040561" cy="1214445"/>
            <a:chOff x="323527" y="3227963"/>
            <a:chExt cx="5248605" cy="1214445"/>
          </a:xfrm>
        </p:grpSpPr>
        <p:grpSp>
          <p:nvGrpSpPr>
            <p:cNvPr id="129" name="组合 128"/>
            <p:cNvGrpSpPr/>
            <p:nvPr/>
          </p:nvGrpSpPr>
          <p:grpSpPr>
            <a:xfrm>
              <a:off x="323527" y="3227963"/>
              <a:ext cx="5248605" cy="1214445"/>
              <a:chOff x="321224" y="3429006"/>
              <a:chExt cx="5608098" cy="1285883"/>
            </a:xfrm>
          </p:grpSpPr>
          <p:pic>
            <p:nvPicPr>
              <p:cNvPr id="121" name="图片 120" descr="u=402279309,4097702249&amp;fm=21&amp;gp=0.jpg"/>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rcRect t="9091"/>
              <a:stretch>
                <a:fillRect/>
              </a:stretch>
            </p:blipFill>
            <p:spPr bwMode="auto">
              <a:xfrm>
                <a:off x="357158" y="3429006"/>
                <a:ext cx="5572164" cy="1285883"/>
              </a:xfrm>
              <a:prstGeom prst="rect">
                <a:avLst/>
              </a:prstGeom>
            </p:spPr>
          </p:pic>
          <p:pic>
            <p:nvPicPr>
              <p:cNvPr id="124" name="图片 1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224" y="3606232"/>
                <a:ext cx="1464693" cy="957811"/>
              </a:xfrm>
              <a:prstGeom prst="rect">
                <a:avLst/>
              </a:prstGeom>
              <a:ln>
                <a:noFill/>
              </a:ln>
              <a:effectLst>
                <a:softEdge rad="112500"/>
              </a:effectLst>
            </p:spPr>
          </p:pic>
          <p:pic>
            <p:nvPicPr>
              <p:cNvPr id="125" name="图片 124" descr="u=3946932582,4186178667&amp;fm=11&amp;gp=0.jpg"/>
              <p:cNvPicPr>
                <a:picLocks noChangeAspect="1"/>
              </p:cNvPicPr>
              <p:nvPr/>
            </p:nvPicPr>
            <p:blipFill>
              <a:blip r:embed="rId5"/>
              <a:stretch>
                <a:fillRect/>
              </a:stretch>
            </p:blipFill>
            <p:spPr>
              <a:xfrm>
                <a:off x="1785918" y="3571882"/>
                <a:ext cx="1402328" cy="928694"/>
              </a:xfrm>
              <a:prstGeom prst="rect">
                <a:avLst/>
              </a:prstGeom>
              <a:ln>
                <a:noFill/>
              </a:ln>
              <a:effectLst>
                <a:softEdge rad="112500"/>
              </a:effectLst>
            </p:spPr>
          </p:pic>
          <p:pic>
            <p:nvPicPr>
              <p:cNvPr id="127" name="图片 126" descr="timg (5).jpg"/>
              <p:cNvPicPr>
                <a:picLocks noChangeAspect="1"/>
              </p:cNvPicPr>
              <p:nvPr/>
            </p:nvPicPr>
            <p:blipFill>
              <a:blip r:embed="rId6" cstate="print"/>
              <a:stretch>
                <a:fillRect/>
              </a:stretch>
            </p:blipFill>
            <p:spPr>
              <a:xfrm>
                <a:off x="3214678" y="3571882"/>
                <a:ext cx="1350159" cy="971544"/>
              </a:xfrm>
              <a:prstGeom prst="rect">
                <a:avLst/>
              </a:prstGeom>
              <a:ln>
                <a:noFill/>
              </a:ln>
              <a:effectLst>
                <a:softEdge rad="112500"/>
              </a:effectLst>
            </p:spPr>
          </p:pic>
          <p:sp>
            <p:nvSpPr>
              <p:cNvPr id="128" name="矩形 127"/>
              <p:cNvSpPr/>
              <p:nvPr/>
            </p:nvSpPr>
            <p:spPr>
              <a:xfrm>
                <a:off x="4727587" y="3857634"/>
                <a:ext cx="803425" cy="461665"/>
              </a:xfrm>
              <a:prstGeom prst="rect">
                <a:avLst/>
              </a:prstGeom>
            </p:spPr>
            <p:txBody>
              <a:bodyPr wrap="none">
                <a:spAutoFit/>
              </a:bodyPr>
              <a:lstStyle/>
              <a:p>
                <a:r>
                  <a:rPr lang="en-US" altLang="zh-CN" sz="24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smtClean="0">
                  <a:solidFill>
                    <a:schemeClr val="accent2">
                      <a:lumMod val="50000"/>
                    </a:schemeClr>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4" name="矩形 3"/>
            <p:cNvSpPr/>
            <p:nvPr/>
          </p:nvSpPr>
          <p:spPr>
            <a:xfrm>
              <a:off x="323528" y="3939902"/>
              <a:ext cx="1281120" cy="276999"/>
            </a:xfrm>
            <a:prstGeom prst="rect">
              <a:avLst/>
            </a:prstGeom>
          </p:spPr>
          <p:txBody>
            <a:bodyPr wrap="none">
              <a:spAutoFit/>
            </a:bodyPr>
            <a:lstStyle/>
            <a:p>
              <a:r>
                <a:rPr lang="zh-CN" altLang="en-US" sz="1200" b="1" spc="-150" dirty="0">
                  <a:solidFill>
                    <a:srgbClr val="C00000"/>
                  </a:solidFill>
                  <a:latin typeface="华文行楷" pitchFamily="2" charset="-122"/>
                  <a:ea typeface="华文行楷" pitchFamily="2" charset="-122"/>
                </a:rPr>
                <a:t>全面建成</a:t>
              </a:r>
              <a:r>
                <a:rPr lang="zh-CN" altLang="en-US" sz="1200" b="1" spc="-150" dirty="0" smtClean="0">
                  <a:solidFill>
                    <a:srgbClr val="C00000"/>
                  </a:solidFill>
                  <a:latin typeface="华文行楷" pitchFamily="2" charset="-122"/>
                  <a:ea typeface="华文行楷" pitchFamily="2" charset="-122"/>
                </a:rPr>
                <a:t>小康社会 </a:t>
              </a:r>
              <a:endParaRPr lang="zh-CN" altLang="en-US" sz="1200" spc="-150" dirty="0">
                <a:latin typeface="华文行楷" pitchFamily="2" charset="-122"/>
                <a:ea typeface="华文行楷" pitchFamily="2" charset="-122"/>
              </a:endParaRPr>
            </a:p>
          </p:txBody>
        </p:sp>
      </p:grpSp>
      <p:sp>
        <p:nvSpPr>
          <p:cNvPr id="51" name="矩形 50"/>
          <p:cNvSpPr/>
          <p:nvPr/>
        </p:nvSpPr>
        <p:spPr>
          <a:xfrm>
            <a:off x="5730219" y="1984516"/>
            <a:ext cx="2890580" cy="2457892"/>
          </a:xfrm>
          <a:prstGeom prst="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100"/>
          <p:cNvGrpSpPr/>
          <p:nvPr/>
        </p:nvGrpSpPr>
        <p:grpSpPr>
          <a:xfrm>
            <a:off x="5892793" y="2432962"/>
            <a:ext cx="2789754" cy="338554"/>
            <a:chOff x="6429388" y="2928940"/>
            <a:chExt cx="2789754" cy="338554"/>
          </a:xfrm>
        </p:grpSpPr>
        <p:grpSp>
          <p:nvGrpSpPr>
            <p:cNvPr id="54" name="组合 96"/>
            <p:cNvGrpSpPr/>
            <p:nvPr/>
          </p:nvGrpSpPr>
          <p:grpSpPr>
            <a:xfrm>
              <a:off x="6429388" y="3000378"/>
              <a:ext cx="180000" cy="175500"/>
              <a:chOff x="250282" y="3320438"/>
              <a:chExt cx="234000" cy="234000"/>
            </a:xfrm>
          </p:grpSpPr>
          <p:sp>
            <p:nvSpPr>
              <p:cNvPr id="56" name="椭圆 55"/>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7" name="椭圆 56"/>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55" name="矩形 54"/>
            <p:cNvSpPr/>
            <p:nvPr/>
          </p:nvSpPr>
          <p:spPr>
            <a:xfrm>
              <a:off x="6572264" y="2928940"/>
              <a:ext cx="2646878"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分析当前国内国际经济形势</a:t>
              </a:r>
              <a:endParaRPr lang="zh-CN" altLang="en-US" sz="1600" b="1" dirty="0">
                <a:solidFill>
                  <a:schemeClr val="tx1">
                    <a:lumMod val="75000"/>
                    <a:lumOff val="25000"/>
                  </a:schemeClr>
                </a:solidFill>
                <a:latin typeface="微软雅黑" pitchFamily="34" charset="-122"/>
                <a:ea typeface="微软雅黑" pitchFamily="34" charset="-122"/>
              </a:endParaRPr>
            </a:p>
          </p:txBody>
        </p:sp>
      </p:grpSp>
      <p:sp>
        <p:nvSpPr>
          <p:cNvPr id="126" name="矩形 125"/>
          <p:cNvSpPr/>
          <p:nvPr/>
        </p:nvSpPr>
        <p:spPr>
          <a:xfrm>
            <a:off x="5959105" y="3867894"/>
            <a:ext cx="2507418" cy="412613"/>
          </a:xfrm>
          <a:prstGeom prst="rect">
            <a:avLst/>
          </a:prstGeom>
        </p:spPr>
        <p:txBody>
          <a:bodyPr wrap="none">
            <a:spAutoFit/>
          </a:bodyPr>
          <a:lstStyle/>
          <a:p>
            <a:pPr>
              <a:lnSpc>
                <a:spcPct val="120000"/>
              </a:lnSpc>
            </a:pPr>
            <a:r>
              <a:rPr lang="zh-CN" altLang="en-US" sz="2000" b="1" dirty="0" smtClean="0">
                <a:latin typeface="黑体" pitchFamily="2" charset="-122"/>
                <a:ea typeface="黑体" pitchFamily="2" charset="-122"/>
              </a:rPr>
              <a:t>高屋建瓴</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切中要害</a:t>
            </a:r>
          </a:p>
        </p:txBody>
      </p:sp>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l="1259" t="31421" b="4166"/>
          <a:stretch/>
        </p:blipFill>
        <p:spPr>
          <a:xfrm>
            <a:off x="5412219" y="555526"/>
            <a:ext cx="3399360" cy="1774075"/>
          </a:xfrm>
          <a:prstGeom prst="roundRect">
            <a:avLst>
              <a:gd name="adj" fmla="val 8594"/>
            </a:avLst>
          </a:prstGeom>
          <a:solidFill>
            <a:srgbClr val="FFFFFF">
              <a:shade val="85000"/>
            </a:srgbClr>
          </a:solidFill>
          <a:ln>
            <a:noFill/>
          </a:ln>
          <a:effectLst/>
        </p:spPr>
      </p:pic>
      <p:grpSp>
        <p:nvGrpSpPr>
          <p:cNvPr id="130" name="组合 100"/>
          <p:cNvGrpSpPr/>
          <p:nvPr/>
        </p:nvGrpSpPr>
        <p:grpSpPr>
          <a:xfrm>
            <a:off x="5908110" y="2793002"/>
            <a:ext cx="2270381" cy="338554"/>
            <a:chOff x="6429388" y="2928940"/>
            <a:chExt cx="2270381" cy="338554"/>
          </a:xfrm>
        </p:grpSpPr>
        <p:grpSp>
          <p:nvGrpSpPr>
            <p:cNvPr id="131" name="组合 96"/>
            <p:cNvGrpSpPr/>
            <p:nvPr/>
          </p:nvGrpSpPr>
          <p:grpSpPr>
            <a:xfrm>
              <a:off x="6429388" y="3000378"/>
              <a:ext cx="180000" cy="175500"/>
              <a:chOff x="250282" y="3320438"/>
              <a:chExt cx="234000" cy="234000"/>
            </a:xfrm>
          </p:grpSpPr>
          <p:sp>
            <p:nvSpPr>
              <p:cNvPr id="133" name="椭圆 132"/>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4" name="椭圆 133"/>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132" name="矩形 131"/>
            <p:cNvSpPr/>
            <p:nvPr/>
          </p:nvSpPr>
          <p:spPr>
            <a:xfrm>
              <a:off x="6572264" y="2928940"/>
              <a:ext cx="2127505"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总结</a:t>
              </a:r>
              <a:r>
                <a:rPr lang="en-US" altLang="zh-CN" sz="1600" b="1" dirty="0" smtClean="0">
                  <a:solidFill>
                    <a:schemeClr val="tx1">
                      <a:lumMod val="75000"/>
                      <a:lumOff val="25000"/>
                    </a:schemeClr>
                  </a:solidFill>
                  <a:latin typeface="微软雅黑" pitchFamily="34" charset="-122"/>
                  <a:ea typeface="微软雅黑" pitchFamily="34" charset="-122"/>
                </a:rPr>
                <a:t>2016</a:t>
              </a:r>
              <a:r>
                <a:rPr lang="zh-CN" altLang="en-US" sz="1600" b="1" dirty="0" smtClean="0">
                  <a:solidFill>
                    <a:schemeClr val="tx1">
                      <a:lumMod val="75000"/>
                      <a:lumOff val="25000"/>
                    </a:schemeClr>
                  </a:solidFill>
                  <a:latin typeface="微软雅黑" pitchFamily="34" charset="-122"/>
                  <a:ea typeface="微软雅黑" pitchFamily="34" charset="-122"/>
                </a:rPr>
                <a:t>年经济工作</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135" name="组合 100"/>
          <p:cNvGrpSpPr/>
          <p:nvPr/>
        </p:nvGrpSpPr>
        <p:grpSpPr>
          <a:xfrm>
            <a:off x="5908110" y="3153042"/>
            <a:ext cx="2379386" cy="338554"/>
            <a:chOff x="6429388" y="2928940"/>
            <a:chExt cx="2379386" cy="338554"/>
          </a:xfrm>
        </p:grpSpPr>
        <p:grpSp>
          <p:nvGrpSpPr>
            <p:cNvPr id="136" name="组合 96"/>
            <p:cNvGrpSpPr/>
            <p:nvPr/>
          </p:nvGrpSpPr>
          <p:grpSpPr>
            <a:xfrm>
              <a:off x="6429388" y="3000378"/>
              <a:ext cx="180000" cy="175500"/>
              <a:chOff x="250282" y="3320438"/>
              <a:chExt cx="234000" cy="234000"/>
            </a:xfrm>
          </p:grpSpPr>
          <p:sp>
            <p:nvSpPr>
              <p:cNvPr id="138" name="椭圆 137"/>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9" name="椭圆 138"/>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137" name="矩形 136"/>
            <p:cNvSpPr/>
            <p:nvPr/>
          </p:nvSpPr>
          <p:spPr>
            <a:xfrm>
              <a:off x="6572264" y="2928940"/>
              <a:ext cx="2236510"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阐明经济工作指导思想</a:t>
              </a:r>
              <a:endParaRPr lang="zh-CN" altLang="en-US" sz="1600" b="1" dirty="0">
                <a:solidFill>
                  <a:schemeClr val="tx1">
                    <a:lumMod val="75000"/>
                    <a:lumOff val="25000"/>
                  </a:schemeClr>
                </a:solidFill>
                <a:latin typeface="微软雅黑" pitchFamily="34" charset="-122"/>
                <a:ea typeface="微软雅黑" pitchFamily="34" charset="-122"/>
              </a:endParaRPr>
            </a:p>
          </p:txBody>
        </p:sp>
      </p:grpSp>
      <p:grpSp>
        <p:nvGrpSpPr>
          <p:cNvPr id="140" name="组合 100"/>
          <p:cNvGrpSpPr/>
          <p:nvPr/>
        </p:nvGrpSpPr>
        <p:grpSpPr>
          <a:xfrm>
            <a:off x="5908110" y="3513082"/>
            <a:ext cx="2270381" cy="338554"/>
            <a:chOff x="6429388" y="2928940"/>
            <a:chExt cx="2270381" cy="338554"/>
          </a:xfrm>
        </p:grpSpPr>
        <p:grpSp>
          <p:nvGrpSpPr>
            <p:cNvPr id="141" name="组合 96"/>
            <p:cNvGrpSpPr/>
            <p:nvPr/>
          </p:nvGrpSpPr>
          <p:grpSpPr>
            <a:xfrm>
              <a:off x="6429388" y="3000378"/>
              <a:ext cx="180000" cy="175500"/>
              <a:chOff x="250282" y="3320438"/>
              <a:chExt cx="234000" cy="234000"/>
            </a:xfrm>
          </p:grpSpPr>
          <p:sp>
            <p:nvSpPr>
              <p:cNvPr id="143" name="椭圆 142"/>
              <p:cNvSpPr/>
              <p:nvPr/>
            </p:nvSpPr>
            <p:spPr>
              <a:xfrm>
                <a:off x="287406" y="3357562"/>
                <a:ext cx="142876"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4" name="椭圆 143"/>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142" name="矩形 141"/>
            <p:cNvSpPr/>
            <p:nvPr/>
          </p:nvSpPr>
          <p:spPr>
            <a:xfrm>
              <a:off x="6572264" y="2928940"/>
              <a:ext cx="2127505" cy="338554"/>
            </a:xfrm>
            <a:prstGeom prst="rect">
              <a:avLst/>
            </a:prstGeom>
          </p:spPr>
          <p:txBody>
            <a:bodyPr wrap="none">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部署</a:t>
              </a:r>
              <a:r>
                <a:rPr lang="en-US" altLang="zh-CN" sz="1600" b="1" dirty="0" smtClean="0">
                  <a:solidFill>
                    <a:schemeClr val="tx1">
                      <a:lumMod val="75000"/>
                      <a:lumOff val="25000"/>
                    </a:schemeClr>
                  </a:solidFill>
                  <a:latin typeface="微软雅黑" pitchFamily="34" charset="-122"/>
                  <a:ea typeface="微软雅黑" pitchFamily="34" charset="-122"/>
                </a:rPr>
                <a:t>2017</a:t>
              </a:r>
              <a:r>
                <a:rPr lang="zh-CN" altLang="en-US" sz="1600" b="1" dirty="0" smtClean="0">
                  <a:solidFill>
                    <a:schemeClr val="tx1">
                      <a:lumMod val="75000"/>
                      <a:lumOff val="25000"/>
                    </a:schemeClr>
                  </a:solidFill>
                  <a:latin typeface="微软雅黑" pitchFamily="34" charset="-122"/>
                  <a:ea typeface="微软雅黑" pitchFamily="34" charset="-122"/>
                </a:rPr>
                <a:t>年经济工作</a:t>
              </a:r>
              <a:endParaRPr lang="zh-CN" altLang="en-US" sz="1600" b="1" dirty="0">
                <a:solidFill>
                  <a:schemeClr val="tx1">
                    <a:lumMod val="75000"/>
                    <a:lumOff val="2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33276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1000" fill="hold"/>
                                        <p:tgtEl>
                                          <p:spTgt spid="83"/>
                                        </p:tgtEl>
                                        <p:attrNameLst>
                                          <p:attrName>ppt_w</p:attrName>
                                        </p:attrNameLst>
                                      </p:cBhvr>
                                      <p:tavLst>
                                        <p:tav tm="0">
                                          <p:val>
                                            <p:strVal val="#ppt_w*0.70"/>
                                          </p:val>
                                        </p:tav>
                                        <p:tav tm="100000">
                                          <p:val>
                                            <p:strVal val="#ppt_w"/>
                                          </p:val>
                                        </p:tav>
                                      </p:tavLst>
                                    </p:anim>
                                    <p:anim calcmode="lin" valueType="num">
                                      <p:cBhvr>
                                        <p:cTn id="14" dur="1000" fill="hold"/>
                                        <p:tgtEl>
                                          <p:spTgt spid="83"/>
                                        </p:tgtEl>
                                        <p:attrNameLst>
                                          <p:attrName>ppt_h</p:attrName>
                                        </p:attrNameLst>
                                      </p:cBhvr>
                                      <p:tavLst>
                                        <p:tav tm="0">
                                          <p:val>
                                            <p:strVal val="#ppt_h"/>
                                          </p:val>
                                        </p:tav>
                                        <p:tav tm="100000">
                                          <p:val>
                                            <p:strVal val="#ppt_h"/>
                                          </p:val>
                                        </p:tav>
                                      </p:tavLst>
                                    </p:anim>
                                    <p:animEffect transition="in" filter="fade">
                                      <p:cBhvr>
                                        <p:cTn id="15" dur="1000"/>
                                        <p:tgtEl>
                                          <p:spTgt spid="83"/>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1000" fill="hold"/>
                                        <p:tgtEl>
                                          <p:spTgt spid="94"/>
                                        </p:tgtEl>
                                        <p:attrNameLst>
                                          <p:attrName>ppt_w</p:attrName>
                                        </p:attrNameLst>
                                      </p:cBhvr>
                                      <p:tavLst>
                                        <p:tav tm="0">
                                          <p:val>
                                            <p:strVal val="#ppt_w*0.70"/>
                                          </p:val>
                                        </p:tav>
                                        <p:tav tm="100000">
                                          <p:val>
                                            <p:strVal val="#ppt_w"/>
                                          </p:val>
                                        </p:tav>
                                      </p:tavLst>
                                    </p:anim>
                                    <p:anim calcmode="lin" valueType="num">
                                      <p:cBhvr>
                                        <p:cTn id="20" dur="1000" fill="hold"/>
                                        <p:tgtEl>
                                          <p:spTgt spid="94"/>
                                        </p:tgtEl>
                                        <p:attrNameLst>
                                          <p:attrName>ppt_h</p:attrName>
                                        </p:attrNameLst>
                                      </p:cBhvr>
                                      <p:tavLst>
                                        <p:tav tm="0">
                                          <p:val>
                                            <p:strVal val="#ppt_h"/>
                                          </p:val>
                                        </p:tav>
                                        <p:tav tm="100000">
                                          <p:val>
                                            <p:strVal val="#ppt_h"/>
                                          </p:val>
                                        </p:tav>
                                      </p:tavLst>
                                    </p:anim>
                                    <p:animEffect transition="in" filter="fade">
                                      <p:cBhvr>
                                        <p:cTn id="21" dur="1000"/>
                                        <p:tgtEl>
                                          <p:spTgt spid="94"/>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p:cTn id="25" dur="1000" fill="hold"/>
                                        <p:tgtEl>
                                          <p:spTgt spid="97"/>
                                        </p:tgtEl>
                                        <p:attrNameLst>
                                          <p:attrName>ppt_w</p:attrName>
                                        </p:attrNameLst>
                                      </p:cBhvr>
                                      <p:tavLst>
                                        <p:tav tm="0">
                                          <p:val>
                                            <p:strVal val="#ppt_w*0.70"/>
                                          </p:val>
                                        </p:tav>
                                        <p:tav tm="100000">
                                          <p:val>
                                            <p:strVal val="#ppt_w"/>
                                          </p:val>
                                        </p:tav>
                                      </p:tavLst>
                                    </p:anim>
                                    <p:anim calcmode="lin" valueType="num">
                                      <p:cBhvr>
                                        <p:cTn id="26" dur="1000" fill="hold"/>
                                        <p:tgtEl>
                                          <p:spTgt spid="97"/>
                                        </p:tgtEl>
                                        <p:attrNameLst>
                                          <p:attrName>ppt_h</p:attrName>
                                        </p:attrNameLst>
                                      </p:cBhvr>
                                      <p:tavLst>
                                        <p:tav tm="0">
                                          <p:val>
                                            <p:strVal val="#ppt_h"/>
                                          </p:val>
                                        </p:tav>
                                        <p:tav tm="100000">
                                          <p:val>
                                            <p:strVal val="#ppt_h"/>
                                          </p:val>
                                        </p:tav>
                                      </p:tavLst>
                                    </p:anim>
                                    <p:animEffect transition="in" filter="fade">
                                      <p:cBhvr>
                                        <p:cTn id="27" dur="1000"/>
                                        <p:tgtEl>
                                          <p:spTgt spid="97"/>
                                        </p:tgtEl>
                                      </p:cBhvr>
                                    </p:animEffect>
                                  </p:childTnLst>
                                </p:cTn>
                              </p:par>
                            </p:childTnLst>
                          </p:cTn>
                        </p:par>
                        <p:par>
                          <p:cTn id="28" fill="hold">
                            <p:stCondLst>
                              <p:cond delay="4000"/>
                            </p:stCondLst>
                            <p:childTnLst>
                              <p:par>
                                <p:cTn id="29" presetID="17" presetClass="entr" presetSubtype="10" fill="hold" grpId="0" nodeType="after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p:cTn id="31" dur="500" fill="hold"/>
                                        <p:tgtEl>
                                          <p:spTgt spid="122"/>
                                        </p:tgtEl>
                                        <p:attrNameLst>
                                          <p:attrName>ppt_w</p:attrName>
                                        </p:attrNameLst>
                                      </p:cBhvr>
                                      <p:tavLst>
                                        <p:tav tm="0">
                                          <p:val>
                                            <p:fltVal val="0"/>
                                          </p:val>
                                        </p:tav>
                                        <p:tav tm="100000">
                                          <p:val>
                                            <p:strVal val="#ppt_w"/>
                                          </p:val>
                                        </p:tav>
                                      </p:tavLst>
                                    </p:anim>
                                    <p:anim calcmode="lin" valueType="num">
                                      <p:cBhvr>
                                        <p:cTn id="32" dur="500" fill="hold"/>
                                        <p:tgtEl>
                                          <p:spTgt spid="122"/>
                                        </p:tgtEl>
                                        <p:attrNameLst>
                                          <p:attrName>ppt_h</p:attrName>
                                        </p:attrNameLst>
                                      </p:cBhvr>
                                      <p:tavLst>
                                        <p:tav tm="0">
                                          <p:val>
                                            <p:strVal val="#ppt_h"/>
                                          </p:val>
                                        </p:tav>
                                        <p:tav tm="100000">
                                          <p:val>
                                            <p:strVal val="#ppt_h"/>
                                          </p:val>
                                        </p:tav>
                                      </p:tavLst>
                                    </p:anim>
                                  </p:childTnLst>
                                </p:cTn>
                              </p:par>
                            </p:childTnLst>
                          </p:cTn>
                        </p:par>
                        <p:par>
                          <p:cTn id="33" fill="hold">
                            <p:stCondLst>
                              <p:cond delay="45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1500"/>
                                        <p:tgtEl>
                                          <p:spTgt spid="5"/>
                                        </p:tgtEl>
                                      </p:cBhvr>
                                    </p:animEffect>
                                  </p:childTnLst>
                                </p:cTn>
                              </p:par>
                            </p:childTnLst>
                          </p:cTn>
                        </p:par>
                        <p:par>
                          <p:cTn id="37" fill="hold">
                            <p:stCondLst>
                              <p:cond delay="6000"/>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2" presetClass="entr" presetSubtype="1"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up)">
                                      <p:cBhvr>
                                        <p:cTn id="46" dur="500"/>
                                        <p:tgtEl>
                                          <p:spTgt spid="51"/>
                                        </p:tgtEl>
                                      </p:cBhvr>
                                    </p:animEffect>
                                  </p:childTnLst>
                                </p:cTn>
                              </p:par>
                            </p:childTnLst>
                          </p:cTn>
                        </p:par>
                        <p:par>
                          <p:cTn id="47" fill="hold">
                            <p:stCondLst>
                              <p:cond delay="7500"/>
                            </p:stCondLst>
                            <p:childTnLst>
                              <p:par>
                                <p:cTn id="48" presetID="2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childTnLst>
                                </p:cTn>
                              </p:par>
                            </p:childTnLst>
                          </p:cTn>
                        </p:par>
                        <p:par>
                          <p:cTn id="52" fill="hold">
                            <p:stCondLst>
                              <p:cond delay="8000"/>
                            </p:stCondLst>
                            <p:childTnLst>
                              <p:par>
                                <p:cTn id="53" presetID="23" presetClass="entr" presetSubtype="16" fill="hold" nodeType="afterEffect">
                                  <p:stCondLst>
                                    <p:cond delay="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500" fill="hold"/>
                                        <p:tgtEl>
                                          <p:spTgt spid="130"/>
                                        </p:tgtEl>
                                        <p:attrNameLst>
                                          <p:attrName>ppt_w</p:attrName>
                                        </p:attrNameLst>
                                      </p:cBhvr>
                                      <p:tavLst>
                                        <p:tav tm="0">
                                          <p:val>
                                            <p:fltVal val="0"/>
                                          </p:val>
                                        </p:tav>
                                        <p:tav tm="100000">
                                          <p:val>
                                            <p:strVal val="#ppt_w"/>
                                          </p:val>
                                        </p:tav>
                                      </p:tavLst>
                                    </p:anim>
                                    <p:anim calcmode="lin" valueType="num">
                                      <p:cBhvr>
                                        <p:cTn id="56" dur="500" fill="hold"/>
                                        <p:tgtEl>
                                          <p:spTgt spid="130"/>
                                        </p:tgtEl>
                                        <p:attrNameLst>
                                          <p:attrName>ppt_h</p:attrName>
                                        </p:attrNameLst>
                                      </p:cBhvr>
                                      <p:tavLst>
                                        <p:tav tm="0">
                                          <p:val>
                                            <p:fltVal val="0"/>
                                          </p:val>
                                        </p:tav>
                                        <p:tav tm="100000">
                                          <p:val>
                                            <p:strVal val="#ppt_h"/>
                                          </p:val>
                                        </p:tav>
                                      </p:tavLst>
                                    </p:anim>
                                  </p:childTnLst>
                                </p:cTn>
                              </p:par>
                            </p:childTnLst>
                          </p:cTn>
                        </p:par>
                        <p:par>
                          <p:cTn id="57" fill="hold">
                            <p:stCondLst>
                              <p:cond delay="8500"/>
                            </p:stCondLst>
                            <p:childTnLst>
                              <p:par>
                                <p:cTn id="58" presetID="23" presetClass="entr" presetSubtype="16" fill="hold" nodeType="afterEffect">
                                  <p:stCondLst>
                                    <p:cond delay="0"/>
                                  </p:stCondLst>
                                  <p:childTnLst>
                                    <p:set>
                                      <p:cBhvr>
                                        <p:cTn id="59" dur="1" fill="hold">
                                          <p:stCondLst>
                                            <p:cond delay="0"/>
                                          </p:stCondLst>
                                        </p:cTn>
                                        <p:tgtEl>
                                          <p:spTgt spid="135"/>
                                        </p:tgtEl>
                                        <p:attrNameLst>
                                          <p:attrName>style.visibility</p:attrName>
                                        </p:attrNameLst>
                                      </p:cBhvr>
                                      <p:to>
                                        <p:strVal val="visible"/>
                                      </p:to>
                                    </p:set>
                                    <p:anim calcmode="lin" valueType="num">
                                      <p:cBhvr>
                                        <p:cTn id="60" dur="500" fill="hold"/>
                                        <p:tgtEl>
                                          <p:spTgt spid="135"/>
                                        </p:tgtEl>
                                        <p:attrNameLst>
                                          <p:attrName>ppt_w</p:attrName>
                                        </p:attrNameLst>
                                      </p:cBhvr>
                                      <p:tavLst>
                                        <p:tav tm="0">
                                          <p:val>
                                            <p:fltVal val="0"/>
                                          </p:val>
                                        </p:tav>
                                        <p:tav tm="100000">
                                          <p:val>
                                            <p:strVal val="#ppt_w"/>
                                          </p:val>
                                        </p:tav>
                                      </p:tavLst>
                                    </p:anim>
                                    <p:anim calcmode="lin" valueType="num">
                                      <p:cBhvr>
                                        <p:cTn id="61" dur="500" fill="hold"/>
                                        <p:tgtEl>
                                          <p:spTgt spid="135"/>
                                        </p:tgtEl>
                                        <p:attrNameLst>
                                          <p:attrName>ppt_h</p:attrName>
                                        </p:attrNameLst>
                                      </p:cBhvr>
                                      <p:tavLst>
                                        <p:tav tm="0">
                                          <p:val>
                                            <p:fltVal val="0"/>
                                          </p:val>
                                        </p:tav>
                                        <p:tav tm="100000">
                                          <p:val>
                                            <p:strVal val="#ppt_h"/>
                                          </p:val>
                                        </p:tav>
                                      </p:tavLst>
                                    </p:anim>
                                  </p:childTnLst>
                                </p:cTn>
                              </p:par>
                            </p:childTnLst>
                          </p:cTn>
                        </p:par>
                        <p:par>
                          <p:cTn id="62" fill="hold">
                            <p:stCondLst>
                              <p:cond delay="9000"/>
                            </p:stCondLst>
                            <p:childTnLst>
                              <p:par>
                                <p:cTn id="63" presetID="23" presetClass="entr" presetSubtype="16" fill="hold" nodeType="afterEffect">
                                  <p:stCondLst>
                                    <p:cond delay="0"/>
                                  </p:stCondLst>
                                  <p:childTnLst>
                                    <p:set>
                                      <p:cBhvr>
                                        <p:cTn id="64" dur="1" fill="hold">
                                          <p:stCondLst>
                                            <p:cond delay="0"/>
                                          </p:stCondLst>
                                        </p:cTn>
                                        <p:tgtEl>
                                          <p:spTgt spid="140"/>
                                        </p:tgtEl>
                                        <p:attrNameLst>
                                          <p:attrName>style.visibility</p:attrName>
                                        </p:attrNameLst>
                                      </p:cBhvr>
                                      <p:to>
                                        <p:strVal val="visible"/>
                                      </p:to>
                                    </p:set>
                                    <p:anim calcmode="lin" valueType="num">
                                      <p:cBhvr>
                                        <p:cTn id="65" dur="500" fill="hold"/>
                                        <p:tgtEl>
                                          <p:spTgt spid="140"/>
                                        </p:tgtEl>
                                        <p:attrNameLst>
                                          <p:attrName>ppt_w</p:attrName>
                                        </p:attrNameLst>
                                      </p:cBhvr>
                                      <p:tavLst>
                                        <p:tav tm="0">
                                          <p:val>
                                            <p:fltVal val="0"/>
                                          </p:val>
                                        </p:tav>
                                        <p:tav tm="100000">
                                          <p:val>
                                            <p:strVal val="#ppt_w"/>
                                          </p:val>
                                        </p:tav>
                                      </p:tavLst>
                                    </p:anim>
                                    <p:anim calcmode="lin" valueType="num">
                                      <p:cBhvr>
                                        <p:cTn id="66" dur="500" fill="hold"/>
                                        <p:tgtEl>
                                          <p:spTgt spid="140"/>
                                        </p:tgtEl>
                                        <p:attrNameLst>
                                          <p:attrName>ppt_h</p:attrName>
                                        </p:attrNameLst>
                                      </p:cBhvr>
                                      <p:tavLst>
                                        <p:tav tm="0">
                                          <p:val>
                                            <p:fltVal val="0"/>
                                          </p:val>
                                        </p:tav>
                                        <p:tav tm="100000">
                                          <p:val>
                                            <p:strVal val="#ppt_h"/>
                                          </p:val>
                                        </p:tav>
                                      </p:tavLst>
                                    </p:anim>
                                  </p:childTnLst>
                                </p:cTn>
                              </p:par>
                            </p:childTnLst>
                          </p:cTn>
                        </p:par>
                        <p:par>
                          <p:cTn id="67" fill="hold">
                            <p:stCondLst>
                              <p:cond delay="9500"/>
                            </p:stCondLst>
                            <p:childTnLst>
                              <p:par>
                                <p:cTn id="68" presetID="42" presetClass="entr" presetSubtype="0" fill="hold" grpId="0" nodeType="afterEffect">
                                  <p:stCondLst>
                                    <p:cond delay="0"/>
                                  </p:stCondLst>
                                  <p:childTnLst>
                                    <p:set>
                                      <p:cBhvr>
                                        <p:cTn id="69" dur="1" fill="hold">
                                          <p:stCondLst>
                                            <p:cond delay="0"/>
                                          </p:stCondLst>
                                        </p:cTn>
                                        <p:tgtEl>
                                          <p:spTgt spid="126"/>
                                        </p:tgtEl>
                                        <p:attrNameLst>
                                          <p:attrName>style.visibility</p:attrName>
                                        </p:attrNameLst>
                                      </p:cBhvr>
                                      <p:to>
                                        <p:strVal val="visible"/>
                                      </p:to>
                                    </p:set>
                                    <p:animEffect transition="in" filter="fade">
                                      <p:cBhvr>
                                        <p:cTn id="70" dur="1000"/>
                                        <p:tgtEl>
                                          <p:spTgt spid="126"/>
                                        </p:tgtEl>
                                      </p:cBhvr>
                                    </p:animEffect>
                                    <p:anim calcmode="lin" valueType="num">
                                      <p:cBhvr>
                                        <p:cTn id="71" dur="1000" fill="hold"/>
                                        <p:tgtEl>
                                          <p:spTgt spid="126"/>
                                        </p:tgtEl>
                                        <p:attrNameLst>
                                          <p:attrName>ppt_x</p:attrName>
                                        </p:attrNameLst>
                                      </p:cBhvr>
                                      <p:tavLst>
                                        <p:tav tm="0">
                                          <p:val>
                                            <p:strVal val="#ppt_x"/>
                                          </p:val>
                                        </p:tav>
                                        <p:tav tm="100000">
                                          <p:val>
                                            <p:strVal val="#ppt_x"/>
                                          </p:val>
                                        </p:tav>
                                      </p:tavLst>
                                    </p:anim>
                                    <p:anim calcmode="lin" valueType="num">
                                      <p:cBhvr>
                                        <p:cTn id="72"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22" grpId="0"/>
      <p:bldP spid="51" grpId="0" animBg="1"/>
      <p:bldP spid="1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gray">
          <a:xfrm>
            <a:off x="1811338" y="1091803"/>
            <a:ext cx="0" cy="234672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4" y="-3572"/>
            <a:ext cx="1552575" cy="1189435"/>
            <a:chOff x="171" y="-3"/>
            <a:chExt cx="978" cy="999"/>
          </a:xfrm>
        </p:grpSpPr>
        <p:sp>
          <p:nvSpPr>
            <p:cNvPr id="6"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7"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8" name="Freeform 7"/>
          <p:cNvSpPr>
            <a:spLocks/>
          </p:cNvSpPr>
          <p:nvPr/>
        </p:nvSpPr>
        <p:spPr bwMode="gray">
          <a:xfrm>
            <a:off x="1871664" y="-7144"/>
            <a:ext cx="1895475" cy="1139429"/>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9" name="Freeform 8"/>
          <p:cNvSpPr>
            <a:spLocks/>
          </p:cNvSpPr>
          <p:nvPr/>
        </p:nvSpPr>
        <p:spPr bwMode="gray">
          <a:xfrm>
            <a:off x="1871663" y="-10716"/>
            <a:ext cx="2138362" cy="1185863"/>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0" name="Freeform 9"/>
          <p:cNvSpPr>
            <a:spLocks/>
          </p:cNvSpPr>
          <p:nvPr/>
        </p:nvSpPr>
        <p:spPr bwMode="gray">
          <a:xfrm>
            <a:off x="1871663" y="-10716"/>
            <a:ext cx="2338387" cy="1220391"/>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1" name="Freeform 10"/>
          <p:cNvSpPr>
            <a:spLocks/>
          </p:cNvSpPr>
          <p:nvPr/>
        </p:nvSpPr>
        <p:spPr bwMode="gray">
          <a:xfrm>
            <a:off x="1874839" y="3327798"/>
            <a:ext cx="3525837" cy="1826419"/>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2" name="Freeform 11"/>
          <p:cNvSpPr>
            <a:spLocks/>
          </p:cNvSpPr>
          <p:nvPr/>
        </p:nvSpPr>
        <p:spPr bwMode="gray">
          <a:xfrm>
            <a:off x="1876425" y="3356372"/>
            <a:ext cx="3265488" cy="179427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3" name="Freeform 12"/>
          <p:cNvSpPr>
            <a:spLocks/>
          </p:cNvSpPr>
          <p:nvPr/>
        </p:nvSpPr>
        <p:spPr bwMode="gray">
          <a:xfrm>
            <a:off x="1871663" y="3388519"/>
            <a:ext cx="2946400" cy="1758554"/>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4" name="Line 17"/>
          <p:cNvSpPr>
            <a:spLocks noChangeShapeType="1"/>
          </p:cNvSpPr>
          <p:nvPr/>
        </p:nvSpPr>
        <p:spPr bwMode="gray">
          <a:xfrm>
            <a:off x="1876425" y="1164431"/>
            <a:ext cx="0" cy="2218135"/>
          </a:xfrm>
          <a:prstGeom prst="line">
            <a:avLst/>
          </a:prstGeom>
          <a:noFill/>
          <a:ln w="9525">
            <a:solidFill>
              <a:schemeClr val="accent1"/>
            </a:solidFill>
            <a:round/>
            <a:headEnd/>
            <a:tailEnd/>
          </a:ln>
        </p:spPr>
        <p:txBody>
          <a:bodyPr/>
          <a:lstStyle/>
          <a:p>
            <a:endParaRPr lang="zh-CN" altLang="en-US"/>
          </a:p>
        </p:txBody>
      </p:sp>
      <p:sp>
        <p:nvSpPr>
          <p:cNvPr id="15" name="Rectangle 40"/>
          <p:cNvSpPr txBox="1">
            <a:spLocks noChangeArrowheads="1"/>
          </p:cNvSpPr>
          <p:nvPr/>
        </p:nvSpPr>
        <p:spPr bwMode="white">
          <a:xfrm>
            <a:off x="1763714" y="1545431"/>
            <a:ext cx="4968875" cy="1025129"/>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6" name="Rectangle 41"/>
          <p:cNvSpPr txBox="1">
            <a:spLocks noChangeArrowheads="1"/>
          </p:cNvSpPr>
          <p:nvPr/>
        </p:nvSpPr>
        <p:spPr bwMode="white">
          <a:xfrm>
            <a:off x="2051050" y="2247900"/>
            <a:ext cx="5473700" cy="32385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17" name="Rectangle 6"/>
          <p:cNvSpPr>
            <a:spLocks noChangeArrowheads="1"/>
          </p:cNvSpPr>
          <p:nvPr/>
        </p:nvSpPr>
        <p:spPr bwMode="gray">
          <a:xfrm>
            <a:off x="65088" y="3343275"/>
            <a:ext cx="1762125" cy="161925"/>
          </a:xfrm>
          <a:prstGeom prst="rect">
            <a:avLst/>
          </a:prstGeom>
          <a:solidFill>
            <a:schemeClr val="bg2"/>
          </a:solidFill>
          <a:ln w="9525">
            <a:noFill/>
            <a:miter lim="800000"/>
            <a:headEnd/>
            <a:tailEnd/>
          </a:ln>
        </p:spPr>
        <p:txBody>
          <a:bodyPr wrap="none" anchor="ctr"/>
          <a:lstStyle/>
          <a:p>
            <a:endParaRPr lang="zh-CN" altLang="en-US"/>
          </a:p>
        </p:txBody>
      </p:sp>
      <p:pic>
        <p:nvPicPr>
          <p:cNvPr id="19" name="图片 2" descr="章.tif"/>
          <p:cNvPicPr>
            <a:picLocks noChangeAspect="1"/>
          </p:cNvPicPr>
          <p:nvPr/>
        </p:nvPicPr>
        <p:blipFill>
          <a:blip r:embed="rId2" cstate="print"/>
          <a:srcRect/>
          <a:stretch>
            <a:fillRect/>
          </a:stretch>
        </p:blipFill>
        <p:spPr bwMode="auto">
          <a:xfrm>
            <a:off x="561956" y="1812132"/>
            <a:ext cx="1152525" cy="866775"/>
          </a:xfrm>
          <a:prstGeom prst="rect">
            <a:avLst/>
          </a:prstGeom>
          <a:noFill/>
          <a:ln w="9525">
            <a:noFill/>
            <a:miter lim="800000"/>
            <a:headEnd/>
            <a:tailEnd/>
          </a:ln>
        </p:spPr>
      </p:pic>
      <p:sp>
        <p:nvSpPr>
          <p:cNvPr id="20" name="Freeform 20"/>
          <p:cNvSpPr>
            <a:spLocks/>
          </p:cNvSpPr>
          <p:nvPr/>
        </p:nvSpPr>
        <p:spPr bwMode="gray">
          <a:xfrm>
            <a:off x="1811370" y="-7144"/>
            <a:ext cx="7332662" cy="5210175"/>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pic>
        <p:nvPicPr>
          <p:cNvPr id="4" name="Picture 8" descr="谢谢.png"/>
          <p:cNvPicPr>
            <a:picLocks noChangeAspect="1"/>
          </p:cNvPicPr>
          <p:nvPr/>
        </p:nvPicPr>
        <p:blipFill>
          <a:blip r:embed="rId3" cstate="print"/>
          <a:srcRect/>
          <a:stretch>
            <a:fillRect/>
          </a:stretch>
        </p:blipFill>
        <p:spPr bwMode="auto">
          <a:xfrm>
            <a:off x="4000496" y="1660916"/>
            <a:ext cx="1219200" cy="1800225"/>
          </a:xfrm>
          <a:prstGeom prst="rect">
            <a:avLst/>
          </a:prstGeom>
          <a:noFill/>
          <a:ln w="9525">
            <a:noFill/>
            <a:miter lim="800000"/>
            <a:headEnd/>
            <a:tailEnd/>
          </a:ln>
        </p:spPr>
      </p:pic>
      <p:sp>
        <p:nvSpPr>
          <p:cNvPr id="21" name="Text Box 8"/>
          <p:cNvSpPr txBox="1">
            <a:spLocks noChangeArrowheads="1"/>
          </p:cNvSpPr>
          <p:nvPr/>
        </p:nvSpPr>
        <p:spPr bwMode="gray">
          <a:xfrm>
            <a:off x="0" y="3291830"/>
            <a:ext cx="2711450" cy="261610"/>
          </a:xfrm>
          <a:prstGeom prst="rect">
            <a:avLst/>
          </a:prstGeom>
          <a:noFill/>
          <a:ln w="9525">
            <a:noFill/>
            <a:miter lim="800000"/>
            <a:headEnd/>
            <a:tailEnd/>
          </a:ln>
        </p:spPr>
        <p:txBody>
          <a:bodyPr wrap="square">
            <a:spAutoFit/>
          </a:bodyPr>
          <a:lstStyle/>
          <a:p>
            <a:r>
              <a:rPr lang="en-US" altLang="zh-CN" sz="1100" b="1" dirty="0">
                <a:solidFill>
                  <a:srgbClr val="A6A6A6"/>
                </a:solidFill>
                <a:latin typeface="Arial" pitchFamily="34" charset="0"/>
                <a:ea typeface="黑体" pitchFamily="2" charset="-122"/>
                <a:cs typeface="Arial" pitchFamily="34" charset="0"/>
              </a:rPr>
              <a:t>www.xingshizhengce.com</a:t>
            </a:r>
            <a:endParaRPr lang="zh-CN" altLang="en-US" sz="1100" b="1" dirty="0">
              <a:solidFill>
                <a:srgbClr val="A6A6A6"/>
              </a:solidFill>
              <a:latin typeface="Arial" pitchFamily="34" charset="0"/>
              <a:ea typeface="黑体" pitchFamily="2" charset="-122"/>
            </a:endParaRPr>
          </a:p>
        </p:txBody>
      </p:sp>
    </p:spTree>
    <p:extLst>
      <p:ext uri="{BB962C8B-B14F-4D97-AF65-F5344CB8AC3E}">
        <p14:creationId xmlns:p14="http://schemas.microsoft.com/office/powerpoint/2010/main" val="10435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0"/>
          <p:cNvGrpSpPr/>
          <p:nvPr/>
        </p:nvGrpSpPr>
        <p:grpSpPr>
          <a:xfrm>
            <a:off x="642910" y="2813375"/>
            <a:ext cx="3929090" cy="1126527"/>
            <a:chOff x="3274464" y="2936932"/>
            <a:chExt cx="3839398" cy="1126527"/>
          </a:xfrm>
        </p:grpSpPr>
        <p:sp>
          <p:nvSpPr>
            <p:cNvPr id="22" name="矩形 21"/>
            <p:cNvSpPr/>
            <p:nvPr/>
          </p:nvSpPr>
          <p:spPr>
            <a:xfrm>
              <a:off x="3542800" y="2936932"/>
              <a:ext cx="3222025" cy="1126527"/>
            </a:xfrm>
            <a:prstGeom prst="rect">
              <a:avLst/>
            </a:prstGeom>
          </p:spPr>
          <p:txBody>
            <a:bodyPr wrap="square">
              <a:spAutoFit/>
            </a:bodyPr>
            <a:lstStyle/>
            <a:p>
              <a:pPr>
                <a:lnSpc>
                  <a:spcPct val="110000"/>
                </a:lnSpc>
              </a:pPr>
              <a:r>
                <a:rPr lang="zh-CN" altLang="en-US" sz="1600" b="1" dirty="0" smtClean="0">
                  <a:solidFill>
                    <a:schemeClr val="accent2">
                      <a:lumMod val="50000"/>
                    </a:schemeClr>
                  </a:solidFill>
                </a:rPr>
                <a:t>         认识新常态，适应新常态，引领新常态，是当前和今后一个时期我国经济发展的大逻辑。</a:t>
              </a:r>
              <a:endParaRPr lang="en-US" altLang="zh-CN" sz="1600" b="1" dirty="0" smtClean="0">
                <a:solidFill>
                  <a:schemeClr val="accent2">
                    <a:lumMod val="50000"/>
                  </a:schemeClr>
                </a:solidFill>
              </a:endParaRPr>
            </a:p>
            <a:p>
              <a:pPr algn="ctr">
                <a:lnSpc>
                  <a:spcPct val="110000"/>
                </a:lnSpc>
              </a:pPr>
              <a:r>
                <a:rPr lang="en-US" altLang="zh-CN" sz="1400" b="1" dirty="0" smtClean="0">
                  <a:solidFill>
                    <a:schemeClr val="accent2">
                      <a:lumMod val="50000"/>
                    </a:schemeClr>
                  </a:solidFill>
                </a:rPr>
                <a:t>                                           ——</a:t>
              </a:r>
              <a:r>
                <a:rPr lang="zh-CN" altLang="en-US" sz="1400" b="1" dirty="0" smtClean="0">
                  <a:solidFill>
                    <a:schemeClr val="accent2">
                      <a:lumMod val="50000"/>
                    </a:schemeClr>
                  </a:solidFill>
                </a:rPr>
                <a:t>习近平</a:t>
              </a:r>
              <a:endParaRPr lang="zh-CN" altLang="en-US" sz="1400" b="1" dirty="0">
                <a:solidFill>
                  <a:schemeClr val="accent2">
                    <a:lumMod val="50000"/>
                  </a:schemeClr>
                </a:solidFill>
              </a:endParaRPr>
            </a:p>
          </p:txBody>
        </p:sp>
        <p:sp>
          <p:nvSpPr>
            <p:cNvPr id="23" name="右大括号 22"/>
            <p:cNvSpPr/>
            <p:nvPr/>
          </p:nvSpPr>
          <p:spPr>
            <a:xfrm>
              <a:off x="6861862" y="2936932"/>
              <a:ext cx="252000" cy="936000"/>
            </a:xfrm>
            <a:prstGeom prst="rightBrace">
              <a:avLst/>
            </a:prstGeom>
            <a:ln>
              <a:solidFill>
                <a:schemeClr val="accent2">
                  <a:lumMod val="50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a:p>
          </p:txBody>
        </p:sp>
        <p:sp>
          <p:nvSpPr>
            <p:cNvPr id="24" name="右大括号 23"/>
            <p:cNvSpPr/>
            <p:nvPr/>
          </p:nvSpPr>
          <p:spPr>
            <a:xfrm flipH="1">
              <a:off x="3274464" y="2974389"/>
              <a:ext cx="252000" cy="936000"/>
            </a:xfrm>
            <a:prstGeom prst="rightBrace">
              <a:avLst/>
            </a:prstGeom>
            <a:ln>
              <a:solidFill>
                <a:schemeClr val="accent2">
                  <a:lumMod val="50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a:p>
          </p:txBody>
        </p:sp>
      </p:grpSp>
      <p:grpSp>
        <p:nvGrpSpPr>
          <p:cNvPr id="99" name="组合 98"/>
          <p:cNvGrpSpPr/>
          <p:nvPr/>
        </p:nvGrpSpPr>
        <p:grpSpPr>
          <a:xfrm>
            <a:off x="1428728" y="3975974"/>
            <a:ext cx="6786610" cy="612000"/>
            <a:chOff x="1428728" y="3888576"/>
            <a:chExt cx="6786610" cy="612000"/>
          </a:xfrm>
        </p:grpSpPr>
        <p:sp>
          <p:nvSpPr>
            <p:cNvPr id="13" name="矩形 12"/>
            <p:cNvSpPr/>
            <p:nvPr/>
          </p:nvSpPr>
          <p:spPr>
            <a:xfrm>
              <a:off x="2786050" y="4031452"/>
              <a:ext cx="4124847"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认识新常态 </a:t>
              </a:r>
              <a:r>
                <a:rPr lang="en-US" altLang="zh-CN" b="1" dirty="0" smtClean="0">
                  <a:solidFill>
                    <a:schemeClr val="tx1">
                      <a:lumMod val="85000"/>
                      <a:lumOff val="15000"/>
                    </a:schemeClr>
                  </a:solidFill>
                  <a:latin typeface="微软雅黑" pitchFamily="34" charset="-122"/>
                  <a:ea typeface="微软雅黑" pitchFamily="34" charset="-122"/>
                </a:rPr>
                <a:t>· </a:t>
              </a:r>
              <a:r>
                <a:rPr lang="zh-CN" altLang="en-US" b="1" dirty="0" smtClean="0">
                  <a:solidFill>
                    <a:schemeClr val="tx1">
                      <a:lumMod val="85000"/>
                      <a:lumOff val="15000"/>
                    </a:schemeClr>
                  </a:solidFill>
                  <a:latin typeface="微软雅黑" pitchFamily="34" charset="-122"/>
                  <a:ea typeface="微软雅黑" pitchFamily="34" charset="-122"/>
                </a:rPr>
                <a:t>适应新常态 </a:t>
              </a:r>
              <a:r>
                <a:rPr lang="en-US" altLang="zh-CN" b="1" dirty="0" smtClean="0">
                  <a:solidFill>
                    <a:schemeClr val="tx1">
                      <a:lumMod val="85000"/>
                      <a:lumOff val="15000"/>
                    </a:schemeClr>
                  </a:solidFill>
                  <a:latin typeface="微软雅黑" pitchFamily="34" charset="-122"/>
                  <a:ea typeface="微软雅黑" pitchFamily="34" charset="-122"/>
                </a:rPr>
                <a:t>· </a:t>
              </a:r>
              <a:r>
                <a:rPr lang="zh-CN" altLang="en-US" b="1" dirty="0" smtClean="0">
                  <a:solidFill>
                    <a:schemeClr val="tx1">
                      <a:lumMod val="85000"/>
                      <a:lumOff val="15000"/>
                    </a:schemeClr>
                  </a:solidFill>
                  <a:latin typeface="微软雅黑" pitchFamily="34" charset="-122"/>
                  <a:ea typeface="微软雅黑" pitchFamily="34" charset="-122"/>
                </a:rPr>
                <a:t>引领新常态</a:t>
              </a:r>
              <a:endParaRPr lang="zh-CN" altLang="en-US" b="1" dirty="0">
                <a:solidFill>
                  <a:schemeClr val="tx1">
                    <a:lumMod val="85000"/>
                    <a:lumOff val="15000"/>
                  </a:schemeClr>
                </a:solidFill>
                <a:latin typeface="微软雅黑" pitchFamily="34" charset="-122"/>
                <a:ea typeface="微软雅黑" pitchFamily="34" charset="-122"/>
              </a:endParaRPr>
            </a:p>
          </p:txBody>
        </p:sp>
        <p:grpSp>
          <p:nvGrpSpPr>
            <p:cNvPr id="5" name="组合 26"/>
            <p:cNvGrpSpPr/>
            <p:nvPr/>
          </p:nvGrpSpPr>
          <p:grpSpPr>
            <a:xfrm flipH="1">
              <a:off x="6643702" y="3888576"/>
              <a:ext cx="1571636" cy="576000"/>
              <a:chOff x="428596" y="2143122"/>
              <a:chExt cx="1571636" cy="714380"/>
            </a:xfrm>
          </p:grpSpPr>
          <p:grpSp>
            <p:nvGrpSpPr>
              <p:cNvPr id="6" name="组合 11"/>
              <p:cNvGrpSpPr/>
              <p:nvPr/>
            </p:nvGrpSpPr>
            <p:grpSpPr>
              <a:xfrm>
                <a:off x="428596" y="2143122"/>
                <a:ext cx="1214446" cy="714380"/>
                <a:chOff x="428596" y="1071552"/>
                <a:chExt cx="1214446" cy="714380"/>
              </a:xfrm>
            </p:grpSpPr>
            <p:sp>
              <p:nvSpPr>
                <p:cNvPr id="31" name="圆角矩形 30"/>
                <p:cNvSpPr/>
                <p:nvPr/>
              </p:nvSpPr>
              <p:spPr>
                <a:xfrm>
                  <a:off x="428596" y="1071552"/>
                  <a:ext cx="1214446" cy="7143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00034" y="1142990"/>
                  <a:ext cx="1071570" cy="5715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黑体" pitchFamily="49" charset="-122"/>
                      <a:ea typeface="黑体" pitchFamily="49" charset="-122"/>
                    </a:rPr>
                    <a:t>大逻辑</a:t>
                  </a:r>
                  <a:endParaRPr lang="zh-CN" altLang="en-US" sz="2000" dirty="0">
                    <a:latin typeface="黑体" pitchFamily="49" charset="-122"/>
                    <a:ea typeface="黑体" pitchFamily="49" charset="-122"/>
                  </a:endParaRPr>
                </a:p>
              </p:txBody>
            </p:sp>
          </p:grpSp>
          <p:cxnSp>
            <p:nvCxnSpPr>
              <p:cNvPr id="29" name="直接连接符 28"/>
              <p:cNvCxnSpPr/>
              <p:nvPr/>
            </p:nvCxnSpPr>
            <p:spPr>
              <a:xfrm rot="10800000" flipH="1">
                <a:off x="1643042" y="2193347"/>
                <a:ext cx="357190" cy="9265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0800000" flipH="1" flipV="1">
                <a:off x="1643042" y="2714626"/>
                <a:ext cx="357190" cy="989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组合 33"/>
            <p:cNvGrpSpPr/>
            <p:nvPr/>
          </p:nvGrpSpPr>
          <p:grpSpPr>
            <a:xfrm>
              <a:off x="1428728" y="3888576"/>
              <a:ext cx="1571636" cy="612000"/>
              <a:chOff x="500034" y="2500312"/>
              <a:chExt cx="1571636" cy="612000"/>
            </a:xfrm>
          </p:grpSpPr>
          <p:grpSp>
            <p:nvGrpSpPr>
              <p:cNvPr id="8" name="组合 18"/>
              <p:cNvGrpSpPr/>
              <p:nvPr/>
            </p:nvGrpSpPr>
            <p:grpSpPr>
              <a:xfrm>
                <a:off x="500034" y="2500312"/>
                <a:ext cx="1571636" cy="612000"/>
                <a:chOff x="428596" y="2143122"/>
                <a:chExt cx="1571636" cy="714380"/>
              </a:xfrm>
            </p:grpSpPr>
            <p:grpSp>
              <p:nvGrpSpPr>
                <p:cNvPr id="9" name="组合 11"/>
                <p:cNvGrpSpPr/>
                <p:nvPr/>
              </p:nvGrpSpPr>
              <p:grpSpPr>
                <a:xfrm>
                  <a:off x="428596" y="2143122"/>
                  <a:ext cx="1214446" cy="714380"/>
                  <a:chOff x="428596" y="1071552"/>
                  <a:chExt cx="1214446" cy="714380"/>
                </a:xfrm>
              </p:grpSpPr>
              <p:sp>
                <p:nvSpPr>
                  <p:cNvPr id="10" name="圆角矩形 9"/>
                  <p:cNvSpPr/>
                  <p:nvPr/>
                </p:nvSpPr>
                <p:spPr>
                  <a:xfrm>
                    <a:off x="428596" y="1071552"/>
                    <a:ext cx="1214446" cy="7143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00034" y="1142990"/>
                    <a:ext cx="1071570" cy="5715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黑体" pitchFamily="49" charset="-122"/>
                      <a:ea typeface="黑体" pitchFamily="49" charset="-122"/>
                    </a:endParaRPr>
                  </a:p>
                </p:txBody>
              </p:sp>
            </p:grpSp>
            <p:cxnSp>
              <p:nvCxnSpPr>
                <p:cNvPr id="16" name="直接连接符 15"/>
                <p:cNvCxnSpPr/>
                <p:nvPr/>
              </p:nvCxnSpPr>
              <p:spPr>
                <a:xfrm flipV="1">
                  <a:off x="1643042" y="2190392"/>
                  <a:ext cx="357190" cy="9560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643042" y="2714626"/>
                  <a:ext cx="357190" cy="594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503891" y="2571750"/>
                <a:ext cx="1210589" cy="400110"/>
              </a:xfrm>
              <a:prstGeom prst="rect">
                <a:avLst/>
              </a:prstGeom>
            </p:spPr>
            <p:txBody>
              <a:bodyPr wrap="none">
                <a:spAutoFit/>
              </a:bodyPr>
              <a:lstStyle/>
              <a:p>
                <a:pPr algn="ctr"/>
                <a:r>
                  <a:rPr lang="zh-CN" altLang="en-US" sz="2000" dirty="0" smtClean="0">
                    <a:solidFill>
                      <a:schemeClr val="lt1"/>
                    </a:solidFill>
                    <a:latin typeface="黑体" pitchFamily="49" charset="-122"/>
                    <a:ea typeface="黑体" pitchFamily="49" charset="-122"/>
                  </a:rPr>
                  <a:t>经济发展</a:t>
                </a:r>
              </a:p>
            </p:txBody>
          </p:sp>
        </p:grpSp>
      </p:grpSp>
      <p:sp>
        <p:nvSpPr>
          <p:cNvPr id="55" name="矩形 54"/>
          <p:cNvSpPr/>
          <p:nvPr/>
        </p:nvSpPr>
        <p:spPr>
          <a:xfrm>
            <a:off x="5820411" y="1388082"/>
            <a:ext cx="2270173"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认识</a:t>
            </a:r>
            <a:r>
              <a:rPr lang="zh-CN" altLang="en-US" b="1" dirty="0">
                <a:solidFill>
                  <a:schemeClr val="tx1">
                    <a:lumMod val="85000"/>
                    <a:lumOff val="15000"/>
                  </a:schemeClr>
                </a:solidFill>
                <a:latin typeface="微软雅黑" pitchFamily="34" charset="-122"/>
                <a:ea typeface="微软雅黑" pitchFamily="34" charset="-122"/>
              </a:rPr>
              <a:t>和</a:t>
            </a:r>
            <a:r>
              <a:rPr lang="zh-CN" altLang="en-US" b="1" dirty="0" smtClean="0">
                <a:solidFill>
                  <a:schemeClr val="tx1">
                    <a:lumMod val="85000"/>
                    <a:lumOff val="15000"/>
                  </a:schemeClr>
                </a:solidFill>
                <a:latin typeface="微软雅黑" pitchFamily="34" charset="-122"/>
                <a:ea typeface="微软雅黑" pitchFamily="34" charset="-122"/>
              </a:rPr>
              <a:t>理解 </a:t>
            </a:r>
            <a:r>
              <a:rPr lang="en-US" altLang="zh-CN" b="1" dirty="0" smtClean="0">
                <a:solidFill>
                  <a:schemeClr val="tx1">
                    <a:lumMod val="85000"/>
                    <a:lumOff val="15000"/>
                  </a:schemeClr>
                </a:solidFill>
                <a:latin typeface="微软雅黑" pitchFamily="34" charset="-122"/>
                <a:ea typeface="微软雅黑" pitchFamily="34" charset="-122"/>
              </a:rPr>
              <a:t>· </a:t>
            </a:r>
            <a:r>
              <a:rPr lang="zh-CN" altLang="en-US" b="1" dirty="0" smtClean="0">
                <a:solidFill>
                  <a:schemeClr val="tx1">
                    <a:lumMod val="85000"/>
                    <a:lumOff val="15000"/>
                  </a:schemeClr>
                </a:solidFill>
                <a:latin typeface="微软雅黑" pitchFamily="34" charset="-122"/>
                <a:ea typeface="微软雅黑" pitchFamily="34" charset="-122"/>
              </a:rPr>
              <a:t>新常态</a:t>
            </a:r>
            <a:endParaRPr lang="zh-CN" altLang="en-US" b="1" dirty="0">
              <a:solidFill>
                <a:schemeClr val="tx1">
                  <a:lumMod val="85000"/>
                  <a:lumOff val="15000"/>
                </a:schemeClr>
              </a:solidFill>
            </a:endParaRPr>
          </a:p>
        </p:txBody>
      </p:sp>
      <p:sp>
        <p:nvSpPr>
          <p:cNvPr id="39" name="矩形 38"/>
          <p:cNvSpPr/>
          <p:nvPr/>
        </p:nvSpPr>
        <p:spPr>
          <a:xfrm>
            <a:off x="4981973" y="928676"/>
            <a:ext cx="1733167" cy="400110"/>
          </a:xfrm>
          <a:prstGeom prst="rect">
            <a:avLst/>
          </a:prstGeom>
          <a:noFill/>
        </p:spPr>
        <p:txBody>
          <a:bodyPr wrap="none">
            <a:spAutoFit/>
          </a:bodyPr>
          <a:lstStyle/>
          <a:p>
            <a:r>
              <a:rPr lang="zh-CN" altLang="en-US" sz="2000" b="1" dirty="0" smtClean="0">
                <a:solidFill>
                  <a:srgbClr val="C00000"/>
                </a:solidFill>
                <a:latin typeface="黑体" pitchFamily="2" charset="-122"/>
                <a:ea typeface="黑体" pitchFamily="2" charset="-122"/>
              </a:rPr>
              <a:t>我们必须</a:t>
            </a:r>
            <a:r>
              <a:rPr lang="en-US" altLang="zh-CN" sz="2000" b="1" dirty="0" smtClean="0">
                <a:solidFill>
                  <a:srgbClr val="C00000"/>
                </a:solidFill>
                <a:latin typeface="黑体" pitchFamily="2" charset="-122"/>
                <a:ea typeface="黑体" pitchFamily="2" charset="-122"/>
              </a:rPr>
              <a:t>——</a:t>
            </a:r>
            <a:endParaRPr lang="zh-CN" altLang="en-US" sz="2000" b="1" dirty="0">
              <a:solidFill>
                <a:srgbClr val="C00000"/>
              </a:solidFill>
              <a:latin typeface="黑体" pitchFamily="2" charset="-122"/>
              <a:ea typeface="黑体" pitchFamily="2" charset="-122"/>
            </a:endParaRPr>
          </a:p>
        </p:txBody>
      </p:sp>
      <p:cxnSp>
        <p:nvCxnSpPr>
          <p:cNvPr id="43" name="直接连接符 42"/>
          <p:cNvCxnSpPr/>
          <p:nvPr/>
        </p:nvCxnSpPr>
        <p:spPr>
          <a:xfrm>
            <a:off x="5357818" y="1755826"/>
            <a:ext cx="3071834" cy="158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44" name="组合 100"/>
          <p:cNvGrpSpPr/>
          <p:nvPr/>
        </p:nvGrpSpPr>
        <p:grpSpPr>
          <a:xfrm>
            <a:off x="5572132" y="1798244"/>
            <a:ext cx="1428760" cy="348557"/>
            <a:chOff x="6429389" y="2898332"/>
            <a:chExt cx="1428760" cy="348557"/>
          </a:xfrm>
        </p:grpSpPr>
        <p:grpSp>
          <p:nvGrpSpPr>
            <p:cNvPr id="45" name="组合 96"/>
            <p:cNvGrpSpPr/>
            <p:nvPr/>
          </p:nvGrpSpPr>
          <p:grpSpPr>
            <a:xfrm>
              <a:off x="6429389" y="3000378"/>
              <a:ext cx="180001" cy="175500"/>
              <a:chOff x="250282" y="3320438"/>
              <a:chExt cx="234000" cy="234000"/>
            </a:xfrm>
          </p:grpSpPr>
          <p:sp>
            <p:nvSpPr>
              <p:cNvPr id="53" name="椭圆 52"/>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4" name="椭圆 53"/>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52" name="矩形 51"/>
            <p:cNvSpPr/>
            <p:nvPr/>
          </p:nvSpPr>
          <p:spPr>
            <a:xfrm>
              <a:off x="6614099" y="2898332"/>
              <a:ext cx="1244050" cy="348557"/>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mn-ea"/>
                </a:rPr>
                <a:t>规律性变化</a:t>
              </a:r>
            </a:p>
          </p:txBody>
        </p:sp>
      </p:grpSp>
      <p:grpSp>
        <p:nvGrpSpPr>
          <p:cNvPr id="67" name="组合 100"/>
          <p:cNvGrpSpPr/>
          <p:nvPr/>
        </p:nvGrpSpPr>
        <p:grpSpPr>
          <a:xfrm>
            <a:off x="6072198" y="2123237"/>
            <a:ext cx="1714512" cy="348557"/>
            <a:chOff x="6429389" y="2898332"/>
            <a:chExt cx="1714512" cy="348557"/>
          </a:xfrm>
        </p:grpSpPr>
        <p:grpSp>
          <p:nvGrpSpPr>
            <p:cNvPr id="68" name="组合 96"/>
            <p:cNvGrpSpPr/>
            <p:nvPr/>
          </p:nvGrpSpPr>
          <p:grpSpPr>
            <a:xfrm>
              <a:off x="6429389" y="3000378"/>
              <a:ext cx="180001" cy="175500"/>
              <a:chOff x="250282" y="3320438"/>
              <a:chExt cx="234000" cy="234000"/>
            </a:xfrm>
          </p:grpSpPr>
          <p:sp>
            <p:nvSpPr>
              <p:cNvPr id="70" name="椭圆 69"/>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1" name="椭圆 70"/>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69" name="矩形 68"/>
            <p:cNvSpPr/>
            <p:nvPr/>
          </p:nvSpPr>
          <p:spPr>
            <a:xfrm>
              <a:off x="6614099" y="2898332"/>
              <a:ext cx="1529802" cy="348557"/>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mn-ea"/>
                </a:rPr>
                <a:t>背后的大逻辑</a:t>
              </a:r>
            </a:p>
          </p:txBody>
        </p:sp>
      </p:grpSp>
      <p:grpSp>
        <p:nvGrpSpPr>
          <p:cNvPr id="72" name="组合 100"/>
          <p:cNvGrpSpPr/>
          <p:nvPr/>
        </p:nvGrpSpPr>
        <p:grpSpPr>
          <a:xfrm>
            <a:off x="7143768" y="1798244"/>
            <a:ext cx="1428760" cy="348557"/>
            <a:chOff x="6429389" y="2898332"/>
            <a:chExt cx="1428760" cy="348557"/>
          </a:xfrm>
        </p:grpSpPr>
        <p:grpSp>
          <p:nvGrpSpPr>
            <p:cNvPr id="73" name="组合 96"/>
            <p:cNvGrpSpPr/>
            <p:nvPr/>
          </p:nvGrpSpPr>
          <p:grpSpPr>
            <a:xfrm>
              <a:off x="6429389" y="3000378"/>
              <a:ext cx="180001" cy="175500"/>
              <a:chOff x="250282" y="3320438"/>
              <a:chExt cx="234000" cy="234000"/>
            </a:xfrm>
          </p:grpSpPr>
          <p:sp>
            <p:nvSpPr>
              <p:cNvPr id="75" name="椭圆 74"/>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6" name="椭圆 75"/>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74" name="矩形 73"/>
            <p:cNvSpPr/>
            <p:nvPr/>
          </p:nvSpPr>
          <p:spPr>
            <a:xfrm>
              <a:off x="6614099" y="2898332"/>
              <a:ext cx="1244050" cy="348557"/>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mn-ea"/>
                </a:rPr>
                <a:t>科学内涵</a:t>
              </a:r>
            </a:p>
          </p:txBody>
        </p:sp>
      </p:grpSp>
      <p:sp>
        <p:nvSpPr>
          <p:cNvPr id="77" name="矩形 76"/>
          <p:cNvSpPr/>
          <p:nvPr/>
        </p:nvSpPr>
        <p:spPr>
          <a:xfrm>
            <a:off x="5826823" y="2631046"/>
            <a:ext cx="2031325" cy="369332"/>
          </a:xfrm>
          <a:prstGeom prst="rect">
            <a:avLst/>
          </a:prstGeom>
        </p:spPr>
        <p:txBody>
          <a:bodyPr wrap="none">
            <a:spAutoFit/>
          </a:bodyPr>
          <a:lstStyle/>
          <a:p>
            <a:r>
              <a:rPr lang="zh-CN" altLang="en-US" b="1" dirty="0" smtClean="0">
                <a:solidFill>
                  <a:schemeClr val="tx1">
                    <a:lumMod val="85000"/>
                    <a:lumOff val="15000"/>
                  </a:schemeClr>
                </a:solidFill>
                <a:latin typeface="微软雅黑" pitchFamily="34" charset="-122"/>
                <a:ea typeface="微软雅黑" pitchFamily="34" charset="-122"/>
              </a:rPr>
              <a:t>关键把握以下三点</a:t>
            </a:r>
            <a:endParaRPr lang="zh-CN" altLang="en-US" b="1" dirty="0">
              <a:solidFill>
                <a:schemeClr val="tx1">
                  <a:lumMod val="85000"/>
                  <a:lumOff val="15000"/>
                </a:schemeClr>
              </a:solidFill>
            </a:endParaRPr>
          </a:p>
        </p:txBody>
      </p:sp>
      <p:cxnSp>
        <p:nvCxnSpPr>
          <p:cNvPr id="78" name="直接连接符 77"/>
          <p:cNvCxnSpPr/>
          <p:nvPr/>
        </p:nvCxnSpPr>
        <p:spPr>
          <a:xfrm>
            <a:off x="5286380" y="2998790"/>
            <a:ext cx="3071834" cy="158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79" name="组合 100"/>
          <p:cNvGrpSpPr/>
          <p:nvPr/>
        </p:nvGrpSpPr>
        <p:grpSpPr>
          <a:xfrm>
            <a:off x="5072066" y="3041208"/>
            <a:ext cx="1428760" cy="387798"/>
            <a:chOff x="6429389" y="2898332"/>
            <a:chExt cx="1428760" cy="387798"/>
          </a:xfrm>
        </p:grpSpPr>
        <p:grpSp>
          <p:nvGrpSpPr>
            <p:cNvPr id="80" name="组合 96"/>
            <p:cNvGrpSpPr/>
            <p:nvPr/>
          </p:nvGrpSpPr>
          <p:grpSpPr>
            <a:xfrm>
              <a:off x="6429389" y="3000378"/>
              <a:ext cx="180001" cy="175500"/>
              <a:chOff x="250282" y="3320438"/>
              <a:chExt cx="234000" cy="234000"/>
            </a:xfrm>
          </p:grpSpPr>
          <p:sp>
            <p:nvSpPr>
              <p:cNvPr id="82" name="椭圆 81"/>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3" name="椭圆 82"/>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81" name="矩形 80"/>
            <p:cNvSpPr/>
            <p:nvPr/>
          </p:nvSpPr>
          <p:spPr>
            <a:xfrm>
              <a:off x="6614099" y="2898332"/>
              <a:ext cx="1244050"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mn-ea"/>
                </a:rPr>
                <a:t>速度变化</a:t>
              </a:r>
            </a:p>
          </p:txBody>
        </p:sp>
      </p:grpSp>
      <p:grpSp>
        <p:nvGrpSpPr>
          <p:cNvPr id="89" name="组合 100"/>
          <p:cNvGrpSpPr/>
          <p:nvPr/>
        </p:nvGrpSpPr>
        <p:grpSpPr>
          <a:xfrm>
            <a:off x="6357950" y="3041208"/>
            <a:ext cx="1428760" cy="387798"/>
            <a:chOff x="6429389" y="2898332"/>
            <a:chExt cx="1428760" cy="387798"/>
          </a:xfrm>
        </p:grpSpPr>
        <p:grpSp>
          <p:nvGrpSpPr>
            <p:cNvPr id="90" name="组合 96"/>
            <p:cNvGrpSpPr/>
            <p:nvPr/>
          </p:nvGrpSpPr>
          <p:grpSpPr>
            <a:xfrm>
              <a:off x="6429389" y="3000378"/>
              <a:ext cx="180001" cy="175500"/>
              <a:chOff x="250282" y="3320438"/>
              <a:chExt cx="234000" cy="234000"/>
            </a:xfrm>
          </p:grpSpPr>
          <p:sp>
            <p:nvSpPr>
              <p:cNvPr id="92" name="椭圆 91"/>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3" name="椭圆 92"/>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91" name="矩形 90"/>
            <p:cNvSpPr/>
            <p:nvPr/>
          </p:nvSpPr>
          <p:spPr>
            <a:xfrm>
              <a:off x="6614099" y="2898332"/>
              <a:ext cx="1244050" cy="387798"/>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mn-ea"/>
                </a:rPr>
                <a:t>结构优化</a:t>
              </a:r>
            </a:p>
          </p:txBody>
        </p:sp>
      </p:grpSp>
      <p:grpSp>
        <p:nvGrpSpPr>
          <p:cNvPr id="94" name="组合 100"/>
          <p:cNvGrpSpPr/>
          <p:nvPr/>
        </p:nvGrpSpPr>
        <p:grpSpPr>
          <a:xfrm>
            <a:off x="7572396" y="3028896"/>
            <a:ext cx="1428760" cy="348557"/>
            <a:chOff x="6429389" y="2898332"/>
            <a:chExt cx="1428760" cy="348557"/>
          </a:xfrm>
        </p:grpSpPr>
        <p:grpSp>
          <p:nvGrpSpPr>
            <p:cNvPr id="95" name="组合 96"/>
            <p:cNvGrpSpPr/>
            <p:nvPr/>
          </p:nvGrpSpPr>
          <p:grpSpPr>
            <a:xfrm>
              <a:off x="6429389" y="3000378"/>
              <a:ext cx="180001" cy="175500"/>
              <a:chOff x="250282" y="3320438"/>
              <a:chExt cx="234000" cy="234000"/>
            </a:xfrm>
          </p:grpSpPr>
          <p:sp>
            <p:nvSpPr>
              <p:cNvPr id="97" name="椭圆 96"/>
              <p:cNvSpPr/>
              <p:nvPr/>
            </p:nvSpPr>
            <p:spPr>
              <a:xfrm>
                <a:off x="287406" y="3357562"/>
                <a:ext cx="140399" cy="1428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8" name="椭圆 97"/>
              <p:cNvSpPr/>
              <p:nvPr/>
            </p:nvSpPr>
            <p:spPr>
              <a:xfrm>
                <a:off x="250282" y="3320438"/>
                <a:ext cx="234000" cy="234000"/>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000"/>
              </a:p>
            </p:txBody>
          </p:sp>
        </p:grpSp>
        <p:sp>
          <p:nvSpPr>
            <p:cNvPr id="96" name="矩形 95"/>
            <p:cNvSpPr/>
            <p:nvPr/>
          </p:nvSpPr>
          <p:spPr>
            <a:xfrm>
              <a:off x="6614099" y="2898332"/>
              <a:ext cx="1244050" cy="348557"/>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mn-ea"/>
                </a:rPr>
                <a:t>动能转换</a:t>
              </a:r>
            </a:p>
          </p:txBody>
        </p:sp>
      </p:grpSp>
      <p:grpSp>
        <p:nvGrpSpPr>
          <p:cNvPr id="27" name="组合 26"/>
          <p:cNvGrpSpPr/>
          <p:nvPr/>
        </p:nvGrpSpPr>
        <p:grpSpPr>
          <a:xfrm>
            <a:off x="399244" y="852081"/>
            <a:ext cx="3668700" cy="1922909"/>
            <a:chOff x="399244" y="852081"/>
            <a:chExt cx="3668700" cy="1922909"/>
          </a:xfrm>
        </p:grpSpPr>
        <p:pic>
          <p:nvPicPr>
            <p:cNvPr id="17" name="图片 1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9244" y="987574"/>
              <a:ext cx="2948620" cy="1787416"/>
            </a:xfrm>
            <a:prstGeom prst="rect">
              <a:avLst/>
            </a:prstGeom>
          </p:spPr>
        </p:pic>
        <p:pic>
          <p:nvPicPr>
            <p:cNvPr id="19" name="图片 1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0774"/>
            <a:stretch/>
          </p:blipFill>
          <p:spPr>
            <a:xfrm>
              <a:off x="1893076" y="852081"/>
              <a:ext cx="2174868" cy="927581"/>
            </a:xfrm>
            <a:prstGeom prst="rect">
              <a:avLst/>
            </a:prstGeom>
          </p:spPr>
        </p:pic>
      </p:grpSp>
      <p:grpSp>
        <p:nvGrpSpPr>
          <p:cNvPr id="26" name="组合 25"/>
          <p:cNvGrpSpPr/>
          <p:nvPr/>
        </p:nvGrpSpPr>
        <p:grpSpPr>
          <a:xfrm>
            <a:off x="3418792" y="1868739"/>
            <a:ext cx="1657264" cy="746013"/>
            <a:chOff x="3324709" y="1868739"/>
            <a:chExt cx="1657264" cy="746013"/>
          </a:xfrm>
        </p:grpSpPr>
        <p:sp>
          <p:nvSpPr>
            <p:cNvPr id="21" name="圆角矩形标注 20"/>
            <p:cNvSpPr/>
            <p:nvPr/>
          </p:nvSpPr>
          <p:spPr>
            <a:xfrm>
              <a:off x="3324709" y="1868739"/>
              <a:ext cx="1572617" cy="720000"/>
            </a:xfrm>
            <a:prstGeom prst="wedgeRoundRectCallout">
              <a:avLst>
                <a:gd name="adj1" fmla="val -42032"/>
                <a:gd name="adj2" fmla="val -62759"/>
                <a:gd name="adj3" fmla="val 16667"/>
              </a:avLst>
            </a:prstGeom>
            <a:solidFill>
              <a:srgbClr val="F6E7E6"/>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337032" y="1875382"/>
              <a:ext cx="1644941" cy="739370"/>
            </a:xfrm>
            <a:prstGeom prst="rect">
              <a:avLst/>
            </a:prstGeom>
          </p:spPr>
          <p:txBody>
            <a:bodyPr wrap="square">
              <a:spAutoFit/>
            </a:bodyPr>
            <a:lstStyle/>
            <a:p>
              <a:pPr>
                <a:lnSpc>
                  <a:spcPct val="120000"/>
                </a:lnSpc>
              </a:pPr>
              <a:r>
                <a:rPr lang="zh-CN" altLang="en-US" sz="1200" dirty="0" smtClean="0"/>
                <a:t>连续三天在头版位置刊登了“新常态下的中国经济”系列评论</a:t>
              </a:r>
              <a:endParaRPr lang="zh-CN" alt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9"/>
                                        </p:tgtEl>
                                        <p:attrNameLst>
                                          <p:attrName>ppt_y</p:attrName>
                                        </p:attrNameLst>
                                      </p:cBhvr>
                                      <p:tavLst>
                                        <p:tav tm="0">
                                          <p:val>
                                            <p:strVal val="#ppt_y"/>
                                          </p:val>
                                        </p:tav>
                                        <p:tav tm="100000">
                                          <p:val>
                                            <p:strVal val="#ppt_y"/>
                                          </p:val>
                                        </p:tav>
                                      </p:tavLst>
                                    </p:anim>
                                    <p:anim calcmode="lin" valueType="num">
                                      <p:cBhvr>
                                        <p:cTn id="25"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9"/>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4750"/>
                            </p:stCondLst>
                            <p:childTnLst>
                              <p:par>
                                <p:cTn id="39" presetID="2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childTnLst>
                                </p:cTn>
                              </p:par>
                            </p:childTnLst>
                          </p:cTn>
                        </p:par>
                        <p:par>
                          <p:cTn id="43" fill="hold">
                            <p:stCondLst>
                              <p:cond delay="5250"/>
                            </p:stCondLst>
                            <p:childTnLst>
                              <p:par>
                                <p:cTn id="44" presetID="23" presetClass="entr" presetSubtype="16"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childTnLst>
                                </p:cTn>
                              </p:par>
                            </p:childTnLst>
                          </p:cTn>
                        </p:par>
                        <p:par>
                          <p:cTn id="48" fill="hold">
                            <p:stCondLst>
                              <p:cond delay="5750"/>
                            </p:stCondLst>
                            <p:childTnLst>
                              <p:par>
                                <p:cTn id="49" presetID="2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childTnLst>
                                </p:cTn>
                              </p:par>
                            </p:childTnLst>
                          </p:cTn>
                        </p:par>
                        <p:par>
                          <p:cTn id="53" fill="hold">
                            <p:stCondLst>
                              <p:cond delay="6250"/>
                            </p:stCondLst>
                            <p:childTnLst>
                              <p:par>
                                <p:cTn id="54" presetID="42" presetClass="entr" presetSubtype="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1000"/>
                                        <p:tgtEl>
                                          <p:spTgt spid="77"/>
                                        </p:tgtEl>
                                      </p:cBhvr>
                                    </p:animEffect>
                                    <p:anim calcmode="lin" valueType="num">
                                      <p:cBhvr>
                                        <p:cTn id="57" dur="1000" fill="hold"/>
                                        <p:tgtEl>
                                          <p:spTgt spid="77"/>
                                        </p:tgtEl>
                                        <p:attrNameLst>
                                          <p:attrName>ppt_x</p:attrName>
                                        </p:attrNameLst>
                                      </p:cBhvr>
                                      <p:tavLst>
                                        <p:tav tm="0">
                                          <p:val>
                                            <p:strVal val="#ppt_x"/>
                                          </p:val>
                                        </p:tav>
                                        <p:tav tm="100000">
                                          <p:val>
                                            <p:strVal val="#ppt_x"/>
                                          </p:val>
                                        </p:tav>
                                      </p:tavLst>
                                    </p:anim>
                                    <p:anim calcmode="lin" valueType="num">
                                      <p:cBhvr>
                                        <p:cTn id="58" dur="1000" fill="hold"/>
                                        <p:tgtEl>
                                          <p:spTgt spid="77"/>
                                        </p:tgtEl>
                                        <p:attrNameLst>
                                          <p:attrName>ppt_y</p:attrName>
                                        </p:attrNameLst>
                                      </p:cBhvr>
                                      <p:tavLst>
                                        <p:tav tm="0">
                                          <p:val>
                                            <p:strVal val="#ppt_y+.1"/>
                                          </p:val>
                                        </p:tav>
                                        <p:tav tm="100000">
                                          <p:val>
                                            <p:strVal val="#ppt_y"/>
                                          </p:val>
                                        </p:tav>
                                      </p:tavLst>
                                    </p:anim>
                                  </p:childTnLst>
                                </p:cTn>
                              </p:par>
                            </p:childTnLst>
                          </p:cTn>
                        </p:par>
                        <p:par>
                          <p:cTn id="59" fill="hold">
                            <p:stCondLst>
                              <p:cond delay="7250"/>
                            </p:stCondLst>
                            <p:childTnLst>
                              <p:par>
                                <p:cTn id="60" presetID="22" presetClass="entr" presetSubtype="8"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childTnLst>
                          </p:cTn>
                        </p:par>
                        <p:par>
                          <p:cTn id="63" fill="hold">
                            <p:stCondLst>
                              <p:cond delay="7750"/>
                            </p:stCondLst>
                            <p:childTnLst>
                              <p:par>
                                <p:cTn id="64" presetID="23" presetClass="entr" presetSubtype="16" fill="hold" nodeType="afterEffect">
                                  <p:stCondLst>
                                    <p:cond delay="0"/>
                                  </p:stCondLst>
                                  <p:childTnLst>
                                    <p:set>
                                      <p:cBhvr>
                                        <p:cTn id="65" dur="1" fill="hold">
                                          <p:stCondLst>
                                            <p:cond delay="0"/>
                                          </p:stCondLst>
                                        </p:cTn>
                                        <p:tgtEl>
                                          <p:spTgt spid="79"/>
                                        </p:tgtEl>
                                        <p:attrNameLst>
                                          <p:attrName>style.visibility</p:attrName>
                                        </p:attrNameLst>
                                      </p:cBhvr>
                                      <p:to>
                                        <p:strVal val="visible"/>
                                      </p:to>
                                    </p:set>
                                    <p:anim calcmode="lin" valueType="num">
                                      <p:cBhvr>
                                        <p:cTn id="66" dur="500" fill="hold"/>
                                        <p:tgtEl>
                                          <p:spTgt spid="79"/>
                                        </p:tgtEl>
                                        <p:attrNameLst>
                                          <p:attrName>ppt_w</p:attrName>
                                        </p:attrNameLst>
                                      </p:cBhvr>
                                      <p:tavLst>
                                        <p:tav tm="0">
                                          <p:val>
                                            <p:fltVal val="0"/>
                                          </p:val>
                                        </p:tav>
                                        <p:tav tm="100000">
                                          <p:val>
                                            <p:strVal val="#ppt_w"/>
                                          </p:val>
                                        </p:tav>
                                      </p:tavLst>
                                    </p:anim>
                                    <p:anim calcmode="lin" valueType="num">
                                      <p:cBhvr>
                                        <p:cTn id="67" dur="500" fill="hold"/>
                                        <p:tgtEl>
                                          <p:spTgt spid="79"/>
                                        </p:tgtEl>
                                        <p:attrNameLst>
                                          <p:attrName>ppt_h</p:attrName>
                                        </p:attrNameLst>
                                      </p:cBhvr>
                                      <p:tavLst>
                                        <p:tav tm="0">
                                          <p:val>
                                            <p:fltVal val="0"/>
                                          </p:val>
                                        </p:tav>
                                        <p:tav tm="100000">
                                          <p:val>
                                            <p:strVal val="#ppt_h"/>
                                          </p:val>
                                        </p:tav>
                                      </p:tavLst>
                                    </p:anim>
                                  </p:childTnLst>
                                </p:cTn>
                              </p:par>
                            </p:childTnLst>
                          </p:cTn>
                        </p:par>
                        <p:par>
                          <p:cTn id="68" fill="hold">
                            <p:stCondLst>
                              <p:cond delay="8250"/>
                            </p:stCondLst>
                            <p:childTnLst>
                              <p:par>
                                <p:cTn id="69" presetID="2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childTnLst>
                                </p:cTn>
                              </p:par>
                            </p:childTnLst>
                          </p:cTn>
                        </p:par>
                        <p:par>
                          <p:cTn id="73" fill="hold">
                            <p:stCondLst>
                              <p:cond delay="8750"/>
                            </p:stCondLst>
                            <p:childTnLst>
                              <p:par>
                                <p:cTn id="74" presetID="23" presetClass="entr" presetSubtype="16" fill="hold" nodeType="afterEffect">
                                  <p:stCondLst>
                                    <p:cond delay="0"/>
                                  </p:stCondLst>
                                  <p:childTnLst>
                                    <p:set>
                                      <p:cBhvr>
                                        <p:cTn id="75" dur="1" fill="hold">
                                          <p:stCondLst>
                                            <p:cond delay="0"/>
                                          </p:stCondLst>
                                        </p:cTn>
                                        <p:tgtEl>
                                          <p:spTgt spid="94"/>
                                        </p:tgtEl>
                                        <p:attrNameLst>
                                          <p:attrName>style.visibility</p:attrName>
                                        </p:attrNameLst>
                                      </p:cBhvr>
                                      <p:to>
                                        <p:strVal val="visible"/>
                                      </p:to>
                                    </p:set>
                                    <p:anim calcmode="lin" valueType="num">
                                      <p:cBhvr>
                                        <p:cTn id="76" dur="500" fill="hold"/>
                                        <p:tgtEl>
                                          <p:spTgt spid="94"/>
                                        </p:tgtEl>
                                        <p:attrNameLst>
                                          <p:attrName>ppt_w</p:attrName>
                                        </p:attrNameLst>
                                      </p:cBhvr>
                                      <p:tavLst>
                                        <p:tav tm="0">
                                          <p:val>
                                            <p:fltVal val="0"/>
                                          </p:val>
                                        </p:tav>
                                        <p:tav tm="100000">
                                          <p:val>
                                            <p:strVal val="#ppt_w"/>
                                          </p:val>
                                        </p:tav>
                                      </p:tavLst>
                                    </p:anim>
                                    <p:anim calcmode="lin" valueType="num">
                                      <p:cBhvr>
                                        <p:cTn id="77" dur="500" fill="hold"/>
                                        <p:tgtEl>
                                          <p:spTgt spid="94"/>
                                        </p:tgtEl>
                                        <p:attrNameLst>
                                          <p:attrName>ppt_h</p:attrName>
                                        </p:attrNameLst>
                                      </p:cBhvr>
                                      <p:tavLst>
                                        <p:tav tm="0">
                                          <p:val>
                                            <p:fltVal val="0"/>
                                          </p:val>
                                        </p:tav>
                                        <p:tav tm="100000">
                                          <p:val>
                                            <p:strVal val="#ppt_h"/>
                                          </p:val>
                                        </p:tav>
                                      </p:tavLst>
                                    </p:anim>
                                  </p:childTnLst>
                                </p:cTn>
                              </p:par>
                            </p:childTnLst>
                          </p:cTn>
                        </p:par>
                        <p:par>
                          <p:cTn id="78" fill="hold">
                            <p:stCondLst>
                              <p:cond delay="9250"/>
                            </p:stCondLst>
                            <p:childTnLst>
                              <p:par>
                                <p:cTn id="79" presetID="22" presetClass="entr" presetSubtype="8"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left)">
                                      <p:cBhvr>
                                        <p:cTn id="81"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9"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
          <p:cNvGrpSpPr/>
          <p:nvPr/>
        </p:nvGrpSpPr>
        <p:grpSpPr>
          <a:xfrm>
            <a:off x="179512" y="912158"/>
            <a:ext cx="4714908" cy="3374104"/>
            <a:chOff x="221338" y="912158"/>
            <a:chExt cx="4714908" cy="3374104"/>
          </a:xfrm>
        </p:grpSpPr>
        <p:grpSp>
          <p:nvGrpSpPr>
            <p:cNvPr id="9" name="组合 8"/>
            <p:cNvGrpSpPr/>
            <p:nvPr/>
          </p:nvGrpSpPr>
          <p:grpSpPr>
            <a:xfrm>
              <a:off x="221338" y="1000114"/>
              <a:ext cx="4714908" cy="3286148"/>
              <a:chOff x="221338" y="1000114"/>
              <a:chExt cx="4714908" cy="3286148"/>
            </a:xfrm>
          </p:grpSpPr>
          <p:graphicFrame>
            <p:nvGraphicFramePr>
              <p:cNvPr id="3" name="图表 2"/>
              <p:cNvGraphicFramePr/>
              <p:nvPr>
                <p:extLst>
                  <p:ext uri="{D42A27DB-BD31-4B8C-83A1-F6EECF244321}">
                    <p14:modId xmlns:p14="http://schemas.microsoft.com/office/powerpoint/2010/main" val="4130965373"/>
                  </p:ext>
                </p:extLst>
              </p:nvPr>
            </p:nvGraphicFramePr>
            <p:xfrm>
              <a:off x="221338" y="1000114"/>
              <a:ext cx="4714908" cy="3286148"/>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4262818" y="1158012"/>
                <a:ext cx="466794" cy="261610"/>
              </a:xfrm>
              <a:prstGeom prst="rect">
                <a:avLst/>
              </a:prstGeom>
            </p:spPr>
            <p:txBody>
              <a:bodyPr wrap="none">
                <a:spAutoFit/>
              </a:bodyPr>
              <a:lstStyle/>
              <a:p>
                <a:r>
                  <a:rPr lang="zh-CN" altLang="en-US" sz="1050" b="1" dirty="0" smtClean="0">
                    <a:solidFill>
                      <a:schemeClr val="tx2"/>
                    </a:solidFill>
                    <a:latin typeface="黑体" pitchFamily="49" charset="-122"/>
                    <a:ea typeface="黑体" pitchFamily="49" charset="-122"/>
                  </a:rPr>
                  <a:t>亿元</a:t>
                </a:r>
                <a:endParaRPr lang="zh-CN" altLang="en-US" sz="1050" dirty="0">
                  <a:solidFill>
                    <a:schemeClr val="tx2"/>
                  </a:solidFill>
                  <a:latin typeface="黑体" pitchFamily="49" charset="-122"/>
                  <a:ea typeface="黑体" pitchFamily="49" charset="-122"/>
                </a:endParaRPr>
              </a:p>
            </p:txBody>
          </p:sp>
          <p:sp>
            <p:nvSpPr>
              <p:cNvPr id="8" name="矩形 7"/>
              <p:cNvSpPr/>
              <p:nvPr/>
            </p:nvSpPr>
            <p:spPr>
              <a:xfrm>
                <a:off x="899592" y="3219822"/>
                <a:ext cx="466794" cy="261610"/>
              </a:xfrm>
              <a:prstGeom prst="rect">
                <a:avLst/>
              </a:prstGeom>
            </p:spPr>
            <p:txBody>
              <a:bodyPr wrap="none">
                <a:spAutoFit/>
              </a:bodyPr>
              <a:lstStyle/>
              <a:p>
                <a:r>
                  <a:rPr lang="zh-CN" altLang="en-US" sz="1050" b="1" dirty="0" smtClean="0">
                    <a:solidFill>
                      <a:schemeClr val="tx2"/>
                    </a:solidFill>
                    <a:latin typeface="黑体" pitchFamily="49" charset="-122"/>
                    <a:ea typeface="黑体" pitchFamily="49" charset="-122"/>
                  </a:rPr>
                  <a:t>亿元</a:t>
                </a:r>
                <a:endParaRPr lang="zh-CN" altLang="en-US" sz="1050" dirty="0">
                  <a:solidFill>
                    <a:schemeClr val="tx2"/>
                  </a:solidFill>
                  <a:latin typeface="黑体" pitchFamily="49" charset="-122"/>
                  <a:ea typeface="黑体" pitchFamily="49" charset="-122"/>
                </a:endParaRPr>
              </a:p>
            </p:txBody>
          </p:sp>
        </p:grpSp>
        <p:sp>
          <p:nvSpPr>
            <p:cNvPr id="10" name="矩形 9"/>
            <p:cNvSpPr/>
            <p:nvPr/>
          </p:nvSpPr>
          <p:spPr>
            <a:xfrm>
              <a:off x="221835" y="912158"/>
              <a:ext cx="992579" cy="230832"/>
            </a:xfrm>
            <a:prstGeom prst="rect">
              <a:avLst/>
            </a:prstGeom>
          </p:spPr>
          <p:txBody>
            <a:bodyPr wrap="none">
              <a:spAutoFit/>
            </a:bodyPr>
            <a:lstStyle/>
            <a:p>
              <a:r>
                <a:rPr lang="zh-CN" altLang="en-US" sz="900" b="1" dirty="0" smtClean="0">
                  <a:latin typeface="+mn-ea"/>
                </a:rPr>
                <a:t>（单位：亿元）</a:t>
              </a:r>
              <a:endParaRPr lang="zh-CN" altLang="en-US" sz="900" dirty="0">
                <a:latin typeface="+mn-ea"/>
              </a:endParaRPr>
            </a:p>
          </p:txBody>
        </p:sp>
      </p:grpSp>
      <p:graphicFrame>
        <p:nvGraphicFramePr>
          <p:cNvPr id="6" name="图表 5"/>
          <p:cNvGraphicFramePr/>
          <p:nvPr>
            <p:extLst>
              <p:ext uri="{D42A27DB-BD31-4B8C-83A1-F6EECF244321}">
                <p14:modId xmlns:p14="http://schemas.microsoft.com/office/powerpoint/2010/main" val="1627332964"/>
              </p:ext>
            </p:extLst>
          </p:nvPr>
        </p:nvGraphicFramePr>
        <p:xfrm>
          <a:off x="737596" y="1027574"/>
          <a:ext cx="4064910" cy="285752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1"/>
          <p:cNvSpPr/>
          <p:nvPr/>
        </p:nvSpPr>
        <p:spPr>
          <a:xfrm>
            <a:off x="3500430" y="214296"/>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速度变化</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4" name="矩形 3"/>
          <p:cNvSpPr/>
          <p:nvPr/>
        </p:nvSpPr>
        <p:spPr>
          <a:xfrm>
            <a:off x="649966" y="4295015"/>
            <a:ext cx="4493538" cy="276999"/>
          </a:xfrm>
          <a:prstGeom prst="rect">
            <a:avLst/>
          </a:prstGeom>
        </p:spPr>
        <p:txBody>
          <a:bodyPr wrap="none">
            <a:spAutoFit/>
          </a:bodyPr>
          <a:lstStyle/>
          <a:p>
            <a:r>
              <a:rPr lang="zh-CN" altLang="en-US" sz="1200" b="1" dirty="0" smtClean="0">
                <a:solidFill>
                  <a:schemeClr val="tx2"/>
                </a:solidFill>
                <a:latin typeface="宋体"/>
                <a:ea typeface="宋体"/>
              </a:rPr>
              <a:t>▇</a:t>
            </a:r>
            <a:r>
              <a:rPr lang="zh-CN" altLang="en-US" sz="1200" b="1" dirty="0" smtClean="0">
                <a:solidFill>
                  <a:schemeClr val="accent1"/>
                </a:solidFill>
                <a:latin typeface="宋体"/>
                <a:ea typeface="宋体"/>
              </a:rPr>
              <a:t> </a:t>
            </a:r>
            <a:r>
              <a:rPr lang="zh-CN" altLang="en-US" sz="1200" b="1" dirty="0" smtClean="0">
                <a:latin typeface="宋体"/>
                <a:ea typeface="宋体"/>
              </a:rPr>
              <a:t>国内生产总值（亿元）   </a:t>
            </a:r>
            <a:r>
              <a:rPr lang="zh-CN" altLang="en-US" sz="1200" b="1" dirty="0" smtClean="0">
                <a:solidFill>
                  <a:schemeClr val="accent2"/>
                </a:solidFill>
                <a:latin typeface="宋体"/>
              </a:rPr>
              <a:t>━ </a:t>
            </a:r>
            <a:r>
              <a:rPr lang="zh-CN" altLang="en-US" sz="1200" b="1" dirty="0" smtClean="0">
                <a:latin typeface="宋体"/>
              </a:rPr>
              <a:t>国内生产总值增长率（</a:t>
            </a:r>
            <a:r>
              <a:rPr lang="en-US" altLang="zh-CN" sz="1200" b="1" dirty="0" smtClean="0">
                <a:latin typeface="宋体"/>
              </a:rPr>
              <a:t>%</a:t>
            </a:r>
            <a:r>
              <a:rPr lang="zh-CN" altLang="en-US" sz="1200" b="1" dirty="0" smtClean="0">
                <a:latin typeface="宋体"/>
              </a:rPr>
              <a:t>）   </a:t>
            </a:r>
            <a:endParaRPr lang="zh-CN" altLang="en-US" sz="1200" dirty="0"/>
          </a:p>
        </p:txBody>
      </p:sp>
      <p:sp>
        <p:nvSpPr>
          <p:cNvPr id="12" name="圆角矩形 11"/>
          <p:cNvSpPr/>
          <p:nvPr/>
        </p:nvSpPr>
        <p:spPr>
          <a:xfrm>
            <a:off x="5072066" y="1214428"/>
            <a:ext cx="3714776" cy="1518714"/>
          </a:xfrm>
          <a:prstGeom prst="roundRect">
            <a:avLst/>
          </a:prstGeom>
          <a:noFill/>
          <a:ln w="19050">
            <a:noFill/>
            <a:prstDash val="sysDot"/>
          </a:ln>
        </p:spPr>
        <p:txBody>
          <a:bodyPr wrap="square">
            <a:spAutoFit/>
          </a:bodyPr>
          <a:lstStyle/>
          <a:p>
            <a:pPr>
              <a:lnSpc>
                <a:spcPct val="130000"/>
              </a:lnSpc>
            </a:pPr>
            <a:r>
              <a:rPr lang="en-US" sz="1400" b="1" dirty="0" smtClean="0">
                <a:solidFill>
                  <a:schemeClr val="tx1">
                    <a:lumMod val="85000"/>
                    <a:lumOff val="15000"/>
                  </a:schemeClr>
                </a:solidFill>
                <a:latin typeface="微软雅黑" pitchFamily="34" charset="-122"/>
                <a:ea typeface="微软雅黑" pitchFamily="34" charset="-122"/>
              </a:rPr>
              <a:t>2003-2007</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sz="1400" b="1" dirty="0" smtClean="0">
                <a:solidFill>
                  <a:schemeClr val="tx1">
                    <a:lumMod val="85000"/>
                    <a:lumOff val="15000"/>
                  </a:schemeClr>
                </a:solidFill>
                <a:latin typeface="微软雅黑" pitchFamily="34" charset="-122"/>
                <a:ea typeface="微软雅黑" pitchFamily="34" charset="-122"/>
              </a:rPr>
              <a:t>GDP</a:t>
            </a:r>
            <a:r>
              <a:rPr lang="zh-CN" altLang="en-US" sz="1400" b="1" dirty="0" smtClean="0">
                <a:solidFill>
                  <a:schemeClr val="tx1">
                    <a:lumMod val="85000"/>
                    <a:lumOff val="15000"/>
                  </a:schemeClr>
                </a:solidFill>
                <a:latin typeface="微软雅黑" pitchFamily="34" charset="-122"/>
                <a:ea typeface="微软雅黑" pitchFamily="34" charset="-122"/>
              </a:rPr>
              <a:t>年均增长 </a:t>
            </a:r>
            <a:r>
              <a:rPr lang="en-US" sz="1600" b="1" dirty="0" smtClean="0">
                <a:solidFill>
                  <a:srgbClr val="C00000"/>
                </a:solidFill>
                <a:latin typeface="微软雅黑" pitchFamily="34" charset="-122"/>
                <a:ea typeface="微软雅黑" pitchFamily="34" charset="-122"/>
              </a:rPr>
              <a:t>11.7%</a:t>
            </a:r>
            <a:endParaRPr lang="en-US" sz="1400" b="1" dirty="0" smtClean="0">
              <a:solidFill>
                <a:srgbClr val="C00000"/>
              </a:solidFill>
              <a:latin typeface="微软雅黑" pitchFamily="34" charset="-122"/>
              <a:ea typeface="微软雅黑" pitchFamily="34" charset="-122"/>
            </a:endParaRPr>
          </a:p>
          <a:p>
            <a:pPr>
              <a:lnSpc>
                <a:spcPct val="130000"/>
              </a:lnSpc>
            </a:pPr>
            <a:r>
              <a:rPr lang="en-US" sz="1400" b="1" dirty="0" smtClean="0">
                <a:solidFill>
                  <a:schemeClr val="tx1">
                    <a:lumMod val="85000"/>
                    <a:lumOff val="15000"/>
                  </a:schemeClr>
                </a:solidFill>
                <a:latin typeface="微软雅黑" pitchFamily="34" charset="-122"/>
                <a:ea typeface="微软雅黑" pitchFamily="34" charset="-122"/>
              </a:rPr>
              <a:t>2008-2011</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altLang="zh-CN" sz="1400" b="1" dirty="0" smtClean="0">
                <a:solidFill>
                  <a:schemeClr val="tx1">
                    <a:lumMod val="85000"/>
                    <a:lumOff val="15000"/>
                  </a:schemeClr>
                </a:solidFill>
                <a:latin typeface="微软雅黑" pitchFamily="34" charset="-122"/>
                <a:ea typeface="微软雅黑" pitchFamily="34" charset="-122"/>
              </a:rPr>
              <a:t>GDP</a:t>
            </a:r>
            <a:r>
              <a:rPr lang="zh-CN" altLang="en-US" sz="1400" b="1" dirty="0" smtClean="0">
                <a:solidFill>
                  <a:schemeClr val="tx1">
                    <a:lumMod val="85000"/>
                    <a:lumOff val="15000"/>
                  </a:schemeClr>
                </a:solidFill>
                <a:latin typeface="微软雅黑" pitchFamily="34" charset="-122"/>
                <a:ea typeface="微软雅黑" pitchFamily="34" charset="-122"/>
              </a:rPr>
              <a:t>年均增长 </a:t>
            </a:r>
            <a:r>
              <a:rPr lang="en-US" sz="1600" b="1" dirty="0" smtClean="0">
                <a:solidFill>
                  <a:srgbClr val="C00000"/>
                </a:solidFill>
                <a:latin typeface="微软雅黑" pitchFamily="34" charset="-122"/>
                <a:ea typeface="微软雅黑" pitchFamily="34" charset="-122"/>
              </a:rPr>
              <a:t>9.8%</a:t>
            </a:r>
          </a:p>
          <a:p>
            <a:pPr>
              <a:lnSpc>
                <a:spcPct val="130000"/>
              </a:lnSpc>
            </a:pPr>
            <a:r>
              <a:rPr lang="en-US" sz="1400" b="1" dirty="0" smtClean="0">
                <a:solidFill>
                  <a:schemeClr val="tx1">
                    <a:lumMod val="85000"/>
                    <a:lumOff val="15000"/>
                  </a:schemeClr>
                </a:solidFill>
                <a:latin typeface="微软雅黑" pitchFamily="34" charset="-122"/>
                <a:ea typeface="微软雅黑" pitchFamily="34" charset="-122"/>
              </a:rPr>
              <a:t>2012-2015</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sz="1400" b="1" dirty="0" smtClean="0">
                <a:solidFill>
                  <a:schemeClr val="tx1">
                    <a:lumMod val="85000"/>
                    <a:lumOff val="15000"/>
                  </a:schemeClr>
                </a:solidFill>
                <a:latin typeface="微软雅黑" pitchFamily="34" charset="-122"/>
                <a:ea typeface="微软雅黑" pitchFamily="34" charset="-122"/>
              </a:rPr>
              <a:t>GDP</a:t>
            </a:r>
            <a:r>
              <a:rPr lang="zh-CN" altLang="en-US" sz="1400" b="1" dirty="0" smtClean="0">
                <a:solidFill>
                  <a:schemeClr val="tx1">
                    <a:lumMod val="85000"/>
                    <a:lumOff val="15000"/>
                  </a:schemeClr>
                </a:solidFill>
                <a:latin typeface="微软雅黑" pitchFamily="34" charset="-122"/>
                <a:ea typeface="微软雅黑" pitchFamily="34" charset="-122"/>
              </a:rPr>
              <a:t>平均增速降为 </a:t>
            </a:r>
            <a:r>
              <a:rPr lang="en-US" sz="1600" b="1" dirty="0" smtClean="0">
                <a:solidFill>
                  <a:srgbClr val="C00000"/>
                </a:solidFill>
                <a:latin typeface="微软雅黑" pitchFamily="34" charset="-122"/>
                <a:ea typeface="微软雅黑" pitchFamily="34" charset="-122"/>
              </a:rPr>
              <a:t>7.5%</a:t>
            </a:r>
          </a:p>
          <a:p>
            <a:pPr>
              <a:lnSpc>
                <a:spcPct val="130000"/>
              </a:lnSpc>
            </a:pPr>
            <a:r>
              <a:rPr lang="en-US" sz="1400" b="1" dirty="0" smtClean="0">
                <a:solidFill>
                  <a:schemeClr val="tx1">
                    <a:lumMod val="85000"/>
                    <a:lumOff val="15000"/>
                  </a:schemeClr>
                </a:solidFill>
                <a:latin typeface="微软雅黑" pitchFamily="34" charset="-122"/>
                <a:ea typeface="微软雅黑" pitchFamily="34" charset="-122"/>
              </a:rPr>
              <a:t>2016</a:t>
            </a:r>
            <a:r>
              <a:rPr lang="zh-CN" altLang="en-US" sz="1400" b="1" dirty="0" smtClean="0">
                <a:solidFill>
                  <a:schemeClr val="tx1">
                    <a:lumMod val="85000"/>
                    <a:lumOff val="15000"/>
                  </a:schemeClr>
                </a:solidFill>
                <a:latin typeface="微软雅黑" pitchFamily="34" charset="-122"/>
                <a:ea typeface="微软雅黑" pitchFamily="34" charset="-122"/>
              </a:rPr>
              <a:t>年，</a:t>
            </a:r>
            <a:r>
              <a:rPr lang="en-US" altLang="zh-CN" sz="1400" b="1" dirty="0" smtClean="0">
                <a:solidFill>
                  <a:schemeClr val="tx1">
                    <a:lumMod val="85000"/>
                    <a:lumOff val="15000"/>
                  </a:schemeClr>
                </a:solidFill>
                <a:latin typeface="微软雅黑" pitchFamily="34" charset="-122"/>
                <a:ea typeface="微软雅黑" pitchFamily="34" charset="-122"/>
              </a:rPr>
              <a:t>GDP</a:t>
            </a:r>
            <a:r>
              <a:rPr lang="zh-CN" altLang="en-US" sz="1400" b="1" dirty="0" smtClean="0">
                <a:solidFill>
                  <a:schemeClr val="tx1">
                    <a:lumMod val="85000"/>
                    <a:lumOff val="15000"/>
                  </a:schemeClr>
                </a:solidFill>
                <a:latin typeface="微软雅黑" pitchFamily="34" charset="-122"/>
                <a:ea typeface="微软雅黑" pitchFamily="34" charset="-122"/>
              </a:rPr>
              <a:t>增速进一步放缓至 </a:t>
            </a:r>
            <a:r>
              <a:rPr lang="en-US" sz="1600" b="1" dirty="0" smtClean="0">
                <a:solidFill>
                  <a:srgbClr val="C00000"/>
                </a:solidFill>
                <a:latin typeface="微软雅黑" pitchFamily="34" charset="-122"/>
                <a:ea typeface="微软雅黑" pitchFamily="34" charset="-122"/>
              </a:rPr>
              <a:t>6.7%</a:t>
            </a:r>
            <a:endParaRPr lang="zh-CN" altLang="en-US" sz="1600" b="1" dirty="0">
              <a:solidFill>
                <a:srgbClr val="C00000"/>
              </a:solidFill>
              <a:latin typeface="微软雅黑" pitchFamily="34" charset="-122"/>
              <a:ea typeface="微软雅黑" pitchFamily="34" charset="-122"/>
            </a:endParaRPr>
          </a:p>
        </p:txBody>
      </p:sp>
      <p:pic>
        <p:nvPicPr>
          <p:cNvPr id="15" name="图片 1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96" t="6755" r="5316" b="4630"/>
          <a:stretch/>
        </p:blipFill>
        <p:spPr>
          <a:xfrm>
            <a:off x="7143768" y="3071816"/>
            <a:ext cx="1679056" cy="1315001"/>
          </a:xfrm>
          <a:prstGeom prst="rect">
            <a:avLst/>
          </a:prstGeom>
        </p:spPr>
      </p:pic>
      <p:grpSp>
        <p:nvGrpSpPr>
          <p:cNvPr id="11" name="组合 16"/>
          <p:cNvGrpSpPr/>
          <p:nvPr/>
        </p:nvGrpSpPr>
        <p:grpSpPr>
          <a:xfrm>
            <a:off x="4929190" y="2857502"/>
            <a:ext cx="2357454" cy="1500198"/>
            <a:chOff x="5214942" y="1071552"/>
            <a:chExt cx="2357454" cy="1500198"/>
          </a:xfrm>
        </p:grpSpPr>
        <p:sp>
          <p:nvSpPr>
            <p:cNvPr id="16" name="云形标注 15"/>
            <p:cNvSpPr/>
            <p:nvPr/>
          </p:nvSpPr>
          <p:spPr>
            <a:xfrm>
              <a:off x="5214942" y="1071552"/>
              <a:ext cx="2357454" cy="1500198"/>
            </a:xfrm>
            <a:prstGeom prst="cloudCallout">
              <a:avLst>
                <a:gd name="adj1" fmla="val -67908"/>
                <a:gd name="adj2" fmla="val -27620"/>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429256" y="1378707"/>
              <a:ext cx="2071702" cy="978729"/>
            </a:xfrm>
            <a:prstGeom prst="rect">
              <a:avLst/>
            </a:prstGeom>
          </p:spPr>
          <p:txBody>
            <a:bodyPr wrap="square">
              <a:spAutoFit/>
            </a:bodyPr>
            <a:lstStyle/>
            <a:p>
              <a:pPr>
                <a:lnSpc>
                  <a:spcPct val="120000"/>
                </a:lnSpc>
              </a:pPr>
              <a:r>
                <a:rPr lang="zh-CN" altLang="en-US" sz="1600" b="1" dirty="0" smtClean="0"/>
                <a:t>我国经济增速出现转轨、换挡的变化，从高速转至中高速</a:t>
              </a:r>
              <a:endParaRPr lang="zh-CN" altLang="en-US" sz="1600" b="1" dirty="0"/>
            </a:p>
          </p:txBody>
        </p:sp>
      </p:grpSp>
      <p:sp>
        <p:nvSpPr>
          <p:cNvPr id="17" name="圆角矩形 16"/>
          <p:cNvSpPr/>
          <p:nvPr/>
        </p:nvSpPr>
        <p:spPr>
          <a:xfrm>
            <a:off x="5000628" y="1214428"/>
            <a:ext cx="3714776" cy="1500198"/>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p:stCondLst>
                              <p:cond delay="5000"/>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1000"/>
                                        <p:tgtEl>
                                          <p:spTgt spid="4"/>
                                        </p:tgtEl>
                                      </p:cBhvr>
                                    </p:animEffect>
                                  </p:childTnLst>
                                </p:cTn>
                              </p:par>
                            </p:childTnLst>
                          </p:cTn>
                        </p:par>
                        <p:par>
                          <p:cTn id="24" fill="hold">
                            <p:stCondLst>
                              <p:cond delay="60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7000"/>
                            </p:stCondLst>
                            <p:childTnLst>
                              <p:par>
                                <p:cTn id="30" presetID="22" presetClass="entr" presetSubtype="8" fill="hold" nodeType="after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par>
                          <p:cTn id="33" fill="hold">
                            <p:stCondLst>
                              <p:cond delay="7500"/>
                            </p:stCondLst>
                            <p:childTnLst>
                              <p:par>
                                <p:cTn id="34" presetID="22" presetClass="entr" presetSubtype="8" fill="hold" nodeType="after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wipe(left)">
                                      <p:cBhvr>
                                        <p:cTn id="36" dur="500"/>
                                        <p:tgtEl>
                                          <p:spTgt spid="12">
                                            <p:txEl>
                                              <p:pRg st="1" end="1"/>
                                            </p:txEl>
                                          </p:spTgt>
                                        </p:tgtEl>
                                      </p:cBhvr>
                                    </p:animEffect>
                                  </p:childTnLst>
                                </p:cTn>
                              </p:par>
                            </p:childTnLst>
                          </p:cTn>
                        </p:par>
                        <p:par>
                          <p:cTn id="37" fill="hold">
                            <p:stCondLst>
                              <p:cond delay="8000"/>
                            </p:stCondLst>
                            <p:childTnLst>
                              <p:par>
                                <p:cTn id="38" presetID="22" presetClass="entr" presetSubtype="8" fill="hold" nodeType="after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wipe(left)">
                                      <p:cBhvr>
                                        <p:cTn id="40" dur="500"/>
                                        <p:tgtEl>
                                          <p:spTgt spid="12">
                                            <p:txEl>
                                              <p:pRg st="2" end="2"/>
                                            </p:txEl>
                                          </p:spTgt>
                                        </p:tgtEl>
                                      </p:cBhvr>
                                    </p:animEffect>
                                  </p:childTnLst>
                                </p:cTn>
                              </p:par>
                            </p:childTnLst>
                          </p:cTn>
                        </p:par>
                        <p:par>
                          <p:cTn id="41" fill="hold">
                            <p:stCondLst>
                              <p:cond delay="8500"/>
                            </p:stCondLst>
                            <p:childTnLst>
                              <p:par>
                                <p:cTn id="42" presetID="22" presetClass="entr" presetSubtype="8" fill="hold" nodeType="after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wipe(left)">
                                      <p:cBhvr>
                                        <p:cTn id="44" dur="500"/>
                                        <p:tgtEl>
                                          <p:spTgt spid="12">
                                            <p:txEl>
                                              <p:pRg st="3" end="3"/>
                                            </p:txEl>
                                          </p:spTgt>
                                        </p:tgtEl>
                                      </p:cBhvr>
                                    </p:animEffect>
                                  </p:childTnLst>
                                </p:cTn>
                              </p:par>
                            </p:childTnLst>
                          </p:cTn>
                        </p:par>
                        <p:par>
                          <p:cTn id="45" fill="hold">
                            <p:stCondLst>
                              <p:cond delay="90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95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P spid="4"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0430" y="214296"/>
            <a:ext cx="1524776" cy="492443"/>
          </a:xfrm>
          <a:prstGeom prst="rect">
            <a:avLst/>
          </a:prstGeom>
        </p:spPr>
        <p:txBody>
          <a:bodyPr wrap="none">
            <a:spAutoFit/>
          </a:bodyPr>
          <a:lstStyle/>
          <a:p>
            <a:r>
              <a:rPr lang="zh-CN" altLang="en-US" sz="2600" b="1" dirty="0" smtClean="0">
                <a:effectLst>
                  <a:outerShdw blurRad="38100" dist="38100" dir="2700000" algn="tl">
                    <a:srgbClr val="000000">
                      <a:alpha val="43137"/>
                    </a:srgbClr>
                  </a:outerShdw>
                </a:effectLst>
                <a:latin typeface="黑体" pitchFamily="2" charset="-122"/>
                <a:ea typeface="黑体" pitchFamily="2" charset="-122"/>
              </a:rPr>
              <a:t>速度变化</a:t>
            </a:r>
            <a:endParaRPr lang="zh-CN" altLang="en-US" sz="2600" b="1" dirty="0">
              <a:effectLst>
                <a:outerShdw blurRad="38100" dist="38100" dir="2700000" algn="tl">
                  <a:srgbClr val="000000">
                    <a:alpha val="43137"/>
                  </a:srgbClr>
                </a:outerShdw>
              </a:effectLst>
              <a:latin typeface="黑体" pitchFamily="2" charset="-122"/>
              <a:ea typeface="黑体" pitchFamily="2" charset="-122"/>
            </a:endParaRPr>
          </a:p>
        </p:txBody>
      </p:sp>
      <p:sp>
        <p:nvSpPr>
          <p:cNvPr id="3" name="矩形 2"/>
          <p:cNvSpPr/>
          <p:nvPr/>
        </p:nvSpPr>
        <p:spPr>
          <a:xfrm>
            <a:off x="450458" y="843558"/>
            <a:ext cx="2249334" cy="400110"/>
          </a:xfrm>
          <a:prstGeom prst="rect">
            <a:avLst/>
          </a:prstGeom>
        </p:spPr>
        <p:txBody>
          <a:bodyPr wrap="non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从国内条件看</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sp>
        <p:nvSpPr>
          <p:cNvPr id="16" name="矩形 15"/>
          <p:cNvSpPr/>
          <p:nvPr/>
        </p:nvSpPr>
        <p:spPr>
          <a:xfrm>
            <a:off x="721761" y="1707654"/>
            <a:ext cx="3428452" cy="1626299"/>
          </a:xfrm>
          <a:prstGeom prst="rect">
            <a:avLst/>
          </a:prstGeom>
          <a:no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圆角矩形 16"/>
          <p:cNvSpPr/>
          <p:nvPr/>
        </p:nvSpPr>
        <p:spPr>
          <a:xfrm>
            <a:off x="364570" y="1837139"/>
            <a:ext cx="632955" cy="374571"/>
          </a:xfrm>
          <a:prstGeom prst="roundRect">
            <a:avLst/>
          </a:prstGeom>
          <a:solidFill>
            <a:srgbClr val="00B050"/>
          </a:solidFill>
        </p:spPr>
        <p:txBody>
          <a:bodyPr wrap="none">
            <a:spAutoFit/>
          </a:bodyPr>
          <a:lstStyle/>
          <a:p>
            <a:r>
              <a:rPr lang="zh-CN" altLang="en-US" sz="1600" b="1" dirty="0" smtClean="0">
                <a:solidFill>
                  <a:schemeClr val="tx1">
                    <a:lumMod val="75000"/>
                    <a:lumOff val="25000"/>
                  </a:schemeClr>
                </a:solidFill>
                <a:latin typeface="黑体" pitchFamily="2" charset="-122"/>
                <a:ea typeface="黑体" pitchFamily="2" charset="-122"/>
              </a:rPr>
              <a:t>过去</a:t>
            </a:r>
            <a:endParaRPr lang="zh-CN" altLang="en-US" sz="1600" b="1" dirty="0">
              <a:solidFill>
                <a:schemeClr val="tx1">
                  <a:lumMod val="75000"/>
                  <a:lumOff val="25000"/>
                </a:schemeClr>
              </a:solidFill>
              <a:latin typeface="黑体" pitchFamily="2" charset="-122"/>
              <a:ea typeface="黑体" pitchFamily="2" charset="-122"/>
            </a:endParaRPr>
          </a:p>
        </p:txBody>
      </p:sp>
      <p:cxnSp>
        <p:nvCxnSpPr>
          <p:cNvPr id="18" name="直接连接符 17"/>
          <p:cNvCxnSpPr/>
          <p:nvPr/>
        </p:nvCxnSpPr>
        <p:spPr>
          <a:xfrm flipV="1">
            <a:off x="1149817" y="2355726"/>
            <a:ext cx="2857520" cy="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76864" y="1779662"/>
            <a:ext cx="3135096" cy="566309"/>
          </a:xfrm>
          <a:prstGeom prst="rect">
            <a:avLst/>
          </a:prstGeom>
        </p:spPr>
        <p:txBody>
          <a:bodyPr wrap="square">
            <a:spAutoFit/>
          </a:bodyPr>
          <a:lstStyle/>
          <a:p>
            <a:pPr>
              <a:lnSpc>
                <a:spcPct val="110000"/>
              </a:lnSpc>
            </a:pPr>
            <a:r>
              <a:rPr lang="zh-CN" altLang="en-US" sz="1400" dirty="0" smtClean="0"/>
              <a:t>劳动力供给十分</a:t>
            </a:r>
            <a:r>
              <a:rPr lang="zh-CN" altLang="en-US" sz="1400" b="1" dirty="0" smtClean="0">
                <a:solidFill>
                  <a:srgbClr val="C00000"/>
                </a:solidFill>
              </a:rPr>
              <a:t>充裕</a:t>
            </a:r>
            <a:r>
              <a:rPr lang="zh-CN" altLang="en-US" sz="1400" dirty="0" smtClean="0"/>
              <a:t>，成本</a:t>
            </a:r>
            <a:r>
              <a:rPr lang="zh-CN" altLang="en-US" sz="1400" b="1" dirty="0" smtClean="0">
                <a:solidFill>
                  <a:srgbClr val="C00000"/>
                </a:solidFill>
              </a:rPr>
              <a:t>较低</a:t>
            </a:r>
            <a:r>
              <a:rPr lang="zh-CN" altLang="en-US" sz="1400" dirty="0" smtClean="0"/>
              <a:t>，是经济保持高速增长的</a:t>
            </a:r>
            <a:r>
              <a:rPr lang="zh-CN" altLang="en-US" sz="1400" b="1" dirty="0" smtClean="0">
                <a:solidFill>
                  <a:srgbClr val="C00000"/>
                </a:solidFill>
              </a:rPr>
              <a:t>重要源泉</a:t>
            </a:r>
            <a:endParaRPr lang="zh-CN" altLang="en-US" sz="1600" b="1" dirty="0">
              <a:solidFill>
                <a:srgbClr val="C00000"/>
              </a:solidFill>
            </a:endParaRPr>
          </a:p>
        </p:txBody>
      </p:sp>
      <p:sp>
        <p:nvSpPr>
          <p:cNvPr id="20" name="矩形 19"/>
          <p:cNvSpPr/>
          <p:nvPr/>
        </p:nvSpPr>
        <p:spPr>
          <a:xfrm>
            <a:off x="1141266" y="2355726"/>
            <a:ext cx="3214710" cy="609398"/>
          </a:xfrm>
          <a:prstGeom prst="rect">
            <a:avLst/>
          </a:prstGeom>
        </p:spPr>
        <p:txBody>
          <a:bodyPr wrap="square">
            <a:spAutoFit/>
          </a:bodyPr>
          <a:lstStyle/>
          <a:p>
            <a:pPr>
              <a:lnSpc>
                <a:spcPct val="120000"/>
              </a:lnSpc>
            </a:pPr>
            <a:r>
              <a:rPr lang="zh-CN" altLang="en-US" sz="1400" dirty="0" smtClean="0"/>
              <a:t>劳动年龄人口比重和数量下降</a:t>
            </a:r>
            <a:endParaRPr lang="en-US" altLang="zh-CN" sz="1400" dirty="0" smtClean="0"/>
          </a:p>
          <a:p>
            <a:pPr>
              <a:lnSpc>
                <a:spcPct val="120000"/>
              </a:lnSpc>
            </a:pPr>
            <a:r>
              <a:rPr lang="zh-CN" altLang="en-US" sz="1400" dirty="0" smtClean="0"/>
              <a:t>劳动力成本</a:t>
            </a:r>
            <a:r>
              <a:rPr lang="zh-CN" altLang="en-US" sz="1400" b="1" dirty="0" smtClean="0">
                <a:solidFill>
                  <a:srgbClr val="C00000"/>
                </a:solidFill>
              </a:rPr>
              <a:t>快速上涨</a:t>
            </a:r>
            <a:r>
              <a:rPr lang="zh-CN" altLang="en-US" sz="1400" dirty="0" smtClean="0"/>
              <a:t>，优势</a:t>
            </a:r>
            <a:r>
              <a:rPr lang="zh-CN" altLang="en-US" sz="1400" b="1" dirty="0" smtClean="0">
                <a:solidFill>
                  <a:srgbClr val="C00000"/>
                </a:solidFill>
              </a:rPr>
              <a:t>减弱</a:t>
            </a:r>
            <a:endParaRPr lang="zh-CN" altLang="en-US" sz="1600" b="1" dirty="0">
              <a:solidFill>
                <a:srgbClr val="C00000"/>
              </a:solidFill>
            </a:endParaRPr>
          </a:p>
        </p:txBody>
      </p:sp>
      <p:sp>
        <p:nvSpPr>
          <p:cNvPr id="21" name="圆角矩形 20"/>
          <p:cNvSpPr/>
          <p:nvPr/>
        </p:nvSpPr>
        <p:spPr>
          <a:xfrm>
            <a:off x="364570" y="2427734"/>
            <a:ext cx="632955" cy="374571"/>
          </a:xfrm>
          <a:prstGeom prst="roundRect">
            <a:avLst/>
          </a:prstGeom>
          <a:solidFill>
            <a:srgbClr val="00B0F0"/>
          </a:solidFill>
        </p:spPr>
        <p:txBody>
          <a:bodyPr wrap="none">
            <a:spAutoFit/>
          </a:bodyPr>
          <a:lstStyle/>
          <a:p>
            <a:r>
              <a:rPr lang="zh-CN" altLang="en-US" sz="1600" b="1" dirty="0" smtClean="0">
                <a:solidFill>
                  <a:schemeClr val="tx1">
                    <a:lumMod val="75000"/>
                    <a:lumOff val="25000"/>
                  </a:schemeClr>
                </a:solidFill>
                <a:latin typeface="黑体" pitchFamily="2" charset="-122"/>
                <a:ea typeface="黑体" pitchFamily="2" charset="-122"/>
              </a:rPr>
              <a:t>现在</a:t>
            </a:r>
          </a:p>
        </p:txBody>
      </p:sp>
      <p:cxnSp>
        <p:nvCxnSpPr>
          <p:cNvPr id="22" name="直接连接符 21"/>
          <p:cNvCxnSpPr/>
          <p:nvPr/>
        </p:nvCxnSpPr>
        <p:spPr>
          <a:xfrm flipV="1">
            <a:off x="1149817" y="2931790"/>
            <a:ext cx="2857520" cy="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63999" y="2931790"/>
            <a:ext cx="632955" cy="374571"/>
          </a:xfrm>
          <a:prstGeom prst="roundRect">
            <a:avLst/>
          </a:prstGeom>
          <a:solidFill>
            <a:schemeClr val="accent2">
              <a:lumMod val="40000"/>
              <a:lumOff val="60000"/>
            </a:schemeClr>
          </a:solidFill>
        </p:spPr>
        <p:txBody>
          <a:bodyPr wrap="none">
            <a:spAutoFit/>
          </a:bodyPr>
          <a:lstStyle/>
          <a:p>
            <a:r>
              <a:rPr lang="zh-CN" altLang="en-US" sz="1600" b="1" dirty="0" smtClean="0">
                <a:solidFill>
                  <a:schemeClr val="tx1">
                    <a:lumMod val="75000"/>
                    <a:lumOff val="25000"/>
                  </a:schemeClr>
                </a:solidFill>
                <a:latin typeface="黑体" pitchFamily="2" charset="-122"/>
                <a:ea typeface="黑体" pitchFamily="2" charset="-122"/>
              </a:rPr>
              <a:t>结果</a:t>
            </a:r>
          </a:p>
        </p:txBody>
      </p:sp>
      <p:sp>
        <p:nvSpPr>
          <p:cNvPr id="24" name="矩形 23"/>
          <p:cNvSpPr/>
          <p:nvPr/>
        </p:nvSpPr>
        <p:spPr>
          <a:xfrm>
            <a:off x="1078379" y="2961675"/>
            <a:ext cx="2698175" cy="330155"/>
          </a:xfrm>
          <a:prstGeom prst="rect">
            <a:avLst/>
          </a:prstGeom>
        </p:spPr>
        <p:txBody>
          <a:bodyPr wrap="none">
            <a:spAutoFit/>
          </a:bodyPr>
          <a:lstStyle/>
          <a:p>
            <a:pPr>
              <a:lnSpc>
                <a:spcPct val="120000"/>
              </a:lnSpc>
            </a:pPr>
            <a:r>
              <a:rPr lang="zh-CN" altLang="en-US" sz="1400" dirty="0" smtClean="0"/>
              <a:t>潜在增长率和实际增速</a:t>
            </a:r>
            <a:r>
              <a:rPr lang="zh-CN" altLang="en-US" sz="1400" b="1" dirty="0" smtClean="0">
                <a:solidFill>
                  <a:srgbClr val="C00000"/>
                </a:solidFill>
              </a:rPr>
              <a:t>趋于放缓</a:t>
            </a:r>
            <a:endParaRPr lang="zh-CN" altLang="en-US" sz="1400" b="1" dirty="0">
              <a:solidFill>
                <a:srgbClr val="C00000"/>
              </a:solidFill>
            </a:endParaRPr>
          </a:p>
        </p:txBody>
      </p:sp>
      <p:sp>
        <p:nvSpPr>
          <p:cNvPr id="25" name="矩形 24"/>
          <p:cNvSpPr/>
          <p:nvPr/>
        </p:nvSpPr>
        <p:spPr>
          <a:xfrm>
            <a:off x="4822996" y="885756"/>
            <a:ext cx="2249334" cy="400110"/>
          </a:xfrm>
          <a:prstGeom prst="rect">
            <a:avLst/>
          </a:prstGeom>
        </p:spPr>
        <p:txBody>
          <a:bodyPr wrap="none">
            <a:spAutoFit/>
          </a:bodyPr>
          <a:lstStyle/>
          <a:p>
            <a:r>
              <a:rPr lang="zh-CN" altLang="en-US" sz="2000" b="1" dirty="0" smtClean="0">
                <a:effectLst>
                  <a:outerShdw blurRad="38100" dist="38100" dir="2700000" algn="tl">
                    <a:srgbClr val="000000">
                      <a:alpha val="43137"/>
                    </a:srgbClr>
                  </a:outerShdw>
                </a:effectLst>
                <a:latin typeface="黑体" pitchFamily="2" charset="-122"/>
                <a:ea typeface="黑体" pitchFamily="2" charset="-122"/>
              </a:rPr>
              <a:t>从国际经验看</a:t>
            </a:r>
            <a:r>
              <a:rPr lang="en-US" altLang="zh-CN" sz="2000" b="1" dirty="0" smtClean="0">
                <a:effectLst>
                  <a:outerShdw blurRad="38100" dist="38100" dir="2700000" algn="tl">
                    <a:srgbClr val="000000">
                      <a:alpha val="43137"/>
                    </a:srgbClr>
                  </a:outerShdw>
                </a:effectLst>
                <a:latin typeface="黑体" pitchFamily="2" charset="-122"/>
                <a:ea typeface="黑体" pitchFamily="2" charset="-122"/>
              </a:rPr>
              <a:t>——</a:t>
            </a:r>
            <a:endParaRPr lang="zh-CN" altLang="en-US" sz="2000" b="1" dirty="0" smtClean="0">
              <a:effectLst>
                <a:outerShdw blurRad="38100" dist="38100" dir="2700000" algn="tl">
                  <a:srgbClr val="000000">
                    <a:alpha val="43137"/>
                  </a:srgbClr>
                </a:outerShdw>
              </a:effectLst>
              <a:latin typeface="黑体" pitchFamily="2" charset="-122"/>
              <a:ea typeface="黑体" pitchFamily="2" charset="-122"/>
            </a:endParaRPr>
          </a:p>
        </p:txBody>
      </p:sp>
      <p:graphicFrame>
        <p:nvGraphicFramePr>
          <p:cNvPr id="26" name="图表 25"/>
          <p:cNvGraphicFramePr/>
          <p:nvPr/>
        </p:nvGraphicFramePr>
        <p:xfrm>
          <a:off x="4286248" y="1714494"/>
          <a:ext cx="450059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27" name="矩形 26"/>
          <p:cNvSpPr/>
          <p:nvPr/>
        </p:nvSpPr>
        <p:spPr>
          <a:xfrm>
            <a:off x="4929190" y="1357304"/>
            <a:ext cx="3456395" cy="307777"/>
          </a:xfrm>
          <a:prstGeom prst="rect">
            <a:avLst/>
          </a:prstGeom>
        </p:spPr>
        <p:txBody>
          <a:bodyPr wrap="none">
            <a:spAutoFit/>
          </a:bodyPr>
          <a:lstStyle/>
          <a:p>
            <a:r>
              <a:rPr lang="zh-CN" altLang="en-US" sz="1400" b="1" dirty="0" smtClean="0">
                <a:solidFill>
                  <a:schemeClr val="tx1">
                    <a:lumMod val="85000"/>
                    <a:lumOff val="15000"/>
                  </a:schemeClr>
                </a:solidFill>
                <a:latin typeface="微软雅黑" pitchFamily="34" charset="-122"/>
                <a:ea typeface="微软雅黑" pitchFamily="34" charset="-122"/>
              </a:rPr>
              <a:t>日本、德国、韩国分年代</a:t>
            </a:r>
            <a:r>
              <a:rPr lang="en-US" altLang="zh-CN" sz="1400" b="1" dirty="0" smtClean="0">
                <a:solidFill>
                  <a:schemeClr val="tx1">
                    <a:lumMod val="85000"/>
                    <a:lumOff val="15000"/>
                  </a:schemeClr>
                </a:solidFill>
                <a:latin typeface="微软雅黑" pitchFamily="34" charset="-122"/>
                <a:ea typeface="微软雅黑" pitchFamily="34" charset="-122"/>
              </a:rPr>
              <a:t>GDP</a:t>
            </a:r>
            <a:r>
              <a:rPr lang="zh-CN" altLang="en-US" sz="1400" b="1" dirty="0" smtClean="0">
                <a:solidFill>
                  <a:schemeClr val="tx1">
                    <a:lumMod val="85000"/>
                    <a:lumOff val="15000"/>
                  </a:schemeClr>
                </a:solidFill>
                <a:latin typeface="微软雅黑" pitchFamily="34" charset="-122"/>
                <a:ea typeface="微软雅黑" pitchFamily="34" charset="-122"/>
              </a:rPr>
              <a:t>年均增长率</a:t>
            </a:r>
            <a:endParaRPr lang="zh-CN" altLang="en-US" sz="1400" b="1" dirty="0">
              <a:solidFill>
                <a:schemeClr val="tx1">
                  <a:lumMod val="85000"/>
                  <a:lumOff val="15000"/>
                </a:schemeClr>
              </a:solidFill>
              <a:latin typeface="微软雅黑" pitchFamily="34" charset="-122"/>
              <a:ea typeface="微软雅黑" pitchFamily="34" charset="-122"/>
            </a:endParaRPr>
          </a:p>
        </p:txBody>
      </p:sp>
      <p:sp>
        <p:nvSpPr>
          <p:cNvPr id="28" name="矩形 27"/>
          <p:cNvSpPr/>
          <p:nvPr/>
        </p:nvSpPr>
        <p:spPr>
          <a:xfrm>
            <a:off x="4286248" y="3814884"/>
            <a:ext cx="4714876" cy="757130"/>
          </a:xfrm>
          <a:prstGeom prst="rect">
            <a:avLst/>
          </a:prstGeom>
        </p:spPr>
        <p:txBody>
          <a:bodyPr wrap="square">
            <a:spAutoFit/>
          </a:bodyPr>
          <a:lstStyle/>
          <a:p>
            <a:pPr>
              <a:lnSpc>
                <a:spcPct val="120000"/>
              </a:lnSpc>
            </a:pPr>
            <a:r>
              <a:rPr lang="en-US" altLang="zh-CN" b="1" dirty="0" smtClean="0"/>
              <a:t>         ——</a:t>
            </a:r>
            <a:r>
              <a:rPr lang="zh-CN" altLang="en-US" b="1" dirty="0" smtClean="0"/>
              <a:t>追赶型经济体在经历一段较长时期的快速增长后经济增速回落是普遍现象</a:t>
            </a:r>
            <a:endParaRPr lang="zh-CN" altLang="en-US" b="1" dirty="0"/>
          </a:p>
        </p:txBody>
      </p:sp>
      <p:sp>
        <p:nvSpPr>
          <p:cNvPr id="5" name="TextBox 4"/>
          <p:cNvSpPr txBox="1"/>
          <p:nvPr/>
        </p:nvSpPr>
        <p:spPr>
          <a:xfrm>
            <a:off x="251520" y="1281703"/>
            <a:ext cx="4250558" cy="353943"/>
          </a:xfrm>
          <a:prstGeom prst="rect">
            <a:avLst/>
          </a:prstGeom>
          <a:noFill/>
        </p:spPr>
        <p:txBody>
          <a:bodyPr wrap="square" rtlCol="0">
            <a:spAutoFit/>
          </a:bodyPr>
          <a:lstStyle/>
          <a:p>
            <a:r>
              <a:rPr lang="zh-CN" altLang="en-US" sz="1700" b="1" dirty="0">
                <a:effectLst>
                  <a:outerShdw blurRad="38100" dist="38100" dir="2700000" algn="tl">
                    <a:srgbClr val="000000">
                      <a:alpha val="43137"/>
                    </a:srgbClr>
                  </a:outerShdw>
                </a:effectLst>
                <a:latin typeface="黑体" pitchFamily="2" charset="-122"/>
                <a:ea typeface="黑体" pitchFamily="2" charset="-122"/>
              </a:rPr>
              <a:t>经济增速从高速转至中高速有客观必然性</a:t>
            </a:r>
          </a:p>
        </p:txBody>
      </p:sp>
      <p:grpSp>
        <p:nvGrpSpPr>
          <p:cNvPr id="13" name="组合 12"/>
          <p:cNvGrpSpPr/>
          <p:nvPr/>
        </p:nvGrpSpPr>
        <p:grpSpPr>
          <a:xfrm>
            <a:off x="179512" y="3333020"/>
            <a:ext cx="3642099" cy="1486519"/>
            <a:chOff x="179512" y="3333020"/>
            <a:chExt cx="3642099" cy="1486519"/>
          </a:xfrm>
        </p:grpSpPr>
        <p:grpSp>
          <p:nvGrpSpPr>
            <p:cNvPr id="12" name="组合 11"/>
            <p:cNvGrpSpPr/>
            <p:nvPr/>
          </p:nvGrpSpPr>
          <p:grpSpPr>
            <a:xfrm>
              <a:off x="179512" y="3333020"/>
              <a:ext cx="3642099" cy="1486519"/>
              <a:chOff x="179512" y="3333020"/>
              <a:chExt cx="3642099" cy="1486519"/>
            </a:xfrm>
          </p:grpSpPr>
          <p:sp>
            <p:nvSpPr>
              <p:cNvPr id="10" name="云形标注 9"/>
              <p:cNvSpPr/>
              <p:nvPr/>
            </p:nvSpPr>
            <p:spPr>
              <a:xfrm>
                <a:off x="179512" y="3579862"/>
                <a:ext cx="828000" cy="432440"/>
              </a:xfrm>
              <a:prstGeom prst="cloudCallout">
                <a:avLst>
                  <a:gd name="adj1" fmla="val 32711"/>
                  <a:gd name="adj2" fmla="val 71310"/>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721761" y="3333020"/>
                <a:ext cx="3099850" cy="1486519"/>
                <a:chOff x="369956" y="1536522"/>
                <a:chExt cx="2795125" cy="1341449"/>
              </a:xfrm>
            </p:grpSpPr>
            <p:pic>
              <p:nvPicPr>
                <p:cNvPr id="33" name="图片 3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956" y="1536522"/>
                  <a:ext cx="2795125" cy="1341449"/>
                </a:xfrm>
                <a:prstGeom prst="rect">
                  <a:avLst/>
                </a:prstGeom>
              </p:spPr>
            </p:pic>
            <p:sp>
              <p:nvSpPr>
                <p:cNvPr id="34" name=" 3"/>
                <p:cNvSpPr/>
                <p:nvPr/>
              </p:nvSpPr>
              <p:spPr>
                <a:xfrm rot="17253109" flipV="1">
                  <a:off x="2599245" y="2246743"/>
                  <a:ext cx="473796" cy="554629"/>
                </a:xfrm>
                <a:prstGeom prst="swooshArrow">
                  <a:avLst>
                    <a:gd name="adj1" fmla="val 18973"/>
                    <a:gd name="adj2" fmla="val 25000"/>
                  </a:avLst>
                </a:prstGeom>
                <a:solidFill>
                  <a:schemeClr val="accent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sp>
          <p:nvSpPr>
            <p:cNvPr id="9" name="矩形 8"/>
            <p:cNvSpPr/>
            <p:nvPr/>
          </p:nvSpPr>
          <p:spPr>
            <a:xfrm>
              <a:off x="278615" y="3651870"/>
              <a:ext cx="646331" cy="276999"/>
            </a:xfrm>
            <a:prstGeom prst="rect">
              <a:avLst/>
            </a:prstGeom>
          </p:spPr>
          <p:txBody>
            <a:bodyPr wrap="none">
              <a:spAutoFit/>
            </a:bodyPr>
            <a:lstStyle/>
            <a:p>
              <a:r>
                <a:rPr lang="zh-CN" altLang="en-US" sz="1200" dirty="0" smtClean="0">
                  <a:latin typeface="黑体" pitchFamily="2" charset="-122"/>
                  <a:ea typeface="黑体" pitchFamily="2" charset="-122"/>
                </a:rPr>
                <a:t>东南亚</a:t>
              </a:r>
              <a:endParaRPr lang="zh-CN" altLang="en-US" sz="1200" dirty="0">
                <a:latin typeface="黑体" pitchFamily="2" charset="-122"/>
                <a:ea typeface="黑体" pitchFamily="2" charset="-122"/>
              </a:endParaRPr>
            </a:p>
          </p:txBody>
        </p:sp>
      </p:grpSp>
    </p:spTree>
    <p:extLst>
      <p:ext uri="{BB962C8B-B14F-4D97-AF65-F5344CB8AC3E}">
        <p14:creationId xmlns:p14="http://schemas.microsoft.com/office/powerpoint/2010/main" val="287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85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350"/>
                            </p:stCondLst>
                            <p:childTnLst>
                              <p:par>
                                <p:cTn id="25" presetID="23"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par>
                          <p:cTn id="29" fill="hold">
                            <p:stCondLst>
                              <p:cond delay="285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850"/>
                            </p:stCondLst>
                            <p:childTnLst>
                              <p:par>
                                <p:cTn id="36" presetID="3"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par>
                          <p:cTn id="39" fill="hold">
                            <p:stCondLst>
                              <p:cond delay="43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85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5850"/>
                            </p:stCondLst>
                            <p:childTnLst>
                              <p:par>
                                <p:cTn id="50" presetID="3" presetClass="entr" presetSubtype="1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par>
                          <p:cTn id="53" fill="hold">
                            <p:stCondLst>
                              <p:cond delay="635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6850"/>
                            </p:stCondLst>
                            <p:childTnLst>
                              <p:par>
                                <p:cTn id="58" presetID="42"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par>
                          <p:cTn id="63" fill="hold">
                            <p:stCondLst>
                              <p:cond delay="7850"/>
                            </p:stCondLst>
                            <p:childTnLst>
                              <p:par>
                                <p:cTn id="64" presetID="3" presetClass="entr" presetSubtype="1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par>
                          <p:cTn id="67" fill="hold">
                            <p:stCondLst>
                              <p:cond delay="8350"/>
                            </p:stCondLst>
                            <p:childTnLst>
                              <p:par>
                                <p:cTn id="68" presetID="42" presetClass="entr" presetSubtype="0"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par>
                          <p:cTn id="73" fill="hold">
                            <p:stCondLst>
                              <p:cond delay="935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5"/>
                                        </p:tgtEl>
                                        <p:attrNameLst>
                                          <p:attrName>ppt_y</p:attrName>
                                        </p:attrNameLst>
                                      </p:cBhvr>
                                      <p:tavLst>
                                        <p:tav tm="0">
                                          <p:val>
                                            <p:strVal val="#ppt_y"/>
                                          </p:val>
                                        </p:tav>
                                        <p:tav tm="100000">
                                          <p:val>
                                            <p:strVal val="#ppt_y"/>
                                          </p:val>
                                        </p:tav>
                                      </p:tavLst>
                                    </p:anim>
                                    <p:anim calcmode="lin" valueType="num">
                                      <p:cBhvr>
                                        <p:cTn id="7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5"/>
                                        </p:tgtEl>
                                      </p:cBhvr>
                                    </p:animEffect>
                                  </p:childTnLst>
                                </p:cTn>
                              </p:par>
                            </p:childTnLst>
                          </p:cTn>
                        </p:par>
                        <p:par>
                          <p:cTn id="81" fill="hold">
                            <p:stCondLst>
                              <p:cond delay="10200"/>
                            </p:stCondLst>
                            <p:childTnLst>
                              <p:par>
                                <p:cTn id="82" presetID="2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childTnLst>
                                </p:cTn>
                              </p:par>
                            </p:childTnLst>
                          </p:cTn>
                        </p:par>
                        <p:par>
                          <p:cTn id="86" fill="hold">
                            <p:stCondLst>
                              <p:cond delay="10700"/>
                            </p:stCondLst>
                            <p:childTnLst>
                              <p:par>
                                <p:cTn id="87" presetID="42"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par>
                          <p:cTn id="92" fill="hold">
                            <p:stCondLst>
                              <p:cond delay="117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P spid="17" grpId="0" animBg="1"/>
      <p:bldP spid="19" grpId="0"/>
      <p:bldP spid="20" grpId="0"/>
      <p:bldP spid="21" grpId="0" animBg="1"/>
      <p:bldP spid="23" grpId="0" animBg="1"/>
      <p:bldP spid="24" grpId="0"/>
      <p:bldP spid="25" grpId="0"/>
      <p:bldGraphic spid="26" grpId="0">
        <p:bldAsOne/>
      </p:bldGraphic>
      <p:bldP spid="27" grpId="0"/>
      <p:bldP spid="28"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uL834aewUObR.NMI_Ss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cMDeW3OZEOQmtGZj_uI9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bc1DYMKK0CGG9J2Knao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10LFowHx0COidzmne_F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cMDeW3OZEOQmtGZj_uI9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bc1DYMKK0CGG9J2Knao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10LFowHx0COidzmne_FMQ"/>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7414</TotalTime>
  <Words>4090</Words>
  <Application>Microsoft Office PowerPoint</Application>
  <PresentationFormat>全屏显示(16:9)</PresentationFormat>
  <Paragraphs>784</Paragraphs>
  <Slides>60</Slides>
  <Notes>7</Notes>
  <HiddenSlides>0</HiddenSlides>
  <MMClips>0</MMClips>
  <ScaleCrop>false</ScaleCrop>
  <HeadingPairs>
    <vt:vector size="4" baseType="variant">
      <vt:variant>
        <vt:lpstr>主题</vt:lpstr>
      </vt:variant>
      <vt:variant>
        <vt:i4>3</vt:i4>
      </vt:variant>
      <vt:variant>
        <vt:lpstr>幻灯片标题</vt:lpstr>
      </vt:variant>
      <vt:variant>
        <vt:i4>60</vt:i4>
      </vt:variant>
    </vt:vector>
  </HeadingPairs>
  <TitlesOfParts>
    <vt:vector size="63" baseType="lpstr">
      <vt:lpstr>自定义设计方案</vt:lpstr>
      <vt:lpstr>2_自定义设计方案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123</dc:creator>
  <cp:lastModifiedBy>Dell</cp:lastModifiedBy>
  <cp:revision>621</cp:revision>
  <dcterms:created xsi:type="dcterms:W3CDTF">2017-01-27T05:20:21Z</dcterms:created>
  <dcterms:modified xsi:type="dcterms:W3CDTF">2017-02-28T08:50:16Z</dcterms:modified>
</cp:coreProperties>
</file>