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54"/>
  </p:notesMasterIdLst>
  <p:handoutMasterIdLst>
    <p:handoutMasterId r:id="rId55"/>
  </p:handoutMasterIdLst>
  <p:sldIdLst>
    <p:sldId id="340" r:id="rId4"/>
    <p:sldId id="336" r:id="rId5"/>
    <p:sldId id="270" r:id="rId6"/>
    <p:sldId id="271" r:id="rId7"/>
    <p:sldId id="272" r:id="rId8"/>
    <p:sldId id="273" r:id="rId9"/>
    <p:sldId id="263" r:id="rId10"/>
    <p:sldId id="264" r:id="rId11"/>
    <p:sldId id="274" r:id="rId12"/>
    <p:sldId id="275" r:id="rId13"/>
    <p:sldId id="277" r:id="rId14"/>
    <p:sldId id="278" r:id="rId15"/>
    <p:sldId id="280" r:id="rId16"/>
    <p:sldId id="282" r:id="rId17"/>
    <p:sldId id="284" r:id="rId18"/>
    <p:sldId id="287" r:id="rId19"/>
    <p:sldId id="288" r:id="rId20"/>
    <p:sldId id="289" r:id="rId21"/>
    <p:sldId id="290" r:id="rId22"/>
    <p:sldId id="292" r:id="rId23"/>
    <p:sldId id="293" r:id="rId24"/>
    <p:sldId id="299" r:id="rId25"/>
    <p:sldId id="312" r:id="rId26"/>
    <p:sldId id="301" r:id="rId27"/>
    <p:sldId id="305" r:id="rId28"/>
    <p:sldId id="306" r:id="rId29"/>
    <p:sldId id="308" r:id="rId30"/>
    <p:sldId id="309" r:id="rId31"/>
    <p:sldId id="310" r:id="rId32"/>
    <p:sldId id="313" r:id="rId33"/>
    <p:sldId id="314" r:id="rId34"/>
    <p:sldId id="339" r:id="rId35"/>
    <p:sldId id="319" r:id="rId36"/>
    <p:sldId id="320" r:id="rId37"/>
    <p:sldId id="316" r:id="rId38"/>
    <p:sldId id="321" r:id="rId39"/>
    <p:sldId id="322" r:id="rId40"/>
    <p:sldId id="323" r:id="rId41"/>
    <p:sldId id="325" r:id="rId42"/>
    <p:sldId id="327" r:id="rId43"/>
    <p:sldId id="338" r:id="rId44"/>
    <p:sldId id="341" r:id="rId45"/>
    <p:sldId id="350" r:id="rId46"/>
    <p:sldId id="351" r:id="rId47"/>
    <p:sldId id="352" r:id="rId48"/>
    <p:sldId id="354" r:id="rId49"/>
    <p:sldId id="355" r:id="rId50"/>
    <p:sldId id="356" r:id="rId51"/>
    <p:sldId id="357" r:id="rId52"/>
    <p:sldId id="358" r:id="rId5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180"/>
    <a:srgbClr val="FF7927"/>
    <a:srgbClr val="ECFAFB"/>
    <a:srgbClr val="2A62AE"/>
    <a:srgbClr val="D3DAF0"/>
    <a:srgbClr val="FBEC9F"/>
    <a:srgbClr val="F6D222"/>
    <a:srgbClr val="F8DE5A"/>
    <a:srgbClr val="FFFFFF"/>
    <a:srgbClr val="168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0736" autoAdjust="0"/>
  </p:normalViewPr>
  <p:slideViewPr>
    <p:cSldViewPr>
      <p:cViewPr>
        <p:scale>
          <a:sx n="149" d="100"/>
          <a:sy n="149" d="100"/>
        </p:scale>
        <p:origin x="-534" y="-42"/>
      </p:cViewPr>
      <p:guideLst>
        <p:guide orient="horz" pos="1620"/>
        <p:guide pos="2880"/>
      </p:guideLst>
    </p:cSldViewPr>
  </p:slideViewPr>
  <p:notesTextViewPr>
    <p:cViewPr>
      <p:scale>
        <a:sx n="100" d="100"/>
        <a:sy n="100" d="100"/>
      </p:scale>
      <p:origin x="0" y="0"/>
    </p:cViewPr>
  </p:notesTextViewPr>
  <p:notesViewPr>
    <p:cSldViewPr>
      <p:cViewPr varScale="1">
        <p:scale>
          <a:sx n="61" d="100"/>
          <a:sy n="61" d="100"/>
        </p:scale>
        <p:origin x="-321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销售额</c:v>
                </c:pt>
              </c:strCache>
            </c:strRef>
          </c:tx>
          <c:dPt>
            <c:idx val="0"/>
            <c:bubble3D val="0"/>
            <c:explosion val="8"/>
          </c:dPt>
          <c:dLbls>
            <c:delete val="1"/>
          </c:dLbls>
          <c:cat>
            <c:strRef>
              <c:f>Sheet1!$A$2:$A$3</c:f>
              <c:strCache>
                <c:ptCount val="2"/>
                <c:pt idx="0">
                  <c:v>支持票</c:v>
                </c:pt>
                <c:pt idx="1">
                  <c:v>反对票</c:v>
                </c:pt>
              </c:strCache>
            </c:strRef>
          </c:cat>
          <c:val>
            <c:numRef>
              <c:f>Sheet1!$B$2:$B$3</c:f>
              <c:numCache>
                <c:formatCode>General</c:formatCode>
                <c:ptCount val="2"/>
                <c:pt idx="0">
                  <c:v>45</c:v>
                </c:pt>
                <c:pt idx="1">
                  <c:v>55</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销售额</c:v>
                </c:pt>
              </c:strCache>
            </c:strRef>
          </c:tx>
          <c:dPt>
            <c:idx val="0"/>
            <c:bubble3D val="0"/>
            <c:explosion val="8"/>
          </c:dPt>
          <c:dLbls>
            <c:delete val="1"/>
          </c:dLbls>
          <c:cat>
            <c:strRef>
              <c:f>Sheet1!$A$2:$A$3</c:f>
              <c:strCache>
                <c:ptCount val="2"/>
                <c:pt idx="0">
                  <c:v>支持票</c:v>
                </c:pt>
                <c:pt idx="1">
                  <c:v>反对票</c:v>
                </c:pt>
              </c:strCache>
            </c:strRef>
          </c:cat>
          <c:val>
            <c:numRef>
              <c:f>Sheet1!$B$2:$B$3</c:f>
              <c:numCache>
                <c:formatCode>General</c:formatCode>
                <c:ptCount val="2"/>
                <c:pt idx="0">
                  <c:v>39</c:v>
                </c:pt>
                <c:pt idx="1">
                  <c:v>61</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11249367354248E-2"/>
          <c:y val="0.29769330579917397"/>
          <c:w val="0.95688750632645769"/>
          <c:h val="0.61499157474724242"/>
        </c:manualLayout>
      </c:layout>
      <c:barChart>
        <c:barDir val="bar"/>
        <c:grouping val="clustered"/>
        <c:varyColors val="0"/>
        <c:ser>
          <c:idx val="0"/>
          <c:order val="0"/>
          <c:tx>
            <c:strRef>
              <c:f>Sheet1!$B$1</c:f>
              <c:strCache>
                <c:ptCount val="1"/>
                <c:pt idx="0">
                  <c:v>赞成</c:v>
                </c:pt>
              </c:strCache>
            </c:strRef>
          </c:tx>
          <c:spPr>
            <a:solidFill>
              <a:schemeClr val="accent2">
                <a:lumMod val="50000"/>
              </a:schemeClr>
            </a:solidFill>
          </c:spPr>
          <c:invertIfNegative val="0"/>
          <c:dLbls>
            <c:spPr>
              <a:noFill/>
              <a:ln>
                <a:noFill/>
              </a:ln>
              <a:effectLst/>
            </c:spPr>
            <c:txPr>
              <a:bodyPr/>
              <a:lstStyle/>
              <a:p>
                <a:pPr>
                  <a:defRPr sz="1200"/>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类别 1</c:v>
                </c:pt>
              </c:strCache>
            </c:strRef>
          </c:cat>
          <c:val>
            <c:numRef>
              <c:f>Sheet1!$B$2</c:f>
              <c:numCache>
                <c:formatCode>0.00%</c:formatCode>
                <c:ptCount val="1"/>
                <c:pt idx="0">
                  <c:v>0.38700000000000018</c:v>
                </c:pt>
              </c:numCache>
            </c:numRef>
          </c:val>
        </c:ser>
        <c:ser>
          <c:idx val="1"/>
          <c:order val="1"/>
          <c:tx>
            <c:strRef>
              <c:f>Sheet1!$C$1</c:f>
              <c:strCache>
                <c:ptCount val="1"/>
                <c:pt idx="0">
                  <c:v>反对</c:v>
                </c:pt>
              </c:strCache>
            </c:strRef>
          </c:tx>
          <c:spPr>
            <a:solidFill>
              <a:schemeClr val="accent1">
                <a:lumMod val="50000"/>
              </a:schemeClr>
            </a:solidFill>
          </c:spPr>
          <c:invertIfNegative val="0"/>
          <c:dLbls>
            <c:spPr>
              <a:noFill/>
              <a:ln>
                <a:noFill/>
              </a:ln>
              <a:effectLst/>
            </c:spPr>
            <c:txPr>
              <a:bodyPr/>
              <a:lstStyle/>
              <a:p>
                <a:pPr>
                  <a:defRPr sz="1200"/>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类别 1</c:v>
                </c:pt>
              </c:strCache>
            </c:strRef>
          </c:cat>
          <c:val>
            <c:numRef>
              <c:f>Sheet1!$C$2</c:f>
              <c:numCache>
                <c:formatCode>0.00%</c:formatCode>
                <c:ptCount val="1"/>
                <c:pt idx="0">
                  <c:v>0.61300000000000032</c:v>
                </c:pt>
              </c:numCache>
            </c:numRef>
          </c:val>
        </c:ser>
        <c:dLbls>
          <c:showLegendKey val="0"/>
          <c:showVal val="1"/>
          <c:showCatName val="0"/>
          <c:showSerName val="0"/>
          <c:showPercent val="0"/>
          <c:showBubbleSize val="0"/>
        </c:dLbls>
        <c:gapWidth val="0"/>
        <c:overlap val="-100"/>
        <c:axId val="559923200"/>
        <c:axId val="559924736"/>
      </c:barChart>
      <c:catAx>
        <c:axId val="559923200"/>
        <c:scaling>
          <c:orientation val="minMax"/>
        </c:scaling>
        <c:delete val="1"/>
        <c:axPos val="l"/>
        <c:numFmt formatCode="General" sourceLinked="0"/>
        <c:majorTickMark val="none"/>
        <c:minorTickMark val="none"/>
        <c:tickLblPos val="none"/>
        <c:crossAx val="559924736"/>
        <c:crosses val="autoZero"/>
        <c:auto val="1"/>
        <c:lblAlgn val="ctr"/>
        <c:lblOffset val="100"/>
        <c:noMultiLvlLbl val="0"/>
      </c:catAx>
      <c:valAx>
        <c:axId val="559924736"/>
        <c:scaling>
          <c:orientation val="minMax"/>
        </c:scaling>
        <c:delete val="1"/>
        <c:axPos val="b"/>
        <c:numFmt formatCode="0.00%" sourceLinked="1"/>
        <c:majorTickMark val="out"/>
        <c:minorTickMark val="none"/>
        <c:tickLblPos val="none"/>
        <c:crossAx val="559923200"/>
        <c:crosses val="autoZero"/>
        <c:crossBetween val="between"/>
      </c:valAx>
    </c:plotArea>
    <c:legend>
      <c:legendPos val="t"/>
      <c:layout>
        <c:manualLayout>
          <c:xMode val="edge"/>
          <c:yMode val="edge"/>
          <c:x val="0.35565309305255388"/>
          <c:y val="4.7626428792863787E-2"/>
          <c:w val="0.30862583895907014"/>
          <c:h val="0.16275175755272664"/>
        </c:manualLayout>
      </c:layout>
      <c:overlay val="0"/>
      <c:txPr>
        <a:bodyPr/>
        <a:lstStyle/>
        <a:p>
          <a:pPr>
            <a:defRPr sz="1200"/>
          </a:pPr>
          <a:endParaRPr lang="zh-CN"/>
        </a:p>
      </c:txPr>
    </c:legend>
    <c:plotVisOnly val="1"/>
    <c:dispBlanksAs val="gap"/>
    <c:showDLblsOverMax val="0"/>
  </c:chart>
  <c:txPr>
    <a:bodyPr/>
    <a:lstStyle/>
    <a:p>
      <a:pPr>
        <a:defRPr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8601D9-EA69-4B9B-881B-7CDDF43B0020}" type="datetimeFigureOut">
              <a:rPr lang="zh-CN" altLang="en-US" smtClean="0"/>
              <a:pPr/>
              <a:t>2017/2/28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DA5D7D-6ADA-43C6-88F3-327DC779CDD0}" type="slidenum">
              <a:rPr lang="zh-CN" altLang="en-US" smtClean="0"/>
              <a:pPr/>
              <a:t>‹#›</a:t>
            </a:fld>
            <a:endParaRPr lang="zh-CN" altLang="en-US"/>
          </a:p>
        </p:txBody>
      </p:sp>
    </p:spTree>
    <p:extLst>
      <p:ext uri="{BB962C8B-B14F-4D97-AF65-F5344CB8AC3E}">
        <p14:creationId xmlns:p14="http://schemas.microsoft.com/office/powerpoint/2010/main" val="2828393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7CB355-900F-4DE1-9BC5-5E1C5AE2A4D1}" type="datetimeFigureOut">
              <a:rPr lang="zh-CN" altLang="en-US" smtClean="0"/>
              <a:pPr/>
              <a:t>2017/2/28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BAA302-C73F-478C-AE7D-3DDD37D6EC42}" type="slidenum">
              <a:rPr lang="zh-CN" altLang="en-US" smtClean="0"/>
              <a:pPr/>
              <a:t>‹#›</a:t>
            </a:fld>
            <a:endParaRPr lang="zh-CN" altLang="en-US"/>
          </a:p>
        </p:txBody>
      </p:sp>
    </p:spTree>
    <p:extLst>
      <p:ext uri="{BB962C8B-B14F-4D97-AF65-F5344CB8AC3E}">
        <p14:creationId xmlns:p14="http://schemas.microsoft.com/office/powerpoint/2010/main" val="75716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BAA302-C73F-478C-AE7D-3DDD37D6EC42}" type="slidenum">
              <a:rPr lang="zh-CN" altLang="en-US" smtClean="0"/>
              <a:pPr/>
              <a:t>5</a:t>
            </a:fld>
            <a:endParaRPr lang="zh-CN" altLang="en-US"/>
          </a:p>
        </p:txBody>
      </p:sp>
    </p:spTree>
    <p:extLst>
      <p:ext uri="{BB962C8B-B14F-4D97-AF65-F5344CB8AC3E}">
        <p14:creationId xmlns:p14="http://schemas.microsoft.com/office/powerpoint/2010/main" val="2463095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DBAA302-C73F-478C-AE7D-3DDD37D6EC42}" type="slidenum">
              <a:rPr lang="zh-CN" altLang="en-US" smtClean="0"/>
              <a:pPr/>
              <a:t>35</a:t>
            </a:fld>
            <a:endParaRPr lang="zh-CN" altLang="en-US"/>
          </a:p>
        </p:txBody>
      </p:sp>
    </p:spTree>
    <p:extLst>
      <p:ext uri="{BB962C8B-B14F-4D97-AF65-F5344CB8AC3E}">
        <p14:creationId xmlns:p14="http://schemas.microsoft.com/office/powerpoint/2010/main" val="3234232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DBAA302-C73F-478C-AE7D-3DDD37D6EC42}" type="slidenum">
              <a:rPr lang="zh-CN" altLang="en-US" smtClean="0"/>
              <a:pPr/>
              <a:t>36</a:t>
            </a:fld>
            <a:endParaRPr lang="zh-CN" altLang="en-US"/>
          </a:p>
        </p:txBody>
      </p:sp>
    </p:spTree>
    <p:extLst>
      <p:ext uri="{BB962C8B-B14F-4D97-AF65-F5344CB8AC3E}">
        <p14:creationId xmlns:p14="http://schemas.microsoft.com/office/powerpoint/2010/main" val="1555354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DBAA302-C73F-478C-AE7D-3DDD37D6EC42}" type="slidenum">
              <a:rPr lang="zh-CN" altLang="en-US" smtClean="0"/>
              <a:pPr/>
              <a:t>39</a:t>
            </a:fld>
            <a:endParaRPr lang="zh-CN" altLang="en-US"/>
          </a:p>
        </p:txBody>
      </p:sp>
    </p:spTree>
    <p:extLst>
      <p:ext uri="{BB962C8B-B14F-4D97-AF65-F5344CB8AC3E}">
        <p14:creationId xmlns:p14="http://schemas.microsoft.com/office/powerpoint/2010/main" val="781268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BAA302-C73F-478C-AE7D-3DDD37D6EC42}" type="slidenum">
              <a:rPr lang="zh-CN" altLang="en-US" smtClean="0"/>
              <a:pPr/>
              <a:t>41</a:t>
            </a:fld>
            <a:endParaRPr lang="zh-CN" altLang="en-US"/>
          </a:p>
        </p:txBody>
      </p:sp>
    </p:spTree>
    <p:extLst>
      <p:ext uri="{BB962C8B-B14F-4D97-AF65-F5344CB8AC3E}">
        <p14:creationId xmlns:p14="http://schemas.microsoft.com/office/powerpoint/2010/main" val="386961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DBAA302-C73F-478C-AE7D-3DDD37D6EC42}" type="slidenum">
              <a:rPr lang="zh-CN" altLang="en-US" smtClean="0"/>
              <a:pPr/>
              <a:t>10</a:t>
            </a:fld>
            <a:endParaRPr lang="zh-CN" altLang="en-US"/>
          </a:p>
        </p:txBody>
      </p:sp>
    </p:spTree>
    <p:extLst>
      <p:ext uri="{BB962C8B-B14F-4D97-AF65-F5344CB8AC3E}">
        <p14:creationId xmlns:p14="http://schemas.microsoft.com/office/powerpoint/2010/main" val="353760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DBAA302-C73F-478C-AE7D-3DDD37D6EC42}" type="slidenum">
              <a:rPr lang="zh-CN" altLang="en-US" smtClean="0"/>
              <a:pPr/>
              <a:t>14</a:t>
            </a:fld>
            <a:endParaRPr lang="zh-CN" altLang="en-US"/>
          </a:p>
        </p:txBody>
      </p:sp>
    </p:spTree>
    <p:extLst>
      <p:ext uri="{BB962C8B-B14F-4D97-AF65-F5344CB8AC3E}">
        <p14:creationId xmlns:p14="http://schemas.microsoft.com/office/powerpoint/2010/main" val="10974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BAA302-C73F-478C-AE7D-3DDD37D6EC42}" type="slidenum">
              <a:rPr lang="zh-CN" altLang="en-US" smtClean="0"/>
              <a:pPr/>
              <a:t>18</a:t>
            </a:fld>
            <a:endParaRPr lang="zh-CN" altLang="en-US"/>
          </a:p>
        </p:txBody>
      </p:sp>
    </p:spTree>
    <p:extLst>
      <p:ext uri="{BB962C8B-B14F-4D97-AF65-F5344CB8AC3E}">
        <p14:creationId xmlns:p14="http://schemas.microsoft.com/office/powerpoint/2010/main" val="28385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DBAA302-C73F-478C-AE7D-3DDD37D6EC42}" type="slidenum">
              <a:rPr lang="zh-CN" altLang="en-US" smtClean="0"/>
              <a:pPr/>
              <a:t>19</a:t>
            </a:fld>
            <a:endParaRPr lang="zh-CN" altLang="en-US"/>
          </a:p>
        </p:txBody>
      </p:sp>
    </p:spTree>
    <p:extLst>
      <p:ext uri="{BB962C8B-B14F-4D97-AF65-F5344CB8AC3E}">
        <p14:creationId xmlns:p14="http://schemas.microsoft.com/office/powerpoint/2010/main" val="1111216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DBAA302-C73F-478C-AE7D-3DDD37D6EC42}" type="slidenum">
              <a:rPr lang="zh-CN" altLang="en-US" smtClean="0"/>
              <a:pPr/>
              <a:t>21</a:t>
            </a:fld>
            <a:endParaRPr lang="zh-CN" altLang="en-US"/>
          </a:p>
        </p:txBody>
      </p:sp>
    </p:spTree>
    <p:extLst>
      <p:ext uri="{BB962C8B-B14F-4D97-AF65-F5344CB8AC3E}">
        <p14:creationId xmlns:p14="http://schemas.microsoft.com/office/powerpoint/2010/main" val="2494159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DBAA302-C73F-478C-AE7D-3DDD37D6EC42}" type="slidenum">
              <a:rPr lang="zh-CN" altLang="en-US" smtClean="0"/>
              <a:pPr/>
              <a:t>26</a:t>
            </a:fld>
            <a:endParaRPr lang="zh-CN" altLang="en-US"/>
          </a:p>
        </p:txBody>
      </p:sp>
    </p:spTree>
    <p:extLst>
      <p:ext uri="{BB962C8B-B14F-4D97-AF65-F5344CB8AC3E}">
        <p14:creationId xmlns:p14="http://schemas.microsoft.com/office/powerpoint/2010/main" val="1557094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DBAA302-C73F-478C-AE7D-3DDD37D6EC42}" type="slidenum">
              <a:rPr lang="zh-CN" altLang="en-US" smtClean="0"/>
              <a:pPr/>
              <a:t>28</a:t>
            </a:fld>
            <a:endParaRPr lang="zh-CN" altLang="en-US"/>
          </a:p>
        </p:txBody>
      </p:sp>
    </p:spTree>
    <p:extLst>
      <p:ext uri="{BB962C8B-B14F-4D97-AF65-F5344CB8AC3E}">
        <p14:creationId xmlns:p14="http://schemas.microsoft.com/office/powerpoint/2010/main" val="3874096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DBAA302-C73F-478C-AE7D-3DDD37D6EC42}" type="slidenum">
              <a:rPr lang="zh-CN" altLang="en-US" smtClean="0"/>
              <a:pPr/>
              <a:t>29</a:t>
            </a:fld>
            <a:endParaRPr lang="zh-CN" altLang="en-US"/>
          </a:p>
        </p:txBody>
      </p:sp>
    </p:spTree>
    <p:extLst>
      <p:ext uri="{BB962C8B-B14F-4D97-AF65-F5344CB8AC3E}">
        <p14:creationId xmlns:p14="http://schemas.microsoft.com/office/powerpoint/2010/main" val="96205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6C4ED4E-D27D-48CF-ACDE-DF88CAD11DAA}"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482F02-259C-4988-B945-ED010C4D606E}"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6C4ED4E-D27D-48CF-ACDE-DF88CAD11DAA}"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482F02-259C-4988-B945-ED010C4D606E}"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6C4ED4E-D27D-48CF-ACDE-DF88CAD11DAA}"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482F02-259C-4988-B945-ED010C4D606E}"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6C4ED4E-D27D-48CF-ACDE-DF88CAD11DAA}" type="datetimeFigureOut">
              <a:rPr lang="zh-CN" altLang="en-US" smtClean="0"/>
              <a:pPr/>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482F02-259C-4988-B945-ED010C4D606E}"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6C4ED4E-D27D-48CF-ACDE-DF88CAD11DAA}" type="datetimeFigureOut">
              <a:rPr lang="zh-CN" altLang="en-US" smtClean="0"/>
              <a:pPr/>
              <a:t>2017/2/28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A482F02-259C-4988-B945-ED010C4D606E}"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6C4ED4E-D27D-48CF-ACDE-DF88CAD11DAA}" type="datetimeFigureOut">
              <a:rPr lang="zh-CN" altLang="en-US" smtClean="0"/>
              <a:pPr/>
              <a:t>2017/2/28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A482F02-259C-4988-B945-ED010C4D606E}"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C4ED4E-D27D-48CF-ACDE-DF88CAD11DAA}" type="datetimeFigureOut">
              <a:rPr lang="zh-CN" altLang="en-US" smtClean="0"/>
              <a:pPr/>
              <a:t>2017/2/28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A482F02-259C-4988-B945-ED010C4D606E}"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6C4ED4E-D27D-48CF-ACDE-DF88CAD11DAA}" type="datetimeFigureOut">
              <a:rPr lang="zh-CN" altLang="en-US" smtClean="0"/>
              <a:pPr/>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482F02-259C-4988-B945-ED010C4D606E}"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6C4ED4E-D27D-48CF-ACDE-DF88CAD11DAA}" type="datetimeFigureOut">
              <a:rPr lang="zh-CN" altLang="en-US" smtClean="0"/>
              <a:pPr/>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482F02-259C-4988-B945-ED010C4D606E}"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6C4ED4E-D27D-48CF-ACDE-DF88CAD11DAA}"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482F02-259C-4988-B945-ED010C4D606E}"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6C4ED4E-D27D-48CF-ACDE-DF88CAD11DAA}"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482F02-259C-4988-B945-ED010C4D606E}"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F6D1125-1ECA-4D47-AF4F-B06DA5D8484B}"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DADA8-2F31-4C69-9EA4-4EEB1C01B816}"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F6D1125-1ECA-4D47-AF4F-B06DA5D8484B}"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DADA8-2F31-4C69-9EA4-4EEB1C01B816}"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F6D1125-1ECA-4D47-AF4F-B06DA5D8484B}"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DADA8-2F31-4C69-9EA4-4EEB1C01B816}"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F6D1125-1ECA-4D47-AF4F-B06DA5D8484B}" type="datetimeFigureOut">
              <a:rPr lang="zh-CN" altLang="en-US" smtClean="0"/>
              <a:pPr/>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5DADA8-2F31-4C69-9EA4-4EEB1C01B816}"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F6D1125-1ECA-4D47-AF4F-B06DA5D8484B}" type="datetimeFigureOut">
              <a:rPr lang="zh-CN" altLang="en-US" smtClean="0"/>
              <a:pPr/>
              <a:t>2017/2/28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25DADA8-2F31-4C69-9EA4-4EEB1C01B816}" type="slidenum">
              <a:rPr lang="zh-CN" altLang="en-US" smtClean="0"/>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0" y="1707654"/>
            <a:ext cx="9144000" cy="857250"/>
          </a:xfrm>
        </p:spPr>
        <p:txBody>
          <a:bodyPr>
            <a:normAutofit/>
          </a:bodyPr>
          <a:lstStyle>
            <a:lvl1pPr>
              <a:defRPr sz="3200">
                <a:latin typeface="黑体" pitchFamily="49" charset="-122"/>
                <a:ea typeface="黑体" pitchFamily="49" charset="-122"/>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CF6D1125-1ECA-4D47-AF4F-B06DA5D8484B}" type="datetimeFigureOut">
              <a:rPr lang="zh-CN" altLang="en-US" smtClean="0"/>
              <a:pPr/>
              <a:t>2017/2/28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5DADA8-2F31-4C69-9EA4-4EEB1C01B816}" type="slidenum">
              <a:rPr lang="zh-CN" altLang="en-US" smtClean="0"/>
              <a:pPr/>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6D1125-1ECA-4D47-AF4F-B06DA5D8484B}" type="datetimeFigureOut">
              <a:rPr lang="zh-CN" altLang="en-US" smtClean="0"/>
              <a:pPr/>
              <a:t>2017/2/28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5DADA8-2F31-4C69-9EA4-4EEB1C01B81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F6D1125-1ECA-4D47-AF4F-B06DA5D8484B}" type="datetimeFigureOut">
              <a:rPr lang="zh-CN" altLang="en-US" smtClean="0"/>
              <a:pPr/>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5DADA8-2F31-4C69-9EA4-4EEB1C01B816}" type="slidenum">
              <a:rPr lang="zh-CN" altLang="en-US" smtClean="0"/>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F6D1125-1ECA-4D47-AF4F-B06DA5D8484B}" type="datetimeFigureOut">
              <a:rPr lang="zh-CN" altLang="en-US" smtClean="0"/>
              <a:pPr/>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5DADA8-2F31-4C69-9EA4-4EEB1C01B816}" type="slidenum">
              <a:rPr lang="zh-CN" altLang="en-US" smtClean="0"/>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F6D1125-1ECA-4D47-AF4F-B06DA5D8484B}"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DADA8-2F31-4C69-9EA4-4EEB1C01B816}" type="slidenum">
              <a:rPr lang="zh-CN" altLang="en-US" smtClean="0"/>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F6D1125-1ECA-4D47-AF4F-B06DA5D8484B}"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DADA8-2F31-4C69-9EA4-4EEB1C01B81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67544" y="494010"/>
            <a:ext cx="8676456" cy="421556"/>
          </a:xfrm>
        </p:spPr>
        <p:txBody>
          <a:bodyPr>
            <a:noAutofit/>
          </a:bodyPr>
          <a:lstStyle>
            <a:lvl1pPr algn="l">
              <a:defRPr sz="2400">
                <a:effectLst>
                  <a:outerShdw blurRad="38100" dist="38100" dir="2700000" algn="tl">
                    <a:srgbClr val="000000">
                      <a:alpha val="43137"/>
                    </a:srgbClr>
                  </a:outerShdw>
                </a:effectLst>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236046"/>
          </a:xfrm>
          <a:prstGeom prst="rect">
            <a:avLst/>
          </a:prstGeom>
        </p:spPr>
      </p:pic>
      <p:sp>
        <p:nvSpPr>
          <p:cNvPr id="8" name="矩形 7"/>
          <p:cNvSpPr/>
          <p:nvPr userDrawn="1"/>
        </p:nvSpPr>
        <p:spPr>
          <a:xfrm>
            <a:off x="0" y="483518"/>
            <a:ext cx="9144000" cy="44644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descr="F:\欧洲危机\杂志社logo 新域名.png"/>
          <p:cNvPicPr>
            <a:picLocks noChangeAspect="1" noChangeArrowheads="1"/>
          </p:cNvPicPr>
          <p:nvPr userDrawn="1"/>
        </p:nvPicPr>
        <p:blipFill>
          <a:blip r:embed="rId14" cstate="print"/>
          <a:srcRect/>
          <a:stretch>
            <a:fillRect/>
          </a:stretch>
        </p:blipFill>
        <p:spPr bwMode="auto">
          <a:xfrm>
            <a:off x="35496" y="4968179"/>
            <a:ext cx="996574" cy="234000"/>
          </a:xfrm>
          <a:prstGeom prst="rect">
            <a:avLst/>
          </a:prstGeom>
          <a:noFill/>
        </p:spPr>
      </p:pic>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2017/2/28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2800" kern="1200">
          <a:solidFill>
            <a:schemeClr val="tx1"/>
          </a:solidFill>
          <a:latin typeface="黑体" pitchFamily="49" charset="-122"/>
          <a:ea typeface="黑体" pitchFamily="49"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236046"/>
          </a:xfrm>
          <a:prstGeom prst="rect">
            <a:avLst/>
          </a:prstGeom>
        </p:spPr>
      </p:pic>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6C4ED4E-D27D-48CF-ACDE-DF88CAD11DAA}" type="datetimeFigureOut">
              <a:rPr lang="zh-CN" altLang="en-US" smtClean="0"/>
              <a:pPr/>
              <a:t>2017/2/28</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A482F02-259C-4988-B945-ED010C4D606E}" type="slidenum">
              <a:rPr lang="zh-CN" altLang="en-US" smtClean="0"/>
              <a:pPr/>
              <a:t>‹#›</a:t>
            </a:fld>
            <a:endParaRPr lang="zh-CN" altLang="en-US"/>
          </a:p>
        </p:txBody>
      </p:sp>
      <p:sp>
        <p:nvSpPr>
          <p:cNvPr id="8" name="圆角矩形 7"/>
          <p:cNvSpPr/>
          <p:nvPr userDrawn="1"/>
        </p:nvSpPr>
        <p:spPr>
          <a:xfrm>
            <a:off x="251520" y="195486"/>
            <a:ext cx="8568952" cy="4752528"/>
          </a:xfrm>
          <a:prstGeom prst="roundRect">
            <a:avLst>
              <a:gd name="adj" fmla="val 3676"/>
            </a:avLst>
          </a:prstGeom>
          <a:solidFill>
            <a:srgbClr val="FFFFFF">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descr="F:\欧洲危机\杂志社logo 新域名.png"/>
          <p:cNvPicPr>
            <a:picLocks noChangeAspect="1" noChangeArrowheads="1"/>
          </p:cNvPicPr>
          <p:nvPr userDrawn="1"/>
        </p:nvPicPr>
        <p:blipFill>
          <a:blip r:embed="rId14" cstate="print"/>
          <a:srcRect/>
          <a:stretch>
            <a:fillRect/>
          </a:stretch>
        </p:blipFill>
        <p:spPr bwMode="auto">
          <a:xfrm>
            <a:off x="119042" y="4979468"/>
            <a:ext cx="996574" cy="234000"/>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236046"/>
          </a:xfrm>
          <a:prstGeom prst="rect">
            <a:avLst/>
          </a:prstGeom>
        </p:spPr>
      </p:pic>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F6D1125-1ECA-4D47-AF4F-B06DA5D8484B}" type="datetimeFigureOut">
              <a:rPr lang="zh-CN" altLang="en-US" smtClean="0"/>
              <a:pPr/>
              <a:t>2017/2/28</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25DADA8-2F31-4C69-9EA4-4EEB1C01B816}" type="slidenum">
              <a:rPr lang="zh-CN" altLang="en-US" smtClean="0"/>
              <a:pPr/>
              <a:t>‹#›</a:t>
            </a:fld>
            <a:endParaRPr lang="zh-CN" altLang="en-US"/>
          </a:p>
        </p:txBody>
      </p:sp>
      <p:sp>
        <p:nvSpPr>
          <p:cNvPr id="8" name="矩形 7"/>
          <p:cNvSpPr/>
          <p:nvPr userDrawn="1"/>
        </p:nvSpPr>
        <p:spPr>
          <a:xfrm>
            <a:off x="0" y="267494"/>
            <a:ext cx="9144000" cy="468052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descr="F:\欧洲危机\杂志社logo 新域名.png"/>
          <p:cNvPicPr>
            <a:picLocks noChangeAspect="1" noChangeArrowheads="1"/>
          </p:cNvPicPr>
          <p:nvPr userDrawn="1"/>
        </p:nvPicPr>
        <p:blipFill>
          <a:blip r:embed="rId14" cstate="print"/>
          <a:srcRect/>
          <a:stretch>
            <a:fillRect/>
          </a:stretch>
        </p:blipFill>
        <p:spPr bwMode="auto">
          <a:xfrm>
            <a:off x="8039922" y="4986114"/>
            <a:ext cx="996574" cy="2340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 Id="rId5" Type="http://schemas.openxmlformats.org/officeDocument/2006/relationships/image" Target="../media/image68.jpeg"/><Relationship Id="rId4" Type="http://schemas.openxmlformats.org/officeDocument/2006/relationships/image" Target="../media/image67.jpeg"/></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 Id="rId9" Type="http://schemas.openxmlformats.org/officeDocument/2006/relationships/image" Target="../media/image77.jpeg"/></Relationships>
</file>

<file path=ppt/slides/_rels/slide2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6.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2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5.png"/><Relationship Id="rId4" Type="http://schemas.openxmlformats.org/officeDocument/2006/relationships/image" Target="../media/image84.jpeg"/></Relationships>
</file>

<file path=ppt/slides/_rels/slide2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jpeg"/><Relationship Id="rId1" Type="http://schemas.openxmlformats.org/officeDocument/2006/relationships/slideLayout" Target="../slideLayouts/slideLayout6.xml"/><Relationship Id="rId6" Type="http://schemas.openxmlformats.org/officeDocument/2006/relationships/image" Target="../media/image94.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jpeg"/></Relationships>
</file>

<file path=ppt/slides/_rels/slide3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jpeg"/><Relationship Id="rId1" Type="http://schemas.openxmlformats.org/officeDocument/2006/relationships/slideLayout" Target="../slideLayouts/slideLayout6.xml"/><Relationship Id="rId4" Type="http://schemas.openxmlformats.org/officeDocument/2006/relationships/image" Target="../media/image102.jpeg"/></Relationships>
</file>

<file path=ppt/slides/_rels/slide33.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jpeg"/><Relationship Id="rId1" Type="http://schemas.openxmlformats.org/officeDocument/2006/relationships/slideLayout" Target="../slideLayouts/slideLayout6.xml"/><Relationship Id="rId4" Type="http://schemas.openxmlformats.org/officeDocument/2006/relationships/image" Target="../media/image107.jpeg"/></Relationships>
</file>

<file path=ppt/slides/_rels/slide35.xml.rels><?xml version="1.0" encoding="UTF-8" standalone="yes"?>
<Relationships xmlns="http://schemas.openxmlformats.org/package/2006/relationships"><Relationship Id="rId3" Type="http://schemas.openxmlformats.org/officeDocument/2006/relationships/image" Target="../media/image108.jpeg"/><Relationship Id="rId7" Type="http://schemas.openxmlformats.org/officeDocument/2006/relationships/image" Target="../media/image11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0.png"/><Relationship Id="rId5" Type="http://schemas.openxmlformats.org/officeDocument/2006/relationships/image" Target="../media/image109.jpeg"/><Relationship Id="rId4" Type="http://schemas.openxmlformats.org/officeDocument/2006/relationships/chart" Target="../charts/char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3.png"/></Relationships>
</file>

<file path=ppt/slides/_rels/slide3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6.xml"/><Relationship Id="rId5" Type="http://schemas.openxmlformats.org/officeDocument/2006/relationships/image" Target="../media/image118.jpeg"/><Relationship Id="rId4" Type="http://schemas.openxmlformats.org/officeDocument/2006/relationships/image" Target="../media/image117.jpeg"/></Relationships>
</file>

<file path=ppt/slides/_rels/slide3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0.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8" Type="http://schemas.openxmlformats.org/officeDocument/2006/relationships/image" Target="../media/image127.jpeg"/><Relationship Id="rId3" Type="http://schemas.openxmlformats.org/officeDocument/2006/relationships/image" Target="../media/image122.png"/><Relationship Id="rId7" Type="http://schemas.openxmlformats.org/officeDocument/2006/relationships/image" Target="../media/image126.jpeg"/><Relationship Id="rId2" Type="http://schemas.openxmlformats.org/officeDocument/2006/relationships/image" Target="../media/image121.jpeg"/><Relationship Id="rId1" Type="http://schemas.openxmlformats.org/officeDocument/2006/relationships/slideLayout" Target="../slideLayouts/slideLayout6.xml"/><Relationship Id="rId6" Type="http://schemas.openxmlformats.org/officeDocument/2006/relationships/image" Target="../media/image125.gif"/><Relationship Id="rId5" Type="http://schemas.openxmlformats.org/officeDocument/2006/relationships/image" Target="../media/image124.png"/><Relationship Id="rId4" Type="http://schemas.openxmlformats.org/officeDocument/2006/relationships/image" Target="../media/image123.png"/></Relationships>
</file>

<file path=ppt/slides/_rels/slide41.xml.rels><?xml version="1.0" encoding="UTF-8" standalone="yes"?>
<Relationships xmlns="http://schemas.openxmlformats.org/package/2006/relationships"><Relationship Id="rId3" Type="http://schemas.openxmlformats.org/officeDocument/2006/relationships/image" Target="../media/image128.jp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31.png"/><Relationship Id="rId5" Type="http://schemas.openxmlformats.org/officeDocument/2006/relationships/image" Target="../media/image130.jpeg"/><Relationship Id="rId4" Type="http://schemas.openxmlformats.org/officeDocument/2006/relationships/image" Target="../media/image129.jpeg"/></Relationships>
</file>

<file path=ppt/slides/_rels/slide42.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3.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5.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6.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7.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8.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9.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2"/>
          <p:cNvSpPr>
            <a:spLocks noChangeShapeType="1"/>
          </p:cNvSpPr>
          <p:nvPr/>
        </p:nvSpPr>
        <p:spPr bwMode="gray">
          <a:xfrm>
            <a:off x="1811338" y="1091803"/>
            <a:ext cx="0" cy="2346722"/>
          </a:xfrm>
          <a:prstGeom prst="line">
            <a:avLst/>
          </a:prstGeom>
          <a:noFill/>
          <a:ln w="9525">
            <a:solidFill>
              <a:schemeClr val="bg2"/>
            </a:solidFill>
            <a:round/>
            <a:headEnd/>
            <a:tailEnd/>
          </a:ln>
        </p:spPr>
        <p:txBody>
          <a:bodyPr/>
          <a:lstStyle/>
          <a:p>
            <a:endParaRPr lang="zh-CN" altLang="en-US"/>
          </a:p>
        </p:txBody>
      </p:sp>
      <p:grpSp>
        <p:nvGrpSpPr>
          <p:cNvPr id="22" name="Group 3"/>
          <p:cNvGrpSpPr>
            <a:grpSpLocks/>
          </p:cNvGrpSpPr>
          <p:nvPr/>
        </p:nvGrpSpPr>
        <p:grpSpPr bwMode="auto">
          <a:xfrm>
            <a:off x="271464" y="-3572"/>
            <a:ext cx="1552575" cy="1189435"/>
            <a:chOff x="171" y="-3"/>
            <a:chExt cx="978" cy="999"/>
          </a:xfrm>
        </p:grpSpPr>
        <p:sp>
          <p:nvSpPr>
            <p:cNvPr id="23"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24"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25" name="Freeform 7"/>
          <p:cNvSpPr>
            <a:spLocks/>
          </p:cNvSpPr>
          <p:nvPr/>
        </p:nvSpPr>
        <p:spPr bwMode="gray">
          <a:xfrm>
            <a:off x="1871664" y="-7144"/>
            <a:ext cx="1895475" cy="1139429"/>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26" name="Freeform 8"/>
          <p:cNvSpPr>
            <a:spLocks/>
          </p:cNvSpPr>
          <p:nvPr/>
        </p:nvSpPr>
        <p:spPr bwMode="gray">
          <a:xfrm>
            <a:off x="1871663" y="-10716"/>
            <a:ext cx="2138362" cy="1185863"/>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27" name="Freeform 9"/>
          <p:cNvSpPr>
            <a:spLocks/>
          </p:cNvSpPr>
          <p:nvPr/>
        </p:nvSpPr>
        <p:spPr bwMode="gray">
          <a:xfrm>
            <a:off x="1871663" y="-10716"/>
            <a:ext cx="2338387" cy="1220391"/>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28" name="Freeform 10"/>
          <p:cNvSpPr>
            <a:spLocks/>
          </p:cNvSpPr>
          <p:nvPr/>
        </p:nvSpPr>
        <p:spPr bwMode="gray">
          <a:xfrm>
            <a:off x="1874839" y="3327798"/>
            <a:ext cx="3525837" cy="1826419"/>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29" name="Freeform 11"/>
          <p:cNvSpPr>
            <a:spLocks/>
          </p:cNvSpPr>
          <p:nvPr/>
        </p:nvSpPr>
        <p:spPr bwMode="gray">
          <a:xfrm>
            <a:off x="1876425" y="3356372"/>
            <a:ext cx="3265488" cy="179427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30" name="Freeform 12"/>
          <p:cNvSpPr>
            <a:spLocks/>
          </p:cNvSpPr>
          <p:nvPr/>
        </p:nvSpPr>
        <p:spPr bwMode="gray">
          <a:xfrm>
            <a:off x="1871663" y="3388519"/>
            <a:ext cx="2946400" cy="1758554"/>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31" name="Line 17"/>
          <p:cNvSpPr>
            <a:spLocks noChangeShapeType="1"/>
          </p:cNvSpPr>
          <p:nvPr/>
        </p:nvSpPr>
        <p:spPr bwMode="gray">
          <a:xfrm>
            <a:off x="1876425" y="1164431"/>
            <a:ext cx="0" cy="2218135"/>
          </a:xfrm>
          <a:prstGeom prst="line">
            <a:avLst/>
          </a:prstGeom>
          <a:noFill/>
          <a:ln w="9525">
            <a:solidFill>
              <a:schemeClr val="accent1"/>
            </a:solidFill>
            <a:round/>
            <a:headEnd/>
            <a:tailEnd/>
          </a:ln>
        </p:spPr>
        <p:txBody>
          <a:bodyPr/>
          <a:lstStyle/>
          <a:p>
            <a:endParaRPr lang="zh-CN" altLang="en-US"/>
          </a:p>
        </p:txBody>
      </p:sp>
      <p:sp>
        <p:nvSpPr>
          <p:cNvPr id="32" name="Rectangle 6"/>
          <p:cNvSpPr>
            <a:spLocks noChangeArrowheads="1"/>
          </p:cNvSpPr>
          <p:nvPr/>
        </p:nvSpPr>
        <p:spPr bwMode="gray">
          <a:xfrm>
            <a:off x="65088" y="3343275"/>
            <a:ext cx="1762125" cy="161925"/>
          </a:xfrm>
          <a:prstGeom prst="rect">
            <a:avLst/>
          </a:prstGeom>
          <a:solidFill>
            <a:schemeClr val="bg2"/>
          </a:solidFill>
          <a:ln w="9525">
            <a:noFill/>
            <a:miter lim="800000"/>
            <a:headEnd/>
            <a:tailEnd/>
          </a:ln>
        </p:spPr>
        <p:txBody>
          <a:bodyPr wrap="none" anchor="ctr"/>
          <a:lstStyle/>
          <a:p>
            <a:endParaRPr lang="zh-CN" altLang="en-US"/>
          </a:p>
        </p:txBody>
      </p:sp>
      <p:pic>
        <p:nvPicPr>
          <p:cNvPr id="33" name="图片 2" descr="章.tif"/>
          <p:cNvPicPr>
            <a:picLocks noChangeAspect="1"/>
          </p:cNvPicPr>
          <p:nvPr/>
        </p:nvPicPr>
        <p:blipFill>
          <a:blip r:embed="rId2" cstate="print"/>
          <a:srcRect/>
          <a:stretch>
            <a:fillRect/>
          </a:stretch>
        </p:blipFill>
        <p:spPr bwMode="auto">
          <a:xfrm>
            <a:off x="561956" y="1812132"/>
            <a:ext cx="1152525" cy="866775"/>
          </a:xfrm>
          <a:prstGeom prst="rect">
            <a:avLst/>
          </a:prstGeom>
          <a:noFill/>
          <a:ln w="9525">
            <a:noFill/>
            <a:miter lim="800000"/>
            <a:headEnd/>
            <a:tailEnd/>
          </a:ln>
        </p:spPr>
      </p:pic>
      <p:sp>
        <p:nvSpPr>
          <p:cNvPr id="37" name="Text Box 8"/>
          <p:cNvSpPr txBox="1">
            <a:spLocks noChangeArrowheads="1"/>
          </p:cNvSpPr>
          <p:nvPr/>
        </p:nvSpPr>
        <p:spPr bwMode="gray">
          <a:xfrm>
            <a:off x="0" y="3343669"/>
            <a:ext cx="2711450" cy="261610"/>
          </a:xfrm>
          <a:prstGeom prst="rect">
            <a:avLst/>
          </a:prstGeom>
          <a:noFill/>
          <a:ln w="9525">
            <a:noFill/>
            <a:miter lim="800000"/>
            <a:headEnd/>
            <a:tailEnd/>
          </a:ln>
        </p:spPr>
        <p:txBody>
          <a:bodyPr wrap="square">
            <a:spAutoFit/>
          </a:bodyPr>
          <a:lstStyle/>
          <a:p>
            <a:r>
              <a:rPr lang="en-US" altLang="zh-CN" sz="1100" b="1" dirty="0">
                <a:solidFill>
                  <a:srgbClr val="A6A6A6"/>
                </a:solidFill>
                <a:latin typeface="Arial" pitchFamily="34" charset="0"/>
                <a:ea typeface="黑体" pitchFamily="2" charset="-122"/>
                <a:cs typeface="Arial" pitchFamily="34" charset="0"/>
              </a:rPr>
              <a:t>www.xingshizhengce.com</a:t>
            </a:r>
            <a:endParaRPr lang="zh-CN" altLang="en-US" sz="1100" b="1" dirty="0">
              <a:solidFill>
                <a:srgbClr val="A6A6A6"/>
              </a:solidFill>
              <a:latin typeface="Arial" pitchFamily="34" charset="0"/>
              <a:ea typeface="黑体" pitchFamily="2" charset="-122"/>
            </a:endParaRPr>
          </a:p>
        </p:txBody>
      </p:sp>
      <p:sp>
        <p:nvSpPr>
          <p:cNvPr id="38" name="Rectangle 40"/>
          <p:cNvSpPr txBox="1">
            <a:spLocks noChangeArrowheads="1"/>
          </p:cNvSpPr>
          <p:nvPr/>
        </p:nvSpPr>
        <p:spPr bwMode="auto">
          <a:xfrm>
            <a:off x="2123728" y="1635646"/>
            <a:ext cx="496887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70000"/>
              </a:lnSpc>
            </a:pPr>
            <a:r>
              <a:rPr lang="en-US" altLang="zh-CN" sz="4000" b="1" dirty="0">
                <a:solidFill>
                  <a:srgbClr val="FF0000"/>
                </a:solidFill>
                <a:latin typeface="微软雅黑" pitchFamily="34" charset="-122"/>
                <a:ea typeface="微软雅黑" pitchFamily="34" charset="-122"/>
              </a:rPr>
              <a:t>《</a:t>
            </a:r>
            <a:r>
              <a:rPr lang="zh-CN" altLang="en-US" sz="4000" b="1" dirty="0">
                <a:solidFill>
                  <a:srgbClr val="FF0000"/>
                </a:solidFill>
                <a:latin typeface="微软雅黑" pitchFamily="34" charset="-122"/>
                <a:ea typeface="微软雅黑" pitchFamily="34" charset="-122"/>
              </a:rPr>
              <a:t>时事报告</a:t>
            </a:r>
            <a:r>
              <a:rPr lang="en-US" altLang="zh-CN" sz="4000" b="1" dirty="0">
                <a:solidFill>
                  <a:srgbClr val="FF0000"/>
                </a:solidFill>
                <a:latin typeface="微软雅黑" pitchFamily="34" charset="-122"/>
                <a:ea typeface="微软雅黑" pitchFamily="34" charset="-122"/>
              </a:rPr>
              <a:t>》</a:t>
            </a:r>
            <a:r>
              <a:rPr lang="zh-CN" altLang="en-US" sz="4000" b="1" dirty="0">
                <a:solidFill>
                  <a:srgbClr val="FF0000"/>
                </a:solidFill>
                <a:latin typeface="微软雅黑" pitchFamily="34" charset="-122"/>
                <a:ea typeface="微软雅黑" pitchFamily="34" charset="-122"/>
              </a:rPr>
              <a:t>杂志社</a:t>
            </a:r>
            <a:endParaRPr lang="ko-KR" altLang="en-US" sz="4000" b="1" dirty="0">
              <a:solidFill>
                <a:srgbClr val="FF0000"/>
              </a:solidFill>
              <a:latin typeface="微软雅黑" pitchFamily="34" charset="-122"/>
              <a:ea typeface="冬青黑体简体中文 W6" charset="-122"/>
            </a:endParaRPr>
          </a:p>
        </p:txBody>
      </p:sp>
      <p:sp>
        <p:nvSpPr>
          <p:cNvPr id="39" name="Rectangle 41"/>
          <p:cNvSpPr txBox="1">
            <a:spLocks noChangeArrowheads="1"/>
          </p:cNvSpPr>
          <p:nvPr/>
        </p:nvSpPr>
        <p:spPr bwMode="auto">
          <a:xfrm>
            <a:off x="2411065" y="2572271"/>
            <a:ext cx="5473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atinLnBrk="1">
              <a:spcBef>
                <a:spcPct val="20000"/>
              </a:spcBef>
            </a:pPr>
            <a:r>
              <a:rPr lang="zh-CN" altLang="en-US" sz="2800" b="1">
                <a:solidFill>
                  <a:srgbClr val="C00000"/>
                </a:solidFill>
                <a:latin typeface="华文楷体" pitchFamily="2" charset="-122"/>
                <a:ea typeface="华文楷体" pitchFamily="2" charset="-122"/>
              </a:rPr>
              <a:t>党委中心组学习</a:t>
            </a:r>
            <a:endParaRPr lang="ko-KR" altLang="en-US" sz="2800" b="1">
              <a:solidFill>
                <a:srgbClr val="C00000"/>
              </a:solidFill>
              <a:latin typeface="华文楷体" pitchFamily="2" charset="-122"/>
              <a:ea typeface="楷体-简" charset="-122"/>
            </a:endParaRPr>
          </a:p>
        </p:txBody>
      </p:sp>
      <p:sp>
        <p:nvSpPr>
          <p:cNvPr id="36" name="Freeform 20"/>
          <p:cNvSpPr>
            <a:spLocks/>
          </p:cNvSpPr>
          <p:nvPr/>
        </p:nvSpPr>
        <p:spPr bwMode="gray">
          <a:xfrm>
            <a:off x="1907704" y="-20538"/>
            <a:ext cx="7332662" cy="5210175"/>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Tree>
    <p:extLst>
      <p:ext uri="{BB962C8B-B14F-4D97-AF65-F5344CB8AC3E}">
        <p14:creationId xmlns:p14="http://schemas.microsoft.com/office/powerpoint/2010/main" val="368771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lide(fromTop)">
                                      <p:cBhvr>
                                        <p:cTn id="7" dur="500"/>
                                        <p:tgtEl>
                                          <p:spTgt spid="22"/>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lide(fromTop)">
                                      <p:cBhvr>
                                        <p:cTn id="11" dur="500"/>
                                        <p:tgtEl>
                                          <p:spTgt spid="25"/>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slide(fromTop)">
                                      <p:cBhvr>
                                        <p:cTn id="20" dur="500"/>
                                        <p:tgtEl>
                                          <p:spTgt spid="26"/>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slide(fromBottom)">
                                      <p:cBhvr>
                                        <p:cTn id="24" dur="500"/>
                                        <p:tgtEl>
                                          <p:spTgt spid="30"/>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slide(fromBottom)">
                                      <p:cBhvr>
                                        <p:cTn id="28" dur="500"/>
                                        <p:tgtEl>
                                          <p:spTgt spid="29"/>
                                        </p:tgtEl>
                                      </p:cBhvr>
                                    </p:animEffect>
                                  </p:childTnLst>
                                </p:cTn>
                              </p:par>
                            </p:childTnLst>
                          </p:cTn>
                        </p:par>
                        <p:par>
                          <p:cTn id="29" fill="hold">
                            <p:stCondLst>
                              <p:cond delay="3000"/>
                            </p:stCondLst>
                            <p:childTnLst>
                              <p:par>
                                <p:cTn id="30" presetID="2" presetClass="entr" presetSubtype="1"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0-#ppt_h/2"/>
                                          </p:val>
                                        </p:tav>
                                        <p:tav tm="100000">
                                          <p:val>
                                            <p:strVal val="#ppt_y"/>
                                          </p:val>
                                        </p:tav>
                                      </p:tavLst>
                                    </p:anim>
                                  </p:childTnLst>
                                </p:cTn>
                              </p:par>
                            </p:childTnLst>
                          </p:cTn>
                        </p:par>
                        <p:par>
                          <p:cTn id="34" fill="hold">
                            <p:stCondLst>
                              <p:cond delay="3500"/>
                            </p:stCondLst>
                            <p:childTnLst>
                              <p:par>
                                <p:cTn id="35" presetID="12" presetClass="entr" presetSubtype="1"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slide(fromTop)">
                                      <p:cBhvr>
                                        <p:cTn id="37" dur="500"/>
                                        <p:tgtEl>
                                          <p:spTgt spid="27"/>
                                        </p:tgtEl>
                                      </p:cBhvr>
                                    </p:animEffect>
                                  </p:childTnLst>
                                </p:cTn>
                              </p:par>
                            </p:childTnLst>
                          </p:cTn>
                        </p:par>
                        <p:par>
                          <p:cTn id="38" fill="hold">
                            <p:stCondLst>
                              <p:cond delay="4000"/>
                            </p:stCondLst>
                            <p:childTnLst>
                              <p:par>
                                <p:cTn id="39" presetID="1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slide(fromBottom)">
                                      <p:cBhvr>
                                        <p:cTn id="41" dur="500"/>
                                        <p:tgtEl>
                                          <p:spTgt spid="28"/>
                                        </p:tgtEl>
                                      </p:cBhvr>
                                    </p:animEffect>
                                  </p:childTnLst>
                                </p:cTn>
                              </p:par>
                            </p:childTnLst>
                          </p:cTn>
                        </p:par>
                        <p:par>
                          <p:cTn id="42" fill="hold">
                            <p:stCondLst>
                              <p:cond delay="4500"/>
                            </p:stCondLst>
                            <p:childTnLst>
                              <p:par>
                                <p:cTn id="43" presetID="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0-#ppt_h/2"/>
                                          </p:val>
                                        </p:tav>
                                        <p:tav tm="100000">
                                          <p:val>
                                            <p:strVal val="#ppt_y"/>
                                          </p:val>
                                        </p:tav>
                                      </p:tavLst>
                                    </p:anim>
                                  </p:childTnLst>
                                </p:cTn>
                              </p:par>
                            </p:childTnLst>
                          </p:cTn>
                        </p:par>
                        <p:par>
                          <p:cTn id="47" fill="hold">
                            <p:stCondLst>
                              <p:cond delay="5000"/>
                            </p:stCondLst>
                            <p:childTnLst>
                              <p:par>
                                <p:cTn id="48" presetID="3" presetClass="exit" presetSubtype="5" fill="hold" grpId="0" nodeType="afterEffect">
                                  <p:stCondLst>
                                    <p:cond delay="0"/>
                                  </p:stCondLst>
                                  <p:childTnLst>
                                    <p:animEffect transition="out" filter="blinds(vertical)">
                                      <p:cBhvr>
                                        <p:cTn id="49" dur="1000"/>
                                        <p:tgtEl>
                                          <p:spTgt spid="36"/>
                                        </p:tgtEl>
                                      </p:cBhvr>
                                    </p:animEffect>
                                    <p:set>
                                      <p:cBhvr>
                                        <p:cTn id="50" dur="1" fill="hold">
                                          <p:stCondLst>
                                            <p:cond delay="999"/>
                                          </p:stCondLst>
                                        </p:cTn>
                                        <p:tgtEl>
                                          <p:spTgt spid="36"/>
                                        </p:tgtEl>
                                        <p:attrNameLst>
                                          <p:attrName>style.visibility</p:attrName>
                                        </p:attrNameLst>
                                      </p:cBhvr>
                                      <p:to>
                                        <p:strVal val="hidden"/>
                                      </p:to>
                                    </p:set>
                                  </p:childTnLst>
                                </p:cTn>
                              </p:par>
                            </p:childTnLst>
                          </p:cTn>
                        </p:par>
                        <p:par>
                          <p:cTn id="51" fill="hold">
                            <p:stCondLst>
                              <p:cond delay="6000"/>
                            </p:stCondLst>
                            <p:childTnLst>
                              <p:par>
                                <p:cTn id="52" presetID="3" presetClass="entr" presetSubtype="1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blinds(horizontal)">
                                      <p:cBhvr>
                                        <p:cTn id="5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animBg="1"/>
      <p:bldP spid="27" grpId="0" animBg="1"/>
      <p:bldP spid="28" grpId="0" animBg="1"/>
      <p:bldP spid="29" grpId="0" animBg="1"/>
      <p:bldP spid="30" grpId="0" animBg="1"/>
      <p:bldP spid="31" grpId="0" animBg="1"/>
      <p:bldP spid="32" grpId="0" animBg="1"/>
      <p:bldP spid="37" grpId="0"/>
      <p:bldP spid="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cstate="print"/>
          <a:srcRect/>
          <a:stretch>
            <a:fillRect/>
          </a:stretch>
        </p:blipFill>
        <p:spPr bwMode="auto">
          <a:xfrm>
            <a:off x="95250" y="1045939"/>
            <a:ext cx="8953500" cy="3902075"/>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zh-CN" altLang="zh-CN" dirty="0" smtClean="0"/>
              <a:t>“精英欧洲”与民众之间的距离进一步拉大</a:t>
            </a:r>
            <a:endParaRPr lang="zh-CN" altLang="en-US" dirty="0"/>
          </a:p>
        </p:txBody>
      </p:sp>
      <p:sp>
        <p:nvSpPr>
          <p:cNvPr id="21" name="TextBox 20"/>
          <p:cNvSpPr txBox="1"/>
          <p:nvPr/>
        </p:nvSpPr>
        <p:spPr>
          <a:xfrm>
            <a:off x="3203848" y="1173981"/>
            <a:ext cx="2376264"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zh-C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rPr>
              <a:t>主权债务危机</a:t>
            </a:r>
            <a:endParaRPr lang="zh-CN" alt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endParaRPr>
          </a:p>
        </p:txBody>
      </p:sp>
      <p:sp>
        <p:nvSpPr>
          <p:cNvPr id="24" name="TextBox 23"/>
          <p:cNvSpPr txBox="1"/>
          <p:nvPr/>
        </p:nvSpPr>
        <p:spPr>
          <a:xfrm>
            <a:off x="179512" y="1235536"/>
            <a:ext cx="3168352" cy="369332"/>
          </a:xfrm>
          <a:prstGeom prst="rect">
            <a:avLst/>
          </a:prstGeom>
          <a:noFill/>
        </p:spPr>
        <p:txBody>
          <a:bodyPr wrap="square" rtlCol="0">
            <a:spAutoFit/>
          </a:bodyPr>
          <a:lstStyle/>
          <a:p>
            <a:pPr algn="r"/>
            <a:r>
              <a:rPr lang="zh-CN" altLang="zh-CN" dirty="0" smtClean="0"/>
              <a:t>严格的财政纪律监督机制</a:t>
            </a:r>
            <a:endParaRPr lang="zh-CN" altLang="en-US" dirty="0"/>
          </a:p>
        </p:txBody>
      </p:sp>
      <p:sp>
        <p:nvSpPr>
          <p:cNvPr id="28" name="TextBox 27"/>
          <p:cNvSpPr txBox="1"/>
          <p:nvPr/>
        </p:nvSpPr>
        <p:spPr>
          <a:xfrm>
            <a:off x="5580112" y="1235536"/>
            <a:ext cx="3563888" cy="369332"/>
          </a:xfrm>
          <a:prstGeom prst="rect">
            <a:avLst/>
          </a:prstGeom>
          <a:noFill/>
        </p:spPr>
        <p:txBody>
          <a:bodyPr wrap="square" rtlCol="0">
            <a:spAutoFit/>
          </a:bodyPr>
          <a:lstStyle/>
          <a:p>
            <a:r>
              <a:rPr lang="zh-CN" altLang="zh-CN" dirty="0" smtClean="0"/>
              <a:t>民众强烈不满</a:t>
            </a:r>
            <a:r>
              <a:rPr lang="zh-CN" altLang="en-US" dirty="0" smtClean="0"/>
              <a:t>，</a:t>
            </a:r>
            <a:r>
              <a:rPr lang="zh-CN" altLang="zh-CN" dirty="0" smtClean="0"/>
              <a:t>发出退欧呼声</a:t>
            </a:r>
            <a:endParaRPr lang="zh-CN" altLang="en-US" dirty="0"/>
          </a:p>
        </p:txBody>
      </p:sp>
      <p:sp>
        <p:nvSpPr>
          <p:cNvPr id="29" name="TextBox 28"/>
          <p:cNvSpPr txBox="1"/>
          <p:nvPr/>
        </p:nvSpPr>
        <p:spPr>
          <a:xfrm>
            <a:off x="2998277" y="2139702"/>
            <a:ext cx="553998" cy="1368152"/>
          </a:xfrm>
          <a:prstGeom prst="rect">
            <a:avLst/>
          </a:prstGeom>
          <a:noFill/>
        </p:spPr>
        <p:txBody>
          <a:bodyPr vert="eaVert"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2400" b="1" spc="50" dirty="0" smtClean="0">
                <a:ln w="11430"/>
                <a:solidFill>
                  <a:srgbClr val="0112FF"/>
                </a:solidFill>
                <a:effectLst>
                  <a:outerShdw blurRad="76200" dist="50800" dir="5400000" algn="tl" rotWithShape="0">
                    <a:srgbClr val="000000">
                      <a:alpha val="65000"/>
                    </a:srgbClr>
                  </a:outerShdw>
                </a:effectLst>
              </a:rPr>
              <a:t>政治精英</a:t>
            </a:r>
            <a:endParaRPr lang="zh-CN" altLang="en-US" sz="2400" b="1" spc="50" dirty="0">
              <a:ln w="11430"/>
              <a:solidFill>
                <a:srgbClr val="0112FF"/>
              </a:solidFill>
              <a:effectLst>
                <a:outerShdw blurRad="76200" dist="50800" dir="5400000" algn="tl" rotWithShape="0">
                  <a:srgbClr val="000000">
                    <a:alpha val="65000"/>
                  </a:srgbClr>
                </a:outerShdw>
              </a:effectLst>
            </a:endParaRPr>
          </a:p>
        </p:txBody>
      </p:sp>
      <p:sp>
        <p:nvSpPr>
          <p:cNvPr id="30" name="TextBox 29"/>
          <p:cNvSpPr txBox="1"/>
          <p:nvPr/>
        </p:nvSpPr>
        <p:spPr>
          <a:xfrm>
            <a:off x="5374545" y="2139702"/>
            <a:ext cx="553998" cy="1368152"/>
          </a:xfrm>
          <a:prstGeom prst="rect">
            <a:avLst/>
          </a:prstGeom>
          <a:noFill/>
        </p:spPr>
        <p:txBody>
          <a:bodyPr vert="eaVert"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2400" b="1" spc="50" dirty="0" smtClean="0">
                <a:ln w="11430"/>
                <a:solidFill>
                  <a:srgbClr val="0112FF"/>
                </a:solidFill>
                <a:effectLst>
                  <a:outerShdw blurRad="76200" dist="50800" dir="5400000" algn="tl" rotWithShape="0">
                    <a:srgbClr val="000000">
                      <a:alpha val="65000"/>
                    </a:srgbClr>
                  </a:outerShdw>
                </a:effectLst>
              </a:rPr>
              <a:t>普通民众</a:t>
            </a:r>
            <a:endParaRPr lang="zh-CN" altLang="en-US" sz="2400" b="1" spc="50" dirty="0">
              <a:ln w="11430"/>
              <a:solidFill>
                <a:srgbClr val="0112FF"/>
              </a:solidFill>
              <a:effectLst>
                <a:outerShdw blurRad="76200" dist="50800" dir="5400000" algn="tl" rotWithShape="0">
                  <a:srgbClr val="000000">
                    <a:alpha val="65000"/>
                  </a:srgbClr>
                </a:outerShdw>
              </a:effectLst>
            </a:endParaRPr>
          </a:p>
        </p:txBody>
      </p:sp>
      <p:sp>
        <p:nvSpPr>
          <p:cNvPr id="36" name="TextBox 35"/>
          <p:cNvSpPr txBox="1"/>
          <p:nvPr/>
        </p:nvSpPr>
        <p:spPr>
          <a:xfrm>
            <a:off x="3347864" y="1707654"/>
            <a:ext cx="2376264"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rPr>
              <a:t>难民</a:t>
            </a:r>
            <a:r>
              <a:rPr lang="zh-CN" altLang="zh-C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rPr>
              <a:t>危机</a:t>
            </a:r>
            <a:endParaRPr lang="zh-CN" alt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endParaRPr>
          </a:p>
        </p:txBody>
      </p:sp>
      <p:sp>
        <p:nvSpPr>
          <p:cNvPr id="38" name="TextBox 37"/>
          <p:cNvSpPr txBox="1"/>
          <p:nvPr/>
        </p:nvSpPr>
        <p:spPr>
          <a:xfrm>
            <a:off x="179512" y="1698362"/>
            <a:ext cx="3168000" cy="369332"/>
          </a:xfrm>
          <a:prstGeom prst="rect">
            <a:avLst/>
          </a:prstGeom>
          <a:noFill/>
        </p:spPr>
        <p:txBody>
          <a:bodyPr wrap="square" rtlCol="0">
            <a:spAutoFit/>
          </a:bodyPr>
          <a:lstStyle/>
          <a:p>
            <a:pPr algn="r"/>
            <a:r>
              <a:rPr lang="zh-CN" altLang="zh-CN" dirty="0" smtClean="0"/>
              <a:t>详细的“难民分摊计划”</a:t>
            </a:r>
            <a:endParaRPr lang="zh-CN" altLang="en-US" dirty="0"/>
          </a:p>
        </p:txBody>
      </p:sp>
      <p:sp>
        <p:nvSpPr>
          <p:cNvPr id="39" name="TextBox 38"/>
          <p:cNvSpPr txBox="1"/>
          <p:nvPr/>
        </p:nvSpPr>
        <p:spPr>
          <a:xfrm>
            <a:off x="5616624" y="1698362"/>
            <a:ext cx="3347864" cy="369332"/>
          </a:xfrm>
          <a:prstGeom prst="rect">
            <a:avLst/>
          </a:prstGeom>
          <a:noFill/>
        </p:spPr>
        <p:txBody>
          <a:bodyPr wrap="square" rtlCol="0">
            <a:spAutoFit/>
          </a:bodyPr>
          <a:lstStyle/>
          <a:p>
            <a:r>
              <a:rPr lang="zh-CN" altLang="zh-CN" dirty="0" smtClean="0"/>
              <a:t>在中东欧国家遭遇坚决抵制</a:t>
            </a:r>
            <a:endParaRPr lang="zh-CN" altLang="en-US" dirty="0"/>
          </a:p>
        </p:txBody>
      </p:sp>
      <p:sp>
        <p:nvSpPr>
          <p:cNvPr id="41" name="TextBox 40"/>
          <p:cNvSpPr txBox="1"/>
          <p:nvPr/>
        </p:nvSpPr>
        <p:spPr>
          <a:xfrm>
            <a:off x="2915816" y="3517146"/>
            <a:ext cx="3096344"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rPr>
              <a:t>英国公投脱欧</a:t>
            </a:r>
          </a:p>
        </p:txBody>
      </p:sp>
      <p:sp>
        <p:nvSpPr>
          <p:cNvPr id="43" name="TextBox 42"/>
          <p:cNvSpPr txBox="1"/>
          <p:nvPr/>
        </p:nvSpPr>
        <p:spPr>
          <a:xfrm>
            <a:off x="179512" y="3579862"/>
            <a:ext cx="3168000" cy="369332"/>
          </a:xfrm>
          <a:prstGeom prst="rect">
            <a:avLst/>
          </a:prstGeom>
          <a:noFill/>
        </p:spPr>
        <p:txBody>
          <a:bodyPr wrap="square" rtlCol="0">
            <a:spAutoFit/>
          </a:bodyPr>
          <a:lstStyle/>
          <a:p>
            <a:pPr algn="r"/>
            <a:r>
              <a:rPr lang="zh-CN" altLang="en-US" dirty="0" smtClean="0"/>
              <a:t>留在改革后的欧盟中</a:t>
            </a:r>
            <a:endParaRPr lang="zh-CN" altLang="en-US" dirty="0"/>
          </a:p>
        </p:txBody>
      </p:sp>
      <p:sp>
        <p:nvSpPr>
          <p:cNvPr id="44" name="TextBox 43"/>
          <p:cNvSpPr txBox="1"/>
          <p:nvPr/>
        </p:nvSpPr>
        <p:spPr>
          <a:xfrm>
            <a:off x="5724128" y="3579862"/>
            <a:ext cx="3347864" cy="369332"/>
          </a:xfrm>
          <a:prstGeom prst="rect">
            <a:avLst/>
          </a:prstGeom>
          <a:noFill/>
        </p:spPr>
        <p:txBody>
          <a:bodyPr wrap="square" rtlCol="0">
            <a:spAutoFit/>
          </a:bodyPr>
          <a:lstStyle/>
          <a:p>
            <a:r>
              <a:rPr lang="zh-CN" altLang="zh-CN" dirty="0" smtClean="0"/>
              <a:t>担心欧盟政策危及自己利益</a:t>
            </a:r>
            <a:endParaRPr lang="zh-CN" altLang="zh-CN" dirty="0"/>
          </a:p>
        </p:txBody>
      </p:sp>
      <p:sp>
        <p:nvSpPr>
          <p:cNvPr id="50" name="TextBox 49"/>
          <p:cNvSpPr txBox="1"/>
          <p:nvPr/>
        </p:nvSpPr>
        <p:spPr>
          <a:xfrm>
            <a:off x="2555776" y="4011910"/>
            <a:ext cx="3816424"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zh-CN"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rPr>
              <a:t>意大利</a:t>
            </a:r>
            <a:r>
              <a:rPr lang="zh-CN"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rPr>
              <a:t>公投</a:t>
            </a:r>
            <a:endParaRPr lang="en-US" altLang="zh-CN"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endParaRPr>
          </a:p>
          <a:p>
            <a:pPr algn="ctr"/>
            <a:r>
              <a:rPr lang="zh-CN"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rPr>
              <a:t>拒绝修宪计划</a:t>
            </a:r>
          </a:p>
        </p:txBody>
      </p:sp>
      <p:sp>
        <p:nvSpPr>
          <p:cNvPr id="52" name="TextBox 51"/>
          <p:cNvSpPr txBox="1"/>
          <p:nvPr/>
        </p:nvSpPr>
        <p:spPr>
          <a:xfrm>
            <a:off x="179512" y="4227353"/>
            <a:ext cx="3168000" cy="369332"/>
          </a:xfrm>
          <a:prstGeom prst="rect">
            <a:avLst/>
          </a:prstGeom>
          <a:noFill/>
        </p:spPr>
        <p:txBody>
          <a:bodyPr wrap="square" rtlCol="0">
            <a:spAutoFit/>
          </a:bodyPr>
          <a:lstStyle/>
          <a:p>
            <a:pPr algn="r"/>
            <a:r>
              <a:rPr lang="zh-CN" altLang="en-US" dirty="0" smtClean="0"/>
              <a:t>修改宪法，限制议会权力</a:t>
            </a:r>
            <a:endParaRPr lang="zh-CN" altLang="en-US" dirty="0"/>
          </a:p>
        </p:txBody>
      </p:sp>
      <p:sp>
        <p:nvSpPr>
          <p:cNvPr id="53" name="TextBox 52"/>
          <p:cNvSpPr txBox="1"/>
          <p:nvPr/>
        </p:nvSpPr>
        <p:spPr>
          <a:xfrm>
            <a:off x="5724128" y="4227353"/>
            <a:ext cx="3347864" cy="369332"/>
          </a:xfrm>
          <a:prstGeom prst="rect">
            <a:avLst/>
          </a:prstGeom>
          <a:noFill/>
        </p:spPr>
        <p:txBody>
          <a:bodyPr wrap="square" rtlCol="0">
            <a:spAutoFit/>
          </a:bodyPr>
          <a:lstStyle/>
          <a:p>
            <a:r>
              <a:rPr lang="zh-CN" altLang="zh-CN" dirty="0" smtClean="0"/>
              <a:t>对“精英欧洲”抗议和拒绝</a:t>
            </a:r>
            <a:endParaRPr lang="zh-CN" altLang="zh-CN" dirty="0"/>
          </a:p>
        </p:txBody>
      </p:sp>
      <p:pic>
        <p:nvPicPr>
          <p:cNvPr id="1032" name="Picture 8" descr="F:\欧洲危机\timg77.png"/>
          <p:cNvPicPr>
            <a:picLocks noChangeAspect="1" noChangeArrowheads="1"/>
          </p:cNvPicPr>
          <p:nvPr/>
        </p:nvPicPr>
        <p:blipFill>
          <a:blip r:embed="rId4" cstate="print"/>
          <a:srcRect/>
          <a:stretch>
            <a:fillRect/>
          </a:stretch>
        </p:blipFill>
        <p:spPr bwMode="auto">
          <a:xfrm>
            <a:off x="3491880" y="2139702"/>
            <a:ext cx="1927685" cy="1440160"/>
          </a:xfrm>
          <a:prstGeom prst="rect">
            <a:avLst/>
          </a:prstGeom>
          <a:noFill/>
        </p:spPr>
      </p:pic>
      <p:cxnSp>
        <p:nvCxnSpPr>
          <p:cNvPr id="20" name="直接连接符 19"/>
          <p:cNvCxnSpPr/>
          <p:nvPr/>
        </p:nvCxnSpPr>
        <p:spPr>
          <a:xfrm>
            <a:off x="107504" y="1635646"/>
            <a:ext cx="8856984"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07504" y="4011910"/>
            <a:ext cx="8856984"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500" fill="hold"/>
                                        <p:tgtEl>
                                          <p:spTgt spid="1033"/>
                                        </p:tgtEl>
                                        <p:attrNameLst>
                                          <p:attrName>ppt_w</p:attrName>
                                        </p:attrNameLst>
                                      </p:cBhvr>
                                      <p:tavLst>
                                        <p:tav tm="0">
                                          <p:val>
                                            <p:fltVal val="0"/>
                                          </p:val>
                                        </p:tav>
                                        <p:tav tm="100000">
                                          <p:val>
                                            <p:strVal val="#ppt_w"/>
                                          </p:val>
                                        </p:tav>
                                      </p:tavLst>
                                    </p:anim>
                                    <p:anim calcmode="lin" valueType="num">
                                      <p:cBhvr>
                                        <p:cTn id="8" dur="500" fill="hold"/>
                                        <p:tgtEl>
                                          <p:spTgt spid="1033"/>
                                        </p:tgtEl>
                                        <p:attrNameLst>
                                          <p:attrName>ppt_h</p:attrName>
                                        </p:attrNameLst>
                                      </p:cBhvr>
                                      <p:tavLst>
                                        <p:tav tm="0">
                                          <p:val>
                                            <p:fltVal val="0"/>
                                          </p:val>
                                        </p:tav>
                                        <p:tav tm="100000">
                                          <p:val>
                                            <p:strVal val="#ppt_h"/>
                                          </p:val>
                                        </p:tav>
                                      </p:tavLst>
                                    </p:anim>
                                    <p:animEffect transition="in" filter="fade">
                                      <p:cBhvr>
                                        <p:cTn id="9" dur="500"/>
                                        <p:tgtEl>
                                          <p:spTgt spid="1033"/>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slide(fromBottom)">
                                      <p:cBhvr>
                                        <p:cTn id="13" dur="500"/>
                                        <p:tgtEl>
                                          <p:spTgt spid="29"/>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slide(fromBottom)">
                                      <p:cBhvr>
                                        <p:cTn id="17" dur="500"/>
                                        <p:tgtEl>
                                          <p:spTgt spid="30"/>
                                        </p:tgtEl>
                                      </p:cBhvr>
                                    </p:animEffect>
                                  </p:childTnLst>
                                </p:cTn>
                              </p:par>
                            </p:childTnLst>
                          </p:cTn>
                        </p:par>
                        <p:par>
                          <p:cTn id="18" fill="hold">
                            <p:stCondLst>
                              <p:cond delay="1500"/>
                            </p:stCondLst>
                            <p:childTnLst>
                              <p:par>
                                <p:cTn id="19" presetID="53" presetClass="entr" presetSubtype="0" fill="hold" nodeType="afterEffect">
                                  <p:stCondLst>
                                    <p:cond delay="0"/>
                                  </p:stCondLst>
                                  <p:childTnLst>
                                    <p:set>
                                      <p:cBhvr>
                                        <p:cTn id="20" dur="1" fill="hold">
                                          <p:stCondLst>
                                            <p:cond delay="0"/>
                                          </p:stCondLst>
                                        </p:cTn>
                                        <p:tgtEl>
                                          <p:spTgt spid="1032"/>
                                        </p:tgtEl>
                                        <p:attrNameLst>
                                          <p:attrName>style.visibility</p:attrName>
                                        </p:attrNameLst>
                                      </p:cBhvr>
                                      <p:to>
                                        <p:strVal val="visible"/>
                                      </p:to>
                                    </p:set>
                                    <p:anim calcmode="lin" valueType="num">
                                      <p:cBhvr>
                                        <p:cTn id="21" dur="500" fill="hold"/>
                                        <p:tgtEl>
                                          <p:spTgt spid="1032"/>
                                        </p:tgtEl>
                                        <p:attrNameLst>
                                          <p:attrName>ppt_w</p:attrName>
                                        </p:attrNameLst>
                                      </p:cBhvr>
                                      <p:tavLst>
                                        <p:tav tm="0">
                                          <p:val>
                                            <p:fltVal val="0"/>
                                          </p:val>
                                        </p:tav>
                                        <p:tav tm="100000">
                                          <p:val>
                                            <p:strVal val="#ppt_w"/>
                                          </p:val>
                                        </p:tav>
                                      </p:tavLst>
                                    </p:anim>
                                    <p:anim calcmode="lin" valueType="num">
                                      <p:cBhvr>
                                        <p:cTn id="22" dur="500" fill="hold"/>
                                        <p:tgtEl>
                                          <p:spTgt spid="1032"/>
                                        </p:tgtEl>
                                        <p:attrNameLst>
                                          <p:attrName>ppt_h</p:attrName>
                                        </p:attrNameLst>
                                      </p:cBhvr>
                                      <p:tavLst>
                                        <p:tav tm="0">
                                          <p:val>
                                            <p:fltVal val="0"/>
                                          </p:val>
                                        </p:tav>
                                        <p:tav tm="100000">
                                          <p:val>
                                            <p:strVal val="#ppt_h"/>
                                          </p:val>
                                        </p:tav>
                                      </p:tavLst>
                                    </p:anim>
                                    <p:animEffect transition="in" filter="fade">
                                      <p:cBhvr>
                                        <p:cTn id="23" dur="500"/>
                                        <p:tgtEl>
                                          <p:spTgt spid="1032"/>
                                        </p:tgtEl>
                                      </p:cBhvr>
                                    </p:animEffect>
                                  </p:childTnLst>
                                </p:cTn>
                              </p:par>
                            </p:childTnLst>
                          </p:cTn>
                        </p:par>
                        <p:par>
                          <p:cTn id="24" fill="hold">
                            <p:stCondLst>
                              <p:cond delay="2000"/>
                            </p:stCondLst>
                            <p:childTnLst>
                              <p:par>
                                <p:cTn id="25" presetID="55"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strVal val="#ppt_w*0.70"/>
                                          </p:val>
                                        </p:tav>
                                        <p:tav tm="100000">
                                          <p:val>
                                            <p:strVal val="#ppt_w"/>
                                          </p:val>
                                        </p:tav>
                                      </p:tavLst>
                                    </p:anim>
                                    <p:anim calcmode="lin" valueType="num">
                                      <p:cBhvr>
                                        <p:cTn id="28" dur="1000" fill="hold"/>
                                        <p:tgtEl>
                                          <p:spTgt spid="21"/>
                                        </p:tgtEl>
                                        <p:attrNameLst>
                                          <p:attrName>ppt_h</p:attrName>
                                        </p:attrNameLst>
                                      </p:cBhvr>
                                      <p:tavLst>
                                        <p:tav tm="0">
                                          <p:val>
                                            <p:strVal val="#ppt_h"/>
                                          </p:val>
                                        </p:tav>
                                        <p:tav tm="100000">
                                          <p:val>
                                            <p:strVal val="#ppt_h"/>
                                          </p:val>
                                        </p:tav>
                                      </p:tavLst>
                                    </p:anim>
                                    <p:animEffect transition="in" filter="fade">
                                      <p:cBhvr>
                                        <p:cTn id="29" dur="1000"/>
                                        <p:tgtEl>
                                          <p:spTgt spid="21"/>
                                        </p:tgtEl>
                                      </p:cBhvr>
                                    </p:animEffect>
                                  </p:childTnLst>
                                </p:cTn>
                              </p:par>
                            </p:childTnLst>
                          </p:cTn>
                        </p:par>
                        <p:par>
                          <p:cTn id="30" fill="hold">
                            <p:stCondLst>
                              <p:cond delay="3000"/>
                            </p:stCondLst>
                            <p:childTnLst>
                              <p:par>
                                <p:cTn id="31" presetID="12" presetClass="entr" presetSubtype="2"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slide(fromRight)">
                                      <p:cBhvr>
                                        <p:cTn id="33" dur="500"/>
                                        <p:tgtEl>
                                          <p:spTgt spid="24"/>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slide(fromLeft)">
                                      <p:cBhvr>
                                        <p:cTn id="36" dur="500"/>
                                        <p:tgtEl>
                                          <p:spTgt spid="28"/>
                                        </p:tgtEl>
                                      </p:cBhvr>
                                    </p:animEffect>
                                  </p:childTnLst>
                                </p:cTn>
                              </p:par>
                            </p:childTnLst>
                          </p:cTn>
                        </p:par>
                        <p:par>
                          <p:cTn id="37" fill="hold">
                            <p:stCondLst>
                              <p:cond delay="3500"/>
                            </p:stCondLst>
                            <p:childTnLst>
                              <p:par>
                                <p:cTn id="38" presetID="1"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par>
                          <p:cTn id="40" fill="hold">
                            <p:stCondLst>
                              <p:cond delay="3500"/>
                            </p:stCondLst>
                            <p:childTnLst>
                              <p:par>
                                <p:cTn id="41" presetID="55"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1000" fill="hold"/>
                                        <p:tgtEl>
                                          <p:spTgt spid="36"/>
                                        </p:tgtEl>
                                        <p:attrNameLst>
                                          <p:attrName>ppt_w</p:attrName>
                                        </p:attrNameLst>
                                      </p:cBhvr>
                                      <p:tavLst>
                                        <p:tav tm="0">
                                          <p:val>
                                            <p:strVal val="#ppt_w*0.70"/>
                                          </p:val>
                                        </p:tav>
                                        <p:tav tm="100000">
                                          <p:val>
                                            <p:strVal val="#ppt_w"/>
                                          </p:val>
                                        </p:tav>
                                      </p:tavLst>
                                    </p:anim>
                                    <p:anim calcmode="lin" valueType="num">
                                      <p:cBhvr>
                                        <p:cTn id="44" dur="1000" fill="hold"/>
                                        <p:tgtEl>
                                          <p:spTgt spid="36"/>
                                        </p:tgtEl>
                                        <p:attrNameLst>
                                          <p:attrName>ppt_h</p:attrName>
                                        </p:attrNameLst>
                                      </p:cBhvr>
                                      <p:tavLst>
                                        <p:tav tm="0">
                                          <p:val>
                                            <p:strVal val="#ppt_h"/>
                                          </p:val>
                                        </p:tav>
                                        <p:tav tm="100000">
                                          <p:val>
                                            <p:strVal val="#ppt_h"/>
                                          </p:val>
                                        </p:tav>
                                      </p:tavLst>
                                    </p:anim>
                                    <p:animEffect transition="in" filter="fade">
                                      <p:cBhvr>
                                        <p:cTn id="45" dur="1000"/>
                                        <p:tgtEl>
                                          <p:spTgt spid="36"/>
                                        </p:tgtEl>
                                      </p:cBhvr>
                                    </p:animEffect>
                                  </p:childTnLst>
                                </p:cTn>
                              </p:par>
                            </p:childTnLst>
                          </p:cTn>
                        </p:par>
                        <p:par>
                          <p:cTn id="46" fill="hold">
                            <p:stCondLst>
                              <p:cond delay="4500"/>
                            </p:stCondLst>
                            <p:childTnLst>
                              <p:par>
                                <p:cTn id="47" presetID="12" presetClass="entr" presetSubtype="2"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slide(fromRight)">
                                      <p:cBhvr>
                                        <p:cTn id="49" dur="500"/>
                                        <p:tgtEl>
                                          <p:spTgt spid="38"/>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slide(fromLeft)">
                                      <p:cBhvr>
                                        <p:cTn id="52" dur="500"/>
                                        <p:tgtEl>
                                          <p:spTgt spid="39"/>
                                        </p:tgtEl>
                                      </p:cBhvr>
                                    </p:animEffect>
                                  </p:childTnLst>
                                </p:cTn>
                              </p:par>
                            </p:childTnLst>
                          </p:cTn>
                        </p:par>
                        <p:par>
                          <p:cTn id="53" fill="hold">
                            <p:stCondLst>
                              <p:cond delay="5000"/>
                            </p:stCondLst>
                            <p:childTnLst>
                              <p:par>
                                <p:cTn id="54" presetID="55" presetClass="entr" presetSubtype="0"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p:cTn id="56" dur="1000" fill="hold"/>
                                        <p:tgtEl>
                                          <p:spTgt spid="41"/>
                                        </p:tgtEl>
                                        <p:attrNameLst>
                                          <p:attrName>ppt_w</p:attrName>
                                        </p:attrNameLst>
                                      </p:cBhvr>
                                      <p:tavLst>
                                        <p:tav tm="0">
                                          <p:val>
                                            <p:strVal val="#ppt_w*0.70"/>
                                          </p:val>
                                        </p:tav>
                                        <p:tav tm="100000">
                                          <p:val>
                                            <p:strVal val="#ppt_w"/>
                                          </p:val>
                                        </p:tav>
                                      </p:tavLst>
                                    </p:anim>
                                    <p:anim calcmode="lin" valueType="num">
                                      <p:cBhvr>
                                        <p:cTn id="57" dur="1000" fill="hold"/>
                                        <p:tgtEl>
                                          <p:spTgt spid="41"/>
                                        </p:tgtEl>
                                        <p:attrNameLst>
                                          <p:attrName>ppt_h</p:attrName>
                                        </p:attrNameLst>
                                      </p:cBhvr>
                                      <p:tavLst>
                                        <p:tav tm="0">
                                          <p:val>
                                            <p:strVal val="#ppt_h"/>
                                          </p:val>
                                        </p:tav>
                                        <p:tav tm="100000">
                                          <p:val>
                                            <p:strVal val="#ppt_h"/>
                                          </p:val>
                                        </p:tav>
                                      </p:tavLst>
                                    </p:anim>
                                    <p:animEffect transition="in" filter="fade">
                                      <p:cBhvr>
                                        <p:cTn id="58" dur="1000"/>
                                        <p:tgtEl>
                                          <p:spTgt spid="41"/>
                                        </p:tgtEl>
                                      </p:cBhvr>
                                    </p:animEffect>
                                  </p:childTnLst>
                                </p:cTn>
                              </p:par>
                            </p:childTnLst>
                          </p:cTn>
                        </p:par>
                        <p:par>
                          <p:cTn id="59" fill="hold">
                            <p:stCondLst>
                              <p:cond delay="6000"/>
                            </p:stCondLst>
                            <p:childTnLst>
                              <p:par>
                                <p:cTn id="60" presetID="12" presetClass="entr" presetSubtype="2"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slide(fromRight)">
                                      <p:cBhvr>
                                        <p:cTn id="62" dur="500"/>
                                        <p:tgtEl>
                                          <p:spTgt spid="43"/>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slide(fromLeft)">
                                      <p:cBhvr>
                                        <p:cTn id="65" dur="500"/>
                                        <p:tgtEl>
                                          <p:spTgt spid="44"/>
                                        </p:tgtEl>
                                      </p:cBhvr>
                                    </p:animEffect>
                                  </p:childTnLst>
                                </p:cTn>
                              </p:par>
                            </p:childTnLst>
                          </p:cTn>
                        </p:par>
                        <p:par>
                          <p:cTn id="66" fill="hold">
                            <p:stCondLst>
                              <p:cond delay="6500"/>
                            </p:stCondLst>
                            <p:childTnLst>
                              <p:par>
                                <p:cTn id="67" presetID="1" presetClass="entr" presetSubtype="0"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par>
                          <p:cTn id="69" fill="hold">
                            <p:stCondLst>
                              <p:cond delay="6500"/>
                            </p:stCondLst>
                            <p:childTnLst>
                              <p:par>
                                <p:cTn id="70" presetID="55" presetClass="entr" presetSubtype="0"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 calcmode="lin" valueType="num">
                                      <p:cBhvr>
                                        <p:cTn id="72" dur="1000" fill="hold"/>
                                        <p:tgtEl>
                                          <p:spTgt spid="50"/>
                                        </p:tgtEl>
                                        <p:attrNameLst>
                                          <p:attrName>ppt_w</p:attrName>
                                        </p:attrNameLst>
                                      </p:cBhvr>
                                      <p:tavLst>
                                        <p:tav tm="0">
                                          <p:val>
                                            <p:strVal val="#ppt_w*0.70"/>
                                          </p:val>
                                        </p:tav>
                                        <p:tav tm="100000">
                                          <p:val>
                                            <p:strVal val="#ppt_w"/>
                                          </p:val>
                                        </p:tav>
                                      </p:tavLst>
                                    </p:anim>
                                    <p:anim calcmode="lin" valueType="num">
                                      <p:cBhvr>
                                        <p:cTn id="73" dur="1000" fill="hold"/>
                                        <p:tgtEl>
                                          <p:spTgt spid="50"/>
                                        </p:tgtEl>
                                        <p:attrNameLst>
                                          <p:attrName>ppt_h</p:attrName>
                                        </p:attrNameLst>
                                      </p:cBhvr>
                                      <p:tavLst>
                                        <p:tav tm="0">
                                          <p:val>
                                            <p:strVal val="#ppt_h"/>
                                          </p:val>
                                        </p:tav>
                                        <p:tav tm="100000">
                                          <p:val>
                                            <p:strVal val="#ppt_h"/>
                                          </p:val>
                                        </p:tav>
                                      </p:tavLst>
                                    </p:anim>
                                    <p:animEffect transition="in" filter="fade">
                                      <p:cBhvr>
                                        <p:cTn id="74" dur="1000"/>
                                        <p:tgtEl>
                                          <p:spTgt spid="50"/>
                                        </p:tgtEl>
                                      </p:cBhvr>
                                    </p:animEffect>
                                  </p:childTnLst>
                                </p:cTn>
                              </p:par>
                            </p:childTnLst>
                          </p:cTn>
                        </p:par>
                        <p:par>
                          <p:cTn id="75" fill="hold">
                            <p:stCondLst>
                              <p:cond delay="7500"/>
                            </p:stCondLst>
                            <p:childTnLst>
                              <p:par>
                                <p:cTn id="76" presetID="1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slide(fromRight)">
                                      <p:cBhvr>
                                        <p:cTn id="78" dur="500"/>
                                        <p:tgtEl>
                                          <p:spTgt spid="52"/>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slide(fromLeft)">
                                      <p:cBhvr>
                                        <p:cTn id="8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8" grpId="0"/>
      <p:bldP spid="29" grpId="0"/>
      <p:bldP spid="30" grpId="0"/>
      <p:bldP spid="36" grpId="0"/>
      <p:bldP spid="38" grpId="0"/>
      <p:bldP spid="39" grpId="0"/>
      <p:bldP spid="41" grpId="0"/>
      <p:bldP spid="43" grpId="0"/>
      <p:bldP spid="44" grpId="0"/>
      <p:bldP spid="50"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排斥“精英欧洲”的情绪在最近十几年中与日俱增</a:t>
            </a:r>
            <a:endParaRPr lang="zh-CN" altLang="en-US" dirty="0"/>
          </a:p>
        </p:txBody>
      </p:sp>
      <p:sp>
        <p:nvSpPr>
          <p:cNvPr id="12" name="加号 11"/>
          <p:cNvSpPr/>
          <p:nvPr/>
        </p:nvSpPr>
        <p:spPr>
          <a:xfrm>
            <a:off x="2915816" y="1746328"/>
            <a:ext cx="648072" cy="720080"/>
          </a:xfrm>
          <a:prstGeom prst="mathPlus">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加号 12"/>
          <p:cNvSpPr/>
          <p:nvPr/>
        </p:nvSpPr>
        <p:spPr>
          <a:xfrm>
            <a:off x="6084168" y="1746328"/>
            <a:ext cx="648072" cy="720080"/>
          </a:xfrm>
          <a:prstGeom prst="mathPlus">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251520" y="1170264"/>
            <a:ext cx="2664296" cy="2265582"/>
            <a:chOff x="289660" y="1635646"/>
            <a:chExt cx="2664296" cy="2265582"/>
          </a:xfrm>
        </p:grpSpPr>
        <p:sp>
          <p:nvSpPr>
            <p:cNvPr id="7" name="矩形 6"/>
            <p:cNvSpPr/>
            <p:nvPr/>
          </p:nvSpPr>
          <p:spPr>
            <a:xfrm>
              <a:off x="289660" y="3291830"/>
              <a:ext cx="2664296" cy="609398"/>
            </a:xfrm>
            <a:prstGeom prst="rect">
              <a:avLst/>
            </a:prstGeom>
          </p:spPr>
          <p:txBody>
            <a:bodyPr wrap="square">
              <a:spAutoFit/>
            </a:bodyPr>
            <a:lstStyle/>
            <a:p>
              <a:pPr algn="ctr">
                <a:lnSpc>
                  <a:spcPct val="120000"/>
                </a:lnSpc>
              </a:pPr>
              <a:r>
                <a:rPr lang="zh-CN" altLang="zh-CN" sz="1400" dirty="0" smtClean="0"/>
                <a:t>欧洲一体化的制度设计和政策制</a:t>
              </a:r>
              <a:r>
                <a:rPr lang="zh-CN" altLang="en-US" sz="1400" dirty="0" smtClean="0"/>
                <a:t>定</a:t>
              </a:r>
              <a:r>
                <a:rPr lang="zh-CN" altLang="zh-CN" sz="1400" dirty="0" smtClean="0"/>
                <a:t>与民众的诉求和关切脱节</a:t>
              </a:r>
              <a:endParaRPr lang="zh-CN" altLang="en-US" sz="1400" dirty="0" smtClean="0"/>
            </a:p>
          </p:txBody>
        </p:sp>
        <p:pic>
          <p:nvPicPr>
            <p:cNvPr id="50180" name="Picture 4" descr="http://y0.ifengimg.com/cmpp/2015/06/21/03/20a2991d-36f8-4a47-9954-d38dc617988a_size134_w400_h267.jpg"/>
            <p:cNvPicPr>
              <a:picLocks noChangeAspect="1" noChangeArrowheads="1"/>
            </p:cNvPicPr>
            <p:nvPr/>
          </p:nvPicPr>
          <p:blipFill>
            <a:blip r:embed="rId2" cstate="print"/>
            <a:srcRect/>
            <a:stretch>
              <a:fillRect/>
            </a:stretch>
          </p:blipFill>
          <p:spPr bwMode="auto">
            <a:xfrm>
              <a:off x="395536" y="1635646"/>
              <a:ext cx="2481175" cy="1656184"/>
            </a:xfrm>
            <a:prstGeom prst="rect">
              <a:avLst/>
            </a:prstGeom>
            <a:noFill/>
          </p:spPr>
        </p:pic>
      </p:grpSp>
      <p:grpSp>
        <p:nvGrpSpPr>
          <p:cNvPr id="27" name="组合 26"/>
          <p:cNvGrpSpPr/>
          <p:nvPr/>
        </p:nvGrpSpPr>
        <p:grpSpPr>
          <a:xfrm>
            <a:off x="3563888" y="1170264"/>
            <a:ext cx="2295350" cy="2199018"/>
            <a:chOff x="3851920" y="1491630"/>
            <a:chExt cx="2295350" cy="2358313"/>
          </a:xfrm>
        </p:grpSpPr>
        <p:sp>
          <p:nvSpPr>
            <p:cNvPr id="8" name="矩形 7"/>
            <p:cNvSpPr/>
            <p:nvPr/>
          </p:nvSpPr>
          <p:spPr>
            <a:xfrm>
              <a:off x="3995936" y="3240545"/>
              <a:ext cx="1872208" cy="609398"/>
            </a:xfrm>
            <a:prstGeom prst="rect">
              <a:avLst/>
            </a:prstGeom>
          </p:spPr>
          <p:txBody>
            <a:bodyPr wrap="square">
              <a:spAutoFit/>
            </a:bodyPr>
            <a:lstStyle/>
            <a:p>
              <a:pPr algn="ctr">
                <a:lnSpc>
                  <a:spcPct val="120000"/>
                </a:lnSpc>
              </a:pPr>
              <a:r>
                <a:rPr lang="zh-CN" altLang="en-US" sz="1400" dirty="0" smtClean="0"/>
                <a:t>一些</a:t>
              </a:r>
              <a:r>
                <a:rPr lang="zh-CN" altLang="zh-CN" sz="1400" dirty="0" smtClean="0"/>
                <a:t>执政者把责任推给欧盟的制度和规定</a:t>
              </a:r>
              <a:endParaRPr lang="zh-CN" altLang="en-US" sz="1400" dirty="0" smtClean="0"/>
            </a:p>
          </p:txBody>
        </p:sp>
        <p:pic>
          <p:nvPicPr>
            <p:cNvPr id="51208" name="Picture 8"/>
            <p:cNvPicPr>
              <a:picLocks noChangeAspect="1" noChangeArrowheads="1"/>
            </p:cNvPicPr>
            <p:nvPr/>
          </p:nvPicPr>
          <p:blipFill>
            <a:blip r:embed="rId3" cstate="print"/>
            <a:srcRect/>
            <a:stretch>
              <a:fillRect/>
            </a:stretch>
          </p:blipFill>
          <p:spPr bwMode="auto">
            <a:xfrm>
              <a:off x="3851920" y="1491630"/>
              <a:ext cx="2295350" cy="1776156"/>
            </a:xfrm>
            <a:prstGeom prst="rect">
              <a:avLst/>
            </a:prstGeom>
            <a:noFill/>
            <a:ln w="9525">
              <a:noFill/>
              <a:miter lim="800000"/>
              <a:headEnd/>
              <a:tailEnd/>
            </a:ln>
            <a:effectLst/>
          </p:spPr>
        </p:pic>
      </p:grpSp>
      <p:grpSp>
        <p:nvGrpSpPr>
          <p:cNvPr id="29" name="组合 28"/>
          <p:cNvGrpSpPr/>
          <p:nvPr/>
        </p:nvGrpSpPr>
        <p:grpSpPr>
          <a:xfrm>
            <a:off x="6732240" y="1098256"/>
            <a:ext cx="2160240" cy="2274371"/>
            <a:chOff x="6876256" y="1059582"/>
            <a:chExt cx="2160240" cy="2274371"/>
          </a:xfrm>
        </p:grpSpPr>
        <p:sp>
          <p:nvSpPr>
            <p:cNvPr id="10" name="矩形 9"/>
            <p:cNvSpPr/>
            <p:nvPr/>
          </p:nvSpPr>
          <p:spPr>
            <a:xfrm>
              <a:off x="6876256" y="3003798"/>
              <a:ext cx="2160240" cy="330155"/>
            </a:xfrm>
            <a:prstGeom prst="rect">
              <a:avLst/>
            </a:prstGeom>
          </p:spPr>
          <p:txBody>
            <a:bodyPr wrap="square">
              <a:spAutoFit/>
            </a:bodyPr>
            <a:lstStyle/>
            <a:p>
              <a:pPr algn="ctr">
                <a:lnSpc>
                  <a:spcPct val="120000"/>
                </a:lnSpc>
              </a:pPr>
              <a:r>
                <a:rPr lang="zh-CN" altLang="zh-CN" sz="1400" dirty="0" smtClean="0"/>
                <a:t>“精英欧洲”走向极致</a:t>
              </a:r>
              <a:endParaRPr lang="zh-CN" altLang="en-US" sz="1400" dirty="0" smtClean="0"/>
            </a:p>
          </p:txBody>
        </p:sp>
        <p:pic>
          <p:nvPicPr>
            <p:cNvPr id="51210" name="Picture 10" descr="欧盟各个国家国旗矢量素材"/>
            <p:cNvPicPr>
              <a:picLocks noChangeAspect="1" noChangeArrowheads="1"/>
            </p:cNvPicPr>
            <p:nvPr/>
          </p:nvPicPr>
          <p:blipFill>
            <a:blip r:embed="rId4" cstate="print"/>
            <a:srcRect b="3423"/>
            <a:stretch>
              <a:fillRect/>
            </a:stretch>
          </p:blipFill>
          <p:spPr bwMode="auto">
            <a:xfrm>
              <a:off x="6948264" y="1059582"/>
              <a:ext cx="1998688" cy="1800200"/>
            </a:xfrm>
            <a:prstGeom prst="rect">
              <a:avLst/>
            </a:prstGeom>
            <a:noFill/>
          </p:spPr>
        </p:pic>
      </p:grpSp>
      <p:grpSp>
        <p:nvGrpSpPr>
          <p:cNvPr id="18" name="组合 17"/>
          <p:cNvGrpSpPr/>
          <p:nvPr/>
        </p:nvGrpSpPr>
        <p:grpSpPr>
          <a:xfrm>
            <a:off x="107504" y="3507854"/>
            <a:ext cx="8568952" cy="1459905"/>
            <a:chOff x="107504" y="3507854"/>
            <a:chExt cx="8568952" cy="1459905"/>
          </a:xfrm>
        </p:grpSpPr>
        <p:pic>
          <p:nvPicPr>
            <p:cNvPr id="30" name="Picture 2" descr="http://hkpic.crntt.com/upload/200705/15/100368082.jpg"/>
            <p:cNvPicPr>
              <a:picLocks noChangeAspect="1" noChangeArrowheads="1"/>
            </p:cNvPicPr>
            <p:nvPr/>
          </p:nvPicPr>
          <p:blipFill>
            <a:blip r:embed="rId5" cstate="print"/>
            <a:srcRect b="6938"/>
            <a:stretch>
              <a:fillRect/>
            </a:stretch>
          </p:blipFill>
          <p:spPr bwMode="auto">
            <a:xfrm>
              <a:off x="539552" y="3507854"/>
              <a:ext cx="1009260" cy="1152128"/>
            </a:xfrm>
            <a:prstGeom prst="rect">
              <a:avLst/>
            </a:prstGeom>
            <a:noFill/>
          </p:spPr>
        </p:pic>
        <p:sp>
          <p:nvSpPr>
            <p:cNvPr id="31" name="矩形 30"/>
            <p:cNvSpPr/>
            <p:nvPr/>
          </p:nvSpPr>
          <p:spPr>
            <a:xfrm>
              <a:off x="1547664" y="3507854"/>
              <a:ext cx="7128792" cy="1152127"/>
            </a:xfrm>
            <a:prstGeom prst="rect">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691680" y="3507854"/>
              <a:ext cx="6840760" cy="1200329"/>
            </a:xfrm>
            <a:prstGeom prst="rect">
              <a:avLst/>
            </a:prstGeom>
          </p:spPr>
          <p:txBody>
            <a:bodyPr wrap="square">
              <a:spAutoFit/>
            </a:bodyPr>
            <a:lstStyle/>
            <a:p>
              <a:pPr algn="just">
                <a:lnSpc>
                  <a:spcPct val="120000"/>
                </a:lnSpc>
              </a:pPr>
              <a:r>
                <a:rPr lang="en-US" altLang="zh-CN" sz="2000" dirty="0" smtClean="0">
                  <a:solidFill>
                    <a:schemeClr val="bg1"/>
                  </a:solidFill>
                </a:rPr>
                <a:t>         </a:t>
              </a:r>
              <a:r>
                <a:rPr lang="zh-CN" altLang="zh-CN" sz="2000" dirty="0" smtClean="0">
                  <a:solidFill>
                    <a:schemeClr val="bg1"/>
                  </a:solidFill>
                </a:rPr>
                <a:t>欧洲的头号风险是脱离人民，重新挽回怀疑欧洲、反感欧元的民众的紧迫性应排在难民问题、恐怖袭击或俄罗斯问题之前</a:t>
              </a:r>
              <a:r>
                <a:rPr lang="zh-CN" altLang="en-US" sz="2000" dirty="0" smtClean="0">
                  <a:solidFill>
                    <a:schemeClr val="bg1"/>
                  </a:solidFill>
                </a:rPr>
                <a:t>。如果民众抛弃了欧洲，欧洲一体化计划就会死亡。</a:t>
              </a:r>
            </a:p>
          </p:txBody>
        </p:sp>
        <p:sp>
          <p:nvSpPr>
            <p:cNvPr id="33" name="矩形 32"/>
            <p:cNvSpPr/>
            <p:nvPr/>
          </p:nvSpPr>
          <p:spPr>
            <a:xfrm>
              <a:off x="107504" y="4659982"/>
              <a:ext cx="1944216" cy="307777"/>
            </a:xfrm>
            <a:prstGeom prst="rect">
              <a:avLst/>
            </a:prstGeom>
          </p:spPr>
          <p:txBody>
            <a:bodyPr wrap="square">
              <a:spAutoFit/>
            </a:bodyPr>
            <a:lstStyle/>
            <a:p>
              <a:pPr algn="ctr"/>
              <a:r>
                <a:rPr lang="zh-CN" altLang="zh-CN" sz="1400" dirty="0" smtClean="0"/>
                <a:t>法国前外长</a:t>
              </a:r>
              <a:r>
                <a:rPr lang="en-US" altLang="zh-CN" sz="1400" dirty="0" smtClean="0"/>
                <a:t> </a:t>
              </a:r>
              <a:r>
                <a:rPr lang="zh-CN" altLang="zh-CN" sz="1400" dirty="0" smtClean="0"/>
                <a:t>韦德里纳</a:t>
              </a:r>
              <a:endParaRPr lang="zh-CN" altLang="en-US"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3" presetClass="entr" presetSubtype="3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plus(out)">
                                      <p:cBhvr>
                                        <p:cTn id="12" dur="2000"/>
                                        <p:tgtEl>
                                          <p:spTgt spid="12"/>
                                        </p:tgtEl>
                                      </p:cBhvr>
                                    </p:animEffect>
                                  </p:childTnLst>
                                </p:cTn>
                              </p:par>
                            </p:childTnLst>
                          </p:cTn>
                        </p:par>
                        <p:par>
                          <p:cTn id="13" fill="hold">
                            <p:stCondLst>
                              <p:cond delay="2500"/>
                            </p:stCondLst>
                            <p:childTnLst>
                              <p:par>
                                <p:cTn id="14" presetID="53"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childTnLst>
                          </p:cTn>
                        </p:par>
                        <p:par>
                          <p:cTn id="19" fill="hold">
                            <p:stCondLst>
                              <p:cond delay="3000"/>
                            </p:stCondLst>
                            <p:childTnLst>
                              <p:par>
                                <p:cTn id="20" presetID="13" presetClass="entr" presetSubtype="32"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plus(out)">
                                      <p:cBhvr>
                                        <p:cTn id="22" dur="2000"/>
                                        <p:tgtEl>
                                          <p:spTgt spid="13"/>
                                        </p:tgtEl>
                                      </p:cBhvr>
                                    </p:animEffect>
                                  </p:childTnLst>
                                </p:cTn>
                              </p:par>
                            </p:childTnLst>
                          </p:cTn>
                        </p:par>
                        <p:par>
                          <p:cTn id="23" fill="hold">
                            <p:stCondLst>
                              <p:cond delay="5000"/>
                            </p:stCondLst>
                            <p:childTnLst>
                              <p:par>
                                <p:cTn id="24" presetID="2" presetClass="entr" presetSubtype="2"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1+#ppt_w/2"/>
                                          </p:val>
                                        </p:tav>
                                        <p:tav tm="100000">
                                          <p:val>
                                            <p:strVal val="#ppt_x"/>
                                          </p:val>
                                        </p:tav>
                                      </p:tavLst>
                                    </p:anim>
                                    <p:anim calcmode="lin" valueType="num">
                                      <p:cBhvr additive="base">
                                        <p:cTn id="27" dur="500" fill="hold"/>
                                        <p:tgtEl>
                                          <p:spTgt spid="29"/>
                                        </p:tgtEl>
                                        <p:attrNameLst>
                                          <p:attrName>ppt_y</p:attrName>
                                        </p:attrNameLst>
                                      </p:cBhvr>
                                      <p:tavLst>
                                        <p:tav tm="0">
                                          <p:val>
                                            <p:strVal val="#ppt_y"/>
                                          </p:val>
                                        </p:tav>
                                        <p:tav tm="100000">
                                          <p:val>
                                            <p:strVal val="#ppt_y"/>
                                          </p:val>
                                        </p:tav>
                                      </p:tavLst>
                                    </p:anim>
                                  </p:childTnLst>
                                </p:cTn>
                              </p:par>
                            </p:childTnLst>
                          </p:cTn>
                        </p:par>
                        <p:par>
                          <p:cTn id="28" fill="hold">
                            <p:stCondLst>
                              <p:cond delay="5500"/>
                            </p:stCondLst>
                            <p:childTnLst>
                              <p:par>
                                <p:cTn id="29" presetID="12" presetClass="entr" presetSubtype="4"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slide(fromBottom)">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smtClean="0"/>
              <a:t>二、执政者追求选票不思改革</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599753"/>
            <a:ext cx="2160240" cy="24202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494010"/>
            <a:ext cx="8820472" cy="421556"/>
          </a:xfrm>
        </p:spPr>
        <p:txBody>
          <a:bodyPr/>
          <a:lstStyle/>
          <a:p>
            <a:r>
              <a:rPr lang="zh-CN" altLang="zh-CN" sz="2000" dirty="0" smtClean="0"/>
              <a:t>整体经济实力下降且回升无望</a:t>
            </a:r>
            <a:r>
              <a:rPr lang="zh-CN" altLang="en-US" sz="2000" dirty="0" smtClean="0"/>
              <a:t>，</a:t>
            </a:r>
            <a:r>
              <a:rPr lang="zh-CN" altLang="zh-CN" sz="2000" dirty="0" smtClean="0"/>
              <a:t>一些国家一再延误实行改革的机遇和窗口期</a:t>
            </a:r>
            <a:r>
              <a:rPr lang="zh-CN" altLang="en-US" sz="2000" dirty="0" smtClean="0"/>
              <a:t>。</a:t>
            </a:r>
            <a:endParaRPr lang="zh-CN" altLang="en-US" sz="2000" dirty="0"/>
          </a:p>
        </p:txBody>
      </p:sp>
      <p:pic>
        <p:nvPicPr>
          <p:cNvPr id="1032" name="Picture 8"/>
          <p:cNvPicPr>
            <a:picLocks noChangeAspect="1" noChangeArrowheads="1"/>
          </p:cNvPicPr>
          <p:nvPr/>
        </p:nvPicPr>
        <p:blipFill rotWithShape="1">
          <a:blip r:embed="rId2" cstate="print">
            <a:lum bright="-10000"/>
          </a:blip>
          <a:srcRect t="7425"/>
          <a:stretch/>
        </p:blipFill>
        <p:spPr bwMode="auto">
          <a:xfrm>
            <a:off x="179512" y="1491630"/>
            <a:ext cx="5520300" cy="3312368"/>
          </a:xfrm>
          <a:prstGeom prst="rect">
            <a:avLst/>
          </a:prstGeom>
          <a:noFill/>
          <a:ln w="9525">
            <a:noFill/>
            <a:miter lim="800000"/>
            <a:headEnd/>
            <a:tailEnd/>
          </a:ln>
          <a:effectLst/>
        </p:spPr>
      </p:pic>
      <p:sp>
        <p:nvSpPr>
          <p:cNvPr id="4" name="矩形 3"/>
          <p:cNvSpPr/>
          <p:nvPr/>
        </p:nvSpPr>
        <p:spPr>
          <a:xfrm>
            <a:off x="611560" y="1019512"/>
            <a:ext cx="5088252" cy="400110"/>
          </a:xfrm>
          <a:prstGeom prst="rect">
            <a:avLst/>
          </a:prstGeom>
        </p:spPr>
        <p:txBody>
          <a:bodyPr wrap="none">
            <a:spAutoFit/>
          </a:bodyPr>
          <a:lstStyle/>
          <a:p>
            <a:r>
              <a:rPr lang="zh-CN" altLang="en-US" sz="2000" dirty="0" smtClean="0"/>
              <a:t>世界部分国家实际</a:t>
            </a:r>
            <a:r>
              <a:rPr lang="en-US" altLang="zh-CN" sz="2000" dirty="0" smtClean="0"/>
              <a:t>GDP</a:t>
            </a:r>
            <a:r>
              <a:rPr lang="zh-CN" altLang="en-US" sz="2000" dirty="0" smtClean="0"/>
              <a:t>增长率（</a:t>
            </a:r>
            <a:r>
              <a:rPr lang="en-US" altLang="zh-CN" sz="2000" dirty="0" smtClean="0"/>
              <a:t>2005-2015</a:t>
            </a:r>
            <a:r>
              <a:rPr lang="zh-CN" altLang="en-US" sz="2000" dirty="0" smtClean="0"/>
              <a:t>）</a:t>
            </a:r>
            <a:endParaRPr lang="zh-CN" altLang="en-US" sz="2000" dirty="0"/>
          </a:p>
        </p:txBody>
      </p:sp>
      <p:pic>
        <p:nvPicPr>
          <p:cNvPr id="1038" name="Picture 14" descr="https://timgsa.baidu.com/timg?image&amp;quality=80&amp;size=b9999_10000&amp;sec=1485744557021&amp;di=80f782c602b2529031b668bc3999398b&amp;imgtype=0&amp;src=http%3A%2F%2Fwww.liangjiang.gov.cn%2FPhotos%2Fattachement%2Fjpg%2Fsite23%2F20161025%2Fb4b52fdff3bf197942170e.jpg"/>
          <p:cNvPicPr>
            <a:picLocks noChangeAspect="1" noChangeArrowheads="1"/>
          </p:cNvPicPr>
          <p:nvPr/>
        </p:nvPicPr>
        <p:blipFill>
          <a:blip r:embed="rId3" cstate="print"/>
          <a:srcRect l="14058"/>
          <a:stretch>
            <a:fillRect/>
          </a:stretch>
        </p:blipFill>
        <p:spPr bwMode="auto">
          <a:xfrm>
            <a:off x="5726274" y="1107489"/>
            <a:ext cx="2995251" cy="2160240"/>
          </a:xfrm>
          <a:prstGeom prst="rect">
            <a:avLst/>
          </a:prstGeom>
          <a:noFill/>
        </p:spPr>
      </p:pic>
      <p:grpSp>
        <p:nvGrpSpPr>
          <p:cNvPr id="9" name="组合 8"/>
          <p:cNvGrpSpPr/>
          <p:nvPr/>
        </p:nvGrpSpPr>
        <p:grpSpPr>
          <a:xfrm>
            <a:off x="5940152" y="3427714"/>
            <a:ext cx="2880320" cy="1376284"/>
            <a:chOff x="5724128" y="3467784"/>
            <a:chExt cx="2880320" cy="1376284"/>
          </a:xfrm>
        </p:grpSpPr>
        <p:sp>
          <p:nvSpPr>
            <p:cNvPr id="40" name="矩形 39"/>
            <p:cNvSpPr/>
            <p:nvPr/>
          </p:nvSpPr>
          <p:spPr>
            <a:xfrm>
              <a:off x="5724128" y="3467784"/>
              <a:ext cx="2880320" cy="400110"/>
            </a:xfrm>
            <a:prstGeom prst="rect">
              <a:avLst/>
            </a:prstGeom>
          </p:spPr>
          <p:txBody>
            <a:bodyPr wrap="square">
              <a:spAutoFit/>
            </a:bodyPr>
            <a:lstStyle/>
            <a:p>
              <a:r>
                <a:rPr lang="zh-CN" altLang="zh-CN" sz="2000" dirty="0" smtClean="0"/>
                <a:t>振兴经济</a:t>
              </a:r>
              <a:r>
                <a:rPr lang="en-US" altLang="zh-CN" sz="2000" dirty="0" smtClean="0"/>
                <a:t>——</a:t>
              </a:r>
              <a:r>
                <a:rPr lang="zh-CN" altLang="zh-CN" sz="2000" dirty="0" smtClean="0"/>
                <a:t>政治勇气</a:t>
              </a:r>
              <a:endParaRPr lang="zh-CN" altLang="en-US" sz="2000" dirty="0"/>
            </a:p>
          </p:txBody>
        </p:sp>
        <p:sp>
          <p:nvSpPr>
            <p:cNvPr id="44" name="矩形 43"/>
            <p:cNvSpPr/>
            <p:nvPr/>
          </p:nvSpPr>
          <p:spPr>
            <a:xfrm>
              <a:off x="5724128" y="4443958"/>
              <a:ext cx="2880320" cy="400110"/>
            </a:xfrm>
            <a:prstGeom prst="rect">
              <a:avLst/>
            </a:prstGeom>
          </p:spPr>
          <p:txBody>
            <a:bodyPr wrap="square">
              <a:spAutoFit/>
            </a:bodyPr>
            <a:lstStyle/>
            <a:p>
              <a:r>
                <a:rPr lang="zh-CN" altLang="en-US" sz="2000" dirty="0" smtClean="0"/>
                <a:t>欧洲制度</a:t>
              </a:r>
              <a:r>
                <a:rPr lang="en-US" altLang="zh-CN" sz="2000" dirty="0" smtClean="0"/>
                <a:t>——</a:t>
              </a:r>
              <a:r>
                <a:rPr lang="zh-CN" altLang="zh-CN" sz="2000" dirty="0" smtClean="0"/>
                <a:t>政治</a:t>
              </a:r>
              <a:r>
                <a:rPr lang="zh-CN" altLang="en-US" sz="2000" dirty="0" smtClean="0"/>
                <a:t>风险</a:t>
              </a:r>
              <a:endParaRPr lang="zh-CN" altLang="en-US" sz="2000" dirty="0"/>
            </a:p>
          </p:txBody>
        </p:sp>
        <p:sp>
          <p:nvSpPr>
            <p:cNvPr id="45" name="上下箭头 44"/>
            <p:cNvSpPr/>
            <p:nvPr/>
          </p:nvSpPr>
          <p:spPr>
            <a:xfrm>
              <a:off x="6804248" y="3867894"/>
              <a:ext cx="360040" cy="576064"/>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4" presetClass="entr" presetSubtype="32" fill="hold" nodeType="after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box(out)">
                                      <p:cBhvr>
                                        <p:cTn id="10" dur="500"/>
                                        <p:tgtEl>
                                          <p:spTgt spid="103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038"/>
                                        </p:tgtEl>
                                        <p:attrNameLst>
                                          <p:attrName>style.visibility</p:attrName>
                                        </p:attrNameLst>
                                      </p:cBhvr>
                                      <p:to>
                                        <p:strVal val="visible"/>
                                      </p:to>
                                    </p:set>
                                    <p:animEffect transition="in" filter="randombar(horizontal)">
                                      <p:cBhvr>
                                        <p:cTn id="14" dur="500"/>
                                        <p:tgtEl>
                                          <p:spTgt spid="1038"/>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timgsa.baidu.com/timg?image&amp;quality=80&amp;size=b9999_10000&amp;sec=1485746455842&amp;di=f0796b4432dcad4568d15776a8ad9503&amp;imgtype=0&amp;src=http%3A%2F%2Fpic.nipic.com%2F2008-04-11%2F200841110116206_2.jpg"/>
          <p:cNvPicPr>
            <a:picLocks noChangeAspect="1" noChangeArrowheads="1"/>
          </p:cNvPicPr>
          <p:nvPr/>
        </p:nvPicPr>
        <p:blipFill>
          <a:blip r:embed="rId3" cstate="print"/>
          <a:srcRect l="22840" r="22046"/>
          <a:stretch>
            <a:fillRect/>
          </a:stretch>
        </p:blipFill>
        <p:spPr bwMode="auto">
          <a:xfrm flipH="1">
            <a:off x="7812360" y="1051220"/>
            <a:ext cx="1440160" cy="1952825"/>
          </a:xfrm>
          <a:prstGeom prst="rect">
            <a:avLst/>
          </a:prstGeom>
          <a:ln>
            <a:noFill/>
          </a:ln>
          <a:effectLst>
            <a:softEdge rad="112500"/>
          </a:effectLst>
        </p:spPr>
      </p:pic>
      <p:grpSp>
        <p:nvGrpSpPr>
          <p:cNvPr id="22" name="组合 21"/>
          <p:cNvGrpSpPr/>
          <p:nvPr/>
        </p:nvGrpSpPr>
        <p:grpSpPr>
          <a:xfrm>
            <a:off x="107504" y="1002814"/>
            <a:ext cx="2448272" cy="2072992"/>
            <a:chOff x="107504" y="1002814"/>
            <a:chExt cx="2448272" cy="2072992"/>
          </a:xfrm>
        </p:grpSpPr>
        <p:grpSp>
          <p:nvGrpSpPr>
            <p:cNvPr id="3" name="组合 9"/>
            <p:cNvGrpSpPr/>
            <p:nvPr/>
          </p:nvGrpSpPr>
          <p:grpSpPr>
            <a:xfrm>
              <a:off x="107504" y="1472234"/>
              <a:ext cx="2448272" cy="1603572"/>
              <a:chOff x="516" y="1203598"/>
              <a:chExt cx="3376926" cy="2211823"/>
            </a:xfrm>
          </p:grpSpPr>
          <p:pic>
            <p:nvPicPr>
              <p:cNvPr id="54279" name="Picture 7" descr="http://image.cnwest.com/attachement/jpg/site1/20100326/001372d89d570d161dab0d.jpg"/>
              <p:cNvPicPr>
                <a:picLocks noChangeAspect="1" noChangeArrowheads="1"/>
              </p:cNvPicPr>
              <p:nvPr/>
            </p:nvPicPr>
            <p:blipFill>
              <a:blip r:embed="rId4" cstate="print"/>
              <a:srcRect/>
              <a:stretch>
                <a:fillRect/>
              </a:stretch>
            </p:blipFill>
            <p:spPr bwMode="auto">
              <a:xfrm>
                <a:off x="395536" y="1203598"/>
                <a:ext cx="2664296" cy="1837701"/>
              </a:xfrm>
              <a:prstGeom prst="rect">
                <a:avLst/>
              </a:prstGeom>
              <a:noFill/>
            </p:spPr>
          </p:pic>
          <p:sp>
            <p:nvSpPr>
              <p:cNvPr id="7" name="矩形 6"/>
              <p:cNvSpPr/>
              <p:nvPr/>
            </p:nvSpPr>
            <p:spPr>
              <a:xfrm>
                <a:off x="516" y="3075806"/>
                <a:ext cx="3376926" cy="339615"/>
              </a:xfrm>
              <a:prstGeom prst="rect">
                <a:avLst/>
              </a:prstGeom>
            </p:spPr>
            <p:txBody>
              <a:bodyPr wrap="square">
                <a:spAutoFit/>
              </a:bodyPr>
              <a:lstStyle/>
              <a:p>
                <a:pPr algn="ctr"/>
                <a:r>
                  <a:rPr lang="en-US" altLang="zh-CN" sz="1000" dirty="0" smtClean="0"/>
                  <a:t>2010</a:t>
                </a:r>
                <a:r>
                  <a:rPr lang="zh-CN" altLang="zh-CN" sz="1000" dirty="0" smtClean="0"/>
                  <a:t>年</a:t>
                </a:r>
                <a:r>
                  <a:rPr lang="en-US" altLang="zh-CN" sz="1000" dirty="0" smtClean="0"/>
                  <a:t>5</a:t>
                </a:r>
                <a:r>
                  <a:rPr lang="zh-CN" altLang="zh-CN" sz="1000" dirty="0" smtClean="0"/>
                  <a:t>月达成救助希腊的协议</a:t>
                </a:r>
                <a:endParaRPr lang="zh-CN" altLang="en-US" sz="1000" dirty="0"/>
              </a:p>
            </p:txBody>
          </p:sp>
        </p:grpSp>
        <p:grpSp>
          <p:nvGrpSpPr>
            <p:cNvPr id="29" name="组合 28"/>
            <p:cNvGrpSpPr/>
            <p:nvPr/>
          </p:nvGrpSpPr>
          <p:grpSpPr>
            <a:xfrm>
              <a:off x="433498" y="1002814"/>
              <a:ext cx="1986158" cy="365790"/>
              <a:chOff x="433498" y="982173"/>
              <a:chExt cx="1986158" cy="365790"/>
            </a:xfrm>
          </p:grpSpPr>
          <p:sp>
            <p:nvSpPr>
              <p:cNvPr id="13" name="矩形 12"/>
              <p:cNvSpPr/>
              <p:nvPr/>
            </p:nvSpPr>
            <p:spPr>
              <a:xfrm>
                <a:off x="433498" y="982173"/>
                <a:ext cx="1931615" cy="365441"/>
              </a:xfrm>
              <a:prstGeom prst="rect">
                <a:avLst/>
              </a:prstGeom>
              <a:solidFill>
                <a:srgbClr val="102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noFill/>
                </a:endParaRPr>
              </a:p>
            </p:txBody>
          </p:sp>
          <p:sp>
            <p:nvSpPr>
              <p:cNvPr id="12" name="矩形 11"/>
              <p:cNvSpPr/>
              <p:nvPr/>
            </p:nvSpPr>
            <p:spPr>
              <a:xfrm>
                <a:off x="793538" y="1040186"/>
                <a:ext cx="1626118" cy="307777"/>
              </a:xfrm>
              <a:prstGeom prst="rect">
                <a:avLst/>
              </a:prstGeom>
            </p:spPr>
            <p:txBody>
              <a:bodyPr wrap="square">
                <a:spAutoFit/>
              </a:bodyPr>
              <a:lstStyle/>
              <a:p>
                <a:r>
                  <a:rPr lang="en-US" altLang="zh-CN" sz="1400" dirty="0" smtClean="0">
                    <a:solidFill>
                      <a:srgbClr val="FFFC0A"/>
                    </a:solidFill>
                  </a:rPr>
                  <a:t>1100</a:t>
                </a:r>
                <a:r>
                  <a:rPr lang="zh-CN" altLang="zh-CN" sz="1400" dirty="0" smtClean="0">
                    <a:solidFill>
                      <a:srgbClr val="FFFC0A"/>
                    </a:solidFill>
                  </a:rPr>
                  <a:t>亿的紧急救助</a:t>
                </a:r>
                <a:endParaRPr lang="zh-CN" altLang="en-US" sz="1400" dirty="0">
                  <a:solidFill>
                    <a:srgbClr val="FFFC0A"/>
                  </a:solidFill>
                </a:endParaRPr>
              </a:p>
            </p:txBody>
          </p:sp>
          <p:pic>
            <p:nvPicPr>
              <p:cNvPr id="54283" name="Picture 11" descr="https://timgsa.baidu.com/timg?image&amp;quality=80&amp;size=b9999_10000&amp;sec=1485745688310&amp;di=cc2d90121607710ef3412f1b8c36eb21&amp;imgtype=0&amp;src=http%3A%2F%2Fimg.zwbk.org%2Fbaike%2Fspic%2F2012%2F02%2F03%2F20120203100006623_8803.jpg"/>
              <p:cNvPicPr>
                <a:picLocks noChangeAspect="1" noChangeArrowheads="1"/>
              </p:cNvPicPr>
              <p:nvPr/>
            </p:nvPicPr>
            <p:blipFill>
              <a:blip r:embed="rId5" cstate="print"/>
              <a:srcRect/>
              <a:stretch>
                <a:fillRect/>
              </a:stretch>
            </p:blipFill>
            <p:spPr bwMode="auto">
              <a:xfrm>
                <a:off x="482646" y="1051234"/>
                <a:ext cx="261029" cy="261029"/>
              </a:xfrm>
              <a:prstGeom prst="rect">
                <a:avLst/>
              </a:prstGeom>
              <a:noFill/>
            </p:spPr>
          </p:pic>
        </p:grpSp>
      </p:grpSp>
      <p:grpSp>
        <p:nvGrpSpPr>
          <p:cNvPr id="23" name="组合 22"/>
          <p:cNvGrpSpPr/>
          <p:nvPr/>
        </p:nvGrpSpPr>
        <p:grpSpPr>
          <a:xfrm>
            <a:off x="2506628" y="957499"/>
            <a:ext cx="2592288" cy="2113240"/>
            <a:chOff x="2506628" y="957499"/>
            <a:chExt cx="2592288" cy="2113240"/>
          </a:xfrm>
        </p:grpSpPr>
        <p:pic>
          <p:nvPicPr>
            <p:cNvPr id="54281" name="Picture 9" descr="http://www.qhnews.com/pic/0/00/36/13/361314_841312.jpg"/>
            <p:cNvPicPr>
              <a:picLocks noChangeAspect="1" noChangeArrowheads="1"/>
            </p:cNvPicPr>
            <p:nvPr/>
          </p:nvPicPr>
          <p:blipFill>
            <a:blip r:embed="rId6" cstate="print"/>
            <a:srcRect/>
            <a:stretch>
              <a:fillRect/>
            </a:stretch>
          </p:blipFill>
          <p:spPr bwMode="auto">
            <a:xfrm>
              <a:off x="2760615" y="1514045"/>
              <a:ext cx="2057902" cy="1305145"/>
            </a:xfrm>
            <a:prstGeom prst="rect">
              <a:avLst/>
            </a:prstGeom>
            <a:noFill/>
          </p:spPr>
        </p:pic>
        <p:sp>
          <p:nvSpPr>
            <p:cNvPr id="9" name="矩形 8"/>
            <p:cNvSpPr/>
            <p:nvPr/>
          </p:nvSpPr>
          <p:spPr>
            <a:xfrm>
              <a:off x="2506628" y="2824518"/>
              <a:ext cx="2592288" cy="246221"/>
            </a:xfrm>
            <a:prstGeom prst="rect">
              <a:avLst/>
            </a:prstGeom>
          </p:spPr>
          <p:txBody>
            <a:bodyPr wrap="square">
              <a:spAutoFit/>
            </a:bodyPr>
            <a:lstStyle/>
            <a:p>
              <a:pPr algn="ctr"/>
              <a:r>
                <a:rPr lang="zh-CN" altLang="en-US" sz="1000" dirty="0" smtClean="0"/>
                <a:t>“财政契约”签字文本</a:t>
              </a:r>
              <a:r>
                <a:rPr lang="en-US" altLang="zh-CN" sz="1000" dirty="0" smtClean="0"/>
                <a:t>——2012</a:t>
              </a:r>
              <a:r>
                <a:rPr lang="zh-CN" altLang="en-US" sz="1000" dirty="0" smtClean="0"/>
                <a:t>年</a:t>
              </a:r>
              <a:r>
                <a:rPr lang="en-US" altLang="zh-CN" sz="1000" dirty="0" smtClean="0"/>
                <a:t>3</a:t>
              </a:r>
              <a:r>
                <a:rPr lang="zh-CN" altLang="en-US" sz="1000" dirty="0" smtClean="0"/>
                <a:t>月签署</a:t>
              </a:r>
              <a:endParaRPr lang="zh-CN" altLang="en-US" sz="1000" dirty="0"/>
            </a:p>
          </p:txBody>
        </p:sp>
        <p:grpSp>
          <p:nvGrpSpPr>
            <p:cNvPr id="30" name="组合 29"/>
            <p:cNvGrpSpPr/>
            <p:nvPr/>
          </p:nvGrpSpPr>
          <p:grpSpPr>
            <a:xfrm>
              <a:off x="2627783" y="957499"/>
              <a:ext cx="2244849" cy="461665"/>
              <a:chOff x="2627783" y="957499"/>
              <a:chExt cx="2244849" cy="461665"/>
            </a:xfrm>
          </p:grpSpPr>
          <p:sp>
            <p:nvSpPr>
              <p:cNvPr id="15" name="矩形 14"/>
              <p:cNvSpPr/>
              <p:nvPr/>
            </p:nvSpPr>
            <p:spPr>
              <a:xfrm>
                <a:off x="2771799" y="979212"/>
                <a:ext cx="2051791" cy="417646"/>
              </a:xfrm>
              <a:prstGeom prst="rect">
                <a:avLst/>
              </a:prstGeom>
              <a:solidFill>
                <a:srgbClr val="102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noFill/>
                </a:endParaRPr>
              </a:p>
            </p:txBody>
          </p:sp>
          <p:sp>
            <p:nvSpPr>
              <p:cNvPr id="16" name="矩形 15"/>
              <p:cNvSpPr/>
              <p:nvPr/>
            </p:nvSpPr>
            <p:spPr>
              <a:xfrm>
                <a:off x="2627783" y="957499"/>
                <a:ext cx="2244849" cy="461665"/>
              </a:xfrm>
              <a:prstGeom prst="rect">
                <a:avLst/>
              </a:prstGeom>
            </p:spPr>
            <p:txBody>
              <a:bodyPr wrap="square">
                <a:spAutoFit/>
              </a:bodyPr>
              <a:lstStyle/>
              <a:p>
                <a:pPr algn="ctr"/>
                <a:r>
                  <a:rPr lang="zh-CN" altLang="zh-CN" sz="1200" dirty="0" smtClean="0">
                    <a:solidFill>
                      <a:srgbClr val="FFFC0A"/>
                    </a:solidFill>
                  </a:rPr>
                  <a:t>强化财政纪律</a:t>
                </a:r>
                <a:endParaRPr lang="en-US" altLang="zh-CN" sz="1200" dirty="0" smtClean="0">
                  <a:solidFill>
                    <a:srgbClr val="FFFC0A"/>
                  </a:solidFill>
                </a:endParaRPr>
              </a:p>
              <a:p>
                <a:pPr algn="ctr"/>
                <a:r>
                  <a:rPr lang="zh-CN" altLang="zh-CN" sz="1200" dirty="0" smtClean="0">
                    <a:solidFill>
                      <a:srgbClr val="FFFC0A"/>
                    </a:solidFill>
                  </a:rPr>
                  <a:t>完善财政协调和监控体系</a:t>
                </a:r>
                <a:endParaRPr lang="zh-CN" altLang="en-US" sz="1200" dirty="0">
                  <a:solidFill>
                    <a:srgbClr val="FFFC0A"/>
                  </a:solidFill>
                </a:endParaRPr>
              </a:p>
            </p:txBody>
          </p:sp>
        </p:grpSp>
      </p:grpSp>
      <p:pic>
        <p:nvPicPr>
          <p:cNvPr id="55300" name="Picture 4" descr="欧债危机：高福利惹的祸？"/>
          <p:cNvPicPr>
            <a:picLocks noChangeAspect="1" noChangeArrowheads="1"/>
          </p:cNvPicPr>
          <p:nvPr/>
        </p:nvPicPr>
        <p:blipFill>
          <a:blip r:embed="rId7" cstate="print"/>
          <a:srcRect r="25490"/>
          <a:stretch>
            <a:fillRect/>
          </a:stretch>
        </p:blipFill>
        <p:spPr bwMode="auto">
          <a:xfrm>
            <a:off x="3203848" y="3228698"/>
            <a:ext cx="2736304" cy="1707654"/>
          </a:xfrm>
          <a:prstGeom prst="rect">
            <a:avLst/>
          </a:prstGeom>
          <a:noFill/>
        </p:spPr>
      </p:pic>
      <p:grpSp>
        <p:nvGrpSpPr>
          <p:cNvPr id="24" name="组合 23"/>
          <p:cNvGrpSpPr/>
          <p:nvPr/>
        </p:nvGrpSpPr>
        <p:grpSpPr>
          <a:xfrm>
            <a:off x="5903640" y="3188393"/>
            <a:ext cx="3240360" cy="1751546"/>
            <a:chOff x="5903640" y="3188393"/>
            <a:chExt cx="3240360" cy="1751546"/>
          </a:xfrm>
        </p:grpSpPr>
        <p:pic>
          <p:nvPicPr>
            <p:cNvPr id="55304" name="Picture 8" descr="https://timgsa.baidu.com/timg?image&amp;quality=80&amp;size=b9999_10000&amp;sec=1485747253990&amp;di=200b937e7fc1b6e3bc2ff1bed0dfdf2f&amp;imgtype=jpg&amp;src=http%3A%2F%2Fimg2.imgtn.bdimg.com%2Fit%2Fu%3D1205694385%2C2021895001%26fm%3D214%26gp%3D0.jpg"/>
            <p:cNvPicPr>
              <a:picLocks noChangeAspect="1" noChangeArrowheads="1"/>
            </p:cNvPicPr>
            <p:nvPr/>
          </p:nvPicPr>
          <p:blipFill>
            <a:blip r:embed="rId8" cstate="print"/>
            <a:srcRect t="10824" b="8053"/>
            <a:stretch>
              <a:fillRect/>
            </a:stretch>
          </p:blipFill>
          <p:spPr bwMode="auto">
            <a:xfrm>
              <a:off x="5903640" y="3188393"/>
              <a:ext cx="3240360" cy="1751546"/>
            </a:xfrm>
            <a:prstGeom prst="rect">
              <a:avLst/>
            </a:prstGeom>
            <a:noFill/>
          </p:spPr>
        </p:pic>
        <p:sp>
          <p:nvSpPr>
            <p:cNvPr id="21" name="矩形 20"/>
            <p:cNvSpPr/>
            <p:nvPr/>
          </p:nvSpPr>
          <p:spPr>
            <a:xfrm>
              <a:off x="6191672" y="4656292"/>
              <a:ext cx="2592288" cy="276999"/>
            </a:xfrm>
            <a:prstGeom prst="rect">
              <a:avLst/>
            </a:prstGeom>
            <a:solidFill>
              <a:schemeClr val="bg1"/>
            </a:solidFill>
          </p:spPr>
          <p:txBody>
            <a:bodyPr wrap="square">
              <a:spAutoFit/>
            </a:bodyPr>
            <a:lstStyle/>
            <a:p>
              <a:pPr algn="ctr"/>
              <a:r>
                <a:rPr lang="zh-CN" altLang="en-US" sz="1200" dirty="0" smtClean="0"/>
                <a:t>欧洲工会组织游行抗议紧缩政策</a:t>
              </a:r>
              <a:endParaRPr lang="zh-CN" altLang="en-US" sz="1200" dirty="0"/>
            </a:p>
          </p:txBody>
        </p:sp>
      </p:grpSp>
      <p:sp>
        <p:nvSpPr>
          <p:cNvPr id="27" name="标题 1"/>
          <p:cNvSpPr>
            <a:spLocks noGrp="1"/>
          </p:cNvSpPr>
          <p:nvPr>
            <p:ph type="title"/>
          </p:nvPr>
        </p:nvSpPr>
        <p:spPr>
          <a:xfrm>
            <a:off x="323528" y="494010"/>
            <a:ext cx="8820472" cy="421556"/>
          </a:xfrm>
        </p:spPr>
        <p:txBody>
          <a:bodyPr/>
          <a:lstStyle/>
          <a:p>
            <a:r>
              <a:rPr lang="zh-CN" altLang="zh-CN" sz="2000" dirty="0" smtClean="0"/>
              <a:t>整体经济实力下降且回升无望</a:t>
            </a:r>
            <a:r>
              <a:rPr lang="zh-CN" altLang="en-US" sz="2000" dirty="0" smtClean="0"/>
              <a:t>，</a:t>
            </a:r>
            <a:r>
              <a:rPr lang="zh-CN" altLang="zh-CN" sz="2000" dirty="0" smtClean="0"/>
              <a:t>一些国家一再延误实行改革的机遇和窗口期</a:t>
            </a:r>
            <a:r>
              <a:rPr lang="zh-CN" altLang="en-US" sz="2000" dirty="0" smtClean="0"/>
              <a:t>。</a:t>
            </a:r>
            <a:endParaRPr lang="zh-CN" altLang="en-US" sz="2000" dirty="0"/>
          </a:p>
        </p:txBody>
      </p:sp>
      <p:sp>
        <p:nvSpPr>
          <p:cNvPr id="28" name="矩形 27"/>
          <p:cNvSpPr/>
          <p:nvPr/>
        </p:nvSpPr>
        <p:spPr>
          <a:xfrm>
            <a:off x="5076056" y="1059582"/>
            <a:ext cx="2808312" cy="1938992"/>
          </a:xfrm>
          <a:prstGeom prst="rect">
            <a:avLst/>
          </a:prstGeom>
          <a:noFill/>
          <a:ln w="19050">
            <a:solidFill>
              <a:srgbClr val="0112FF"/>
            </a:solidFill>
            <a:prstDash val="dash"/>
            <a:miter lim="800000"/>
            <a:headEnd/>
            <a:tailEnd/>
          </a:ln>
          <a:effectLst/>
        </p:spPr>
        <p:txBody>
          <a:bodyPr vert="horz" wrap="square" lIns="91440" tIns="45720" rIns="91440" bIns="45720" numCol="1" anchor="ctr" anchorCtr="0" compatLnSpc="1">
            <a:prstTxWarp prst="textNoShape">
              <a:avLst/>
            </a:prstTxWarp>
            <a:spAutoFit/>
          </a:bodyPr>
          <a:lstStyle/>
          <a:p>
            <a:pPr indent="355600" fontAlgn="base">
              <a:lnSpc>
                <a:spcPct val="120000"/>
              </a:lnSpc>
              <a:spcBef>
                <a:spcPct val="0"/>
              </a:spcBef>
              <a:spcAft>
                <a:spcPct val="0"/>
              </a:spcAft>
            </a:pPr>
            <a:r>
              <a:rPr lang="en-US" altLang="zh-CN" sz="2000" dirty="0" smtClean="0"/>
              <a:t>    </a:t>
            </a:r>
            <a:r>
              <a:rPr lang="zh-CN" altLang="zh-CN" sz="2000" dirty="0" smtClean="0"/>
              <a:t>紧急措施和制度完善缓解了债务危机</a:t>
            </a:r>
            <a:r>
              <a:rPr lang="zh-CN" altLang="en-US" sz="2000" dirty="0" smtClean="0"/>
              <a:t>，但是不能解决欧洲整体经济增长乏力、竞争力下滑等</a:t>
            </a:r>
            <a:r>
              <a:rPr lang="zh-CN" altLang="zh-CN" sz="2000" dirty="0" smtClean="0"/>
              <a:t>根本性问题</a:t>
            </a:r>
            <a:r>
              <a:rPr lang="zh-CN" altLang="en-US" sz="2000" dirty="0" smtClean="0"/>
              <a:t>。</a:t>
            </a:r>
            <a:endParaRPr lang="zh-CN" altLang="en-US" sz="2000" dirty="0"/>
          </a:p>
        </p:txBody>
      </p:sp>
      <p:sp>
        <p:nvSpPr>
          <p:cNvPr id="31" name="矩形 30"/>
          <p:cNvSpPr/>
          <p:nvPr/>
        </p:nvSpPr>
        <p:spPr>
          <a:xfrm>
            <a:off x="251520" y="3260179"/>
            <a:ext cx="2808312" cy="1615827"/>
          </a:xfrm>
          <a:prstGeom prst="rect">
            <a:avLst/>
          </a:prstGeom>
          <a:noFill/>
          <a:ln w="19050">
            <a:solidFill>
              <a:srgbClr val="0112FF"/>
            </a:solidFill>
            <a:prstDash val="dash"/>
            <a:miter lim="800000"/>
            <a:headEnd/>
            <a:tailEnd/>
          </a:ln>
          <a:effectLst/>
        </p:spPr>
        <p:txBody>
          <a:bodyPr vert="horz" wrap="square" lIns="91440" tIns="45720" rIns="91440" bIns="45720" numCol="1" anchor="ctr" anchorCtr="0" compatLnSpc="1">
            <a:prstTxWarp prst="textNoShape">
              <a:avLst/>
            </a:prstTxWarp>
            <a:spAutoFit/>
          </a:bodyPr>
          <a:lstStyle/>
          <a:p>
            <a:pPr indent="355600" fontAlgn="base">
              <a:lnSpc>
                <a:spcPct val="110000"/>
              </a:lnSpc>
              <a:spcBef>
                <a:spcPct val="0"/>
              </a:spcBef>
              <a:spcAft>
                <a:spcPct val="0"/>
              </a:spcAft>
            </a:pPr>
            <a:r>
              <a:rPr lang="zh-CN" altLang="en-US" dirty="0" smtClean="0"/>
              <a:t>进行深刻变革就要伤筋动骨，就要触动民众的实际利益，既得利益集团也竭力反抗，这正是各国执政者们的软肋所在。</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55298"/>
                                        </p:tgtEl>
                                        <p:attrNameLst>
                                          <p:attrName>style.visibility</p:attrName>
                                        </p:attrNameLst>
                                      </p:cBhvr>
                                      <p:to>
                                        <p:strVal val="visible"/>
                                      </p:to>
                                    </p:set>
                                    <p:anim calcmode="lin" valueType="num">
                                      <p:cBhvr>
                                        <p:cTn id="19" dur="500" fill="hold"/>
                                        <p:tgtEl>
                                          <p:spTgt spid="55298"/>
                                        </p:tgtEl>
                                        <p:attrNameLst>
                                          <p:attrName>ppt_w</p:attrName>
                                        </p:attrNameLst>
                                      </p:cBhvr>
                                      <p:tavLst>
                                        <p:tav tm="0">
                                          <p:val>
                                            <p:fltVal val="0"/>
                                          </p:val>
                                        </p:tav>
                                        <p:tav tm="100000">
                                          <p:val>
                                            <p:strVal val="#ppt_w"/>
                                          </p:val>
                                        </p:tav>
                                      </p:tavLst>
                                    </p:anim>
                                    <p:anim calcmode="lin" valueType="num">
                                      <p:cBhvr>
                                        <p:cTn id="20" dur="500" fill="hold"/>
                                        <p:tgtEl>
                                          <p:spTgt spid="55298"/>
                                        </p:tgtEl>
                                        <p:attrNameLst>
                                          <p:attrName>ppt_h</p:attrName>
                                        </p:attrNameLst>
                                      </p:cBhvr>
                                      <p:tavLst>
                                        <p:tav tm="0">
                                          <p:val>
                                            <p:fltVal val="0"/>
                                          </p:val>
                                        </p:tav>
                                        <p:tav tm="100000">
                                          <p:val>
                                            <p:strVal val="#ppt_h"/>
                                          </p:val>
                                        </p:tav>
                                      </p:tavLst>
                                    </p:anim>
                                    <p:animEffect transition="in" filter="fade">
                                      <p:cBhvr>
                                        <p:cTn id="21" dur="500"/>
                                        <p:tgtEl>
                                          <p:spTgt spid="55298"/>
                                        </p:tgtEl>
                                      </p:cBhvr>
                                    </p:animEffect>
                                  </p:childTnLst>
                                </p:cTn>
                              </p:par>
                            </p:childTnLst>
                          </p:cTn>
                        </p:par>
                        <p:par>
                          <p:cTn id="22" fill="hold">
                            <p:stCondLst>
                              <p:cond delay="2500"/>
                            </p:stCondLst>
                            <p:childTnLst>
                              <p:par>
                                <p:cTn id="23" presetID="53"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55300"/>
                                        </p:tgtEl>
                                        <p:attrNameLst>
                                          <p:attrName>style.visibility</p:attrName>
                                        </p:attrNameLst>
                                      </p:cBhvr>
                                      <p:to>
                                        <p:strVal val="visible"/>
                                      </p:to>
                                    </p:set>
                                    <p:animEffect transition="in" filter="fade">
                                      <p:cBhvr>
                                        <p:cTn id="37" dur="1000"/>
                                        <p:tgtEl>
                                          <p:spTgt spid="55300"/>
                                        </p:tgtEl>
                                      </p:cBhvr>
                                    </p:animEffect>
                                    <p:anim calcmode="lin" valueType="num">
                                      <p:cBhvr>
                                        <p:cTn id="38" dur="1000" fill="hold"/>
                                        <p:tgtEl>
                                          <p:spTgt spid="55300"/>
                                        </p:tgtEl>
                                        <p:attrNameLst>
                                          <p:attrName>ppt_x</p:attrName>
                                        </p:attrNameLst>
                                      </p:cBhvr>
                                      <p:tavLst>
                                        <p:tav tm="0">
                                          <p:val>
                                            <p:strVal val="#ppt_x"/>
                                          </p:val>
                                        </p:tav>
                                        <p:tav tm="100000">
                                          <p:val>
                                            <p:strVal val="#ppt_x"/>
                                          </p:val>
                                        </p:tav>
                                      </p:tavLst>
                                    </p:anim>
                                    <p:anim calcmode="lin" valueType="num">
                                      <p:cBhvr>
                                        <p:cTn id="39" dur="1000" fill="hold"/>
                                        <p:tgtEl>
                                          <p:spTgt spid="5530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欧洲典型</a:t>
            </a:r>
            <a:r>
              <a:rPr lang="zh-CN" altLang="zh-CN" dirty="0" smtClean="0"/>
              <a:t>高福利国家</a:t>
            </a:r>
            <a:r>
              <a:rPr lang="zh-CN" altLang="en-US" dirty="0" smtClean="0"/>
              <a:t>的改革</a:t>
            </a:r>
            <a:endParaRPr lang="zh-CN" altLang="en-US" dirty="0"/>
          </a:p>
        </p:txBody>
      </p:sp>
      <p:sp>
        <p:nvSpPr>
          <p:cNvPr id="54" name="矩形 53"/>
          <p:cNvSpPr/>
          <p:nvPr/>
        </p:nvSpPr>
        <p:spPr>
          <a:xfrm>
            <a:off x="5652120" y="1131590"/>
            <a:ext cx="3096344" cy="1754326"/>
          </a:xfrm>
          <a:prstGeom prst="rect">
            <a:avLst/>
          </a:prstGeom>
        </p:spPr>
        <p:txBody>
          <a:bodyPr wrap="square">
            <a:spAutoFit/>
          </a:bodyPr>
          <a:lstStyle/>
          <a:p>
            <a:pPr>
              <a:lnSpc>
                <a:spcPct val="120000"/>
              </a:lnSpc>
              <a:buFont typeface="Wingdings" pitchFamily="2" charset="2"/>
              <a:buChar char="ü"/>
            </a:pPr>
            <a:r>
              <a:rPr lang="zh-CN" altLang="zh-CN" dirty="0" smtClean="0"/>
              <a:t>改革流产</a:t>
            </a:r>
            <a:endParaRPr lang="en-US" altLang="zh-CN" dirty="0" smtClean="0"/>
          </a:p>
          <a:p>
            <a:pPr>
              <a:lnSpc>
                <a:spcPct val="120000"/>
              </a:lnSpc>
              <a:buFont typeface="Wingdings" pitchFamily="2" charset="2"/>
              <a:buChar char="ü"/>
            </a:pPr>
            <a:r>
              <a:rPr lang="zh-CN" altLang="zh-CN" dirty="0" smtClean="0"/>
              <a:t>总理朱佩辞职</a:t>
            </a:r>
            <a:r>
              <a:rPr lang="zh-CN" altLang="en-US" dirty="0" smtClean="0"/>
              <a:t>，总统</a:t>
            </a:r>
            <a:r>
              <a:rPr lang="zh-CN" altLang="zh-CN" dirty="0" smtClean="0"/>
              <a:t>希拉克</a:t>
            </a:r>
            <a:r>
              <a:rPr lang="zh-CN" altLang="en-US" dirty="0" smtClean="0"/>
              <a:t>执政地位受影响</a:t>
            </a:r>
            <a:endParaRPr lang="en-US" altLang="zh-CN" dirty="0" smtClean="0"/>
          </a:p>
          <a:p>
            <a:pPr>
              <a:lnSpc>
                <a:spcPct val="120000"/>
              </a:lnSpc>
              <a:buFont typeface="Wingdings" pitchFamily="2" charset="2"/>
              <a:buChar char="ü"/>
            </a:pPr>
            <a:r>
              <a:rPr lang="zh-CN" altLang="zh-CN" dirty="0" smtClean="0"/>
              <a:t>退休制度改革雷区</a:t>
            </a:r>
            <a:r>
              <a:rPr lang="zh-CN" altLang="en-US" dirty="0" smtClean="0"/>
              <a:t>十年再未被触碰</a:t>
            </a:r>
            <a:endParaRPr lang="zh-CN" altLang="en-US" dirty="0"/>
          </a:p>
        </p:txBody>
      </p:sp>
      <p:grpSp>
        <p:nvGrpSpPr>
          <p:cNvPr id="15" name="组合 14"/>
          <p:cNvGrpSpPr/>
          <p:nvPr/>
        </p:nvGrpSpPr>
        <p:grpSpPr>
          <a:xfrm>
            <a:off x="179512" y="1059581"/>
            <a:ext cx="5400600" cy="1800201"/>
            <a:chOff x="179512" y="1059581"/>
            <a:chExt cx="5400600" cy="1800201"/>
          </a:xfrm>
        </p:grpSpPr>
        <p:pic>
          <p:nvPicPr>
            <p:cNvPr id="2051" name="Picture 3" descr="点击在新窗口中浏览此图片"/>
            <p:cNvPicPr>
              <a:picLocks noChangeAspect="1" noChangeArrowheads="1"/>
            </p:cNvPicPr>
            <p:nvPr/>
          </p:nvPicPr>
          <p:blipFill>
            <a:blip r:embed="rId2" cstate="print"/>
            <a:srcRect/>
            <a:stretch>
              <a:fillRect/>
            </a:stretch>
          </p:blipFill>
          <p:spPr bwMode="auto">
            <a:xfrm>
              <a:off x="2987824" y="1059582"/>
              <a:ext cx="2232248" cy="1488165"/>
            </a:xfrm>
            <a:prstGeom prst="rect">
              <a:avLst/>
            </a:prstGeom>
            <a:solidFill>
              <a:schemeClr val="bg1">
                <a:lumMod val="65000"/>
              </a:schemeClr>
            </a:solidFill>
          </p:spPr>
        </p:pic>
        <p:pic>
          <p:nvPicPr>
            <p:cNvPr id="2057" name="Picture 9" descr="https://ss0.bdstatic.com/70cFuHSh_Q1YnxGkpoWK1HF6hhy/it/u=74620629,4138283149&amp;fm=23&amp;gp=0.jpg"/>
            <p:cNvPicPr>
              <a:picLocks noChangeAspect="1" noChangeArrowheads="1"/>
            </p:cNvPicPr>
            <p:nvPr/>
          </p:nvPicPr>
          <p:blipFill>
            <a:blip r:embed="rId3" cstate="print"/>
            <a:srcRect/>
            <a:stretch>
              <a:fillRect/>
            </a:stretch>
          </p:blipFill>
          <p:spPr bwMode="auto">
            <a:xfrm>
              <a:off x="251520" y="1059581"/>
              <a:ext cx="2520280" cy="1707795"/>
            </a:xfrm>
            <a:prstGeom prst="rect">
              <a:avLst/>
            </a:prstGeom>
            <a:solidFill>
              <a:schemeClr val="bg1">
                <a:lumMod val="65000"/>
              </a:schemeClr>
            </a:solidFill>
          </p:spPr>
        </p:pic>
        <p:sp>
          <p:nvSpPr>
            <p:cNvPr id="55" name="TextBox 54"/>
            <p:cNvSpPr txBox="1"/>
            <p:nvPr/>
          </p:nvSpPr>
          <p:spPr>
            <a:xfrm>
              <a:off x="199575" y="1059582"/>
              <a:ext cx="400110" cy="1512168"/>
            </a:xfrm>
            <a:prstGeom prst="rect">
              <a:avLst/>
            </a:prstGeom>
            <a:solidFill>
              <a:schemeClr val="bg1">
                <a:lumMod val="65000"/>
              </a:schemeClr>
            </a:solidFill>
            <a:ln>
              <a:solidFill>
                <a:schemeClr val="bg1"/>
              </a:solidFill>
            </a:ln>
          </p:spPr>
          <p:txBody>
            <a:bodyPr vert="eaVert" wrap="square" rtlCol="0">
              <a:spAutoFit/>
            </a:bodyPr>
            <a:lstStyle/>
            <a:p>
              <a:pPr algn="ctr"/>
              <a:r>
                <a:rPr lang="zh-CN" altLang="en-US" sz="1400" dirty="0" smtClean="0">
                  <a:solidFill>
                    <a:sysClr val="windowText" lastClr="000000"/>
                  </a:solidFill>
                </a:rPr>
                <a:t>法国前总理朱</a:t>
              </a:r>
              <a:r>
                <a:rPr lang="zh-CN" altLang="zh-CN" sz="1400" dirty="0" smtClean="0"/>
                <a:t>佩</a:t>
              </a:r>
              <a:endParaRPr lang="zh-CN" altLang="en-US" sz="1400" dirty="0"/>
            </a:p>
          </p:txBody>
        </p:sp>
        <p:sp>
          <p:nvSpPr>
            <p:cNvPr id="56" name="TextBox 55"/>
            <p:cNvSpPr txBox="1"/>
            <p:nvPr/>
          </p:nvSpPr>
          <p:spPr>
            <a:xfrm>
              <a:off x="5180002" y="1059582"/>
              <a:ext cx="400110" cy="1584176"/>
            </a:xfrm>
            <a:prstGeom prst="rect">
              <a:avLst/>
            </a:prstGeom>
            <a:solidFill>
              <a:schemeClr val="bg1">
                <a:lumMod val="65000"/>
              </a:schemeClr>
            </a:solidFill>
            <a:ln>
              <a:solidFill>
                <a:schemeClr val="bg1"/>
              </a:solidFill>
            </a:ln>
          </p:spPr>
          <p:txBody>
            <a:bodyPr vert="eaVert" wrap="square" rtlCol="0">
              <a:spAutoFit/>
            </a:bodyPr>
            <a:lstStyle/>
            <a:p>
              <a:pPr algn="ctr"/>
              <a:r>
                <a:rPr lang="zh-CN" altLang="en-US" sz="1400" dirty="0" smtClean="0"/>
                <a:t>法国劳工抗议</a:t>
              </a:r>
            </a:p>
          </p:txBody>
        </p:sp>
        <p:sp>
          <p:nvSpPr>
            <p:cNvPr id="52" name="矩形 51"/>
            <p:cNvSpPr/>
            <p:nvPr/>
          </p:nvSpPr>
          <p:spPr>
            <a:xfrm>
              <a:off x="179512" y="2521228"/>
              <a:ext cx="5400600" cy="338554"/>
            </a:xfrm>
            <a:prstGeom prst="rect">
              <a:avLst/>
            </a:prstGeom>
            <a:solidFill>
              <a:schemeClr val="bg1">
                <a:lumMod val="65000"/>
              </a:schemeClr>
            </a:solidFill>
            <a:ln>
              <a:solidFill>
                <a:schemeClr val="bg1"/>
              </a:solidFill>
            </a:ln>
          </p:spPr>
          <p:txBody>
            <a:bodyPr wrap="square">
              <a:spAutoFit/>
            </a:bodyPr>
            <a:lstStyle/>
            <a:p>
              <a:pPr algn="ctr"/>
              <a:r>
                <a:rPr lang="zh-CN" altLang="en-US" sz="1600" b="1" dirty="0" smtClean="0"/>
                <a:t>法国</a:t>
              </a:r>
              <a:r>
                <a:rPr lang="zh-CN" altLang="zh-CN" sz="1600" b="1" dirty="0" smtClean="0"/>
                <a:t>公有部门</a:t>
              </a:r>
              <a:r>
                <a:rPr lang="zh-CN" altLang="en-US" sz="1600" b="1" dirty="0" smtClean="0"/>
                <a:t>退休金制度改革</a:t>
              </a:r>
              <a:endParaRPr lang="zh-CN" altLang="en-US" sz="1600" b="1" dirty="0"/>
            </a:p>
          </p:txBody>
        </p:sp>
      </p:grpSp>
      <p:sp>
        <p:nvSpPr>
          <p:cNvPr id="62" name="矩形 61"/>
          <p:cNvSpPr/>
          <p:nvPr/>
        </p:nvSpPr>
        <p:spPr>
          <a:xfrm>
            <a:off x="251520" y="3354429"/>
            <a:ext cx="3240360" cy="1089529"/>
          </a:xfrm>
          <a:prstGeom prst="rect">
            <a:avLst/>
          </a:prstGeom>
        </p:spPr>
        <p:txBody>
          <a:bodyPr wrap="square">
            <a:spAutoFit/>
          </a:bodyPr>
          <a:lstStyle/>
          <a:p>
            <a:pPr algn="r">
              <a:lnSpc>
                <a:spcPct val="120000"/>
              </a:lnSpc>
              <a:buFont typeface="Wingdings" pitchFamily="2" charset="2"/>
              <a:buChar char="ü"/>
            </a:pPr>
            <a:r>
              <a:rPr lang="zh-CN" altLang="en-US" dirty="0" smtClean="0"/>
              <a:t>改革艰难前行</a:t>
            </a:r>
            <a:endParaRPr lang="en-US" altLang="zh-CN" dirty="0" smtClean="0"/>
          </a:p>
          <a:p>
            <a:pPr algn="r">
              <a:lnSpc>
                <a:spcPct val="120000"/>
              </a:lnSpc>
              <a:buFont typeface="Wingdings" pitchFamily="2" charset="2"/>
              <a:buChar char="ü"/>
            </a:pPr>
            <a:r>
              <a:rPr lang="zh-CN" altLang="zh-CN" dirty="0" smtClean="0"/>
              <a:t>总理</a:t>
            </a:r>
            <a:r>
              <a:rPr lang="zh-CN" altLang="en-US" dirty="0" smtClean="0"/>
              <a:t>施罗德退出政坛</a:t>
            </a:r>
            <a:endParaRPr lang="en-US" altLang="zh-CN" dirty="0" smtClean="0"/>
          </a:p>
          <a:p>
            <a:pPr algn="r">
              <a:lnSpc>
                <a:spcPct val="120000"/>
              </a:lnSpc>
              <a:buFont typeface="Wingdings" pitchFamily="2" charset="2"/>
              <a:buChar char="ü"/>
            </a:pPr>
            <a:r>
              <a:rPr lang="zh-CN" altLang="zh-CN" dirty="0" smtClean="0"/>
              <a:t>使得德国经济转型得以完成</a:t>
            </a:r>
            <a:endParaRPr lang="zh-CN" altLang="en-US" dirty="0"/>
          </a:p>
        </p:txBody>
      </p:sp>
      <p:grpSp>
        <p:nvGrpSpPr>
          <p:cNvPr id="16" name="组合 15"/>
          <p:cNvGrpSpPr/>
          <p:nvPr/>
        </p:nvGrpSpPr>
        <p:grpSpPr>
          <a:xfrm>
            <a:off x="3491880" y="3075806"/>
            <a:ext cx="5400600" cy="1778714"/>
            <a:chOff x="3491880" y="3075806"/>
            <a:chExt cx="5400600" cy="1778714"/>
          </a:xfrm>
        </p:grpSpPr>
        <p:pic>
          <p:nvPicPr>
            <p:cNvPr id="2053" name="Picture 5" descr="http://cimg.163.com/catchpic/2004-9-18/2OTEFM90_1.jpg"/>
            <p:cNvPicPr>
              <a:picLocks noChangeAspect="1" noChangeArrowheads="1"/>
            </p:cNvPicPr>
            <p:nvPr/>
          </p:nvPicPr>
          <p:blipFill>
            <a:blip r:embed="rId4" cstate="print"/>
            <a:srcRect/>
            <a:stretch>
              <a:fillRect/>
            </a:stretch>
          </p:blipFill>
          <p:spPr bwMode="auto">
            <a:xfrm>
              <a:off x="3851920" y="3075806"/>
              <a:ext cx="2348152" cy="1440159"/>
            </a:xfrm>
            <a:prstGeom prst="rect">
              <a:avLst/>
            </a:prstGeom>
            <a:solidFill>
              <a:srgbClr val="F28C1D"/>
            </a:solidFill>
          </p:spPr>
        </p:pic>
        <p:pic>
          <p:nvPicPr>
            <p:cNvPr id="2055" name="Picture 7" descr="https://timgsa.baidu.com/timg?image&amp;quality=80&amp;size=b9999_10000&amp;sec=1485838420566&amp;di=b694d0fc1e24a408911ec9aa22e9f6c9&amp;imgtype=0&amp;src=http%3A%2F%2Fimg.hibor.com.cn%2FsinaImg%2F201611%2FtqQw-fxyawmm3177814.jpg"/>
            <p:cNvPicPr>
              <a:picLocks noChangeAspect="1" noChangeArrowheads="1"/>
            </p:cNvPicPr>
            <p:nvPr/>
          </p:nvPicPr>
          <p:blipFill>
            <a:blip r:embed="rId5" cstate="print"/>
            <a:srcRect/>
            <a:stretch>
              <a:fillRect/>
            </a:stretch>
          </p:blipFill>
          <p:spPr bwMode="auto">
            <a:xfrm flipH="1">
              <a:off x="6404940" y="3075806"/>
              <a:ext cx="2127499" cy="1440160"/>
            </a:xfrm>
            <a:prstGeom prst="rect">
              <a:avLst/>
            </a:prstGeom>
            <a:solidFill>
              <a:srgbClr val="F28C1D"/>
            </a:solidFill>
          </p:spPr>
        </p:pic>
        <p:sp>
          <p:nvSpPr>
            <p:cNvPr id="61" name="TextBox 60"/>
            <p:cNvSpPr txBox="1"/>
            <p:nvPr/>
          </p:nvSpPr>
          <p:spPr>
            <a:xfrm>
              <a:off x="8523148" y="3075806"/>
              <a:ext cx="369332" cy="1584176"/>
            </a:xfrm>
            <a:prstGeom prst="rect">
              <a:avLst/>
            </a:prstGeom>
            <a:solidFill>
              <a:srgbClr val="F28C1D"/>
            </a:solidFill>
            <a:ln>
              <a:solidFill>
                <a:schemeClr val="bg1"/>
              </a:solidFill>
            </a:ln>
          </p:spPr>
          <p:txBody>
            <a:bodyPr vert="eaVert" wrap="square" rtlCol="0">
              <a:spAutoFit/>
            </a:bodyPr>
            <a:lstStyle/>
            <a:p>
              <a:pPr algn="ctr"/>
              <a:r>
                <a:rPr lang="zh-CN" altLang="en-US" sz="1200" dirty="0" smtClean="0"/>
                <a:t>德国前总理施罗德</a:t>
              </a:r>
            </a:p>
          </p:txBody>
        </p:sp>
        <p:sp>
          <p:nvSpPr>
            <p:cNvPr id="48" name="TextBox 47"/>
            <p:cNvSpPr txBox="1"/>
            <p:nvPr/>
          </p:nvSpPr>
          <p:spPr>
            <a:xfrm>
              <a:off x="3491880" y="3075806"/>
              <a:ext cx="400110" cy="1656184"/>
            </a:xfrm>
            <a:prstGeom prst="rect">
              <a:avLst/>
            </a:prstGeom>
            <a:solidFill>
              <a:srgbClr val="F28C1D"/>
            </a:solidFill>
            <a:ln>
              <a:solidFill>
                <a:schemeClr val="bg1"/>
              </a:solidFill>
            </a:ln>
          </p:spPr>
          <p:txBody>
            <a:bodyPr vert="eaVert" wrap="square" rtlCol="0">
              <a:spAutoFit/>
            </a:bodyPr>
            <a:lstStyle/>
            <a:p>
              <a:pPr algn="ctr"/>
              <a:r>
                <a:rPr lang="zh-CN" altLang="en-US" sz="1400" dirty="0" smtClean="0"/>
                <a:t>原东德人抗议</a:t>
              </a:r>
              <a:endParaRPr lang="zh-CN" altLang="en-US" sz="1400" dirty="0"/>
            </a:p>
          </p:txBody>
        </p:sp>
        <p:sp>
          <p:nvSpPr>
            <p:cNvPr id="59" name="矩形 58"/>
            <p:cNvSpPr/>
            <p:nvPr/>
          </p:nvSpPr>
          <p:spPr>
            <a:xfrm>
              <a:off x="3491880" y="4515966"/>
              <a:ext cx="5400600" cy="338554"/>
            </a:xfrm>
            <a:prstGeom prst="rect">
              <a:avLst/>
            </a:prstGeom>
            <a:solidFill>
              <a:srgbClr val="F28C1D"/>
            </a:solidFill>
            <a:ln>
              <a:solidFill>
                <a:schemeClr val="bg1"/>
              </a:solidFill>
            </a:ln>
          </p:spPr>
          <p:txBody>
            <a:bodyPr wrap="square">
              <a:spAutoFit/>
            </a:bodyPr>
            <a:lstStyle/>
            <a:p>
              <a:pPr algn="ctr"/>
              <a:r>
                <a:rPr lang="zh-CN" altLang="en-US" sz="1600" dirty="0" smtClean="0"/>
                <a:t>德国“</a:t>
              </a:r>
              <a:r>
                <a:rPr lang="en-US" altLang="zh-CN" sz="1600" dirty="0" smtClean="0"/>
                <a:t>2010</a:t>
              </a:r>
              <a:r>
                <a:rPr lang="zh-CN" altLang="en-US" sz="1600" dirty="0" smtClean="0"/>
                <a:t>议程”改革</a:t>
              </a:r>
              <a:endParaRPr lang="zh-CN" altLang="en-US" sz="16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slide(fromLeft)">
                                      <p:cBhvr>
                                        <p:cTn id="13" dur="500"/>
                                        <p:tgtEl>
                                          <p:spTgt spid="54"/>
                                        </p:tgtEl>
                                      </p:cBhvr>
                                    </p:animEffect>
                                  </p:childTnLst>
                                </p:cTn>
                              </p:par>
                            </p:childTnLst>
                          </p:cTn>
                        </p:par>
                        <p:par>
                          <p:cTn id="14" fill="hold">
                            <p:stCondLst>
                              <p:cond delay="1500"/>
                            </p:stCondLst>
                            <p:childTnLst>
                              <p:par>
                                <p:cTn id="15" presetID="55"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0.70"/>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childTnLst>
                          </p:cTn>
                        </p:par>
                        <p:par>
                          <p:cTn id="20" fill="hold">
                            <p:stCondLst>
                              <p:cond delay="2500"/>
                            </p:stCondLst>
                            <p:childTnLst>
                              <p:par>
                                <p:cTn id="21" presetID="12" presetClass="entr" presetSubtype="2"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slide(fromRight)">
                                      <p:cBhvr>
                                        <p:cTn id="2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r>
            <a:br>
              <a:rPr lang="en-US" altLang="zh-CN" dirty="0" smtClean="0"/>
            </a:br>
            <a:r>
              <a:rPr lang="zh-CN" altLang="zh-CN" dirty="0" smtClean="0"/>
              <a:t>谁改革谁下台，这在法国已成定律。</a:t>
            </a:r>
            <a:r>
              <a:rPr lang="zh-CN" altLang="en-US" dirty="0" smtClean="0"/>
              <a:t/>
            </a:r>
            <a:br>
              <a:rPr lang="zh-CN" altLang="en-US" dirty="0" smtClean="0"/>
            </a:br>
            <a:endParaRPr lang="zh-CN" altLang="en-US" dirty="0"/>
          </a:p>
        </p:txBody>
      </p:sp>
      <p:grpSp>
        <p:nvGrpSpPr>
          <p:cNvPr id="3" name="组合 5"/>
          <p:cNvGrpSpPr/>
          <p:nvPr/>
        </p:nvGrpSpPr>
        <p:grpSpPr>
          <a:xfrm>
            <a:off x="231340" y="1076160"/>
            <a:ext cx="5001125" cy="2995345"/>
            <a:chOff x="48041" y="1203598"/>
            <a:chExt cx="6015410" cy="3425610"/>
          </a:xfrm>
        </p:grpSpPr>
        <p:pic>
          <p:nvPicPr>
            <p:cNvPr id="59394" name="Picture 2" descr="https://timgsa.baidu.com/timg?image&amp;quality=80&amp;size=b9999_10000&amp;sec=1485840374446&amp;di=a85549fb4ed1e297e335df86287f1cab&amp;imgtype=0&amp;src=http%3A%2F%2Fwww.xijiangdsb.com.cn%2Fpage%2F61%2F2010-11-11%2F11%2F58581289404324081.jpg"/>
            <p:cNvPicPr>
              <a:picLocks noChangeAspect="1" noChangeArrowheads="1"/>
            </p:cNvPicPr>
            <p:nvPr/>
          </p:nvPicPr>
          <p:blipFill>
            <a:blip r:embed="rId2" cstate="print"/>
            <a:srcRect b="37635"/>
            <a:stretch>
              <a:fillRect/>
            </a:stretch>
          </p:blipFill>
          <p:spPr bwMode="auto">
            <a:xfrm>
              <a:off x="1259632" y="1203598"/>
              <a:ext cx="3333750" cy="2952328"/>
            </a:xfrm>
            <a:prstGeom prst="rect">
              <a:avLst/>
            </a:prstGeom>
            <a:noFill/>
          </p:spPr>
        </p:pic>
        <p:pic>
          <p:nvPicPr>
            <p:cNvPr id="59398" name="Picture 6" descr="https://timgsa.baidu.com/timg?image&amp;quality=80&amp;size=b9999_10000&amp;sec=1485840232205&amp;di=e0e529bbf7005b51644f9cf5d68be63e&amp;imgtype=0&amp;src=http%3A%2F%2Fimg4.iqilu.com%2Fupload%2F2010%2F10%2F201010210822399448.jpg"/>
            <p:cNvPicPr>
              <a:picLocks noChangeAspect="1" noChangeArrowheads="1"/>
            </p:cNvPicPr>
            <p:nvPr/>
          </p:nvPicPr>
          <p:blipFill>
            <a:blip r:embed="rId3" cstate="print">
              <a:lum bright="20000"/>
            </a:blip>
            <a:srcRect/>
            <a:stretch>
              <a:fillRect/>
            </a:stretch>
          </p:blipFill>
          <p:spPr bwMode="auto">
            <a:xfrm rot="1198587">
              <a:off x="3094661" y="2254176"/>
              <a:ext cx="2968790" cy="2375032"/>
            </a:xfrm>
            <a:prstGeom prst="rect">
              <a:avLst/>
            </a:prstGeom>
            <a:ln>
              <a:noFill/>
            </a:ln>
            <a:effectLst>
              <a:softEdge rad="112500"/>
            </a:effectLst>
          </p:spPr>
        </p:pic>
        <p:pic>
          <p:nvPicPr>
            <p:cNvPr id="59396" name="Picture 4" descr="https://timgsa.baidu.com/timg?image&amp;quality=80&amp;size=b9999_10000&amp;sec=1485840211919&amp;di=5ce657d412918f8c0c56cb04abf8f802&amp;imgtype=jpg&amp;src=http%3A%2F%2Fimg2.imgtn.bdimg.com%2Fit%2Fu%3D2349684133%2C1609644809%26fm%3D214%26gp%3D0.jpg"/>
            <p:cNvPicPr>
              <a:picLocks noChangeAspect="1" noChangeArrowheads="1"/>
            </p:cNvPicPr>
            <p:nvPr/>
          </p:nvPicPr>
          <p:blipFill>
            <a:blip r:embed="rId4" cstate="print">
              <a:lum bright="20000"/>
            </a:blip>
            <a:srcRect/>
            <a:stretch>
              <a:fillRect/>
            </a:stretch>
          </p:blipFill>
          <p:spPr bwMode="auto">
            <a:xfrm rot="20687339">
              <a:off x="48041" y="2175220"/>
              <a:ext cx="2996461" cy="2397169"/>
            </a:xfrm>
            <a:prstGeom prst="rect">
              <a:avLst/>
            </a:prstGeom>
            <a:ln>
              <a:noFill/>
            </a:ln>
            <a:effectLst>
              <a:softEdge rad="112500"/>
            </a:effectLst>
          </p:spPr>
        </p:pic>
      </p:grpSp>
      <p:sp>
        <p:nvSpPr>
          <p:cNvPr id="7" name="TextBox 6"/>
          <p:cNvSpPr txBox="1"/>
          <p:nvPr/>
        </p:nvSpPr>
        <p:spPr>
          <a:xfrm>
            <a:off x="179512" y="915566"/>
            <a:ext cx="861774" cy="1368152"/>
          </a:xfrm>
          <a:prstGeom prst="rect">
            <a:avLst/>
          </a:prstGeom>
          <a:noFill/>
        </p:spPr>
        <p:txBody>
          <a:bodyPr vert="eaVert" wrap="square" rtlCol="0">
            <a:spAutoFit/>
          </a:bodyPr>
          <a:lstStyle/>
          <a:p>
            <a:pPr algn="ctr"/>
            <a:r>
              <a:rPr lang="zh-CN" altLang="zh-CN"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萨科齐</a:t>
            </a:r>
            <a:endParaRPr lang="en-US" altLang="zh-CN"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zh-CN" altLang="en-US"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zh-CN" altLang="zh-CN"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变革”</a:t>
            </a:r>
            <a:endParaRPr lang="zh-CN" altLang="en-US"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TextBox 10"/>
          <p:cNvSpPr txBox="1"/>
          <p:nvPr/>
        </p:nvSpPr>
        <p:spPr>
          <a:xfrm>
            <a:off x="5436096" y="915566"/>
            <a:ext cx="2698251" cy="407659"/>
          </a:xfrm>
          <a:prstGeom prst="rect">
            <a:avLst/>
          </a:prstGeom>
          <a:solidFill>
            <a:schemeClr val="bg1"/>
          </a:solidFill>
        </p:spPr>
        <p:txBody>
          <a:bodyPr wrap="square" rtlCol="0">
            <a:spAutoFit/>
          </a:bodyPr>
          <a:lstStyle/>
          <a:p>
            <a:r>
              <a:rPr lang="zh-CN" alt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奥朗德“改革</a:t>
            </a:r>
            <a:r>
              <a:rPr lang="zh-CN" altLang="zh-CN"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zh-CN" altLang="en-US" sz="2000" dirty="0"/>
          </a:p>
        </p:txBody>
      </p:sp>
      <p:grpSp>
        <p:nvGrpSpPr>
          <p:cNvPr id="22" name="组合 21"/>
          <p:cNvGrpSpPr/>
          <p:nvPr/>
        </p:nvGrpSpPr>
        <p:grpSpPr>
          <a:xfrm>
            <a:off x="539552" y="3867894"/>
            <a:ext cx="4288353" cy="616134"/>
            <a:chOff x="539552" y="3867894"/>
            <a:chExt cx="4288353" cy="616134"/>
          </a:xfrm>
        </p:grpSpPr>
        <p:sp>
          <p:nvSpPr>
            <p:cNvPr id="9" name="矩形 8"/>
            <p:cNvSpPr/>
            <p:nvPr/>
          </p:nvSpPr>
          <p:spPr>
            <a:xfrm>
              <a:off x="539552" y="4083918"/>
              <a:ext cx="4288353" cy="400110"/>
            </a:xfrm>
            <a:prstGeom prst="rect">
              <a:avLst/>
            </a:prstGeom>
          </p:spPr>
          <p:txBody>
            <a:bodyPr wrap="none">
              <a:spAutoFit/>
            </a:bodyPr>
            <a:lstStyle/>
            <a:p>
              <a:r>
                <a:rPr lang="zh-CN" altLang="en-US" sz="2000" dirty="0" smtClean="0"/>
                <a:t>萨科齐</a:t>
              </a:r>
              <a:r>
                <a:rPr lang="zh-CN" altLang="zh-CN" sz="2000" dirty="0" smtClean="0"/>
                <a:t>谋求连选连任的努力归于失败</a:t>
              </a:r>
              <a:endParaRPr lang="zh-CN" altLang="en-US" sz="2000" dirty="0"/>
            </a:p>
          </p:txBody>
        </p:sp>
        <p:sp>
          <p:nvSpPr>
            <p:cNvPr id="14" name="等腰三角形 13"/>
            <p:cNvSpPr/>
            <p:nvPr/>
          </p:nvSpPr>
          <p:spPr>
            <a:xfrm>
              <a:off x="2555776" y="3867894"/>
              <a:ext cx="216024" cy="21602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5508104" y="1347614"/>
            <a:ext cx="3528392" cy="1494000"/>
            <a:chOff x="5508104" y="1347614"/>
            <a:chExt cx="3528392" cy="1494000"/>
          </a:xfrm>
        </p:grpSpPr>
        <p:sp>
          <p:nvSpPr>
            <p:cNvPr id="20" name="矩形 19"/>
            <p:cNvSpPr/>
            <p:nvPr/>
          </p:nvSpPr>
          <p:spPr>
            <a:xfrm>
              <a:off x="7236296" y="1347614"/>
              <a:ext cx="1800200" cy="1494000"/>
            </a:xfrm>
            <a:prstGeom prst="rect">
              <a:avLst/>
            </a:prstGeom>
            <a:solidFill>
              <a:srgbClr val="102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418" name="Picture 2" descr="https://timgsa.baidu.com/timg?image&amp;quality=80&amp;size=b9999_10000&amp;sec=1485841581860&amp;di=42c4825eba3237fbba27c71a2e50fdea&amp;imgtype=0&amp;src=http%3A%2F%2Fwww.qxcu.com%2Fimages%2F2014sc%2F0b6ef23a-d299-4735-9ac7-44f4621b697a.jpg"/>
            <p:cNvPicPr>
              <a:picLocks noChangeAspect="1" noChangeArrowheads="1"/>
            </p:cNvPicPr>
            <p:nvPr/>
          </p:nvPicPr>
          <p:blipFill>
            <a:blip r:embed="rId5" cstate="print"/>
            <a:srcRect l="17026"/>
            <a:stretch>
              <a:fillRect/>
            </a:stretch>
          </p:blipFill>
          <p:spPr bwMode="auto">
            <a:xfrm>
              <a:off x="5508104" y="1347614"/>
              <a:ext cx="1754585" cy="1490930"/>
            </a:xfrm>
            <a:prstGeom prst="rect">
              <a:avLst/>
            </a:prstGeom>
            <a:noFill/>
          </p:spPr>
        </p:pic>
      </p:grpSp>
      <p:grpSp>
        <p:nvGrpSpPr>
          <p:cNvPr id="25" name="组合 24"/>
          <p:cNvGrpSpPr/>
          <p:nvPr/>
        </p:nvGrpSpPr>
        <p:grpSpPr>
          <a:xfrm>
            <a:off x="5508104" y="2931790"/>
            <a:ext cx="3558009" cy="2016224"/>
            <a:chOff x="5508104" y="2931790"/>
            <a:chExt cx="3558009" cy="2016224"/>
          </a:xfrm>
        </p:grpSpPr>
        <p:sp>
          <p:nvSpPr>
            <p:cNvPr id="21" name="矩形 20"/>
            <p:cNvSpPr/>
            <p:nvPr/>
          </p:nvSpPr>
          <p:spPr>
            <a:xfrm>
              <a:off x="8604448" y="2949958"/>
              <a:ext cx="432048" cy="1710024"/>
            </a:xfrm>
            <a:prstGeom prst="rect">
              <a:avLst/>
            </a:prstGeom>
            <a:solidFill>
              <a:srgbClr val="102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420" name="Picture 4" descr="http://img1.cache.netease.com/catchpic/2/24/24350606157C5ED8A2834553276BFD5F.jpg"/>
            <p:cNvPicPr>
              <a:picLocks noChangeAspect="1" noChangeArrowheads="1"/>
            </p:cNvPicPr>
            <p:nvPr/>
          </p:nvPicPr>
          <p:blipFill>
            <a:blip r:embed="rId6" cstate="print"/>
            <a:srcRect/>
            <a:stretch>
              <a:fillRect/>
            </a:stretch>
          </p:blipFill>
          <p:spPr bwMode="auto">
            <a:xfrm>
              <a:off x="5508104" y="2931790"/>
              <a:ext cx="3075075" cy="1728192"/>
            </a:xfrm>
            <a:prstGeom prst="rect">
              <a:avLst/>
            </a:prstGeom>
            <a:noFill/>
          </p:spPr>
        </p:pic>
        <p:sp>
          <p:nvSpPr>
            <p:cNvPr id="18" name="TextBox 17"/>
            <p:cNvSpPr txBox="1"/>
            <p:nvPr/>
          </p:nvSpPr>
          <p:spPr>
            <a:xfrm>
              <a:off x="8604448" y="3003798"/>
              <a:ext cx="461665" cy="1944216"/>
            </a:xfrm>
            <a:prstGeom prst="rect">
              <a:avLst/>
            </a:prstGeom>
            <a:noFill/>
          </p:spPr>
          <p:txBody>
            <a:bodyPr vert="eaVert" wrap="square" rtlCol="0">
              <a:spAutoFit/>
            </a:bodyPr>
            <a:lstStyle/>
            <a:p>
              <a:r>
                <a:rPr lang="zh-CN" altLang="en-US" dirty="0" smtClean="0">
                  <a:solidFill>
                    <a:schemeClr val="bg1"/>
                  </a:solidFill>
                </a:rPr>
                <a:t>法国铁路大罢工</a:t>
              </a:r>
              <a:endParaRPr lang="zh-CN" altLang="en-US" dirty="0">
                <a:solidFill>
                  <a:schemeClr val="bg1"/>
                </a:solidFill>
              </a:endParaRPr>
            </a:p>
          </p:txBody>
        </p:sp>
      </p:grpSp>
      <p:sp>
        <p:nvSpPr>
          <p:cNvPr id="19" name="TextBox 18"/>
          <p:cNvSpPr txBox="1"/>
          <p:nvPr/>
        </p:nvSpPr>
        <p:spPr>
          <a:xfrm>
            <a:off x="7308304" y="1464335"/>
            <a:ext cx="1835696" cy="1200329"/>
          </a:xfrm>
          <a:prstGeom prst="rect">
            <a:avLst/>
          </a:prstGeom>
          <a:noFill/>
        </p:spPr>
        <p:txBody>
          <a:bodyPr wrap="square" rtlCol="0">
            <a:spAutoFit/>
          </a:bodyPr>
          <a:lstStyle/>
          <a:p>
            <a:pPr>
              <a:lnSpc>
                <a:spcPct val="120000"/>
              </a:lnSpc>
            </a:pPr>
            <a:r>
              <a:rPr lang="zh-CN" altLang="en-US" sz="2000" dirty="0" smtClean="0">
                <a:solidFill>
                  <a:schemeClr val="bg1"/>
                </a:solidFill>
              </a:rPr>
              <a:t>扩大企业招工合解聘的权力</a:t>
            </a:r>
            <a:r>
              <a:rPr lang="en-US" altLang="zh-CN" sz="2000" dirty="0" smtClean="0">
                <a:solidFill>
                  <a:schemeClr val="bg1"/>
                </a:solidFill>
              </a:rPr>
              <a:t>,</a:t>
            </a:r>
            <a:r>
              <a:rPr lang="zh-CN" altLang="en-US" sz="2000" dirty="0" smtClean="0">
                <a:solidFill>
                  <a:schemeClr val="bg1"/>
                </a:solidFill>
              </a:rPr>
              <a:t>放缓部分规定</a:t>
            </a:r>
            <a:endParaRPr lang="zh-CN" altLang="en-US" sz="2000" dirty="0">
              <a:solidFill>
                <a:schemeClr val="bg1"/>
              </a:solidFill>
            </a:endParaRPr>
          </a:p>
        </p:txBody>
      </p:sp>
      <p:grpSp>
        <p:nvGrpSpPr>
          <p:cNvPr id="24" name="组合 23"/>
          <p:cNvGrpSpPr/>
          <p:nvPr/>
        </p:nvGrpSpPr>
        <p:grpSpPr>
          <a:xfrm>
            <a:off x="251520" y="4443958"/>
            <a:ext cx="5184576" cy="400110"/>
            <a:chOff x="251520" y="4443958"/>
            <a:chExt cx="5184576" cy="400110"/>
          </a:xfrm>
        </p:grpSpPr>
        <p:sp>
          <p:nvSpPr>
            <p:cNvPr id="13" name="矩形 12"/>
            <p:cNvSpPr/>
            <p:nvPr/>
          </p:nvSpPr>
          <p:spPr>
            <a:xfrm>
              <a:off x="251520" y="4443958"/>
              <a:ext cx="5064207" cy="400110"/>
            </a:xfrm>
            <a:prstGeom prst="rect">
              <a:avLst/>
            </a:prstGeom>
          </p:spPr>
          <p:txBody>
            <a:bodyPr wrap="none">
              <a:spAutoFit/>
            </a:bodyPr>
            <a:lstStyle/>
            <a:p>
              <a:r>
                <a:rPr lang="zh-CN" altLang="zh-CN" sz="2000" dirty="0" smtClean="0"/>
                <a:t>奥朗德放弃</a:t>
              </a:r>
              <a:r>
                <a:rPr lang="en-US" altLang="zh-CN" sz="2000" dirty="0" smtClean="0"/>
                <a:t>2017</a:t>
              </a:r>
              <a:r>
                <a:rPr lang="zh-CN" altLang="zh-CN" sz="2000" dirty="0" smtClean="0"/>
                <a:t>年</a:t>
              </a:r>
              <a:r>
                <a:rPr lang="zh-CN" altLang="en-US" sz="2000" dirty="0" smtClean="0"/>
                <a:t>总统大选中</a:t>
              </a:r>
              <a:r>
                <a:rPr lang="zh-CN" altLang="zh-CN" sz="2000" dirty="0" smtClean="0"/>
                <a:t>谋求连选连任</a:t>
              </a:r>
              <a:endParaRPr lang="zh-CN" altLang="en-US" sz="2000" dirty="0"/>
            </a:p>
          </p:txBody>
        </p:sp>
        <p:sp>
          <p:nvSpPr>
            <p:cNvPr id="15" name="等腰三角形 14"/>
            <p:cNvSpPr/>
            <p:nvPr/>
          </p:nvSpPr>
          <p:spPr>
            <a:xfrm rot="5400000">
              <a:off x="5203398" y="4503368"/>
              <a:ext cx="220100" cy="24529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par>
                          <p:cTn id="14" fill="hold">
                            <p:stCondLst>
                              <p:cond delay="3000"/>
                            </p:stCondLst>
                            <p:childTnLst>
                              <p:par>
                                <p:cTn id="15" presetID="1"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par>
                          <p:cTn id="17" fill="hold">
                            <p:stCondLst>
                              <p:cond delay="300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 presetClass="entr" presetSubtype="32"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ox(out)">
                                      <p:cBhvr>
                                        <p:cTn id="26" dur="500"/>
                                        <p:tgtEl>
                                          <p:spTgt spid="23"/>
                                        </p:tgtEl>
                                      </p:cBhvr>
                                    </p:animEffect>
                                  </p:childTnLst>
                                </p:cTn>
                              </p:par>
                            </p:childTnLst>
                          </p:cTn>
                        </p:par>
                        <p:par>
                          <p:cTn id="27" fill="hold">
                            <p:stCondLst>
                              <p:cond delay="4500"/>
                            </p:stCondLst>
                            <p:childTnLst>
                              <p:par>
                                <p:cTn id="28" presetID="42"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5500"/>
                            </p:stCondLst>
                            <p:childTnLst>
                              <p:par>
                                <p:cTn id="34" presetID="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494010"/>
            <a:ext cx="8892480" cy="421556"/>
          </a:xfrm>
        </p:spPr>
        <p:txBody>
          <a:bodyPr/>
          <a:lstStyle/>
          <a:p>
            <a:r>
              <a:rPr lang="zh-CN" altLang="zh-CN" dirty="0" smtClean="0"/>
              <a:t>西方政治体制关闭了改革的大门，封闭了欧洲经济重振的道路</a:t>
            </a:r>
            <a:r>
              <a:rPr lang="zh-CN" altLang="en-US" dirty="0" smtClean="0"/>
              <a:t>。</a:t>
            </a:r>
            <a:endParaRPr lang="zh-CN" altLang="en-US" dirty="0"/>
          </a:p>
        </p:txBody>
      </p:sp>
      <p:grpSp>
        <p:nvGrpSpPr>
          <p:cNvPr id="24" name="组合 23"/>
          <p:cNvGrpSpPr/>
          <p:nvPr/>
        </p:nvGrpSpPr>
        <p:grpSpPr>
          <a:xfrm>
            <a:off x="3491880" y="1275606"/>
            <a:ext cx="1872208" cy="3456384"/>
            <a:chOff x="3491880" y="1275606"/>
            <a:chExt cx="1872208" cy="3456384"/>
          </a:xfrm>
        </p:grpSpPr>
        <p:sp>
          <p:nvSpPr>
            <p:cNvPr id="8" name="矩形 7"/>
            <p:cNvSpPr/>
            <p:nvPr/>
          </p:nvSpPr>
          <p:spPr>
            <a:xfrm>
              <a:off x="3491880" y="1275606"/>
              <a:ext cx="1872208" cy="3456384"/>
            </a:xfrm>
            <a:prstGeom prst="rect">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563888" y="1635646"/>
              <a:ext cx="1723549" cy="2799100"/>
            </a:xfrm>
            <a:prstGeom prst="rect">
              <a:avLst/>
            </a:prstGeom>
          </p:spPr>
          <p:txBody>
            <a:bodyPr wrap="none">
              <a:spAutoFit/>
            </a:bodyPr>
            <a:lstStyle/>
            <a:p>
              <a:pPr algn="ctr">
                <a:lnSpc>
                  <a:spcPct val="150000"/>
                </a:lnSpc>
              </a:pPr>
              <a:r>
                <a:rPr lang="zh-CN" altLang="zh-CN" sz="2400" dirty="0" smtClean="0">
                  <a:solidFill>
                    <a:schemeClr val="bg1"/>
                  </a:solidFill>
                </a:rPr>
                <a:t>一届任期</a:t>
              </a:r>
              <a:endParaRPr lang="en-US" altLang="zh-CN" sz="2400" dirty="0" smtClean="0">
                <a:solidFill>
                  <a:schemeClr val="bg1"/>
                </a:solidFill>
              </a:endParaRPr>
            </a:p>
            <a:p>
              <a:pPr algn="ctr">
                <a:lnSpc>
                  <a:spcPct val="150000"/>
                </a:lnSpc>
              </a:pPr>
              <a:r>
                <a:rPr lang="zh-CN" altLang="zh-CN" sz="2400" dirty="0" smtClean="0">
                  <a:solidFill>
                    <a:schemeClr val="bg1"/>
                  </a:solidFill>
                </a:rPr>
                <a:t>只有四五年</a:t>
              </a:r>
              <a:endParaRPr lang="en-US" altLang="zh-CN" sz="2400" dirty="0" smtClean="0">
                <a:solidFill>
                  <a:schemeClr val="bg1"/>
                </a:solidFill>
              </a:endParaRPr>
            </a:p>
            <a:p>
              <a:pPr algn="ctr">
                <a:lnSpc>
                  <a:spcPct val="150000"/>
                </a:lnSpc>
              </a:pPr>
              <a:r>
                <a:rPr lang="zh-CN" altLang="en-US" sz="2400" dirty="0" smtClean="0">
                  <a:solidFill>
                    <a:schemeClr val="bg1"/>
                  </a:solidFill>
                </a:rPr>
                <a:t>平稳过渡</a:t>
              </a:r>
              <a:endParaRPr lang="en-US" altLang="zh-CN" sz="2400" dirty="0" smtClean="0">
                <a:solidFill>
                  <a:schemeClr val="bg1"/>
                </a:solidFill>
              </a:endParaRPr>
            </a:p>
            <a:p>
              <a:pPr algn="ctr">
                <a:lnSpc>
                  <a:spcPct val="150000"/>
                </a:lnSpc>
              </a:pPr>
              <a:r>
                <a:rPr lang="zh-CN" altLang="zh-CN" sz="2400" dirty="0" smtClean="0">
                  <a:solidFill>
                    <a:schemeClr val="bg1"/>
                  </a:solidFill>
                </a:rPr>
                <a:t>争取下一任</a:t>
              </a:r>
              <a:endParaRPr lang="en-US" altLang="zh-CN" sz="2400" dirty="0" smtClean="0">
                <a:solidFill>
                  <a:schemeClr val="bg1"/>
                </a:solidFill>
              </a:endParaRPr>
            </a:p>
            <a:p>
              <a:pPr algn="ctr">
                <a:lnSpc>
                  <a:spcPct val="150000"/>
                </a:lnSpc>
              </a:pPr>
              <a:r>
                <a:rPr lang="zh-CN" altLang="zh-CN" sz="2400" dirty="0" smtClean="0">
                  <a:solidFill>
                    <a:schemeClr val="bg1"/>
                  </a:solidFill>
                </a:rPr>
                <a:t>的执政机会</a:t>
              </a:r>
              <a:endParaRPr lang="zh-CN" altLang="en-US" sz="2400" dirty="0">
                <a:solidFill>
                  <a:schemeClr val="bg1"/>
                </a:solidFill>
              </a:endParaRPr>
            </a:p>
          </p:txBody>
        </p:sp>
      </p:grpSp>
      <p:grpSp>
        <p:nvGrpSpPr>
          <p:cNvPr id="23" name="组合 22"/>
          <p:cNvGrpSpPr/>
          <p:nvPr/>
        </p:nvGrpSpPr>
        <p:grpSpPr>
          <a:xfrm>
            <a:off x="5364088" y="1131590"/>
            <a:ext cx="3630017" cy="3775407"/>
            <a:chOff x="5364088" y="1131590"/>
            <a:chExt cx="3630017" cy="3775407"/>
          </a:xfrm>
        </p:grpSpPr>
        <p:sp>
          <p:nvSpPr>
            <p:cNvPr id="15" name="右箭头 14"/>
            <p:cNvSpPr/>
            <p:nvPr/>
          </p:nvSpPr>
          <p:spPr>
            <a:xfrm flipH="1">
              <a:off x="5364088" y="2355726"/>
              <a:ext cx="1224136" cy="1224136"/>
            </a:xfrm>
            <a:prstGeom prst="rightArrow">
              <a:avLst>
                <a:gd name="adj1" fmla="val 50000"/>
                <a:gd name="adj2" fmla="val 31948"/>
              </a:avLst>
            </a:prstGeom>
            <a:gradFill flip="none" rotWithShape="1">
              <a:gsLst>
                <a:gs pos="0">
                  <a:schemeClr val="accent6">
                    <a:lumMod val="75000"/>
                  </a:schemeClr>
                </a:gs>
                <a:gs pos="50000">
                  <a:schemeClr val="accent6">
                    <a:lumMod val="60000"/>
                    <a:lumOff val="4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5868144" y="1131590"/>
              <a:ext cx="3125961" cy="3775407"/>
              <a:chOff x="5868144" y="1131590"/>
              <a:chExt cx="3125961" cy="377540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60012" y="1131590"/>
                <a:ext cx="2526696" cy="1762671"/>
              </a:xfrm>
              <a:prstGeom prst="rect">
                <a:avLst/>
              </a:prstGeom>
              <a:noFill/>
            </p:spPr>
          </p:pic>
          <p:pic>
            <p:nvPicPr>
              <p:cNvPr id="1030" name="Picture 6" descr="F:\欧洲危机\timg741.jpg"/>
              <p:cNvPicPr>
                <a:picLocks noChangeAspect="1" noChangeArrowheads="1"/>
              </p:cNvPicPr>
              <p:nvPr/>
            </p:nvPicPr>
            <p:blipFill>
              <a:blip r:embed="rId3" cstate="print"/>
              <a:srcRect t="7567"/>
              <a:stretch>
                <a:fillRect/>
              </a:stretch>
            </p:blipFill>
            <p:spPr bwMode="auto">
              <a:xfrm>
                <a:off x="5868144" y="3147814"/>
                <a:ext cx="2880320" cy="1759183"/>
              </a:xfrm>
              <a:prstGeom prst="rect">
                <a:avLst/>
              </a:prstGeom>
              <a:noFill/>
            </p:spPr>
          </p:pic>
          <p:sp>
            <p:nvSpPr>
              <p:cNvPr id="18" name="TextBox 17"/>
              <p:cNvSpPr txBox="1"/>
              <p:nvPr/>
            </p:nvSpPr>
            <p:spPr>
              <a:xfrm>
                <a:off x="8532440" y="1347614"/>
                <a:ext cx="461665" cy="1512168"/>
              </a:xfrm>
              <a:prstGeom prst="rect">
                <a:avLst/>
              </a:prstGeom>
              <a:noFill/>
            </p:spPr>
            <p:txBody>
              <a:bodyPr vert="eaVert" wrap="square" rtlCol="0">
                <a:spAutoFit/>
              </a:bodyPr>
              <a:lstStyle/>
              <a:p>
                <a:r>
                  <a:rPr lang="zh-CN" altLang="en-US" dirty="0" smtClean="0"/>
                  <a:t>改革不深入</a:t>
                </a:r>
                <a:endParaRPr lang="zh-CN" altLang="en-US" dirty="0"/>
              </a:p>
            </p:txBody>
          </p:sp>
          <p:sp>
            <p:nvSpPr>
              <p:cNvPr id="19" name="TextBox 18"/>
              <p:cNvSpPr txBox="1"/>
              <p:nvPr/>
            </p:nvSpPr>
            <p:spPr>
              <a:xfrm>
                <a:off x="8532440" y="3219822"/>
                <a:ext cx="461665" cy="1512168"/>
              </a:xfrm>
              <a:prstGeom prst="rect">
                <a:avLst/>
              </a:prstGeom>
              <a:noFill/>
            </p:spPr>
            <p:txBody>
              <a:bodyPr vert="eaVert" wrap="square" rtlCol="0">
                <a:spAutoFit/>
              </a:bodyPr>
              <a:lstStyle/>
              <a:p>
                <a:r>
                  <a:rPr lang="zh-CN" altLang="en-US" dirty="0" smtClean="0"/>
                  <a:t>迎合利益群体</a:t>
                </a:r>
                <a:endParaRPr lang="zh-CN" altLang="en-US" dirty="0"/>
              </a:p>
            </p:txBody>
          </p:sp>
        </p:grpSp>
      </p:grpSp>
      <p:grpSp>
        <p:nvGrpSpPr>
          <p:cNvPr id="10" name="组合 9"/>
          <p:cNvGrpSpPr/>
          <p:nvPr/>
        </p:nvGrpSpPr>
        <p:grpSpPr>
          <a:xfrm>
            <a:off x="77887" y="1110671"/>
            <a:ext cx="3413993" cy="3716794"/>
            <a:chOff x="77887" y="1110671"/>
            <a:chExt cx="3413993" cy="3716794"/>
          </a:xfrm>
        </p:grpSpPr>
        <p:sp>
          <p:nvSpPr>
            <p:cNvPr id="7" name="右箭头 6"/>
            <p:cNvSpPr/>
            <p:nvPr/>
          </p:nvSpPr>
          <p:spPr>
            <a:xfrm>
              <a:off x="2267744" y="2283718"/>
              <a:ext cx="1224136" cy="1224136"/>
            </a:xfrm>
            <a:prstGeom prst="rightArrow">
              <a:avLst>
                <a:gd name="adj1" fmla="val 50000"/>
                <a:gd name="adj2" fmla="val 31948"/>
              </a:avLst>
            </a:prstGeom>
            <a:gradFill flip="none" rotWithShape="1">
              <a:gsLst>
                <a:gs pos="0">
                  <a:schemeClr val="accent6">
                    <a:lumMod val="75000"/>
                  </a:schemeClr>
                </a:gs>
                <a:gs pos="50000">
                  <a:schemeClr val="accent6">
                    <a:lumMod val="60000"/>
                    <a:lumOff val="4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77887" y="1110671"/>
              <a:ext cx="2930717" cy="3716794"/>
              <a:chOff x="77887" y="1110671"/>
              <a:chExt cx="2930717" cy="3716794"/>
            </a:xfrm>
          </p:grpSpPr>
          <p:grpSp>
            <p:nvGrpSpPr>
              <p:cNvPr id="5" name="组合 4"/>
              <p:cNvGrpSpPr/>
              <p:nvPr/>
            </p:nvGrpSpPr>
            <p:grpSpPr>
              <a:xfrm>
                <a:off x="539552" y="3147814"/>
                <a:ext cx="2376264" cy="1679651"/>
                <a:chOff x="2068663" y="1635646"/>
                <a:chExt cx="2935385" cy="2074863"/>
              </a:xfrm>
            </p:grpSpPr>
            <p:pic>
              <p:nvPicPr>
                <p:cNvPr id="1026" name="Picture 2" descr="https://timgsa.baidu.com/timg?image&amp;quality=80&amp;size=b9999_10000&amp;sec=1485917832361&amp;di=5646d4bfea2cde80ce747419f203b770&amp;imgtype=0&amp;src=http%3A%2F%2Fwww.ccin.com.cn%2Fupload%2F140526%2F1405261318312134.jpg"/>
                <p:cNvPicPr>
                  <a:picLocks noChangeAspect="1" noChangeArrowheads="1"/>
                </p:cNvPicPr>
                <p:nvPr/>
              </p:nvPicPr>
              <p:blipFill>
                <a:blip r:embed="rId4" cstate="print"/>
                <a:srcRect/>
                <a:stretch>
                  <a:fillRect/>
                </a:stretch>
              </p:blipFill>
              <p:spPr bwMode="auto">
                <a:xfrm>
                  <a:off x="2068663" y="1635646"/>
                  <a:ext cx="2935385" cy="2056549"/>
                </a:xfrm>
                <a:prstGeom prst="rect">
                  <a:avLst/>
                </a:prstGeom>
                <a:noFill/>
              </p:spPr>
            </p:pic>
            <p:sp>
              <p:nvSpPr>
                <p:cNvPr id="4" name="TextBox 3"/>
                <p:cNvSpPr txBox="1"/>
                <p:nvPr/>
              </p:nvSpPr>
              <p:spPr>
                <a:xfrm rot="1251279">
                  <a:off x="3342390" y="2414365"/>
                  <a:ext cx="615553" cy="1296144"/>
                </a:xfrm>
                <a:prstGeom prst="rect">
                  <a:avLst/>
                </a:prstGeom>
                <a:noFill/>
              </p:spPr>
              <p:txBody>
                <a:bodyPr vert="eaVert" wrap="square" rtlCol="0">
                  <a:spAutoFit/>
                </a:bodyPr>
                <a:lstStyle/>
                <a:p>
                  <a:r>
                    <a:rPr lang="zh-CN" altLang="en-US" sz="2800" dirty="0" smtClean="0">
                      <a:latin typeface="黑体" pitchFamily="49" charset="-122"/>
                      <a:ea typeface="黑体" pitchFamily="49" charset="-122"/>
                    </a:rPr>
                    <a:t>选 票</a:t>
                  </a:r>
                  <a:endParaRPr lang="zh-CN" altLang="en-US" sz="2800" dirty="0">
                    <a:latin typeface="黑体" pitchFamily="49" charset="-122"/>
                    <a:ea typeface="黑体" pitchFamily="49" charset="-122"/>
                  </a:endParaRPr>
                </a:p>
              </p:txBody>
            </p:sp>
          </p:grpSp>
          <p:sp>
            <p:nvSpPr>
              <p:cNvPr id="16" name="TextBox 15"/>
              <p:cNvSpPr txBox="1"/>
              <p:nvPr/>
            </p:nvSpPr>
            <p:spPr>
              <a:xfrm>
                <a:off x="77887" y="1275606"/>
                <a:ext cx="461665" cy="1512168"/>
              </a:xfrm>
              <a:prstGeom prst="rect">
                <a:avLst/>
              </a:prstGeom>
              <a:noFill/>
            </p:spPr>
            <p:txBody>
              <a:bodyPr vert="eaVert" wrap="square" rtlCol="0">
                <a:spAutoFit/>
              </a:bodyPr>
              <a:lstStyle/>
              <a:p>
                <a:r>
                  <a:rPr lang="zh-CN" altLang="en-US" dirty="0" smtClean="0"/>
                  <a:t>欧洲经济情况</a:t>
                </a:r>
                <a:endParaRPr lang="zh-CN" altLang="en-US" dirty="0"/>
              </a:p>
            </p:txBody>
          </p:sp>
          <p:sp>
            <p:nvSpPr>
              <p:cNvPr id="17" name="TextBox 16"/>
              <p:cNvSpPr txBox="1"/>
              <p:nvPr/>
            </p:nvSpPr>
            <p:spPr>
              <a:xfrm>
                <a:off x="77887" y="3219822"/>
                <a:ext cx="461665" cy="1512168"/>
              </a:xfrm>
              <a:prstGeom prst="rect">
                <a:avLst/>
              </a:prstGeom>
              <a:noFill/>
            </p:spPr>
            <p:txBody>
              <a:bodyPr vert="eaVert" wrap="square" rtlCol="0">
                <a:spAutoFit/>
              </a:bodyPr>
              <a:lstStyle/>
              <a:p>
                <a:pPr algn="ctr"/>
                <a:r>
                  <a:rPr lang="zh-CN" altLang="zh-CN" dirty="0" smtClean="0"/>
                  <a:t>民心和选票</a:t>
                </a:r>
                <a:endParaRPr lang="zh-CN" altLang="en-US" dirty="0"/>
              </a:p>
            </p:txBody>
          </p:sp>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b="10800"/>
              <a:stretch/>
            </p:blipFill>
            <p:spPr>
              <a:xfrm>
                <a:off x="585284" y="1110671"/>
                <a:ext cx="2423320" cy="1804508"/>
              </a:xfrm>
              <a:prstGeom prst="rect">
                <a:avLst/>
              </a:prstGeom>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smtClean="0"/>
              <a:t>三、盲目自信“价值观外交”最终反受其害</a:t>
            </a:r>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2803500"/>
            <a:ext cx="2448272" cy="22700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88086" y="1036511"/>
            <a:ext cx="3888432" cy="3050258"/>
            <a:chOff x="107504" y="963516"/>
            <a:chExt cx="5328592" cy="4179984"/>
          </a:xfrm>
        </p:grpSpPr>
        <p:pic>
          <p:nvPicPr>
            <p:cNvPr id="59398" name="Picture 6" descr="F:\欧洲危机\125722167_11n.jpg"/>
            <p:cNvPicPr>
              <a:picLocks noChangeAspect="1" noChangeArrowheads="1"/>
            </p:cNvPicPr>
            <p:nvPr/>
          </p:nvPicPr>
          <p:blipFill>
            <a:blip r:embed="rId3" cstate="print"/>
            <a:srcRect/>
            <a:stretch>
              <a:fillRect/>
            </a:stretch>
          </p:blipFill>
          <p:spPr bwMode="auto">
            <a:xfrm>
              <a:off x="107504" y="963516"/>
              <a:ext cx="5328592" cy="4179984"/>
            </a:xfrm>
            <a:prstGeom prst="rect">
              <a:avLst/>
            </a:prstGeom>
            <a:noFill/>
          </p:spPr>
        </p:pic>
        <p:cxnSp>
          <p:nvCxnSpPr>
            <p:cNvPr id="14" name="直接连接符 13"/>
            <p:cNvCxnSpPr/>
            <p:nvPr/>
          </p:nvCxnSpPr>
          <p:spPr>
            <a:xfrm>
              <a:off x="3779912" y="3529135"/>
              <a:ext cx="619373" cy="0"/>
            </a:xfrm>
            <a:prstGeom prst="line">
              <a:avLst/>
            </a:prstGeom>
            <a:ln w="12700">
              <a:solidFill>
                <a:srgbClr val="FF0000"/>
              </a:solidFill>
              <a:tailEnd type="oval" w="med" len="med"/>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410220" y="3258481"/>
              <a:ext cx="877163" cy="369331"/>
            </a:xfrm>
            <a:prstGeom prst="rect">
              <a:avLst/>
            </a:prstGeom>
          </p:spPr>
          <p:txBody>
            <a:bodyPr wrap="none">
              <a:spAutoFit/>
            </a:bodyPr>
            <a:lstStyle/>
            <a:p>
              <a:r>
                <a:rPr lang="zh-CN" altLang="en-US" b="1" dirty="0" smtClean="0">
                  <a:solidFill>
                    <a:srgbClr val="C00000"/>
                  </a:solidFill>
                </a:rPr>
                <a:t>乌克兰</a:t>
              </a:r>
              <a:endParaRPr lang="zh-CN" altLang="en-US" b="1" dirty="0">
                <a:solidFill>
                  <a:srgbClr val="C00000"/>
                </a:solidFill>
              </a:endParaRPr>
            </a:p>
          </p:txBody>
        </p:sp>
        <p:sp>
          <p:nvSpPr>
            <p:cNvPr id="16" name="TextBox 15"/>
            <p:cNvSpPr txBox="1"/>
            <p:nvPr/>
          </p:nvSpPr>
          <p:spPr>
            <a:xfrm>
              <a:off x="4788024" y="2211710"/>
              <a:ext cx="461665" cy="1080120"/>
            </a:xfrm>
            <a:prstGeom prst="rect">
              <a:avLst/>
            </a:prstGeom>
            <a:noFill/>
          </p:spPr>
          <p:txBody>
            <a:bodyPr vert="eaVert" wrap="square" rtlCol="0">
              <a:spAutoFit/>
            </a:bodyPr>
            <a:lstStyle/>
            <a:p>
              <a:r>
                <a:rPr lang="zh-CN" altLang="en-US" b="1" dirty="0" smtClean="0">
                  <a:solidFill>
                    <a:srgbClr val="C00000"/>
                  </a:solidFill>
                </a:rPr>
                <a:t>俄罗斯</a:t>
              </a:r>
            </a:p>
          </p:txBody>
        </p:sp>
      </p:grpSp>
      <p:sp>
        <p:nvSpPr>
          <p:cNvPr id="2" name="标题 1"/>
          <p:cNvSpPr>
            <a:spLocks noGrp="1"/>
          </p:cNvSpPr>
          <p:nvPr>
            <p:ph type="title"/>
          </p:nvPr>
        </p:nvSpPr>
        <p:spPr/>
        <p:txBody>
          <a:bodyPr/>
          <a:lstStyle/>
          <a:p>
            <a:r>
              <a:rPr lang="zh-CN" altLang="zh-CN" dirty="0" smtClean="0"/>
              <a:t>乌克兰战争</a:t>
            </a:r>
            <a:endParaRPr lang="zh-CN" altLang="en-US" dirty="0"/>
          </a:p>
        </p:txBody>
      </p:sp>
      <p:grpSp>
        <p:nvGrpSpPr>
          <p:cNvPr id="11" name="组合 10"/>
          <p:cNvGrpSpPr/>
          <p:nvPr/>
        </p:nvGrpSpPr>
        <p:grpSpPr>
          <a:xfrm>
            <a:off x="107504" y="4155926"/>
            <a:ext cx="8352928" cy="830997"/>
            <a:chOff x="107504" y="4155926"/>
            <a:chExt cx="8352928" cy="830997"/>
          </a:xfrm>
        </p:grpSpPr>
        <p:sp>
          <p:nvSpPr>
            <p:cNvPr id="20" name="矩形 19"/>
            <p:cNvSpPr/>
            <p:nvPr/>
          </p:nvSpPr>
          <p:spPr>
            <a:xfrm>
              <a:off x="611560" y="4155926"/>
              <a:ext cx="7848872" cy="792088"/>
            </a:xfrm>
            <a:prstGeom prst="rect">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7504" y="4155926"/>
              <a:ext cx="8280920" cy="830997"/>
            </a:xfrm>
            <a:prstGeom prst="rect">
              <a:avLst/>
            </a:prstGeom>
          </p:spPr>
          <p:txBody>
            <a:bodyPr wrap="square">
              <a:spAutoFit/>
            </a:bodyPr>
            <a:lstStyle/>
            <a:p>
              <a:pPr algn="ctr">
                <a:lnSpc>
                  <a:spcPct val="120000"/>
                </a:lnSpc>
              </a:pPr>
              <a:r>
                <a:rPr lang="zh-CN" altLang="zh-CN" sz="2000" dirty="0" smtClean="0">
                  <a:solidFill>
                    <a:schemeClr val="bg1"/>
                  </a:solidFill>
                </a:rPr>
                <a:t>西方通过北约和欧盟“双扩”层层挤压俄罗斯的安全战略空间</a:t>
              </a:r>
              <a:endParaRPr lang="en-US" altLang="zh-CN" sz="2000" dirty="0" smtClean="0">
                <a:solidFill>
                  <a:schemeClr val="bg1"/>
                </a:solidFill>
              </a:endParaRPr>
            </a:p>
            <a:p>
              <a:pPr algn="ctr">
                <a:lnSpc>
                  <a:spcPct val="120000"/>
                </a:lnSpc>
              </a:pPr>
              <a:r>
                <a:rPr lang="zh-CN" altLang="zh-CN" sz="2000" dirty="0" smtClean="0">
                  <a:solidFill>
                    <a:schemeClr val="bg1"/>
                  </a:solidFill>
                </a:rPr>
                <a:t>乌克兰成为俄罗斯确保自身安全的最后防线</a:t>
              </a:r>
              <a:endParaRPr lang="zh-CN" altLang="en-US" sz="2000" dirty="0">
                <a:solidFill>
                  <a:schemeClr val="bg1"/>
                </a:solidFill>
              </a:endParaRPr>
            </a:p>
          </p:txBody>
        </p:sp>
      </p:grpSp>
      <p:pic>
        <p:nvPicPr>
          <p:cNvPr id="27" name="图片 26"/>
          <p:cNvPicPr>
            <a:picLocks noChangeAspect="1"/>
          </p:cNvPicPr>
          <p:nvPr/>
        </p:nvPicPr>
        <p:blipFill>
          <a:blip r:embed="rId4"/>
          <a:stretch>
            <a:fillRect/>
          </a:stretch>
        </p:blipFill>
        <p:spPr>
          <a:xfrm>
            <a:off x="4350166" y="1036511"/>
            <a:ext cx="4336706" cy="3050258"/>
          </a:xfrm>
          <a:prstGeom prst="rect">
            <a:avLst/>
          </a:prstGeom>
          <a:ln>
            <a:solidFill>
              <a:schemeClr val="bg1">
                <a:lumMod val="6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outVertical)">
                                      <p:cBhvr>
                                        <p:cTn id="11" dur="500"/>
                                        <p:tgtEl>
                                          <p:spTgt spid="2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236046"/>
          </a:xfrm>
          <a:prstGeom prst="rect">
            <a:avLst/>
          </a:prstGeom>
        </p:spPr>
      </p:pic>
      <p:sp>
        <p:nvSpPr>
          <p:cNvPr id="3" name="TextBox 4"/>
          <p:cNvSpPr txBox="1"/>
          <p:nvPr/>
        </p:nvSpPr>
        <p:spPr>
          <a:xfrm>
            <a:off x="-756592" y="1345789"/>
            <a:ext cx="5760640" cy="1471557"/>
          </a:xfrm>
          <a:prstGeom prst="rect">
            <a:avLst/>
          </a:prstGeom>
          <a:noFill/>
        </p:spPr>
        <p:txBody>
          <a:bodyPr wrap="square" rtlCol="0">
            <a:spAutoFit/>
          </a:bodyPr>
          <a:lstStyle/>
          <a:p>
            <a:pPr algn="ctr">
              <a:lnSpc>
                <a:spcPct val="120000"/>
              </a:lnSpc>
            </a:pPr>
            <a:r>
              <a:rPr lang="zh-CN" altLang="zh-CN" sz="4000" dirty="0" smtClean="0">
                <a:effectLst>
                  <a:outerShdw blurRad="38100" dist="38100" dir="2700000" algn="tl">
                    <a:srgbClr val="000000">
                      <a:alpha val="43137"/>
                    </a:srgbClr>
                  </a:outerShdw>
                </a:effectLst>
                <a:latin typeface="黑体" pitchFamily="49" charset="-122"/>
                <a:ea typeface="黑体" pitchFamily="49" charset="-122"/>
              </a:rPr>
              <a:t>欧洲多重危机</a:t>
            </a:r>
            <a:endParaRPr lang="en-US" altLang="zh-CN" sz="4000" dirty="0" smtClean="0">
              <a:effectLst>
                <a:outerShdw blurRad="38100" dist="38100" dir="2700000" algn="tl">
                  <a:srgbClr val="000000">
                    <a:alpha val="43137"/>
                  </a:srgbClr>
                </a:outerShdw>
              </a:effectLst>
              <a:latin typeface="黑体" pitchFamily="49" charset="-122"/>
              <a:ea typeface="黑体" pitchFamily="49" charset="-122"/>
            </a:endParaRPr>
          </a:p>
          <a:p>
            <a:pPr algn="ctr">
              <a:lnSpc>
                <a:spcPct val="120000"/>
              </a:lnSpc>
            </a:pPr>
            <a:r>
              <a:rPr lang="zh-CN" altLang="zh-CN" sz="4000" dirty="0" smtClean="0">
                <a:effectLst>
                  <a:outerShdw blurRad="38100" dist="38100" dir="2700000" algn="tl">
                    <a:srgbClr val="000000">
                      <a:alpha val="43137"/>
                    </a:srgbClr>
                  </a:outerShdw>
                </a:effectLst>
                <a:latin typeface="黑体" pitchFamily="49" charset="-122"/>
                <a:ea typeface="黑体" pitchFamily="49" charset="-122"/>
              </a:rPr>
              <a:t>并发的制度根源</a:t>
            </a:r>
            <a:endParaRPr lang="zh-CN" altLang="en-US" sz="4000" dirty="0">
              <a:effectLst>
                <a:outerShdw blurRad="38100" dist="38100" dir="2700000" algn="tl">
                  <a:srgbClr val="000000">
                    <a:alpha val="43137"/>
                  </a:srgbClr>
                </a:outerShdw>
              </a:effectLst>
              <a:latin typeface="黑体" pitchFamily="49" charset="-122"/>
              <a:ea typeface="黑体" pitchFamily="49" charset="-122"/>
            </a:endParaRPr>
          </a:p>
        </p:txBody>
      </p:sp>
      <p:pic>
        <p:nvPicPr>
          <p:cNvPr id="4" name="图片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10000" r="90000">
                        <a14:backgroundMark x1="28400" y1="87143" x2="28400" y2="87143"/>
                        <a14:backgroundMark x1="19400" y1="86000" x2="19400" y2="86000"/>
                        <a14:backgroundMark x1="41200" y1="95714" x2="41200" y2="95714"/>
                        <a14:backgroundMark x1="81000" y1="89143" x2="81000" y2="89143"/>
                        <a14:backgroundMark x1="60000" y1="70000" x2="60000" y2="70000"/>
                      </a14:backgroundRemoval>
                    </a14:imgEffect>
                  </a14:imgLayer>
                </a14:imgProps>
              </a:ext>
              <a:ext uri="{28A0092B-C50C-407E-A947-70E740481C1C}">
                <a14:useLocalDpi xmlns:a14="http://schemas.microsoft.com/office/drawing/2010/main" val="0"/>
              </a:ext>
            </a:extLst>
          </a:blip>
          <a:stretch>
            <a:fillRect/>
          </a:stretch>
        </p:blipFill>
        <p:spPr>
          <a:xfrm>
            <a:off x="0" y="4034577"/>
            <a:ext cx="1584176" cy="1108923"/>
          </a:xfrm>
          <a:prstGeom prst="rect">
            <a:avLst/>
          </a:prstGeom>
        </p:spPr>
      </p:pic>
    </p:spTree>
    <p:extLst>
      <p:ext uri="{BB962C8B-B14F-4D97-AF65-F5344CB8AC3E}">
        <p14:creationId xmlns:p14="http://schemas.microsoft.com/office/powerpoint/2010/main" val="29530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乌克兰战争</a:t>
            </a:r>
            <a:endParaRPr lang="zh-CN" altLang="en-US" dirty="0"/>
          </a:p>
        </p:txBody>
      </p:sp>
      <p:pic>
        <p:nvPicPr>
          <p:cNvPr id="3" name="Picture 2" descr="http://p5.img.cctvpic.com/photoworkspace/contentimg/2014/12/06/2014120610442318577.jpg"/>
          <p:cNvPicPr>
            <a:picLocks noChangeAspect="1" noChangeArrowheads="1"/>
          </p:cNvPicPr>
          <p:nvPr/>
        </p:nvPicPr>
        <p:blipFill>
          <a:blip r:embed="rId2" cstate="print"/>
          <a:srcRect/>
          <a:stretch>
            <a:fillRect/>
          </a:stretch>
        </p:blipFill>
        <p:spPr bwMode="auto">
          <a:xfrm>
            <a:off x="2483768" y="2139702"/>
            <a:ext cx="4176464" cy="2452134"/>
          </a:xfrm>
          <a:prstGeom prst="rect">
            <a:avLst/>
          </a:prstGeom>
          <a:noFill/>
        </p:spPr>
      </p:pic>
      <p:grpSp>
        <p:nvGrpSpPr>
          <p:cNvPr id="17" name="组合 16"/>
          <p:cNvGrpSpPr/>
          <p:nvPr/>
        </p:nvGrpSpPr>
        <p:grpSpPr>
          <a:xfrm>
            <a:off x="2483768" y="987574"/>
            <a:ext cx="4248472" cy="1200329"/>
            <a:chOff x="2483768" y="1090062"/>
            <a:chExt cx="4248472" cy="1200329"/>
          </a:xfrm>
        </p:grpSpPr>
        <p:sp>
          <p:nvSpPr>
            <p:cNvPr id="16" name="矩形 15"/>
            <p:cNvSpPr/>
            <p:nvPr/>
          </p:nvSpPr>
          <p:spPr>
            <a:xfrm rot="5400000">
              <a:off x="4031940" y="-416582"/>
              <a:ext cx="1080120" cy="4176464"/>
            </a:xfrm>
            <a:prstGeom prst="rect">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483768" y="1090062"/>
              <a:ext cx="4248472" cy="1200329"/>
            </a:xfrm>
            <a:prstGeom prst="rect">
              <a:avLst/>
            </a:prstGeom>
          </p:spPr>
          <p:txBody>
            <a:bodyPr wrap="square">
              <a:spAutoFit/>
            </a:bodyPr>
            <a:lstStyle/>
            <a:p>
              <a:pPr>
                <a:lnSpc>
                  <a:spcPct val="120000"/>
                </a:lnSpc>
              </a:pPr>
              <a:r>
                <a:rPr lang="zh-CN" altLang="zh-CN" sz="2000" dirty="0" smtClean="0">
                  <a:solidFill>
                    <a:schemeClr val="bg1"/>
                  </a:solidFill>
                </a:rPr>
                <a:t>俄罗斯同西方的对峙逐步升级，甚至达到军事对抗的地步，激烈和严重程度远远超过了冷战期间</a:t>
              </a:r>
              <a:r>
                <a:rPr lang="zh-CN" altLang="en-US" sz="2000" dirty="0" smtClean="0">
                  <a:solidFill>
                    <a:schemeClr val="bg1"/>
                  </a:solidFill>
                </a:rPr>
                <a:t>。</a:t>
              </a:r>
              <a:endParaRPr lang="zh-CN" altLang="en-US" sz="2000" dirty="0">
                <a:solidFill>
                  <a:schemeClr val="bg1"/>
                </a:solidFill>
              </a:endParaRPr>
            </a:p>
          </p:txBody>
        </p:sp>
      </p:grpSp>
      <p:grpSp>
        <p:nvGrpSpPr>
          <p:cNvPr id="18" name="组合 17"/>
          <p:cNvGrpSpPr/>
          <p:nvPr/>
        </p:nvGrpSpPr>
        <p:grpSpPr>
          <a:xfrm>
            <a:off x="251520" y="1059582"/>
            <a:ext cx="2185214" cy="3785944"/>
            <a:chOff x="251520" y="1162070"/>
            <a:chExt cx="2185214" cy="3785944"/>
          </a:xfrm>
        </p:grpSpPr>
        <p:pic>
          <p:nvPicPr>
            <p:cNvPr id="62469" name="Picture 5" descr="F:\欧洲危机\thumb_500_500_20131205023531114.jpg"/>
            <p:cNvPicPr>
              <a:picLocks noChangeAspect="1" noChangeArrowheads="1"/>
            </p:cNvPicPr>
            <p:nvPr/>
          </p:nvPicPr>
          <p:blipFill>
            <a:blip r:embed="rId3" cstate="print"/>
            <a:srcRect l="15625"/>
            <a:stretch>
              <a:fillRect/>
            </a:stretch>
          </p:blipFill>
          <p:spPr bwMode="auto">
            <a:xfrm>
              <a:off x="323527" y="1162070"/>
              <a:ext cx="2083935" cy="1639980"/>
            </a:xfrm>
            <a:prstGeom prst="rect">
              <a:avLst/>
            </a:prstGeom>
            <a:noFill/>
          </p:spPr>
        </p:pic>
        <p:pic>
          <p:nvPicPr>
            <p:cNvPr id="62472" name="Picture 8"/>
            <p:cNvPicPr>
              <a:picLocks noChangeAspect="1" noChangeArrowheads="1"/>
            </p:cNvPicPr>
            <p:nvPr/>
          </p:nvPicPr>
          <p:blipFill>
            <a:blip r:embed="rId4" cstate="print"/>
            <a:srcRect/>
            <a:stretch>
              <a:fillRect/>
            </a:stretch>
          </p:blipFill>
          <p:spPr bwMode="auto">
            <a:xfrm>
              <a:off x="323528" y="3106286"/>
              <a:ext cx="2106562" cy="1584176"/>
            </a:xfrm>
            <a:prstGeom prst="rect">
              <a:avLst/>
            </a:prstGeom>
            <a:noFill/>
            <a:ln w="9525">
              <a:noFill/>
              <a:miter lim="800000"/>
              <a:headEnd/>
              <a:tailEnd/>
            </a:ln>
            <a:effectLst/>
          </p:spPr>
        </p:pic>
        <p:sp>
          <p:nvSpPr>
            <p:cNvPr id="13" name="矩形 12"/>
            <p:cNvSpPr/>
            <p:nvPr/>
          </p:nvSpPr>
          <p:spPr>
            <a:xfrm>
              <a:off x="251520" y="2818254"/>
              <a:ext cx="2185214" cy="276999"/>
            </a:xfrm>
            <a:prstGeom prst="rect">
              <a:avLst/>
            </a:prstGeom>
          </p:spPr>
          <p:txBody>
            <a:bodyPr wrap="none">
              <a:spAutoFit/>
            </a:bodyPr>
            <a:lstStyle/>
            <a:p>
              <a:r>
                <a:rPr lang="zh-CN" altLang="zh-CN" sz="1200" dirty="0" smtClean="0"/>
                <a:t>欧盟插手基辅的“街头政治”</a:t>
              </a:r>
              <a:endParaRPr lang="zh-CN" altLang="en-US" sz="1200" dirty="0"/>
            </a:p>
          </p:txBody>
        </p:sp>
        <p:sp>
          <p:nvSpPr>
            <p:cNvPr id="14" name="矩形 13"/>
            <p:cNvSpPr/>
            <p:nvPr/>
          </p:nvSpPr>
          <p:spPr>
            <a:xfrm>
              <a:off x="323528" y="4671015"/>
              <a:ext cx="2031325" cy="276999"/>
            </a:xfrm>
            <a:prstGeom prst="rect">
              <a:avLst/>
            </a:prstGeom>
          </p:spPr>
          <p:txBody>
            <a:bodyPr wrap="none">
              <a:spAutoFit/>
            </a:bodyPr>
            <a:lstStyle/>
            <a:p>
              <a:r>
                <a:rPr lang="zh-CN" altLang="en-US" sz="1200" dirty="0" smtClean="0"/>
                <a:t>纪念乌克兰政权更迭一周年</a:t>
              </a:r>
              <a:endParaRPr lang="zh-CN" altLang="en-US" sz="1200" dirty="0"/>
            </a:p>
          </p:txBody>
        </p:sp>
      </p:grpSp>
      <p:grpSp>
        <p:nvGrpSpPr>
          <p:cNvPr id="19" name="组合 18"/>
          <p:cNvGrpSpPr/>
          <p:nvPr/>
        </p:nvGrpSpPr>
        <p:grpSpPr>
          <a:xfrm>
            <a:off x="6660232" y="771550"/>
            <a:ext cx="2257222" cy="4032448"/>
            <a:chOff x="6660232" y="915566"/>
            <a:chExt cx="2257222" cy="4032448"/>
          </a:xfrm>
        </p:grpSpPr>
        <p:pic>
          <p:nvPicPr>
            <p:cNvPr id="62466" name="Picture 2" descr="F:\欧洲危机\Img396184435.jpg"/>
            <p:cNvPicPr>
              <a:picLocks noChangeAspect="1" noChangeArrowheads="1"/>
            </p:cNvPicPr>
            <p:nvPr/>
          </p:nvPicPr>
          <p:blipFill>
            <a:blip r:embed="rId5" cstate="print"/>
            <a:srcRect/>
            <a:stretch>
              <a:fillRect/>
            </a:stretch>
          </p:blipFill>
          <p:spPr bwMode="auto">
            <a:xfrm>
              <a:off x="6660232" y="3263507"/>
              <a:ext cx="2088232" cy="1684507"/>
            </a:xfrm>
            <a:prstGeom prst="rect">
              <a:avLst/>
            </a:prstGeom>
            <a:noFill/>
          </p:spPr>
        </p:pic>
        <p:pic>
          <p:nvPicPr>
            <p:cNvPr id="62468" name="Picture 4" descr="乌克兰克里米亚共和国议会通过加入俄罗斯决议"/>
            <p:cNvPicPr>
              <a:picLocks noChangeAspect="1" noChangeArrowheads="1"/>
            </p:cNvPicPr>
            <p:nvPr/>
          </p:nvPicPr>
          <p:blipFill>
            <a:blip r:embed="rId6" cstate="print"/>
            <a:srcRect/>
            <a:stretch>
              <a:fillRect/>
            </a:stretch>
          </p:blipFill>
          <p:spPr bwMode="auto">
            <a:xfrm>
              <a:off x="6660232" y="915566"/>
              <a:ext cx="2016224" cy="2043108"/>
            </a:xfrm>
            <a:prstGeom prst="rect">
              <a:avLst/>
            </a:prstGeom>
            <a:noFill/>
          </p:spPr>
        </p:pic>
        <p:sp>
          <p:nvSpPr>
            <p:cNvPr id="15" name="矩形 14"/>
            <p:cNvSpPr/>
            <p:nvPr/>
          </p:nvSpPr>
          <p:spPr>
            <a:xfrm>
              <a:off x="6732240" y="2902173"/>
              <a:ext cx="2185214" cy="461665"/>
            </a:xfrm>
            <a:prstGeom prst="rect">
              <a:avLst/>
            </a:prstGeom>
          </p:spPr>
          <p:txBody>
            <a:bodyPr wrap="none">
              <a:spAutoFit/>
            </a:bodyPr>
            <a:lstStyle/>
            <a:p>
              <a:pPr algn="ctr"/>
              <a:r>
                <a:rPr lang="zh-CN" altLang="zh-CN" sz="1200" dirty="0" smtClean="0"/>
                <a:t>俄罗斯“兼并”了克里米亚</a:t>
              </a:r>
              <a:endParaRPr lang="en-US" altLang="zh-CN" sz="1200" dirty="0" smtClean="0"/>
            </a:p>
            <a:p>
              <a:pPr algn="ctr"/>
              <a:r>
                <a:rPr lang="zh-CN" altLang="zh-CN" sz="1200" dirty="0" smtClean="0"/>
                <a:t>直接军事干预乌克兰东部局势</a:t>
              </a:r>
              <a:endParaRPr lang="zh-CN" alt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乌克兰战争</a:t>
            </a:r>
            <a:endParaRPr lang="zh-CN" altLang="en-US" dirty="0"/>
          </a:p>
        </p:txBody>
      </p:sp>
      <p:grpSp>
        <p:nvGrpSpPr>
          <p:cNvPr id="7" name="组合 6"/>
          <p:cNvGrpSpPr/>
          <p:nvPr/>
        </p:nvGrpSpPr>
        <p:grpSpPr>
          <a:xfrm>
            <a:off x="5067201" y="1632452"/>
            <a:ext cx="1241846" cy="1241846"/>
            <a:chOff x="5724128" y="1995686"/>
            <a:chExt cx="1368000" cy="1368000"/>
          </a:xfrm>
        </p:grpSpPr>
        <p:sp>
          <p:nvSpPr>
            <p:cNvPr id="6" name="椭圆 5"/>
            <p:cNvSpPr/>
            <p:nvPr/>
          </p:nvSpPr>
          <p:spPr>
            <a:xfrm>
              <a:off x="5724128" y="1995686"/>
              <a:ext cx="1368000" cy="1368000"/>
            </a:xfrm>
            <a:prstGeom prst="ellipse">
              <a:avLst/>
            </a:prstGeom>
            <a:solidFill>
              <a:srgbClr val="011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3492" name="Picture 4" descr="https://timgsa.baidu.com/timg?image&amp;quality=80&amp;size=b9999_10000&amp;sec=1486003995787&amp;di=8031dad7061c53dbd31e5d946eae4a7c&amp;imgtype=0&amp;src=http%3A%2F%2Fpic.smilegogo.com%2Fjunshi%2Fguoji%2F2016-03-17%2Fsmall543fdce84d17d299000de3d91dda108e1458198634.jpg"/>
            <p:cNvPicPr>
              <a:picLocks noChangeAspect="1" noChangeArrowheads="1"/>
            </p:cNvPicPr>
            <p:nvPr/>
          </p:nvPicPr>
          <p:blipFill>
            <a:blip r:embed="rId3" cstate="print"/>
            <a:srcRect l="16800" r="17681" b="1721"/>
            <a:stretch>
              <a:fillRect/>
            </a:stretch>
          </p:blipFill>
          <p:spPr bwMode="auto">
            <a:xfrm>
              <a:off x="5796060" y="2067618"/>
              <a:ext cx="1224136" cy="1224136"/>
            </a:xfrm>
            <a:prstGeom prst="ellipse">
              <a:avLst/>
            </a:prstGeom>
            <a:noFill/>
            <a:ln w="19050">
              <a:solidFill>
                <a:schemeClr val="bg1"/>
              </a:solidFill>
            </a:ln>
          </p:spPr>
        </p:pic>
      </p:grpSp>
      <p:pic>
        <p:nvPicPr>
          <p:cNvPr id="63496" name="Picture 8"/>
          <p:cNvPicPr>
            <a:picLocks noChangeAspect="1" noChangeArrowheads="1"/>
          </p:cNvPicPr>
          <p:nvPr/>
        </p:nvPicPr>
        <p:blipFill>
          <a:blip r:embed="rId4" cstate="print"/>
          <a:srcRect/>
          <a:stretch>
            <a:fillRect/>
          </a:stretch>
        </p:blipFill>
        <p:spPr bwMode="auto">
          <a:xfrm>
            <a:off x="35496" y="1569299"/>
            <a:ext cx="1987550" cy="1450975"/>
          </a:xfrm>
          <a:prstGeom prst="rect">
            <a:avLst/>
          </a:prstGeom>
          <a:noFill/>
          <a:ln w="9525">
            <a:noFill/>
            <a:miter lim="800000"/>
            <a:headEnd/>
            <a:tailEnd/>
          </a:ln>
          <a:effectLst/>
        </p:spPr>
      </p:pic>
      <p:pic>
        <p:nvPicPr>
          <p:cNvPr id="63497" name="Picture 9"/>
          <p:cNvPicPr>
            <a:picLocks noChangeAspect="1" noChangeArrowheads="1"/>
          </p:cNvPicPr>
          <p:nvPr/>
        </p:nvPicPr>
        <p:blipFill>
          <a:blip r:embed="rId5" cstate="print"/>
          <a:srcRect t="20602"/>
          <a:stretch>
            <a:fillRect/>
          </a:stretch>
        </p:blipFill>
        <p:spPr bwMode="auto">
          <a:xfrm>
            <a:off x="7308304" y="1569299"/>
            <a:ext cx="1677184" cy="1449015"/>
          </a:xfrm>
          <a:prstGeom prst="rect">
            <a:avLst/>
          </a:prstGeom>
          <a:noFill/>
          <a:ln w="9525">
            <a:noFill/>
            <a:miter lim="800000"/>
            <a:headEnd/>
            <a:tailEnd/>
          </a:ln>
          <a:effectLst/>
        </p:spPr>
      </p:pic>
      <p:sp>
        <p:nvSpPr>
          <p:cNvPr id="18" name="燕尾形 17"/>
          <p:cNvSpPr/>
          <p:nvPr/>
        </p:nvSpPr>
        <p:spPr>
          <a:xfrm>
            <a:off x="1763688" y="2001347"/>
            <a:ext cx="448050" cy="576064"/>
          </a:xfrm>
          <a:prstGeom prst="chevr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燕尾形 18"/>
          <p:cNvSpPr/>
          <p:nvPr/>
        </p:nvSpPr>
        <p:spPr>
          <a:xfrm flipH="1">
            <a:off x="4572000" y="2001347"/>
            <a:ext cx="448050" cy="576064"/>
          </a:xfrm>
          <a:prstGeom prst="chevr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63501" name="Picture 13" descr="https://timgsa.baidu.com/timg?image&amp;quality=80&amp;size=b9999_10000&amp;sec=1486004560246&amp;di=82583b4db8408c4baa3d64ba66e90977&amp;imgtype=0&amp;src=http%3A%2F%2Fpic6.nipic.com%2F20100422%2F2835375_175858041141_2.jpg"/>
          <p:cNvPicPr>
            <a:picLocks noChangeAspect="1" noChangeArrowheads="1"/>
          </p:cNvPicPr>
          <p:nvPr/>
        </p:nvPicPr>
        <p:blipFill>
          <a:blip r:embed="rId6" cstate="print"/>
          <a:srcRect l="49975" r="16575"/>
          <a:stretch>
            <a:fillRect/>
          </a:stretch>
        </p:blipFill>
        <p:spPr bwMode="auto">
          <a:xfrm>
            <a:off x="6372200" y="2001347"/>
            <a:ext cx="936104" cy="636792"/>
          </a:xfrm>
          <a:prstGeom prst="rect">
            <a:avLst/>
          </a:prstGeom>
          <a:noFill/>
        </p:spPr>
      </p:pic>
      <p:grpSp>
        <p:nvGrpSpPr>
          <p:cNvPr id="20" name="组合 19"/>
          <p:cNvGrpSpPr/>
          <p:nvPr/>
        </p:nvGrpSpPr>
        <p:grpSpPr>
          <a:xfrm>
            <a:off x="2267744" y="1641307"/>
            <a:ext cx="2376264" cy="1733839"/>
            <a:chOff x="2267744" y="1641307"/>
            <a:chExt cx="2376264" cy="1733839"/>
          </a:xfrm>
        </p:grpSpPr>
        <p:pic>
          <p:nvPicPr>
            <p:cNvPr id="63494" name="Picture 6" descr="https://timgsa.baidu.com/timg?image&amp;quality=80&amp;size=b9999_10000&amp;sec=1486004199560&amp;di=1310d82f462b0fdd291d5b8d12641e66&amp;imgtype=0&amp;src=http%3A%2F%2Fpic.58pic.com%2F58pic%2F15%2F44%2F90%2F35858PICqg5_1024.png"/>
            <p:cNvPicPr>
              <a:picLocks noChangeAspect="1" noChangeArrowheads="1"/>
            </p:cNvPicPr>
            <p:nvPr/>
          </p:nvPicPr>
          <p:blipFill>
            <a:blip r:embed="rId7" cstate="print"/>
            <a:srcRect r="23684" b="21890"/>
            <a:stretch>
              <a:fillRect/>
            </a:stretch>
          </p:blipFill>
          <p:spPr bwMode="auto">
            <a:xfrm>
              <a:off x="2411760" y="1641307"/>
              <a:ext cx="2088232" cy="1512168"/>
            </a:xfrm>
            <a:prstGeom prst="rect">
              <a:avLst/>
            </a:prstGeom>
            <a:noFill/>
          </p:spPr>
        </p:pic>
        <p:pic>
          <p:nvPicPr>
            <p:cNvPr id="63504" name="Picture 16" descr="F:\欧洲危机\timg7441.png"/>
            <p:cNvPicPr>
              <a:picLocks noChangeAspect="1" noChangeArrowheads="1"/>
            </p:cNvPicPr>
            <p:nvPr/>
          </p:nvPicPr>
          <p:blipFill>
            <a:blip r:embed="rId8" cstate="print"/>
            <a:srcRect/>
            <a:stretch>
              <a:fillRect/>
            </a:stretch>
          </p:blipFill>
          <p:spPr bwMode="auto">
            <a:xfrm>
              <a:off x="2267744" y="2442250"/>
              <a:ext cx="2376264" cy="932896"/>
            </a:xfrm>
            <a:prstGeom prst="rect">
              <a:avLst/>
            </a:prstGeom>
            <a:noFill/>
          </p:spPr>
        </p:pic>
      </p:grpSp>
      <p:sp>
        <p:nvSpPr>
          <p:cNvPr id="23" name="矩形 22"/>
          <p:cNvSpPr/>
          <p:nvPr/>
        </p:nvSpPr>
        <p:spPr>
          <a:xfrm>
            <a:off x="251520" y="3119944"/>
            <a:ext cx="1584176" cy="1569600"/>
          </a:xfrm>
          <a:prstGeom prst="rect">
            <a:avLst/>
          </a:prstGeom>
          <a:ln w="28575">
            <a:solidFill>
              <a:srgbClr val="D6760C"/>
            </a:solidFill>
          </a:ln>
        </p:spPr>
        <p:txBody>
          <a:bodyPr wrap="square">
            <a:spAutoFit/>
          </a:bodyPr>
          <a:lstStyle/>
          <a:p>
            <a:pPr>
              <a:lnSpc>
                <a:spcPct val="120000"/>
              </a:lnSpc>
            </a:pPr>
            <a:r>
              <a:rPr lang="zh-CN" altLang="zh-CN" sz="2000" dirty="0" smtClean="0"/>
              <a:t>乌克兰</a:t>
            </a:r>
            <a:r>
              <a:rPr lang="zh-CN" altLang="en-US" sz="2000" dirty="0" smtClean="0"/>
              <a:t>成为</a:t>
            </a:r>
            <a:r>
              <a:rPr lang="zh-CN" altLang="zh-CN" sz="2000" dirty="0" smtClean="0"/>
              <a:t>俄罗斯确保自身安全的最后防线</a:t>
            </a:r>
            <a:endParaRPr lang="zh-CN" altLang="en-US" sz="2000" dirty="0" smtClean="0"/>
          </a:p>
        </p:txBody>
      </p:sp>
      <p:sp>
        <p:nvSpPr>
          <p:cNvPr id="24" name="矩形 23"/>
          <p:cNvSpPr/>
          <p:nvPr/>
        </p:nvSpPr>
        <p:spPr>
          <a:xfrm>
            <a:off x="2483768" y="3459653"/>
            <a:ext cx="1800200" cy="1200329"/>
          </a:xfrm>
          <a:prstGeom prst="rect">
            <a:avLst/>
          </a:prstGeom>
          <a:noFill/>
          <a:ln w="19050">
            <a:solidFill>
              <a:srgbClr val="F9C116"/>
            </a:solidFill>
          </a:ln>
        </p:spPr>
        <p:txBody>
          <a:bodyPr wrap="square">
            <a:spAutoFit/>
          </a:bodyPr>
          <a:lstStyle/>
          <a:p>
            <a:pPr>
              <a:lnSpc>
                <a:spcPct val="120000"/>
              </a:lnSpc>
            </a:pPr>
            <a:r>
              <a:rPr lang="zh-CN" altLang="zh-CN" sz="2000" dirty="0" smtClean="0"/>
              <a:t>乌克兰分裂</a:t>
            </a:r>
            <a:endParaRPr lang="en-US" altLang="zh-CN" sz="2000" dirty="0" smtClean="0"/>
          </a:p>
          <a:p>
            <a:pPr>
              <a:lnSpc>
                <a:spcPct val="120000"/>
              </a:lnSpc>
            </a:pPr>
            <a:r>
              <a:rPr lang="zh-CN" altLang="zh-CN" sz="2000" dirty="0" smtClean="0"/>
              <a:t>克里米亚易手</a:t>
            </a:r>
            <a:endParaRPr lang="en-US" altLang="zh-CN" sz="2000" dirty="0" smtClean="0"/>
          </a:p>
          <a:p>
            <a:pPr>
              <a:lnSpc>
                <a:spcPct val="120000"/>
              </a:lnSpc>
            </a:pPr>
            <a:r>
              <a:rPr lang="zh-CN" altLang="zh-CN" sz="2000" dirty="0" smtClean="0"/>
              <a:t>战火不断</a:t>
            </a:r>
            <a:endParaRPr lang="zh-CN" altLang="en-US" sz="2000" dirty="0"/>
          </a:p>
        </p:txBody>
      </p:sp>
      <p:sp>
        <p:nvSpPr>
          <p:cNvPr id="25" name="矩形 24"/>
          <p:cNvSpPr/>
          <p:nvPr/>
        </p:nvSpPr>
        <p:spPr>
          <a:xfrm>
            <a:off x="7092280" y="3090322"/>
            <a:ext cx="1944216" cy="1569660"/>
          </a:xfrm>
          <a:prstGeom prst="rect">
            <a:avLst/>
          </a:prstGeom>
          <a:ln w="28575">
            <a:solidFill>
              <a:srgbClr val="E6AB3F"/>
            </a:solidFill>
          </a:ln>
        </p:spPr>
        <p:txBody>
          <a:bodyPr wrap="square">
            <a:spAutoFit/>
          </a:bodyPr>
          <a:lstStyle/>
          <a:p>
            <a:pPr>
              <a:lnSpc>
                <a:spcPct val="120000"/>
              </a:lnSpc>
            </a:pPr>
            <a:r>
              <a:rPr lang="zh-CN" altLang="zh-CN" sz="2000" dirty="0" smtClean="0"/>
              <a:t>《欧洲再保障倡议》建立针对俄罗斯的快速反应部队</a:t>
            </a:r>
            <a:endParaRPr lang="zh-CN" altLang="en-US" sz="2000" dirty="0" smtClean="0"/>
          </a:p>
        </p:txBody>
      </p:sp>
      <p:sp>
        <p:nvSpPr>
          <p:cNvPr id="26" name="矩形 25"/>
          <p:cNvSpPr/>
          <p:nvPr/>
        </p:nvSpPr>
        <p:spPr>
          <a:xfrm>
            <a:off x="4932040" y="3090322"/>
            <a:ext cx="1800200" cy="1569660"/>
          </a:xfrm>
          <a:prstGeom prst="rect">
            <a:avLst/>
          </a:prstGeom>
          <a:ln w="28575">
            <a:solidFill>
              <a:srgbClr val="0112FF"/>
            </a:solidFill>
          </a:ln>
        </p:spPr>
        <p:txBody>
          <a:bodyPr wrap="square">
            <a:spAutoFit/>
          </a:bodyPr>
          <a:lstStyle/>
          <a:p>
            <a:pPr>
              <a:lnSpc>
                <a:spcPct val="120000"/>
              </a:lnSpc>
            </a:pPr>
            <a:r>
              <a:rPr lang="zh-CN" altLang="zh-CN" sz="2000" dirty="0" smtClean="0"/>
              <a:t>欧洲</a:t>
            </a:r>
            <a:r>
              <a:rPr lang="zh-CN" altLang="en-US" sz="2000" dirty="0" smtClean="0"/>
              <a:t>的</a:t>
            </a:r>
            <a:r>
              <a:rPr lang="zh-CN" altLang="zh-CN" sz="2000" dirty="0" smtClean="0"/>
              <a:t>安全诉求</a:t>
            </a:r>
            <a:r>
              <a:rPr lang="zh-CN" altLang="en-US" sz="2000" dirty="0" smtClean="0"/>
              <a:t>是</a:t>
            </a:r>
            <a:r>
              <a:rPr lang="zh-CN" altLang="zh-CN" sz="2000" dirty="0" smtClean="0"/>
              <a:t>扑灭乌克兰战火而不是与俄罗斯为敌</a:t>
            </a:r>
            <a:endParaRPr lang="zh-CN" altLang="en-US" sz="2000" dirty="0"/>
          </a:p>
        </p:txBody>
      </p:sp>
      <p:sp>
        <p:nvSpPr>
          <p:cNvPr id="27" name="矩形 26"/>
          <p:cNvSpPr/>
          <p:nvPr/>
        </p:nvSpPr>
        <p:spPr>
          <a:xfrm>
            <a:off x="539552" y="1002090"/>
            <a:ext cx="7848872" cy="400110"/>
          </a:xfrm>
          <a:prstGeom prst="rect">
            <a:avLst/>
          </a:prstGeom>
        </p:spPr>
        <p:txBody>
          <a:bodyPr wrap="square">
            <a:spAutoFit/>
          </a:bodyPr>
          <a:lstStyle/>
          <a:p>
            <a:r>
              <a:rPr lang="zh-CN" altLang="zh-CN" sz="2000" dirty="0" smtClean="0"/>
              <a:t>俄罗斯同西方的对峙更加激化，而夹在美俄之间的欧洲则进退两难</a:t>
            </a:r>
            <a:r>
              <a:rPr lang="zh-CN" altLang="en-US" sz="2000" dirty="0" smtClean="0"/>
              <a:t>。</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6" presetClass="entr" presetSubtype="32" fill="hold" nodeType="afterEffect">
                                  <p:stCondLst>
                                    <p:cond delay="0"/>
                                  </p:stCondLst>
                                  <p:childTnLst>
                                    <p:set>
                                      <p:cBhvr>
                                        <p:cTn id="9" dur="1" fill="hold">
                                          <p:stCondLst>
                                            <p:cond delay="0"/>
                                          </p:stCondLst>
                                        </p:cTn>
                                        <p:tgtEl>
                                          <p:spTgt spid="63496"/>
                                        </p:tgtEl>
                                        <p:attrNameLst>
                                          <p:attrName>style.visibility</p:attrName>
                                        </p:attrNameLst>
                                      </p:cBhvr>
                                      <p:to>
                                        <p:strVal val="visible"/>
                                      </p:to>
                                    </p:set>
                                    <p:animEffect transition="in" filter="circle(out)">
                                      <p:cBhvr>
                                        <p:cTn id="10" dur="2000"/>
                                        <p:tgtEl>
                                          <p:spTgt spid="63496"/>
                                        </p:tgtEl>
                                      </p:cBhvr>
                                    </p:animEffect>
                                  </p:childTnLst>
                                </p:cTn>
                              </p:par>
                            </p:childTnLst>
                          </p:cTn>
                        </p:par>
                        <p:par>
                          <p:cTn id="11" fill="hold">
                            <p:stCondLst>
                              <p:cond delay="2000"/>
                            </p:stCondLst>
                            <p:childTnLst>
                              <p:par>
                                <p:cTn id="12" presetID="47"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1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slide(fromLeft)">
                                      <p:cBhvr>
                                        <p:cTn id="20" dur="500"/>
                                        <p:tgtEl>
                                          <p:spTgt spid="18"/>
                                        </p:tgtEl>
                                      </p:cBhvr>
                                    </p:animEffect>
                                  </p:childTnLst>
                                </p:cTn>
                              </p:par>
                            </p:childTnLst>
                          </p:cTn>
                        </p:par>
                        <p:par>
                          <p:cTn id="21" fill="hold">
                            <p:stCondLst>
                              <p:cond delay="5500"/>
                            </p:stCondLst>
                            <p:childTnLst>
                              <p:par>
                                <p:cTn id="22" presetID="6" presetClass="entr" presetSubtype="32"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out)">
                                      <p:cBhvr>
                                        <p:cTn id="24" dur="2000"/>
                                        <p:tgtEl>
                                          <p:spTgt spid="7"/>
                                        </p:tgtEl>
                                      </p:cBhvr>
                                    </p:animEffect>
                                  </p:childTnLst>
                                </p:cTn>
                              </p:par>
                            </p:childTnLst>
                          </p:cTn>
                        </p:par>
                        <p:par>
                          <p:cTn id="25" fill="hold">
                            <p:stCondLst>
                              <p:cond delay="7500"/>
                            </p:stCondLst>
                            <p:childTnLst>
                              <p:par>
                                <p:cTn id="26" presetID="47"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8500"/>
                            </p:stCondLst>
                            <p:childTnLst>
                              <p:par>
                                <p:cTn id="32" presetID="12" presetClass="entr" presetSubtype="2"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slide(fromRight)">
                                      <p:cBhvr>
                                        <p:cTn id="34" dur="500"/>
                                        <p:tgtEl>
                                          <p:spTgt spid="19"/>
                                        </p:tgtEl>
                                      </p:cBhvr>
                                    </p:animEffect>
                                  </p:childTnLst>
                                </p:cTn>
                              </p:par>
                            </p:childTnLst>
                          </p:cTn>
                        </p:par>
                        <p:par>
                          <p:cTn id="35" fill="hold">
                            <p:stCondLst>
                              <p:cond delay="9000"/>
                            </p:stCondLst>
                            <p:childTnLst>
                              <p:par>
                                <p:cTn id="36" presetID="42"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par>
                          <p:cTn id="41" fill="hold">
                            <p:stCondLst>
                              <p:cond delay="10000"/>
                            </p:stCondLst>
                            <p:childTnLst>
                              <p:par>
                                <p:cTn id="42" presetID="47"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childTnLst>
                          </p:cTn>
                        </p:par>
                        <p:par>
                          <p:cTn id="47" fill="hold">
                            <p:stCondLst>
                              <p:cond delay="11000"/>
                            </p:stCondLst>
                            <p:childTnLst>
                              <p:par>
                                <p:cTn id="48" presetID="6" presetClass="entr" presetSubtype="32" fill="hold" nodeType="afterEffect">
                                  <p:stCondLst>
                                    <p:cond delay="0"/>
                                  </p:stCondLst>
                                  <p:childTnLst>
                                    <p:set>
                                      <p:cBhvr>
                                        <p:cTn id="49" dur="1" fill="hold">
                                          <p:stCondLst>
                                            <p:cond delay="0"/>
                                          </p:stCondLst>
                                        </p:cTn>
                                        <p:tgtEl>
                                          <p:spTgt spid="63497"/>
                                        </p:tgtEl>
                                        <p:attrNameLst>
                                          <p:attrName>style.visibility</p:attrName>
                                        </p:attrNameLst>
                                      </p:cBhvr>
                                      <p:to>
                                        <p:strVal val="visible"/>
                                      </p:to>
                                    </p:set>
                                    <p:animEffect transition="in" filter="circle(out)">
                                      <p:cBhvr>
                                        <p:cTn id="50" dur="2000"/>
                                        <p:tgtEl>
                                          <p:spTgt spid="63497"/>
                                        </p:tgtEl>
                                      </p:cBhvr>
                                    </p:animEffect>
                                  </p:childTnLst>
                                </p:cTn>
                              </p:par>
                            </p:childTnLst>
                          </p:cTn>
                        </p:par>
                        <p:par>
                          <p:cTn id="51" fill="hold">
                            <p:stCondLst>
                              <p:cond delay="13000"/>
                            </p:stCondLst>
                            <p:childTnLst>
                              <p:par>
                                <p:cTn id="52" presetID="47"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childTnLst>
                          </p:cTn>
                        </p:par>
                        <p:par>
                          <p:cTn id="57" fill="hold">
                            <p:stCondLst>
                              <p:cond delay="14000"/>
                            </p:stCondLst>
                            <p:childTnLst>
                              <p:par>
                                <p:cTn id="58" presetID="12" presetClass="entr" presetSubtype="2" fill="hold" nodeType="afterEffect">
                                  <p:stCondLst>
                                    <p:cond delay="0"/>
                                  </p:stCondLst>
                                  <p:childTnLst>
                                    <p:set>
                                      <p:cBhvr>
                                        <p:cTn id="59" dur="1" fill="hold">
                                          <p:stCondLst>
                                            <p:cond delay="0"/>
                                          </p:stCondLst>
                                        </p:cTn>
                                        <p:tgtEl>
                                          <p:spTgt spid="63501"/>
                                        </p:tgtEl>
                                        <p:attrNameLst>
                                          <p:attrName>style.visibility</p:attrName>
                                        </p:attrNameLst>
                                      </p:cBhvr>
                                      <p:to>
                                        <p:strVal val="visible"/>
                                      </p:to>
                                    </p:set>
                                    <p:animEffect transition="in" filter="slide(fromRight)">
                                      <p:cBhvr>
                                        <p:cTn id="60" dur="500"/>
                                        <p:tgtEl>
                                          <p:spTgt spid="63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 grpId="0" animBg="1"/>
      <p:bldP spid="24" grpId="0" animBg="1"/>
      <p:bldP spid="25" grpId="0" animBg="1"/>
      <p:bldP spid="26" grpId="0" animBg="1"/>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5496" y="1851670"/>
            <a:ext cx="5058878" cy="3024336"/>
            <a:chOff x="35496" y="1851670"/>
            <a:chExt cx="5058878" cy="3024336"/>
          </a:xfrm>
        </p:grpSpPr>
        <p:pic>
          <p:nvPicPr>
            <p:cNvPr id="66562" name="Picture 2" descr="F:\欧洲危机\timg456789.png"/>
            <p:cNvPicPr>
              <a:picLocks noChangeAspect="1" noChangeArrowheads="1"/>
            </p:cNvPicPr>
            <p:nvPr/>
          </p:nvPicPr>
          <p:blipFill>
            <a:blip r:embed="rId2" cstate="print"/>
            <a:srcRect/>
            <a:stretch>
              <a:fillRect/>
            </a:stretch>
          </p:blipFill>
          <p:spPr bwMode="auto">
            <a:xfrm>
              <a:off x="35496" y="1851670"/>
              <a:ext cx="2538959" cy="2389980"/>
            </a:xfrm>
            <a:prstGeom prst="rect">
              <a:avLst/>
            </a:prstGeom>
            <a:noFill/>
          </p:spPr>
        </p:pic>
        <p:pic>
          <p:nvPicPr>
            <p:cNvPr id="66565" name="Picture 5" descr="F:\欧洲危机\tim222g456789.png"/>
            <p:cNvPicPr>
              <a:picLocks noChangeAspect="1" noChangeArrowheads="1"/>
            </p:cNvPicPr>
            <p:nvPr/>
          </p:nvPicPr>
          <p:blipFill>
            <a:blip r:embed="rId3" cstate="print"/>
            <a:srcRect/>
            <a:stretch>
              <a:fillRect/>
            </a:stretch>
          </p:blipFill>
          <p:spPr bwMode="auto">
            <a:xfrm>
              <a:off x="3347864" y="2427734"/>
              <a:ext cx="1746510" cy="2448272"/>
            </a:xfrm>
            <a:prstGeom prst="rect">
              <a:avLst/>
            </a:prstGeom>
            <a:noFill/>
          </p:spPr>
        </p:pic>
        <p:sp>
          <p:nvSpPr>
            <p:cNvPr id="7" name="TextBox 6"/>
            <p:cNvSpPr txBox="1"/>
            <p:nvPr/>
          </p:nvSpPr>
          <p:spPr>
            <a:xfrm rot="1653101">
              <a:off x="2403799" y="3182020"/>
              <a:ext cx="1690473" cy="923330"/>
            </a:xfrm>
            <a:prstGeom prst="rect">
              <a:avLst/>
            </a:prstGeom>
            <a:noFill/>
          </p:spPr>
          <p:txBody>
            <a:bodyPr wrap="square" rtlCol="0">
              <a:spAutoFit/>
            </a:bodyPr>
            <a:lstStyle/>
            <a:p>
              <a:r>
                <a:rPr lang="en-US" altLang="zh-CN" sz="5400" dirty="0" smtClean="0">
                  <a:latin typeface="方正超粗黑简体" pitchFamily="65" charset="-122"/>
                  <a:ea typeface="方正超粗黑简体" pitchFamily="65" charset="-122"/>
                </a:rPr>
                <a:t>PK</a:t>
              </a:r>
              <a:endParaRPr lang="zh-CN" altLang="en-US" sz="5400" dirty="0">
                <a:latin typeface="方正超粗黑简体" pitchFamily="65" charset="-122"/>
                <a:ea typeface="方正超粗黑简体" pitchFamily="65" charset="-122"/>
              </a:endParaRPr>
            </a:p>
          </p:txBody>
        </p:sp>
      </p:grpSp>
      <p:sp>
        <p:nvSpPr>
          <p:cNvPr id="8" name="矩形 7"/>
          <p:cNvSpPr/>
          <p:nvPr/>
        </p:nvSpPr>
        <p:spPr>
          <a:xfrm>
            <a:off x="107504" y="627534"/>
            <a:ext cx="8856984" cy="1200329"/>
          </a:xfrm>
          <a:prstGeom prst="rect">
            <a:avLst/>
          </a:prstGeom>
        </p:spPr>
        <p:txBody>
          <a:bodyPr wrap="square">
            <a:spAutoFit/>
          </a:bodyPr>
          <a:lstStyle/>
          <a:p>
            <a:pPr>
              <a:lnSpc>
                <a:spcPct val="120000"/>
              </a:lnSpc>
              <a:spcBef>
                <a:spcPct val="0"/>
              </a:spcBef>
            </a:pPr>
            <a:r>
              <a:rPr lang="en-US" altLang="zh-CN" sz="2000" dirty="0" smtClean="0">
                <a:effectLst>
                  <a:outerShdw blurRad="38100" dist="38100" dir="2700000" algn="tl">
                    <a:srgbClr val="000000">
                      <a:alpha val="43137"/>
                    </a:srgbClr>
                  </a:outerShdw>
                </a:effectLst>
                <a:latin typeface="黑体" pitchFamily="49" charset="-122"/>
                <a:ea typeface="黑体" pitchFamily="49" charset="-122"/>
                <a:cs typeface="+mj-cs"/>
              </a:rPr>
              <a:t>    </a:t>
            </a:r>
            <a:r>
              <a:rPr lang="zh-CN" altLang="zh-CN" sz="2000" dirty="0" smtClean="0">
                <a:effectLst>
                  <a:outerShdw blurRad="38100" dist="38100" dir="2700000" algn="tl">
                    <a:srgbClr val="000000">
                      <a:alpha val="43137"/>
                    </a:srgbClr>
                  </a:outerShdw>
                </a:effectLst>
                <a:latin typeface="黑体" pitchFamily="49" charset="-122"/>
                <a:ea typeface="黑体" pitchFamily="49" charset="-122"/>
                <a:cs typeface="+mj-cs"/>
              </a:rPr>
              <a:t>欧洲安全局势恶化到今天的地步，追根寻源，这完全是其盲目追随美国对俄政策、对俄罗斯反制决心做出战略误判的结果；也是欧洲对其“价值观外交”盲目自信、肆无忌惮地四处推行“颜色革命”，最终反受其害的结果。</a:t>
            </a:r>
            <a:endParaRPr lang="zh-CN" altLang="en-US" sz="2000" dirty="0" smtClean="0">
              <a:effectLst>
                <a:outerShdw blurRad="38100" dist="38100" dir="2700000" algn="tl">
                  <a:srgbClr val="000000">
                    <a:alpha val="43137"/>
                  </a:srgbClr>
                </a:outerShdw>
              </a:effectLst>
              <a:latin typeface="黑体" pitchFamily="49" charset="-122"/>
              <a:ea typeface="黑体" pitchFamily="49" charset="-122"/>
              <a:cs typeface="+mj-cs"/>
            </a:endParaRPr>
          </a:p>
        </p:txBody>
      </p:sp>
      <p:grpSp>
        <p:nvGrpSpPr>
          <p:cNvPr id="10" name="组合 9"/>
          <p:cNvGrpSpPr/>
          <p:nvPr/>
        </p:nvGrpSpPr>
        <p:grpSpPr>
          <a:xfrm>
            <a:off x="5148064" y="1923678"/>
            <a:ext cx="3888432" cy="2883200"/>
            <a:chOff x="5148064" y="1923678"/>
            <a:chExt cx="3888432" cy="2883200"/>
          </a:xfrm>
        </p:grpSpPr>
        <p:pic>
          <p:nvPicPr>
            <p:cNvPr id="69635" name="Picture 3" descr="F:\欧洲危机\011bb057a1901e0000012e7e2d7c5b.jpg"/>
            <p:cNvPicPr>
              <a:picLocks noChangeAspect="1" noChangeArrowheads="1"/>
            </p:cNvPicPr>
            <p:nvPr/>
          </p:nvPicPr>
          <p:blipFill>
            <a:blip r:embed="rId4" cstate="print"/>
            <a:srcRect/>
            <a:stretch>
              <a:fillRect/>
            </a:stretch>
          </p:blipFill>
          <p:spPr bwMode="auto">
            <a:xfrm>
              <a:off x="5148064" y="1923678"/>
              <a:ext cx="3816424" cy="2883200"/>
            </a:xfrm>
            <a:prstGeom prst="rect">
              <a:avLst/>
            </a:prstGeom>
            <a:noFill/>
          </p:spPr>
        </p:pic>
        <p:sp>
          <p:nvSpPr>
            <p:cNvPr id="11" name="TextBox 10"/>
            <p:cNvSpPr txBox="1"/>
            <p:nvPr/>
          </p:nvSpPr>
          <p:spPr>
            <a:xfrm>
              <a:off x="8244408" y="2787774"/>
              <a:ext cx="792088" cy="400110"/>
            </a:xfrm>
            <a:prstGeom prst="rect">
              <a:avLst/>
            </a:prstGeom>
            <a:solidFill>
              <a:srgbClr val="F3DFAC">
                <a:alpha val="56078"/>
              </a:srgbClr>
            </a:solidFill>
          </p:spPr>
          <p:txBody>
            <a:bodyPr wrap="square" rtlCol="0">
              <a:spAutoFit/>
            </a:bodyPr>
            <a:lstStyle/>
            <a:p>
              <a:r>
                <a:rPr lang="zh-CN" altLang="en-US" sz="2000" b="1" dirty="0" smtClean="0">
                  <a:solidFill>
                    <a:srgbClr val="0112FF"/>
                  </a:solidFill>
                </a:rPr>
                <a:t>欧洲</a:t>
              </a:r>
              <a:endParaRPr lang="zh-CN" altLang="en-US" sz="2000" b="1" dirty="0">
                <a:solidFill>
                  <a:srgbClr val="0112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 presetClass="entr" presetSubtype="9"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12" presetClass="entr" presetSubtype="2"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lide(fromRigh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494010"/>
            <a:ext cx="8820472" cy="421556"/>
          </a:xfrm>
        </p:spPr>
        <p:txBody>
          <a:bodyPr/>
          <a:lstStyle/>
          <a:p>
            <a:r>
              <a:rPr lang="zh-CN" altLang="zh-CN" sz="2000" dirty="0" smtClean="0"/>
              <a:t>西方国家以“反对独裁”和推动“民主化”的名义积极介入</a:t>
            </a:r>
            <a:r>
              <a:rPr lang="zh-CN" altLang="en-US" sz="2000" dirty="0" smtClean="0"/>
              <a:t>西亚北非</a:t>
            </a:r>
            <a:r>
              <a:rPr lang="zh-CN" altLang="zh-CN" sz="2000" dirty="0" smtClean="0"/>
              <a:t>国家政局</a:t>
            </a:r>
            <a:endParaRPr lang="zh-CN" altLang="en-US" sz="2000" dirty="0"/>
          </a:p>
        </p:txBody>
      </p:sp>
      <p:grpSp>
        <p:nvGrpSpPr>
          <p:cNvPr id="7" name="组合 6"/>
          <p:cNvGrpSpPr/>
          <p:nvPr/>
        </p:nvGrpSpPr>
        <p:grpSpPr>
          <a:xfrm>
            <a:off x="130726" y="987574"/>
            <a:ext cx="5089346" cy="3816424"/>
            <a:chOff x="130726" y="987574"/>
            <a:chExt cx="5089346" cy="3816424"/>
          </a:xfrm>
        </p:grpSpPr>
        <p:pic>
          <p:nvPicPr>
            <p:cNvPr id="76803" name="Picture 3" descr="F:\欧洲危机\101PV642-0.jpg"/>
            <p:cNvPicPr>
              <a:picLocks noChangeAspect="1" noChangeArrowheads="1"/>
            </p:cNvPicPr>
            <p:nvPr/>
          </p:nvPicPr>
          <p:blipFill>
            <a:blip r:embed="rId2" cstate="print"/>
            <a:srcRect/>
            <a:stretch>
              <a:fillRect/>
            </a:stretch>
          </p:blipFill>
          <p:spPr bwMode="auto">
            <a:xfrm>
              <a:off x="130726" y="1421761"/>
              <a:ext cx="5040560" cy="3382237"/>
            </a:xfrm>
            <a:prstGeom prst="rect">
              <a:avLst/>
            </a:prstGeom>
            <a:noFill/>
          </p:spPr>
        </p:pic>
        <p:sp>
          <p:nvSpPr>
            <p:cNvPr id="5" name="矩形 4"/>
            <p:cNvSpPr/>
            <p:nvPr/>
          </p:nvSpPr>
          <p:spPr>
            <a:xfrm>
              <a:off x="130726" y="987574"/>
              <a:ext cx="5089346" cy="400110"/>
            </a:xfrm>
            <a:prstGeom prst="rect">
              <a:avLst/>
            </a:prstGeom>
            <a:solidFill>
              <a:schemeClr val="tx1">
                <a:lumMod val="50000"/>
                <a:lumOff val="50000"/>
              </a:schemeClr>
            </a:solidFill>
          </p:spPr>
          <p:txBody>
            <a:bodyPr wrap="square">
              <a:spAutoFit/>
            </a:bodyPr>
            <a:lstStyle/>
            <a:p>
              <a:pPr algn="ctr"/>
              <a:r>
                <a:rPr lang="zh-CN" altLang="en-US" sz="2000" dirty="0" smtClean="0">
                  <a:solidFill>
                    <a:schemeClr val="bg1"/>
                  </a:solidFill>
                </a:rPr>
                <a:t>“阿拉伯之春”波及多个西亚北非国家</a:t>
              </a:r>
              <a:endParaRPr lang="zh-CN" altLang="en-US" sz="2000" dirty="0">
                <a:solidFill>
                  <a:schemeClr val="bg1"/>
                </a:solidFill>
              </a:endParaRPr>
            </a:p>
          </p:txBody>
        </p:sp>
      </p:grpSp>
      <p:pic>
        <p:nvPicPr>
          <p:cNvPr id="6" name="Picture 14"/>
          <p:cNvPicPr>
            <a:picLocks noChangeAspect="1" noChangeArrowheads="1"/>
          </p:cNvPicPr>
          <p:nvPr/>
        </p:nvPicPr>
        <p:blipFill>
          <a:blip r:embed="rId3" cstate="print"/>
          <a:srcRect/>
          <a:stretch>
            <a:fillRect/>
          </a:stretch>
        </p:blipFill>
        <p:spPr bwMode="auto">
          <a:xfrm>
            <a:off x="5220072" y="987574"/>
            <a:ext cx="3687763" cy="36157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imgsa.baidu.com/baike/c0%3Dbaike80%2C5%2C5%2C80%2C26/sign=7e1e21848fd6277ffd1f3a6a49517455/b90e7bec54e736d1d631393793504fc2d56269eb.jpg"/>
          <p:cNvPicPr>
            <a:picLocks noChangeAspect="1" noChangeArrowheads="1"/>
          </p:cNvPicPr>
          <p:nvPr/>
        </p:nvPicPr>
        <p:blipFill>
          <a:blip r:embed="rId2" cstate="print"/>
          <a:srcRect l="67199"/>
          <a:stretch>
            <a:fillRect/>
          </a:stretch>
        </p:blipFill>
        <p:spPr bwMode="auto">
          <a:xfrm>
            <a:off x="7524328" y="699542"/>
            <a:ext cx="1619672" cy="4225652"/>
          </a:xfrm>
          <a:prstGeom prst="rect">
            <a:avLst/>
          </a:prstGeom>
          <a:noFill/>
        </p:spPr>
      </p:pic>
      <p:pic>
        <p:nvPicPr>
          <p:cNvPr id="72718" name="Picture 14" descr="F:\欧洲危机\u=3158143929,2121179210&amp;fm=214&amp;gp=0.jpg"/>
          <p:cNvPicPr>
            <a:picLocks noChangeAspect="1" noChangeArrowheads="1"/>
          </p:cNvPicPr>
          <p:nvPr/>
        </p:nvPicPr>
        <p:blipFill>
          <a:blip r:embed="rId3" cstate="print"/>
          <a:srcRect/>
          <a:stretch>
            <a:fillRect/>
          </a:stretch>
        </p:blipFill>
        <p:spPr bwMode="auto">
          <a:xfrm rot="1645387">
            <a:off x="5507711" y="1233994"/>
            <a:ext cx="2459357" cy="1849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标题 1"/>
          <p:cNvSpPr>
            <a:spLocks noGrp="1"/>
          </p:cNvSpPr>
          <p:nvPr>
            <p:ph type="title"/>
          </p:nvPr>
        </p:nvSpPr>
        <p:spPr/>
        <p:txBody>
          <a:bodyPr/>
          <a:lstStyle/>
          <a:p>
            <a:r>
              <a:rPr lang="zh-CN" altLang="zh-CN" dirty="0" smtClean="0"/>
              <a:t>利比亚</a:t>
            </a:r>
            <a:r>
              <a:rPr lang="zh-CN" altLang="en-US" dirty="0" smtClean="0"/>
              <a:t>战争</a:t>
            </a:r>
            <a:endParaRPr lang="zh-CN" altLang="en-US" dirty="0"/>
          </a:p>
        </p:txBody>
      </p:sp>
      <p:pic>
        <p:nvPicPr>
          <p:cNvPr id="72706" name="Picture 2" descr="外媒：利反对派攻打卡扎菲家乡受阻"/>
          <p:cNvPicPr>
            <a:picLocks noChangeAspect="1" noChangeArrowheads="1"/>
          </p:cNvPicPr>
          <p:nvPr/>
        </p:nvPicPr>
        <p:blipFill>
          <a:blip r:embed="rId4" cstate="print"/>
          <a:srcRect t="14815"/>
          <a:stretch>
            <a:fillRect/>
          </a:stretch>
        </p:blipFill>
        <p:spPr bwMode="auto">
          <a:xfrm>
            <a:off x="251520" y="1065679"/>
            <a:ext cx="3331091" cy="3312368"/>
          </a:xfrm>
          <a:prstGeom prst="rect">
            <a:avLst/>
          </a:prstGeom>
          <a:noFill/>
        </p:spPr>
      </p:pic>
      <p:sp>
        <p:nvSpPr>
          <p:cNvPr id="4" name="矩形 3"/>
          <p:cNvSpPr/>
          <p:nvPr/>
        </p:nvSpPr>
        <p:spPr>
          <a:xfrm>
            <a:off x="323528" y="4450055"/>
            <a:ext cx="3259226" cy="353943"/>
          </a:xfrm>
          <a:prstGeom prst="rect">
            <a:avLst/>
          </a:prstGeom>
        </p:spPr>
        <p:txBody>
          <a:bodyPr wrap="none">
            <a:spAutoFit/>
          </a:bodyPr>
          <a:lstStyle/>
          <a:p>
            <a:r>
              <a:rPr lang="zh-CN" altLang="en-US" sz="1700" dirty="0" smtClean="0"/>
              <a:t>北约全面接管对利比亚军事行动</a:t>
            </a:r>
            <a:endParaRPr lang="zh-CN" altLang="en-US" sz="1700" dirty="0"/>
          </a:p>
        </p:txBody>
      </p:sp>
      <p:sp>
        <p:nvSpPr>
          <p:cNvPr id="72708" name="AutoShape 4" descr="http://img4.imgtn.bdimg.com/it/u=4026726703,3803980783&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72710" name="AutoShape 6" descr="http://img4.imgtn.bdimg.com/it/u=4026726703,3803980783&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72712" name="AutoShape 8" descr="http://img2.imgtn.bdimg.com/it/u=4026726703,3803980783&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72714" name="AutoShape 10" descr="http://img2.imgtn.bdimg.com/it/u=4026726703,3803980783&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72715" name="Picture 11" descr="F:\欧洲危机\u=4026726703,3803980783&amp;fm=214&amp;gp=0.jpg"/>
          <p:cNvPicPr>
            <a:picLocks noChangeAspect="1" noChangeArrowheads="1"/>
          </p:cNvPicPr>
          <p:nvPr/>
        </p:nvPicPr>
        <p:blipFill>
          <a:blip r:embed="rId5" cstate="print"/>
          <a:srcRect/>
          <a:stretch>
            <a:fillRect/>
          </a:stretch>
        </p:blipFill>
        <p:spPr bwMode="auto">
          <a:xfrm rot="20449419">
            <a:off x="3447135" y="1207887"/>
            <a:ext cx="2541030" cy="1910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2717" name="AutoShape 13" descr="http://img3.imgtn.bdimg.com/it/u=3158143929,2121179210&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2" name="矩形 11"/>
          <p:cNvSpPr/>
          <p:nvPr/>
        </p:nvSpPr>
        <p:spPr>
          <a:xfrm>
            <a:off x="3779912" y="3435846"/>
            <a:ext cx="3600400" cy="1421928"/>
          </a:xfrm>
          <a:prstGeom prst="rect">
            <a:avLst/>
          </a:prstGeom>
        </p:spPr>
        <p:txBody>
          <a:bodyPr wrap="square">
            <a:spAutoFit/>
          </a:bodyPr>
          <a:lstStyle/>
          <a:p>
            <a:pPr>
              <a:lnSpc>
                <a:spcPct val="120000"/>
              </a:lnSpc>
            </a:pPr>
            <a:r>
              <a:rPr lang="en-US" altLang="zh-CN" dirty="0" smtClean="0"/>
              <a:t>         </a:t>
            </a:r>
            <a:r>
              <a:rPr lang="zh-CN" altLang="zh-CN" dirty="0" smtClean="0"/>
              <a:t>西方在利比亚虽然推翻了卡扎菲政权，但是至今这个国家没有一个新的权威政府取而代之，以确保国家的稳定和正常运转。</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checkerboard(across)">
                                      <p:cBhvr>
                                        <p:cTn id="7" dur="500"/>
                                        <p:tgtEl>
                                          <p:spTgt spid="7270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72715"/>
                                        </p:tgtEl>
                                        <p:attrNameLst>
                                          <p:attrName>style.visibility</p:attrName>
                                        </p:attrNameLst>
                                      </p:cBhvr>
                                      <p:to>
                                        <p:strVal val="visible"/>
                                      </p:to>
                                    </p:set>
                                    <p:anim calcmode="lin" valueType="num">
                                      <p:cBhvr>
                                        <p:cTn id="14" dur="500" fill="hold"/>
                                        <p:tgtEl>
                                          <p:spTgt spid="72715"/>
                                        </p:tgtEl>
                                        <p:attrNameLst>
                                          <p:attrName>ppt_w</p:attrName>
                                        </p:attrNameLst>
                                      </p:cBhvr>
                                      <p:tavLst>
                                        <p:tav tm="0">
                                          <p:val>
                                            <p:fltVal val="0"/>
                                          </p:val>
                                        </p:tav>
                                        <p:tav tm="100000">
                                          <p:val>
                                            <p:strVal val="#ppt_w"/>
                                          </p:val>
                                        </p:tav>
                                      </p:tavLst>
                                    </p:anim>
                                    <p:anim calcmode="lin" valueType="num">
                                      <p:cBhvr>
                                        <p:cTn id="15" dur="500" fill="hold"/>
                                        <p:tgtEl>
                                          <p:spTgt spid="72715"/>
                                        </p:tgtEl>
                                        <p:attrNameLst>
                                          <p:attrName>ppt_h</p:attrName>
                                        </p:attrNameLst>
                                      </p:cBhvr>
                                      <p:tavLst>
                                        <p:tav tm="0">
                                          <p:val>
                                            <p:fltVal val="0"/>
                                          </p:val>
                                        </p:tav>
                                        <p:tav tm="100000">
                                          <p:val>
                                            <p:strVal val="#ppt_h"/>
                                          </p:val>
                                        </p:tav>
                                      </p:tavLst>
                                    </p:anim>
                                    <p:anim calcmode="lin" valueType="num">
                                      <p:cBhvr>
                                        <p:cTn id="16" dur="500" fill="hold"/>
                                        <p:tgtEl>
                                          <p:spTgt spid="72715"/>
                                        </p:tgtEl>
                                        <p:attrNameLst>
                                          <p:attrName>style.rotation</p:attrName>
                                        </p:attrNameLst>
                                      </p:cBhvr>
                                      <p:tavLst>
                                        <p:tav tm="0">
                                          <p:val>
                                            <p:fltVal val="360"/>
                                          </p:val>
                                        </p:tav>
                                        <p:tav tm="100000">
                                          <p:val>
                                            <p:fltVal val="0"/>
                                          </p:val>
                                        </p:tav>
                                      </p:tavLst>
                                    </p:anim>
                                    <p:animEffect transition="in" filter="fade">
                                      <p:cBhvr>
                                        <p:cTn id="17" dur="500"/>
                                        <p:tgtEl>
                                          <p:spTgt spid="72715"/>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72718"/>
                                        </p:tgtEl>
                                        <p:attrNameLst>
                                          <p:attrName>style.visibility</p:attrName>
                                        </p:attrNameLst>
                                      </p:cBhvr>
                                      <p:to>
                                        <p:strVal val="visible"/>
                                      </p:to>
                                    </p:set>
                                    <p:anim calcmode="lin" valueType="num">
                                      <p:cBhvr>
                                        <p:cTn id="21" dur="500" fill="hold"/>
                                        <p:tgtEl>
                                          <p:spTgt spid="72718"/>
                                        </p:tgtEl>
                                        <p:attrNameLst>
                                          <p:attrName>ppt_w</p:attrName>
                                        </p:attrNameLst>
                                      </p:cBhvr>
                                      <p:tavLst>
                                        <p:tav tm="0">
                                          <p:val>
                                            <p:fltVal val="0"/>
                                          </p:val>
                                        </p:tav>
                                        <p:tav tm="100000">
                                          <p:val>
                                            <p:strVal val="#ppt_w"/>
                                          </p:val>
                                        </p:tav>
                                      </p:tavLst>
                                    </p:anim>
                                    <p:anim calcmode="lin" valueType="num">
                                      <p:cBhvr>
                                        <p:cTn id="22" dur="500" fill="hold"/>
                                        <p:tgtEl>
                                          <p:spTgt spid="72718"/>
                                        </p:tgtEl>
                                        <p:attrNameLst>
                                          <p:attrName>ppt_h</p:attrName>
                                        </p:attrNameLst>
                                      </p:cBhvr>
                                      <p:tavLst>
                                        <p:tav tm="0">
                                          <p:val>
                                            <p:fltVal val="0"/>
                                          </p:val>
                                        </p:tav>
                                        <p:tav tm="100000">
                                          <p:val>
                                            <p:strVal val="#ppt_h"/>
                                          </p:val>
                                        </p:tav>
                                      </p:tavLst>
                                    </p:anim>
                                    <p:anim calcmode="lin" valueType="num">
                                      <p:cBhvr>
                                        <p:cTn id="23" dur="500" fill="hold"/>
                                        <p:tgtEl>
                                          <p:spTgt spid="72718"/>
                                        </p:tgtEl>
                                        <p:attrNameLst>
                                          <p:attrName>style.rotation</p:attrName>
                                        </p:attrNameLst>
                                      </p:cBhvr>
                                      <p:tavLst>
                                        <p:tav tm="0">
                                          <p:val>
                                            <p:fltVal val="360"/>
                                          </p:val>
                                        </p:tav>
                                        <p:tav tm="100000">
                                          <p:val>
                                            <p:fltVal val="0"/>
                                          </p:val>
                                        </p:tav>
                                      </p:tavLst>
                                    </p:anim>
                                    <p:animEffect transition="in" filter="fade">
                                      <p:cBhvr>
                                        <p:cTn id="24" dur="500"/>
                                        <p:tgtEl>
                                          <p:spTgt spid="72718"/>
                                        </p:tgtEl>
                                      </p:cBhvr>
                                    </p:animEffect>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1"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叙利亚战乱</a:t>
            </a:r>
            <a:endParaRPr lang="zh-CN" altLang="en-US" dirty="0"/>
          </a:p>
        </p:txBody>
      </p:sp>
      <p:grpSp>
        <p:nvGrpSpPr>
          <p:cNvPr id="25" name="组合 24"/>
          <p:cNvGrpSpPr/>
          <p:nvPr/>
        </p:nvGrpSpPr>
        <p:grpSpPr>
          <a:xfrm>
            <a:off x="251520" y="987574"/>
            <a:ext cx="8784976" cy="1089412"/>
            <a:chOff x="251520" y="987574"/>
            <a:chExt cx="8784976" cy="1089412"/>
          </a:xfrm>
        </p:grpSpPr>
        <p:cxnSp>
          <p:nvCxnSpPr>
            <p:cNvPr id="4" name="直接连接符 3"/>
            <p:cNvCxnSpPr/>
            <p:nvPr/>
          </p:nvCxnSpPr>
          <p:spPr>
            <a:xfrm>
              <a:off x="395536" y="1563638"/>
              <a:ext cx="7488832"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755576" y="1491630"/>
              <a:ext cx="144016" cy="14401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23528" y="1707654"/>
              <a:ext cx="1114408" cy="369332"/>
            </a:xfrm>
            <a:prstGeom prst="rect">
              <a:avLst/>
            </a:prstGeom>
          </p:spPr>
          <p:txBody>
            <a:bodyPr wrap="none">
              <a:spAutoFit/>
            </a:bodyPr>
            <a:lstStyle/>
            <a:p>
              <a:r>
                <a:rPr lang="en-US" altLang="zh-CN" dirty="0" smtClean="0"/>
                <a:t>2011</a:t>
              </a:r>
              <a:r>
                <a:rPr lang="zh-CN" altLang="en-US" dirty="0" smtClean="0"/>
                <a:t>年初</a:t>
              </a:r>
              <a:endParaRPr lang="zh-CN" altLang="en-US" dirty="0"/>
            </a:p>
          </p:txBody>
        </p:sp>
        <p:sp>
          <p:nvSpPr>
            <p:cNvPr id="7" name="矩形 6"/>
            <p:cNvSpPr/>
            <p:nvPr/>
          </p:nvSpPr>
          <p:spPr>
            <a:xfrm>
              <a:off x="251520" y="987574"/>
              <a:ext cx="1107996" cy="461665"/>
            </a:xfrm>
            <a:prstGeom prst="rect">
              <a:avLst/>
            </a:prstGeom>
          </p:spPr>
          <p:txBody>
            <a:bodyPr wrap="none">
              <a:spAutoFit/>
            </a:bodyPr>
            <a:lstStyle/>
            <a:p>
              <a:pPr algn="ctr"/>
              <a:r>
                <a:rPr lang="zh-CN" altLang="zh-CN" sz="1200" dirty="0" smtClean="0"/>
                <a:t>政府与反对派</a:t>
              </a:r>
              <a:endParaRPr lang="en-US" altLang="zh-CN" sz="1200" dirty="0" smtClean="0"/>
            </a:p>
            <a:p>
              <a:pPr algn="ctr"/>
              <a:r>
                <a:rPr lang="zh-CN" altLang="zh-CN" sz="1200" dirty="0" smtClean="0"/>
                <a:t>爆发冲突</a:t>
              </a:r>
              <a:endParaRPr lang="zh-CN" altLang="en-US" sz="1200" dirty="0"/>
            </a:p>
          </p:txBody>
        </p:sp>
        <p:sp>
          <p:nvSpPr>
            <p:cNvPr id="8" name="椭圆 7"/>
            <p:cNvSpPr/>
            <p:nvPr/>
          </p:nvSpPr>
          <p:spPr>
            <a:xfrm>
              <a:off x="2620493" y="1491630"/>
              <a:ext cx="144016" cy="14401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188445" y="1707654"/>
              <a:ext cx="1231427" cy="369332"/>
            </a:xfrm>
            <a:prstGeom prst="rect">
              <a:avLst/>
            </a:prstGeom>
          </p:spPr>
          <p:txBody>
            <a:bodyPr wrap="none">
              <a:spAutoFit/>
            </a:bodyPr>
            <a:lstStyle/>
            <a:p>
              <a:r>
                <a:rPr lang="en-US" altLang="zh-CN" dirty="0" smtClean="0"/>
                <a:t>2011</a:t>
              </a:r>
              <a:r>
                <a:rPr lang="zh-CN" altLang="en-US" dirty="0" smtClean="0"/>
                <a:t>年</a:t>
              </a:r>
              <a:r>
                <a:rPr lang="en-US" altLang="zh-CN" dirty="0" smtClean="0"/>
                <a:t>3</a:t>
              </a:r>
              <a:r>
                <a:rPr lang="zh-CN" altLang="en-US" dirty="0" smtClean="0"/>
                <a:t>月</a:t>
              </a:r>
              <a:endParaRPr lang="zh-CN" altLang="en-US" dirty="0"/>
            </a:p>
          </p:txBody>
        </p:sp>
        <p:sp>
          <p:nvSpPr>
            <p:cNvPr id="10" name="矩形 9"/>
            <p:cNvSpPr/>
            <p:nvPr/>
          </p:nvSpPr>
          <p:spPr>
            <a:xfrm>
              <a:off x="2116437" y="987574"/>
              <a:ext cx="1261884" cy="461665"/>
            </a:xfrm>
            <a:prstGeom prst="rect">
              <a:avLst/>
            </a:prstGeom>
          </p:spPr>
          <p:txBody>
            <a:bodyPr wrap="none">
              <a:spAutoFit/>
            </a:bodyPr>
            <a:lstStyle/>
            <a:p>
              <a:pPr algn="ctr"/>
              <a:r>
                <a:rPr lang="zh-CN" altLang="zh-CN" sz="1200" dirty="0" smtClean="0"/>
                <a:t>政府军与反对派</a:t>
              </a:r>
              <a:endParaRPr lang="en-US" altLang="zh-CN" sz="1200" dirty="0" smtClean="0"/>
            </a:p>
            <a:p>
              <a:pPr algn="ctr"/>
              <a:r>
                <a:rPr lang="zh-CN" altLang="en-US" sz="1200" dirty="0" smtClean="0"/>
                <a:t>发生</a:t>
              </a:r>
              <a:r>
                <a:rPr lang="zh-CN" altLang="zh-CN" sz="1200" dirty="0" smtClean="0"/>
                <a:t>武装冲突</a:t>
              </a:r>
              <a:endParaRPr lang="zh-CN" altLang="en-US" sz="1200" dirty="0"/>
            </a:p>
          </p:txBody>
        </p:sp>
        <p:sp>
          <p:nvSpPr>
            <p:cNvPr id="11" name="椭圆 10"/>
            <p:cNvSpPr/>
            <p:nvPr/>
          </p:nvSpPr>
          <p:spPr>
            <a:xfrm>
              <a:off x="4499992" y="1491630"/>
              <a:ext cx="144016" cy="14401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067944" y="1707654"/>
              <a:ext cx="1231427" cy="369332"/>
            </a:xfrm>
            <a:prstGeom prst="rect">
              <a:avLst/>
            </a:prstGeom>
          </p:spPr>
          <p:txBody>
            <a:bodyPr wrap="none">
              <a:spAutoFit/>
            </a:bodyPr>
            <a:lstStyle/>
            <a:p>
              <a:r>
                <a:rPr lang="en-US" altLang="zh-CN" dirty="0" smtClean="0"/>
                <a:t>2013</a:t>
              </a:r>
              <a:r>
                <a:rPr lang="zh-CN" altLang="en-US" dirty="0" smtClean="0"/>
                <a:t>年</a:t>
              </a:r>
              <a:r>
                <a:rPr lang="en-US" altLang="zh-CN" dirty="0" smtClean="0"/>
                <a:t>8</a:t>
              </a:r>
              <a:r>
                <a:rPr lang="zh-CN" altLang="en-US" dirty="0" smtClean="0"/>
                <a:t>月</a:t>
              </a:r>
              <a:endParaRPr lang="zh-CN" altLang="en-US" dirty="0"/>
            </a:p>
          </p:txBody>
        </p:sp>
        <p:sp>
          <p:nvSpPr>
            <p:cNvPr id="13" name="矩形 12"/>
            <p:cNvSpPr/>
            <p:nvPr/>
          </p:nvSpPr>
          <p:spPr>
            <a:xfrm>
              <a:off x="3611217" y="987574"/>
              <a:ext cx="2031325" cy="461665"/>
            </a:xfrm>
            <a:prstGeom prst="rect">
              <a:avLst/>
            </a:prstGeom>
          </p:spPr>
          <p:txBody>
            <a:bodyPr wrap="none">
              <a:spAutoFit/>
            </a:bodyPr>
            <a:lstStyle/>
            <a:p>
              <a:pPr algn="ctr"/>
              <a:r>
                <a:rPr lang="zh-CN" altLang="zh-CN" sz="1200" dirty="0" smtClean="0"/>
                <a:t>西方准备对叙利亚直接</a:t>
              </a:r>
              <a:endParaRPr lang="en-US" altLang="zh-CN" sz="1200" dirty="0" smtClean="0"/>
            </a:p>
            <a:p>
              <a:pPr algn="ctr"/>
              <a:r>
                <a:rPr lang="zh-CN" altLang="zh-CN" sz="1200" dirty="0" smtClean="0"/>
                <a:t>采取军事打击行动</a:t>
              </a:r>
              <a:r>
                <a:rPr lang="zh-CN" altLang="en-US" sz="1200" dirty="0" smtClean="0"/>
                <a:t>但被平息</a:t>
              </a:r>
              <a:endParaRPr lang="zh-CN" altLang="en-US" sz="1200" dirty="0"/>
            </a:p>
          </p:txBody>
        </p:sp>
        <p:sp>
          <p:nvSpPr>
            <p:cNvPr id="16" name="椭圆 15"/>
            <p:cNvSpPr/>
            <p:nvPr/>
          </p:nvSpPr>
          <p:spPr>
            <a:xfrm>
              <a:off x="6588224" y="1491630"/>
              <a:ext cx="144016" cy="14401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300192" y="1707654"/>
              <a:ext cx="646331" cy="369332"/>
            </a:xfrm>
            <a:prstGeom prst="rect">
              <a:avLst/>
            </a:prstGeom>
          </p:spPr>
          <p:txBody>
            <a:bodyPr wrap="none">
              <a:spAutoFit/>
            </a:bodyPr>
            <a:lstStyle/>
            <a:p>
              <a:r>
                <a:rPr lang="zh-CN" altLang="en-US" dirty="0" smtClean="0"/>
                <a:t>之后</a:t>
              </a:r>
              <a:endParaRPr lang="zh-CN" altLang="en-US" dirty="0"/>
            </a:p>
          </p:txBody>
        </p:sp>
        <p:sp>
          <p:nvSpPr>
            <p:cNvPr id="18" name="矩形 17"/>
            <p:cNvSpPr/>
            <p:nvPr/>
          </p:nvSpPr>
          <p:spPr>
            <a:xfrm>
              <a:off x="5776393" y="987574"/>
              <a:ext cx="1877437" cy="461665"/>
            </a:xfrm>
            <a:prstGeom prst="rect">
              <a:avLst/>
            </a:prstGeom>
          </p:spPr>
          <p:txBody>
            <a:bodyPr wrap="none">
              <a:spAutoFit/>
            </a:bodyPr>
            <a:lstStyle/>
            <a:p>
              <a:pPr algn="ctr"/>
              <a:r>
                <a:rPr lang="zh-CN" altLang="zh-CN" sz="1200" dirty="0" smtClean="0"/>
                <a:t>政府军同反政府武装</a:t>
              </a:r>
              <a:endParaRPr lang="en-US" altLang="zh-CN" sz="1200" dirty="0" smtClean="0"/>
            </a:p>
            <a:p>
              <a:pPr algn="ctr"/>
              <a:r>
                <a:rPr lang="zh-CN" altLang="zh-CN" sz="1200" dirty="0" smtClean="0"/>
                <a:t>的武装冲击依然不断升级</a:t>
              </a:r>
              <a:endParaRPr lang="zh-CN" altLang="en-US" sz="1200" dirty="0"/>
            </a:p>
          </p:txBody>
        </p:sp>
        <p:sp>
          <p:nvSpPr>
            <p:cNvPr id="19" name="矩形 18"/>
            <p:cNvSpPr/>
            <p:nvPr/>
          </p:nvSpPr>
          <p:spPr>
            <a:xfrm>
              <a:off x="7740352" y="1123123"/>
              <a:ext cx="1187624" cy="792088"/>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7668344" y="1017247"/>
              <a:ext cx="1368152" cy="1015663"/>
            </a:xfrm>
            <a:prstGeom prst="rect">
              <a:avLst/>
            </a:prstGeom>
            <a:solidFill>
              <a:schemeClr val="accent2">
                <a:lumMod val="75000"/>
              </a:schemeClr>
            </a:solidFill>
          </p:spPr>
          <p:txBody>
            <a:bodyPr wrap="square" rtlCol="0">
              <a:spAutoFit/>
            </a:bodyPr>
            <a:lstStyle/>
            <a:p>
              <a:pPr algn="dist"/>
              <a:r>
                <a:rPr lang="zh-CN" altLang="zh-CN" sz="2000" dirty="0" smtClean="0">
                  <a:solidFill>
                    <a:schemeClr val="bg1"/>
                  </a:solidFill>
                </a:rPr>
                <a:t>叙利亚战乱持进入第</a:t>
              </a:r>
              <a:r>
                <a:rPr lang="en-US" altLang="zh-CN" sz="2000" dirty="0" smtClean="0">
                  <a:solidFill>
                    <a:schemeClr val="bg1"/>
                  </a:solidFill>
                </a:rPr>
                <a:t>6</a:t>
              </a:r>
              <a:r>
                <a:rPr lang="zh-CN" altLang="zh-CN" sz="2000" dirty="0" smtClean="0">
                  <a:solidFill>
                    <a:schemeClr val="bg1"/>
                  </a:solidFill>
                </a:rPr>
                <a:t>个年头</a:t>
              </a:r>
              <a:endParaRPr lang="zh-CN" altLang="en-US" sz="2000" dirty="0">
                <a:solidFill>
                  <a:schemeClr val="bg1"/>
                </a:solidFill>
              </a:endParaRPr>
            </a:p>
          </p:txBody>
        </p:sp>
      </p:grpSp>
      <p:pic>
        <p:nvPicPr>
          <p:cNvPr id="21" name="Picture 2" descr="F:\欧洲危机\48193189_5.jpg"/>
          <p:cNvPicPr>
            <a:picLocks noChangeAspect="1" noChangeArrowheads="1"/>
          </p:cNvPicPr>
          <p:nvPr/>
        </p:nvPicPr>
        <p:blipFill>
          <a:blip r:embed="rId2" cstate="print"/>
          <a:srcRect t="32000" r="49652"/>
          <a:stretch>
            <a:fillRect/>
          </a:stretch>
        </p:blipFill>
        <p:spPr bwMode="auto">
          <a:xfrm>
            <a:off x="323528" y="2067694"/>
            <a:ext cx="3658718" cy="2448272"/>
          </a:xfrm>
          <a:prstGeom prst="rect">
            <a:avLst/>
          </a:prstGeom>
          <a:noFill/>
        </p:spPr>
      </p:pic>
      <p:sp>
        <p:nvSpPr>
          <p:cNvPr id="22" name="矩形 21"/>
          <p:cNvSpPr/>
          <p:nvPr/>
        </p:nvSpPr>
        <p:spPr>
          <a:xfrm>
            <a:off x="552033" y="4578682"/>
            <a:ext cx="2723823" cy="369332"/>
          </a:xfrm>
          <a:prstGeom prst="rect">
            <a:avLst/>
          </a:prstGeom>
        </p:spPr>
        <p:txBody>
          <a:bodyPr wrap="none">
            <a:spAutoFit/>
          </a:bodyPr>
          <a:lstStyle/>
          <a:p>
            <a:r>
              <a:rPr lang="zh-CN" altLang="en-US" dirty="0" smtClean="0"/>
              <a:t>陷于</a:t>
            </a:r>
            <a:r>
              <a:rPr lang="zh-CN" altLang="zh-CN" dirty="0" smtClean="0"/>
              <a:t>长期战乱</a:t>
            </a:r>
            <a:r>
              <a:rPr lang="zh-CN" altLang="en-US" dirty="0" smtClean="0"/>
              <a:t>中的叙利亚</a:t>
            </a:r>
            <a:endParaRPr lang="zh-CN" altLang="en-US" dirty="0"/>
          </a:p>
        </p:txBody>
      </p:sp>
      <p:pic>
        <p:nvPicPr>
          <p:cNvPr id="23" name="Picture 3" descr="F:\欧洲危机\11385343fbf2b2119fcee661c88065380cd78e38.jpg"/>
          <p:cNvPicPr>
            <a:picLocks noChangeAspect="1" noChangeArrowheads="1"/>
          </p:cNvPicPr>
          <p:nvPr/>
        </p:nvPicPr>
        <p:blipFill>
          <a:blip r:embed="rId3" cstate="print"/>
          <a:srcRect/>
          <a:stretch>
            <a:fillRect/>
          </a:stretch>
        </p:blipFill>
        <p:spPr bwMode="auto">
          <a:xfrm>
            <a:off x="4283968" y="2067694"/>
            <a:ext cx="4032448" cy="2431329"/>
          </a:xfrm>
          <a:prstGeom prst="rect">
            <a:avLst/>
          </a:prstGeom>
          <a:noFill/>
          <a:ln w="28575">
            <a:solidFill>
              <a:schemeClr val="tx1"/>
            </a:solidFill>
          </a:ln>
        </p:spPr>
      </p:pic>
      <p:sp>
        <p:nvSpPr>
          <p:cNvPr id="24" name="矩形 23"/>
          <p:cNvSpPr/>
          <p:nvPr/>
        </p:nvSpPr>
        <p:spPr>
          <a:xfrm>
            <a:off x="5004048" y="4587974"/>
            <a:ext cx="2262158" cy="369332"/>
          </a:xfrm>
          <a:prstGeom prst="rect">
            <a:avLst/>
          </a:prstGeom>
        </p:spPr>
        <p:txBody>
          <a:bodyPr wrap="none">
            <a:spAutoFit/>
          </a:bodyPr>
          <a:lstStyle/>
          <a:p>
            <a:r>
              <a:rPr lang="zh-CN" altLang="en-US" dirty="0" smtClean="0"/>
              <a:t>叙利亚周边局势一览</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par>
                          <p:cTn id="17" fill="hold">
                            <p:stCondLst>
                              <p:cond delay="1000"/>
                            </p:stCondLst>
                            <p:childTnLst>
                              <p:par>
                                <p:cTn id="18" presetID="53"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0"/>
          <p:cNvGrpSpPr/>
          <p:nvPr/>
        </p:nvGrpSpPr>
        <p:grpSpPr>
          <a:xfrm>
            <a:off x="251520" y="3219823"/>
            <a:ext cx="3290302" cy="1728191"/>
            <a:chOff x="4027370" y="971209"/>
            <a:chExt cx="3769081" cy="2120961"/>
          </a:xfrm>
        </p:grpSpPr>
        <p:pic>
          <p:nvPicPr>
            <p:cNvPr id="4102" name="Picture 6" descr="http://img1.cache.netease.com/catchpic/9/98/98F0B05EAAF0BC88CF2126F7C7E03722.jpg"/>
            <p:cNvPicPr>
              <a:picLocks noChangeAspect="1" noChangeArrowheads="1"/>
            </p:cNvPicPr>
            <p:nvPr/>
          </p:nvPicPr>
          <p:blipFill>
            <a:blip r:embed="rId3" cstate="print"/>
            <a:srcRect/>
            <a:stretch>
              <a:fillRect/>
            </a:stretch>
          </p:blipFill>
          <p:spPr bwMode="auto">
            <a:xfrm>
              <a:off x="4027370" y="1059581"/>
              <a:ext cx="3230570" cy="1944216"/>
            </a:xfrm>
            <a:prstGeom prst="rect">
              <a:avLst/>
            </a:prstGeom>
            <a:noFill/>
          </p:spPr>
        </p:pic>
        <p:sp>
          <p:nvSpPr>
            <p:cNvPr id="10" name="TextBox 9"/>
            <p:cNvSpPr txBox="1"/>
            <p:nvPr/>
          </p:nvSpPr>
          <p:spPr>
            <a:xfrm>
              <a:off x="7161840" y="971209"/>
              <a:ext cx="634611" cy="2120961"/>
            </a:xfrm>
            <a:prstGeom prst="rect">
              <a:avLst/>
            </a:prstGeom>
            <a:noFill/>
          </p:spPr>
          <p:txBody>
            <a:bodyPr vert="eaVert" wrap="square" rtlCol="0">
              <a:spAutoFit/>
            </a:bodyPr>
            <a:lstStyle/>
            <a:p>
              <a:pPr algn="ctr"/>
              <a:r>
                <a:rPr lang="en-US" altLang="zh-CN" sz="1200" dirty="0" smtClean="0"/>
                <a:t>2014</a:t>
              </a:r>
              <a:r>
                <a:rPr lang="zh-CN" altLang="en-US" sz="1200" dirty="0" smtClean="0"/>
                <a:t>年</a:t>
              </a:r>
              <a:r>
                <a:rPr lang="en-US" altLang="zh-CN" sz="1200" dirty="0" smtClean="0"/>
                <a:t>7</a:t>
              </a:r>
              <a:r>
                <a:rPr lang="zh-CN" altLang="en-US" sz="1200" dirty="0" smtClean="0"/>
                <a:t>月“伊斯兰国”发布的领土远景图</a:t>
              </a:r>
              <a:endParaRPr lang="zh-CN" altLang="en-US" sz="1200" dirty="0"/>
            </a:p>
          </p:txBody>
        </p:sp>
      </p:grpSp>
      <p:grpSp>
        <p:nvGrpSpPr>
          <p:cNvPr id="17" name="组合 16"/>
          <p:cNvGrpSpPr/>
          <p:nvPr/>
        </p:nvGrpSpPr>
        <p:grpSpPr>
          <a:xfrm>
            <a:off x="179512" y="987574"/>
            <a:ext cx="3528392" cy="2160240"/>
            <a:chOff x="179512" y="987574"/>
            <a:chExt cx="3528392" cy="2160240"/>
          </a:xfrm>
        </p:grpSpPr>
        <p:pic>
          <p:nvPicPr>
            <p:cNvPr id="73735" name="Picture 7"/>
            <p:cNvPicPr>
              <a:picLocks noChangeAspect="1" noChangeArrowheads="1"/>
            </p:cNvPicPr>
            <p:nvPr/>
          </p:nvPicPr>
          <p:blipFill>
            <a:blip r:embed="rId4" cstate="print"/>
            <a:srcRect t="2940" b="8853"/>
            <a:stretch>
              <a:fillRect/>
            </a:stretch>
          </p:blipFill>
          <p:spPr bwMode="auto">
            <a:xfrm>
              <a:off x="179512" y="987574"/>
              <a:ext cx="3528392" cy="2160240"/>
            </a:xfrm>
            <a:prstGeom prst="rect">
              <a:avLst/>
            </a:prstGeom>
            <a:noFill/>
            <a:ln w="9525">
              <a:noFill/>
              <a:miter lim="800000"/>
              <a:headEnd/>
              <a:tailEnd/>
            </a:ln>
            <a:effectLst/>
          </p:spPr>
        </p:pic>
        <p:pic>
          <p:nvPicPr>
            <p:cNvPr id="4100" name="Picture 4" descr="https://timgsa.baidu.com/timg?image&amp;quality=80&amp;size=b9999_10000&amp;sec=1486171834608&amp;di=284ca6488a8df852df01fa15064a17a4&amp;imgtype=0&amp;src=http%3A%2F%2Fi0.hexunimg.cn%2F2016-03-11%2F182704781.jpg"/>
            <p:cNvPicPr>
              <a:picLocks noChangeAspect="1" noChangeArrowheads="1"/>
            </p:cNvPicPr>
            <p:nvPr/>
          </p:nvPicPr>
          <p:blipFill>
            <a:blip r:embed="rId5" cstate="print"/>
            <a:srcRect/>
            <a:stretch>
              <a:fillRect/>
            </a:stretch>
          </p:blipFill>
          <p:spPr bwMode="auto">
            <a:xfrm>
              <a:off x="683568" y="2283718"/>
              <a:ext cx="740838" cy="474317"/>
            </a:xfrm>
            <a:prstGeom prst="rect">
              <a:avLst/>
            </a:prstGeom>
            <a:noFill/>
          </p:spPr>
        </p:pic>
      </p:grpSp>
      <p:grpSp>
        <p:nvGrpSpPr>
          <p:cNvPr id="15" name="组合 14"/>
          <p:cNvGrpSpPr/>
          <p:nvPr/>
        </p:nvGrpSpPr>
        <p:grpSpPr>
          <a:xfrm>
            <a:off x="6300192" y="2595889"/>
            <a:ext cx="2661942" cy="2280117"/>
            <a:chOff x="3779912" y="987574"/>
            <a:chExt cx="2661942" cy="2280117"/>
          </a:xfrm>
        </p:grpSpPr>
        <p:pic>
          <p:nvPicPr>
            <p:cNvPr id="4104" name="Picture 8" descr="https://timgsa.baidu.com/timg?image&amp;quality=80&amp;size=b9999_10000&amp;sec=1486172378584&amp;di=8887883d6184403d8a52804874455e3a&amp;imgtype=0&amp;src=http%3A%2F%2Fwww.people.com.cn%2Fh%2Fpic%2F20150603%2F59%2F13500603530170455223.jpg"/>
            <p:cNvPicPr>
              <a:picLocks noChangeAspect="1" noChangeArrowheads="1"/>
            </p:cNvPicPr>
            <p:nvPr/>
          </p:nvPicPr>
          <p:blipFill>
            <a:blip r:embed="rId6" cstate="print"/>
            <a:srcRect/>
            <a:stretch>
              <a:fillRect/>
            </a:stretch>
          </p:blipFill>
          <p:spPr bwMode="auto">
            <a:xfrm>
              <a:off x="3851920" y="1539499"/>
              <a:ext cx="2589934" cy="1728192"/>
            </a:xfrm>
            <a:prstGeom prst="rect">
              <a:avLst/>
            </a:prstGeom>
            <a:noFill/>
          </p:spPr>
        </p:pic>
        <p:sp>
          <p:nvSpPr>
            <p:cNvPr id="13" name="矩形 12"/>
            <p:cNvSpPr/>
            <p:nvPr/>
          </p:nvSpPr>
          <p:spPr>
            <a:xfrm>
              <a:off x="3779912" y="987574"/>
              <a:ext cx="2646878" cy="584775"/>
            </a:xfrm>
            <a:prstGeom prst="rect">
              <a:avLst/>
            </a:prstGeom>
          </p:spPr>
          <p:txBody>
            <a:bodyPr wrap="none">
              <a:spAutoFit/>
            </a:bodyPr>
            <a:lstStyle/>
            <a:p>
              <a:pPr algn="ctr"/>
              <a:r>
                <a:rPr lang="en-US" altLang="zh-CN" sz="1600" dirty="0" smtClean="0"/>
                <a:t>2015</a:t>
              </a:r>
              <a:r>
                <a:rPr lang="zh-CN" altLang="en-US" sz="1600" dirty="0" smtClean="0"/>
                <a:t>年打击“伊斯兰国”</a:t>
              </a:r>
              <a:endParaRPr lang="en-US" altLang="zh-CN" sz="1600" dirty="0" smtClean="0"/>
            </a:p>
            <a:p>
              <a:pPr algn="ctr"/>
              <a:r>
                <a:rPr lang="zh-CN" altLang="en-US" sz="1600" dirty="0" smtClean="0"/>
                <a:t>部长级国际会议在法国召开</a:t>
              </a:r>
              <a:endParaRPr lang="zh-CN" altLang="en-US" sz="1600" dirty="0"/>
            </a:p>
          </p:txBody>
        </p:sp>
      </p:grpSp>
      <p:pic>
        <p:nvPicPr>
          <p:cNvPr id="74756" name="Picture 4" descr="https://timgsa.baidu.com/timg?image&amp;quality=80&amp;size=b9999_10000&amp;sec=1486173215554&amp;di=1e2a8c32026eb6e420d6c7863d312ba7&amp;imgtype=0&amp;src=http%3A%2F%2Fwww.ksks001.com%2Fimg1%2F17002772402433987498.jpeg"/>
          <p:cNvPicPr>
            <a:picLocks noChangeAspect="1" noChangeArrowheads="1"/>
          </p:cNvPicPr>
          <p:nvPr/>
        </p:nvPicPr>
        <p:blipFill>
          <a:blip r:embed="rId7" cstate="print"/>
          <a:srcRect b="8408"/>
          <a:stretch>
            <a:fillRect/>
          </a:stretch>
        </p:blipFill>
        <p:spPr bwMode="auto">
          <a:xfrm>
            <a:off x="3923928" y="3651870"/>
            <a:ext cx="1883075" cy="1152128"/>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4758" name="Picture 6" descr="https://timgsa.baidu.com/timg?image&amp;quality=80&amp;size=b9999_10000&amp;sec=1486173256485&amp;di=7d182e3bc66dde3e00d09a88abfca177&amp;imgtype=0&amp;src=http%3A%2F%2Fnews.k618.cn%2Fkx%2F201502%2FW020150204380010901569.jpg"/>
          <p:cNvPicPr>
            <a:picLocks noChangeAspect="1" noChangeArrowheads="1"/>
          </p:cNvPicPr>
          <p:nvPr/>
        </p:nvPicPr>
        <p:blipFill>
          <a:blip r:embed="rId8" cstate="print"/>
          <a:srcRect/>
          <a:stretch>
            <a:fillRect/>
          </a:stretch>
        </p:blipFill>
        <p:spPr bwMode="auto">
          <a:xfrm>
            <a:off x="6804248" y="1059582"/>
            <a:ext cx="1800200" cy="1194678"/>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8" name="组合 17"/>
          <p:cNvGrpSpPr/>
          <p:nvPr/>
        </p:nvGrpSpPr>
        <p:grpSpPr>
          <a:xfrm>
            <a:off x="3541822" y="843558"/>
            <a:ext cx="2875770" cy="2642810"/>
            <a:chOff x="3541822" y="843558"/>
            <a:chExt cx="2875770" cy="2642810"/>
          </a:xfrm>
        </p:grpSpPr>
        <p:sp>
          <p:nvSpPr>
            <p:cNvPr id="16" name="矩形 15"/>
            <p:cNvSpPr/>
            <p:nvPr/>
          </p:nvSpPr>
          <p:spPr>
            <a:xfrm>
              <a:off x="3541822" y="3147814"/>
              <a:ext cx="2875770" cy="338554"/>
            </a:xfrm>
            <a:prstGeom prst="rect">
              <a:avLst/>
            </a:prstGeom>
          </p:spPr>
          <p:txBody>
            <a:bodyPr wrap="square">
              <a:spAutoFit/>
            </a:bodyPr>
            <a:lstStyle/>
            <a:p>
              <a:pPr algn="ctr"/>
              <a:r>
                <a:rPr lang="zh-CN" altLang="en-US" sz="1600" dirty="0" smtClean="0"/>
                <a:t>美国将发力打击“伊斯兰国”</a:t>
              </a:r>
              <a:endParaRPr lang="zh-CN" altLang="en-US" sz="1600" dirty="0"/>
            </a:p>
          </p:txBody>
        </p:sp>
        <p:pic>
          <p:nvPicPr>
            <p:cNvPr id="74759" name="Picture 7"/>
            <p:cNvPicPr>
              <a:picLocks noChangeAspect="1" noChangeArrowheads="1"/>
            </p:cNvPicPr>
            <p:nvPr/>
          </p:nvPicPr>
          <p:blipFill>
            <a:blip r:embed="rId9" cstate="print"/>
            <a:srcRect/>
            <a:stretch>
              <a:fillRect/>
            </a:stretch>
          </p:blipFill>
          <p:spPr bwMode="auto">
            <a:xfrm>
              <a:off x="3563888" y="843558"/>
              <a:ext cx="2720975" cy="2293937"/>
            </a:xfrm>
            <a:prstGeom prst="rect">
              <a:avLst/>
            </a:prstGeom>
            <a:noFill/>
            <a:ln w="9525">
              <a:noFill/>
              <a:miter lim="800000"/>
              <a:headEnd/>
              <a:tailEnd/>
            </a:ln>
            <a:effectLst/>
          </p:spPr>
        </p:pic>
      </p:grpSp>
      <p:sp>
        <p:nvSpPr>
          <p:cNvPr id="2" name="标题 1"/>
          <p:cNvSpPr>
            <a:spLocks noGrp="1"/>
          </p:cNvSpPr>
          <p:nvPr>
            <p:ph type="title"/>
          </p:nvPr>
        </p:nvSpPr>
        <p:spPr/>
        <p:txBody>
          <a:bodyPr/>
          <a:lstStyle/>
          <a:p>
            <a:r>
              <a:rPr lang="zh-CN" altLang="zh-CN" dirty="0" smtClean="0"/>
              <a:t>恐怖袭击</a:t>
            </a:r>
            <a:r>
              <a:rPr lang="zh-CN" altLang="en-US" dirty="0" smtClean="0"/>
              <a:t>组织的“发展壮大”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 presetClass="entr" presetSubtype="1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heckerboard(across)">
                                      <p:cBhvr>
                                        <p:cTn id="19" dur="500"/>
                                        <p:tgtEl>
                                          <p:spTgt spid="18"/>
                                        </p:tgtEl>
                                      </p:cBhvr>
                                    </p:animEffect>
                                  </p:childTnLst>
                                </p:cTn>
                              </p:par>
                            </p:childTnLst>
                          </p:cTn>
                        </p:par>
                        <p:par>
                          <p:cTn id="20" fill="hold">
                            <p:stCondLst>
                              <p:cond delay="2500"/>
                            </p:stCondLst>
                            <p:childTnLst>
                              <p:par>
                                <p:cTn id="21" presetID="5" presetClass="entr" presetSubtype="1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childTnLst>
                          </p:cTn>
                        </p:par>
                        <p:par>
                          <p:cTn id="24" fill="hold">
                            <p:stCondLst>
                              <p:cond delay="3000"/>
                            </p:stCondLst>
                            <p:childTnLst>
                              <p:par>
                                <p:cTn id="25" presetID="9" presetClass="entr" presetSubtype="0" fill="hold" nodeType="afterEffect">
                                  <p:stCondLst>
                                    <p:cond delay="0"/>
                                  </p:stCondLst>
                                  <p:childTnLst>
                                    <p:set>
                                      <p:cBhvr>
                                        <p:cTn id="26" dur="1" fill="hold">
                                          <p:stCondLst>
                                            <p:cond delay="0"/>
                                          </p:stCondLst>
                                        </p:cTn>
                                        <p:tgtEl>
                                          <p:spTgt spid="74758"/>
                                        </p:tgtEl>
                                        <p:attrNameLst>
                                          <p:attrName>style.visibility</p:attrName>
                                        </p:attrNameLst>
                                      </p:cBhvr>
                                      <p:to>
                                        <p:strVal val="visible"/>
                                      </p:to>
                                    </p:set>
                                    <p:animEffect transition="in" filter="dissolve">
                                      <p:cBhvr>
                                        <p:cTn id="27" dur="500"/>
                                        <p:tgtEl>
                                          <p:spTgt spid="74758"/>
                                        </p:tgtEl>
                                      </p:cBhvr>
                                    </p:animEffect>
                                  </p:childTnLst>
                                </p:cTn>
                              </p:par>
                            </p:childTnLst>
                          </p:cTn>
                        </p:par>
                        <p:par>
                          <p:cTn id="28" fill="hold">
                            <p:stCondLst>
                              <p:cond delay="3500"/>
                            </p:stCondLst>
                            <p:childTnLst>
                              <p:par>
                                <p:cTn id="29" presetID="9" presetClass="entr" presetSubtype="0" fill="hold" nodeType="afterEffect">
                                  <p:stCondLst>
                                    <p:cond delay="0"/>
                                  </p:stCondLst>
                                  <p:childTnLst>
                                    <p:set>
                                      <p:cBhvr>
                                        <p:cTn id="30" dur="1" fill="hold">
                                          <p:stCondLst>
                                            <p:cond delay="0"/>
                                          </p:stCondLst>
                                        </p:cTn>
                                        <p:tgtEl>
                                          <p:spTgt spid="74756"/>
                                        </p:tgtEl>
                                        <p:attrNameLst>
                                          <p:attrName>style.visibility</p:attrName>
                                        </p:attrNameLst>
                                      </p:cBhvr>
                                      <p:to>
                                        <p:strVal val="visible"/>
                                      </p:to>
                                    </p:set>
                                    <p:animEffect transition="in" filter="dissolve">
                                      <p:cBhvr>
                                        <p:cTn id="31"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41052"/>
            <a:ext cx="8676456" cy="421556"/>
          </a:xfrm>
        </p:spPr>
        <p:txBody>
          <a:bodyPr/>
          <a:lstStyle/>
          <a:p>
            <a:r>
              <a:rPr lang="zh-CN" altLang="zh-CN" dirty="0" smtClean="0"/>
              <a:t>难民潮的强烈冲击</a:t>
            </a:r>
            <a:endParaRPr lang="zh-CN" altLang="en-US" dirty="0"/>
          </a:p>
        </p:txBody>
      </p:sp>
      <p:pic>
        <p:nvPicPr>
          <p:cNvPr id="77830" name="Picture 6" descr="http://img.club.pchome.net/upload/club/other/2015/9/8/pics_wangyang33_1441687084_600x0.jpg"/>
          <p:cNvPicPr>
            <a:picLocks noChangeAspect="1" noChangeArrowheads="1"/>
          </p:cNvPicPr>
          <p:nvPr/>
        </p:nvPicPr>
        <p:blipFill>
          <a:blip r:embed="rId2" cstate="print"/>
          <a:srcRect l="27715" r="16837" b="6317"/>
          <a:stretch>
            <a:fillRect/>
          </a:stretch>
        </p:blipFill>
        <p:spPr bwMode="auto">
          <a:xfrm>
            <a:off x="179512" y="888822"/>
            <a:ext cx="2808312" cy="3888432"/>
          </a:xfrm>
          <a:prstGeom prst="rect">
            <a:avLst/>
          </a:prstGeom>
          <a:noFill/>
          <a:ln w="28575">
            <a:solidFill>
              <a:schemeClr val="bg1">
                <a:lumMod val="50000"/>
              </a:schemeClr>
            </a:solidFill>
          </a:ln>
        </p:spPr>
      </p:pic>
      <p:grpSp>
        <p:nvGrpSpPr>
          <p:cNvPr id="13" name="组合 12"/>
          <p:cNvGrpSpPr/>
          <p:nvPr/>
        </p:nvGrpSpPr>
        <p:grpSpPr>
          <a:xfrm>
            <a:off x="6300192" y="926922"/>
            <a:ext cx="2400067" cy="2059278"/>
            <a:chOff x="6219240" y="1068526"/>
            <a:chExt cx="2698175" cy="2315057"/>
          </a:xfrm>
        </p:grpSpPr>
        <p:pic>
          <p:nvPicPr>
            <p:cNvPr id="76807" name="Picture 7" descr="http://c.cnhubei.com/zxzp/201509/W020150915423375948735.jpg"/>
            <p:cNvPicPr>
              <a:picLocks noChangeAspect="1" noChangeArrowheads="1"/>
            </p:cNvPicPr>
            <p:nvPr/>
          </p:nvPicPr>
          <p:blipFill>
            <a:blip r:embed="rId3" cstate="print"/>
            <a:srcRect l="12500" t="3363" r="14583" b="13150"/>
            <a:stretch>
              <a:fillRect/>
            </a:stretch>
          </p:blipFill>
          <p:spPr bwMode="auto">
            <a:xfrm>
              <a:off x="6300192" y="1068526"/>
              <a:ext cx="2592288" cy="2009440"/>
            </a:xfrm>
            <a:prstGeom prst="rect">
              <a:avLst/>
            </a:prstGeom>
            <a:noFill/>
            <a:ln w="38100">
              <a:solidFill>
                <a:schemeClr val="bg1">
                  <a:lumMod val="50000"/>
                </a:schemeClr>
              </a:solidFill>
            </a:ln>
          </p:spPr>
        </p:pic>
        <p:sp>
          <p:nvSpPr>
            <p:cNvPr id="12" name="矩形 11"/>
            <p:cNvSpPr/>
            <p:nvPr/>
          </p:nvSpPr>
          <p:spPr>
            <a:xfrm>
              <a:off x="6219240" y="3075806"/>
              <a:ext cx="2698175" cy="307777"/>
            </a:xfrm>
            <a:prstGeom prst="rect">
              <a:avLst/>
            </a:prstGeom>
          </p:spPr>
          <p:txBody>
            <a:bodyPr wrap="none">
              <a:spAutoFit/>
            </a:bodyPr>
            <a:lstStyle/>
            <a:p>
              <a:r>
                <a:rPr lang="zh-CN" altLang="en-US" sz="1400" dirty="0" smtClean="0"/>
                <a:t>德国接收难民态度发生“逆转”</a:t>
              </a:r>
              <a:endParaRPr lang="zh-CN" altLang="en-US" sz="1400" dirty="0"/>
            </a:p>
          </p:txBody>
        </p:sp>
      </p:grpSp>
      <p:sp>
        <p:nvSpPr>
          <p:cNvPr id="15" name="右箭头 14"/>
          <p:cNvSpPr/>
          <p:nvPr/>
        </p:nvSpPr>
        <p:spPr>
          <a:xfrm>
            <a:off x="5603574" y="1782097"/>
            <a:ext cx="768626" cy="320261"/>
          </a:xfrm>
          <a:prstGeom prst="rightArrow">
            <a:avLst/>
          </a:prstGeom>
          <a:gradFill flip="none" rotWithShape="1">
            <a:gsLst>
              <a:gs pos="0">
                <a:srgbClr val="F28C1D"/>
              </a:gs>
              <a:gs pos="54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203848" y="915566"/>
            <a:ext cx="2448272" cy="2039856"/>
            <a:chOff x="3410928" y="1059582"/>
            <a:chExt cx="2752368" cy="2293223"/>
          </a:xfrm>
        </p:grpSpPr>
        <p:pic>
          <p:nvPicPr>
            <p:cNvPr id="76809" name="Picture 9" descr="4"/>
            <p:cNvPicPr>
              <a:picLocks noChangeAspect="1" noChangeArrowheads="1"/>
            </p:cNvPicPr>
            <p:nvPr/>
          </p:nvPicPr>
          <p:blipFill>
            <a:blip r:embed="rId4" cstate="print"/>
            <a:srcRect/>
            <a:stretch>
              <a:fillRect/>
            </a:stretch>
          </p:blipFill>
          <p:spPr bwMode="auto">
            <a:xfrm>
              <a:off x="3491880" y="1059582"/>
              <a:ext cx="2671416" cy="1963316"/>
            </a:xfrm>
            <a:prstGeom prst="rect">
              <a:avLst/>
            </a:prstGeom>
            <a:noFill/>
            <a:ln w="38100">
              <a:solidFill>
                <a:srgbClr val="F28C1D"/>
              </a:solidFill>
            </a:ln>
          </p:spPr>
        </p:pic>
        <p:sp>
          <p:nvSpPr>
            <p:cNvPr id="11" name="TextBox 10"/>
            <p:cNvSpPr txBox="1"/>
            <p:nvPr/>
          </p:nvSpPr>
          <p:spPr>
            <a:xfrm>
              <a:off x="3410928" y="3075806"/>
              <a:ext cx="2664296" cy="276999"/>
            </a:xfrm>
            <a:prstGeom prst="rect">
              <a:avLst/>
            </a:prstGeom>
            <a:noFill/>
          </p:spPr>
          <p:txBody>
            <a:bodyPr wrap="square" rtlCol="0">
              <a:spAutoFit/>
            </a:bodyPr>
            <a:lstStyle/>
            <a:p>
              <a:r>
                <a:rPr lang="zh-CN" altLang="en-US" sz="1200" dirty="0" smtClean="0"/>
                <a:t>默克尔探访难民营，与难民合影</a:t>
              </a:r>
              <a:endParaRPr lang="zh-CN" altLang="en-US" sz="1200" dirty="0"/>
            </a:p>
          </p:txBody>
        </p:sp>
      </p:grpSp>
      <p:grpSp>
        <p:nvGrpSpPr>
          <p:cNvPr id="22" name="组合 21"/>
          <p:cNvGrpSpPr/>
          <p:nvPr/>
        </p:nvGrpSpPr>
        <p:grpSpPr>
          <a:xfrm>
            <a:off x="6372200" y="3015154"/>
            <a:ext cx="2340767" cy="1982316"/>
            <a:chOff x="6372200" y="3003798"/>
            <a:chExt cx="2340767" cy="1982316"/>
          </a:xfrm>
        </p:grpSpPr>
        <p:pic>
          <p:nvPicPr>
            <p:cNvPr id="77826" name="Picture 2" descr="http://www.ims.sdu.edu.cn/cms/up_images/1454406149.jpg"/>
            <p:cNvPicPr>
              <a:picLocks noChangeAspect="1" noChangeArrowheads="1"/>
            </p:cNvPicPr>
            <p:nvPr/>
          </p:nvPicPr>
          <p:blipFill>
            <a:blip r:embed="rId5" cstate="print"/>
            <a:srcRect/>
            <a:stretch>
              <a:fillRect/>
            </a:stretch>
          </p:blipFill>
          <p:spPr bwMode="auto">
            <a:xfrm>
              <a:off x="6372200" y="3003798"/>
              <a:ext cx="2340767" cy="1728192"/>
            </a:xfrm>
            <a:prstGeom prst="rect">
              <a:avLst/>
            </a:prstGeom>
            <a:noFill/>
            <a:ln w="38100">
              <a:solidFill>
                <a:schemeClr val="bg1">
                  <a:lumMod val="50000"/>
                </a:schemeClr>
              </a:solidFill>
            </a:ln>
          </p:spPr>
        </p:pic>
        <p:sp>
          <p:nvSpPr>
            <p:cNvPr id="18" name="矩形 17"/>
            <p:cNvSpPr/>
            <p:nvPr/>
          </p:nvSpPr>
          <p:spPr>
            <a:xfrm>
              <a:off x="6491242" y="4709115"/>
              <a:ext cx="2185214" cy="276999"/>
            </a:xfrm>
            <a:prstGeom prst="rect">
              <a:avLst/>
            </a:prstGeom>
          </p:spPr>
          <p:txBody>
            <a:bodyPr wrap="none">
              <a:spAutoFit/>
            </a:bodyPr>
            <a:lstStyle/>
            <a:p>
              <a:r>
                <a:rPr lang="zh-CN" altLang="en-US" sz="1200" dirty="0" smtClean="0"/>
                <a:t>欧洲多国反难民情绪持续高涨</a:t>
              </a:r>
              <a:endParaRPr lang="zh-CN" altLang="en-US" sz="1200" dirty="0"/>
            </a:p>
          </p:txBody>
        </p:sp>
      </p:grpSp>
      <p:sp>
        <p:nvSpPr>
          <p:cNvPr id="20" name="右箭头 19"/>
          <p:cNvSpPr/>
          <p:nvPr/>
        </p:nvSpPr>
        <p:spPr>
          <a:xfrm>
            <a:off x="5603574" y="3735234"/>
            <a:ext cx="768626" cy="320261"/>
          </a:xfrm>
          <a:prstGeom prst="rightArrow">
            <a:avLst/>
          </a:prstGeom>
          <a:gradFill flip="none" rotWithShape="1">
            <a:gsLst>
              <a:gs pos="0">
                <a:srgbClr val="F28C1D"/>
              </a:gs>
              <a:gs pos="54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3275856" y="3015154"/>
            <a:ext cx="2376264" cy="1990333"/>
            <a:chOff x="3131840" y="3003798"/>
            <a:chExt cx="2376264" cy="1990333"/>
          </a:xfrm>
        </p:grpSpPr>
        <p:pic>
          <p:nvPicPr>
            <p:cNvPr id="16" name="Picture 5"/>
            <p:cNvPicPr>
              <a:picLocks noChangeAspect="1" noChangeArrowheads="1"/>
            </p:cNvPicPr>
            <p:nvPr/>
          </p:nvPicPr>
          <p:blipFill>
            <a:blip r:embed="rId6" cstate="print"/>
            <a:srcRect t="1788"/>
            <a:stretch>
              <a:fillRect/>
            </a:stretch>
          </p:blipFill>
          <p:spPr bwMode="auto">
            <a:xfrm>
              <a:off x="3131840" y="3003798"/>
              <a:ext cx="2376264" cy="1708676"/>
            </a:xfrm>
            <a:prstGeom prst="rect">
              <a:avLst/>
            </a:prstGeom>
            <a:noFill/>
            <a:ln w="38100">
              <a:solidFill>
                <a:srgbClr val="F28C1D"/>
              </a:solidFill>
            </a:ln>
          </p:spPr>
        </p:pic>
        <p:sp>
          <p:nvSpPr>
            <p:cNvPr id="17" name="TextBox 16"/>
            <p:cNvSpPr txBox="1"/>
            <p:nvPr/>
          </p:nvSpPr>
          <p:spPr>
            <a:xfrm>
              <a:off x="3131840" y="4717132"/>
              <a:ext cx="2369931" cy="276999"/>
            </a:xfrm>
            <a:prstGeom prst="rect">
              <a:avLst/>
            </a:prstGeom>
            <a:noFill/>
          </p:spPr>
          <p:txBody>
            <a:bodyPr wrap="square" rtlCol="0">
              <a:spAutoFit/>
            </a:bodyPr>
            <a:lstStyle/>
            <a:p>
              <a:pPr algn="ctr"/>
              <a:r>
                <a:rPr lang="zh-CN" altLang="en-US" sz="1200" dirty="0" smtClean="0"/>
                <a:t>欧洲分摊难民计划</a:t>
              </a:r>
              <a:endParaRPr lang="zh-CN" alt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77830"/>
                                        </p:tgtEl>
                                        <p:attrNameLst>
                                          <p:attrName>style.visibility</p:attrName>
                                        </p:attrNameLst>
                                      </p:cBhvr>
                                      <p:to>
                                        <p:strVal val="visible"/>
                                      </p:to>
                                    </p:set>
                                    <p:anim calcmode="lin" valueType="num">
                                      <p:cBhvr>
                                        <p:cTn id="7" dur="1000" fill="hold"/>
                                        <p:tgtEl>
                                          <p:spTgt spid="77830"/>
                                        </p:tgtEl>
                                        <p:attrNameLst>
                                          <p:attrName>ppt_w</p:attrName>
                                        </p:attrNameLst>
                                      </p:cBhvr>
                                      <p:tavLst>
                                        <p:tav tm="0">
                                          <p:val>
                                            <p:fltVal val="0"/>
                                          </p:val>
                                        </p:tav>
                                        <p:tav tm="100000">
                                          <p:val>
                                            <p:strVal val="#ppt_w"/>
                                          </p:val>
                                        </p:tav>
                                      </p:tavLst>
                                    </p:anim>
                                    <p:anim calcmode="lin" valueType="num">
                                      <p:cBhvr>
                                        <p:cTn id="8" dur="1000" fill="hold"/>
                                        <p:tgtEl>
                                          <p:spTgt spid="77830"/>
                                        </p:tgtEl>
                                        <p:attrNameLst>
                                          <p:attrName>ppt_h</p:attrName>
                                        </p:attrNameLst>
                                      </p:cBhvr>
                                      <p:tavLst>
                                        <p:tav tm="0">
                                          <p:val>
                                            <p:fltVal val="0"/>
                                          </p:val>
                                        </p:tav>
                                        <p:tav tm="100000">
                                          <p:val>
                                            <p:strVal val="#ppt_h"/>
                                          </p:val>
                                        </p:tav>
                                      </p:tavLst>
                                    </p:anim>
                                    <p:anim calcmode="lin" valueType="num">
                                      <p:cBhvr>
                                        <p:cTn id="9" dur="1000" fill="hold"/>
                                        <p:tgtEl>
                                          <p:spTgt spid="77830"/>
                                        </p:tgtEl>
                                        <p:attrNameLst>
                                          <p:attrName>style.rotation</p:attrName>
                                        </p:attrNameLst>
                                      </p:cBhvr>
                                      <p:tavLst>
                                        <p:tav tm="0">
                                          <p:val>
                                            <p:fltVal val="90"/>
                                          </p:val>
                                        </p:tav>
                                        <p:tav tm="100000">
                                          <p:val>
                                            <p:fltVal val="0"/>
                                          </p:val>
                                        </p:tav>
                                      </p:tavLst>
                                    </p:anim>
                                    <p:animEffect transition="in" filter="fade">
                                      <p:cBhvr>
                                        <p:cTn id="10" dur="1000"/>
                                        <p:tgtEl>
                                          <p:spTgt spid="77830"/>
                                        </p:tgtEl>
                                      </p:cBhvr>
                                    </p:animEffect>
                                  </p:childTnLst>
                                </p:cTn>
                              </p:par>
                            </p:childTnLst>
                          </p:cTn>
                        </p:par>
                        <p:par>
                          <p:cTn id="11" fill="hold">
                            <p:stCondLst>
                              <p:cond delay="1000"/>
                            </p:stCondLst>
                            <p:childTnLst>
                              <p:par>
                                <p:cTn id="12" presetID="4" presetClass="entr" presetSubtype="32"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ox(out)">
                                      <p:cBhvr>
                                        <p:cTn id="14" dur="500"/>
                                        <p:tgtEl>
                                          <p:spTgt spid="10"/>
                                        </p:tgtEl>
                                      </p:cBhvr>
                                    </p:animEffect>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lide(fromLeft)">
                                      <p:cBhvr>
                                        <p:cTn id="18" dur="500"/>
                                        <p:tgtEl>
                                          <p:spTgt spid="15"/>
                                        </p:tgtEl>
                                      </p:cBhvr>
                                    </p:animEffect>
                                  </p:childTnLst>
                                </p:cTn>
                              </p:par>
                            </p:childTnLst>
                          </p:cTn>
                        </p:par>
                        <p:par>
                          <p:cTn id="19" fill="hold">
                            <p:stCondLst>
                              <p:cond delay="2000"/>
                            </p:stCondLst>
                            <p:childTnLst>
                              <p:par>
                                <p:cTn id="20" presetID="4"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par>
                          <p:cTn id="23" fill="hold">
                            <p:stCondLst>
                              <p:cond delay="2500"/>
                            </p:stCondLst>
                            <p:childTnLst>
                              <p:par>
                                <p:cTn id="24" presetID="4" presetClass="entr" presetSubtype="32"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ox(out)">
                                      <p:cBhvr>
                                        <p:cTn id="26" dur="500"/>
                                        <p:tgtEl>
                                          <p:spTgt spid="21"/>
                                        </p:tgtEl>
                                      </p:cBhvr>
                                    </p:animEffect>
                                  </p:childTnLst>
                                </p:cTn>
                              </p:par>
                            </p:childTnLst>
                          </p:cTn>
                        </p:par>
                        <p:par>
                          <p:cTn id="27" fill="hold">
                            <p:stCondLst>
                              <p:cond delay="3000"/>
                            </p:stCondLst>
                            <p:childTnLst>
                              <p:par>
                                <p:cTn id="28" presetID="1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slide(fromLeft)">
                                      <p:cBhvr>
                                        <p:cTn id="30" dur="500"/>
                                        <p:tgtEl>
                                          <p:spTgt spid="20"/>
                                        </p:tgtEl>
                                      </p:cBhvr>
                                    </p:animEffect>
                                  </p:childTnLst>
                                </p:cTn>
                              </p:par>
                            </p:childTnLst>
                          </p:cTn>
                        </p:par>
                        <p:par>
                          <p:cTn id="31" fill="hold">
                            <p:stCondLst>
                              <p:cond delay="3500"/>
                            </p:stCondLst>
                            <p:childTnLst>
                              <p:par>
                                <p:cTn id="32" presetID="4"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ox(in)">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难民潮的强烈冲击</a:t>
            </a:r>
            <a:endParaRPr lang="zh-CN" altLang="en-US" dirty="0"/>
          </a:p>
        </p:txBody>
      </p:sp>
      <p:sp>
        <p:nvSpPr>
          <p:cNvPr id="2050" name="AutoShape 2" descr="包容与冲击·欧洲官民合力面对难民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52" name="AutoShape 4" descr="包容与冲击·欧洲官民合力面对难民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 name="矩形 7"/>
          <p:cNvSpPr/>
          <p:nvPr/>
        </p:nvSpPr>
        <p:spPr>
          <a:xfrm>
            <a:off x="3707904" y="915566"/>
            <a:ext cx="4031873" cy="276999"/>
          </a:xfrm>
          <a:prstGeom prst="rect">
            <a:avLst/>
          </a:prstGeom>
        </p:spPr>
        <p:txBody>
          <a:bodyPr wrap="none">
            <a:spAutoFit/>
          </a:bodyPr>
          <a:lstStyle/>
          <a:p>
            <a:r>
              <a:rPr lang="zh-CN" altLang="en-US" sz="1200" dirty="0" smtClean="0"/>
              <a:t>难民以非正常手段入境欧洲，</a:t>
            </a:r>
            <a:r>
              <a:rPr lang="zh-CN" altLang="zh-CN" sz="1200" dirty="0" smtClean="0"/>
              <a:t>主要路径之一就是利比亚</a:t>
            </a:r>
            <a:r>
              <a:rPr lang="zh-CN" altLang="en-US" sz="1200" dirty="0" smtClean="0"/>
              <a:t>。</a:t>
            </a:r>
            <a:endParaRPr lang="zh-CN" altLang="en-US" sz="1200" dirty="0"/>
          </a:p>
        </p:txBody>
      </p:sp>
      <p:grpSp>
        <p:nvGrpSpPr>
          <p:cNvPr id="15" name="组合 14"/>
          <p:cNvGrpSpPr/>
          <p:nvPr/>
        </p:nvGrpSpPr>
        <p:grpSpPr>
          <a:xfrm>
            <a:off x="4067944" y="1203598"/>
            <a:ext cx="2642592" cy="2707501"/>
            <a:chOff x="4067944" y="1203598"/>
            <a:chExt cx="2642592" cy="2707501"/>
          </a:xfrm>
        </p:grpSpPr>
        <p:pic>
          <p:nvPicPr>
            <p:cNvPr id="2054" name="Picture 6" descr="F:\欧洲危机\timg5689.jpg"/>
            <p:cNvPicPr>
              <a:picLocks noChangeAspect="1" noChangeArrowheads="1"/>
            </p:cNvPicPr>
            <p:nvPr/>
          </p:nvPicPr>
          <p:blipFill>
            <a:blip r:embed="rId3" cstate="print"/>
            <a:srcRect/>
            <a:stretch>
              <a:fillRect/>
            </a:stretch>
          </p:blipFill>
          <p:spPr bwMode="auto">
            <a:xfrm>
              <a:off x="4067944" y="1203598"/>
              <a:ext cx="2642592" cy="2642592"/>
            </a:xfrm>
            <a:prstGeom prst="rect">
              <a:avLst/>
            </a:prstGeom>
            <a:noFill/>
          </p:spPr>
        </p:pic>
        <p:sp>
          <p:nvSpPr>
            <p:cNvPr id="9" name="椭圆 8"/>
            <p:cNvSpPr/>
            <p:nvPr/>
          </p:nvSpPr>
          <p:spPr>
            <a:xfrm>
              <a:off x="5220072" y="3579862"/>
              <a:ext cx="473195" cy="331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7" name="Picture 3"/>
          <p:cNvPicPr>
            <a:picLocks noChangeAspect="1" noChangeArrowheads="1"/>
          </p:cNvPicPr>
          <p:nvPr/>
        </p:nvPicPr>
        <p:blipFill>
          <a:blip r:embed="rId4" cstate="print"/>
          <a:srcRect/>
          <a:stretch>
            <a:fillRect/>
          </a:stretch>
        </p:blipFill>
        <p:spPr bwMode="auto">
          <a:xfrm>
            <a:off x="683568" y="1275606"/>
            <a:ext cx="2968696" cy="2592288"/>
          </a:xfrm>
          <a:prstGeom prst="rect">
            <a:avLst/>
          </a:prstGeom>
          <a:noFill/>
          <a:ln w="9525">
            <a:noFill/>
            <a:miter lim="800000"/>
            <a:headEnd/>
            <a:tailEnd/>
          </a:ln>
          <a:effectLst/>
        </p:spPr>
      </p:pic>
      <p:sp>
        <p:nvSpPr>
          <p:cNvPr id="12" name="矩形 11"/>
          <p:cNvSpPr/>
          <p:nvPr/>
        </p:nvSpPr>
        <p:spPr>
          <a:xfrm>
            <a:off x="827584" y="915566"/>
            <a:ext cx="2800767" cy="276999"/>
          </a:xfrm>
          <a:prstGeom prst="rect">
            <a:avLst/>
          </a:prstGeom>
        </p:spPr>
        <p:txBody>
          <a:bodyPr wrap="none">
            <a:spAutoFit/>
          </a:bodyPr>
          <a:lstStyle/>
          <a:p>
            <a:r>
              <a:rPr lang="zh-CN" altLang="zh-CN" sz="1200" dirty="0" smtClean="0"/>
              <a:t>战乱不已的叙利亚是难民得主要来源地</a:t>
            </a:r>
            <a:endParaRPr lang="zh-CN" altLang="en-US" sz="1200" dirty="0"/>
          </a:p>
        </p:txBody>
      </p:sp>
      <p:sp>
        <p:nvSpPr>
          <p:cNvPr id="13" name="矩形 12"/>
          <p:cNvSpPr/>
          <p:nvPr/>
        </p:nvSpPr>
        <p:spPr>
          <a:xfrm>
            <a:off x="179512" y="3868745"/>
            <a:ext cx="8712968" cy="1151277"/>
          </a:xfrm>
          <a:prstGeom prst="rect">
            <a:avLst/>
          </a:prstGeom>
        </p:spPr>
        <p:txBody>
          <a:bodyPr wrap="square">
            <a:spAutoFit/>
          </a:bodyPr>
          <a:lstStyle/>
          <a:p>
            <a:pPr>
              <a:lnSpc>
                <a:spcPct val="120000"/>
              </a:lnSpc>
            </a:pPr>
            <a:r>
              <a:rPr lang="en-US" altLang="zh-CN" sz="2000" dirty="0" smtClean="0">
                <a:latin typeface="+mn-ea"/>
              </a:rPr>
              <a:t>    </a:t>
            </a:r>
            <a:r>
              <a:rPr lang="zh-CN" altLang="zh-CN" sz="2000" dirty="0" smtClean="0">
                <a:latin typeface="+mn-ea"/>
              </a:rPr>
              <a:t>欧洲在这两个国家推行所谓“民主化”，甚至不惜动用武力，但最终并没有实现预期目标；相反，这个地区的战乱所产生的大量难民却涌向欧洲，叫欧洲自食其果</a:t>
            </a:r>
            <a:r>
              <a:rPr lang="zh-CN" altLang="en-US" sz="2000" dirty="0" smtClean="0">
                <a:latin typeface="+mn-ea"/>
              </a:rPr>
              <a:t>。</a:t>
            </a:r>
            <a:endParaRPr lang="zh-CN" altLang="en-US" sz="2000" dirty="0">
              <a:latin typeface="+mn-ea"/>
            </a:endParaRPr>
          </a:p>
        </p:txBody>
      </p:sp>
      <p:pic>
        <p:nvPicPr>
          <p:cNvPr id="2057" name="Picture 9" descr="F:\欧洲危机\50577785_7443 - 副本.PNG"/>
          <p:cNvPicPr>
            <a:picLocks noChangeAspect="1" noChangeArrowheads="1"/>
          </p:cNvPicPr>
          <p:nvPr/>
        </p:nvPicPr>
        <p:blipFill>
          <a:blip r:embed="rId5" cstate="print"/>
          <a:srcRect/>
          <a:stretch>
            <a:fillRect/>
          </a:stretch>
        </p:blipFill>
        <p:spPr bwMode="auto">
          <a:xfrm>
            <a:off x="6879804" y="1203598"/>
            <a:ext cx="2228700" cy="27157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2000"/>
                            </p:stCondLst>
                            <p:childTnLst>
                              <p:par>
                                <p:cTn id="12" presetID="53"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par>
                          <p:cTn id="17" fill="hold">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2500"/>
                            </p:stCondLst>
                            <p:childTnLst>
                              <p:par>
                                <p:cTn id="21" presetID="26" presetClass="entr" presetSubtype="0" fill="hold" nodeType="afterEffect">
                                  <p:stCondLst>
                                    <p:cond delay="0"/>
                                  </p:stCondLst>
                                  <p:childTnLst>
                                    <p:set>
                                      <p:cBhvr>
                                        <p:cTn id="22" dur="1" fill="hold">
                                          <p:stCondLst>
                                            <p:cond delay="0"/>
                                          </p:stCondLst>
                                        </p:cTn>
                                        <p:tgtEl>
                                          <p:spTgt spid="2057"/>
                                        </p:tgtEl>
                                        <p:attrNameLst>
                                          <p:attrName>style.visibility</p:attrName>
                                        </p:attrNameLst>
                                      </p:cBhvr>
                                      <p:to>
                                        <p:strVal val="visible"/>
                                      </p:to>
                                    </p:set>
                                    <p:animEffect transition="in" filter="wipe(down)">
                                      <p:cBhvr>
                                        <p:cTn id="23" dur="580">
                                          <p:stCondLst>
                                            <p:cond delay="0"/>
                                          </p:stCondLst>
                                        </p:cTn>
                                        <p:tgtEl>
                                          <p:spTgt spid="2057"/>
                                        </p:tgtEl>
                                      </p:cBhvr>
                                    </p:animEffect>
                                    <p:anim calcmode="lin" valueType="num">
                                      <p:cBhvr>
                                        <p:cTn id="24" dur="1822" tmFilter="0,0; 0.14,0.36; 0.43,0.73; 0.71,0.91; 1.0,1.0">
                                          <p:stCondLst>
                                            <p:cond delay="0"/>
                                          </p:stCondLst>
                                        </p:cTn>
                                        <p:tgtEl>
                                          <p:spTgt spid="205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5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5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5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57"/>
                                        </p:tgtEl>
                                        <p:attrNameLst>
                                          <p:attrName>ppt_y</p:attrName>
                                        </p:attrNameLst>
                                      </p:cBhvr>
                                      <p:tavLst>
                                        <p:tav tm="0" fmla="#ppt_y-sin(pi*$)/81">
                                          <p:val>
                                            <p:fltVal val="0"/>
                                          </p:val>
                                        </p:tav>
                                        <p:tav tm="100000">
                                          <p:val>
                                            <p:fltVal val="1"/>
                                          </p:val>
                                        </p:tav>
                                      </p:tavLst>
                                    </p:anim>
                                    <p:animScale>
                                      <p:cBhvr>
                                        <p:cTn id="29" dur="26">
                                          <p:stCondLst>
                                            <p:cond delay="650"/>
                                          </p:stCondLst>
                                        </p:cTn>
                                        <p:tgtEl>
                                          <p:spTgt spid="2057"/>
                                        </p:tgtEl>
                                      </p:cBhvr>
                                      <p:to x="100000" y="60000"/>
                                    </p:animScale>
                                    <p:animScale>
                                      <p:cBhvr>
                                        <p:cTn id="30" dur="166" decel="50000">
                                          <p:stCondLst>
                                            <p:cond delay="676"/>
                                          </p:stCondLst>
                                        </p:cTn>
                                        <p:tgtEl>
                                          <p:spTgt spid="2057"/>
                                        </p:tgtEl>
                                      </p:cBhvr>
                                      <p:to x="100000" y="100000"/>
                                    </p:animScale>
                                    <p:animScale>
                                      <p:cBhvr>
                                        <p:cTn id="31" dur="26">
                                          <p:stCondLst>
                                            <p:cond delay="1312"/>
                                          </p:stCondLst>
                                        </p:cTn>
                                        <p:tgtEl>
                                          <p:spTgt spid="2057"/>
                                        </p:tgtEl>
                                      </p:cBhvr>
                                      <p:to x="100000" y="80000"/>
                                    </p:animScale>
                                    <p:animScale>
                                      <p:cBhvr>
                                        <p:cTn id="32" dur="166" decel="50000">
                                          <p:stCondLst>
                                            <p:cond delay="1338"/>
                                          </p:stCondLst>
                                        </p:cTn>
                                        <p:tgtEl>
                                          <p:spTgt spid="2057"/>
                                        </p:tgtEl>
                                      </p:cBhvr>
                                      <p:to x="100000" y="100000"/>
                                    </p:animScale>
                                    <p:animScale>
                                      <p:cBhvr>
                                        <p:cTn id="33" dur="26">
                                          <p:stCondLst>
                                            <p:cond delay="1642"/>
                                          </p:stCondLst>
                                        </p:cTn>
                                        <p:tgtEl>
                                          <p:spTgt spid="2057"/>
                                        </p:tgtEl>
                                      </p:cBhvr>
                                      <p:to x="100000" y="90000"/>
                                    </p:animScale>
                                    <p:animScale>
                                      <p:cBhvr>
                                        <p:cTn id="34" dur="166" decel="50000">
                                          <p:stCondLst>
                                            <p:cond delay="1668"/>
                                          </p:stCondLst>
                                        </p:cTn>
                                        <p:tgtEl>
                                          <p:spTgt spid="2057"/>
                                        </p:tgtEl>
                                      </p:cBhvr>
                                      <p:to x="100000" y="100000"/>
                                    </p:animScale>
                                    <p:animScale>
                                      <p:cBhvr>
                                        <p:cTn id="35" dur="26">
                                          <p:stCondLst>
                                            <p:cond delay="1808"/>
                                          </p:stCondLst>
                                        </p:cTn>
                                        <p:tgtEl>
                                          <p:spTgt spid="2057"/>
                                        </p:tgtEl>
                                      </p:cBhvr>
                                      <p:to x="100000" y="95000"/>
                                    </p:animScale>
                                    <p:animScale>
                                      <p:cBhvr>
                                        <p:cTn id="36" dur="166" decel="50000">
                                          <p:stCondLst>
                                            <p:cond delay="1834"/>
                                          </p:stCondLst>
                                        </p:cTn>
                                        <p:tgtEl>
                                          <p:spTgt spid="2057"/>
                                        </p:tgtEl>
                                      </p:cBhvr>
                                      <p:to x="100000" y="100000"/>
                                    </p:animScale>
                                  </p:childTnLst>
                                </p:cTn>
                              </p:par>
                            </p:childTnLst>
                          </p:cTn>
                        </p:par>
                        <p:par>
                          <p:cTn id="37" fill="hold">
                            <p:stCondLst>
                              <p:cond delay="4500"/>
                            </p:stCondLst>
                            <p:childTnLst>
                              <p:par>
                                <p:cTn id="38" presetID="1"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“伊斯兰国” 把攻击目标指向欧洲</a:t>
            </a:r>
            <a:endParaRPr lang="zh-CN" altLang="en-US" dirty="0"/>
          </a:p>
        </p:txBody>
      </p:sp>
      <p:pic>
        <p:nvPicPr>
          <p:cNvPr id="75780" name="Picture 4" descr="http://upload.mnw.cn/2016/0322/1458651966174.jpg?"/>
          <p:cNvPicPr>
            <a:picLocks noChangeAspect="1" noChangeArrowheads="1"/>
          </p:cNvPicPr>
          <p:nvPr/>
        </p:nvPicPr>
        <p:blipFill>
          <a:blip r:embed="rId3" cstate="print"/>
          <a:srcRect b="10845"/>
          <a:stretch>
            <a:fillRect/>
          </a:stretch>
        </p:blipFill>
        <p:spPr bwMode="auto">
          <a:xfrm>
            <a:off x="3275856" y="915566"/>
            <a:ext cx="2664296" cy="2156811"/>
          </a:xfrm>
          <a:prstGeom prst="rect">
            <a:avLst/>
          </a:prstGeom>
          <a:noFill/>
        </p:spPr>
      </p:pic>
      <p:pic>
        <p:nvPicPr>
          <p:cNvPr id="75782" name="Picture 6" descr="https://timgsa.baidu.com/timg?image&amp;quality=80&amp;size=b9999_10000&amp;sec=1487037872&amp;di=f577cb0d3a64c89850f45ec50c929a5d&amp;imgtype=jpg&amp;er=1&amp;src=http%3A%2F%2Fluxury.vdolady.com%2Fuploads%2Fallimg%2F161220%2F57_161220101343_1.jpg"/>
          <p:cNvPicPr>
            <a:picLocks noChangeAspect="1" noChangeArrowheads="1"/>
          </p:cNvPicPr>
          <p:nvPr/>
        </p:nvPicPr>
        <p:blipFill>
          <a:blip r:embed="rId4" cstate="print"/>
          <a:srcRect b="11450"/>
          <a:stretch>
            <a:fillRect/>
          </a:stretch>
        </p:blipFill>
        <p:spPr bwMode="auto">
          <a:xfrm>
            <a:off x="3309764" y="3075806"/>
            <a:ext cx="2630388" cy="1728192"/>
          </a:xfrm>
          <a:prstGeom prst="rect">
            <a:avLst/>
          </a:prstGeom>
          <a:noFill/>
        </p:spPr>
      </p:pic>
      <p:grpSp>
        <p:nvGrpSpPr>
          <p:cNvPr id="20" name="组合 19"/>
          <p:cNvGrpSpPr/>
          <p:nvPr/>
        </p:nvGrpSpPr>
        <p:grpSpPr>
          <a:xfrm>
            <a:off x="35496" y="915566"/>
            <a:ext cx="3240360" cy="4012595"/>
            <a:chOff x="35496" y="915566"/>
            <a:chExt cx="3240360" cy="4012595"/>
          </a:xfrm>
        </p:grpSpPr>
        <p:pic>
          <p:nvPicPr>
            <p:cNvPr id="75778" name="Picture 2" descr="巴黎系列恐怖袭击事件前后 现场场景"/>
            <p:cNvPicPr>
              <a:picLocks noChangeAspect="1" noChangeArrowheads="1"/>
            </p:cNvPicPr>
            <p:nvPr/>
          </p:nvPicPr>
          <p:blipFill>
            <a:blip r:embed="rId5" cstate="print"/>
            <a:srcRect/>
            <a:stretch>
              <a:fillRect/>
            </a:stretch>
          </p:blipFill>
          <p:spPr bwMode="auto">
            <a:xfrm>
              <a:off x="35496" y="915566"/>
              <a:ext cx="3240360" cy="4012595"/>
            </a:xfrm>
            <a:prstGeom prst="rect">
              <a:avLst/>
            </a:prstGeom>
            <a:noFill/>
          </p:spPr>
        </p:pic>
        <p:sp>
          <p:nvSpPr>
            <p:cNvPr id="6" name="矩形 5"/>
            <p:cNvSpPr/>
            <p:nvPr/>
          </p:nvSpPr>
          <p:spPr>
            <a:xfrm>
              <a:off x="107504" y="987574"/>
              <a:ext cx="309634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35496" y="927760"/>
              <a:ext cx="3024336" cy="707886"/>
            </a:xfrm>
            <a:prstGeom prst="rect">
              <a:avLst/>
            </a:prstGeom>
            <a:noFill/>
            <a:ln>
              <a:noFill/>
            </a:ln>
          </p:spPr>
          <p:txBody>
            <a:bodyPr wrap="square" rtlCol="0">
              <a:spAutoFit/>
            </a:bodyPr>
            <a:lstStyle/>
            <a:p>
              <a:pPr algn="ctr"/>
              <a:r>
                <a:rPr lang="zh-CN" altLang="zh-CN" sz="2000" dirty="0" smtClean="0">
                  <a:solidFill>
                    <a:srgbClr val="1A4B47"/>
                  </a:solidFill>
                  <a:latin typeface="黑体" pitchFamily="49" charset="-122"/>
                  <a:ea typeface="黑体" pitchFamily="49" charset="-122"/>
                </a:rPr>
                <a:t>法、德、比等国</a:t>
              </a:r>
              <a:endParaRPr lang="en-US" altLang="zh-CN" sz="2000" dirty="0" smtClean="0">
                <a:solidFill>
                  <a:srgbClr val="1A4B47"/>
                </a:solidFill>
                <a:latin typeface="黑体" pitchFamily="49" charset="-122"/>
                <a:ea typeface="黑体" pitchFamily="49" charset="-122"/>
              </a:endParaRPr>
            </a:p>
            <a:p>
              <a:pPr algn="ctr"/>
              <a:r>
                <a:rPr lang="zh-CN" altLang="zh-CN" sz="2000" dirty="0" smtClean="0">
                  <a:solidFill>
                    <a:srgbClr val="1A4B47"/>
                  </a:solidFill>
                  <a:latin typeface="黑体" pitchFamily="49" charset="-122"/>
                  <a:ea typeface="黑体" pitchFamily="49" charset="-122"/>
                </a:rPr>
                <a:t>连续发生恐怖袭击事件</a:t>
              </a:r>
              <a:endParaRPr lang="zh-CN" altLang="en-US" sz="2000" dirty="0">
                <a:solidFill>
                  <a:srgbClr val="1A4B47"/>
                </a:solidFill>
                <a:latin typeface="黑体" pitchFamily="49" charset="-122"/>
                <a:ea typeface="黑体" pitchFamily="49" charset="-122"/>
              </a:endParaRPr>
            </a:p>
          </p:txBody>
        </p:sp>
        <p:grpSp>
          <p:nvGrpSpPr>
            <p:cNvPr id="10" name="组合 9"/>
            <p:cNvGrpSpPr/>
            <p:nvPr/>
          </p:nvGrpSpPr>
          <p:grpSpPr>
            <a:xfrm>
              <a:off x="2627784" y="1491630"/>
              <a:ext cx="648072" cy="504056"/>
              <a:chOff x="2915816" y="1491630"/>
              <a:chExt cx="648072" cy="504056"/>
            </a:xfrm>
          </p:grpSpPr>
          <p:sp>
            <p:nvSpPr>
              <p:cNvPr id="8" name="椭圆 7"/>
              <p:cNvSpPr/>
              <p:nvPr/>
            </p:nvSpPr>
            <p:spPr>
              <a:xfrm>
                <a:off x="2915816" y="1491630"/>
                <a:ext cx="648072" cy="504056"/>
              </a:xfrm>
              <a:prstGeom prst="ellipse">
                <a:avLst/>
              </a:prstGeom>
              <a:solidFill>
                <a:srgbClr val="1A4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2915816" y="1563638"/>
                <a:ext cx="648072" cy="369332"/>
              </a:xfrm>
              <a:prstGeom prst="rect">
                <a:avLst/>
              </a:prstGeom>
              <a:noFill/>
            </p:spPr>
            <p:txBody>
              <a:bodyPr wrap="square" rtlCol="0">
                <a:spAutoFit/>
              </a:bodyPr>
              <a:lstStyle/>
              <a:p>
                <a:r>
                  <a:rPr lang="zh-CN" altLang="en-US" dirty="0" smtClean="0">
                    <a:solidFill>
                      <a:schemeClr val="bg1"/>
                    </a:solidFill>
                  </a:rPr>
                  <a:t>法国</a:t>
                </a:r>
                <a:endParaRPr lang="zh-CN" altLang="en-US" dirty="0">
                  <a:solidFill>
                    <a:schemeClr val="bg1"/>
                  </a:solidFill>
                </a:endParaRPr>
              </a:p>
            </p:txBody>
          </p:sp>
        </p:grpSp>
      </p:grpSp>
      <p:grpSp>
        <p:nvGrpSpPr>
          <p:cNvPr id="11" name="组合 10"/>
          <p:cNvGrpSpPr/>
          <p:nvPr/>
        </p:nvGrpSpPr>
        <p:grpSpPr>
          <a:xfrm>
            <a:off x="5292080" y="915566"/>
            <a:ext cx="864096" cy="504056"/>
            <a:chOff x="2843808" y="1491630"/>
            <a:chExt cx="864096" cy="504056"/>
          </a:xfrm>
        </p:grpSpPr>
        <p:sp>
          <p:nvSpPr>
            <p:cNvPr id="12" name="椭圆 11"/>
            <p:cNvSpPr/>
            <p:nvPr/>
          </p:nvSpPr>
          <p:spPr>
            <a:xfrm>
              <a:off x="2915816" y="1491630"/>
              <a:ext cx="648072" cy="504056"/>
            </a:xfrm>
            <a:prstGeom prst="ellipse">
              <a:avLst/>
            </a:prstGeom>
            <a:solidFill>
              <a:srgbClr val="1A4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2843808" y="1563638"/>
              <a:ext cx="864096" cy="338554"/>
            </a:xfrm>
            <a:prstGeom prst="rect">
              <a:avLst/>
            </a:prstGeom>
            <a:noFill/>
          </p:spPr>
          <p:txBody>
            <a:bodyPr wrap="square" rtlCol="0">
              <a:spAutoFit/>
            </a:bodyPr>
            <a:lstStyle/>
            <a:p>
              <a:r>
                <a:rPr lang="zh-CN" altLang="en-US" sz="1600" dirty="0" smtClean="0">
                  <a:solidFill>
                    <a:schemeClr val="bg1"/>
                  </a:solidFill>
                </a:rPr>
                <a:t>比利时</a:t>
              </a:r>
              <a:endParaRPr lang="zh-CN" altLang="en-US" sz="1600" dirty="0">
                <a:solidFill>
                  <a:schemeClr val="bg1"/>
                </a:solidFill>
              </a:endParaRPr>
            </a:p>
          </p:txBody>
        </p:sp>
      </p:grpSp>
      <p:grpSp>
        <p:nvGrpSpPr>
          <p:cNvPr id="14" name="组合 13"/>
          <p:cNvGrpSpPr/>
          <p:nvPr/>
        </p:nvGrpSpPr>
        <p:grpSpPr>
          <a:xfrm>
            <a:off x="5436096" y="3003798"/>
            <a:ext cx="864096" cy="504056"/>
            <a:chOff x="2915816" y="1491630"/>
            <a:chExt cx="864096" cy="504056"/>
          </a:xfrm>
        </p:grpSpPr>
        <p:sp>
          <p:nvSpPr>
            <p:cNvPr id="15" name="椭圆 14"/>
            <p:cNvSpPr/>
            <p:nvPr/>
          </p:nvSpPr>
          <p:spPr>
            <a:xfrm>
              <a:off x="2915816" y="1491630"/>
              <a:ext cx="648072" cy="504056"/>
            </a:xfrm>
            <a:prstGeom prst="ellipse">
              <a:avLst/>
            </a:prstGeom>
            <a:solidFill>
              <a:srgbClr val="1A4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2915816" y="1563638"/>
              <a:ext cx="864096" cy="369332"/>
            </a:xfrm>
            <a:prstGeom prst="rect">
              <a:avLst/>
            </a:prstGeom>
            <a:noFill/>
          </p:spPr>
          <p:txBody>
            <a:bodyPr wrap="square" rtlCol="0">
              <a:spAutoFit/>
            </a:bodyPr>
            <a:lstStyle/>
            <a:p>
              <a:r>
                <a:rPr lang="zh-CN" altLang="en-US" dirty="0" smtClean="0">
                  <a:solidFill>
                    <a:schemeClr val="bg1"/>
                  </a:solidFill>
                </a:rPr>
                <a:t>德国</a:t>
              </a:r>
              <a:endParaRPr lang="zh-CN" altLang="en-US" dirty="0">
                <a:solidFill>
                  <a:schemeClr val="bg1"/>
                </a:solidFill>
              </a:endParaRPr>
            </a:p>
          </p:txBody>
        </p:sp>
      </p:grpSp>
      <p:pic>
        <p:nvPicPr>
          <p:cNvPr id="75787" name="Picture 11" descr="F:\欧洲危机\timg78966.jpg"/>
          <p:cNvPicPr>
            <a:picLocks noChangeAspect="1" noChangeArrowheads="1"/>
          </p:cNvPicPr>
          <p:nvPr/>
        </p:nvPicPr>
        <p:blipFill>
          <a:blip r:embed="rId6" cstate="print"/>
          <a:srcRect/>
          <a:stretch>
            <a:fillRect/>
          </a:stretch>
        </p:blipFill>
        <p:spPr bwMode="auto">
          <a:xfrm>
            <a:off x="6012160" y="915566"/>
            <a:ext cx="3096344" cy="2031248"/>
          </a:xfrm>
          <a:prstGeom prst="rect">
            <a:avLst/>
          </a:prstGeom>
          <a:noFill/>
        </p:spPr>
      </p:pic>
      <p:sp>
        <p:nvSpPr>
          <p:cNvPr id="75788" name="Rectangle 12"/>
          <p:cNvSpPr>
            <a:spLocks noChangeArrowheads="1"/>
          </p:cNvSpPr>
          <p:nvPr/>
        </p:nvSpPr>
        <p:spPr bwMode="auto">
          <a:xfrm>
            <a:off x="5940152" y="2985460"/>
            <a:ext cx="309634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90525" algn="just" defTabSz="914400" rtl="0" eaLnBrk="1" fontAlgn="base" latinLnBrk="0" hangingPunct="1">
              <a:lnSpc>
                <a:spcPct val="120000"/>
              </a:lnSpc>
              <a:spcBef>
                <a:spcPct val="0"/>
              </a:spcBef>
              <a:spcAft>
                <a:spcPct val="0"/>
              </a:spcAft>
              <a:buClrTx/>
              <a:buSzTx/>
              <a:buFontTx/>
              <a:buNone/>
              <a:tabLst/>
            </a:pPr>
            <a:r>
              <a:rPr kumimoji="0" lang="zh-CN"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欧洲已经成为国际恐怖组织的主要袭击目标，被人称为</a:t>
            </a:r>
            <a:r>
              <a:rPr kumimoji="0" lang="zh-CN" sz="2000" b="0" i="0" u="none" strike="noStrike" cap="none" normalizeH="0" baseline="0" dirty="0" smtClean="0">
                <a:ln>
                  <a:noFill/>
                </a:ln>
                <a:solidFill>
                  <a:schemeClr val="tx1"/>
                </a:solidFill>
                <a:effectLst/>
                <a:latin typeface="Arial"/>
                <a:ea typeface="宋体" pitchFamily="2" charset="-122"/>
                <a:cs typeface="Times New Roman" pitchFamily="18" charset="0"/>
              </a:rPr>
              <a:t>“</a:t>
            </a:r>
            <a:r>
              <a:rPr kumimoji="0" lang="zh-CN"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和平绿洲</a:t>
            </a:r>
            <a:r>
              <a:rPr kumimoji="0" lang="zh-CN" sz="2000" b="0" i="0" u="none" strike="noStrike" cap="none" normalizeH="0" baseline="0" dirty="0" smtClean="0">
                <a:ln>
                  <a:noFill/>
                </a:ln>
                <a:solidFill>
                  <a:schemeClr val="tx1"/>
                </a:solidFill>
                <a:effectLst/>
                <a:latin typeface="Arial"/>
                <a:ea typeface="宋体" pitchFamily="2" charset="-122"/>
                <a:cs typeface="Times New Roman" pitchFamily="18" charset="0"/>
              </a:rPr>
              <a:t>”</a:t>
            </a:r>
            <a:r>
              <a:rPr kumimoji="0" lang="zh-CN"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的欧洲如今竟然走到了</a:t>
            </a:r>
            <a:r>
              <a:rPr kumimoji="0" lang="zh-CN" sz="2000" b="0" i="0" u="none" strike="noStrike" cap="none" normalizeH="0" baseline="0" dirty="0" smtClean="0">
                <a:ln>
                  <a:noFill/>
                </a:ln>
                <a:solidFill>
                  <a:schemeClr val="tx1"/>
                </a:solidFill>
                <a:effectLst/>
                <a:latin typeface="Arial"/>
                <a:ea typeface="宋体" pitchFamily="2" charset="-122"/>
                <a:cs typeface="Times New Roman" pitchFamily="18" charset="0"/>
              </a:rPr>
              <a:t>“</a:t>
            </a:r>
            <a:r>
              <a:rPr kumimoji="0" lang="zh-CN"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国无宁日</a:t>
            </a:r>
            <a:r>
              <a:rPr kumimoji="0" lang="zh-CN" sz="2000" b="0" i="0" u="none" strike="noStrike" cap="none" normalizeH="0" baseline="0" dirty="0" smtClean="0">
                <a:ln>
                  <a:noFill/>
                </a:ln>
                <a:solidFill>
                  <a:schemeClr val="tx1"/>
                </a:solidFill>
                <a:effectLst/>
                <a:latin typeface="Arial"/>
                <a:ea typeface="宋体" pitchFamily="2" charset="-122"/>
                <a:cs typeface="Times New Roman" pitchFamily="18" charset="0"/>
              </a:rPr>
              <a:t>”</a:t>
            </a:r>
            <a:r>
              <a:rPr kumimoji="0" lang="zh-CN"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的地步。</a:t>
            </a:r>
            <a:endParaRPr kumimoji="0" 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5780"/>
                                        </p:tgtEl>
                                        <p:attrNameLst>
                                          <p:attrName>style.visibility</p:attrName>
                                        </p:attrNameLst>
                                      </p:cBhvr>
                                      <p:to>
                                        <p:strVal val="visible"/>
                                      </p:to>
                                    </p:set>
                                    <p:anim calcmode="lin" valueType="num">
                                      <p:cBhvr additive="base">
                                        <p:cTn id="11" dur="500" fill="hold"/>
                                        <p:tgtEl>
                                          <p:spTgt spid="75780"/>
                                        </p:tgtEl>
                                        <p:attrNameLst>
                                          <p:attrName>ppt_x</p:attrName>
                                        </p:attrNameLst>
                                      </p:cBhvr>
                                      <p:tavLst>
                                        <p:tav tm="0">
                                          <p:val>
                                            <p:strVal val="#ppt_x"/>
                                          </p:val>
                                        </p:tav>
                                        <p:tav tm="100000">
                                          <p:val>
                                            <p:strVal val="#ppt_x"/>
                                          </p:val>
                                        </p:tav>
                                      </p:tavLst>
                                    </p:anim>
                                    <p:anim calcmode="lin" valueType="num">
                                      <p:cBhvr additive="base">
                                        <p:cTn id="12" dur="500" fill="hold"/>
                                        <p:tgtEl>
                                          <p:spTgt spid="7578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2" presetClass="entr" presetSubtype="4" fill="hold" nodeType="withEffect">
                                  <p:stCondLst>
                                    <p:cond delay="0"/>
                                  </p:stCondLst>
                                  <p:childTnLst>
                                    <p:set>
                                      <p:cBhvr>
                                        <p:cTn id="17" dur="1" fill="hold">
                                          <p:stCondLst>
                                            <p:cond delay="0"/>
                                          </p:stCondLst>
                                        </p:cTn>
                                        <p:tgtEl>
                                          <p:spTgt spid="75782"/>
                                        </p:tgtEl>
                                        <p:attrNameLst>
                                          <p:attrName>style.visibility</p:attrName>
                                        </p:attrNameLst>
                                      </p:cBhvr>
                                      <p:to>
                                        <p:strVal val="visible"/>
                                      </p:to>
                                    </p:set>
                                    <p:anim calcmode="lin" valueType="num">
                                      <p:cBhvr additive="base">
                                        <p:cTn id="18" dur="500" fill="hold"/>
                                        <p:tgtEl>
                                          <p:spTgt spid="75782"/>
                                        </p:tgtEl>
                                        <p:attrNameLst>
                                          <p:attrName>ppt_x</p:attrName>
                                        </p:attrNameLst>
                                      </p:cBhvr>
                                      <p:tavLst>
                                        <p:tav tm="0">
                                          <p:val>
                                            <p:strVal val="#ppt_x"/>
                                          </p:val>
                                        </p:tav>
                                        <p:tav tm="100000">
                                          <p:val>
                                            <p:strVal val="#ppt_x"/>
                                          </p:val>
                                        </p:tav>
                                      </p:tavLst>
                                    </p:anim>
                                    <p:anim calcmode="lin" valueType="num">
                                      <p:cBhvr additive="base">
                                        <p:cTn id="19" dur="500" fill="hold"/>
                                        <p:tgtEl>
                                          <p:spTgt spid="7578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1500"/>
                            </p:stCondLst>
                            <p:childTnLst>
                              <p:par>
                                <p:cTn id="24" presetID="12" presetClass="entr" presetSubtype="2" fill="hold" nodeType="afterEffect">
                                  <p:stCondLst>
                                    <p:cond delay="0"/>
                                  </p:stCondLst>
                                  <p:childTnLst>
                                    <p:set>
                                      <p:cBhvr>
                                        <p:cTn id="25" dur="1" fill="hold">
                                          <p:stCondLst>
                                            <p:cond delay="0"/>
                                          </p:stCondLst>
                                        </p:cTn>
                                        <p:tgtEl>
                                          <p:spTgt spid="75787"/>
                                        </p:tgtEl>
                                        <p:attrNameLst>
                                          <p:attrName>style.visibility</p:attrName>
                                        </p:attrNameLst>
                                      </p:cBhvr>
                                      <p:to>
                                        <p:strVal val="visible"/>
                                      </p:to>
                                    </p:set>
                                    <p:animEffect transition="in" filter="slide(fromRight)">
                                      <p:cBhvr>
                                        <p:cTn id="26" dur="500"/>
                                        <p:tgtEl>
                                          <p:spTgt spid="75787"/>
                                        </p:tgtEl>
                                      </p:cBhvr>
                                    </p:animEffect>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75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7664" y="436845"/>
            <a:ext cx="6768752" cy="452129"/>
          </a:xfrm>
          <a:prstGeom prst="rect">
            <a:avLst/>
          </a:prstGeom>
          <a:noFill/>
          <a:ln>
            <a:solidFill>
              <a:srgbClr val="DD7A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3" name="矩形 2"/>
          <p:cNvSpPr/>
          <p:nvPr/>
        </p:nvSpPr>
        <p:spPr>
          <a:xfrm>
            <a:off x="2006869" y="436845"/>
            <a:ext cx="6309547" cy="452129"/>
          </a:xfrm>
          <a:prstGeom prst="rect">
            <a:avLst/>
          </a:prstGeom>
          <a:solidFill>
            <a:srgbClr val="F28C1D"/>
          </a:solidFill>
          <a:ln>
            <a:solidFill>
              <a:srgbClr val="F28C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grpSp>
        <p:nvGrpSpPr>
          <p:cNvPr id="4" name="组合 3"/>
          <p:cNvGrpSpPr/>
          <p:nvPr/>
        </p:nvGrpSpPr>
        <p:grpSpPr>
          <a:xfrm>
            <a:off x="2236472" y="339502"/>
            <a:ext cx="994945" cy="648072"/>
            <a:chOff x="1619672" y="1203598"/>
            <a:chExt cx="936104" cy="648072"/>
          </a:xfrm>
        </p:grpSpPr>
        <p:sp>
          <p:nvSpPr>
            <p:cNvPr id="5" name="矩形 4"/>
            <p:cNvSpPr/>
            <p:nvPr/>
          </p:nvSpPr>
          <p:spPr>
            <a:xfrm>
              <a:off x="1763688" y="1203598"/>
              <a:ext cx="648072" cy="648072"/>
            </a:xfrm>
            <a:prstGeom prst="rect">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6" name="梯形 5"/>
            <p:cNvSpPr/>
            <p:nvPr/>
          </p:nvSpPr>
          <p:spPr>
            <a:xfrm rot="16200000">
              <a:off x="1367644" y="1455626"/>
              <a:ext cx="648072" cy="144016"/>
            </a:xfrm>
            <a:prstGeom prst="trapezoid">
              <a:avLst>
                <a:gd name="adj" fmla="val 60797"/>
              </a:avLst>
            </a:prstGeom>
            <a:solidFill>
              <a:srgbClr val="DD7A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latin typeface="黑体" pitchFamily="49" charset="-122"/>
                <a:ea typeface="黑体" pitchFamily="49" charset="-122"/>
              </a:endParaRPr>
            </a:p>
          </p:txBody>
        </p:sp>
        <p:sp>
          <p:nvSpPr>
            <p:cNvPr id="7" name="梯形 6"/>
            <p:cNvSpPr/>
            <p:nvPr/>
          </p:nvSpPr>
          <p:spPr>
            <a:xfrm rot="5400000" flipH="1">
              <a:off x="2159732" y="1455626"/>
              <a:ext cx="648072" cy="144016"/>
            </a:xfrm>
            <a:prstGeom prst="trapezoid">
              <a:avLst>
                <a:gd name="adj" fmla="val 60798"/>
              </a:avLst>
            </a:prstGeom>
            <a:solidFill>
              <a:srgbClr val="DD7A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latin typeface="黑体" pitchFamily="49" charset="-122"/>
                <a:ea typeface="黑体" pitchFamily="49" charset="-122"/>
              </a:endParaRPr>
            </a:p>
          </p:txBody>
        </p:sp>
      </p:grpSp>
      <p:sp>
        <p:nvSpPr>
          <p:cNvPr id="8" name="TextBox 7"/>
          <p:cNvSpPr txBox="1"/>
          <p:nvPr/>
        </p:nvSpPr>
        <p:spPr>
          <a:xfrm>
            <a:off x="2438506" y="401928"/>
            <a:ext cx="765342" cy="523220"/>
          </a:xfrm>
          <a:prstGeom prst="rect">
            <a:avLst/>
          </a:prstGeom>
          <a:noFill/>
        </p:spPr>
        <p:txBody>
          <a:bodyPr wrap="square" rtlCol="0">
            <a:spAutoFit/>
          </a:bodyPr>
          <a:lstStyle/>
          <a:p>
            <a:r>
              <a:rPr lang="zh-CN" altLang="en-US" sz="2800" dirty="0" smtClean="0">
                <a:solidFill>
                  <a:schemeClr val="bg1"/>
                </a:solidFill>
                <a:latin typeface="黑体" pitchFamily="49" charset="-122"/>
                <a:ea typeface="黑体" pitchFamily="49" charset="-122"/>
              </a:rPr>
              <a:t>一</a:t>
            </a:r>
            <a:endParaRPr lang="zh-CN" altLang="en-US" sz="2800" dirty="0">
              <a:solidFill>
                <a:schemeClr val="bg1"/>
              </a:solidFill>
              <a:latin typeface="黑体" pitchFamily="49" charset="-122"/>
              <a:ea typeface="黑体" pitchFamily="49" charset="-122"/>
            </a:endParaRPr>
          </a:p>
        </p:txBody>
      </p:sp>
      <p:sp>
        <p:nvSpPr>
          <p:cNvPr id="9" name="TextBox 8"/>
          <p:cNvSpPr txBox="1"/>
          <p:nvPr/>
        </p:nvSpPr>
        <p:spPr>
          <a:xfrm>
            <a:off x="3256105" y="446885"/>
            <a:ext cx="4988303" cy="430887"/>
          </a:xfrm>
          <a:prstGeom prst="rect">
            <a:avLst/>
          </a:prstGeom>
          <a:noFill/>
        </p:spPr>
        <p:txBody>
          <a:bodyPr wrap="square" rtlCol="0">
            <a:spAutoFit/>
          </a:bodyPr>
          <a:lstStyle/>
          <a:p>
            <a:r>
              <a:rPr lang="zh-CN" altLang="en-US" sz="2200" dirty="0" smtClean="0">
                <a:solidFill>
                  <a:schemeClr val="bg1"/>
                </a:solidFill>
                <a:latin typeface="黑体" pitchFamily="49" charset="-122"/>
                <a:ea typeface="黑体" pitchFamily="49" charset="-122"/>
              </a:rPr>
              <a:t>“精英欧洲”正在被民众所抛弃</a:t>
            </a:r>
          </a:p>
        </p:txBody>
      </p:sp>
      <p:sp>
        <p:nvSpPr>
          <p:cNvPr id="10" name="TextBox 9"/>
          <p:cNvSpPr txBox="1"/>
          <p:nvPr/>
        </p:nvSpPr>
        <p:spPr>
          <a:xfrm>
            <a:off x="539552" y="1131590"/>
            <a:ext cx="504056" cy="1938992"/>
          </a:xfrm>
          <a:prstGeom prst="rect">
            <a:avLst/>
          </a:prstGeom>
          <a:noFill/>
        </p:spPr>
        <p:txBody>
          <a:bodyPr wrap="square" rtlCol="0">
            <a:spAutoFit/>
          </a:bodyPr>
          <a:lstStyle/>
          <a:p>
            <a:r>
              <a:rPr lang="zh-CN" altLang="en-US" sz="4000" dirty="0" smtClean="0">
                <a:latin typeface="黑体" pitchFamily="49" charset="-122"/>
                <a:ea typeface="黑体" pitchFamily="49" charset="-122"/>
              </a:rPr>
              <a:t>目</a:t>
            </a:r>
            <a:endParaRPr lang="en-US" altLang="zh-CN" sz="4000" dirty="0" smtClean="0">
              <a:latin typeface="黑体" pitchFamily="49" charset="-122"/>
              <a:ea typeface="黑体" pitchFamily="49" charset="-122"/>
            </a:endParaRPr>
          </a:p>
          <a:p>
            <a:endParaRPr lang="en-US" altLang="zh-CN" sz="4000" dirty="0" smtClean="0">
              <a:latin typeface="黑体" pitchFamily="49" charset="-122"/>
              <a:ea typeface="黑体" pitchFamily="49" charset="-122"/>
            </a:endParaRPr>
          </a:p>
          <a:p>
            <a:r>
              <a:rPr lang="zh-CN" altLang="en-US" sz="4000" dirty="0" smtClean="0">
                <a:latin typeface="黑体" pitchFamily="49" charset="-122"/>
                <a:ea typeface="黑体" pitchFamily="49" charset="-122"/>
              </a:rPr>
              <a:t>录</a:t>
            </a:r>
            <a:endParaRPr lang="zh-CN" altLang="en-US" sz="4000" dirty="0">
              <a:latin typeface="黑体" pitchFamily="49" charset="-122"/>
              <a:ea typeface="黑体" pitchFamily="49" charset="-122"/>
            </a:endParaRPr>
          </a:p>
        </p:txBody>
      </p:sp>
      <p:sp>
        <p:nvSpPr>
          <p:cNvPr id="11" name="矩形 10"/>
          <p:cNvSpPr/>
          <p:nvPr/>
        </p:nvSpPr>
        <p:spPr>
          <a:xfrm>
            <a:off x="1547664" y="1372949"/>
            <a:ext cx="6768752" cy="45212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12" name="矩形 11"/>
          <p:cNvSpPr/>
          <p:nvPr/>
        </p:nvSpPr>
        <p:spPr>
          <a:xfrm>
            <a:off x="1547664" y="1372949"/>
            <a:ext cx="5544616" cy="45212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grpSp>
        <p:nvGrpSpPr>
          <p:cNvPr id="13" name="组合 12"/>
          <p:cNvGrpSpPr/>
          <p:nvPr/>
        </p:nvGrpSpPr>
        <p:grpSpPr>
          <a:xfrm>
            <a:off x="5881311" y="1275606"/>
            <a:ext cx="994945" cy="648072"/>
            <a:chOff x="1619672" y="1203598"/>
            <a:chExt cx="936104" cy="648072"/>
          </a:xfrm>
          <a:solidFill>
            <a:schemeClr val="bg1">
              <a:lumMod val="65000"/>
            </a:schemeClr>
          </a:solidFill>
        </p:grpSpPr>
        <p:sp>
          <p:nvSpPr>
            <p:cNvPr id="14" name="矩形 13"/>
            <p:cNvSpPr/>
            <p:nvPr/>
          </p:nvSpPr>
          <p:spPr>
            <a:xfrm>
              <a:off x="1763688" y="1203598"/>
              <a:ext cx="648072" cy="648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15" name="梯形 14"/>
            <p:cNvSpPr/>
            <p:nvPr/>
          </p:nvSpPr>
          <p:spPr>
            <a:xfrm rot="16200000">
              <a:off x="1367644" y="1455626"/>
              <a:ext cx="648072" cy="144016"/>
            </a:xfrm>
            <a:prstGeom prst="trapezoid">
              <a:avLst>
                <a:gd name="adj" fmla="val 607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latin typeface="黑体" pitchFamily="49" charset="-122"/>
                <a:ea typeface="黑体" pitchFamily="49" charset="-122"/>
              </a:endParaRPr>
            </a:p>
          </p:txBody>
        </p:sp>
        <p:sp>
          <p:nvSpPr>
            <p:cNvPr id="16" name="梯形 15"/>
            <p:cNvSpPr/>
            <p:nvPr/>
          </p:nvSpPr>
          <p:spPr>
            <a:xfrm rot="5400000" flipH="1">
              <a:off x="2159732" y="1455626"/>
              <a:ext cx="648072" cy="144016"/>
            </a:xfrm>
            <a:prstGeom prst="trapezoid">
              <a:avLst>
                <a:gd name="adj" fmla="val 6079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latin typeface="黑体" pitchFamily="49" charset="-122"/>
                <a:ea typeface="黑体" pitchFamily="49" charset="-122"/>
              </a:endParaRPr>
            </a:p>
          </p:txBody>
        </p:sp>
      </p:grpSp>
      <p:sp>
        <p:nvSpPr>
          <p:cNvPr id="17" name="TextBox 16"/>
          <p:cNvSpPr txBox="1"/>
          <p:nvPr/>
        </p:nvSpPr>
        <p:spPr>
          <a:xfrm>
            <a:off x="6110914" y="1328450"/>
            <a:ext cx="765342" cy="523220"/>
          </a:xfrm>
          <a:prstGeom prst="rect">
            <a:avLst/>
          </a:prstGeom>
          <a:noFill/>
        </p:spPr>
        <p:txBody>
          <a:bodyPr wrap="square" rtlCol="0">
            <a:spAutoFit/>
          </a:bodyPr>
          <a:lstStyle/>
          <a:p>
            <a:r>
              <a:rPr lang="zh-CN" altLang="en-US" sz="2800" dirty="0" smtClean="0">
                <a:latin typeface="黑体" pitchFamily="49" charset="-122"/>
                <a:ea typeface="黑体" pitchFamily="49" charset="-122"/>
              </a:rPr>
              <a:t>二</a:t>
            </a:r>
            <a:endParaRPr lang="zh-CN" altLang="en-US" sz="2800" dirty="0">
              <a:latin typeface="黑体" pitchFamily="49" charset="-122"/>
              <a:ea typeface="黑体" pitchFamily="49" charset="-122"/>
            </a:endParaRPr>
          </a:p>
        </p:txBody>
      </p:sp>
      <p:sp>
        <p:nvSpPr>
          <p:cNvPr id="18" name="TextBox 17"/>
          <p:cNvSpPr txBox="1"/>
          <p:nvPr/>
        </p:nvSpPr>
        <p:spPr>
          <a:xfrm>
            <a:off x="1619672" y="1382989"/>
            <a:ext cx="3888432" cy="430887"/>
          </a:xfrm>
          <a:prstGeom prst="rect">
            <a:avLst/>
          </a:prstGeom>
          <a:noFill/>
        </p:spPr>
        <p:txBody>
          <a:bodyPr wrap="square" rtlCol="0">
            <a:spAutoFit/>
          </a:bodyPr>
          <a:lstStyle/>
          <a:p>
            <a:pPr algn="r"/>
            <a:r>
              <a:rPr lang="zh-CN" altLang="en-US" sz="2200" dirty="0" smtClean="0">
                <a:latin typeface="黑体" pitchFamily="49" charset="-122"/>
                <a:ea typeface="黑体" pitchFamily="49" charset="-122"/>
              </a:rPr>
              <a:t>执政者追求选票不思改革</a:t>
            </a:r>
          </a:p>
        </p:txBody>
      </p:sp>
      <p:sp>
        <p:nvSpPr>
          <p:cNvPr id="19" name="矩形 18"/>
          <p:cNvSpPr/>
          <p:nvPr/>
        </p:nvSpPr>
        <p:spPr>
          <a:xfrm>
            <a:off x="1547664" y="2309053"/>
            <a:ext cx="6768752" cy="452129"/>
          </a:xfrm>
          <a:prstGeom prst="rect">
            <a:avLst/>
          </a:prstGeom>
          <a:noFill/>
          <a:ln>
            <a:solidFill>
              <a:srgbClr val="DD7A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20" name="矩形 19"/>
          <p:cNvSpPr/>
          <p:nvPr/>
        </p:nvSpPr>
        <p:spPr>
          <a:xfrm>
            <a:off x="2006869" y="2309053"/>
            <a:ext cx="6309547" cy="452129"/>
          </a:xfrm>
          <a:prstGeom prst="rect">
            <a:avLst/>
          </a:prstGeom>
          <a:solidFill>
            <a:srgbClr val="F28C1D"/>
          </a:solidFill>
          <a:ln>
            <a:solidFill>
              <a:srgbClr val="F28C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grpSp>
        <p:nvGrpSpPr>
          <p:cNvPr id="21" name="组合 20"/>
          <p:cNvGrpSpPr/>
          <p:nvPr/>
        </p:nvGrpSpPr>
        <p:grpSpPr>
          <a:xfrm>
            <a:off x="2236472" y="2211710"/>
            <a:ext cx="994945" cy="648072"/>
            <a:chOff x="1619672" y="1203598"/>
            <a:chExt cx="936104" cy="648072"/>
          </a:xfrm>
        </p:grpSpPr>
        <p:sp>
          <p:nvSpPr>
            <p:cNvPr id="22" name="矩形 21"/>
            <p:cNvSpPr/>
            <p:nvPr/>
          </p:nvSpPr>
          <p:spPr>
            <a:xfrm>
              <a:off x="1763688" y="1203598"/>
              <a:ext cx="648072" cy="648072"/>
            </a:xfrm>
            <a:prstGeom prst="rect">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23" name="梯形 22"/>
            <p:cNvSpPr/>
            <p:nvPr/>
          </p:nvSpPr>
          <p:spPr>
            <a:xfrm rot="16200000">
              <a:off x="1367644" y="1455626"/>
              <a:ext cx="648072" cy="144016"/>
            </a:xfrm>
            <a:prstGeom prst="trapezoid">
              <a:avLst>
                <a:gd name="adj" fmla="val 60797"/>
              </a:avLst>
            </a:prstGeom>
            <a:solidFill>
              <a:srgbClr val="DD7A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latin typeface="黑体" pitchFamily="49" charset="-122"/>
                <a:ea typeface="黑体" pitchFamily="49" charset="-122"/>
              </a:endParaRPr>
            </a:p>
          </p:txBody>
        </p:sp>
        <p:sp>
          <p:nvSpPr>
            <p:cNvPr id="24" name="梯形 23"/>
            <p:cNvSpPr/>
            <p:nvPr/>
          </p:nvSpPr>
          <p:spPr>
            <a:xfrm rot="5400000" flipH="1">
              <a:off x="2159732" y="1455626"/>
              <a:ext cx="648072" cy="144016"/>
            </a:xfrm>
            <a:prstGeom prst="trapezoid">
              <a:avLst>
                <a:gd name="adj" fmla="val 60798"/>
              </a:avLst>
            </a:prstGeom>
            <a:solidFill>
              <a:srgbClr val="DD7A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latin typeface="黑体" pitchFamily="49" charset="-122"/>
                <a:ea typeface="黑体" pitchFamily="49" charset="-122"/>
              </a:endParaRPr>
            </a:p>
          </p:txBody>
        </p:sp>
      </p:grpSp>
      <p:sp>
        <p:nvSpPr>
          <p:cNvPr id="25" name="TextBox 24"/>
          <p:cNvSpPr txBox="1"/>
          <p:nvPr/>
        </p:nvSpPr>
        <p:spPr>
          <a:xfrm>
            <a:off x="2438506" y="2274136"/>
            <a:ext cx="765342" cy="523220"/>
          </a:xfrm>
          <a:prstGeom prst="rect">
            <a:avLst/>
          </a:prstGeom>
          <a:noFill/>
        </p:spPr>
        <p:txBody>
          <a:bodyPr wrap="square" rtlCol="0">
            <a:spAutoFit/>
          </a:bodyPr>
          <a:lstStyle/>
          <a:p>
            <a:r>
              <a:rPr lang="zh-CN" altLang="en-US" sz="2800" dirty="0" smtClean="0">
                <a:solidFill>
                  <a:schemeClr val="bg1"/>
                </a:solidFill>
                <a:latin typeface="黑体" pitchFamily="49" charset="-122"/>
                <a:ea typeface="黑体" pitchFamily="49" charset="-122"/>
              </a:rPr>
              <a:t>三</a:t>
            </a:r>
          </a:p>
        </p:txBody>
      </p:sp>
      <p:sp>
        <p:nvSpPr>
          <p:cNvPr id="26" name="TextBox 25"/>
          <p:cNvSpPr txBox="1"/>
          <p:nvPr/>
        </p:nvSpPr>
        <p:spPr>
          <a:xfrm>
            <a:off x="3256105" y="2319093"/>
            <a:ext cx="4988303" cy="430887"/>
          </a:xfrm>
          <a:prstGeom prst="rect">
            <a:avLst/>
          </a:prstGeom>
          <a:noFill/>
        </p:spPr>
        <p:txBody>
          <a:bodyPr wrap="square" rtlCol="0">
            <a:spAutoFit/>
          </a:bodyPr>
          <a:lstStyle/>
          <a:p>
            <a:r>
              <a:rPr lang="zh-CN" altLang="en-US" sz="2200" dirty="0" smtClean="0">
                <a:solidFill>
                  <a:schemeClr val="bg1"/>
                </a:solidFill>
                <a:latin typeface="黑体" pitchFamily="49" charset="-122"/>
                <a:ea typeface="黑体" pitchFamily="49" charset="-122"/>
              </a:rPr>
              <a:t>盲目自信“价值观外交”最终反受其害</a:t>
            </a:r>
          </a:p>
        </p:txBody>
      </p:sp>
      <p:sp>
        <p:nvSpPr>
          <p:cNvPr id="27" name="矩形 26"/>
          <p:cNvSpPr/>
          <p:nvPr/>
        </p:nvSpPr>
        <p:spPr>
          <a:xfrm>
            <a:off x="1547664" y="4181261"/>
            <a:ext cx="6768752" cy="452129"/>
          </a:xfrm>
          <a:prstGeom prst="rect">
            <a:avLst/>
          </a:prstGeom>
          <a:noFill/>
          <a:ln>
            <a:solidFill>
              <a:srgbClr val="DD7A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28" name="矩形 27"/>
          <p:cNvSpPr/>
          <p:nvPr/>
        </p:nvSpPr>
        <p:spPr>
          <a:xfrm>
            <a:off x="2006869" y="4181261"/>
            <a:ext cx="6309547" cy="452129"/>
          </a:xfrm>
          <a:prstGeom prst="rect">
            <a:avLst/>
          </a:prstGeom>
          <a:solidFill>
            <a:srgbClr val="F28C1D"/>
          </a:solidFill>
          <a:ln>
            <a:solidFill>
              <a:srgbClr val="F28C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grpSp>
        <p:nvGrpSpPr>
          <p:cNvPr id="29" name="组合 28"/>
          <p:cNvGrpSpPr/>
          <p:nvPr/>
        </p:nvGrpSpPr>
        <p:grpSpPr>
          <a:xfrm>
            <a:off x="2236472" y="4083918"/>
            <a:ext cx="994945" cy="648072"/>
            <a:chOff x="1619672" y="1203598"/>
            <a:chExt cx="936104" cy="648072"/>
          </a:xfrm>
        </p:grpSpPr>
        <p:sp>
          <p:nvSpPr>
            <p:cNvPr id="30" name="矩形 29"/>
            <p:cNvSpPr/>
            <p:nvPr/>
          </p:nvSpPr>
          <p:spPr>
            <a:xfrm>
              <a:off x="1763688" y="1203598"/>
              <a:ext cx="648072" cy="648072"/>
            </a:xfrm>
            <a:prstGeom prst="rect">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31" name="梯形 30"/>
            <p:cNvSpPr/>
            <p:nvPr/>
          </p:nvSpPr>
          <p:spPr>
            <a:xfrm rot="16200000">
              <a:off x="1367644" y="1455626"/>
              <a:ext cx="648072" cy="144016"/>
            </a:xfrm>
            <a:prstGeom prst="trapezoid">
              <a:avLst>
                <a:gd name="adj" fmla="val 60797"/>
              </a:avLst>
            </a:prstGeom>
            <a:solidFill>
              <a:srgbClr val="DD7A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latin typeface="黑体" pitchFamily="49" charset="-122"/>
                <a:ea typeface="黑体" pitchFamily="49" charset="-122"/>
              </a:endParaRPr>
            </a:p>
          </p:txBody>
        </p:sp>
        <p:sp>
          <p:nvSpPr>
            <p:cNvPr id="32" name="梯形 31"/>
            <p:cNvSpPr/>
            <p:nvPr/>
          </p:nvSpPr>
          <p:spPr>
            <a:xfrm rot="5400000" flipH="1">
              <a:off x="2159732" y="1455626"/>
              <a:ext cx="648072" cy="144016"/>
            </a:xfrm>
            <a:prstGeom prst="trapezoid">
              <a:avLst>
                <a:gd name="adj" fmla="val 60798"/>
              </a:avLst>
            </a:prstGeom>
            <a:solidFill>
              <a:srgbClr val="DD7A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latin typeface="黑体" pitchFamily="49" charset="-122"/>
                <a:ea typeface="黑体" pitchFamily="49" charset="-122"/>
              </a:endParaRPr>
            </a:p>
          </p:txBody>
        </p:sp>
      </p:grpSp>
      <p:sp>
        <p:nvSpPr>
          <p:cNvPr id="33" name="TextBox 32"/>
          <p:cNvSpPr txBox="1"/>
          <p:nvPr/>
        </p:nvSpPr>
        <p:spPr>
          <a:xfrm>
            <a:off x="2438506" y="4146344"/>
            <a:ext cx="765342" cy="523220"/>
          </a:xfrm>
          <a:prstGeom prst="rect">
            <a:avLst/>
          </a:prstGeom>
          <a:noFill/>
        </p:spPr>
        <p:txBody>
          <a:bodyPr wrap="square" rtlCol="0">
            <a:spAutoFit/>
          </a:bodyPr>
          <a:lstStyle/>
          <a:p>
            <a:r>
              <a:rPr lang="zh-CN" altLang="en-US" sz="2800" dirty="0" smtClean="0">
                <a:solidFill>
                  <a:schemeClr val="bg1"/>
                </a:solidFill>
                <a:latin typeface="黑体" pitchFamily="49" charset="-122"/>
                <a:ea typeface="黑体" pitchFamily="49" charset="-122"/>
              </a:rPr>
              <a:t>五</a:t>
            </a:r>
          </a:p>
        </p:txBody>
      </p:sp>
      <p:sp>
        <p:nvSpPr>
          <p:cNvPr id="34" name="TextBox 33"/>
          <p:cNvSpPr txBox="1"/>
          <p:nvPr/>
        </p:nvSpPr>
        <p:spPr>
          <a:xfrm>
            <a:off x="3256105" y="4191301"/>
            <a:ext cx="4988303" cy="430887"/>
          </a:xfrm>
          <a:prstGeom prst="rect">
            <a:avLst/>
          </a:prstGeom>
          <a:noFill/>
        </p:spPr>
        <p:txBody>
          <a:bodyPr wrap="square" rtlCol="0">
            <a:spAutoFit/>
          </a:bodyPr>
          <a:lstStyle/>
          <a:p>
            <a:r>
              <a:rPr lang="zh-CN" altLang="en-US" sz="2200" dirty="0" smtClean="0">
                <a:solidFill>
                  <a:schemeClr val="bg1"/>
                </a:solidFill>
                <a:latin typeface="黑体" pitchFamily="49" charset="-122"/>
                <a:ea typeface="黑体" pitchFamily="49" charset="-122"/>
              </a:rPr>
              <a:t>西方选举政治走入歧途</a:t>
            </a:r>
          </a:p>
        </p:txBody>
      </p:sp>
      <p:sp>
        <p:nvSpPr>
          <p:cNvPr id="35" name="矩形 34"/>
          <p:cNvSpPr/>
          <p:nvPr/>
        </p:nvSpPr>
        <p:spPr>
          <a:xfrm>
            <a:off x="1547664" y="3237170"/>
            <a:ext cx="6768752" cy="45212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36" name="矩形 35"/>
          <p:cNvSpPr/>
          <p:nvPr/>
        </p:nvSpPr>
        <p:spPr>
          <a:xfrm>
            <a:off x="1547664" y="3237170"/>
            <a:ext cx="5544616" cy="45212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grpSp>
        <p:nvGrpSpPr>
          <p:cNvPr id="37" name="组合 36"/>
          <p:cNvGrpSpPr/>
          <p:nvPr/>
        </p:nvGrpSpPr>
        <p:grpSpPr>
          <a:xfrm>
            <a:off x="5881311" y="3139827"/>
            <a:ext cx="994945" cy="648072"/>
            <a:chOff x="1619672" y="1203598"/>
            <a:chExt cx="936104" cy="648072"/>
          </a:xfrm>
          <a:solidFill>
            <a:schemeClr val="bg1">
              <a:lumMod val="65000"/>
            </a:schemeClr>
          </a:solidFill>
        </p:grpSpPr>
        <p:sp>
          <p:nvSpPr>
            <p:cNvPr id="38" name="矩形 37"/>
            <p:cNvSpPr/>
            <p:nvPr/>
          </p:nvSpPr>
          <p:spPr>
            <a:xfrm>
              <a:off x="1763688" y="1203598"/>
              <a:ext cx="648072" cy="648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39" name="梯形 38"/>
            <p:cNvSpPr/>
            <p:nvPr/>
          </p:nvSpPr>
          <p:spPr>
            <a:xfrm rot="16200000">
              <a:off x="1367644" y="1455626"/>
              <a:ext cx="648072" cy="144016"/>
            </a:xfrm>
            <a:prstGeom prst="trapezoid">
              <a:avLst>
                <a:gd name="adj" fmla="val 607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latin typeface="黑体" pitchFamily="49" charset="-122"/>
                <a:ea typeface="黑体" pitchFamily="49" charset="-122"/>
              </a:endParaRPr>
            </a:p>
          </p:txBody>
        </p:sp>
        <p:sp>
          <p:nvSpPr>
            <p:cNvPr id="40" name="梯形 39"/>
            <p:cNvSpPr/>
            <p:nvPr/>
          </p:nvSpPr>
          <p:spPr>
            <a:xfrm rot="5400000" flipH="1">
              <a:off x="2159732" y="1455626"/>
              <a:ext cx="648072" cy="144016"/>
            </a:xfrm>
            <a:prstGeom prst="trapezoid">
              <a:avLst>
                <a:gd name="adj" fmla="val 6079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latin typeface="黑体" pitchFamily="49" charset="-122"/>
                <a:ea typeface="黑体" pitchFamily="49" charset="-122"/>
              </a:endParaRPr>
            </a:p>
          </p:txBody>
        </p:sp>
      </p:grpSp>
      <p:sp>
        <p:nvSpPr>
          <p:cNvPr id="41" name="TextBox 40"/>
          <p:cNvSpPr txBox="1"/>
          <p:nvPr/>
        </p:nvSpPr>
        <p:spPr>
          <a:xfrm>
            <a:off x="6110914" y="3192671"/>
            <a:ext cx="765342" cy="523220"/>
          </a:xfrm>
          <a:prstGeom prst="rect">
            <a:avLst/>
          </a:prstGeom>
          <a:noFill/>
        </p:spPr>
        <p:txBody>
          <a:bodyPr wrap="square" rtlCol="0">
            <a:spAutoFit/>
          </a:bodyPr>
          <a:lstStyle/>
          <a:p>
            <a:r>
              <a:rPr lang="zh-CN" altLang="en-US" sz="2800" dirty="0" smtClean="0">
                <a:latin typeface="黑体" pitchFamily="49" charset="-122"/>
                <a:ea typeface="黑体" pitchFamily="49" charset="-122"/>
              </a:rPr>
              <a:t>四</a:t>
            </a:r>
          </a:p>
        </p:txBody>
      </p:sp>
      <p:sp>
        <p:nvSpPr>
          <p:cNvPr id="42" name="TextBox 41"/>
          <p:cNvSpPr txBox="1"/>
          <p:nvPr/>
        </p:nvSpPr>
        <p:spPr>
          <a:xfrm>
            <a:off x="1619672" y="3247210"/>
            <a:ext cx="3960440" cy="430887"/>
          </a:xfrm>
          <a:prstGeom prst="rect">
            <a:avLst/>
          </a:prstGeom>
          <a:noFill/>
        </p:spPr>
        <p:txBody>
          <a:bodyPr wrap="square" rtlCol="0">
            <a:spAutoFit/>
          </a:bodyPr>
          <a:lstStyle/>
          <a:p>
            <a:pPr algn="r"/>
            <a:r>
              <a:rPr lang="zh-CN" altLang="en-US" sz="2200" dirty="0" smtClean="0">
                <a:latin typeface="黑体" pitchFamily="49" charset="-122"/>
                <a:ea typeface="黑体" pitchFamily="49" charset="-122"/>
              </a:rPr>
              <a:t>全民投票沦为政客玩弄的工具</a:t>
            </a:r>
          </a:p>
        </p:txBody>
      </p:sp>
      <p:sp>
        <p:nvSpPr>
          <p:cNvPr id="43" name="圆角矩形 42"/>
          <p:cNvSpPr/>
          <p:nvPr/>
        </p:nvSpPr>
        <p:spPr>
          <a:xfrm>
            <a:off x="1043608" y="1203598"/>
            <a:ext cx="288032" cy="1080120"/>
          </a:xfrm>
          <a:prstGeom prst="roundRect">
            <a:avLst>
              <a:gd name="adj" fmla="val 10540"/>
            </a:avLst>
          </a:prstGeom>
          <a:solidFill>
            <a:srgbClr val="FFFFFF">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dissolve">
                                      <p:cBhvr>
                                        <p:cTn id="10" dur="500"/>
                                        <p:tgtEl>
                                          <p:spTgt spid="10">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dissolve">
                                      <p:cBhvr>
                                        <p:cTn id="13" dur="500"/>
                                        <p:tgtEl>
                                          <p:spTgt spid="10">
                                            <p:txEl>
                                              <p:pRg st="2" end="2"/>
                                            </p:txEl>
                                          </p:spTgt>
                                        </p:tgtEl>
                                      </p:cBhvr>
                                    </p:animEffect>
                                  </p:childTnLst>
                                </p:cTn>
                              </p:par>
                            </p:childTnLst>
                          </p:cTn>
                        </p:par>
                        <p:par>
                          <p:cTn id="14" fill="hold">
                            <p:stCondLst>
                              <p:cond delay="500"/>
                            </p:stCondLst>
                            <p:childTnLst>
                              <p:par>
                                <p:cTn id="15" presetID="4" presetClass="entr" presetSubtype="32"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out)">
                                      <p:cBhvr>
                                        <p:cTn id="17" dur="5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1500"/>
                            </p:stCondLst>
                            <p:childTnLst>
                              <p:par>
                                <p:cTn id="23" presetID="4" presetClass="entr" presetSubtype="3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ox(out)">
                                      <p:cBhvr>
                                        <p:cTn id="25" dur="500"/>
                                        <p:tgtEl>
                                          <p:spTgt spid="4"/>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par>
                          <p:cTn id="30" fill="hold">
                            <p:stCondLst>
                              <p:cond delay="2500"/>
                            </p:stCondLst>
                            <p:childTnLst>
                              <p:par>
                                <p:cTn id="31" presetID="55"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strVal val="#ppt_w*0.70"/>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Effect transition="in" filter="fade">
                                      <p:cBhvr>
                                        <p:cTn id="35" dur="1000"/>
                                        <p:tgtEl>
                                          <p:spTgt spid="9"/>
                                        </p:tgtEl>
                                      </p:cBhvr>
                                    </p:animEffect>
                                  </p:childTnLst>
                                </p:cTn>
                              </p:par>
                            </p:childTnLst>
                          </p:cTn>
                        </p:par>
                        <p:par>
                          <p:cTn id="36" fill="hold">
                            <p:stCondLst>
                              <p:cond delay="3500"/>
                            </p:stCondLst>
                            <p:childTnLst>
                              <p:par>
                                <p:cTn id="37" presetID="4" presetClass="entr" presetSubtype="32"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ox(out)">
                                      <p:cBhvr>
                                        <p:cTn id="39" dur="500"/>
                                        <p:tgtEl>
                                          <p:spTgt spid="11"/>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childTnLst>
                          </p:cTn>
                        </p:par>
                        <p:par>
                          <p:cTn id="44" fill="hold">
                            <p:stCondLst>
                              <p:cond delay="4500"/>
                            </p:stCondLst>
                            <p:childTnLst>
                              <p:par>
                                <p:cTn id="45" presetID="4" presetClass="entr" presetSubtype="3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out)">
                                      <p:cBhvr>
                                        <p:cTn id="47" dur="500"/>
                                        <p:tgtEl>
                                          <p:spTgt spid="13"/>
                                        </p:tgtEl>
                                      </p:cBhvr>
                                    </p:animEffect>
                                  </p:childTnLst>
                                </p:cTn>
                              </p:par>
                            </p:childTnLst>
                          </p:cTn>
                        </p:par>
                        <p:par>
                          <p:cTn id="48" fill="hold">
                            <p:stCondLst>
                              <p:cond delay="5000"/>
                            </p:stCondLst>
                            <p:childTnLst>
                              <p:par>
                                <p:cTn id="49" presetID="9"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childTnLst>
                          </p:cTn>
                        </p:par>
                        <p:par>
                          <p:cTn id="52" fill="hold">
                            <p:stCondLst>
                              <p:cond delay="5500"/>
                            </p:stCondLst>
                            <p:childTnLst>
                              <p:par>
                                <p:cTn id="53" presetID="55"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strVal val="#ppt_w*0.70"/>
                                          </p:val>
                                        </p:tav>
                                        <p:tav tm="100000">
                                          <p:val>
                                            <p:strVal val="#ppt_w"/>
                                          </p:val>
                                        </p:tav>
                                      </p:tavLst>
                                    </p:anim>
                                    <p:anim calcmode="lin" valueType="num">
                                      <p:cBhvr>
                                        <p:cTn id="56" dur="1000" fill="hold"/>
                                        <p:tgtEl>
                                          <p:spTgt spid="18"/>
                                        </p:tgtEl>
                                        <p:attrNameLst>
                                          <p:attrName>ppt_h</p:attrName>
                                        </p:attrNameLst>
                                      </p:cBhvr>
                                      <p:tavLst>
                                        <p:tav tm="0">
                                          <p:val>
                                            <p:strVal val="#ppt_h"/>
                                          </p:val>
                                        </p:tav>
                                        <p:tav tm="100000">
                                          <p:val>
                                            <p:strVal val="#ppt_h"/>
                                          </p:val>
                                        </p:tav>
                                      </p:tavLst>
                                    </p:anim>
                                    <p:animEffect transition="in" filter="fade">
                                      <p:cBhvr>
                                        <p:cTn id="57" dur="1000"/>
                                        <p:tgtEl>
                                          <p:spTgt spid="18"/>
                                        </p:tgtEl>
                                      </p:cBhvr>
                                    </p:animEffect>
                                  </p:childTnLst>
                                </p:cTn>
                              </p:par>
                            </p:childTnLst>
                          </p:cTn>
                        </p:par>
                        <p:par>
                          <p:cTn id="58" fill="hold">
                            <p:stCondLst>
                              <p:cond delay="6500"/>
                            </p:stCondLst>
                            <p:childTnLst>
                              <p:par>
                                <p:cTn id="59" presetID="4" presetClass="entr" presetSubtype="32"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ox(out)">
                                      <p:cBhvr>
                                        <p:cTn id="61" dur="500"/>
                                        <p:tgtEl>
                                          <p:spTgt spid="19"/>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par>
                          <p:cTn id="66" fill="hold">
                            <p:stCondLst>
                              <p:cond delay="7500"/>
                            </p:stCondLst>
                            <p:childTnLst>
                              <p:par>
                                <p:cTn id="67" presetID="4" presetClass="entr" presetSubtype="32"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ox(out)">
                                      <p:cBhvr>
                                        <p:cTn id="69" dur="500"/>
                                        <p:tgtEl>
                                          <p:spTgt spid="21"/>
                                        </p:tgtEl>
                                      </p:cBhvr>
                                    </p:animEffect>
                                  </p:childTnLst>
                                </p:cTn>
                              </p:par>
                            </p:childTnLst>
                          </p:cTn>
                        </p:par>
                        <p:par>
                          <p:cTn id="70" fill="hold">
                            <p:stCondLst>
                              <p:cond delay="8000"/>
                            </p:stCondLst>
                            <p:childTnLst>
                              <p:par>
                                <p:cTn id="71" presetID="9"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dissolve">
                                      <p:cBhvr>
                                        <p:cTn id="73" dur="500"/>
                                        <p:tgtEl>
                                          <p:spTgt spid="25"/>
                                        </p:tgtEl>
                                      </p:cBhvr>
                                    </p:animEffect>
                                  </p:childTnLst>
                                </p:cTn>
                              </p:par>
                            </p:childTnLst>
                          </p:cTn>
                        </p:par>
                        <p:par>
                          <p:cTn id="74" fill="hold">
                            <p:stCondLst>
                              <p:cond delay="8500"/>
                            </p:stCondLst>
                            <p:childTnLst>
                              <p:par>
                                <p:cTn id="75" presetID="55"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1000" fill="hold"/>
                                        <p:tgtEl>
                                          <p:spTgt spid="26"/>
                                        </p:tgtEl>
                                        <p:attrNameLst>
                                          <p:attrName>ppt_w</p:attrName>
                                        </p:attrNameLst>
                                      </p:cBhvr>
                                      <p:tavLst>
                                        <p:tav tm="0">
                                          <p:val>
                                            <p:strVal val="#ppt_w*0.70"/>
                                          </p:val>
                                        </p:tav>
                                        <p:tav tm="100000">
                                          <p:val>
                                            <p:strVal val="#ppt_w"/>
                                          </p:val>
                                        </p:tav>
                                      </p:tavLst>
                                    </p:anim>
                                    <p:anim calcmode="lin" valueType="num">
                                      <p:cBhvr>
                                        <p:cTn id="78" dur="1000" fill="hold"/>
                                        <p:tgtEl>
                                          <p:spTgt spid="26"/>
                                        </p:tgtEl>
                                        <p:attrNameLst>
                                          <p:attrName>ppt_h</p:attrName>
                                        </p:attrNameLst>
                                      </p:cBhvr>
                                      <p:tavLst>
                                        <p:tav tm="0">
                                          <p:val>
                                            <p:strVal val="#ppt_h"/>
                                          </p:val>
                                        </p:tav>
                                        <p:tav tm="100000">
                                          <p:val>
                                            <p:strVal val="#ppt_h"/>
                                          </p:val>
                                        </p:tav>
                                      </p:tavLst>
                                    </p:anim>
                                    <p:animEffect transition="in" filter="fade">
                                      <p:cBhvr>
                                        <p:cTn id="79" dur="1000"/>
                                        <p:tgtEl>
                                          <p:spTgt spid="26"/>
                                        </p:tgtEl>
                                      </p:cBhvr>
                                    </p:animEffect>
                                  </p:childTnLst>
                                </p:cTn>
                              </p:par>
                              <p:par>
                                <p:cTn id="80" presetID="4" presetClass="entr" presetSubtype="32"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ox(out)">
                                      <p:cBhvr>
                                        <p:cTn id="82" dur="500"/>
                                        <p:tgtEl>
                                          <p:spTgt spid="35"/>
                                        </p:tgtEl>
                                      </p:cBhvr>
                                    </p:animEffect>
                                  </p:childTnLst>
                                </p:cTn>
                              </p:par>
                            </p:childTnLst>
                          </p:cTn>
                        </p:par>
                        <p:par>
                          <p:cTn id="83" fill="hold">
                            <p:stCondLst>
                              <p:cond delay="9500"/>
                            </p:stCondLst>
                            <p:childTnLst>
                              <p:par>
                                <p:cTn id="84" presetID="22" presetClass="entr" presetSubtype="2"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right)">
                                      <p:cBhvr>
                                        <p:cTn id="86" dur="500"/>
                                        <p:tgtEl>
                                          <p:spTgt spid="36"/>
                                        </p:tgtEl>
                                      </p:cBhvr>
                                    </p:animEffect>
                                  </p:childTnLst>
                                </p:cTn>
                              </p:par>
                            </p:childTnLst>
                          </p:cTn>
                        </p:par>
                        <p:par>
                          <p:cTn id="87" fill="hold">
                            <p:stCondLst>
                              <p:cond delay="10000"/>
                            </p:stCondLst>
                            <p:childTnLst>
                              <p:par>
                                <p:cTn id="88" presetID="4" presetClass="entr" presetSubtype="32" fill="hold" nodeType="after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box(out)">
                                      <p:cBhvr>
                                        <p:cTn id="90" dur="500"/>
                                        <p:tgtEl>
                                          <p:spTgt spid="37"/>
                                        </p:tgtEl>
                                      </p:cBhvr>
                                    </p:animEffect>
                                  </p:childTnLst>
                                </p:cTn>
                              </p:par>
                            </p:childTnLst>
                          </p:cTn>
                        </p:par>
                        <p:par>
                          <p:cTn id="91" fill="hold">
                            <p:stCondLst>
                              <p:cond delay="10500"/>
                            </p:stCondLst>
                            <p:childTnLst>
                              <p:par>
                                <p:cTn id="92" presetID="9" presetClass="entr" presetSubtype="0" fill="hold" grpId="0" nodeType="after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dissolve">
                                      <p:cBhvr>
                                        <p:cTn id="94" dur="500"/>
                                        <p:tgtEl>
                                          <p:spTgt spid="41"/>
                                        </p:tgtEl>
                                      </p:cBhvr>
                                    </p:animEffect>
                                  </p:childTnLst>
                                </p:cTn>
                              </p:par>
                            </p:childTnLst>
                          </p:cTn>
                        </p:par>
                        <p:par>
                          <p:cTn id="95" fill="hold">
                            <p:stCondLst>
                              <p:cond delay="11000"/>
                            </p:stCondLst>
                            <p:childTnLst>
                              <p:par>
                                <p:cTn id="96" presetID="55"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0.70"/>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childTnLst>
                          </p:cTn>
                        </p:par>
                        <p:par>
                          <p:cTn id="101" fill="hold">
                            <p:stCondLst>
                              <p:cond delay="12000"/>
                            </p:stCondLst>
                            <p:childTnLst>
                              <p:par>
                                <p:cTn id="102" presetID="4" presetClass="entr" presetSubtype="32"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box(out)">
                                      <p:cBhvr>
                                        <p:cTn id="104" dur="500"/>
                                        <p:tgtEl>
                                          <p:spTgt spid="27"/>
                                        </p:tgtEl>
                                      </p:cBhvr>
                                    </p:animEffect>
                                  </p:childTnLst>
                                </p:cTn>
                              </p:par>
                            </p:childTnLst>
                          </p:cTn>
                        </p:par>
                        <p:par>
                          <p:cTn id="105" fill="hold">
                            <p:stCondLst>
                              <p:cond delay="12500"/>
                            </p:stCondLst>
                            <p:childTnLst>
                              <p:par>
                                <p:cTn id="106" presetID="22" presetClass="entr" presetSubtype="8"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left)">
                                      <p:cBhvr>
                                        <p:cTn id="108" dur="500"/>
                                        <p:tgtEl>
                                          <p:spTgt spid="28"/>
                                        </p:tgtEl>
                                      </p:cBhvr>
                                    </p:animEffect>
                                  </p:childTnLst>
                                </p:cTn>
                              </p:par>
                            </p:childTnLst>
                          </p:cTn>
                        </p:par>
                        <p:par>
                          <p:cTn id="109" fill="hold">
                            <p:stCondLst>
                              <p:cond delay="13000"/>
                            </p:stCondLst>
                            <p:childTnLst>
                              <p:par>
                                <p:cTn id="110" presetID="4" presetClass="entr" presetSubtype="32" fill="hold" nodeType="after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box(out)">
                                      <p:cBhvr>
                                        <p:cTn id="112" dur="500"/>
                                        <p:tgtEl>
                                          <p:spTgt spid="29"/>
                                        </p:tgtEl>
                                      </p:cBhvr>
                                    </p:animEffect>
                                  </p:childTnLst>
                                </p:cTn>
                              </p:par>
                            </p:childTnLst>
                          </p:cTn>
                        </p:par>
                        <p:par>
                          <p:cTn id="113" fill="hold">
                            <p:stCondLst>
                              <p:cond delay="13500"/>
                            </p:stCondLst>
                            <p:childTnLst>
                              <p:par>
                                <p:cTn id="114" presetID="9" presetClass="entr" presetSubtype="0" fill="hold" grpId="0" nodeType="after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dissolve">
                                      <p:cBhvr>
                                        <p:cTn id="116" dur="500"/>
                                        <p:tgtEl>
                                          <p:spTgt spid="33"/>
                                        </p:tgtEl>
                                      </p:cBhvr>
                                    </p:animEffect>
                                  </p:childTnLst>
                                </p:cTn>
                              </p:par>
                            </p:childTnLst>
                          </p:cTn>
                        </p:par>
                        <p:par>
                          <p:cTn id="117" fill="hold">
                            <p:stCondLst>
                              <p:cond delay="14000"/>
                            </p:stCondLst>
                            <p:childTnLst>
                              <p:par>
                                <p:cTn id="118" presetID="55" presetClass="entr" presetSubtype="0"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1000" fill="hold"/>
                                        <p:tgtEl>
                                          <p:spTgt spid="34"/>
                                        </p:tgtEl>
                                        <p:attrNameLst>
                                          <p:attrName>ppt_w</p:attrName>
                                        </p:attrNameLst>
                                      </p:cBhvr>
                                      <p:tavLst>
                                        <p:tav tm="0">
                                          <p:val>
                                            <p:strVal val="#ppt_w*0.70"/>
                                          </p:val>
                                        </p:tav>
                                        <p:tav tm="100000">
                                          <p:val>
                                            <p:strVal val="#ppt_w"/>
                                          </p:val>
                                        </p:tav>
                                      </p:tavLst>
                                    </p:anim>
                                    <p:anim calcmode="lin" valueType="num">
                                      <p:cBhvr>
                                        <p:cTn id="121" dur="1000" fill="hold"/>
                                        <p:tgtEl>
                                          <p:spTgt spid="34"/>
                                        </p:tgtEl>
                                        <p:attrNameLst>
                                          <p:attrName>ppt_h</p:attrName>
                                        </p:attrNameLst>
                                      </p:cBhvr>
                                      <p:tavLst>
                                        <p:tav tm="0">
                                          <p:val>
                                            <p:strVal val="#ppt_h"/>
                                          </p:val>
                                        </p:tav>
                                        <p:tav tm="100000">
                                          <p:val>
                                            <p:strVal val="#ppt_h"/>
                                          </p:val>
                                        </p:tav>
                                      </p:tavLst>
                                    </p:anim>
                                    <p:animEffect transition="in" filter="fade">
                                      <p:cBhvr>
                                        <p:cTn id="12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9" grpId="0"/>
      <p:bldP spid="11" grpId="0" animBg="1"/>
      <p:bldP spid="12" grpId="0" animBg="1"/>
      <p:bldP spid="17" grpId="0"/>
      <p:bldP spid="18" grpId="0"/>
      <p:bldP spid="19" grpId="0" animBg="1"/>
      <p:bldP spid="20" grpId="0" animBg="1"/>
      <p:bldP spid="25" grpId="0"/>
      <p:bldP spid="26" grpId="0"/>
      <p:bldP spid="27" grpId="0" animBg="1"/>
      <p:bldP spid="28" grpId="0" animBg="1"/>
      <p:bldP spid="33" grpId="0"/>
      <p:bldP spid="34" grpId="0"/>
      <p:bldP spid="35" grpId="0" animBg="1"/>
      <p:bldP spid="36" grpId="0" animBg="1"/>
      <p:bldP spid="41" grpId="0"/>
      <p:bldP spid="42" grpId="0"/>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932040" y="843558"/>
            <a:ext cx="4211960" cy="2871235"/>
            <a:chOff x="4932040" y="843558"/>
            <a:chExt cx="4211960" cy="2871235"/>
          </a:xfrm>
        </p:grpSpPr>
        <p:pic>
          <p:nvPicPr>
            <p:cNvPr id="78857" name="Picture 9" descr="https://timgsa.baidu.com/timg?image&amp;quality=80&amp;size=b9999_10000&amp;sec=1486466474756&amp;di=51eb7735a11d2b9b9ce2f0a76c64b9b8&amp;imgtype=0&amp;src=http%3A%2F%2Fpic.58pic.com%2F58pic%2F13%2F38%2F42%2F73b58PICFTD_1024.JPG"/>
            <p:cNvPicPr>
              <a:picLocks noChangeAspect="1" noChangeArrowheads="1"/>
            </p:cNvPicPr>
            <p:nvPr/>
          </p:nvPicPr>
          <p:blipFill>
            <a:blip r:embed="rId2" cstate="print"/>
            <a:srcRect/>
            <a:stretch>
              <a:fillRect/>
            </a:stretch>
          </p:blipFill>
          <p:spPr bwMode="auto">
            <a:xfrm>
              <a:off x="4932040" y="843558"/>
              <a:ext cx="4211960" cy="2871235"/>
            </a:xfrm>
            <a:prstGeom prst="rect">
              <a:avLst/>
            </a:prstGeom>
            <a:noFill/>
          </p:spPr>
        </p:pic>
        <p:grpSp>
          <p:nvGrpSpPr>
            <p:cNvPr id="22" name="组合 21"/>
            <p:cNvGrpSpPr/>
            <p:nvPr/>
          </p:nvGrpSpPr>
          <p:grpSpPr>
            <a:xfrm>
              <a:off x="5461180" y="983593"/>
              <a:ext cx="2592200" cy="720592"/>
              <a:chOff x="5461180" y="983593"/>
              <a:chExt cx="2592200" cy="720592"/>
            </a:xfrm>
          </p:grpSpPr>
          <p:sp>
            <p:nvSpPr>
              <p:cNvPr id="20" name="任意多边形 19"/>
              <p:cNvSpPr/>
              <p:nvPr/>
            </p:nvSpPr>
            <p:spPr>
              <a:xfrm rot="1125744">
                <a:off x="5461180" y="983593"/>
                <a:ext cx="2592200" cy="720592"/>
              </a:xfrm>
              <a:custGeom>
                <a:avLst/>
                <a:gdLst>
                  <a:gd name="connsiteX0" fmla="*/ 0 w 2520280"/>
                  <a:gd name="connsiteY0" fmla="*/ 504056 h 504056"/>
                  <a:gd name="connsiteX1" fmla="*/ 466085 w 2520280"/>
                  <a:gd name="connsiteY1" fmla="*/ 0 h 504056"/>
                  <a:gd name="connsiteX2" fmla="*/ 2520280 w 2520280"/>
                  <a:gd name="connsiteY2" fmla="*/ 0 h 504056"/>
                  <a:gd name="connsiteX3" fmla="*/ 2054195 w 2520280"/>
                  <a:gd name="connsiteY3" fmla="*/ 504056 h 504056"/>
                  <a:gd name="connsiteX4" fmla="*/ 0 w 2520280"/>
                  <a:gd name="connsiteY4" fmla="*/ 504056 h 504056"/>
                  <a:gd name="connsiteX0" fmla="*/ 0 w 2581149"/>
                  <a:gd name="connsiteY0" fmla="*/ 324873 h 504056"/>
                  <a:gd name="connsiteX1" fmla="*/ 526954 w 2581149"/>
                  <a:gd name="connsiteY1" fmla="*/ 0 h 504056"/>
                  <a:gd name="connsiteX2" fmla="*/ 2581149 w 2581149"/>
                  <a:gd name="connsiteY2" fmla="*/ 0 h 504056"/>
                  <a:gd name="connsiteX3" fmla="*/ 2115064 w 2581149"/>
                  <a:gd name="connsiteY3" fmla="*/ 504056 h 504056"/>
                  <a:gd name="connsiteX4" fmla="*/ 0 w 2581149"/>
                  <a:gd name="connsiteY4" fmla="*/ 324873 h 504056"/>
                  <a:gd name="connsiteX0" fmla="*/ 0 w 2500858"/>
                  <a:gd name="connsiteY0" fmla="*/ 697432 h 876615"/>
                  <a:gd name="connsiteX1" fmla="*/ 526954 w 2500858"/>
                  <a:gd name="connsiteY1" fmla="*/ 372559 h 876615"/>
                  <a:gd name="connsiteX2" fmla="*/ 2500858 w 2500858"/>
                  <a:gd name="connsiteY2" fmla="*/ 0 h 876615"/>
                  <a:gd name="connsiteX3" fmla="*/ 2115064 w 2500858"/>
                  <a:gd name="connsiteY3" fmla="*/ 876615 h 876615"/>
                  <a:gd name="connsiteX4" fmla="*/ 0 w 2500858"/>
                  <a:gd name="connsiteY4" fmla="*/ 697432 h 876615"/>
                  <a:gd name="connsiteX0" fmla="*/ 0 w 2500858"/>
                  <a:gd name="connsiteY0" fmla="*/ 697432 h 697432"/>
                  <a:gd name="connsiteX1" fmla="*/ 526954 w 2500858"/>
                  <a:gd name="connsiteY1" fmla="*/ 372559 h 697432"/>
                  <a:gd name="connsiteX2" fmla="*/ 2500858 w 2500858"/>
                  <a:gd name="connsiteY2" fmla="*/ 0 h 697432"/>
                  <a:gd name="connsiteX3" fmla="*/ 1979867 w 2500858"/>
                  <a:gd name="connsiteY3" fmla="*/ 481176 h 697432"/>
                  <a:gd name="connsiteX4" fmla="*/ 0 w 2500858"/>
                  <a:gd name="connsiteY4" fmla="*/ 697432 h 697432"/>
                  <a:gd name="connsiteX0" fmla="*/ 0 w 2500858"/>
                  <a:gd name="connsiteY0" fmla="*/ 697432 h 697432"/>
                  <a:gd name="connsiteX1" fmla="*/ 526954 w 2500858"/>
                  <a:gd name="connsiteY1" fmla="*/ 372559 h 697432"/>
                  <a:gd name="connsiteX2" fmla="*/ 2500858 w 2500858"/>
                  <a:gd name="connsiteY2" fmla="*/ 0 h 697432"/>
                  <a:gd name="connsiteX3" fmla="*/ 2048049 w 2500858"/>
                  <a:gd name="connsiteY3" fmla="*/ 458015 h 697432"/>
                  <a:gd name="connsiteX4" fmla="*/ 0 w 2500858"/>
                  <a:gd name="connsiteY4" fmla="*/ 697432 h 697432"/>
                  <a:gd name="connsiteX0" fmla="*/ 0 w 2500858"/>
                  <a:gd name="connsiteY0" fmla="*/ 697432 h 697433"/>
                  <a:gd name="connsiteX1" fmla="*/ 526954 w 2500858"/>
                  <a:gd name="connsiteY1" fmla="*/ 372559 h 697433"/>
                  <a:gd name="connsiteX2" fmla="*/ 2500858 w 2500858"/>
                  <a:gd name="connsiteY2" fmla="*/ 0 h 697433"/>
                  <a:gd name="connsiteX3" fmla="*/ 2048049 w 2500858"/>
                  <a:gd name="connsiteY3" fmla="*/ 458015 h 697433"/>
                  <a:gd name="connsiteX4" fmla="*/ 0 w 2500858"/>
                  <a:gd name="connsiteY4" fmla="*/ 697433 h 697433"/>
                  <a:gd name="connsiteX5" fmla="*/ 0 w 2500858"/>
                  <a:gd name="connsiteY5" fmla="*/ 697432 h 697433"/>
                  <a:gd name="connsiteX0" fmla="*/ 0 w 2524019"/>
                  <a:gd name="connsiteY0" fmla="*/ 629253 h 697433"/>
                  <a:gd name="connsiteX1" fmla="*/ 550115 w 2524019"/>
                  <a:gd name="connsiteY1" fmla="*/ 372559 h 697433"/>
                  <a:gd name="connsiteX2" fmla="*/ 2524019 w 2524019"/>
                  <a:gd name="connsiteY2" fmla="*/ 0 h 697433"/>
                  <a:gd name="connsiteX3" fmla="*/ 2071210 w 2524019"/>
                  <a:gd name="connsiteY3" fmla="*/ 458015 h 697433"/>
                  <a:gd name="connsiteX4" fmla="*/ 23161 w 2524019"/>
                  <a:gd name="connsiteY4" fmla="*/ 697433 h 697433"/>
                  <a:gd name="connsiteX5" fmla="*/ 0 w 2524019"/>
                  <a:gd name="connsiteY5" fmla="*/ 629253 h 697433"/>
                  <a:gd name="connsiteX0" fmla="*/ 0 w 2524019"/>
                  <a:gd name="connsiteY0" fmla="*/ 629251 h 697431"/>
                  <a:gd name="connsiteX1" fmla="*/ 550115 w 2524019"/>
                  <a:gd name="connsiteY1" fmla="*/ 372557 h 697431"/>
                  <a:gd name="connsiteX2" fmla="*/ 2524019 w 2524019"/>
                  <a:gd name="connsiteY2" fmla="*/ 0 h 697431"/>
                  <a:gd name="connsiteX3" fmla="*/ 2071210 w 2524019"/>
                  <a:gd name="connsiteY3" fmla="*/ 458013 h 697431"/>
                  <a:gd name="connsiteX4" fmla="*/ 23161 w 2524019"/>
                  <a:gd name="connsiteY4" fmla="*/ 697431 h 697431"/>
                  <a:gd name="connsiteX5" fmla="*/ 0 w 2524019"/>
                  <a:gd name="connsiteY5" fmla="*/ 629251 h 697431"/>
                  <a:gd name="connsiteX0" fmla="*/ 0 w 2592200"/>
                  <a:gd name="connsiteY0" fmla="*/ 652412 h 720592"/>
                  <a:gd name="connsiteX1" fmla="*/ 550115 w 2592200"/>
                  <a:gd name="connsiteY1" fmla="*/ 395718 h 720592"/>
                  <a:gd name="connsiteX2" fmla="*/ 2592200 w 2592200"/>
                  <a:gd name="connsiteY2" fmla="*/ 0 h 720592"/>
                  <a:gd name="connsiteX3" fmla="*/ 2071210 w 2592200"/>
                  <a:gd name="connsiteY3" fmla="*/ 481174 h 720592"/>
                  <a:gd name="connsiteX4" fmla="*/ 23161 w 2592200"/>
                  <a:gd name="connsiteY4" fmla="*/ 720592 h 720592"/>
                  <a:gd name="connsiteX5" fmla="*/ 0 w 2592200"/>
                  <a:gd name="connsiteY5" fmla="*/ 652412 h 72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2200" h="720592">
                    <a:moveTo>
                      <a:pt x="0" y="652412"/>
                    </a:moveTo>
                    <a:lnTo>
                      <a:pt x="550115" y="395718"/>
                    </a:lnTo>
                    <a:lnTo>
                      <a:pt x="2592200" y="0"/>
                    </a:lnTo>
                    <a:lnTo>
                      <a:pt x="2071210" y="481174"/>
                    </a:lnTo>
                    <a:lnTo>
                      <a:pt x="23161" y="720592"/>
                    </a:lnTo>
                    <a:lnTo>
                      <a:pt x="0" y="652412"/>
                    </a:lnTo>
                    <a:close/>
                  </a:path>
                </a:pathLst>
              </a:custGeom>
              <a:solidFill>
                <a:srgbClr val="011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rot="272797">
                <a:off x="6062396" y="1191350"/>
                <a:ext cx="1800200" cy="369332"/>
              </a:xfrm>
              <a:prstGeom prst="rect">
                <a:avLst/>
              </a:prstGeom>
              <a:noFill/>
            </p:spPr>
            <p:txBody>
              <a:bodyPr wrap="square" rtlCol="0">
                <a:spAutoFit/>
                <a:scene3d>
                  <a:camera prst="isometricOffAxis2Left"/>
                  <a:lightRig rig="threePt" dir="t"/>
                </a:scene3d>
              </a:bodyPr>
              <a:lstStyle/>
              <a:p>
                <a:r>
                  <a:rPr lang="zh-CN" altLang="en-US" b="1" dirty="0" smtClean="0">
                    <a:solidFill>
                      <a:srgbClr val="FFFF00"/>
                    </a:solidFill>
                  </a:rPr>
                  <a:t>价值观外交</a:t>
                </a:r>
                <a:endParaRPr lang="zh-CN" altLang="en-US" b="1" dirty="0">
                  <a:solidFill>
                    <a:srgbClr val="FFFF00"/>
                  </a:solidFill>
                </a:endParaRPr>
              </a:p>
            </p:txBody>
          </p:sp>
        </p:grpSp>
      </p:grpSp>
      <p:pic>
        <p:nvPicPr>
          <p:cNvPr id="78863" name="Picture 15" descr="F:\欧洲危机\未标题-1.png"/>
          <p:cNvPicPr>
            <a:picLocks noChangeAspect="1" noChangeArrowheads="1"/>
          </p:cNvPicPr>
          <p:nvPr/>
        </p:nvPicPr>
        <p:blipFill>
          <a:blip r:embed="rId3" cstate="print"/>
          <a:srcRect/>
          <a:stretch>
            <a:fillRect/>
          </a:stretch>
        </p:blipFill>
        <p:spPr bwMode="auto">
          <a:xfrm>
            <a:off x="3995936" y="1203598"/>
            <a:ext cx="864096" cy="909490"/>
          </a:xfrm>
          <a:prstGeom prst="rect">
            <a:avLst/>
          </a:prstGeom>
          <a:noFill/>
          <a:effectLst>
            <a:innerShdw blurRad="63500" dist="50800">
              <a:prstClr val="black">
                <a:alpha val="50000"/>
              </a:prstClr>
            </a:innerShdw>
          </a:effectLst>
        </p:spPr>
      </p:pic>
      <p:sp>
        <p:nvSpPr>
          <p:cNvPr id="2" name="标题 1"/>
          <p:cNvSpPr>
            <a:spLocks noGrp="1"/>
          </p:cNvSpPr>
          <p:nvPr>
            <p:ph type="title"/>
          </p:nvPr>
        </p:nvSpPr>
        <p:spPr/>
        <p:txBody>
          <a:bodyPr/>
          <a:lstStyle/>
          <a:p>
            <a:r>
              <a:rPr lang="zh-CN" altLang="zh-CN" sz="2000" dirty="0" smtClean="0"/>
              <a:t>欧洲的所作所为是其政治制度所决定的，因此这是欧洲难以摆脱的厄运。</a:t>
            </a:r>
            <a:endParaRPr lang="zh-CN" altLang="en-US" sz="2000" dirty="0"/>
          </a:p>
        </p:txBody>
      </p:sp>
      <p:pic>
        <p:nvPicPr>
          <p:cNvPr id="78852" name="Picture 4" descr="F:\欧洲危机\wukelan.png"/>
          <p:cNvPicPr>
            <a:picLocks noChangeAspect="1" noChangeArrowheads="1"/>
          </p:cNvPicPr>
          <p:nvPr/>
        </p:nvPicPr>
        <p:blipFill>
          <a:blip r:embed="rId4" cstate="print"/>
          <a:srcRect/>
          <a:stretch>
            <a:fillRect/>
          </a:stretch>
        </p:blipFill>
        <p:spPr bwMode="auto">
          <a:xfrm>
            <a:off x="1907704" y="3147814"/>
            <a:ext cx="876132" cy="927829"/>
          </a:xfrm>
          <a:prstGeom prst="rect">
            <a:avLst/>
          </a:prstGeom>
          <a:noFill/>
        </p:spPr>
      </p:pic>
      <p:pic>
        <p:nvPicPr>
          <p:cNvPr id="78858" name="Picture 10" descr="F:\欧洲危机\timg784566354.png"/>
          <p:cNvPicPr>
            <a:picLocks noChangeAspect="1" noChangeArrowheads="1"/>
          </p:cNvPicPr>
          <p:nvPr/>
        </p:nvPicPr>
        <p:blipFill>
          <a:blip r:embed="rId5" cstate="print"/>
          <a:srcRect/>
          <a:stretch>
            <a:fillRect/>
          </a:stretch>
        </p:blipFill>
        <p:spPr bwMode="auto">
          <a:xfrm>
            <a:off x="1907704" y="3147814"/>
            <a:ext cx="864096" cy="915083"/>
          </a:xfrm>
          <a:prstGeom prst="rect">
            <a:avLst/>
          </a:prstGeom>
          <a:noFill/>
        </p:spPr>
      </p:pic>
      <p:pic>
        <p:nvPicPr>
          <p:cNvPr id="78859" name="Picture 11" descr="F:\欧洲危机\timg7867354.png"/>
          <p:cNvPicPr>
            <a:picLocks noChangeAspect="1" noChangeArrowheads="1"/>
          </p:cNvPicPr>
          <p:nvPr/>
        </p:nvPicPr>
        <p:blipFill>
          <a:blip r:embed="rId6" cstate="print"/>
          <a:srcRect/>
          <a:stretch>
            <a:fillRect/>
          </a:stretch>
        </p:blipFill>
        <p:spPr bwMode="auto">
          <a:xfrm>
            <a:off x="1907704" y="3147814"/>
            <a:ext cx="883945" cy="936104"/>
          </a:xfrm>
          <a:prstGeom prst="rect">
            <a:avLst/>
          </a:prstGeom>
          <a:noFill/>
        </p:spPr>
      </p:pic>
      <p:pic>
        <p:nvPicPr>
          <p:cNvPr id="78853" name="Picture 5" descr="F:\欧洲危机\timg9999.png"/>
          <p:cNvPicPr>
            <a:picLocks noChangeAspect="1" noChangeArrowheads="1"/>
          </p:cNvPicPr>
          <p:nvPr/>
        </p:nvPicPr>
        <p:blipFill>
          <a:blip r:embed="rId7" cstate="print"/>
          <a:srcRect/>
          <a:stretch>
            <a:fillRect/>
          </a:stretch>
        </p:blipFill>
        <p:spPr bwMode="auto">
          <a:xfrm>
            <a:off x="131980" y="1563638"/>
            <a:ext cx="1962173" cy="2823750"/>
          </a:xfrm>
          <a:prstGeom prst="rect">
            <a:avLst/>
          </a:prstGeom>
          <a:noFill/>
        </p:spPr>
      </p:pic>
      <p:pic>
        <p:nvPicPr>
          <p:cNvPr id="78862" name="Picture 14" descr="F:\欧洲危机\ti98mg87.png"/>
          <p:cNvPicPr>
            <a:picLocks noChangeAspect="1" noChangeArrowheads="1"/>
          </p:cNvPicPr>
          <p:nvPr/>
        </p:nvPicPr>
        <p:blipFill>
          <a:blip r:embed="rId8" cstate="print"/>
          <a:srcRect/>
          <a:stretch>
            <a:fillRect/>
          </a:stretch>
        </p:blipFill>
        <p:spPr bwMode="auto">
          <a:xfrm>
            <a:off x="1835696" y="3075806"/>
            <a:ext cx="936104" cy="1015498"/>
          </a:xfrm>
          <a:prstGeom prst="rect">
            <a:avLst/>
          </a:prstGeom>
          <a:noFill/>
        </p:spPr>
      </p:pic>
      <p:pic>
        <p:nvPicPr>
          <p:cNvPr id="15" name="Picture 15" descr="F:\欧洲危机\未标题-1.png"/>
          <p:cNvPicPr>
            <a:picLocks noChangeAspect="1" noChangeArrowheads="1"/>
          </p:cNvPicPr>
          <p:nvPr/>
        </p:nvPicPr>
        <p:blipFill>
          <a:blip r:embed="rId3" cstate="print"/>
          <a:srcRect/>
          <a:stretch>
            <a:fillRect/>
          </a:stretch>
        </p:blipFill>
        <p:spPr bwMode="auto">
          <a:xfrm>
            <a:off x="4211960" y="2787774"/>
            <a:ext cx="864096" cy="909490"/>
          </a:xfrm>
          <a:prstGeom prst="rect">
            <a:avLst/>
          </a:prstGeom>
          <a:noFill/>
          <a:effectLst>
            <a:innerShdw blurRad="63500" dist="50800">
              <a:prstClr val="black">
                <a:alpha val="50000"/>
              </a:prstClr>
            </a:innerShdw>
          </a:effectLst>
        </p:spPr>
      </p:pic>
      <p:pic>
        <p:nvPicPr>
          <p:cNvPr id="16" name="Picture 15" descr="F:\欧洲危机\未标题-1.png"/>
          <p:cNvPicPr>
            <a:picLocks noChangeAspect="1" noChangeArrowheads="1"/>
          </p:cNvPicPr>
          <p:nvPr/>
        </p:nvPicPr>
        <p:blipFill>
          <a:blip r:embed="rId3" cstate="print"/>
          <a:srcRect/>
          <a:stretch>
            <a:fillRect/>
          </a:stretch>
        </p:blipFill>
        <p:spPr bwMode="auto">
          <a:xfrm>
            <a:off x="4860032" y="3867894"/>
            <a:ext cx="864096" cy="909490"/>
          </a:xfrm>
          <a:prstGeom prst="rect">
            <a:avLst/>
          </a:prstGeom>
          <a:noFill/>
          <a:effectLst>
            <a:innerShdw blurRad="63500" dist="50800">
              <a:prstClr val="black">
                <a:alpha val="50000"/>
              </a:prstClr>
            </a:innerShdw>
          </a:effectLst>
        </p:spPr>
      </p:pic>
      <p:sp>
        <p:nvSpPr>
          <p:cNvPr id="17" name="TextBox 16"/>
          <p:cNvSpPr txBox="1"/>
          <p:nvPr/>
        </p:nvSpPr>
        <p:spPr>
          <a:xfrm rot="19098790">
            <a:off x="1961789" y="1944294"/>
            <a:ext cx="2232248" cy="369332"/>
          </a:xfrm>
          <a:prstGeom prst="rect">
            <a:avLst/>
          </a:prstGeom>
          <a:noFill/>
        </p:spPr>
        <p:txBody>
          <a:bodyPr wrap="square" rtlCol="0">
            <a:spAutoFit/>
          </a:bodyPr>
          <a:lstStyle/>
          <a:p>
            <a:r>
              <a:rPr lang="zh-CN" altLang="en-US" dirty="0" smtClean="0"/>
              <a:t>插手乌克兰危机</a:t>
            </a:r>
            <a:endParaRPr lang="zh-CN" altLang="en-US" dirty="0"/>
          </a:p>
        </p:txBody>
      </p:sp>
      <p:sp>
        <p:nvSpPr>
          <p:cNvPr id="18" name="TextBox 17"/>
          <p:cNvSpPr txBox="1"/>
          <p:nvPr/>
        </p:nvSpPr>
        <p:spPr>
          <a:xfrm rot="20539509">
            <a:off x="2199116" y="3117929"/>
            <a:ext cx="2232248" cy="369332"/>
          </a:xfrm>
          <a:prstGeom prst="rect">
            <a:avLst/>
          </a:prstGeom>
          <a:noFill/>
        </p:spPr>
        <p:txBody>
          <a:bodyPr wrap="square" rtlCol="0">
            <a:spAutoFit/>
          </a:bodyPr>
          <a:lstStyle/>
          <a:p>
            <a:r>
              <a:rPr lang="zh-CN" altLang="en-US" dirty="0" smtClean="0"/>
              <a:t>插手利比亚危机</a:t>
            </a:r>
            <a:endParaRPr lang="zh-CN" altLang="en-US" dirty="0"/>
          </a:p>
        </p:txBody>
      </p:sp>
      <p:sp>
        <p:nvSpPr>
          <p:cNvPr id="19" name="TextBox 18"/>
          <p:cNvSpPr txBox="1"/>
          <p:nvPr/>
        </p:nvSpPr>
        <p:spPr>
          <a:xfrm rot="669447">
            <a:off x="2570912" y="4128396"/>
            <a:ext cx="2232248" cy="369332"/>
          </a:xfrm>
          <a:prstGeom prst="rect">
            <a:avLst/>
          </a:prstGeom>
          <a:noFill/>
        </p:spPr>
        <p:txBody>
          <a:bodyPr wrap="square" rtlCol="0">
            <a:spAutoFit/>
          </a:bodyPr>
          <a:lstStyle/>
          <a:p>
            <a:r>
              <a:rPr lang="zh-CN" altLang="en-US" dirty="0" smtClean="0"/>
              <a:t>插手叙利亚危机</a:t>
            </a:r>
            <a:endParaRPr lang="zh-CN" altLang="en-US" dirty="0"/>
          </a:p>
        </p:txBody>
      </p:sp>
      <p:pic>
        <p:nvPicPr>
          <p:cNvPr id="78866" name="Picture 18" descr="F:\欧洲危机\timg235.jpg"/>
          <p:cNvPicPr>
            <a:picLocks noChangeAspect="1" noChangeArrowheads="1"/>
          </p:cNvPicPr>
          <p:nvPr/>
        </p:nvPicPr>
        <p:blipFill>
          <a:blip r:embed="rId9" cstate="print"/>
          <a:srcRect/>
          <a:stretch>
            <a:fillRect/>
          </a:stretch>
        </p:blipFill>
        <p:spPr bwMode="auto">
          <a:xfrm>
            <a:off x="7092280" y="3579862"/>
            <a:ext cx="1843839" cy="1384352"/>
          </a:xfrm>
          <a:prstGeom prst="rect">
            <a:avLst/>
          </a:prstGeom>
          <a:noFill/>
        </p:spPr>
      </p:pic>
      <p:sp>
        <p:nvSpPr>
          <p:cNvPr id="24" name="矩形 23"/>
          <p:cNvSpPr/>
          <p:nvPr/>
        </p:nvSpPr>
        <p:spPr>
          <a:xfrm>
            <a:off x="5508104" y="2931790"/>
            <a:ext cx="1800200" cy="923330"/>
          </a:xfrm>
          <a:prstGeom prst="rect">
            <a:avLst/>
          </a:prstGeom>
        </p:spPr>
        <p:txBody>
          <a:bodyPr wrap="square">
            <a:spAutoFit/>
          </a:bodyPr>
          <a:lstStyle/>
          <a:p>
            <a:pPr algn="ctr"/>
            <a:r>
              <a:rPr lang="zh-CN" altLang="zh-CN" dirty="0" smtClean="0"/>
              <a:t>给欧洲自身安全直接带来的了前所未有的威胁</a:t>
            </a:r>
            <a:endParaRPr lang="zh-CN" altLang="en-US" dirty="0"/>
          </a:p>
        </p:txBody>
      </p:sp>
      <p:pic>
        <p:nvPicPr>
          <p:cNvPr id="78867" name="Picture 19" descr="F:\欧洲危机\timg453.png"/>
          <p:cNvPicPr>
            <a:picLocks noChangeAspect="1" noChangeArrowheads="1"/>
          </p:cNvPicPr>
          <p:nvPr/>
        </p:nvPicPr>
        <p:blipFill>
          <a:blip r:embed="rId10" cstate="print"/>
          <a:srcRect/>
          <a:stretch>
            <a:fillRect/>
          </a:stretch>
        </p:blipFill>
        <p:spPr bwMode="auto">
          <a:xfrm>
            <a:off x="1547664" y="1131590"/>
            <a:ext cx="1134912" cy="11797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78862"/>
                                        </p:tgtEl>
                                        <p:attrNameLst>
                                          <p:attrName>style.visibility</p:attrName>
                                        </p:attrNameLst>
                                      </p:cBhvr>
                                      <p:to>
                                        <p:strVal val="visible"/>
                                      </p:to>
                                    </p:se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2000" fill="hold"/>
                                        <p:tgtEl>
                                          <p:spTgt spid="78862"/>
                                        </p:tgtEl>
                                        <p:attrNameLst>
                                          <p:attrName>r</p:attrName>
                                        </p:attrNameLst>
                                      </p:cBhvr>
                                    </p:animRot>
                                  </p:childTnLst>
                                </p:cTn>
                              </p:par>
                              <p:par>
                                <p:cTn id="17" presetID="2" presetClass="entr" presetSubtype="12" fill="hold" nodeType="withEffect">
                                  <p:stCondLst>
                                    <p:cond delay="0"/>
                                  </p:stCondLst>
                                  <p:childTnLst>
                                    <p:set>
                                      <p:cBhvr>
                                        <p:cTn id="18" dur="1" fill="hold">
                                          <p:stCondLst>
                                            <p:cond delay="0"/>
                                          </p:stCondLst>
                                        </p:cTn>
                                        <p:tgtEl>
                                          <p:spTgt spid="78853"/>
                                        </p:tgtEl>
                                        <p:attrNameLst>
                                          <p:attrName>style.visibility</p:attrName>
                                        </p:attrNameLst>
                                      </p:cBhvr>
                                      <p:to>
                                        <p:strVal val="visible"/>
                                      </p:to>
                                    </p:set>
                                    <p:anim calcmode="lin" valueType="num">
                                      <p:cBhvr additive="base">
                                        <p:cTn id="19" dur="500" fill="hold"/>
                                        <p:tgtEl>
                                          <p:spTgt spid="78853"/>
                                        </p:tgtEl>
                                        <p:attrNameLst>
                                          <p:attrName>ppt_x</p:attrName>
                                        </p:attrNameLst>
                                      </p:cBhvr>
                                      <p:tavLst>
                                        <p:tav tm="0">
                                          <p:val>
                                            <p:strVal val="0-#ppt_w/2"/>
                                          </p:val>
                                        </p:tav>
                                        <p:tav tm="100000">
                                          <p:val>
                                            <p:strVal val="#ppt_x"/>
                                          </p:val>
                                        </p:tav>
                                      </p:tavLst>
                                    </p:anim>
                                    <p:anim calcmode="lin" valueType="num">
                                      <p:cBhvr additive="base">
                                        <p:cTn id="20" dur="500" fill="hold"/>
                                        <p:tgtEl>
                                          <p:spTgt spid="78853"/>
                                        </p:tgtEl>
                                        <p:attrNameLst>
                                          <p:attrName>ppt_y</p:attrName>
                                        </p:attrNameLst>
                                      </p:cBhvr>
                                      <p:tavLst>
                                        <p:tav tm="0">
                                          <p:val>
                                            <p:strVal val="1+#ppt_h/2"/>
                                          </p:val>
                                        </p:tav>
                                        <p:tav tm="100000">
                                          <p:val>
                                            <p:strVal val="#ppt_y"/>
                                          </p:val>
                                        </p:tav>
                                      </p:tavLst>
                                    </p:anim>
                                  </p:childTnLst>
                                </p:cTn>
                              </p:par>
                              <p:par>
                                <p:cTn id="21" presetID="1" presetClass="exit" presetSubtype="0" fill="hold" nodeType="withEffect">
                                  <p:stCondLst>
                                    <p:cond delay="500"/>
                                  </p:stCondLst>
                                  <p:childTnLst>
                                    <p:set>
                                      <p:cBhvr>
                                        <p:cTn id="22" dur="1" fill="hold">
                                          <p:stCondLst>
                                            <p:cond delay="0"/>
                                          </p:stCondLst>
                                        </p:cTn>
                                        <p:tgtEl>
                                          <p:spTgt spid="78862"/>
                                        </p:tgtEl>
                                        <p:attrNameLst>
                                          <p:attrName>style.visibility</p:attrName>
                                        </p:attrNameLst>
                                      </p:cBhvr>
                                      <p:to>
                                        <p:strVal val="hidden"/>
                                      </p:to>
                                    </p:set>
                                  </p:childTnLst>
                                </p:cTn>
                              </p:par>
                              <p:par>
                                <p:cTn id="23" presetID="1" presetClass="entr" presetSubtype="0" fill="hold" nodeType="withEffect">
                                  <p:stCondLst>
                                    <p:cond delay="500"/>
                                  </p:stCondLst>
                                  <p:childTnLst>
                                    <p:set>
                                      <p:cBhvr>
                                        <p:cTn id="24" dur="1" fill="hold">
                                          <p:stCondLst>
                                            <p:cond delay="0"/>
                                          </p:stCondLst>
                                        </p:cTn>
                                        <p:tgtEl>
                                          <p:spTgt spid="78852"/>
                                        </p:tgtEl>
                                        <p:attrNameLst>
                                          <p:attrName>style.visibility</p:attrName>
                                        </p:attrNameLst>
                                      </p:cBhvr>
                                      <p:to>
                                        <p:strVal val="visible"/>
                                      </p:to>
                                    </p:set>
                                  </p:childTnLst>
                                </p:cTn>
                              </p:par>
                              <p:par>
                                <p:cTn id="25" presetID="8" presetClass="emph" presetSubtype="0" fill="hold" nodeType="withEffect">
                                  <p:stCondLst>
                                    <p:cond delay="0"/>
                                  </p:stCondLst>
                                  <p:childTnLst>
                                    <p:animRot by="21600000">
                                      <p:cBhvr>
                                        <p:cTn id="26" dur="2000" fill="hold"/>
                                        <p:tgtEl>
                                          <p:spTgt spid="78852"/>
                                        </p:tgtEl>
                                        <p:attrNameLst>
                                          <p:attrName>r</p:attrName>
                                        </p:attrNameLst>
                                      </p:cBhvr>
                                    </p:animRot>
                                  </p:childTnLst>
                                </p:cTn>
                              </p:par>
                              <p:par>
                                <p:cTn id="27" presetID="56" presetClass="path" presetSubtype="0" accel="50000" decel="50000" fill="hold" nodeType="withEffect">
                                  <p:stCondLst>
                                    <p:cond delay="0"/>
                                  </p:stCondLst>
                                  <p:childTnLst>
                                    <p:animMotion origin="layout" path="M 2.77778E-6 -4.93827E-7 L 0.2276 -0.38426 " pathEditMode="relative" rAng="0" ptsTypes="AA">
                                      <p:cBhvr>
                                        <p:cTn id="28" dur="2000" fill="hold"/>
                                        <p:tgtEl>
                                          <p:spTgt spid="78852"/>
                                        </p:tgtEl>
                                        <p:attrNameLst>
                                          <p:attrName>ppt_x</p:attrName>
                                          <p:attrName>ppt_y</p:attrName>
                                        </p:attrNameLst>
                                      </p:cBhvr>
                                      <p:rCtr x="11400" y="-19200"/>
                                    </p:animMotion>
                                  </p:childTnLst>
                                </p:cTn>
                              </p:par>
                              <p:par>
                                <p:cTn id="29" presetID="1" presetClass="entr" presetSubtype="0" fill="hold" nodeType="withEffect">
                                  <p:stCondLst>
                                    <p:cond delay="500"/>
                                  </p:stCondLst>
                                  <p:childTnLst>
                                    <p:set>
                                      <p:cBhvr>
                                        <p:cTn id="30" dur="1" fill="hold">
                                          <p:stCondLst>
                                            <p:cond delay="0"/>
                                          </p:stCondLst>
                                        </p:cTn>
                                        <p:tgtEl>
                                          <p:spTgt spid="78859"/>
                                        </p:tgtEl>
                                        <p:attrNameLst>
                                          <p:attrName>style.visibility</p:attrName>
                                        </p:attrNameLst>
                                      </p:cBhvr>
                                      <p:to>
                                        <p:strVal val="visible"/>
                                      </p:to>
                                    </p:set>
                                  </p:childTnLst>
                                </p:cTn>
                              </p:par>
                              <p:par>
                                <p:cTn id="31" presetID="8" presetClass="emph" presetSubtype="0" fill="hold" nodeType="withEffect">
                                  <p:stCondLst>
                                    <p:cond delay="0"/>
                                  </p:stCondLst>
                                  <p:childTnLst>
                                    <p:animRot by="21600000">
                                      <p:cBhvr>
                                        <p:cTn id="32" dur="2000" fill="hold"/>
                                        <p:tgtEl>
                                          <p:spTgt spid="78859"/>
                                        </p:tgtEl>
                                        <p:attrNameLst>
                                          <p:attrName>r</p:attrName>
                                        </p:attrNameLst>
                                      </p:cBhvr>
                                    </p:animRot>
                                  </p:childTnLst>
                                </p:cTn>
                              </p:par>
                              <p:par>
                                <p:cTn id="33" presetID="63" presetClass="path" presetSubtype="0" accel="50000" decel="50000" fill="hold" nodeType="withEffect">
                                  <p:stCondLst>
                                    <p:cond delay="0"/>
                                  </p:stCondLst>
                                  <p:childTnLst>
                                    <p:animMotion origin="layout" path="M 0.00781 -0.0003 L 0.3217 0.1326 " pathEditMode="relative" rAng="0" ptsTypes="AA">
                                      <p:cBhvr>
                                        <p:cTn id="34" dur="2000" fill="hold"/>
                                        <p:tgtEl>
                                          <p:spTgt spid="78859"/>
                                        </p:tgtEl>
                                        <p:attrNameLst>
                                          <p:attrName>ppt_x</p:attrName>
                                          <p:attrName>ppt_y</p:attrName>
                                        </p:attrNameLst>
                                      </p:cBhvr>
                                      <p:rCtr x="15700" y="6600"/>
                                    </p:animMotion>
                                  </p:childTnLst>
                                </p:cTn>
                              </p:par>
                              <p:par>
                                <p:cTn id="35" presetID="1" presetClass="entr" presetSubtype="0" fill="hold" nodeType="withEffect">
                                  <p:stCondLst>
                                    <p:cond delay="500"/>
                                  </p:stCondLst>
                                  <p:childTnLst>
                                    <p:set>
                                      <p:cBhvr>
                                        <p:cTn id="36" dur="1" fill="hold">
                                          <p:stCondLst>
                                            <p:cond delay="0"/>
                                          </p:stCondLst>
                                        </p:cTn>
                                        <p:tgtEl>
                                          <p:spTgt spid="78858"/>
                                        </p:tgtEl>
                                        <p:attrNameLst>
                                          <p:attrName>style.visibility</p:attrName>
                                        </p:attrNameLst>
                                      </p:cBhvr>
                                      <p:to>
                                        <p:strVal val="visible"/>
                                      </p:to>
                                    </p:set>
                                  </p:childTnLst>
                                </p:cTn>
                              </p:par>
                              <p:par>
                                <p:cTn id="37" presetID="8" presetClass="emph" presetSubtype="0" fill="hold" nodeType="withEffect">
                                  <p:stCondLst>
                                    <p:cond delay="0"/>
                                  </p:stCondLst>
                                  <p:childTnLst>
                                    <p:animRot by="21600000">
                                      <p:cBhvr>
                                        <p:cTn id="38" dur="2000" fill="hold"/>
                                        <p:tgtEl>
                                          <p:spTgt spid="78858"/>
                                        </p:tgtEl>
                                        <p:attrNameLst>
                                          <p:attrName>r</p:attrName>
                                        </p:attrNameLst>
                                      </p:cBhvr>
                                    </p:animRot>
                                  </p:childTnLst>
                                </p:cTn>
                              </p:par>
                              <p:par>
                                <p:cTn id="39" presetID="63" presetClass="path" presetSubtype="0" accel="50000" decel="50000" fill="hold" nodeType="withEffect">
                                  <p:stCondLst>
                                    <p:cond delay="0"/>
                                  </p:stCondLst>
                                  <p:childTnLst>
                                    <p:animMotion origin="layout" path="M -2.77778E-6 4.07407E-6 L 0.25191 -0.06081 " pathEditMode="relative" rAng="0" ptsTypes="AA">
                                      <p:cBhvr>
                                        <p:cTn id="40" dur="2000" fill="hold"/>
                                        <p:tgtEl>
                                          <p:spTgt spid="78858"/>
                                        </p:tgtEl>
                                        <p:attrNameLst>
                                          <p:attrName>ppt_x</p:attrName>
                                          <p:attrName>ppt_y</p:attrName>
                                        </p:attrNameLst>
                                      </p:cBhvr>
                                      <p:rCtr x="12600" y="-3100"/>
                                    </p:animMotion>
                                  </p:childTnLst>
                                </p:cTn>
                              </p:par>
                            </p:childTnLst>
                          </p:cTn>
                        </p:par>
                        <p:par>
                          <p:cTn id="41" fill="hold">
                            <p:stCondLst>
                              <p:cond delay="3000"/>
                            </p:stCondLst>
                            <p:childTnLst>
                              <p:par>
                                <p:cTn id="42" presetID="1" presetClass="entr" presetSubtype="0" fill="hold" nodeType="afterEffect">
                                  <p:stCondLst>
                                    <p:cond delay="0"/>
                                  </p:stCondLst>
                                  <p:childTnLst>
                                    <p:set>
                                      <p:cBhvr>
                                        <p:cTn id="43" dur="1" fill="hold">
                                          <p:stCondLst>
                                            <p:cond delay="0"/>
                                          </p:stCondLst>
                                        </p:cTn>
                                        <p:tgtEl>
                                          <p:spTgt spid="78867"/>
                                        </p:tgtEl>
                                        <p:attrNameLst>
                                          <p:attrName>style.visibility</p:attrName>
                                        </p:attrNameLst>
                                      </p:cBhvr>
                                      <p:to>
                                        <p:strVal val="visible"/>
                                      </p:to>
                                    </p:se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0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20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2000"/>
                                        <p:tgtEl>
                                          <p:spTgt spid="19"/>
                                        </p:tgtEl>
                                      </p:cBhvr>
                                    </p:animEffect>
                                  </p:childTnLst>
                                </p:cTn>
                              </p:par>
                            </p:childTnLst>
                          </p:cTn>
                        </p:par>
                        <p:par>
                          <p:cTn id="54" fill="hold">
                            <p:stCondLst>
                              <p:cond delay="5000"/>
                            </p:stCondLst>
                            <p:childTnLst>
                              <p:par>
                                <p:cTn id="55" presetID="1" presetClass="entr" presetSubtype="0" fill="hold" nodeType="afterEffect">
                                  <p:stCondLst>
                                    <p:cond delay="0"/>
                                  </p:stCondLst>
                                  <p:childTnLst>
                                    <p:set>
                                      <p:cBhvr>
                                        <p:cTn id="56" dur="1" fill="hold">
                                          <p:stCondLst>
                                            <p:cond delay="0"/>
                                          </p:stCondLst>
                                        </p:cTn>
                                        <p:tgtEl>
                                          <p:spTgt spid="78863"/>
                                        </p:tgtEl>
                                        <p:attrNameLst>
                                          <p:attrName>style.visibility</p:attrName>
                                        </p:attrNameLst>
                                      </p:cBhvr>
                                      <p:to>
                                        <p:strVal val="visible"/>
                                      </p:to>
                                    </p:set>
                                  </p:childTnLst>
                                </p:cTn>
                              </p:par>
                              <p:par>
                                <p:cTn id="57" presetID="8" presetClass="emph" presetSubtype="0" fill="hold" nodeType="withEffect">
                                  <p:stCondLst>
                                    <p:cond delay="500"/>
                                  </p:stCondLst>
                                  <p:childTnLst>
                                    <p:animRot by="21600000">
                                      <p:cBhvr>
                                        <p:cTn id="58" dur="2000" fill="hold"/>
                                        <p:tgtEl>
                                          <p:spTgt spid="78863"/>
                                        </p:tgtEl>
                                        <p:attrNameLst>
                                          <p:attrName>r</p:attrName>
                                        </p:attrNameLst>
                                      </p:cBhvr>
                                    </p:animRot>
                                  </p:childTnLst>
                                </p:cTn>
                              </p:par>
                              <p:par>
                                <p:cTn id="59" presetID="49" presetClass="path" presetSubtype="0" accel="50000" decel="50000" fill="hold" nodeType="withEffect">
                                  <p:stCondLst>
                                    <p:cond delay="500"/>
                                  </p:stCondLst>
                                  <p:childTnLst>
                                    <p:animMotion origin="layout" path="M -1.38889E-6 -0.00432 L 0.23629 0.15957 " pathEditMode="relative" rAng="0" ptsTypes="AA">
                                      <p:cBhvr>
                                        <p:cTn id="60" dur="2000" fill="hold"/>
                                        <p:tgtEl>
                                          <p:spTgt spid="78863"/>
                                        </p:tgtEl>
                                        <p:attrNameLst>
                                          <p:attrName>ppt_x</p:attrName>
                                          <p:attrName>ppt_y</p:attrName>
                                        </p:attrNameLst>
                                      </p:cBhvr>
                                      <p:rCtr x="11800" y="8200"/>
                                    </p:animMotion>
                                  </p:childTnLst>
                                </p:cTn>
                              </p:par>
                              <p:par>
                                <p:cTn id="61" presetID="1" presetClass="entr" presetSubtype="0" fill="hold" nodeType="withEffect">
                                  <p:stCondLst>
                                    <p:cond delay="500"/>
                                  </p:stCondLst>
                                  <p:childTnLst>
                                    <p:set>
                                      <p:cBhvr>
                                        <p:cTn id="62" dur="1" fill="hold">
                                          <p:stCondLst>
                                            <p:cond delay="0"/>
                                          </p:stCondLst>
                                        </p:cTn>
                                        <p:tgtEl>
                                          <p:spTgt spid="15"/>
                                        </p:tgtEl>
                                        <p:attrNameLst>
                                          <p:attrName>style.visibility</p:attrName>
                                        </p:attrNameLst>
                                      </p:cBhvr>
                                      <p:to>
                                        <p:strVal val="visible"/>
                                      </p:to>
                                    </p:set>
                                  </p:childTnLst>
                                </p:cTn>
                              </p:par>
                              <p:par>
                                <p:cTn id="63" presetID="8" presetClass="emph" presetSubtype="0" fill="hold" nodeType="withEffect">
                                  <p:stCondLst>
                                    <p:cond delay="500"/>
                                  </p:stCondLst>
                                  <p:childTnLst>
                                    <p:animRot by="21600000">
                                      <p:cBhvr>
                                        <p:cTn id="64" dur="2000" fill="hold"/>
                                        <p:tgtEl>
                                          <p:spTgt spid="15"/>
                                        </p:tgtEl>
                                        <p:attrNameLst>
                                          <p:attrName>r</p:attrName>
                                        </p:attrNameLst>
                                      </p:cBhvr>
                                    </p:animRot>
                                  </p:childTnLst>
                                </p:cTn>
                              </p:par>
                              <p:par>
                                <p:cTn id="65" presetID="49" presetClass="path" presetSubtype="0" accel="50000" decel="50000" fill="hold" nodeType="withEffect">
                                  <p:stCondLst>
                                    <p:cond delay="500"/>
                                  </p:stCondLst>
                                  <p:childTnLst>
                                    <p:animMotion origin="layout" path="M -2.5E-6 4.07407E-6 L 0.21268 -0.13982 " pathEditMode="relative" rAng="0" ptsTypes="AA">
                                      <p:cBhvr>
                                        <p:cTn id="66" dur="2000" fill="hold"/>
                                        <p:tgtEl>
                                          <p:spTgt spid="15"/>
                                        </p:tgtEl>
                                        <p:attrNameLst>
                                          <p:attrName>ppt_x</p:attrName>
                                          <p:attrName>ppt_y</p:attrName>
                                        </p:attrNameLst>
                                      </p:cBhvr>
                                      <p:rCtr x="10600" y="-7000"/>
                                    </p:animMotion>
                                  </p:childTnLst>
                                </p:cTn>
                              </p:par>
                              <p:par>
                                <p:cTn id="67" presetID="1" presetClass="entr" presetSubtype="0" fill="hold" nodeType="withEffect">
                                  <p:stCondLst>
                                    <p:cond delay="500"/>
                                  </p:stCondLst>
                                  <p:childTnLst>
                                    <p:set>
                                      <p:cBhvr>
                                        <p:cTn id="68" dur="1" fill="hold">
                                          <p:stCondLst>
                                            <p:cond delay="0"/>
                                          </p:stCondLst>
                                        </p:cTn>
                                        <p:tgtEl>
                                          <p:spTgt spid="16"/>
                                        </p:tgtEl>
                                        <p:attrNameLst>
                                          <p:attrName>style.visibility</p:attrName>
                                        </p:attrNameLst>
                                      </p:cBhvr>
                                      <p:to>
                                        <p:strVal val="visible"/>
                                      </p:to>
                                    </p:set>
                                  </p:childTnLst>
                                </p:cTn>
                              </p:par>
                              <p:par>
                                <p:cTn id="69" presetID="8" presetClass="emph" presetSubtype="0" fill="hold" nodeType="withEffect">
                                  <p:stCondLst>
                                    <p:cond delay="500"/>
                                  </p:stCondLst>
                                  <p:childTnLst>
                                    <p:animRot by="21600000">
                                      <p:cBhvr>
                                        <p:cTn id="70" dur="2000" fill="hold"/>
                                        <p:tgtEl>
                                          <p:spTgt spid="16"/>
                                        </p:tgtEl>
                                        <p:attrNameLst>
                                          <p:attrName>r</p:attrName>
                                        </p:attrNameLst>
                                      </p:cBhvr>
                                    </p:animRot>
                                  </p:childTnLst>
                                </p:cTn>
                              </p:par>
                              <p:par>
                                <p:cTn id="71" presetID="49" presetClass="path" presetSubtype="0" accel="50000" decel="50000" fill="hold" nodeType="withEffect">
                                  <p:stCondLst>
                                    <p:cond delay="500"/>
                                  </p:stCondLst>
                                  <p:childTnLst>
                                    <p:animMotion origin="layout" path="M 4.16667E-6 -0.00431 L 0.14184 -0.358 " pathEditMode="relative" rAng="0" ptsTypes="AA">
                                      <p:cBhvr>
                                        <p:cTn id="72" dur="2000" fill="hold"/>
                                        <p:tgtEl>
                                          <p:spTgt spid="16"/>
                                        </p:tgtEl>
                                        <p:attrNameLst>
                                          <p:attrName>ppt_x</p:attrName>
                                          <p:attrName>ppt_y</p:attrName>
                                        </p:attrNameLst>
                                      </p:cBhvr>
                                      <p:rCtr x="7100" y="-17700"/>
                                    </p:animMotion>
                                  </p:childTnLst>
                                </p:cTn>
                              </p:par>
                            </p:childTnLst>
                          </p:cTn>
                        </p:par>
                        <p:par>
                          <p:cTn id="73" fill="hold">
                            <p:stCondLst>
                              <p:cond delay="7500"/>
                            </p:stCondLst>
                            <p:childTnLst>
                              <p:par>
                                <p:cTn id="74" presetID="1" presetClass="entr" presetSubtype="0"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childTnLst>
                          </p:cTn>
                        </p:par>
                        <p:par>
                          <p:cTn id="76" fill="hold">
                            <p:stCondLst>
                              <p:cond delay="7500"/>
                            </p:stCondLst>
                            <p:childTnLst>
                              <p:par>
                                <p:cTn id="77" presetID="10" presetClass="entr" presetSubtype="0" fill="hold" nodeType="afterEffect">
                                  <p:stCondLst>
                                    <p:cond delay="0"/>
                                  </p:stCondLst>
                                  <p:childTnLst>
                                    <p:set>
                                      <p:cBhvr>
                                        <p:cTn id="78" dur="1" fill="hold">
                                          <p:stCondLst>
                                            <p:cond delay="0"/>
                                          </p:stCondLst>
                                        </p:cTn>
                                        <p:tgtEl>
                                          <p:spTgt spid="78866"/>
                                        </p:tgtEl>
                                        <p:attrNameLst>
                                          <p:attrName>style.visibility</p:attrName>
                                        </p:attrNameLst>
                                      </p:cBhvr>
                                      <p:to>
                                        <p:strVal val="visible"/>
                                      </p:to>
                                    </p:set>
                                    <p:animEffect transition="in" filter="fade">
                                      <p:cBhvr>
                                        <p:cTn id="79" dur="2000"/>
                                        <p:tgtEl>
                                          <p:spTgt spid="78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smtClean="0"/>
              <a:t>四、全民投票沦为政客玩弄的工具</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790378"/>
            <a:ext cx="2448272" cy="2278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4499992" y="1360194"/>
            <a:ext cx="4558192" cy="3528392"/>
            <a:chOff x="4143727" y="1419622"/>
            <a:chExt cx="4928265" cy="3528392"/>
          </a:xfrm>
        </p:grpSpPr>
        <p:grpSp>
          <p:nvGrpSpPr>
            <p:cNvPr id="23" name="组合 22"/>
            <p:cNvGrpSpPr/>
            <p:nvPr/>
          </p:nvGrpSpPr>
          <p:grpSpPr>
            <a:xfrm>
              <a:off x="4143727" y="1419622"/>
              <a:ext cx="4928265" cy="3528392"/>
              <a:chOff x="4143727" y="1419622"/>
              <a:chExt cx="4928265" cy="3528392"/>
            </a:xfrm>
          </p:grpSpPr>
          <p:pic>
            <p:nvPicPr>
              <p:cNvPr id="25" name="Picture 5" descr="F:\欧洲危机\W0201602213959330292461.jpg"/>
              <p:cNvPicPr>
                <a:picLocks noChangeAspect="1" noChangeArrowheads="1"/>
              </p:cNvPicPr>
              <p:nvPr/>
            </p:nvPicPr>
            <p:blipFill>
              <a:blip r:embed="rId2" cstate="print"/>
              <a:srcRect/>
              <a:stretch>
                <a:fillRect/>
              </a:stretch>
            </p:blipFill>
            <p:spPr bwMode="auto">
              <a:xfrm>
                <a:off x="4143727" y="1419622"/>
                <a:ext cx="4928265" cy="3528392"/>
              </a:xfrm>
              <a:prstGeom prst="rect">
                <a:avLst/>
              </a:prstGeom>
              <a:noFill/>
            </p:spPr>
          </p:pic>
          <p:sp>
            <p:nvSpPr>
              <p:cNvPr id="26" name="矩形 25"/>
              <p:cNvSpPr/>
              <p:nvPr/>
            </p:nvSpPr>
            <p:spPr>
              <a:xfrm>
                <a:off x="6156176" y="1563638"/>
                <a:ext cx="1210588" cy="400110"/>
              </a:xfrm>
              <a:prstGeom prst="rect">
                <a:avLst/>
              </a:prstGeom>
            </p:spPr>
            <p:txBody>
              <a:bodyPr wrap="none">
                <a:spAutoFit/>
              </a:bodyPr>
              <a:lstStyle/>
              <a:p>
                <a:r>
                  <a:rPr lang="zh-CN" altLang="en-US" sz="2000" dirty="0" smtClean="0">
                    <a:latin typeface="+mn-ea"/>
                  </a:rPr>
                  <a:t>移民政策</a:t>
                </a:r>
                <a:endParaRPr lang="zh-CN" altLang="en-US" sz="2000" dirty="0">
                  <a:latin typeface="+mn-ea"/>
                </a:endParaRPr>
              </a:p>
            </p:txBody>
          </p:sp>
          <p:sp>
            <p:nvSpPr>
              <p:cNvPr id="27" name="矩形 26"/>
              <p:cNvSpPr/>
              <p:nvPr/>
            </p:nvSpPr>
            <p:spPr>
              <a:xfrm>
                <a:off x="6660232" y="1955616"/>
                <a:ext cx="1210588" cy="400110"/>
              </a:xfrm>
              <a:prstGeom prst="rect">
                <a:avLst/>
              </a:prstGeom>
            </p:spPr>
            <p:txBody>
              <a:bodyPr wrap="none">
                <a:spAutoFit/>
              </a:bodyPr>
              <a:lstStyle/>
              <a:p>
                <a:r>
                  <a:rPr lang="zh-CN" altLang="en-US" sz="2000" dirty="0" smtClean="0">
                    <a:latin typeface="+mn-ea"/>
                  </a:rPr>
                  <a:t>主权方面</a:t>
                </a:r>
                <a:endParaRPr lang="zh-CN" altLang="en-US" sz="2000" dirty="0">
                  <a:latin typeface="+mn-ea"/>
                </a:endParaRPr>
              </a:p>
            </p:txBody>
          </p:sp>
          <p:sp>
            <p:nvSpPr>
              <p:cNvPr id="28" name="矩形 27"/>
              <p:cNvSpPr/>
              <p:nvPr/>
            </p:nvSpPr>
            <p:spPr>
              <a:xfrm>
                <a:off x="7032320" y="2387664"/>
                <a:ext cx="1723549" cy="400110"/>
              </a:xfrm>
              <a:prstGeom prst="rect">
                <a:avLst/>
              </a:prstGeom>
            </p:spPr>
            <p:txBody>
              <a:bodyPr wrap="none">
                <a:spAutoFit/>
              </a:bodyPr>
              <a:lstStyle/>
              <a:p>
                <a:r>
                  <a:rPr lang="zh-CN" altLang="en-US" sz="2000" dirty="0" smtClean="0">
                    <a:latin typeface="+mn-ea"/>
                  </a:rPr>
                  <a:t>经济治理政策</a:t>
                </a:r>
                <a:endParaRPr lang="zh-CN" altLang="en-US" sz="2000" dirty="0">
                  <a:latin typeface="+mn-ea"/>
                </a:endParaRPr>
              </a:p>
            </p:txBody>
          </p:sp>
          <p:sp>
            <p:nvSpPr>
              <p:cNvPr id="29" name="椭圆 28"/>
              <p:cNvSpPr/>
              <p:nvPr/>
            </p:nvSpPr>
            <p:spPr>
              <a:xfrm>
                <a:off x="6012160" y="1707654"/>
                <a:ext cx="144016" cy="14401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latin typeface="+mn-ea"/>
                </a:endParaRPr>
              </a:p>
            </p:txBody>
          </p:sp>
          <p:sp>
            <p:nvSpPr>
              <p:cNvPr id="30" name="椭圆 29"/>
              <p:cNvSpPr/>
              <p:nvPr/>
            </p:nvSpPr>
            <p:spPr>
              <a:xfrm>
                <a:off x="6516216" y="2123635"/>
                <a:ext cx="144016" cy="14401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latin typeface="+mn-ea"/>
                </a:endParaRPr>
              </a:p>
            </p:txBody>
          </p:sp>
          <p:sp>
            <p:nvSpPr>
              <p:cNvPr id="31" name="椭圆 30"/>
              <p:cNvSpPr/>
              <p:nvPr/>
            </p:nvSpPr>
            <p:spPr>
              <a:xfrm>
                <a:off x="6888305" y="2525966"/>
                <a:ext cx="144016" cy="14401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latin typeface="+mn-ea"/>
                </a:endParaRPr>
              </a:p>
            </p:txBody>
          </p:sp>
          <p:sp>
            <p:nvSpPr>
              <p:cNvPr id="32" name="椭圆 31"/>
              <p:cNvSpPr/>
              <p:nvPr/>
            </p:nvSpPr>
            <p:spPr>
              <a:xfrm>
                <a:off x="6924500" y="3003798"/>
                <a:ext cx="144016" cy="14401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latin typeface="+mn-ea"/>
                </a:endParaRPr>
              </a:p>
            </p:txBody>
          </p:sp>
        </p:grpSp>
        <p:sp>
          <p:nvSpPr>
            <p:cNvPr id="24" name="矩形 23"/>
            <p:cNvSpPr/>
            <p:nvPr/>
          </p:nvSpPr>
          <p:spPr>
            <a:xfrm>
              <a:off x="7068514" y="2859782"/>
              <a:ext cx="1980029" cy="400110"/>
            </a:xfrm>
            <a:prstGeom prst="rect">
              <a:avLst/>
            </a:prstGeom>
          </p:spPr>
          <p:txBody>
            <a:bodyPr wrap="none">
              <a:spAutoFit/>
            </a:bodyPr>
            <a:lstStyle/>
            <a:p>
              <a:r>
                <a:rPr lang="zh-CN" altLang="en-US" sz="2000" dirty="0" smtClean="0">
                  <a:latin typeface="+mn-ea"/>
                </a:rPr>
                <a:t>欧盟竞争力政策</a:t>
              </a:r>
              <a:endParaRPr lang="zh-CN" altLang="en-US" sz="2000" dirty="0">
                <a:latin typeface="+mn-ea"/>
              </a:endParaRPr>
            </a:p>
          </p:txBody>
        </p:sp>
      </p:grpSp>
      <p:sp>
        <p:nvSpPr>
          <p:cNvPr id="2" name="标题 1"/>
          <p:cNvSpPr>
            <a:spLocks noGrp="1"/>
          </p:cNvSpPr>
          <p:nvPr>
            <p:ph type="title"/>
          </p:nvPr>
        </p:nvSpPr>
        <p:spPr/>
        <p:txBody>
          <a:bodyPr/>
          <a:lstStyle/>
          <a:p>
            <a:r>
              <a:rPr lang="zh-CN" altLang="zh-CN" sz="2000" dirty="0">
                <a:solidFill>
                  <a:prstClr val="black"/>
                </a:solidFill>
              </a:rPr>
              <a:t>英国</a:t>
            </a:r>
            <a:r>
              <a:rPr lang="zh-CN" altLang="en-US" sz="2000" dirty="0">
                <a:solidFill>
                  <a:prstClr val="black"/>
                </a:solidFill>
              </a:rPr>
              <a:t>全民公投</a:t>
            </a:r>
            <a:r>
              <a:rPr lang="en-US" altLang="zh-CN" sz="2000" dirty="0">
                <a:solidFill>
                  <a:prstClr val="black"/>
                </a:solidFill>
              </a:rPr>
              <a:t>——</a:t>
            </a:r>
            <a:r>
              <a:rPr lang="zh-CN" altLang="zh-CN" sz="2000" dirty="0" smtClean="0">
                <a:solidFill>
                  <a:prstClr val="black"/>
                </a:solidFill>
              </a:rPr>
              <a:t>卡梅伦为</a:t>
            </a:r>
            <a:r>
              <a:rPr lang="zh-CN" altLang="zh-CN" sz="2000" dirty="0">
                <a:solidFill>
                  <a:prstClr val="black"/>
                </a:solidFill>
              </a:rPr>
              <a:t>达到巩固执政地位而玩弄的政治把戏</a:t>
            </a:r>
            <a:endParaRPr lang="zh-CN" altLang="en-US" dirty="0"/>
          </a:p>
        </p:txBody>
      </p:sp>
      <p:grpSp>
        <p:nvGrpSpPr>
          <p:cNvPr id="34" name="组合 33"/>
          <p:cNvGrpSpPr/>
          <p:nvPr/>
        </p:nvGrpSpPr>
        <p:grpSpPr>
          <a:xfrm>
            <a:off x="222247" y="1347614"/>
            <a:ext cx="4544952" cy="3505771"/>
            <a:chOff x="222247" y="1275606"/>
            <a:chExt cx="4544952" cy="3505771"/>
          </a:xfrm>
        </p:grpSpPr>
        <p:grpSp>
          <p:nvGrpSpPr>
            <p:cNvPr id="16" name="组合 15"/>
            <p:cNvGrpSpPr/>
            <p:nvPr/>
          </p:nvGrpSpPr>
          <p:grpSpPr>
            <a:xfrm>
              <a:off x="251520" y="1275606"/>
              <a:ext cx="4515679" cy="3471503"/>
              <a:chOff x="4427984" y="1158464"/>
              <a:chExt cx="4825409" cy="3471503"/>
            </a:xfrm>
          </p:grpSpPr>
          <p:pic>
            <p:nvPicPr>
              <p:cNvPr id="4" name="图片 3"/>
              <p:cNvPicPr>
                <a:picLocks noChangeAspect="1"/>
              </p:cNvPicPr>
              <p:nvPr/>
            </p:nvPicPr>
            <p:blipFill>
              <a:blip r:embed="rId3"/>
              <a:stretch>
                <a:fillRect/>
              </a:stretch>
            </p:blipFill>
            <p:spPr>
              <a:xfrm>
                <a:off x="4427984" y="1158464"/>
                <a:ext cx="3779625" cy="3471503"/>
              </a:xfrm>
              <a:prstGeom prst="rect">
                <a:avLst/>
              </a:prstGeom>
            </p:spPr>
          </p:pic>
          <p:sp>
            <p:nvSpPr>
              <p:cNvPr id="5" name="文本框 4"/>
              <p:cNvSpPr txBox="1"/>
              <p:nvPr/>
            </p:nvSpPr>
            <p:spPr>
              <a:xfrm>
                <a:off x="4860032" y="3723878"/>
                <a:ext cx="1080120" cy="307777"/>
              </a:xfrm>
              <a:prstGeom prst="rect">
                <a:avLst/>
              </a:prstGeom>
              <a:noFill/>
            </p:spPr>
            <p:txBody>
              <a:bodyPr wrap="square" rtlCol="0">
                <a:spAutoFit/>
              </a:bodyPr>
              <a:lstStyle/>
              <a:p>
                <a:r>
                  <a:rPr lang="en-US" altLang="zh-CN" sz="1400" dirty="0" smtClean="0"/>
                  <a:t>1973</a:t>
                </a:r>
                <a:r>
                  <a:rPr lang="zh-CN" altLang="en-US" sz="1400" dirty="0" smtClean="0"/>
                  <a:t>年</a:t>
                </a:r>
                <a:endParaRPr lang="zh-CN" altLang="en-US" sz="1400" dirty="0"/>
              </a:p>
            </p:txBody>
          </p:sp>
          <p:sp>
            <p:nvSpPr>
              <p:cNvPr id="7" name="文本框 6"/>
              <p:cNvSpPr txBox="1"/>
              <p:nvPr/>
            </p:nvSpPr>
            <p:spPr>
              <a:xfrm>
                <a:off x="5375051" y="3125566"/>
                <a:ext cx="1080120" cy="307777"/>
              </a:xfrm>
              <a:prstGeom prst="rect">
                <a:avLst/>
              </a:prstGeom>
              <a:noFill/>
            </p:spPr>
            <p:txBody>
              <a:bodyPr wrap="square" rtlCol="0">
                <a:spAutoFit/>
              </a:bodyPr>
              <a:lstStyle/>
              <a:p>
                <a:r>
                  <a:rPr lang="en-US" altLang="zh-CN" sz="1400" dirty="0" smtClean="0"/>
                  <a:t>1975</a:t>
                </a:r>
                <a:r>
                  <a:rPr lang="zh-CN" altLang="en-US" sz="1400" dirty="0" smtClean="0"/>
                  <a:t>年</a:t>
                </a:r>
                <a:endParaRPr lang="zh-CN" altLang="en-US" sz="1400" dirty="0"/>
              </a:p>
            </p:txBody>
          </p:sp>
          <p:sp>
            <p:nvSpPr>
              <p:cNvPr id="8" name="文本框 7"/>
              <p:cNvSpPr txBox="1"/>
              <p:nvPr/>
            </p:nvSpPr>
            <p:spPr>
              <a:xfrm>
                <a:off x="6012160" y="2672521"/>
                <a:ext cx="1080120" cy="307777"/>
              </a:xfrm>
              <a:prstGeom prst="rect">
                <a:avLst/>
              </a:prstGeom>
              <a:noFill/>
            </p:spPr>
            <p:txBody>
              <a:bodyPr wrap="square" rtlCol="0">
                <a:spAutoFit/>
              </a:bodyPr>
              <a:lstStyle/>
              <a:p>
                <a:r>
                  <a:rPr lang="en-US" altLang="zh-CN" sz="1400" dirty="0" smtClean="0"/>
                  <a:t>2013</a:t>
                </a:r>
                <a:r>
                  <a:rPr lang="zh-CN" altLang="en-US" sz="1400" dirty="0" smtClean="0"/>
                  <a:t>年</a:t>
                </a:r>
                <a:endParaRPr lang="zh-CN" altLang="en-US" sz="1400" dirty="0"/>
              </a:p>
            </p:txBody>
          </p:sp>
          <p:sp>
            <p:nvSpPr>
              <p:cNvPr id="9" name="文本框 8"/>
              <p:cNvSpPr txBox="1"/>
              <p:nvPr/>
            </p:nvSpPr>
            <p:spPr>
              <a:xfrm>
                <a:off x="6732240" y="2341566"/>
                <a:ext cx="1080120" cy="307777"/>
              </a:xfrm>
              <a:prstGeom prst="rect">
                <a:avLst/>
              </a:prstGeom>
              <a:noFill/>
            </p:spPr>
            <p:txBody>
              <a:bodyPr wrap="square" rtlCol="0">
                <a:spAutoFit/>
              </a:bodyPr>
              <a:lstStyle/>
              <a:p>
                <a:r>
                  <a:rPr lang="en-US" altLang="zh-CN" sz="1400" dirty="0" smtClean="0"/>
                  <a:t>2016</a:t>
                </a:r>
                <a:r>
                  <a:rPr lang="zh-CN" altLang="en-US" sz="1400" dirty="0" smtClean="0"/>
                  <a:t>年</a:t>
                </a:r>
                <a:r>
                  <a:rPr lang="en-US" altLang="zh-CN" sz="1400" dirty="0" smtClean="0"/>
                  <a:t>2</a:t>
                </a:r>
                <a:r>
                  <a:rPr lang="zh-CN" altLang="en-US" sz="1400" dirty="0" smtClean="0"/>
                  <a:t>月</a:t>
                </a:r>
                <a:endParaRPr lang="zh-CN" altLang="en-US" sz="1400" dirty="0"/>
              </a:p>
            </p:txBody>
          </p:sp>
          <p:sp>
            <p:nvSpPr>
              <p:cNvPr id="10" name="文本框 9"/>
              <p:cNvSpPr txBox="1"/>
              <p:nvPr/>
            </p:nvSpPr>
            <p:spPr>
              <a:xfrm>
                <a:off x="7667547" y="2012738"/>
                <a:ext cx="1475369" cy="307777"/>
              </a:xfrm>
              <a:prstGeom prst="rect">
                <a:avLst/>
              </a:prstGeom>
              <a:noFill/>
            </p:spPr>
            <p:txBody>
              <a:bodyPr wrap="square" rtlCol="0">
                <a:spAutoFit/>
              </a:bodyPr>
              <a:lstStyle/>
              <a:p>
                <a:r>
                  <a:rPr lang="en-US" altLang="zh-CN" sz="1400" dirty="0" smtClean="0"/>
                  <a:t>2016</a:t>
                </a:r>
                <a:r>
                  <a:rPr lang="zh-CN" altLang="en-US" sz="1400" dirty="0" smtClean="0"/>
                  <a:t>年</a:t>
                </a:r>
                <a:r>
                  <a:rPr lang="en-US" altLang="zh-CN" sz="1400" dirty="0" smtClean="0"/>
                  <a:t>6</a:t>
                </a:r>
                <a:r>
                  <a:rPr lang="zh-CN" altLang="en-US" sz="1400" dirty="0" smtClean="0"/>
                  <a:t>月</a:t>
                </a:r>
                <a:r>
                  <a:rPr lang="en-US" altLang="zh-CN" sz="1400" dirty="0" smtClean="0"/>
                  <a:t>23</a:t>
                </a:r>
                <a:r>
                  <a:rPr lang="zh-CN" altLang="en-US" sz="1400" dirty="0"/>
                  <a:t>日</a:t>
                </a:r>
              </a:p>
            </p:txBody>
          </p:sp>
          <p:sp>
            <p:nvSpPr>
              <p:cNvPr id="11" name="文本框 10"/>
              <p:cNvSpPr txBox="1"/>
              <p:nvPr/>
            </p:nvSpPr>
            <p:spPr>
              <a:xfrm>
                <a:off x="4791850" y="4023033"/>
                <a:ext cx="1220310" cy="307777"/>
              </a:xfrm>
              <a:prstGeom prst="rect">
                <a:avLst/>
              </a:prstGeom>
              <a:noFill/>
            </p:spPr>
            <p:txBody>
              <a:bodyPr wrap="square" rtlCol="0">
                <a:spAutoFit/>
              </a:bodyPr>
              <a:lstStyle/>
              <a:p>
                <a:r>
                  <a:rPr lang="zh-CN" altLang="en-US" sz="1400" dirty="0" smtClean="0"/>
                  <a:t>加入欧共体</a:t>
                </a:r>
                <a:endParaRPr lang="zh-CN" altLang="en-US" sz="1400" dirty="0"/>
              </a:p>
            </p:txBody>
          </p:sp>
          <p:sp>
            <p:nvSpPr>
              <p:cNvPr id="12" name="文本框 11"/>
              <p:cNvSpPr txBox="1"/>
              <p:nvPr/>
            </p:nvSpPr>
            <p:spPr>
              <a:xfrm>
                <a:off x="5506434" y="3430641"/>
                <a:ext cx="1585845" cy="307777"/>
              </a:xfrm>
              <a:prstGeom prst="rect">
                <a:avLst/>
              </a:prstGeom>
              <a:noFill/>
            </p:spPr>
            <p:txBody>
              <a:bodyPr wrap="square" rtlCol="0">
                <a:spAutoFit/>
              </a:bodyPr>
              <a:lstStyle/>
              <a:p>
                <a:r>
                  <a:rPr lang="zh-CN" altLang="en-US" sz="1400" dirty="0" smtClean="0"/>
                  <a:t>第一次脱欧公投</a:t>
                </a:r>
                <a:endParaRPr lang="zh-CN" altLang="en-US" sz="1400" dirty="0"/>
              </a:p>
            </p:txBody>
          </p:sp>
          <p:sp>
            <p:nvSpPr>
              <p:cNvPr id="13" name="文本框 12"/>
              <p:cNvSpPr txBox="1"/>
              <p:nvPr/>
            </p:nvSpPr>
            <p:spPr>
              <a:xfrm>
                <a:off x="6158202" y="2933342"/>
                <a:ext cx="1585845" cy="307777"/>
              </a:xfrm>
              <a:prstGeom prst="rect">
                <a:avLst/>
              </a:prstGeom>
              <a:noFill/>
            </p:spPr>
            <p:txBody>
              <a:bodyPr wrap="square" rtlCol="0">
                <a:spAutoFit/>
              </a:bodyPr>
              <a:lstStyle/>
              <a:p>
                <a:r>
                  <a:rPr lang="zh-CN" altLang="en-US" sz="1400" dirty="0" smtClean="0"/>
                  <a:t>卡梅隆承诺公投</a:t>
                </a:r>
                <a:endParaRPr lang="zh-CN" altLang="en-US" sz="1400" dirty="0"/>
              </a:p>
            </p:txBody>
          </p:sp>
          <p:sp>
            <p:nvSpPr>
              <p:cNvPr id="14" name="文本框 13"/>
              <p:cNvSpPr txBox="1"/>
              <p:nvPr/>
            </p:nvSpPr>
            <p:spPr>
              <a:xfrm>
                <a:off x="7019437" y="2581177"/>
                <a:ext cx="1585845" cy="307777"/>
              </a:xfrm>
              <a:prstGeom prst="rect">
                <a:avLst/>
              </a:prstGeom>
              <a:noFill/>
            </p:spPr>
            <p:txBody>
              <a:bodyPr wrap="square" rtlCol="0">
                <a:spAutoFit/>
              </a:bodyPr>
              <a:lstStyle/>
              <a:p>
                <a:r>
                  <a:rPr lang="zh-CN" altLang="en-US" sz="1400" dirty="0" smtClean="0"/>
                  <a:t>确定公</a:t>
                </a:r>
                <a:r>
                  <a:rPr lang="zh-CN" altLang="en-US" sz="1400" dirty="0"/>
                  <a:t>投</a:t>
                </a:r>
                <a:r>
                  <a:rPr lang="zh-CN" altLang="en-US" sz="1400" dirty="0" smtClean="0"/>
                  <a:t>日期</a:t>
                </a:r>
                <a:endParaRPr lang="zh-CN" altLang="en-US" sz="1400" dirty="0"/>
              </a:p>
            </p:txBody>
          </p:sp>
          <p:sp>
            <p:nvSpPr>
              <p:cNvPr id="15" name="文本框 14"/>
              <p:cNvSpPr txBox="1"/>
              <p:nvPr/>
            </p:nvSpPr>
            <p:spPr>
              <a:xfrm>
                <a:off x="7667548" y="2250222"/>
                <a:ext cx="1585845" cy="307777"/>
              </a:xfrm>
              <a:prstGeom prst="rect">
                <a:avLst/>
              </a:prstGeom>
              <a:noFill/>
            </p:spPr>
            <p:txBody>
              <a:bodyPr wrap="square" rtlCol="0">
                <a:spAutoFit/>
              </a:bodyPr>
              <a:lstStyle/>
              <a:p>
                <a:r>
                  <a:rPr lang="zh-CN" altLang="en-US" sz="1400" dirty="0" smtClean="0"/>
                  <a:t>第二次脱欧公投</a:t>
                </a:r>
                <a:endParaRPr lang="zh-CN" altLang="en-US" sz="1400" dirty="0"/>
              </a:p>
            </p:txBody>
          </p:sp>
        </p:grpSp>
        <p:pic>
          <p:nvPicPr>
            <p:cNvPr id="17" name="Picture 2" descr="http://imgtu.5011.net/uploads/content/shehui/baitai/2015-07-27/1325bebb5274f68448e92f32013352e5.jpg"/>
            <p:cNvPicPr>
              <a:picLocks noChangeAspect="1" noChangeArrowheads="1"/>
            </p:cNvPicPr>
            <p:nvPr/>
          </p:nvPicPr>
          <p:blipFill>
            <a:blip r:embed="rId4" cstate="print"/>
            <a:srcRect r="20028"/>
            <a:stretch>
              <a:fillRect/>
            </a:stretch>
          </p:blipFill>
          <p:spPr bwMode="auto">
            <a:xfrm>
              <a:off x="222247" y="1446904"/>
              <a:ext cx="1403823" cy="1088048"/>
            </a:xfrm>
            <a:prstGeom prst="rect">
              <a:avLst/>
            </a:prstGeom>
            <a:noFill/>
          </p:spPr>
        </p:pic>
        <p:grpSp>
          <p:nvGrpSpPr>
            <p:cNvPr id="18" name="组合 17"/>
            <p:cNvGrpSpPr/>
            <p:nvPr/>
          </p:nvGrpSpPr>
          <p:grpSpPr>
            <a:xfrm>
              <a:off x="2649872" y="3418216"/>
              <a:ext cx="1472530" cy="1363161"/>
              <a:chOff x="2555776" y="3291830"/>
              <a:chExt cx="1472530" cy="1363161"/>
            </a:xfrm>
            <a:solidFill>
              <a:srgbClr val="2A62AE"/>
            </a:solidFill>
          </p:grpSpPr>
          <p:sp>
            <p:nvSpPr>
              <p:cNvPr id="19" name="圆角矩形 18"/>
              <p:cNvSpPr/>
              <p:nvPr/>
            </p:nvSpPr>
            <p:spPr>
              <a:xfrm>
                <a:off x="2555776" y="3939902"/>
                <a:ext cx="1472530" cy="715089"/>
              </a:xfrm>
              <a:prstGeom prst="roundRect">
                <a:avLst/>
              </a:prstGeom>
              <a:grpFill/>
            </p:spPr>
            <p:txBody>
              <a:bodyPr wrap="square">
                <a:spAutoFit/>
              </a:bodyPr>
              <a:lstStyle/>
              <a:p>
                <a:pPr algn="ctr"/>
                <a:r>
                  <a:rPr lang="zh-CN" altLang="zh-CN" dirty="0" smtClean="0">
                    <a:solidFill>
                      <a:schemeClr val="bg1"/>
                    </a:solidFill>
                  </a:rPr>
                  <a:t>笼络 </a:t>
                </a:r>
                <a:endParaRPr lang="en-US" altLang="zh-CN" dirty="0" smtClean="0">
                  <a:solidFill>
                    <a:schemeClr val="bg1"/>
                  </a:solidFill>
                </a:endParaRPr>
              </a:p>
              <a:p>
                <a:pPr algn="ctr"/>
                <a:r>
                  <a:rPr lang="zh-CN" altLang="zh-CN" dirty="0" smtClean="0">
                    <a:solidFill>
                      <a:schemeClr val="bg1"/>
                    </a:solidFill>
                  </a:rPr>
                  <a:t>“疑欧派”</a:t>
                </a:r>
                <a:endParaRPr lang="zh-CN" altLang="en-US" dirty="0">
                  <a:solidFill>
                    <a:schemeClr val="bg1"/>
                  </a:solidFill>
                </a:endParaRPr>
              </a:p>
            </p:txBody>
          </p:sp>
          <p:sp>
            <p:nvSpPr>
              <p:cNvPr id="20" name="下箭头 19"/>
              <p:cNvSpPr/>
              <p:nvPr/>
            </p:nvSpPr>
            <p:spPr>
              <a:xfrm>
                <a:off x="2771800" y="3291830"/>
                <a:ext cx="288032" cy="648072"/>
              </a:xfrm>
              <a:prstGeom prst="down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grpSp>
      </p:grpSp>
      <p:sp>
        <p:nvSpPr>
          <p:cNvPr id="21" name="矩形 20"/>
          <p:cNvSpPr/>
          <p:nvPr/>
        </p:nvSpPr>
        <p:spPr>
          <a:xfrm>
            <a:off x="395536" y="987574"/>
            <a:ext cx="3005951" cy="400110"/>
          </a:xfrm>
          <a:prstGeom prst="rect">
            <a:avLst/>
          </a:prstGeom>
        </p:spPr>
        <p:txBody>
          <a:bodyPr wrap="none">
            <a:spAutoFit/>
          </a:bodyPr>
          <a:lstStyle/>
          <a:p>
            <a:r>
              <a:rPr lang="zh-CN" altLang="en-US" sz="2000" dirty="0" smtClean="0">
                <a:solidFill>
                  <a:srgbClr val="002060"/>
                </a:solidFill>
                <a:latin typeface="黑体" pitchFamily="49" charset="-122"/>
                <a:ea typeface="黑体" pitchFamily="49" charset="-122"/>
              </a:rPr>
              <a:t>英国全民公投关键时间点</a:t>
            </a:r>
            <a:endParaRPr lang="zh-CN" altLang="en-US" sz="2000" dirty="0">
              <a:solidFill>
                <a:srgbClr val="002060"/>
              </a:solidFill>
              <a:latin typeface="黑体" pitchFamily="49" charset="-122"/>
              <a:ea typeface="黑体" pitchFamily="49" charset="-122"/>
            </a:endParaRPr>
          </a:p>
        </p:txBody>
      </p:sp>
      <p:sp>
        <p:nvSpPr>
          <p:cNvPr id="33" name="矩形 32"/>
          <p:cNvSpPr/>
          <p:nvPr/>
        </p:nvSpPr>
        <p:spPr>
          <a:xfrm>
            <a:off x="3779912" y="987574"/>
            <a:ext cx="5442516" cy="400110"/>
          </a:xfrm>
          <a:prstGeom prst="rect">
            <a:avLst/>
          </a:prstGeom>
        </p:spPr>
        <p:txBody>
          <a:bodyPr wrap="none">
            <a:spAutoFit/>
          </a:bodyPr>
          <a:lstStyle/>
          <a:p>
            <a:r>
              <a:rPr lang="en-US" altLang="zh-CN" sz="2000" dirty="0" smtClean="0">
                <a:solidFill>
                  <a:srgbClr val="002060"/>
                </a:solidFill>
                <a:latin typeface="黑体" pitchFamily="49" charset="-122"/>
                <a:ea typeface="黑体" pitchFamily="49" charset="-122"/>
              </a:rPr>
              <a:t>2016</a:t>
            </a:r>
            <a:r>
              <a:rPr lang="zh-CN" altLang="en-US" sz="2000" dirty="0" smtClean="0">
                <a:solidFill>
                  <a:srgbClr val="002060"/>
                </a:solidFill>
                <a:latin typeface="黑体" pitchFamily="49" charset="-122"/>
                <a:ea typeface="黑体" pitchFamily="49" charset="-122"/>
              </a:rPr>
              <a:t>年</a:t>
            </a:r>
            <a:r>
              <a:rPr lang="en-US" altLang="zh-CN" sz="2000" dirty="0" smtClean="0">
                <a:solidFill>
                  <a:srgbClr val="002060"/>
                </a:solidFill>
                <a:latin typeface="黑体" pitchFamily="49" charset="-122"/>
                <a:ea typeface="黑体" pitchFamily="49" charset="-122"/>
              </a:rPr>
              <a:t>2</a:t>
            </a:r>
            <a:r>
              <a:rPr lang="zh-CN" altLang="en-US" sz="2000" dirty="0" smtClean="0">
                <a:solidFill>
                  <a:srgbClr val="002060"/>
                </a:solidFill>
                <a:latin typeface="黑体" pitchFamily="49" charset="-122"/>
                <a:ea typeface="黑体" pitchFamily="49" charset="-122"/>
              </a:rPr>
              <a:t>月确定</a:t>
            </a:r>
            <a:r>
              <a:rPr lang="zh-CN" altLang="zh-CN" sz="2000" dirty="0" smtClean="0">
                <a:solidFill>
                  <a:srgbClr val="002060"/>
                </a:solidFill>
                <a:latin typeface="黑体" pitchFamily="49" charset="-122"/>
                <a:ea typeface="黑体" pitchFamily="49" charset="-122"/>
              </a:rPr>
              <a:t>英国在欧盟内拥有“特殊地位”</a:t>
            </a:r>
            <a:endParaRPr lang="zh-CN" altLang="en-US" sz="2000" dirty="0">
              <a:solidFill>
                <a:srgbClr val="002060"/>
              </a:solidFill>
              <a:latin typeface="黑体" pitchFamily="49" charset="-122"/>
              <a:ea typeface="黑体" pitchFamily="49" charset="-122"/>
            </a:endParaRPr>
          </a:p>
        </p:txBody>
      </p:sp>
      <p:sp>
        <p:nvSpPr>
          <p:cNvPr id="35" name="矩形 34"/>
          <p:cNvSpPr/>
          <p:nvPr/>
        </p:nvSpPr>
        <p:spPr>
          <a:xfrm>
            <a:off x="6012160" y="1851670"/>
            <a:ext cx="3131840" cy="103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5538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0"/>
                            </p:stCondLst>
                            <p:childTnLst>
                              <p:par>
                                <p:cTn id="11" presetID="2" presetClass="entr" presetSubtype="1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0-#ppt_w/2"/>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ox(in)">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p:bldP spid="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2000" dirty="0" smtClean="0"/>
              <a:t>英国</a:t>
            </a:r>
            <a:r>
              <a:rPr lang="zh-CN" altLang="en-US" sz="2000" dirty="0" smtClean="0"/>
              <a:t>全民公投</a:t>
            </a:r>
            <a:r>
              <a:rPr lang="en-US" altLang="zh-CN" sz="2000" dirty="0" smtClean="0"/>
              <a:t>——</a:t>
            </a:r>
            <a:r>
              <a:rPr lang="zh-CN" altLang="zh-CN" sz="2000" dirty="0" smtClean="0"/>
              <a:t>西方选举政治的随意性和虚伪性淋漓尽致地体现出来</a:t>
            </a:r>
            <a:endParaRPr lang="zh-CN" altLang="en-US" sz="2000" dirty="0"/>
          </a:p>
        </p:txBody>
      </p:sp>
      <p:sp>
        <p:nvSpPr>
          <p:cNvPr id="6" name="矩形 5"/>
          <p:cNvSpPr/>
          <p:nvPr/>
        </p:nvSpPr>
        <p:spPr>
          <a:xfrm>
            <a:off x="5652120" y="1491630"/>
            <a:ext cx="3024336" cy="1200329"/>
          </a:xfrm>
          <a:prstGeom prst="rect">
            <a:avLst/>
          </a:prstGeom>
          <a:ln w="19050">
            <a:solidFill>
              <a:schemeClr val="accent5">
                <a:lumMod val="75000"/>
              </a:schemeClr>
            </a:solidFill>
            <a:prstDash val="dash"/>
          </a:ln>
        </p:spPr>
        <p:txBody>
          <a:bodyPr wrap="square">
            <a:spAutoFit/>
          </a:bodyPr>
          <a:lstStyle/>
          <a:p>
            <a:pPr algn="just">
              <a:lnSpc>
                <a:spcPct val="120000"/>
              </a:lnSpc>
            </a:pPr>
            <a:r>
              <a:rPr lang="zh-CN" altLang="en-US" sz="2000" dirty="0" smtClean="0"/>
              <a:t>         一个</a:t>
            </a:r>
            <a:r>
              <a:rPr lang="zh-CN" altLang="zh-CN" sz="2000" dirty="0" smtClean="0"/>
              <a:t>十分复杂的政治问题</a:t>
            </a:r>
            <a:r>
              <a:rPr lang="zh-CN" altLang="en-US" sz="2000" dirty="0" smtClean="0"/>
              <a:t>，却由</a:t>
            </a:r>
            <a:r>
              <a:rPr lang="zh-CN" altLang="zh-CN" sz="2000" dirty="0" smtClean="0"/>
              <a:t>不到</a:t>
            </a:r>
            <a:r>
              <a:rPr lang="en-US" altLang="zh-CN" sz="2000" dirty="0" smtClean="0"/>
              <a:t>2%</a:t>
            </a:r>
            <a:r>
              <a:rPr lang="zh-CN" altLang="zh-CN" sz="2000" dirty="0" smtClean="0"/>
              <a:t>的选票左右了公投的最终结果</a:t>
            </a:r>
            <a:r>
              <a:rPr lang="zh-CN" altLang="en-US" sz="2000" dirty="0" smtClean="0"/>
              <a:t>。</a:t>
            </a:r>
            <a:endParaRPr lang="zh-CN" altLang="en-US" sz="2000" dirty="0"/>
          </a:p>
        </p:txBody>
      </p:sp>
      <p:grpSp>
        <p:nvGrpSpPr>
          <p:cNvPr id="12" name="组合 11"/>
          <p:cNvGrpSpPr/>
          <p:nvPr/>
        </p:nvGrpSpPr>
        <p:grpSpPr>
          <a:xfrm>
            <a:off x="539552" y="915566"/>
            <a:ext cx="4752528" cy="2582896"/>
            <a:chOff x="539552" y="915566"/>
            <a:chExt cx="4968552" cy="2700301"/>
          </a:xfrm>
        </p:grpSpPr>
        <p:pic>
          <p:nvPicPr>
            <p:cNvPr id="4" name="Picture 16" descr="http://img2.cache.netease.com/m/2016/6/24/201606241412049140d_550.jpg"/>
            <p:cNvPicPr>
              <a:picLocks noChangeAspect="1" noChangeArrowheads="1"/>
            </p:cNvPicPr>
            <p:nvPr/>
          </p:nvPicPr>
          <p:blipFill>
            <a:blip r:embed="rId2" cstate="print"/>
            <a:srcRect t="22822" b="5826"/>
            <a:stretch>
              <a:fillRect/>
            </a:stretch>
          </p:blipFill>
          <p:spPr bwMode="auto">
            <a:xfrm>
              <a:off x="539552" y="915566"/>
              <a:ext cx="4968552" cy="2692604"/>
            </a:xfrm>
            <a:prstGeom prst="rect">
              <a:avLst/>
            </a:prstGeom>
            <a:noFill/>
          </p:spPr>
        </p:pic>
        <p:sp>
          <p:nvSpPr>
            <p:cNvPr id="7" name="TextBox 6"/>
            <p:cNvSpPr txBox="1"/>
            <p:nvPr/>
          </p:nvSpPr>
          <p:spPr>
            <a:xfrm>
              <a:off x="539552" y="1059582"/>
              <a:ext cx="3096344" cy="400110"/>
            </a:xfrm>
            <a:prstGeom prst="rect">
              <a:avLst/>
            </a:prstGeom>
            <a:solidFill>
              <a:schemeClr val="bg1"/>
            </a:solidFill>
          </p:spPr>
          <p:txBody>
            <a:bodyPr wrap="square" rtlCol="0">
              <a:spAutoFit/>
            </a:bodyPr>
            <a:lstStyle/>
            <a:p>
              <a:r>
                <a:rPr lang="zh-CN" altLang="en-US" sz="2000" dirty="0" smtClean="0">
                  <a:latin typeface="黑体" pitchFamily="49" charset="-122"/>
                  <a:ea typeface="黑体" pitchFamily="49" charset="-122"/>
                </a:rPr>
                <a:t>英国退欧公投结果</a:t>
              </a:r>
              <a:endParaRPr lang="zh-CN" altLang="en-US" sz="2000" dirty="0">
                <a:latin typeface="黑体" pitchFamily="49" charset="-122"/>
                <a:ea typeface="黑体" pitchFamily="49" charset="-122"/>
              </a:endParaRPr>
            </a:p>
          </p:txBody>
        </p:sp>
        <p:sp>
          <p:nvSpPr>
            <p:cNvPr id="8" name="TextBox 7"/>
            <p:cNvSpPr txBox="1"/>
            <p:nvPr/>
          </p:nvSpPr>
          <p:spPr>
            <a:xfrm>
              <a:off x="683568" y="1482338"/>
              <a:ext cx="3096344" cy="369332"/>
            </a:xfrm>
            <a:prstGeom prst="rect">
              <a:avLst/>
            </a:prstGeom>
            <a:solidFill>
              <a:schemeClr val="bg1"/>
            </a:solidFill>
          </p:spPr>
          <p:txBody>
            <a:bodyPr wrap="square" rtlCol="0">
              <a:spAutoFit/>
            </a:bodyPr>
            <a:lstStyle/>
            <a:p>
              <a:r>
                <a:rPr lang="zh-CN" altLang="en-US" dirty="0" smtClean="0"/>
                <a:t>脱欧</a:t>
              </a:r>
              <a:endParaRPr lang="zh-CN" altLang="en-US" dirty="0"/>
            </a:p>
          </p:txBody>
        </p:sp>
        <p:sp>
          <p:nvSpPr>
            <p:cNvPr id="9" name="TextBox 8"/>
            <p:cNvSpPr txBox="1"/>
            <p:nvPr/>
          </p:nvSpPr>
          <p:spPr>
            <a:xfrm>
              <a:off x="2267744" y="1491630"/>
              <a:ext cx="3096344" cy="369332"/>
            </a:xfrm>
            <a:prstGeom prst="rect">
              <a:avLst/>
            </a:prstGeom>
            <a:solidFill>
              <a:schemeClr val="bg1"/>
            </a:solidFill>
          </p:spPr>
          <p:txBody>
            <a:bodyPr wrap="square" rtlCol="0">
              <a:spAutoFit/>
            </a:bodyPr>
            <a:lstStyle/>
            <a:p>
              <a:pPr algn="r"/>
              <a:r>
                <a:rPr lang="zh-CN" altLang="en-US" dirty="0" smtClean="0"/>
                <a:t>留欧</a:t>
              </a:r>
              <a:endParaRPr lang="zh-CN" altLang="en-US" dirty="0"/>
            </a:p>
          </p:txBody>
        </p:sp>
        <p:sp>
          <p:nvSpPr>
            <p:cNvPr id="10" name="TextBox 9"/>
            <p:cNvSpPr txBox="1"/>
            <p:nvPr/>
          </p:nvSpPr>
          <p:spPr>
            <a:xfrm>
              <a:off x="1593487" y="2940190"/>
              <a:ext cx="3456384" cy="369332"/>
            </a:xfrm>
            <a:prstGeom prst="rect">
              <a:avLst/>
            </a:prstGeom>
            <a:solidFill>
              <a:schemeClr val="bg1"/>
            </a:solidFill>
          </p:spPr>
          <p:txBody>
            <a:bodyPr wrap="square" rtlCol="0">
              <a:spAutoFit/>
            </a:bodyPr>
            <a:lstStyle/>
            <a:p>
              <a:r>
                <a:rPr lang="en-US" altLang="zh-CN" dirty="0" smtClean="0"/>
                <a:t>51.9%</a:t>
              </a:r>
              <a:r>
                <a:rPr lang="zh-CN" altLang="en-US" dirty="0" smtClean="0"/>
                <a:t>选民支持脱欧</a:t>
              </a:r>
              <a:endParaRPr lang="zh-CN" altLang="en-US" dirty="0"/>
            </a:p>
          </p:txBody>
        </p:sp>
        <p:sp>
          <p:nvSpPr>
            <p:cNvPr id="11" name="矩形 10"/>
            <p:cNvSpPr/>
            <p:nvPr/>
          </p:nvSpPr>
          <p:spPr>
            <a:xfrm>
              <a:off x="3995936" y="3003798"/>
              <a:ext cx="144016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4833" y="3399843"/>
              <a:ext cx="361349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6020" name="Picture 4" descr="http://image98.360doc.com/DownloadImg/2016/06/2514/74612411_8.jpg"/>
          <p:cNvPicPr>
            <a:picLocks noChangeAspect="1" noChangeArrowheads="1"/>
          </p:cNvPicPr>
          <p:nvPr/>
        </p:nvPicPr>
        <p:blipFill>
          <a:blip r:embed="rId3" cstate="print"/>
          <a:srcRect/>
          <a:stretch>
            <a:fillRect/>
          </a:stretch>
        </p:blipFill>
        <p:spPr bwMode="auto">
          <a:xfrm>
            <a:off x="4716016" y="2859782"/>
            <a:ext cx="4032448" cy="2016225"/>
          </a:xfrm>
          <a:prstGeom prst="rect">
            <a:avLst/>
          </a:prstGeom>
          <a:noFill/>
        </p:spPr>
      </p:pic>
      <p:sp>
        <p:nvSpPr>
          <p:cNvPr id="86021" name="Rectangle 5"/>
          <p:cNvSpPr>
            <a:spLocks noChangeArrowheads="1"/>
          </p:cNvSpPr>
          <p:nvPr/>
        </p:nvSpPr>
        <p:spPr bwMode="auto">
          <a:xfrm>
            <a:off x="467544" y="3507854"/>
            <a:ext cx="4032448" cy="830997"/>
          </a:xfrm>
          <a:prstGeom prst="rect">
            <a:avLst/>
          </a:prstGeom>
          <a:ln w="19050">
            <a:solidFill>
              <a:srgbClr val="FFC000"/>
            </a:solidFill>
            <a:prstDash val="dash"/>
          </a:ln>
        </p:spPr>
        <p:txBody>
          <a:bodyPr wrap="square">
            <a:spAutoFit/>
          </a:bodyPr>
          <a:lstStyle/>
          <a:p>
            <a:pPr marR="0" lvl="0" indent="355600" algn="ctr" fontAlgn="base">
              <a:lnSpc>
                <a:spcPct val="120000"/>
              </a:lnSpc>
              <a:spcBef>
                <a:spcPct val="0"/>
              </a:spcBef>
              <a:spcAft>
                <a:spcPct val="0"/>
              </a:spcAft>
              <a:buClrTx/>
              <a:buSzTx/>
              <a:buFontTx/>
              <a:buNone/>
              <a:tabLst/>
            </a:pPr>
            <a:r>
              <a:rPr lang="zh-CN" altLang="en-US" sz="2000" dirty="0" smtClean="0"/>
              <a:t>   决定举行公投的卡梅伦却对这次选举的后果选择一走了之。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86020"/>
                                        </p:tgtEl>
                                        <p:attrNameLst>
                                          <p:attrName>style.visibility</p:attrName>
                                        </p:attrNameLst>
                                      </p:cBhvr>
                                      <p:to>
                                        <p:strVal val="visible"/>
                                      </p:to>
                                    </p:set>
                                    <p:anim calcmode="lin" valueType="num">
                                      <p:cBhvr>
                                        <p:cTn id="16" dur="500" fill="hold"/>
                                        <p:tgtEl>
                                          <p:spTgt spid="86020"/>
                                        </p:tgtEl>
                                        <p:attrNameLst>
                                          <p:attrName>ppt_w</p:attrName>
                                        </p:attrNameLst>
                                      </p:cBhvr>
                                      <p:tavLst>
                                        <p:tav tm="0">
                                          <p:val>
                                            <p:fltVal val="0"/>
                                          </p:val>
                                        </p:tav>
                                        <p:tav tm="100000">
                                          <p:val>
                                            <p:strVal val="#ppt_w"/>
                                          </p:val>
                                        </p:tav>
                                      </p:tavLst>
                                    </p:anim>
                                    <p:anim calcmode="lin" valueType="num">
                                      <p:cBhvr>
                                        <p:cTn id="17" dur="500" fill="hold"/>
                                        <p:tgtEl>
                                          <p:spTgt spid="86020"/>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2" presetClass="entr" presetSubtype="2" fill="hold" grpId="0" nodeType="afterEffect">
                                  <p:stCondLst>
                                    <p:cond delay="0"/>
                                  </p:stCondLst>
                                  <p:childTnLst>
                                    <p:set>
                                      <p:cBhvr>
                                        <p:cTn id="20" dur="1" fill="hold">
                                          <p:stCondLst>
                                            <p:cond delay="0"/>
                                          </p:stCondLst>
                                        </p:cTn>
                                        <p:tgtEl>
                                          <p:spTgt spid="86021"/>
                                        </p:tgtEl>
                                        <p:attrNameLst>
                                          <p:attrName>style.visibility</p:attrName>
                                        </p:attrNameLst>
                                      </p:cBhvr>
                                      <p:to>
                                        <p:strVal val="visible"/>
                                      </p:to>
                                    </p:set>
                                    <p:animEffect transition="in" filter="slide(fromRight)">
                                      <p:cBhvr>
                                        <p:cTn id="21"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60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0" y="1068974"/>
            <a:ext cx="4572001" cy="3735024"/>
            <a:chOff x="0" y="1068974"/>
            <a:chExt cx="4572001" cy="3735024"/>
          </a:xfrm>
        </p:grpSpPr>
        <p:pic>
          <p:nvPicPr>
            <p:cNvPr id="87042" name="Picture 2" descr="https://pic2.zhimg.com/61c56c03c513283e72fe907aff3410c5_b.jpg"/>
            <p:cNvPicPr>
              <a:picLocks noChangeAspect="1" noChangeArrowheads="1"/>
            </p:cNvPicPr>
            <p:nvPr/>
          </p:nvPicPr>
          <p:blipFill>
            <a:blip r:embed="rId2" cstate="print"/>
            <a:srcRect t="1917"/>
            <a:stretch>
              <a:fillRect/>
            </a:stretch>
          </p:blipFill>
          <p:spPr bwMode="auto">
            <a:xfrm>
              <a:off x="179513" y="1068974"/>
              <a:ext cx="4392488" cy="3683522"/>
            </a:xfrm>
            <a:prstGeom prst="rect">
              <a:avLst/>
            </a:prstGeom>
            <a:noFill/>
          </p:spPr>
        </p:pic>
        <p:sp>
          <p:nvSpPr>
            <p:cNvPr id="9" name="矩形 8"/>
            <p:cNvSpPr/>
            <p:nvPr/>
          </p:nvSpPr>
          <p:spPr>
            <a:xfrm>
              <a:off x="0" y="4597366"/>
              <a:ext cx="3456384" cy="206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797967" y="3363838"/>
              <a:ext cx="3630017" cy="1291114"/>
              <a:chOff x="797967" y="3363838"/>
              <a:chExt cx="3630017" cy="1291114"/>
            </a:xfrm>
          </p:grpSpPr>
          <p:sp>
            <p:nvSpPr>
              <p:cNvPr id="5" name="TextBox 4"/>
              <p:cNvSpPr txBox="1"/>
              <p:nvPr/>
            </p:nvSpPr>
            <p:spPr>
              <a:xfrm>
                <a:off x="2555775" y="4285620"/>
                <a:ext cx="1872209" cy="369332"/>
              </a:xfrm>
              <a:prstGeom prst="rect">
                <a:avLst/>
              </a:prstGeom>
              <a:solidFill>
                <a:schemeClr val="bg1"/>
              </a:solidFill>
            </p:spPr>
            <p:txBody>
              <a:bodyPr wrap="square" rtlCol="0">
                <a:spAutoFit/>
              </a:bodyPr>
              <a:lstStyle/>
              <a:p>
                <a:r>
                  <a:rPr lang="zh-CN" altLang="en-US" dirty="0" smtClean="0"/>
                  <a:t>脱欧</a:t>
                </a:r>
                <a:endParaRPr lang="zh-CN" altLang="en-US" dirty="0"/>
              </a:p>
            </p:txBody>
          </p:sp>
          <p:sp>
            <p:nvSpPr>
              <p:cNvPr id="8" name="TextBox 7"/>
              <p:cNvSpPr txBox="1"/>
              <p:nvPr/>
            </p:nvSpPr>
            <p:spPr>
              <a:xfrm>
                <a:off x="1187624" y="4285620"/>
                <a:ext cx="1224136" cy="369332"/>
              </a:xfrm>
              <a:prstGeom prst="rect">
                <a:avLst/>
              </a:prstGeom>
              <a:solidFill>
                <a:schemeClr val="bg1"/>
              </a:solidFill>
            </p:spPr>
            <p:txBody>
              <a:bodyPr wrap="square" rtlCol="0">
                <a:spAutoFit/>
              </a:bodyPr>
              <a:lstStyle/>
              <a:p>
                <a:r>
                  <a:rPr lang="zh-CN" altLang="en-US" dirty="0" smtClean="0"/>
                  <a:t>留欧</a:t>
                </a:r>
                <a:endParaRPr lang="zh-CN" altLang="en-US" dirty="0"/>
              </a:p>
            </p:txBody>
          </p:sp>
          <p:pic>
            <p:nvPicPr>
              <p:cNvPr id="87043" name="Picture 3"/>
              <p:cNvPicPr>
                <a:picLocks noChangeAspect="1" noChangeArrowheads="1"/>
              </p:cNvPicPr>
              <p:nvPr/>
            </p:nvPicPr>
            <p:blipFill>
              <a:blip r:embed="rId3" cstate="print"/>
              <a:srcRect/>
              <a:stretch>
                <a:fillRect/>
              </a:stretch>
            </p:blipFill>
            <p:spPr bwMode="auto">
              <a:xfrm>
                <a:off x="1043608" y="4330666"/>
                <a:ext cx="220663" cy="266700"/>
              </a:xfrm>
              <a:prstGeom prst="rect">
                <a:avLst/>
              </a:prstGeom>
              <a:noFill/>
              <a:ln w="9525">
                <a:noFill/>
                <a:miter lim="800000"/>
                <a:headEnd/>
                <a:tailEnd/>
              </a:ln>
            </p:spPr>
          </p:pic>
          <p:sp>
            <p:nvSpPr>
              <p:cNvPr id="29" name="TextBox 28"/>
              <p:cNvSpPr txBox="1"/>
              <p:nvPr/>
            </p:nvSpPr>
            <p:spPr>
              <a:xfrm flipV="1">
                <a:off x="797967" y="3363838"/>
                <a:ext cx="461665" cy="576064"/>
              </a:xfrm>
              <a:prstGeom prst="rect">
                <a:avLst/>
              </a:prstGeom>
              <a:solidFill>
                <a:srgbClr val="48B5DE"/>
              </a:solidFill>
            </p:spPr>
            <p:txBody>
              <a:bodyPr vert="eaVert" wrap="square" rtlCol="0">
                <a:spAutoFit/>
              </a:bodyPr>
              <a:lstStyle/>
              <a:p>
                <a:r>
                  <a:rPr lang="en-US" altLang="zh-CN" dirty="0" smtClean="0">
                    <a:solidFill>
                      <a:schemeClr val="bg1"/>
                    </a:solidFill>
                  </a:rPr>
                  <a:t>75%</a:t>
                </a:r>
                <a:endParaRPr lang="zh-CN" altLang="en-US" dirty="0">
                  <a:solidFill>
                    <a:schemeClr val="bg1"/>
                  </a:solidFill>
                </a:endParaRPr>
              </a:p>
            </p:txBody>
          </p:sp>
          <p:sp>
            <p:nvSpPr>
              <p:cNvPr id="31" name="TextBox 30"/>
              <p:cNvSpPr txBox="1"/>
              <p:nvPr/>
            </p:nvSpPr>
            <p:spPr>
              <a:xfrm flipV="1">
                <a:off x="1763688" y="3363838"/>
                <a:ext cx="461665" cy="576064"/>
              </a:xfrm>
              <a:prstGeom prst="rect">
                <a:avLst/>
              </a:prstGeom>
              <a:solidFill>
                <a:srgbClr val="48B5DE"/>
              </a:solidFill>
            </p:spPr>
            <p:txBody>
              <a:bodyPr vert="eaVert" wrap="square" rtlCol="0">
                <a:spAutoFit/>
              </a:bodyPr>
              <a:lstStyle/>
              <a:p>
                <a:r>
                  <a:rPr lang="en-US" altLang="zh-CN" dirty="0" smtClean="0">
                    <a:solidFill>
                      <a:schemeClr val="bg1"/>
                    </a:solidFill>
                  </a:rPr>
                  <a:t>56%</a:t>
                </a:r>
                <a:endParaRPr lang="zh-CN" altLang="en-US" dirty="0">
                  <a:solidFill>
                    <a:schemeClr val="bg1"/>
                  </a:solidFill>
                </a:endParaRPr>
              </a:p>
            </p:txBody>
          </p:sp>
          <p:sp>
            <p:nvSpPr>
              <p:cNvPr id="32" name="TextBox 31"/>
              <p:cNvSpPr txBox="1"/>
              <p:nvPr/>
            </p:nvSpPr>
            <p:spPr>
              <a:xfrm flipV="1">
                <a:off x="2729409" y="3363838"/>
                <a:ext cx="461665" cy="576064"/>
              </a:xfrm>
              <a:prstGeom prst="rect">
                <a:avLst/>
              </a:prstGeom>
              <a:solidFill>
                <a:srgbClr val="48B5DE"/>
              </a:solidFill>
            </p:spPr>
            <p:txBody>
              <a:bodyPr vert="eaVert" wrap="square" rtlCol="0">
                <a:spAutoFit/>
              </a:bodyPr>
              <a:lstStyle/>
              <a:p>
                <a:r>
                  <a:rPr lang="en-US" altLang="zh-CN" dirty="0" smtClean="0">
                    <a:solidFill>
                      <a:schemeClr val="bg1"/>
                    </a:solidFill>
                  </a:rPr>
                  <a:t>44%</a:t>
                </a:r>
                <a:endParaRPr lang="zh-CN" altLang="en-US" dirty="0">
                  <a:solidFill>
                    <a:schemeClr val="bg1"/>
                  </a:solidFill>
                </a:endParaRPr>
              </a:p>
            </p:txBody>
          </p:sp>
          <p:sp>
            <p:nvSpPr>
              <p:cNvPr id="33" name="TextBox 32"/>
              <p:cNvSpPr txBox="1"/>
              <p:nvPr/>
            </p:nvSpPr>
            <p:spPr>
              <a:xfrm flipV="1">
                <a:off x="3695130" y="3363838"/>
                <a:ext cx="461665" cy="576064"/>
              </a:xfrm>
              <a:prstGeom prst="rect">
                <a:avLst/>
              </a:prstGeom>
              <a:solidFill>
                <a:srgbClr val="48B5DE"/>
              </a:solidFill>
            </p:spPr>
            <p:txBody>
              <a:bodyPr vert="eaVert" wrap="square" rtlCol="0">
                <a:spAutoFit/>
              </a:bodyPr>
              <a:lstStyle/>
              <a:p>
                <a:r>
                  <a:rPr lang="en-US" altLang="zh-CN" dirty="0" smtClean="0">
                    <a:solidFill>
                      <a:schemeClr val="bg1"/>
                    </a:solidFill>
                  </a:rPr>
                  <a:t>39%</a:t>
                </a:r>
                <a:endParaRPr lang="zh-CN" altLang="en-US" dirty="0">
                  <a:solidFill>
                    <a:schemeClr val="bg1"/>
                  </a:solidFill>
                </a:endParaRPr>
              </a:p>
            </p:txBody>
          </p:sp>
        </p:grpSp>
      </p:grpSp>
      <p:sp>
        <p:nvSpPr>
          <p:cNvPr id="2" name="标题 1"/>
          <p:cNvSpPr>
            <a:spLocks noGrp="1"/>
          </p:cNvSpPr>
          <p:nvPr>
            <p:ph type="title"/>
          </p:nvPr>
        </p:nvSpPr>
        <p:spPr/>
        <p:txBody>
          <a:bodyPr/>
          <a:lstStyle/>
          <a:p>
            <a:r>
              <a:rPr lang="zh-CN" altLang="en-US" sz="2000" dirty="0" smtClean="0"/>
              <a:t>英国全民公投</a:t>
            </a:r>
            <a:r>
              <a:rPr lang="en-US" altLang="zh-CN" sz="2000" dirty="0" smtClean="0"/>
              <a:t>——</a:t>
            </a:r>
            <a:r>
              <a:rPr lang="zh-CN" altLang="zh-CN" sz="2000" dirty="0" smtClean="0"/>
              <a:t>一场貌似民主的全面投票带来的</a:t>
            </a:r>
            <a:r>
              <a:rPr lang="zh-CN" altLang="en-US" sz="2000" dirty="0" smtClean="0"/>
              <a:t>竟</a:t>
            </a:r>
            <a:r>
              <a:rPr lang="zh-CN" altLang="zh-CN" sz="2000" dirty="0" smtClean="0"/>
              <a:t>是社会撕裂和国家分裂</a:t>
            </a:r>
            <a:endParaRPr lang="zh-CN" altLang="en-US" sz="2000" dirty="0"/>
          </a:p>
        </p:txBody>
      </p:sp>
      <p:sp>
        <p:nvSpPr>
          <p:cNvPr id="4" name="TextBox 3"/>
          <p:cNvSpPr txBox="1"/>
          <p:nvPr/>
        </p:nvSpPr>
        <p:spPr>
          <a:xfrm>
            <a:off x="107504" y="987574"/>
            <a:ext cx="4032448" cy="400110"/>
          </a:xfrm>
          <a:prstGeom prst="rect">
            <a:avLst/>
          </a:prstGeom>
          <a:solidFill>
            <a:schemeClr val="bg1"/>
          </a:solidFill>
        </p:spPr>
        <p:txBody>
          <a:bodyPr wrap="square" rtlCol="0">
            <a:spAutoFit/>
          </a:bodyPr>
          <a:lstStyle/>
          <a:p>
            <a:r>
              <a:rPr lang="zh-CN" altLang="en-US" sz="2000" dirty="0" smtClean="0">
                <a:latin typeface="黑体" pitchFamily="49" charset="-122"/>
                <a:ea typeface="黑体" pitchFamily="49" charset="-122"/>
              </a:rPr>
              <a:t>英国不同年龄阶段退欧公投占比</a:t>
            </a:r>
            <a:endParaRPr lang="zh-CN" altLang="en-US" sz="2000" dirty="0">
              <a:latin typeface="黑体" pitchFamily="49" charset="-122"/>
              <a:ea typeface="黑体" pitchFamily="49" charset="-122"/>
            </a:endParaRPr>
          </a:p>
        </p:txBody>
      </p:sp>
      <p:sp>
        <p:nvSpPr>
          <p:cNvPr id="10" name="TextBox 9"/>
          <p:cNvSpPr txBox="1"/>
          <p:nvPr/>
        </p:nvSpPr>
        <p:spPr>
          <a:xfrm>
            <a:off x="2267745" y="4038332"/>
            <a:ext cx="1008112" cy="261610"/>
          </a:xfrm>
          <a:prstGeom prst="rect">
            <a:avLst/>
          </a:prstGeom>
          <a:solidFill>
            <a:schemeClr val="bg1"/>
          </a:solidFill>
        </p:spPr>
        <p:txBody>
          <a:bodyPr wrap="square" rtlCol="0">
            <a:spAutoFit/>
          </a:bodyPr>
          <a:lstStyle/>
          <a:p>
            <a:r>
              <a:rPr lang="zh-CN" altLang="en-US" sz="1100" dirty="0" smtClean="0"/>
              <a:t>年龄阶段</a:t>
            </a:r>
            <a:endParaRPr lang="zh-CN" altLang="en-US" sz="1100" dirty="0"/>
          </a:p>
        </p:txBody>
      </p:sp>
      <p:sp>
        <p:nvSpPr>
          <p:cNvPr id="27" name="TextBox 26"/>
          <p:cNvSpPr txBox="1"/>
          <p:nvPr/>
        </p:nvSpPr>
        <p:spPr>
          <a:xfrm>
            <a:off x="4788024" y="987574"/>
            <a:ext cx="4032448" cy="400110"/>
          </a:xfrm>
          <a:prstGeom prst="rect">
            <a:avLst/>
          </a:prstGeom>
          <a:solidFill>
            <a:schemeClr val="bg1"/>
          </a:solidFill>
        </p:spPr>
        <p:txBody>
          <a:bodyPr wrap="square" rtlCol="0">
            <a:spAutoFit/>
          </a:bodyPr>
          <a:lstStyle/>
          <a:p>
            <a:r>
              <a:rPr lang="zh-CN" altLang="en-US" sz="2000" dirty="0" smtClean="0">
                <a:latin typeface="黑体" pitchFamily="49" charset="-122"/>
                <a:ea typeface="黑体" pitchFamily="49" charset="-122"/>
              </a:rPr>
              <a:t>英国不同地区退欧公投占比</a:t>
            </a:r>
            <a:endParaRPr lang="zh-CN" altLang="en-US" sz="2000" dirty="0">
              <a:latin typeface="黑体" pitchFamily="49" charset="-122"/>
              <a:ea typeface="黑体" pitchFamily="49" charset="-122"/>
            </a:endParaRPr>
          </a:p>
        </p:txBody>
      </p:sp>
      <p:sp>
        <p:nvSpPr>
          <p:cNvPr id="28" name="矩形 27"/>
          <p:cNvSpPr/>
          <p:nvPr/>
        </p:nvSpPr>
        <p:spPr>
          <a:xfrm>
            <a:off x="5249933" y="4512543"/>
            <a:ext cx="3312368" cy="523220"/>
          </a:xfrm>
          <a:prstGeom prst="rect">
            <a:avLst/>
          </a:prstGeom>
        </p:spPr>
        <p:txBody>
          <a:bodyPr wrap="square">
            <a:spAutoFit/>
          </a:bodyPr>
          <a:lstStyle/>
          <a:p>
            <a:r>
              <a:rPr lang="zh-CN" altLang="zh-CN" sz="1400" dirty="0" smtClean="0"/>
              <a:t>苏格兰的独立呼声、北爱尔兰要求脱离</a:t>
            </a:r>
            <a:endParaRPr lang="en-US" altLang="zh-CN" sz="1400" dirty="0" smtClean="0"/>
          </a:p>
          <a:p>
            <a:r>
              <a:rPr lang="zh-CN" altLang="zh-CN" sz="1400" dirty="0" smtClean="0"/>
              <a:t>英国归并到爱尔兰的呼声都将高涨起来</a:t>
            </a:r>
            <a:endParaRPr lang="zh-CN" altLang="en-US" sz="1400" dirty="0"/>
          </a:p>
        </p:txBody>
      </p:sp>
      <p:grpSp>
        <p:nvGrpSpPr>
          <p:cNvPr id="6" name="组合 5"/>
          <p:cNvGrpSpPr/>
          <p:nvPr/>
        </p:nvGrpSpPr>
        <p:grpSpPr>
          <a:xfrm>
            <a:off x="4644008" y="1387684"/>
            <a:ext cx="4464496" cy="3117490"/>
            <a:chOff x="4644008" y="1387684"/>
            <a:chExt cx="4464496" cy="3117490"/>
          </a:xfrm>
        </p:grpSpPr>
        <p:sp>
          <p:nvSpPr>
            <p:cNvPr id="3" name="矩形 2"/>
            <p:cNvSpPr/>
            <p:nvPr/>
          </p:nvSpPr>
          <p:spPr>
            <a:xfrm>
              <a:off x="4644008" y="1387684"/>
              <a:ext cx="2889068" cy="3041159"/>
            </a:xfrm>
            <a:prstGeom prst="rect">
              <a:avLst/>
            </a:prstGeom>
            <a:solidFill>
              <a:srgbClr val="ECF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4761718" y="1387684"/>
              <a:ext cx="4346786" cy="3117490"/>
              <a:chOff x="3534732" y="1172261"/>
              <a:chExt cx="4346786" cy="3117490"/>
            </a:xfrm>
          </p:grpSpPr>
          <p:grpSp>
            <p:nvGrpSpPr>
              <p:cNvPr id="36" name="组合 35"/>
              <p:cNvGrpSpPr/>
              <p:nvPr/>
            </p:nvGrpSpPr>
            <p:grpSpPr>
              <a:xfrm>
                <a:off x="3839986" y="1172261"/>
                <a:ext cx="1260001" cy="1260000"/>
                <a:chOff x="3645756" y="1172261"/>
                <a:chExt cx="1260001" cy="1260000"/>
              </a:xfrm>
            </p:grpSpPr>
            <p:sp>
              <p:nvSpPr>
                <p:cNvPr id="67" name="同心圆 66"/>
                <p:cNvSpPr/>
                <p:nvPr/>
              </p:nvSpPr>
              <p:spPr>
                <a:xfrm>
                  <a:off x="3645756" y="1172261"/>
                  <a:ext cx="1260000" cy="1260000"/>
                </a:xfrm>
                <a:prstGeom prst="donut">
                  <a:avLst>
                    <a:gd name="adj" fmla="val 15807"/>
                  </a:avLst>
                </a:prstGeom>
                <a:solidFill>
                  <a:srgbClr val="005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空心弧 67"/>
                <p:cNvSpPr/>
                <p:nvPr/>
              </p:nvSpPr>
              <p:spPr>
                <a:xfrm rot="5019247">
                  <a:off x="3645757" y="1172261"/>
                  <a:ext cx="1260000" cy="1260000"/>
                </a:xfrm>
                <a:prstGeom prst="blockArc">
                  <a:avLst>
                    <a:gd name="adj1" fmla="val 10921334"/>
                    <a:gd name="adj2" fmla="val 20781627"/>
                    <a:gd name="adj3" fmla="val 16030"/>
                  </a:avLst>
                </a:prstGeom>
                <a:solidFill>
                  <a:srgbClr val="FABE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7" name="组合 36"/>
              <p:cNvGrpSpPr/>
              <p:nvPr/>
            </p:nvGrpSpPr>
            <p:grpSpPr>
              <a:xfrm>
                <a:off x="3569986" y="2688956"/>
                <a:ext cx="540000" cy="540000"/>
                <a:chOff x="3645756" y="1172261"/>
                <a:chExt cx="1260001" cy="1260000"/>
              </a:xfrm>
            </p:grpSpPr>
            <p:sp>
              <p:nvSpPr>
                <p:cNvPr id="65" name="同心圆 64"/>
                <p:cNvSpPr/>
                <p:nvPr/>
              </p:nvSpPr>
              <p:spPr>
                <a:xfrm>
                  <a:off x="3645756" y="1172261"/>
                  <a:ext cx="1260000" cy="1260000"/>
                </a:xfrm>
                <a:prstGeom prst="donut">
                  <a:avLst>
                    <a:gd name="adj" fmla="val 15807"/>
                  </a:avLst>
                </a:prstGeom>
                <a:solidFill>
                  <a:srgbClr val="005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空心弧 65"/>
                <p:cNvSpPr/>
                <p:nvPr/>
              </p:nvSpPr>
              <p:spPr>
                <a:xfrm rot="5019247">
                  <a:off x="3645757" y="1172261"/>
                  <a:ext cx="1260000" cy="1260000"/>
                </a:xfrm>
                <a:prstGeom prst="blockArc">
                  <a:avLst>
                    <a:gd name="adj1" fmla="val 10921334"/>
                    <a:gd name="adj2" fmla="val 20781627"/>
                    <a:gd name="adj3" fmla="val 16030"/>
                  </a:avLst>
                </a:prstGeom>
                <a:solidFill>
                  <a:srgbClr val="FABE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8" name="文本框 37"/>
              <p:cNvSpPr txBox="1"/>
              <p:nvPr/>
            </p:nvSpPr>
            <p:spPr>
              <a:xfrm>
                <a:off x="5196066" y="1230561"/>
                <a:ext cx="936104" cy="523220"/>
              </a:xfrm>
              <a:prstGeom prst="rect">
                <a:avLst/>
              </a:prstGeom>
              <a:noFill/>
            </p:spPr>
            <p:txBody>
              <a:bodyPr wrap="square" rtlCol="0">
                <a:spAutoFit/>
              </a:bodyPr>
              <a:lstStyle/>
              <a:p>
                <a:r>
                  <a:rPr lang="en-US" altLang="zh-CN" sz="2800" b="1" dirty="0" smtClean="0">
                    <a:solidFill>
                      <a:srgbClr val="F9BE08"/>
                    </a:solidFill>
                  </a:rPr>
                  <a:t>48</a:t>
                </a:r>
                <a:r>
                  <a:rPr lang="en-US" altLang="zh-CN" sz="1600" b="1" dirty="0" smtClean="0">
                    <a:solidFill>
                      <a:srgbClr val="F9BE08"/>
                    </a:solidFill>
                  </a:rPr>
                  <a:t>%</a:t>
                </a:r>
                <a:endParaRPr lang="zh-CN" altLang="en-US" sz="2000" b="1" dirty="0">
                  <a:solidFill>
                    <a:srgbClr val="F9BE08"/>
                  </a:solidFill>
                </a:endParaRPr>
              </a:p>
            </p:txBody>
          </p:sp>
          <p:sp>
            <p:nvSpPr>
              <p:cNvPr id="39" name="文本框 38"/>
              <p:cNvSpPr txBox="1"/>
              <p:nvPr/>
            </p:nvSpPr>
            <p:spPr>
              <a:xfrm>
                <a:off x="5231534" y="1909041"/>
                <a:ext cx="780626" cy="523220"/>
              </a:xfrm>
              <a:prstGeom prst="rect">
                <a:avLst/>
              </a:prstGeom>
              <a:noFill/>
            </p:spPr>
            <p:txBody>
              <a:bodyPr wrap="square" rtlCol="0">
                <a:spAutoFit/>
              </a:bodyPr>
              <a:lstStyle/>
              <a:p>
                <a:r>
                  <a:rPr lang="en-US" altLang="zh-CN" sz="2800" b="1" dirty="0" smtClean="0">
                    <a:solidFill>
                      <a:srgbClr val="0F4995"/>
                    </a:solidFill>
                  </a:rPr>
                  <a:t>52</a:t>
                </a:r>
                <a:r>
                  <a:rPr lang="en-US" altLang="zh-CN" sz="1600" b="1" dirty="0" smtClean="0">
                    <a:solidFill>
                      <a:srgbClr val="0F4995"/>
                    </a:solidFill>
                  </a:rPr>
                  <a:t>%</a:t>
                </a:r>
                <a:endParaRPr lang="zh-CN" altLang="en-US" sz="1600" b="1" dirty="0">
                  <a:solidFill>
                    <a:srgbClr val="0F4995"/>
                  </a:solidFill>
                </a:endParaRPr>
              </a:p>
            </p:txBody>
          </p:sp>
          <p:grpSp>
            <p:nvGrpSpPr>
              <p:cNvPr id="40" name="组合 39"/>
              <p:cNvGrpSpPr/>
              <p:nvPr/>
            </p:nvGrpSpPr>
            <p:grpSpPr>
              <a:xfrm>
                <a:off x="3563117" y="3419877"/>
                <a:ext cx="540000" cy="540000"/>
                <a:chOff x="3645756" y="1172261"/>
                <a:chExt cx="1260001" cy="1260000"/>
              </a:xfrm>
            </p:grpSpPr>
            <p:sp>
              <p:nvSpPr>
                <p:cNvPr id="63" name="同心圆 62"/>
                <p:cNvSpPr/>
                <p:nvPr/>
              </p:nvSpPr>
              <p:spPr>
                <a:xfrm>
                  <a:off x="3645756" y="1172261"/>
                  <a:ext cx="1260000" cy="1260000"/>
                </a:xfrm>
                <a:prstGeom prst="donut">
                  <a:avLst>
                    <a:gd name="adj" fmla="val 15807"/>
                  </a:avLst>
                </a:prstGeom>
                <a:solidFill>
                  <a:srgbClr val="005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空心弧 63"/>
                <p:cNvSpPr/>
                <p:nvPr/>
              </p:nvSpPr>
              <p:spPr>
                <a:xfrm rot="5019247">
                  <a:off x="3645757" y="1172260"/>
                  <a:ext cx="1260000" cy="1260001"/>
                </a:xfrm>
                <a:prstGeom prst="blockArc">
                  <a:avLst>
                    <a:gd name="adj1" fmla="val 10921334"/>
                    <a:gd name="adj2" fmla="val 4411326"/>
                    <a:gd name="adj3" fmla="val 16203"/>
                  </a:avLst>
                </a:prstGeom>
                <a:solidFill>
                  <a:srgbClr val="FABE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1" name="组合 40"/>
              <p:cNvGrpSpPr/>
              <p:nvPr/>
            </p:nvGrpSpPr>
            <p:grpSpPr>
              <a:xfrm>
                <a:off x="4829986" y="2680541"/>
                <a:ext cx="540000" cy="540000"/>
                <a:chOff x="3645756" y="1172261"/>
                <a:chExt cx="1260001" cy="1260000"/>
              </a:xfrm>
            </p:grpSpPr>
            <p:sp>
              <p:nvSpPr>
                <p:cNvPr id="61" name="同心圆 60"/>
                <p:cNvSpPr/>
                <p:nvPr/>
              </p:nvSpPr>
              <p:spPr>
                <a:xfrm>
                  <a:off x="3645756" y="1172261"/>
                  <a:ext cx="1260000" cy="1260000"/>
                </a:xfrm>
                <a:prstGeom prst="donut">
                  <a:avLst>
                    <a:gd name="adj" fmla="val 15807"/>
                  </a:avLst>
                </a:prstGeom>
                <a:solidFill>
                  <a:srgbClr val="005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空心弧 61"/>
                <p:cNvSpPr/>
                <p:nvPr/>
              </p:nvSpPr>
              <p:spPr>
                <a:xfrm rot="5019247">
                  <a:off x="3645757" y="1172261"/>
                  <a:ext cx="1260000" cy="1260000"/>
                </a:xfrm>
                <a:prstGeom prst="blockArc">
                  <a:avLst>
                    <a:gd name="adj1" fmla="val 10921334"/>
                    <a:gd name="adj2" fmla="val 20781627"/>
                    <a:gd name="adj3" fmla="val 16030"/>
                  </a:avLst>
                </a:prstGeom>
                <a:solidFill>
                  <a:srgbClr val="FABE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2" name="组合 41"/>
              <p:cNvGrpSpPr/>
              <p:nvPr/>
            </p:nvGrpSpPr>
            <p:grpSpPr>
              <a:xfrm>
                <a:off x="4821034" y="3439618"/>
                <a:ext cx="540000" cy="540000"/>
                <a:chOff x="3645756" y="1172261"/>
                <a:chExt cx="1260001" cy="1260001"/>
              </a:xfrm>
            </p:grpSpPr>
            <p:sp>
              <p:nvSpPr>
                <p:cNvPr id="59" name="同心圆 58"/>
                <p:cNvSpPr/>
                <p:nvPr/>
              </p:nvSpPr>
              <p:spPr>
                <a:xfrm>
                  <a:off x="3645756" y="1172261"/>
                  <a:ext cx="1260000" cy="1260000"/>
                </a:xfrm>
                <a:prstGeom prst="donut">
                  <a:avLst>
                    <a:gd name="adj" fmla="val 15807"/>
                  </a:avLst>
                </a:prstGeom>
                <a:solidFill>
                  <a:srgbClr val="005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空心弧 59"/>
                <p:cNvSpPr/>
                <p:nvPr/>
              </p:nvSpPr>
              <p:spPr>
                <a:xfrm rot="5019247">
                  <a:off x="3645757" y="1172261"/>
                  <a:ext cx="1260000" cy="1260001"/>
                </a:xfrm>
                <a:prstGeom prst="blockArc">
                  <a:avLst>
                    <a:gd name="adj1" fmla="val 10921334"/>
                    <a:gd name="adj2" fmla="val 2033306"/>
                    <a:gd name="adj3" fmla="val 15924"/>
                  </a:avLst>
                </a:prstGeom>
                <a:solidFill>
                  <a:srgbClr val="FABE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3" name="文本框 42"/>
              <p:cNvSpPr txBox="1"/>
              <p:nvPr/>
            </p:nvSpPr>
            <p:spPr>
              <a:xfrm>
                <a:off x="5369986" y="2667175"/>
                <a:ext cx="936104" cy="369332"/>
              </a:xfrm>
              <a:prstGeom prst="rect">
                <a:avLst/>
              </a:prstGeom>
              <a:noFill/>
            </p:spPr>
            <p:txBody>
              <a:bodyPr wrap="square" rtlCol="0">
                <a:spAutoFit/>
              </a:bodyPr>
              <a:lstStyle/>
              <a:p>
                <a:r>
                  <a:rPr lang="en-US" altLang="zh-CN" dirty="0" smtClean="0">
                    <a:solidFill>
                      <a:srgbClr val="F9BE08"/>
                    </a:solidFill>
                  </a:rPr>
                  <a:t>47</a:t>
                </a:r>
                <a:r>
                  <a:rPr lang="en-US" altLang="zh-CN" sz="1100" dirty="0" smtClean="0">
                    <a:solidFill>
                      <a:srgbClr val="F9BE08"/>
                    </a:solidFill>
                  </a:rPr>
                  <a:t>%</a:t>
                </a:r>
                <a:endParaRPr lang="zh-CN" altLang="en-US" sz="1400" dirty="0">
                  <a:solidFill>
                    <a:srgbClr val="F9BE08"/>
                  </a:solidFill>
                </a:endParaRPr>
              </a:p>
            </p:txBody>
          </p:sp>
          <p:sp>
            <p:nvSpPr>
              <p:cNvPr id="44" name="文本框 43"/>
              <p:cNvSpPr txBox="1"/>
              <p:nvPr/>
            </p:nvSpPr>
            <p:spPr>
              <a:xfrm>
                <a:off x="5389223" y="2940999"/>
                <a:ext cx="780626" cy="338554"/>
              </a:xfrm>
              <a:prstGeom prst="rect">
                <a:avLst/>
              </a:prstGeom>
              <a:noFill/>
            </p:spPr>
            <p:txBody>
              <a:bodyPr wrap="square" rtlCol="0">
                <a:spAutoFit/>
              </a:bodyPr>
              <a:lstStyle/>
              <a:p>
                <a:r>
                  <a:rPr lang="en-US" altLang="zh-CN" sz="1600" dirty="0" smtClean="0">
                    <a:solidFill>
                      <a:srgbClr val="0F4995"/>
                    </a:solidFill>
                  </a:rPr>
                  <a:t>53</a:t>
                </a:r>
                <a:r>
                  <a:rPr lang="en-US" altLang="zh-CN" sz="1050" dirty="0" smtClean="0">
                    <a:solidFill>
                      <a:srgbClr val="0F4995"/>
                    </a:solidFill>
                  </a:rPr>
                  <a:t>%</a:t>
                </a:r>
                <a:endParaRPr lang="zh-CN" altLang="en-US" sz="1050" dirty="0">
                  <a:solidFill>
                    <a:srgbClr val="0F4995"/>
                  </a:solidFill>
                </a:endParaRPr>
              </a:p>
            </p:txBody>
          </p:sp>
          <p:sp>
            <p:nvSpPr>
              <p:cNvPr id="45" name="文本框 44"/>
              <p:cNvSpPr txBox="1"/>
              <p:nvPr/>
            </p:nvSpPr>
            <p:spPr>
              <a:xfrm>
                <a:off x="5417412" y="3419877"/>
                <a:ext cx="936104" cy="369332"/>
              </a:xfrm>
              <a:prstGeom prst="rect">
                <a:avLst/>
              </a:prstGeom>
              <a:noFill/>
            </p:spPr>
            <p:txBody>
              <a:bodyPr wrap="square" rtlCol="0">
                <a:spAutoFit/>
              </a:bodyPr>
              <a:lstStyle/>
              <a:p>
                <a:r>
                  <a:rPr lang="en-US" altLang="zh-CN" dirty="0" smtClean="0">
                    <a:solidFill>
                      <a:srgbClr val="F9BE08"/>
                    </a:solidFill>
                  </a:rPr>
                  <a:t>56</a:t>
                </a:r>
                <a:r>
                  <a:rPr lang="en-US" altLang="zh-CN" sz="1100" dirty="0" smtClean="0">
                    <a:solidFill>
                      <a:srgbClr val="F9BE08"/>
                    </a:solidFill>
                  </a:rPr>
                  <a:t>%</a:t>
                </a:r>
                <a:endParaRPr lang="zh-CN" altLang="en-US" sz="1400" dirty="0">
                  <a:solidFill>
                    <a:srgbClr val="F9BE08"/>
                  </a:solidFill>
                </a:endParaRPr>
              </a:p>
            </p:txBody>
          </p:sp>
          <p:sp>
            <p:nvSpPr>
              <p:cNvPr id="46" name="文本框 45"/>
              <p:cNvSpPr txBox="1"/>
              <p:nvPr/>
            </p:nvSpPr>
            <p:spPr>
              <a:xfrm>
                <a:off x="5436649" y="3693701"/>
                <a:ext cx="780626" cy="338554"/>
              </a:xfrm>
              <a:prstGeom prst="rect">
                <a:avLst/>
              </a:prstGeom>
              <a:noFill/>
            </p:spPr>
            <p:txBody>
              <a:bodyPr wrap="square" rtlCol="0">
                <a:spAutoFit/>
              </a:bodyPr>
              <a:lstStyle/>
              <a:p>
                <a:r>
                  <a:rPr lang="en-US" altLang="zh-CN" sz="1600" dirty="0" smtClean="0">
                    <a:solidFill>
                      <a:srgbClr val="0F4995"/>
                    </a:solidFill>
                  </a:rPr>
                  <a:t>44</a:t>
                </a:r>
                <a:r>
                  <a:rPr lang="en-US" altLang="zh-CN" sz="1050" dirty="0" smtClean="0">
                    <a:solidFill>
                      <a:srgbClr val="0F4995"/>
                    </a:solidFill>
                  </a:rPr>
                  <a:t>%</a:t>
                </a:r>
                <a:endParaRPr lang="zh-CN" altLang="en-US" sz="1050" dirty="0">
                  <a:solidFill>
                    <a:srgbClr val="0F4995"/>
                  </a:solidFill>
                </a:endParaRPr>
              </a:p>
            </p:txBody>
          </p:sp>
          <p:sp>
            <p:nvSpPr>
              <p:cNvPr id="47" name="文本框 46"/>
              <p:cNvSpPr txBox="1"/>
              <p:nvPr/>
            </p:nvSpPr>
            <p:spPr>
              <a:xfrm>
                <a:off x="4103117" y="2737758"/>
                <a:ext cx="936104" cy="369332"/>
              </a:xfrm>
              <a:prstGeom prst="rect">
                <a:avLst/>
              </a:prstGeom>
              <a:noFill/>
            </p:spPr>
            <p:txBody>
              <a:bodyPr wrap="square" rtlCol="0">
                <a:spAutoFit/>
              </a:bodyPr>
              <a:lstStyle/>
              <a:p>
                <a:r>
                  <a:rPr lang="en-US" altLang="zh-CN" dirty="0" smtClean="0">
                    <a:solidFill>
                      <a:srgbClr val="F9BE08"/>
                    </a:solidFill>
                  </a:rPr>
                  <a:t>47</a:t>
                </a:r>
                <a:r>
                  <a:rPr lang="en-US" altLang="zh-CN" sz="1100" dirty="0" smtClean="0">
                    <a:solidFill>
                      <a:srgbClr val="F9BE08"/>
                    </a:solidFill>
                  </a:rPr>
                  <a:t>%</a:t>
                </a:r>
                <a:endParaRPr lang="zh-CN" altLang="en-US" sz="1400" dirty="0">
                  <a:solidFill>
                    <a:srgbClr val="F9BE08"/>
                  </a:solidFill>
                </a:endParaRPr>
              </a:p>
            </p:txBody>
          </p:sp>
          <p:sp>
            <p:nvSpPr>
              <p:cNvPr id="48" name="文本框 47"/>
              <p:cNvSpPr txBox="1"/>
              <p:nvPr/>
            </p:nvSpPr>
            <p:spPr>
              <a:xfrm>
                <a:off x="4122354" y="3011582"/>
                <a:ext cx="780626" cy="338554"/>
              </a:xfrm>
              <a:prstGeom prst="rect">
                <a:avLst/>
              </a:prstGeom>
              <a:noFill/>
            </p:spPr>
            <p:txBody>
              <a:bodyPr wrap="square" rtlCol="0">
                <a:spAutoFit/>
              </a:bodyPr>
              <a:lstStyle/>
              <a:p>
                <a:r>
                  <a:rPr lang="en-US" altLang="zh-CN" sz="1600" dirty="0" smtClean="0">
                    <a:solidFill>
                      <a:srgbClr val="0F4995"/>
                    </a:solidFill>
                  </a:rPr>
                  <a:t>53</a:t>
                </a:r>
                <a:r>
                  <a:rPr lang="en-US" altLang="zh-CN" sz="1050" dirty="0" smtClean="0">
                    <a:solidFill>
                      <a:srgbClr val="0F4995"/>
                    </a:solidFill>
                  </a:rPr>
                  <a:t>%</a:t>
                </a:r>
                <a:endParaRPr lang="zh-CN" altLang="en-US" sz="1050" dirty="0">
                  <a:solidFill>
                    <a:srgbClr val="0F4995"/>
                  </a:solidFill>
                </a:endParaRPr>
              </a:p>
            </p:txBody>
          </p:sp>
          <p:sp>
            <p:nvSpPr>
              <p:cNvPr id="49" name="文本框 48"/>
              <p:cNvSpPr txBox="1"/>
              <p:nvPr/>
            </p:nvSpPr>
            <p:spPr>
              <a:xfrm>
                <a:off x="4109986" y="3430659"/>
                <a:ext cx="936104" cy="369332"/>
              </a:xfrm>
              <a:prstGeom prst="rect">
                <a:avLst/>
              </a:prstGeom>
              <a:noFill/>
            </p:spPr>
            <p:txBody>
              <a:bodyPr wrap="square" rtlCol="0">
                <a:spAutoFit/>
              </a:bodyPr>
              <a:lstStyle/>
              <a:p>
                <a:r>
                  <a:rPr lang="en-US" altLang="zh-CN" dirty="0" smtClean="0">
                    <a:solidFill>
                      <a:srgbClr val="F9BE08"/>
                    </a:solidFill>
                  </a:rPr>
                  <a:t>62</a:t>
                </a:r>
                <a:r>
                  <a:rPr lang="en-US" altLang="zh-CN" sz="1100" dirty="0" smtClean="0">
                    <a:solidFill>
                      <a:srgbClr val="F9BE08"/>
                    </a:solidFill>
                  </a:rPr>
                  <a:t>%</a:t>
                </a:r>
                <a:endParaRPr lang="zh-CN" altLang="en-US" sz="1400" dirty="0">
                  <a:solidFill>
                    <a:srgbClr val="F9BE08"/>
                  </a:solidFill>
                </a:endParaRPr>
              </a:p>
            </p:txBody>
          </p:sp>
          <p:sp>
            <p:nvSpPr>
              <p:cNvPr id="50" name="文本框 49"/>
              <p:cNvSpPr txBox="1"/>
              <p:nvPr/>
            </p:nvSpPr>
            <p:spPr>
              <a:xfrm>
                <a:off x="4129223" y="3704483"/>
                <a:ext cx="780626" cy="338554"/>
              </a:xfrm>
              <a:prstGeom prst="rect">
                <a:avLst/>
              </a:prstGeom>
              <a:noFill/>
            </p:spPr>
            <p:txBody>
              <a:bodyPr wrap="square" rtlCol="0">
                <a:spAutoFit/>
              </a:bodyPr>
              <a:lstStyle/>
              <a:p>
                <a:r>
                  <a:rPr lang="en-US" altLang="zh-CN" sz="1600" dirty="0" smtClean="0">
                    <a:solidFill>
                      <a:srgbClr val="0F4995"/>
                    </a:solidFill>
                  </a:rPr>
                  <a:t>38</a:t>
                </a:r>
                <a:r>
                  <a:rPr lang="en-US" altLang="zh-CN" sz="1050" dirty="0" smtClean="0">
                    <a:solidFill>
                      <a:srgbClr val="0F4995"/>
                    </a:solidFill>
                  </a:rPr>
                  <a:t>%</a:t>
                </a:r>
                <a:endParaRPr lang="zh-CN" altLang="en-US" sz="1050" dirty="0">
                  <a:solidFill>
                    <a:srgbClr val="0F4995"/>
                  </a:solidFill>
                </a:endParaRPr>
              </a:p>
            </p:txBody>
          </p:sp>
          <p:sp>
            <p:nvSpPr>
              <p:cNvPr id="51" name="TextBox 19"/>
              <p:cNvSpPr txBox="1"/>
              <p:nvPr/>
            </p:nvSpPr>
            <p:spPr>
              <a:xfrm>
                <a:off x="5361238" y="1742394"/>
                <a:ext cx="792088" cy="261610"/>
              </a:xfrm>
              <a:prstGeom prst="rect">
                <a:avLst/>
              </a:prstGeom>
              <a:noFill/>
            </p:spPr>
            <p:txBody>
              <a:bodyPr wrap="square" rtlCol="0">
                <a:spAutoFit/>
              </a:bodyPr>
              <a:lstStyle/>
              <a:p>
                <a:r>
                  <a:rPr lang="zh-CN" altLang="en-US" sz="1100" dirty="0" smtClean="0"/>
                  <a:t>留欧</a:t>
                </a:r>
                <a:endParaRPr lang="zh-CN" altLang="en-US" sz="1100" dirty="0"/>
              </a:p>
            </p:txBody>
          </p:sp>
          <p:sp>
            <p:nvSpPr>
              <p:cNvPr id="52" name="TextBox 20"/>
              <p:cNvSpPr txBox="1"/>
              <p:nvPr/>
            </p:nvSpPr>
            <p:spPr>
              <a:xfrm>
                <a:off x="5361238" y="2347030"/>
                <a:ext cx="792088" cy="261610"/>
              </a:xfrm>
              <a:prstGeom prst="rect">
                <a:avLst/>
              </a:prstGeom>
              <a:noFill/>
            </p:spPr>
            <p:txBody>
              <a:bodyPr wrap="square" rtlCol="0">
                <a:spAutoFit/>
              </a:bodyPr>
              <a:lstStyle/>
              <a:p>
                <a:r>
                  <a:rPr lang="zh-CN" altLang="en-US" sz="1100" dirty="0" smtClean="0"/>
                  <a:t>脱欧</a:t>
                </a:r>
                <a:endParaRPr lang="zh-CN" altLang="en-US" sz="1100" dirty="0"/>
              </a:p>
            </p:txBody>
          </p:sp>
          <p:sp>
            <p:nvSpPr>
              <p:cNvPr id="53" name="TextBox 14"/>
              <p:cNvSpPr txBox="1"/>
              <p:nvPr/>
            </p:nvSpPr>
            <p:spPr>
              <a:xfrm>
                <a:off x="4138175" y="1479095"/>
                <a:ext cx="648072" cy="646331"/>
              </a:xfrm>
              <a:prstGeom prst="rect">
                <a:avLst/>
              </a:prstGeom>
              <a:noFill/>
            </p:spPr>
            <p:txBody>
              <a:bodyPr wrap="square" rtlCol="0">
                <a:spAutoFit/>
              </a:bodyPr>
              <a:lstStyle/>
              <a:p>
                <a:r>
                  <a:rPr lang="zh-CN" altLang="en-US" dirty="0" smtClean="0"/>
                  <a:t>英国</a:t>
                </a:r>
                <a:endParaRPr lang="en-US" altLang="zh-CN" dirty="0" smtClean="0"/>
              </a:p>
              <a:p>
                <a:r>
                  <a:rPr lang="zh-CN" altLang="en-US" dirty="0" smtClean="0"/>
                  <a:t>全境</a:t>
                </a:r>
                <a:endParaRPr lang="zh-CN" altLang="en-US" dirty="0"/>
              </a:p>
            </p:txBody>
          </p:sp>
          <p:sp>
            <p:nvSpPr>
              <p:cNvPr id="54" name="TextBox 15"/>
              <p:cNvSpPr txBox="1"/>
              <p:nvPr/>
            </p:nvSpPr>
            <p:spPr>
              <a:xfrm>
                <a:off x="3541657" y="2465041"/>
                <a:ext cx="648072" cy="261610"/>
              </a:xfrm>
              <a:prstGeom prst="rect">
                <a:avLst/>
              </a:prstGeom>
              <a:noFill/>
            </p:spPr>
            <p:txBody>
              <a:bodyPr wrap="square" rtlCol="0">
                <a:spAutoFit/>
              </a:bodyPr>
              <a:lstStyle/>
              <a:p>
                <a:r>
                  <a:rPr lang="zh-CN" altLang="en-US" sz="1100" dirty="0" smtClean="0"/>
                  <a:t>英格兰</a:t>
                </a:r>
                <a:endParaRPr lang="zh-CN" altLang="en-US" sz="1100" dirty="0"/>
              </a:p>
            </p:txBody>
          </p:sp>
          <p:sp>
            <p:nvSpPr>
              <p:cNvPr id="55" name="TextBox 16"/>
              <p:cNvSpPr txBox="1"/>
              <p:nvPr/>
            </p:nvSpPr>
            <p:spPr>
              <a:xfrm>
                <a:off x="4814877" y="2462054"/>
                <a:ext cx="648072" cy="261610"/>
              </a:xfrm>
              <a:prstGeom prst="rect">
                <a:avLst/>
              </a:prstGeom>
              <a:noFill/>
            </p:spPr>
            <p:txBody>
              <a:bodyPr wrap="square" rtlCol="0">
                <a:spAutoFit/>
              </a:bodyPr>
              <a:lstStyle/>
              <a:p>
                <a:r>
                  <a:rPr lang="zh-CN" altLang="en-US" sz="1100" dirty="0" smtClean="0"/>
                  <a:t>威尔士</a:t>
                </a:r>
                <a:endParaRPr lang="zh-CN" altLang="en-US" sz="1100" dirty="0"/>
              </a:p>
            </p:txBody>
          </p:sp>
          <p:sp>
            <p:nvSpPr>
              <p:cNvPr id="56" name="TextBox 17"/>
              <p:cNvSpPr txBox="1"/>
              <p:nvPr/>
            </p:nvSpPr>
            <p:spPr>
              <a:xfrm>
                <a:off x="3534732" y="3992020"/>
                <a:ext cx="648072" cy="261610"/>
              </a:xfrm>
              <a:prstGeom prst="rect">
                <a:avLst/>
              </a:prstGeom>
              <a:noFill/>
            </p:spPr>
            <p:txBody>
              <a:bodyPr wrap="square" rtlCol="0">
                <a:spAutoFit/>
              </a:bodyPr>
              <a:lstStyle/>
              <a:p>
                <a:r>
                  <a:rPr lang="zh-CN" altLang="en-US" sz="1100" dirty="0" smtClean="0"/>
                  <a:t>苏格兰</a:t>
                </a:r>
                <a:endParaRPr lang="zh-CN" altLang="en-US" sz="1100" dirty="0"/>
              </a:p>
            </p:txBody>
          </p:sp>
          <p:sp>
            <p:nvSpPr>
              <p:cNvPr id="57" name="TextBox 18"/>
              <p:cNvSpPr txBox="1"/>
              <p:nvPr/>
            </p:nvSpPr>
            <p:spPr>
              <a:xfrm>
                <a:off x="4781378" y="4028141"/>
                <a:ext cx="792088" cy="261610"/>
              </a:xfrm>
              <a:prstGeom prst="rect">
                <a:avLst/>
              </a:prstGeom>
              <a:noFill/>
            </p:spPr>
            <p:txBody>
              <a:bodyPr wrap="square" rtlCol="0">
                <a:spAutoFit/>
              </a:bodyPr>
              <a:lstStyle/>
              <a:p>
                <a:r>
                  <a:rPr lang="zh-CN" altLang="en-US" sz="1100" dirty="0" smtClean="0"/>
                  <a:t>北爱尔兰</a:t>
                </a:r>
                <a:endParaRPr lang="zh-CN" altLang="en-US" sz="1100" dirty="0"/>
              </a:p>
            </p:txBody>
          </p:sp>
          <p:pic>
            <p:nvPicPr>
              <p:cNvPr id="58" name="Picture 9" descr="F:\欧洲危机\2730734_201702021744230827926966.jpg"/>
              <p:cNvPicPr>
                <a:picLocks noChangeAspect="1" noChangeArrowheads="1"/>
              </p:cNvPicPr>
              <p:nvPr/>
            </p:nvPicPr>
            <p:blipFill>
              <a:blip r:embed="rId4" cstate="print"/>
              <a:srcRect l="20412"/>
              <a:stretch>
                <a:fillRect/>
              </a:stretch>
            </p:blipFill>
            <p:spPr bwMode="auto">
              <a:xfrm>
                <a:off x="5885660" y="1179631"/>
                <a:ext cx="1995858" cy="3033790"/>
              </a:xfrm>
              <a:prstGeom prst="rect">
                <a:avLst/>
              </a:prstGeom>
              <a:noFill/>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4" presetClass="entr" presetSubtype="32" fill="hold" nodeType="after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ox(out)">
                                      <p:cBhvr>
                                        <p:cTn id="10" dur="500"/>
                                        <p:tgtEl>
                                          <p:spTgt spid="35"/>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par>
                          <p:cTn id="17" fill="hold">
                            <p:stCondLst>
                              <p:cond delay="500"/>
                            </p:stCondLst>
                            <p:childTnLst>
                              <p:par>
                                <p:cTn id="18" presetID="21"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4)">
                                      <p:cBhvr>
                                        <p:cTn id="20" dur="2000"/>
                                        <p:tgtEl>
                                          <p:spTgt spid="6"/>
                                        </p:tgtEl>
                                      </p:cBhvr>
                                    </p:animEffec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27" grpId="0" animBg="1"/>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希腊全民投票</a:t>
            </a:r>
            <a:r>
              <a:rPr lang="en-US" altLang="zh-CN" dirty="0" smtClean="0"/>
              <a:t>——</a:t>
            </a:r>
            <a:r>
              <a:rPr lang="zh-CN" altLang="zh-CN" dirty="0" smtClean="0"/>
              <a:t>债务问题</a:t>
            </a:r>
            <a:endParaRPr lang="zh-CN" altLang="en-US" dirty="0"/>
          </a:p>
        </p:txBody>
      </p:sp>
      <p:grpSp>
        <p:nvGrpSpPr>
          <p:cNvPr id="12" name="组合 11"/>
          <p:cNvGrpSpPr/>
          <p:nvPr/>
        </p:nvGrpSpPr>
        <p:grpSpPr>
          <a:xfrm>
            <a:off x="3419872" y="1203598"/>
            <a:ext cx="5904656" cy="1826915"/>
            <a:chOff x="4211960" y="915566"/>
            <a:chExt cx="5904656" cy="1826915"/>
          </a:xfrm>
        </p:grpSpPr>
        <p:pic>
          <p:nvPicPr>
            <p:cNvPr id="81927" name="Picture 7" descr="https://timgsa.baidu.com/timg?image&amp;quality=80&amp;size=b9999_10000&amp;sec=1486476091862&amp;di=ce63b53e7002e7101960f4c41b843b8b&amp;imgtype=0&amp;src=http%3A%2F%2Fwww.yahui.cc%2Fupload_files%2Farticle%2F33%2F201527%2F1438_20150703150719_8ne13.png"/>
            <p:cNvPicPr>
              <a:picLocks noChangeAspect="1" noChangeArrowheads="1"/>
            </p:cNvPicPr>
            <p:nvPr/>
          </p:nvPicPr>
          <p:blipFill>
            <a:blip r:embed="rId3" cstate="print"/>
            <a:srcRect/>
            <a:stretch>
              <a:fillRect/>
            </a:stretch>
          </p:blipFill>
          <p:spPr bwMode="auto">
            <a:xfrm>
              <a:off x="4211960" y="987574"/>
              <a:ext cx="2593988" cy="1754907"/>
            </a:xfrm>
            <a:prstGeom prst="rect">
              <a:avLst/>
            </a:prstGeom>
            <a:noFill/>
          </p:spPr>
        </p:pic>
        <p:graphicFrame>
          <p:nvGraphicFramePr>
            <p:cNvPr id="11" name="图表 10"/>
            <p:cNvGraphicFramePr/>
            <p:nvPr/>
          </p:nvGraphicFramePr>
          <p:xfrm>
            <a:off x="6444208" y="915566"/>
            <a:ext cx="3672408" cy="1599952"/>
          </p:xfrm>
          <a:graphic>
            <a:graphicData uri="http://schemas.openxmlformats.org/drawingml/2006/chart">
              <c:chart xmlns:c="http://schemas.openxmlformats.org/drawingml/2006/chart" xmlns:r="http://schemas.openxmlformats.org/officeDocument/2006/relationships" r:id="rId4"/>
            </a:graphicData>
          </a:graphic>
        </p:graphicFrame>
      </p:grpSp>
      <p:sp>
        <p:nvSpPr>
          <p:cNvPr id="13" name="矩形 12"/>
          <p:cNvSpPr/>
          <p:nvPr/>
        </p:nvSpPr>
        <p:spPr>
          <a:xfrm>
            <a:off x="5076056" y="843558"/>
            <a:ext cx="2492990" cy="369332"/>
          </a:xfrm>
          <a:prstGeom prst="rect">
            <a:avLst/>
          </a:prstGeom>
        </p:spPr>
        <p:txBody>
          <a:bodyPr wrap="none">
            <a:spAutoFit/>
          </a:bodyPr>
          <a:lstStyle/>
          <a:p>
            <a:r>
              <a:rPr lang="zh-CN" altLang="zh-CN" dirty="0" smtClean="0"/>
              <a:t>以全民公决的办法</a:t>
            </a:r>
            <a:r>
              <a:rPr lang="zh-CN" altLang="en-US" dirty="0" smtClean="0"/>
              <a:t>应</a:t>
            </a:r>
            <a:r>
              <a:rPr lang="zh-CN" altLang="zh-CN" dirty="0" smtClean="0"/>
              <a:t>对</a:t>
            </a:r>
            <a:endParaRPr lang="zh-CN" altLang="en-US" dirty="0"/>
          </a:p>
        </p:txBody>
      </p:sp>
      <p:sp>
        <p:nvSpPr>
          <p:cNvPr id="81930" name="Rectangle 10"/>
          <p:cNvSpPr>
            <a:spLocks noChangeArrowheads="1"/>
          </p:cNvSpPr>
          <p:nvPr/>
        </p:nvSpPr>
        <p:spPr bwMode="auto">
          <a:xfrm>
            <a:off x="5868144" y="2859782"/>
            <a:ext cx="3275856" cy="20867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20000"/>
              </a:lnSpc>
              <a:spcBef>
                <a:spcPct val="0"/>
              </a:spcBef>
              <a:spcAft>
                <a:spcPct val="0"/>
              </a:spcAft>
              <a:buClrTx/>
              <a:buSzTx/>
              <a:buFontTx/>
              <a:buNone/>
              <a:tabLst/>
            </a:pPr>
            <a:r>
              <a:rPr kumimoji="0" lang="zh-CN"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利用民众直接投票来解决棘手问题，这是执政者们惯用的做法，既规避了政治风险、又转嫁了政府本应承担的责任，最终达到预期目的，甚至取得一石双鸟的效果。</a:t>
            </a:r>
            <a:endPar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81931" name="Picture 11" descr="F:\欧洲危机\timg2354.jpg"/>
          <p:cNvPicPr>
            <a:picLocks noChangeAspect="1" noChangeArrowheads="1"/>
          </p:cNvPicPr>
          <p:nvPr/>
        </p:nvPicPr>
        <p:blipFill>
          <a:blip r:embed="rId5" cstate="print"/>
          <a:srcRect/>
          <a:stretch>
            <a:fillRect/>
          </a:stretch>
        </p:blipFill>
        <p:spPr bwMode="auto">
          <a:xfrm>
            <a:off x="3707905" y="3003798"/>
            <a:ext cx="2088232" cy="1872208"/>
          </a:xfrm>
          <a:prstGeom prst="rect">
            <a:avLst/>
          </a:prstGeom>
          <a:noFill/>
        </p:spPr>
      </p:pic>
      <p:pic>
        <p:nvPicPr>
          <p:cNvPr id="81922" name="Picture 2" descr="F:\欧洲危机\timg123455.png"/>
          <p:cNvPicPr>
            <a:picLocks noChangeAspect="1" noChangeArrowheads="1"/>
          </p:cNvPicPr>
          <p:nvPr/>
        </p:nvPicPr>
        <p:blipFill>
          <a:blip r:embed="rId6" cstate="print"/>
          <a:srcRect/>
          <a:stretch>
            <a:fillRect/>
          </a:stretch>
        </p:blipFill>
        <p:spPr bwMode="auto">
          <a:xfrm>
            <a:off x="0" y="1080156"/>
            <a:ext cx="2056728" cy="2715730"/>
          </a:xfrm>
          <a:prstGeom prst="rect">
            <a:avLst/>
          </a:prstGeom>
          <a:noFill/>
        </p:spPr>
      </p:pic>
      <p:pic>
        <p:nvPicPr>
          <p:cNvPr id="81925" name="Picture 5" descr="F:\欧洲危机\timg35.png"/>
          <p:cNvPicPr>
            <a:picLocks noChangeAspect="1" noChangeArrowheads="1"/>
          </p:cNvPicPr>
          <p:nvPr/>
        </p:nvPicPr>
        <p:blipFill>
          <a:blip r:embed="rId7" cstate="print"/>
          <a:srcRect/>
          <a:stretch>
            <a:fillRect/>
          </a:stretch>
        </p:blipFill>
        <p:spPr bwMode="auto">
          <a:xfrm>
            <a:off x="2123728" y="2859782"/>
            <a:ext cx="1745103" cy="2016224"/>
          </a:xfrm>
          <a:prstGeom prst="rect">
            <a:avLst/>
          </a:prstGeom>
          <a:noFill/>
        </p:spPr>
      </p:pic>
      <p:sp>
        <p:nvSpPr>
          <p:cNvPr id="7" name="矩形 6"/>
          <p:cNvSpPr/>
          <p:nvPr/>
        </p:nvSpPr>
        <p:spPr>
          <a:xfrm>
            <a:off x="294569" y="4155926"/>
            <a:ext cx="2031325" cy="646331"/>
          </a:xfrm>
          <a:prstGeom prst="rect">
            <a:avLst/>
          </a:prstGeom>
        </p:spPr>
        <p:txBody>
          <a:bodyPr wrap="none">
            <a:spAutoFit/>
          </a:bodyPr>
          <a:lstStyle/>
          <a:p>
            <a:pPr algn="ctr"/>
            <a:r>
              <a:rPr lang="zh-CN" altLang="en-US" dirty="0" smtClean="0"/>
              <a:t>希腊</a:t>
            </a:r>
            <a:r>
              <a:rPr lang="zh-CN" altLang="zh-CN" dirty="0" smtClean="0"/>
              <a:t>政府难以</a:t>
            </a:r>
            <a:r>
              <a:rPr lang="zh-CN" altLang="en-US" dirty="0" smtClean="0"/>
              <a:t>接受</a:t>
            </a:r>
            <a:endParaRPr lang="en-US" altLang="zh-CN" dirty="0" smtClean="0"/>
          </a:p>
          <a:p>
            <a:pPr algn="ctr"/>
            <a:r>
              <a:rPr lang="zh-CN" altLang="en-US" dirty="0" smtClean="0"/>
              <a:t>并</a:t>
            </a:r>
            <a:r>
              <a:rPr lang="zh-CN" altLang="zh-CN" dirty="0" smtClean="0"/>
              <a:t>向民众交待</a:t>
            </a:r>
            <a:endParaRPr lang="zh-CN" altLang="en-US" dirty="0"/>
          </a:p>
        </p:txBody>
      </p:sp>
      <p:sp>
        <p:nvSpPr>
          <p:cNvPr id="6" name="矩形 5"/>
          <p:cNvSpPr/>
          <p:nvPr/>
        </p:nvSpPr>
        <p:spPr>
          <a:xfrm>
            <a:off x="2051720" y="2139702"/>
            <a:ext cx="1569660" cy="646331"/>
          </a:xfrm>
          <a:prstGeom prst="rect">
            <a:avLst/>
          </a:prstGeom>
        </p:spPr>
        <p:txBody>
          <a:bodyPr wrap="none">
            <a:spAutoFit/>
          </a:bodyPr>
          <a:lstStyle/>
          <a:p>
            <a:r>
              <a:rPr lang="zh-CN" altLang="zh-CN" dirty="0" smtClean="0"/>
              <a:t>实施紧缩政策</a:t>
            </a:r>
            <a:endParaRPr lang="en-US" altLang="zh-CN" dirty="0" smtClean="0"/>
          </a:p>
          <a:p>
            <a:r>
              <a:rPr lang="zh-CN" altLang="zh-CN" dirty="0" smtClean="0"/>
              <a:t>削减公共债务</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0-#ppt_w/2"/>
                                          </p:val>
                                        </p:tav>
                                        <p:tav tm="100000">
                                          <p:val>
                                            <p:strVal val="#ppt_x"/>
                                          </p:val>
                                        </p:tav>
                                      </p:tavLst>
                                    </p:anim>
                                    <p:anim calcmode="lin" valueType="num">
                                      <p:cBhvr additive="base">
                                        <p:cTn id="8" dur="500" fill="hold"/>
                                        <p:tgtEl>
                                          <p:spTgt spid="819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1000"/>
                            </p:stCondLst>
                            <p:childTnLst>
                              <p:par>
                                <p:cTn id="14" presetID="54" presetClass="entr" presetSubtype="0" accel="100000" fill="hold" nodeType="afterEffect">
                                  <p:stCondLst>
                                    <p:cond delay="0"/>
                                  </p:stCondLst>
                                  <p:childTnLst>
                                    <p:set>
                                      <p:cBhvr>
                                        <p:cTn id="15" dur="1" fill="hold">
                                          <p:stCondLst>
                                            <p:cond delay="0"/>
                                          </p:stCondLst>
                                        </p:cTn>
                                        <p:tgtEl>
                                          <p:spTgt spid="81925"/>
                                        </p:tgtEl>
                                        <p:attrNameLst>
                                          <p:attrName>style.visibility</p:attrName>
                                        </p:attrNameLst>
                                      </p:cBhvr>
                                      <p:to>
                                        <p:strVal val="visible"/>
                                      </p:to>
                                    </p:set>
                                    <p:anim calcmode="lin" valueType="num">
                                      <p:cBhvr>
                                        <p:cTn id="16" dur="500" fill="hold"/>
                                        <p:tgtEl>
                                          <p:spTgt spid="81925"/>
                                        </p:tgtEl>
                                        <p:attrNameLst>
                                          <p:attrName>ppt_w</p:attrName>
                                        </p:attrNameLst>
                                      </p:cBhvr>
                                      <p:tavLst>
                                        <p:tav tm="0">
                                          <p:val>
                                            <p:strVal val="#ppt_w*0.05"/>
                                          </p:val>
                                        </p:tav>
                                        <p:tav tm="100000">
                                          <p:val>
                                            <p:strVal val="#ppt_w"/>
                                          </p:val>
                                        </p:tav>
                                      </p:tavLst>
                                    </p:anim>
                                    <p:anim calcmode="lin" valueType="num">
                                      <p:cBhvr>
                                        <p:cTn id="17" dur="500" fill="hold"/>
                                        <p:tgtEl>
                                          <p:spTgt spid="81925"/>
                                        </p:tgtEl>
                                        <p:attrNameLst>
                                          <p:attrName>ppt_h</p:attrName>
                                        </p:attrNameLst>
                                      </p:cBhvr>
                                      <p:tavLst>
                                        <p:tav tm="0">
                                          <p:val>
                                            <p:strVal val="#ppt_h"/>
                                          </p:val>
                                        </p:tav>
                                        <p:tav tm="100000">
                                          <p:val>
                                            <p:strVal val="#ppt_h"/>
                                          </p:val>
                                        </p:tav>
                                      </p:tavLst>
                                    </p:anim>
                                    <p:anim calcmode="lin" valueType="num">
                                      <p:cBhvr>
                                        <p:cTn id="18" dur="500" fill="hold"/>
                                        <p:tgtEl>
                                          <p:spTgt spid="81925"/>
                                        </p:tgtEl>
                                        <p:attrNameLst>
                                          <p:attrName>ppt_x</p:attrName>
                                        </p:attrNameLst>
                                      </p:cBhvr>
                                      <p:tavLst>
                                        <p:tav tm="0">
                                          <p:val>
                                            <p:strVal val="#ppt_x-.2"/>
                                          </p:val>
                                        </p:tav>
                                        <p:tav tm="100000">
                                          <p:val>
                                            <p:strVal val="#ppt_x"/>
                                          </p:val>
                                        </p:tav>
                                      </p:tavLst>
                                    </p:anim>
                                    <p:anim calcmode="lin" valueType="num">
                                      <p:cBhvr>
                                        <p:cTn id="19" dur="500" fill="hold"/>
                                        <p:tgtEl>
                                          <p:spTgt spid="81925"/>
                                        </p:tgtEl>
                                        <p:attrNameLst>
                                          <p:attrName>ppt_y</p:attrName>
                                        </p:attrNameLst>
                                      </p:cBhvr>
                                      <p:tavLst>
                                        <p:tav tm="0">
                                          <p:val>
                                            <p:strVal val="#ppt_y"/>
                                          </p:val>
                                        </p:tav>
                                        <p:tav tm="100000">
                                          <p:val>
                                            <p:strVal val="#ppt_y"/>
                                          </p:val>
                                        </p:tav>
                                      </p:tavLst>
                                    </p:anim>
                                    <p:animEffect transition="in" filter="fade">
                                      <p:cBhvr>
                                        <p:cTn id="20" dur="500"/>
                                        <p:tgtEl>
                                          <p:spTgt spid="81925"/>
                                        </p:tgtEl>
                                      </p:cBhvr>
                                    </p:animEffect>
                                  </p:childTnLst>
                                </p:cTn>
                              </p:par>
                            </p:childTnLst>
                          </p:cTn>
                        </p:par>
                        <p:par>
                          <p:cTn id="21" fill="hold">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par>
                          <p:cTn id="25" fill="hold">
                            <p:stCondLst>
                              <p:cond delay="2000"/>
                            </p:stCondLst>
                            <p:childTnLst>
                              <p:par>
                                <p:cTn id="26" presetID="17"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childTnLst>
                                </p:cTn>
                              </p:par>
                            </p:childTnLst>
                          </p:cTn>
                        </p:par>
                        <p:par>
                          <p:cTn id="30" fill="hold">
                            <p:stCondLst>
                              <p:cond delay="2500"/>
                            </p:stCondLst>
                            <p:childTnLst>
                              <p:par>
                                <p:cTn id="31" presetID="9"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childTnLst>
                          </p:cTn>
                        </p:par>
                        <p:par>
                          <p:cTn id="34" fill="hold">
                            <p:stCondLst>
                              <p:cond delay="3000"/>
                            </p:stCondLst>
                            <p:childTnLst>
                              <p:par>
                                <p:cTn id="35" presetID="47" presetClass="entr" presetSubtype="0" fill="hold" nodeType="afterEffect">
                                  <p:stCondLst>
                                    <p:cond delay="0"/>
                                  </p:stCondLst>
                                  <p:childTnLst>
                                    <p:set>
                                      <p:cBhvr>
                                        <p:cTn id="36" dur="1" fill="hold">
                                          <p:stCondLst>
                                            <p:cond delay="0"/>
                                          </p:stCondLst>
                                        </p:cTn>
                                        <p:tgtEl>
                                          <p:spTgt spid="81931"/>
                                        </p:tgtEl>
                                        <p:attrNameLst>
                                          <p:attrName>style.visibility</p:attrName>
                                        </p:attrNameLst>
                                      </p:cBhvr>
                                      <p:to>
                                        <p:strVal val="visible"/>
                                      </p:to>
                                    </p:set>
                                    <p:animEffect transition="in" filter="fade">
                                      <p:cBhvr>
                                        <p:cTn id="37" dur="1000"/>
                                        <p:tgtEl>
                                          <p:spTgt spid="81931"/>
                                        </p:tgtEl>
                                      </p:cBhvr>
                                    </p:animEffect>
                                    <p:anim calcmode="lin" valueType="num">
                                      <p:cBhvr>
                                        <p:cTn id="38" dur="1000" fill="hold"/>
                                        <p:tgtEl>
                                          <p:spTgt spid="81931"/>
                                        </p:tgtEl>
                                        <p:attrNameLst>
                                          <p:attrName>ppt_x</p:attrName>
                                        </p:attrNameLst>
                                      </p:cBhvr>
                                      <p:tavLst>
                                        <p:tav tm="0">
                                          <p:val>
                                            <p:strVal val="#ppt_x"/>
                                          </p:val>
                                        </p:tav>
                                        <p:tav tm="100000">
                                          <p:val>
                                            <p:strVal val="#ppt_x"/>
                                          </p:val>
                                        </p:tav>
                                      </p:tavLst>
                                    </p:anim>
                                    <p:anim calcmode="lin" valueType="num">
                                      <p:cBhvr>
                                        <p:cTn id="39" dur="1000" fill="hold"/>
                                        <p:tgtEl>
                                          <p:spTgt spid="81931"/>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0"/>
                                          </p:stCondLst>
                                        </p:cTn>
                                        <p:tgtEl>
                                          <p:spTgt spid="81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1930" grpId="0"/>
      <p:bldP spid="7"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smtClean="0"/>
              <a:t>全民公投成为</a:t>
            </a:r>
            <a:r>
              <a:rPr lang="zh-CN" altLang="zh-CN" sz="2000" dirty="0" smtClean="0"/>
              <a:t>执政精英们无力巩固权力或需要烟雾弹时一种逃避责任的方式</a:t>
            </a:r>
            <a:endParaRPr lang="zh-CN" altLang="en-US" sz="2000" dirty="0"/>
          </a:p>
        </p:txBody>
      </p:sp>
      <p:grpSp>
        <p:nvGrpSpPr>
          <p:cNvPr id="25" name="组合 24"/>
          <p:cNvGrpSpPr/>
          <p:nvPr/>
        </p:nvGrpSpPr>
        <p:grpSpPr>
          <a:xfrm>
            <a:off x="467544" y="1059582"/>
            <a:ext cx="3764311" cy="3371851"/>
            <a:chOff x="5004048" y="1203598"/>
            <a:chExt cx="3764311" cy="3371851"/>
          </a:xfrm>
        </p:grpSpPr>
        <p:pic>
          <p:nvPicPr>
            <p:cNvPr id="1031" name="Picture 7" descr="https://timgsa.baidu.com/timg?image&amp;quality=80&amp;size=b9999_10000&amp;sec=1486530769918&amp;di=8bdf38ecffdadb00cad4b5a0a40bb7a4&amp;imgtype=0&amp;src=http%3A%2F%2Fs9.sinaimg.cn%2Fmw690%2F0019wE5Ygy6Wx4nWFpC38%26690"/>
            <p:cNvPicPr>
              <a:picLocks noChangeAspect="1" noChangeArrowheads="1"/>
            </p:cNvPicPr>
            <p:nvPr/>
          </p:nvPicPr>
          <p:blipFill>
            <a:blip r:embed="rId3" cstate="print"/>
            <a:srcRect/>
            <a:stretch>
              <a:fillRect/>
            </a:stretch>
          </p:blipFill>
          <p:spPr bwMode="auto">
            <a:xfrm>
              <a:off x="5004048" y="1203598"/>
              <a:ext cx="3676650" cy="3371851"/>
            </a:xfrm>
            <a:prstGeom prst="rect">
              <a:avLst/>
            </a:prstGeom>
            <a:noFill/>
          </p:spPr>
        </p:pic>
        <p:grpSp>
          <p:nvGrpSpPr>
            <p:cNvPr id="10" name="组合 9"/>
            <p:cNvGrpSpPr/>
            <p:nvPr/>
          </p:nvGrpSpPr>
          <p:grpSpPr>
            <a:xfrm>
              <a:off x="6084168" y="1707654"/>
              <a:ext cx="1100015" cy="850340"/>
              <a:chOff x="6300533" y="1634279"/>
              <a:chExt cx="1100015" cy="850340"/>
            </a:xfrm>
          </p:grpSpPr>
          <p:pic>
            <p:nvPicPr>
              <p:cNvPr id="8" name="Picture 5" descr="F:\欧洲危机\Redocn_2012062708461740.png"/>
              <p:cNvPicPr>
                <a:picLocks noChangeAspect="1" noChangeArrowheads="1"/>
              </p:cNvPicPr>
              <p:nvPr/>
            </p:nvPicPr>
            <p:blipFill>
              <a:blip r:embed="rId4" cstate="print"/>
              <a:srcRect/>
              <a:stretch>
                <a:fillRect/>
              </a:stretch>
            </p:blipFill>
            <p:spPr bwMode="auto">
              <a:xfrm rot="20951355">
                <a:off x="6300533" y="1634279"/>
                <a:ext cx="833694" cy="850340"/>
              </a:xfrm>
              <a:prstGeom prst="rect">
                <a:avLst/>
              </a:prstGeom>
              <a:noFill/>
            </p:spPr>
          </p:pic>
          <p:sp>
            <p:nvSpPr>
              <p:cNvPr id="9" name="TextBox 8"/>
              <p:cNvSpPr txBox="1"/>
              <p:nvPr/>
            </p:nvSpPr>
            <p:spPr>
              <a:xfrm rot="20968467">
                <a:off x="6464444" y="2037045"/>
                <a:ext cx="936104" cy="307777"/>
              </a:xfrm>
              <a:prstGeom prst="rect">
                <a:avLst/>
              </a:prstGeom>
              <a:noFill/>
            </p:spPr>
            <p:txBody>
              <a:bodyPr wrap="square" rtlCol="0">
                <a:spAutoFit/>
              </a:bodyPr>
              <a:lstStyle/>
              <a:p>
                <a:r>
                  <a:rPr lang="zh-CN" altLang="en-US" sz="1400" dirty="0" smtClean="0">
                    <a:latin typeface="黑体" pitchFamily="49" charset="-122"/>
                    <a:ea typeface="黑体" pitchFamily="49" charset="-122"/>
                  </a:rPr>
                  <a:t>意大利</a:t>
                </a:r>
                <a:endParaRPr lang="zh-CN" altLang="en-US" sz="1400" dirty="0">
                  <a:latin typeface="黑体" pitchFamily="49" charset="-122"/>
                  <a:ea typeface="黑体" pitchFamily="49" charset="-122"/>
                </a:endParaRPr>
              </a:p>
            </p:txBody>
          </p:sp>
        </p:grpSp>
        <p:grpSp>
          <p:nvGrpSpPr>
            <p:cNvPr id="11" name="组合 10"/>
            <p:cNvGrpSpPr/>
            <p:nvPr/>
          </p:nvGrpSpPr>
          <p:grpSpPr>
            <a:xfrm>
              <a:off x="6516216" y="3003798"/>
              <a:ext cx="1100015" cy="850340"/>
              <a:chOff x="6300533" y="1634279"/>
              <a:chExt cx="1100015" cy="850340"/>
            </a:xfrm>
          </p:grpSpPr>
          <p:pic>
            <p:nvPicPr>
              <p:cNvPr id="12" name="Picture 5" descr="F:\欧洲危机\Redocn_2012062708461740.png"/>
              <p:cNvPicPr>
                <a:picLocks noChangeAspect="1" noChangeArrowheads="1"/>
              </p:cNvPicPr>
              <p:nvPr/>
            </p:nvPicPr>
            <p:blipFill>
              <a:blip r:embed="rId4" cstate="print"/>
              <a:srcRect/>
              <a:stretch>
                <a:fillRect/>
              </a:stretch>
            </p:blipFill>
            <p:spPr bwMode="auto">
              <a:xfrm rot="20951355">
                <a:off x="6300533" y="1634279"/>
                <a:ext cx="833694" cy="850340"/>
              </a:xfrm>
              <a:prstGeom prst="rect">
                <a:avLst/>
              </a:prstGeom>
              <a:noFill/>
            </p:spPr>
          </p:pic>
          <p:sp>
            <p:nvSpPr>
              <p:cNvPr id="13" name="TextBox 12"/>
              <p:cNvSpPr txBox="1"/>
              <p:nvPr/>
            </p:nvSpPr>
            <p:spPr>
              <a:xfrm rot="20968467">
                <a:off x="6464444" y="2037045"/>
                <a:ext cx="936104" cy="307777"/>
              </a:xfrm>
              <a:prstGeom prst="rect">
                <a:avLst/>
              </a:prstGeom>
              <a:noFill/>
            </p:spPr>
            <p:txBody>
              <a:bodyPr wrap="square" rtlCol="0">
                <a:spAutoFit/>
              </a:bodyPr>
              <a:lstStyle/>
              <a:p>
                <a:r>
                  <a:rPr lang="zh-CN" altLang="en-US" sz="1400" dirty="0" smtClean="0">
                    <a:latin typeface="黑体" pitchFamily="49" charset="-122"/>
                    <a:ea typeface="黑体" pitchFamily="49" charset="-122"/>
                  </a:rPr>
                  <a:t> 荷兰</a:t>
                </a:r>
                <a:endParaRPr lang="zh-CN" altLang="en-US" sz="1400" dirty="0">
                  <a:latin typeface="黑体" pitchFamily="49" charset="-122"/>
                  <a:ea typeface="黑体" pitchFamily="49" charset="-122"/>
                </a:endParaRPr>
              </a:p>
            </p:txBody>
          </p:sp>
        </p:grpSp>
        <p:grpSp>
          <p:nvGrpSpPr>
            <p:cNvPr id="14" name="组合 13"/>
            <p:cNvGrpSpPr/>
            <p:nvPr/>
          </p:nvGrpSpPr>
          <p:grpSpPr>
            <a:xfrm>
              <a:off x="7668344" y="3291830"/>
              <a:ext cx="1100015" cy="850340"/>
              <a:chOff x="6300533" y="1634279"/>
              <a:chExt cx="1100015" cy="850340"/>
            </a:xfrm>
          </p:grpSpPr>
          <p:pic>
            <p:nvPicPr>
              <p:cNvPr id="15" name="Picture 5" descr="F:\欧洲危机\Redocn_2012062708461740.png"/>
              <p:cNvPicPr>
                <a:picLocks noChangeAspect="1" noChangeArrowheads="1"/>
              </p:cNvPicPr>
              <p:nvPr/>
            </p:nvPicPr>
            <p:blipFill>
              <a:blip r:embed="rId4" cstate="print"/>
              <a:srcRect/>
              <a:stretch>
                <a:fillRect/>
              </a:stretch>
            </p:blipFill>
            <p:spPr bwMode="auto">
              <a:xfrm rot="20951355">
                <a:off x="6300533" y="1634279"/>
                <a:ext cx="833694" cy="850340"/>
              </a:xfrm>
              <a:prstGeom prst="rect">
                <a:avLst/>
              </a:prstGeom>
              <a:noFill/>
            </p:spPr>
          </p:pic>
          <p:sp>
            <p:nvSpPr>
              <p:cNvPr id="16" name="TextBox 15"/>
              <p:cNvSpPr txBox="1"/>
              <p:nvPr/>
            </p:nvSpPr>
            <p:spPr>
              <a:xfrm rot="20968467">
                <a:off x="6464444" y="2037045"/>
                <a:ext cx="936104" cy="307777"/>
              </a:xfrm>
              <a:prstGeom prst="rect">
                <a:avLst/>
              </a:prstGeom>
              <a:noFill/>
            </p:spPr>
            <p:txBody>
              <a:bodyPr wrap="square" rtlCol="0">
                <a:spAutoFit/>
              </a:bodyPr>
              <a:lstStyle/>
              <a:p>
                <a:r>
                  <a:rPr lang="zh-CN" altLang="en-US" sz="1400" dirty="0" smtClean="0">
                    <a:latin typeface="黑体" pitchFamily="49" charset="-122"/>
                    <a:ea typeface="黑体" pitchFamily="49" charset="-122"/>
                  </a:rPr>
                  <a:t> 波兰</a:t>
                </a:r>
                <a:endParaRPr lang="zh-CN" altLang="en-US" sz="1400" dirty="0">
                  <a:latin typeface="黑体" pitchFamily="49" charset="-122"/>
                  <a:ea typeface="黑体" pitchFamily="49" charset="-122"/>
                </a:endParaRPr>
              </a:p>
            </p:txBody>
          </p:sp>
        </p:grpSp>
        <p:grpSp>
          <p:nvGrpSpPr>
            <p:cNvPr id="19" name="组合 18"/>
            <p:cNvGrpSpPr/>
            <p:nvPr/>
          </p:nvGrpSpPr>
          <p:grpSpPr>
            <a:xfrm>
              <a:off x="5292080" y="3579862"/>
              <a:ext cx="1100015" cy="850340"/>
              <a:chOff x="6300533" y="1634279"/>
              <a:chExt cx="1100015" cy="850340"/>
            </a:xfrm>
          </p:grpSpPr>
          <p:pic>
            <p:nvPicPr>
              <p:cNvPr id="20" name="Picture 5" descr="F:\欧洲危机\Redocn_2012062708461740.png"/>
              <p:cNvPicPr>
                <a:picLocks noChangeAspect="1" noChangeArrowheads="1"/>
              </p:cNvPicPr>
              <p:nvPr/>
            </p:nvPicPr>
            <p:blipFill>
              <a:blip r:embed="rId4" cstate="print"/>
              <a:srcRect/>
              <a:stretch>
                <a:fillRect/>
              </a:stretch>
            </p:blipFill>
            <p:spPr bwMode="auto">
              <a:xfrm rot="20951355">
                <a:off x="6300533" y="1634279"/>
                <a:ext cx="833694" cy="850340"/>
              </a:xfrm>
              <a:prstGeom prst="rect">
                <a:avLst/>
              </a:prstGeom>
              <a:noFill/>
            </p:spPr>
          </p:pic>
          <p:sp>
            <p:nvSpPr>
              <p:cNvPr id="21" name="TextBox 20"/>
              <p:cNvSpPr txBox="1"/>
              <p:nvPr/>
            </p:nvSpPr>
            <p:spPr>
              <a:xfrm rot="20968467">
                <a:off x="6464444" y="2037045"/>
                <a:ext cx="936104" cy="307777"/>
              </a:xfrm>
              <a:prstGeom prst="rect">
                <a:avLst/>
              </a:prstGeom>
              <a:noFill/>
            </p:spPr>
            <p:txBody>
              <a:bodyPr wrap="square" rtlCol="0">
                <a:spAutoFit/>
              </a:bodyPr>
              <a:lstStyle/>
              <a:p>
                <a:r>
                  <a:rPr lang="zh-CN" altLang="en-US" sz="1400" dirty="0" smtClean="0">
                    <a:latin typeface="黑体" pitchFamily="49" charset="-122"/>
                    <a:ea typeface="黑体" pitchFamily="49" charset="-122"/>
                  </a:rPr>
                  <a:t> 丹麦</a:t>
                </a:r>
                <a:endParaRPr lang="zh-CN" altLang="en-US" sz="1400" dirty="0">
                  <a:latin typeface="黑体" pitchFamily="49" charset="-122"/>
                  <a:ea typeface="黑体" pitchFamily="49" charset="-122"/>
                </a:endParaRPr>
              </a:p>
            </p:txBody>
          </p:sp>
        </p:grpSp>
        <p:grpSp>
          <p:nvGrpSpPr>
            <p:cNvPr id="22" name="组合 21"/>
            <p:cNvGrpSpPr/>
            <p:nvPr/>
          </p:nvGrpSpPr>
          <p:grpSpPr>
            <a:xfrm>
              <a:off x="7164288" y="2139702"/>
              <a:ext cx="1100015" cy="850340"/>
              <a:chOff x="6300533" y="1634279"/>
              <a:chExt cx="1100015" cy="850340"/>
            </a:xfrm>
          </p:grpSpPr>
          <p:pic>
            <p:nvPicPr>
              <p:cNvPr id="23" name="Picture 5" descr="F:\欧洲危机\Redocn_2012062708461740.png"/>
              <p:cNvPicPr>
                <a:picLocks noChangeAspect="1" noChangeArrowheads="1"/>
              </p:cNvPicPr>
              <p:nvPr/>
            </p:nvPicPr>
            <p:blipFill>
              <a:blip r:embed="rId4" cstate="print"/>
              <a:srcRect/>
              <a:stretch>
                <a:fillRect/>
              </a:stretch>
            </p:blipFill>
            <p:spPr bwMode="auto">
              <a:xfrm rot="20951355">
                <a:off x="6300533" y="1634279"/>
                <a:ext cx="833694" cy="850340"/>
              </a:xfrm>
              <a:prstGeom prst="rect">
                <a:avLst/>
              </a:prstGeom>
              <a:noFill/>
            </p:spPr>
          </p:pic>
          <p:sp>
            <p:nvSpPr>
              <p:cNvPr id="24" name="TextBox 23"/>
              <p:cNvSpPr txBox="1"/>
              <p:nvPr/>
            </p:nvSpPr>
            <p:spPr>
              <a:xfrm rot="20968467">
                <a:off x="6464444" y="2037045"/>
                <a:ext cx="936104" cy="307777"/>
              </a:xfrm>
              <a:prstGeom prst="rect">
                <a:avLst/>
              </a:prstGeom>
              <a:noFill/>
            </p:spPr>
            <p:txBody>
              <a:bodyPr wrap="square" rtlCol="0">
                <a:spAutoFit/>
              </a:bodyPr>
              <a:lstStyle/>
              <a:p>
                <a:r>
                  <a:rPr lang="zh-CN" altLang="en-US" sz="1400" dirty="0" smtClean="0">
                    <a:latin typeface="黑体" pitchFamily="49" charset="-122"/>
                    <a:ea typeface="黑体" pitchFamily="49" charset="-122"/>
                  </a:rPr>
                  <a:t>匈牙利</a:t>
                </a:r>
                <a:endParaRPr lang="zh-CN" altLang="en-US" sz="1400" dirty="0">
                  <a:latin typeface="黑体" pitchFamily="49" charset="-122"/>
                  <a:ea typeface="黑体" pitchFamily="49" charset="-122"/>
                </a:endParaRPr>
              </a:p>
            </p:txBody>
          </p:sp>
        </p:grpSp>
      </p:grpSp>
      <p:sp>
        <p:nvSpPr>
          <p:cNvPr id="26" name="矩形 25"/>
          <p:cNvSpPr/>
          <p:nvPr/>
        </p:nvSpPr>
        <p:spPr>
          <a:xfrm>
            <a:off x="539552" y="4443958"/>
            <a:ext cx="3416320" cy="369332"/>
          </a:xfrm>
          <a:prstGeom prst="rect">
            <a:avLst/>
          </a:prstGeom>
        </p:spPr>
        <p:txBody>
          <a:bodyPr wrap="none">
            <a:spAutoFit/>
          </a:bodyPr>
          <a:lstStyle/>
          <a:p>
            <a:r>
              <a:rPr lang="zh-CN" altLang="zh-CN" dirty="0" smtClean="0"/>
              <a:t>“公投热”已经蔓延至整个欧洲</a:t>
            </a:r>
            <a:endParaRPr lang="zh-CN" altLang="en-US" dirty="0"/>
          </a:p>
        </p:txBody>
      </p:sp>
      <p:grpSp>
        <p:nvGrpSpPr>
          <p:cNvPr id="38" name="组合 37"/>
          <p:cNvGrpSpPr/>
          <p:nvPr/>
        </p:nvGrpSpPr>
        <p:grpSpPr>
          <a:xfrm>
            <a:off x="4427984" y="1059582"/>
            <a:ext cx="4608512" cy="3456384"/>
            <a:chOff x="4355976" y="987574"/>
            <a:chExt cx="4862225" cy="3668405"/>
          </a:xfrm>
        </p:grpSpPr>
        <p:sp>
          <p:nvSpPr>
            <p:cNvPr id="28" name="矩形 27"/>
            <p:cNvSpPr/>
            <p:nvPr/>
          </p:nvSpPr>
          <p:spPr>
            <a:xfrm>
              <a:off x="4355976" y="987574"/>
              <a:ext cx="222648" cy="172267"/>
            </a:xfrm>
            <a:prstGeom prst="rect">
              <a:avLst/>
            </a:prstGeom>
            <a:solidFill>
              <a:srgbClr val="D67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29" name="矩形 28"/>
            <p:cNvSpPr/>
            <p:nvPr/>
          </p:nvSpPr>
          <p:spPr>
            <a:xfrm>
              <a:off x="4619560" y="987574"/>
              <a:ext cx="4351450" cy="172267"/>
            </a:xfrm>
            <a:prstGeom prst="rect">
              <a:avLst/>
            </a:prstGeom>
            <a:solidFill>
              <a:srgbClr val="D67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30" name="矩形 29"/>
            <p:cNvSpPr/>
            <p:nvPr/>
          </p:nvSpPr>
          <p:spPr>
            <a:xfrm>
              <a:off x="8995553" y="987574"/>
              <a:ext cx="222648" cy="172267"/>
            </a:xfrm>
            <a:prstGeom prst="rect">
              <a:avLst/>
            </a:prstGeom>
            <a:solidFill>
              <a:srgbClr val="D67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31" name="矩形 30"/>
            <p:cNvSpPr/>
            <p:nvPr/>
          </p:nvSpPr>
          <p:spPr>
            <a:xfrm>
              <a:off x="4658829" y="1157071"/>
              <a:ext cx="4256520" cy="331746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32" name="矩形 31"/>
            <p:cNvSpPr/>
            <p:nvPr/>
          </p:nvSpPr>
          <p:spPr>
            <a:xfrm>
              <a:off x="4788024" y="1328445"/>
              <a:ext cx="3960440" cy="275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355976" y="4483712"/>
              <a:ext cx="222648" cy="172267"/>
            </a:xfrm>
            <a:prstGeom prst="rect">
              <a:avLst/>
            </a:prstGeom>
            <a:solidFill>
              <a:srgbClr val="D67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34" name="矩形 33"/>
            <p:cNvSpPr/>
            <p:nvPr/>
          </p:nvSpPr>
          <p:spPr>
            <a:xfrm>
              <a:off x="4619560" y="4483712"/>
              <a:ext cx="4351450" cy="172267"/>
            </a:xfrm>
            <a:prstGeom prst="rect">
              <a:avLst/>
            </a:prstGeom>
            <a:solidFill>
              <a:srgbClr val="D67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35" name="矩形 34"/>
            <p:cNvSpPr/>
            <p:nvPr/>
          </p:nvSpPr>
          <p:spPr>
            <a:xfrm>
              <a:off x="8995553" y="4483712"/>
              <a:ext cx="222648" cy="172267"/>
            </a:xfrm>
            <a:prstGeom prst="rect">
              <a:avLst/>
            </a:prstGeom>
            <a:solidFill>
              <a:srgbClr val="D67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grpSp>
      <p:sp>
        <p:nvSpPr>
          <p:cNvPr id="27" name="矩形 26"/>
          <p:cNvSpPr/>
          <p:nvPr/>
        </p:nvSpPr>
        <p:spPr>
          <a:xfrm>
            <a:off x="4788024" y="1559570"/>
            <a:ext cx="3888432" cy="2308324"/>
          </a:xfrm>
          <a:prstGeom prst="rect">
            <a:avLst/>
          </a:prstGeom>
        </p:spPr>
        <p:txBody>
          <a:bodyPr wrap="square">
            <a:spAutoFit/>
          </a:bodyPr>
          <a:lstStyle/>
          <a:p>
            <a:pPr>
              <a:lnSpc>
                <a:spcPct val="120000"/>
              </a:lnSpc>
            </a:pPr>
            <a:r>
              <a:rPr lang="en-US" altLang="zh-CN" sz="2000" dirty="0" smtClean="0">
                <a:latin typeface="黑体" pitchFamily="49" charset="-122"/>
                <a:ea typeface="黑体" pitchFamily="49" charset="-122"/>
              </a:rPr>
              <a:t>    </a:t>
            </a:r>
            <a:r>
              <a:rPr lang="zh-CN" altLang="zh-CN" sz="2000" dirty="0" smtClean="0">
                <a:latin typeface="黑体" pitchFamily="49" charset="-122"/>
                <a:ea typeface="黑体" pitchFamily="49" charset="-122"/>
              </a:rPr>
              <a:t>公投这一工具很难掌控，碰到危机，直接诉诸民主可能会演变成一种否决权的民主</a:t>
            </a:r>
            <a:r>
              <a:rPr lang="zh-CN" altLang="en-US" sz="2000" dirty="0" smtClean="0">
                <a:latin typeface="黑体" pitchFamily="49" charset="-122"/>
                <a:ea typeface="黑体" pitchFamily="49" charset="-122"/>
              </a:rPr>
              <a:t>。</a:t>
            </a:r>
            <a:endParaRPr lang="en-US" altLang="zh-CN" sz="2000" dirty="0" smtClean="0">
              <a:latin typeface="黑体" pitchFamily="49" charset="-122"/>
              <a:ea typeface="黑体" pitchFamily="49" charset="-122"/>
            </a:endParaRPr>
          </a:p>
          <a:p>
            <a:pPr>
              <a:lnSpc>
                <a:spcPct val="120000"/>
              </a:lnSpc>
            </a:pPr>
            <a:r>
              <a:rPr lang="en-US" altLang="zh-CN" sz="2000" dirty="0" smtClean="0">
                <a:latin typeface="黑体" pitchFamily="49" charset="-122"/>
                <a:ea typeface="黑体" pitchFamily="49" charset="-122"/>
              </a:rPr>
              <a:t>    </a:t>
            </a:r>
            <a:r>
              <a:rPr lang="zh-CN" altLang="zh-CN" sz="2000" dirty="0" smtClean="0">
                <a:latin typeface="黑体" pitchFamily="49" charset="-122"/>
                <a:ea typeface="黑体" pitchFamily="49" charset="-122"/>
              </a:rPr>
              <a:t>全民公投充满了陷阱，它会让社会陷入分裂</a:t>
            </a:r>
            <a:r>
              <a:rPr lang="zh-CN" altLang="en-US" sz="2000" dirty="0" smtClean="0">
                <a:latin typeface="黑体" pitchFamily="49" charset="-122"/>
                <a:ea typeface="黑体" pitchFamily="49" charset="-122"/>
              </a:rPr>
              <a:t>。</a:t>
            </a:r>
            <a:endParaRPr lang="en-US" altLang="zh-CN" sz="2000" dirty="0" smtClean="0">
              <a:latin typeface="黑体" pitchFamily="49" charset="-122"/>
              <a:ea typeface="黑体" pitchFamily="49" charset="-122"/>
            </a:endParaRPr>
          </a:p>
          <a:p>
            <a:pPr algn="r">
              <a:lnSpc>
                <a:spcPct val="120000"/>
              </a:lnSpc>
            </a:pPr>
            <a:r>
              <a:rPr lang="en-US" altLang="zh-CN" sz="2000" dirty="0" smtClean="0">
                <a:latin typeface="黑体" pitchFamily="49" charset="-122"/>
                <a:ea typeface="黑体" pitchFamily="49" charset="-122"/>
              </a:rPr>
              <a:t>——</a:t>
            </a:r>
            <a:r>
              <a:rPr lang="zh-CN" altLang="zh-CN" sz="2000" dirty="0" smtClean="0">
                <a:latin typeface="黑体" pitchFamily="49" charset="-122"/>
                <a:ea typeface="黑体" pitchFamily="49" charset="-122"/>
              </a:rPr>
              <a:t>法国《回声报》</a:t>
            </a:r>
            <a:endParaRPr lang="zh-CN" altLang="en-US" sz="2000"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out)">
                                      <p:cBhvr>
                                        <p:cTn id="7" dur="500"/>
                                        <p:tgtEl>
                                          <p:spTgt spid="2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up)">
                                      <p:cBhvr>
                                        <p:cTn id="14" dur="500"/>
                                        <p:tgtEl>
                                          <p:spTgt spid="38"/>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smtClean="0"/>
              <a:t>五、西方选举政治走入歧途</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715766"/>
            <a:ext cx="2164646" cy="23281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法国</a:t>
            </a:r>
            <a:r>
              <a:rPr lang="zh-CN" altLang="zh-CN" dirty="0" smtClean="0"/>
              <a:t>极右翼组织</a:t>
            </a:r>
            <a:r>
              <a:rPr lang="zh-CN" altLang="en-US" dirty="0" smtClean="0"/>
              <a:t>崛起</a:t>
            </a:r>
            <a:endParaRPr lang="zh-CN" altLang="en-US" dirty="0"/>
          </a:p>
        </p:txBody>
      </p:sp>
      <p:grpSp>
        <p:nvGrpSpPr>
          <p:cNvPr id="25" name="组合 24"/>
          <p:cNvGrpSpPr/>
          <p:nvPr/>
        </p:nvGrpSpPr>
        <p:grpSpPr>
          <a:xfrm>
            <a:off x="395536" y="2715766"/>
            <a:ext cx="4896544" cy="1973834"/>
            <a:chOff x="395536" y="2830165"/>
            <a:chExt cx="4896544" cy="1973834"/>
          </a:xfrm>
        </p:grpSpPr>
        <p:sp>
          <p:nvSpPr>
            <p:cNvPr id="12" name="矩形 11"/>
            <p:cNvSpPr/>
            <p:nvPr/>
          </p:nvSpPr>
          <p:spPr>
            <a:xfrm>
              <a:off x="1712885" y="4388941"/>
              <a:ext cx="1343581" cy="360040"/>
            </a:xfrm>
            <a:prstGeom prst="rect">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95536" y="4388941"/>
              <a:ext cx="1296144" cy="360040"/>
            </a:xfrm>
            <a:prstGeom prst="rect">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085233" y="2830165"/>
              <a:ext cx="2160240" cy="1920519"/>
            </a:xfrm>
            <a:prstGeom prst="rect">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6022" name="Picture 6" descr="http://news.cnhubei.com/ctdsb/ctdsbsgk/ctdsb24/200710/W020071005213058288593.jpg"/>
            <p:cNvPicPr>
              <a:picLocks noChangeAspect="1" noChangeArrowheads="1"/>
            </p:cNvPicPr>
            <p:nvPr/>
          </p:nvPicPr>
          <p:blipFill>
            <a:blip r:embed="rId2" cstate="print"/>
            <a:srcRect l="36854" t="4255" r="6446"/>
            <a:stretch>
              <a:fillRect/>
            </a:stretch>
          </p:blipFill>
          <p:spPr bwMode="auto">
            <a:xfrm flipH="1">
              <a:off x="395536" y="2830166"/>
              <a:ext cx="1368152" cy="1539254"/>
            </a:xfrm>
            <a:prstGeom prst="rect">
              <a:avLst/>
            </a:prstGeom>
            <a:noFill/>
          </p:spPr>
        </p:pic>
        <p:sp>
          <p:nvSpPr>
            <p:cNvPr id="3" name="矩形 2"/>
            <p:cNvSpPr/>
            <p:nvPr/>
          </p:nvSpPr>
          <p:spPr>
            <a:xfrm>
              <a:off x="491970" y="4342334"/>
              <a:ext cx="1146468" cy="461665"/>
            </a:xfrm>
            <a:prstGeom prst="rect">
              <a:avLst/>
            </a:prstGeom>
          </p:spPr>
          <p:txBody>
            <a:bodyPr wrap="none">
              <a:spAutoFit/>
            </a:bodyPr>
            <a:lstStyle/>
            <a:p>
              <a:pPr algn="ctr"/>
              <a:r>
                <a:rPr lang="zh-CN" altLang="en-US" sz="1200" dirty="0" smtClean="0"/>
                <a:t>右翼执政</a:t>
              </a:r>
              <a:endParaRPr lang="en-US" altLang="zh-CN" sz="1200" dirty="0" smtClean="0"/>
            </a:p>
            <a:p>
              <a:pPr algn="ctr"/>
              <a:r>
                <a:rPr lang="zh-CN" altLang="en-US" sz="1200" dirty="0" smtClean="0"/>
                <a:t>尼古拉</a:t>
              </a:r>
              <a:r>
                <a:rPr lang="en-US" altLang="zh-CN" sz="1200" dirty="0" smtClean="0"/>
                <a:t>·</a:t>
              </a:r>
              <a:r>
                <a:rPr lang="zh-CN" altLang="en-US" sz="1200" dirty="0" smtClean="0"/>
                <a:t>萨科齐</a:t>
              </a:r>
              <a:endParaRPr lang="zh-CN" altLang="en-US" sz="1200" dirty="0"/>
            </a:p>
          </p:txBody>
        </p:sp>
        <p:pic>
          <p:nvPicPr>
            <p:cNvPr id="86020" name="Picture 4" descr="http://a.hiphotos.baidu.com/baike/w%3D268%3Bg%3D0/sign=24a3642e10d8bc3ec60801ccbab0c123/279759ee3d6d55fbfad9a73264224f4a20a4dd83.jpg"/>
            <p:cNvPicPr>
              <a:picLocks noChangeAspect="1" noChangeArrowheads="1"/>
            </p:cNvPicPr>
            <p:nvPr/>
          </p:nvPicPr>
          <p:blipFill>
            <a:blip r:embed="rId3" cstate="print"/>
            <a:srcRect b="14572"/>
            <a:stretch>
              <a:fillRect/>
            </a:stretch>
          </p:blipFill>
          <p:spPr bwMode="auto">
            <a:xfrm>
              <a:off x="1691680" y="2830165"/>
              <a:ext cx="1368152" cy="1539519"/>
            </a:xfrm>
            <a:prstGeom prst="rect">
              <a:avLst/>
            </a:prstGeom>
            <a:noFill/>
          </p:spPr>
        </p:pic>
        <p:sp>
          <p:nvSpPr>
            <p:cNvPr id="7" name="矩形 6"/>
            <p:cNvSpPr/>
            <p:nvPr/>
          </p:nvSpPr>
          <p:spPr>
            <a:xfrm>
              <a:off x="1763688" y="4342334"/>
              <a:ext cx="1300356" cy="461665"/>
            </a:xfrm>
            <a:prstGeom prst="rect">
              <a:avLst/>
            </a:prstGeom>
          </p:spPr>
          <p:txBody>
            <a:bodyPr wrap="none">
              <a:spAutoFit/>
            </a:bodyPr>
            <a:lstStyle/>
            <a:p>
              <a:pPr algn="ctr"/>
              <a:r>
                <a:rPr lang="zh-CN" altLang="en-US" sz="1200" dirty="0" smtClean="0"/>
                <a:t>左翼执政</a:t>
              </a:r>
              <a:endParaRPr lang="en-US" altLang="zh-CN" sz="1200" dirty="0" smtClean="0"/>
            </a:p>
            <a:p>
              <a:pPr algn="ctr"/>
              <a:r>
                <a:rPr lang="zh-CN" altLang="en-US" sz="1200" dirty="0" smtClean="0"/>
                <a:t>弗朗索瓦</a:t>
              </a:r>
              <a:r>
                <a:rPr lang="en-US" altLang="zh-CN" sz="1200" dirty="0" smtClean="0"/>
                <a:t>·</a:t>
              </a:r>
              <a:r>
                <a:rPr lang="zh-CN" altLang="en-US" sz="1200" dirty="0" smtClean="0"/>
                <a:t>奥朗德</a:t>
              </a:r>
              <a:endParaRPr lang="zh-CN" altLang="en-US" sz="1200" dirty="0"/>
            </a:p>
          </p:txBody>
        </p:sp>
        <p:sp>
          <p:nvSpPr>
            <p:cNvPr id="9" name="TextBox 8"/>
            <p:cNvSpPr txBox="1"/>
            <p:nvPr/>
          </p:nvSpPr>
          <p:spPr>
            <a:xfrm>
              <a:off x="3131840" y="2902174"/>
              <a:ext cx="2160240" cy="1754326"/>
            </a:xfrm>
            <a:prstGeom prst="rect">
              <a:avLst/>
            </a:prstGeom>
            <a:noFill/>
          </p:spPr>
          <p:txBody>
            <a:bodyPr wrap="square" rtlCol="0">
              <a:spAutoFit/>
            </a:bodyPr>
            <a:lstStyle/>
            <a:p>
              <a:pPr>
                <a:lnSpc>
                  <a:spcPct val="120000"/>
                </a:lnSpc>
              </a:pPr>
              <a:r>
                <a:rPr lang="en-US" altLang="zh-CN" spc="-150" dirty="0" smtClean="0"/>
                <a:t>              2007</a:t>
              </a:r>
              <a:r>
                <a:rPr lang="zh-CN" altLang="en-US" spc="-150" dirty="0" smtClean="0"/>
                <a:t>年</a:t>
              </a:r>
              <a:r>
                <a:rPr lang="en-US" altLang="zh-CN" spc="-150" dirty="0" smtClean="0"/>
                <a:t>-2017</a:t>
              </a:r>
              <a:r>
                <a:rPr lang="zh-CN" altLang="en-US" spc="-150" dirty="0" smtClean="0"/>
                <a:t>年，</a:t>
              </a:r>
              <a:r>
                <a:rPr lang="zh-CN" altLang="zh-CN" spc="-150" dirty="0" smtClean="0"/>
                <a:t>法国无论是右翼还是左翼执政</a:t>
              </a:r>
              <a:r>
                <a:rPr lang="zh-CN" altLang="en-US" spc="-150" dirty="0" smtClean="0"/>
                <a:t>，都</a:t>
              </a:r>
              <a:r>
                <a:rPr lang="zh-CN" altLang="zh-CN" spc="-150" dirty="0" smtClean="0"/>
                <a:t>没有拿出切实有效的办法使经济得到振兴</a:t>
              </a:r>
              <a:r>
                <a:rPr lang="zh-CN" altLang="en-US" spc="-150" dirty="0" smtClean="0"/>
                <a:t>。</a:t>
              </a:r>
              <a:endParaRPr lang="zh-CN" altLang="en-US" spc="-150" dirty="0"/>
            </a:p>
          </p:txBody>
        </p:sp>
      </p:grpSp>
      <p:sp>
        <p:nvSpPr>
          <p:cNvPr id="15" name="矩形 14"/>
          <p:cNvSpPr/>
          <p:nvPr/>
        </p:nvSpPr>
        <p:spPr>
          <a:xfrm>
            <a:off x="5436096" y="4599007"/>
            <a:ext cx="3707904" cy="276999"/>
          </a:xfrm>
          <a:prstGeom prst="rect">
            <a:avLst/>
          </a:prstGeom>
        </p:spPr>
        <p:txBody>
          <a:bodyPr wrap="square">
            <a:spAutoFit/>
          </a:bodyPr>
          <a:lstStyle/>
          <a:p>
            <a:r>
              <a:rPr lang="zh-CN" altLang="en-US" sz="1200" dirty="0" smtClean="0"/>
              <a:t>法国国民阵线主席勒庞</a:t>
            </a:r>
            <a:r>
              <a:rPr lang="en-US" altLang="zh-CN" sz="1200" dirty="0" smtClean="0"/>
              <a:t>2017</a:t>
            </a:r>
            <a:r>
              <a:rPr lang="zh-CN" altLang="en-US" sz="1200" dirty="0" smtClean="0"/>
              <a:t>年正式开启竞选总统之旅</a:t>
            </a:r>
            <a:endParaRPr lang="en-US" altLang="zh-CN" sz="1200" dirty="0" smtClean="0"/>
          </a:p>
        </p:txBody>
      </p:sp>
      <p:grpSp>
        <p:nvGrpSpPr>
          <p:cNvPr id="26" name="组合 25"/>
          <p:cNvGrpSpPr/>
          <p:nvPr/>
        </p:nvGrpSpPr>
        <p:grpSpPr>
          <a:xfrm>
            <a:off x="5615608" y="2686149"/>
            <a:ext cx="3240360" cy="2045841"/>
            <a:chOff x="5615608" y="2686149"/>
            <a:chExt cx="3240360" cy="2045841"/>
          </a:xfrm>
        </p:grpSpPr>
        <p:pic>
          <p:nvPicPr>
            <p:cNvPr id="86024" name="Picture 8" descr="效仿特朗普 法国极右政党领导人高喊“法国优先”"/>
            <p:cNvPicPr>
              <a:picLocks noChangeAspect="1" noChangeArrowheads="1"/>
            </p:cNvPicPr>
            <p:nvPr/>
          </p:nvPicPr>
          <p:blipFill>
            <a:blip r:embed="rId4" cstate="print"/>
            <a:srcRect/>
            <a:stretch>
              <a:fillRect/>
            </a:stretch>
          </p:blipFill>
          <p:spPr bwMode="auto">
            <a:xfrm>
              <a:off x="5615608" y="2686149"/>
              <a:ext cx="3240360" cy="1943052"/>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5687616" y="4011910"/>
              <a:ext cx="553998" cy="720080"/>
            </a:xfrm>
            <a:prstGeom prst="rect">
              <a:avLst/>
            </a:prstGeom>
            <a:noFill/>
          </p:spPr>
          <p:txBody>
            <a:bodyPr vert="eaVert" wrap="square" rtlCol="0">
              <a:spAutoFit/>
            </a:bodyPr>
            <a:lstStyle/>
            <a:p>
              <a:r>
                <a:rPr lang="zh-CN" altLang="en-US" b="1" dirty="0" smtClean="0">
                  <a:solidFill>
                    <a:srgbClr val="FFFF00"/>
                  </a:solidFill>
                </a:rPr>
                <a:t>法国</a:t>
              </a:r>
              <a:endParaRPr lang="zh-CN" altLang="en-US" b="1" dirty="0">
                <a:solidFill>
                  <a:srgbClr val="FFFF00"/>
                </a:solidFill>
              </a:endParaRPr>
            </a:p>
          </p:txBody>
        </p:sp>
        <p:sp>
          <p:nvSpPr>
            <p:cNvPr id="17" name="TextBox 16"/>
            <p:cNvSpPr txBox="1"/>
            <p:nvPr/>
          </p:nvSpPr>
          <p:spPr>
            <a:xfrm>
              <a:off x="8372237" y="4011910"/>
              <a:ext cx="461665" cy="720080"/>
            </a:xfrm>
            <a:prstGeom prst="rect">
              <a:avLst/>
            </a:prstGeom>
            <a:noFill/>
          </p:spPr>
          <p:txBody>
            <a:bodyPr vert="eaVert" wrap="square" rtlCol="0">
              <a:spAutoFit/>
            </a:bodyPr>
            <a:lstStyle/>
            <a:p>
              <a:r>
                <a:rPr lang="zh-CN" altLang="en-US" b="1" dirty="0" smtClean="0">
                  <a:solidFill>
                    <a:srgbClr val="FFFF00"/>
                  </a:solidFill>
                </a:rPr>
                <a:t>优先</a:t>
              </a:r>
              <a:endParaRPr lang="zh-CN" altLang="en-US" b="1" dirty="0">
                <a:solidFill>
                  <a:srgbClr val="FFFF00"/>
                </a:solidFill>
              </a:endParaRPr>
            </a:p>
          </p:txBody>
        </p:sp>
      </p:grpSp>
      <p:grpSp>
        <p:nvGrpSpPr>
          <p:cNvPr id="24" name="组合 23"/>
          <p:cNvGrpSpPr/>
          <p:nvPr/>
        </p:nvGrpSpPr>
        <p:grpSpPr>
          <a:xfrm>
            <a:off x="467544" y="1059582"/>
            <a:ext cx="4752528" cy="1556535"/>
            <a:chOff x="467544" y="1173980"/>
            <a:chExt cx="4752528" cy="1556535"/>
          </a:xfrm>
        </p:grpSpPr>
        <p:sp>
          <p:nvSpPr>
            <p:cNvPr id="19" name="矩形 18"/>
            <p:cNvSpPr/>
            <p:nvPr/>
          </p:nvSpPr>
          <p:spPr>
            <a:xfrm>
              <a:off x="467544" y="1173980"/>
              <a:ext cx="2592288" cy="1556535"/>
            </a:xfrm>
            <a:prstGeom prst="rect">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467544" y="1245989"/>
              <a:ext cx="2520280" cy="1421928"/>
            </a:xfrm>
            <a:prstGeom prst="rect">
              <a:avLst/>
            </a:prstGeom>
            <a:noFill/>
          </p:spPr>
          <p:txBody>
            <a:bodyPr wrap="square" rtlCol="0">
              <a:spAutoFit/>
            </a:bodyPr>
            <a:lstStyle/>
            <a:p>
              <a:pPr>
                <a:lnSpc>
                  <a:spcPct val="120000"/>
                </a:lnSpc>
              </a:pPr>
              <a:r>
                <a:rPr lang="zh-CN" altLang="en-US" dirty="0" smtClean="0"/>
                <a:t>         特朗普当选美国总统之后，欧洲各国普遍担心欧洲的极右翼政党夺取国家最高权力。</a:t>
              </a:r>
              <a:endParaRPr lang="zh-CN" altLang="en-US" dirty="0"/>
            </a:p>
          </p:txBody>
        </p:sp>
        <p:pic>
          <p:nvPicPr>
            <p:cNvPr id="86026" name="Picture 10" descr="http://i2.sinaimg.cn/cj/2016/0229/U5403P31DT20160229224232.jpg"/>
            <p:cNvPicPr>
              <a:picLocks noChangeAspect="1" noChangeArrowheads="1"/>
            </p:cNvPicPr>
            <p:nvPr/>
          </p:nvPicPr>
          <p:blipFill>
            <a:blip r:embed="rId5" cstate="print"/>
            <a:srcRect/>
            <a:stretch>
              <a:fillRect/>
            </a:stretch>
          </p:blipFill>
          <p:spPr bwMode="auto">
            <a:xfrm>
              <a:off x="3059832" y="1173981"/>
              <a:ext cx="2160240" cy="1555372"/>
            </a:xfrm>
            <a:prstGeom prst="rect">
              <a:avLst/>
            </a:prstGeom>
            <a:noFill/>
          </p:spPr>
        </p:pic>
      </p:grpSp>
      <p:sp>
        <p:nvSpPr>
          <p:cNvPr id="21" name="矩形 20"/>
          <p:cNvSpPr/>
          <p:nvPr/>
        </p:nvSpPr>
        <p:spPr>
          <a:xfrm>
            <a:off x="5327576" y="1173981"/>
            <a:ext cx="3816424" cy="1395254"/>
          </a:xfrm>
          <a:prstGeom prst="rect">
            <a:avLst/>
          </a:prstGeom>
        </p:spPr>
        <p:txBody>
          <a:bodyPr wrap="square">
            <a:spAutoFit/>
          </a:bodyPr>
          <a:lstStyle/>
          <a:p>
            <a:pPr>
              <a:lnSpc>
                <a:spcPct val="120000"/>
              </a:lnSpc>
            </a:pPr>
            <a:r>
              <a:rPr lang="en-US" altLang="zh-CN" dirty="0" smtClean="0"/>
              <a:t>          </a:t>
            </a:r>
            <a:r>
              <a:rPr lang="zh-CN" altLang="zh-CN" dirty="0" smtClean="0"/>
              <a:t>广大民众失去了对政府的信任，也失去了通过选举更迭政府来改善国家治理的期望，于是把目光投向“反体制”的国民阵线。</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par>
                          <p:cTn id="16" fill="hold">
                            <p:stCondLst>
                              <p:cond delay="1500"/>
                            </p:stCondLst>
                            <p:childTnLst>
                              <p:par>
                                <p:cTn id="17" presetID="53"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法国</a:t>
            </a:r>
            <a:r>
              <a:rPr lang="zh-CN" altLang="zh-CN" dirty="0" smtClean="0"/>
              <a:t>极右翼组织</a:t>
            </a:r>
            <a:r>
              <a:rPr lang="zh-CN" altLang="en-US" dirty="0" smtClean="0"/>
              <a:t>崛起</a:t>
            </a:r>
            <a:endParaRPr lang="zh-CN" altLang="en-US" dirty="0"/>
          </a:p>
        </p:txBody>
      </p:sp>
      <p:grpSp>
        <p:nvGrpSpPr>
          <p:cNvPr id="36" name="组合 35"/>
          <p:cNvGrpSpPr/>
          <p:nvPr/>
        </p:nvGrpSpPr>
        <p:grpSpPr>
          <a:xfrm>
            <a:off x="611560" y="2139702"/>
            <a:ext cx="7992888" cy="792088"/>
            <a:chOff x="611560" y="2139702"/>
            <a:chExt cx="7992888" cy="792088"/>
          </a:xfrm>
        </p:grpSpPr>
        <p:grpSp>
          <p:nvGrpSpPr>
            <p:cNvPr id="12" name="组合 11"/>
            <p:cNvGrpSpPr/>
            <p:nvPr/>
          </p:nvGrpSpPr>
          <p:grpSpPr>
            <a:xfrm>
              <a:off x="611560" y="2139702"/>
              <a:ext cx="7992888" cy="792088"/>
              <a:chOff x="755576" y="2283718"/>
              <a:chExt cx="4896544" cy="504056"/>
            </a:xfrm>
          </p:grpSpPr>
          <p:sp>
            <p:nvSpPr>
              <p:cNvPr id="5" name="五边形 4"/>
              <p:cNvSpPr/>
              <p:nvPr/>
            </p:nvSpPr>
            <p:spPr>
              <a:xfrm>
                <a:off x="755576" y="2283718"/>
                <a:ext cx="1152128" cy="504056"/>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燕尾形 7"/>
              <p:cNvSpPr/>
              <p:nvPr/>
            </p:nvSpPr>
            <p:spPr>
              <a:xfrm>
                <a:off x="1691680" y="2283718"/>
                <a:ext cx="1152128" cy="504056"/>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燕尾形 8"/>
              <p:cNvSpPr/>
              <p:nvPr/>
            </p:nvSpPr>
            <p:spPr>
              <a:xfrm>
                <a:off x="2627784" y="2283718"/>
                <a:ext cx="1152128" cy="504056"/>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3563888" y="2283718"/>
                <a:ext cx="1152128" cy="504056"/>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4499992" y="2283718"/>
                <a:ext cx="1152128" cy="504056"/>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TextBox 12"/>
            <p:cNvSpPr txBox="1"/>
            <p:nvPr/>
          </p:nvSpPr>
          <p:spPr>
            <a:xfrm>
              <a:off x="827584" y="2283718"/>
              <a:ext cx="1296144" cy="461665"/>
            </a:xfrm>
            <a:prstGeom prst="rect">
              <a:avLst/>
            </a:prstGeom>
            <a:noFill/>
          </p:spPr>
          <p:txBody>
            <a:bodyPr wrap="square" rtlCol="0">
              <a:spAutoFit/>
            </a:bodyPr>
            <a:lstStyle/>
            <a:p>
              <a:r>
                <a:rPr lang="en-US" altLang="zh-CN" sz="2400" dirty="0" smtClean="0">
                  <a:solidFill>
                    <a:schemeClr val="bg1"/>
                  </a:solidFill>
                </a:rPr>
                <a:t>1972</a:t>
              </a:r>
              <a:r>
                <a:rPr lang="zh-CN" altLang="en-US" sz="2400" dirty="0" smtClean="0">
                  <a:solidFill>
                    <a:schemeClr val="bg1"/>
                  </a:solidFill>
                </a:rPr>
                <a:t>年</a:t>
              </a:r>
              <a:endParaRPr lang="zh-CN" altLang="en-US" sz="2400" dirty="0">
                <a:solidFill>
                  <a:schemeClr val="bg1"/>
                </a:solidFill>
              </a:endParaRPr>
            </a:p>
          </p:txBody>
        </p:sp>
        <p:sp>
          <p:nvSpPr>
            <p:cNvPr id="14" name="TextBox 13"/>
            <p:cNvSpPr txBox="1"/>
            <p:nvPr/>
          </p:nvSpPr>
          <p:spPr>
            <a:xfrm>
              <a:off x="2555776" y="2283718"/>
              <a:ext cx="1296144" cy="461665"/>
            </a:xfrm>
            <a:prstGeom prst="rect">
              <a:avLst/>
            </a:prstGeom>
            <a:noFill/>
          </p:spPr>
          <p:txBody>
            <a:bodyPr wrap="square" rtlCol="0">
              <a:spAutoFit/>
            </a:bodyPr>
            <a:lstStyle/>
            <a:p>
              <a:r>
                <a:rPr lang="en-US" altLang="zh-CN" sz="2400" dirty="0" smtClean="0">
                  <a:solidFill>
                    <a:schemeClr val="bg1"/>
                  </a:solidFill>
                </a:rPr>
                <a:t>2002</a:t>
              </a:r>
              <a:r>
                <a:rPr lang="zh-CN" altLang="en-US" sz="2400" dirty="0" smtClean="0">
                  <a:solidFill>
                    <a:schemeClr val="bg1"/>
                  </a:solidFill>
                </a:rPr>
                <a:t>年</a:t>
              </a:r>
              <a:endParaRPr lang="zh-CN" altLang="en-US" sz="2400" dirty="0">
                <a:solidFill>
                  <a:schemeClr val="bg1"/>
                </a:solidFill>
              </a:endParaRPr>
            </a:p>
          </p:txBody>
        </p:sp>
        <p:sp>
          <p:nvSpPr>
            <p:cNvPr id="15" name="TextBox 14"/>
            <p:cNvSpPr txBox="1"/>
            <p:nvPr/>
          </p:nvSpPr>
          <p:spPr>
            <a:xfrm>
              <a:off x="4139952" y="2283718"/>
              <a:ext cx="1296144" cy="461665"/>
            </a:xfrm>
            <a:prstGeom prst="rect">
              <a:avLst/>
            </a:prstGeom>
            <a:noFill/>
          </p:spPr>
          <p:txBody>
            <a:bodyPr wrap="square" rtlCol="0">
              <a:spAutoFit/>
            </a:bodyPr>
            <a:lstStyle/>
            <a:p>
              <a:r>
                <a:rPr lang="en-US" altLang="zh-CN" sz="2400" dirty="0" smtClean="0">
                  <a:solidFill>
                    <a:schemeClr val="bg1"/>
                  </a:solidFill>
                </a:rPr>
                <a:t>2011</a:t>
              </a:r>
              <a:r>
                <a:rPr lang="zh-CN" altLang="en-US" sz="2400" dirty="0" smtClean="0">
                  <a:solidFill>
                    <a:schemeClr val="bg1"/>
                  </a:solidFill>
                </a:rPr>
                <a:t>年</a:t>
              </a:r>
              <a:endParaRPr lang="zh-CN" altLang="en-US" sz="2400" dirty="0">
                <a:solidFill>
                  <a:schemeClr val="bg1"/>
                </a:solidFill>
              </a:endParaRPr>
            </a:p>
          </p:txBody>
        </p:sp>
        <p:sp>
          <p:nvSpPr>
            <p:cNvPr id="16" name="TextBox 15"/>
            <p:cNvSpPr txBox="1"/>
            <p:nvPr/>
          </p:nvSpPr>
          <p:spPr>
            <a:xfrm>
              <a:off x="5652120" y="2283718"/>
              <a:ext cx="1296144" cy="461665"/>
            </a:xfrm>
            <a:prstGeom prst="rect">
              <a:avLst/>
            </a:prstGeom>
            <a:noFill/>
          </p:spPr>
          <p:txBody>
            <a:bodyPr wrap="square" rtlCol="0">
              <a:spAutoFit/>
            </a:bodyPr>
            <a:lstStyle/>
            <a:p>
              <a:r>
                <a:rPr lang="en-US" altLang="zh-CN" sz="2400" dirty="0" smtClean="0">
                  <a:solidFill>
                    <a:schemeClr val="bg1"/>
                  </a:solidFill>
                </a:rPr>
                <a:t>2015</a:t>
              </a:r>
              <a:r>
                <a:rPr lang="zh-CN" altLang="en-US" sz="2400" dirty="0" smtClean="0">
                  <a:solidFill>
                    <a:schemeClr val="bg1"/>
                  </a:solidFill>
                </a:rPr>
                <a:t>年</a:t>
              </a:r>
              <a:endParaRPr lang="zh-CN" altLang="en-US" sz="2400" dirty="0">
                <a:solidFill>
                  <a:schemeClr val="bg1"/>
                </a:solidFill>
              </a:endParaRPr>
            </a:p>
          </p:txBody>
        </p:sp>
        <p:sp>
          <p:nvSpPr>
            <p:cNvPr id="17" name="TextBox 16"/>
            <p:cNvSpPr txBox="1"/>
            <p:nvPr/>
          </p:nvSpPr>
          <p:spPr>
            <a:xfrm>
              <a:off x="7164288" y="2283718"/>
              <a:ext cx="1296144" cy="461665"/>
            </a:xfrm>
            <a:prstGeom prst="rect">
              <a:avLst/>
            </a:prstGeom>
            <a:noFill/>
          </p:spPr>
          <p:txBody>
            <a:bodyPr wrap="square" rtlCol="0">
              <a:spAutoFit/>
            </a:bodyPr>
            <a:lstStyle/>
            <a:p>
              <a:r>
                <a:rPr lang="en-US" altLang="zh-CN" sz="2400" dirty="0" smtClean="0">
                  <a:solidFill>
                    <a:schemeClr val="bg1"/>
                  </a:solidFill>
                </a:rPr>
                <a:t>2017</a:t>
              </a:r>
              <a:r>
                <a:rPr lang="zh-CN" altLang="en-US" sz="2400" dirty="0" smtClean="0">
                  <a:solidFill>
                    <a:schemeClr val="bg1"/>
                  </a:solidFill>
                </a:rPr>
                <a:t>年</a:t>
              </a:r>
              <a:endParaRPr lang="zh-CN" altLang="en-US" sz="2400" dirty="0">
                <a:solidFill>
                  <a:schemeClr val="bg1"/>
                </a:solidFill>
              </a:endParaRPr>
            </a:p>
          </p:txBody>
        </p:sp>
      </p:grpSp>
      <p:sp>
        <p:nvSpPr>
          <p:cNvPr id="19" name="矩形 18"/>
          <p:cNvSpPr/>
          <p:nvPr/>
        </p:nvSpPr>
        <p:spPr>
          <a:xfrm>
            <a:off x="2063156" y="4731990"/>
            <a:ext cx="1500732" cy="276999"/>
          </a:xfrm>
          <a:prstGeom prst="rect">
            <a:avLst/>
          </a:prstGeom>
        </p:spPr>
        <p:txBody>
          <a:bodyPr wrap="none">
            <a:spAutoFit/>
          </a:bodyPr>
          <a:lstStyle/>
          <a:p>
            <a:r>
              <a:rPr lang="zh-CN" altLang="en-US" sz="1200" dirty="0" smtClean="0"/>
              <a:t>创立</a:t>
            </a:r>
            <a:r>
              <a:rPr lang="zh-CN" altLang="en-US" sz="1200" dirty="0"/>
              <a:t>者让</a:t>
            </a:r>
            <a:r>
              <a:rPr lang="en-US" altLang="zh-CN" sz="1200" dirty="0"/>
              <a:t>-</a:t>
            </a:r>
            <a:r>
              <a:rPr lang="zh-CN" altLang="en-US" sz="1200" dirty="0"/>
              <a:t>玛丽</a:t>
            </a:r>
            <a:r>
              <a:rPr lang="en-US" altLang="zh-CN" sz="1200" dirty="0"/>
              <a:t>·</a:t>
            </a:r>
            <a:r>
              <a:rPr lang="zh-CN" altLang="en-US" sz="1200" dirty="0"/>
              <a:t>勒庞</a:t>
            </a:r>
          </a:p>
        </p:txBody>
      </p:sp>
      <p:pic>
        <p:nvPicPr>
          <p:cNvPr id="90114" name="Picture 2" descr="http://a3.att.hudong.com/55/19/20300543364049145015193233826_s.jpg"/>
          <p:cNvPicPr>
            <a:picLocks noChangeAspect="1" noChangeArrowheads="1"/>
          </p:cNvPicPr>
          <p:nvPr/>
        </p:nvPicPr>
        <p:blipFill>
          <a:blip r:embed="rId3" cstate="print"/>
          <a:srcRect/>
          <a:stretch>
            <a:fillRect/>
          </a:stretch>
        </p:blipFill>
        <p:spPr bwMode="auto">
          <a:xfrm>
            <a:off x="3779912" y="3075806"/>
            <a:ext cx="1368152" cy="1689077"/>
          </a:xfrm>
          <a:prstGeom prst="rect">
            <a:avLst/>
          </a:prstGeom>
          <a:noFill/>
        </p:spPr>
      </p:pic>
      <p:sp>
        <p:nvSpPr>
          <p:cNvPr id="25" name="矩形 24"/>
          <p:cNvSpPr/>
          <p:nvPr/>
        </p:nvSpPr>
        <p:spPr>
          <a:xfrm>
            <a:off x="3727356" y="4731990"/>
            <a:ext cx="1492716" cy="276999"/>
          </a:xfrm>
          <a:prstGeom prst="rect">
            <a:avLst/>
          </a:prstGeom>
        </p:spPr>
        <p:txBody>
          <a:bodyPr wrap="none">
            <a:spAutoFit/>
          </a:bodyPr>
          <a:lstStyle/>
          <a:p>
            <a:r>
              <a:rPr lang="zh-CN" altLang="en-US" sz="1200" dirty="0" smtClean="0"/>
              <a:t>继任者</a:t>
            </a:r>
            <a:r>
              <a:rPr lang="zh-CN" altLang="zh-CN" sz="1200" dirty="0" smtClean="0"/>
              <a:t>玛丽娜</a:t>
            </a:r>
            <a:r>
              <a:rPr lang="en-US" altLang="zh-CN" sz="1200" dirty="0" smtClean="0"/>
              <a:t>•</a:t>
            </a:r>
            <a:r>
              <a:rPr lang="zh-CN" altLang="en-US" sz="1200" dirty="0" smtClean="0"/>
              <a:t>勒庞</a:t>
            </a:r>
            <a:endParaRPr lang="zh-CN" altLang="en-US" sz="1200" dirty="0"/>
          </a:p>
        </p:txBody>
      </p:sp>
      <p:pic>
        <p:nvPicPr>
          <p:cNvPr id="90116"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22159" y="3075806"/>
            <a:ext cx="1243297" cy="1656184"/>
          </a:xfrm>
          <a:prstGeom prst="rect">
            <a:avLst/>
          </a:prstGeom>
          <a:noFill/>
        </p:spPr>
      </p:pic>
      <p:sp>
        <p:nvSpPr>
          <p:cNvPr id="27" name="矩形 26"/>
          <p:cNvSpPr/>
          <p:nvPr/>
        </p:nvSpPr>
        <p:spPr>
          <a:xfrm>
            <a:off x="179512" y="3075806"/>
            <a:ext cx="2016224" cy="1766637"/>
          </a:xfrm>
          <a:prstGeom prst="rect">
            <a:avLst/>
          </a:prstGeom>
        </p:spPr>
        <p:txBody>
          <a:bodyPr wrap="square">
            <a:spAutoFit/>
          </a:bodyPr>
          <a:lstStyle/>
          <a:p>
            <a:pPr algn="r">
              <a:lnSpc>
                <a:spcPct val="170000"/>
              </a:lnSpc>
              <a:buFont typeface="Wingdings" pitchFamily="2" charset="2"/>
              <a:buChar char="ü"/>
            </a:pPr>
            <a:r>
              <a:rPr lang="zh-CN" altLang="zh-CN" sz="1600" dirty="0" smtClean="0"/>
              <a:t>推崇极端民族主义</a:t>
            </a:r>
            <a:endParaRPr lang="en-US" altLang="zh-CN" sz="1600" dirty="0" smtClean="0"/>
          </a:p>
          <a:p>
            <a:pPr algn="r">
              <a:lnSpc>
                <a:spcPct val="170000"/>
              </a:lnSpc>
              <a:buFont typeface="Wingdings" pitchFamily="2" charset="2"/>
              <a:buChar char="ü"/>
            </a:pPr>
            <a:r>
              <a:rPr lang="zh-CN" altLang="zh-CN" sz="1600" dirty="0" smtClean="0"/>
              <a:t>煽动种族排外情绪</a:t>
            </a:r>
            <a:endParaRPr lang="en-US" altLang="zh-CN" sz="1600" dirty="0" smtClean="0"/>
          </a:p>
          <a:p>
            <a:pPr algn="r">
              <a:lnSpc>
                <a:spcPct val="170000"/>
              </a:lnSpc>
              <a:buFont typeface="Wingdings" pitchFamily="2" charset="2"/>
              <a:buChar char="ü"/>
            </a:pPr>
            <a:r>
              <a:rPr lang="zh-CN" altLang="zh-CN" sz="1600" dirty="0" smtClean="0"/>
              <a:t>反犹太主义</a:t>
            </a:r>
            <a:endParaRPr lang="en-US" altLang="zh-CN" sz="1600" dirty="0" smtClean="0"/>
          </a:p>
          <a:p>
            <a:pPr algn="r">
              <a:lnSpc>
                <a:spcPct val="170000"/>
              </a:lnSpc>
              <a:buFont typeface="Wingdings" pitchFamily="2" charset="2"/>
              <a:buChar char="ü"/>
            </a:pPr>
            <a:r>
              <a:rPr lang="zh-CN" altLang="zh-CN" sz="1600" dirty="0" smtClean="0"/>
              <a:t>为纳粹法西斯张目</a:t>
            </a:r>
            <a:endParaRPr lang="zh-CN" altLang="en-US" sz="1600" dirty="0"/>
          </a:p>
        </p:txBody>
      </p:sp>
      <p:sp>
        <p:nvSpPr>
          <p:cNvPr id="28" name="矩形 27"/>
          <p:cNvSpPr/>
          <p:nvPr/>
        </p:nvSpPr>
        <p:spPr>
          <a:xfrm>
            <a:off x="5148064" y="3075806"/>
            <a:ext cx="4320480" cy="1938992"/>
          </a:xfrm>
          <a:prstGeom prst="rect">
            <a:avLst/>
          </a:prstGeom>
        </p:spPr>
        <p:txBody>
          <a:bodyPr wrap="square">
            <a:spAutoFit/>
          </a:bodyPr>
          <a:lstStyle/>
          <a:p>
            <a:pPr>
              <a:lnSpc>
                <a:spcPct val="150000"/>
              </a:lnSpc>
              <a:buFont typeface="Wingdings" pitchFamily="2" charset="2"/>
              <a:buChar char="ü"/>
            </a:pPr>
            <a:r>
              <a:rPr lang="zh-CN" altLang="zh-CN" sz="1600" dirty="0" smtClean="0"/>
              <a:t>奉行民族主义和贸易保护主义</a:t>
            </a:r>
            <a:endParaRPr lang="en-US" altLang="zh-CN" sz="1600" dirty="0" smtClean="0"/>
          </a:p>
          <a:p>
            <a:pPr>
              <a:lnSpc>
                <a:spcPct val="150000"/>
              </a:lnSpc>
              <a:buFont typeface="Wingdings" pitchFamily="2" charset="2"/>
              <a:buChar char="ü"/>
            </a:pPr>
            <a:r>
              <a:rPr lang="zh-CN" altLang="zh-CN" sz="1600" dirty="0" smtClean="0"/>
              <a:t>反对全球化、反对欧洲一体化</a:t>
            </a:r>
            <a:endParaRPr lang="en-US" altLang="zh-CN" sz="1600" dirty="0" smtClean="0"/>
          </a:p>
          <a:p>
            <a:pPr>
              <a:lnSpc>
                <a:spcPct val="150000"/>
              </a:lnSpc>
              <a:buFont typeface="Wingdings" pitchFamily="2" charset="2"/>
              <a:buChar char="ü"/>
            </a:pPr>
            <a:r>
              <a:rPr lang="zh-CN" altLang="zh-CN" sz="1600" dirty="0" smtClean="0"/>
              <a:t>主张法国退出欧元和欧盟</a:t>
            </a:r>
            <a:endParaRPr lang="en-US" altLang="zh-CN" sz="1600" dirty="0" smtClean="0"/>
          </a:p>
          <a:p>
            <a:pPr>
              <a:lnSpc>
                <a:spcPct val="150000"/>
              </a:lnSpc>
              <a:buFont typeface="Wingdings" pitchFamily="2" charset="2"/>
              <a:buChar char="ü"/>
            </a:pPr>
            <a:r>
              <a:rPr lang="zh-CN" altLang="zh-CN" sz="1600" dirty="0" smtClean="0"/>
              <a:t>反对接纳外来移民，严格限制难民入境</a:t>
            </a:r>
            <a:endParaRPr lang="en-US" altLang="zh-CN" sz="1600" dirty="0" smtClean="0"/>
          </a:p>
          <a:p>
            <a:pPr>
              <a:lnSpc>
                <a:spcPct val="150000"/>
              </a:lnSpc>
              <a:buFont typeface="Wingdings" pitchFamily="2" charset="2"/>
              <a:buChar char="ü"/>
            </a:pPr>
            <a:r>
              <a:rPr lang="zh-CN" altLang="zh-CN" sz="1600" dirty="0" smtClean="0"/>
              <a:t>反对精英政治，对抗主流政党</a:t>
            </a:r>
            <a:endParaRPr lang="en-US" altLang="zh-CN" sz="1600" dirty="0" smtClean="0"/>
          </a:p>
        </p:txBody>
      </p:sp>
      <p:grpSp>
        <p:nvGrpSpPr>
          <p:cNvPr id="37" name="组合 36"/>
          <p:cNvGrpSpPr/>
          <p:nvPr/>
        </p:nvGrpSpPr>
        <p:grpSpPr>
          <a:xfrm>
            <a:off x="683568" y="1092681"/>
            <a:ext cx="7920880" cy="1047021"/>
            <a:chOff x="683568" y="1092681"/>
            <a:chExt cx="7920880" cy="1047021"/>
          </a:xfrm>
        </p:grpSpPr>
        <p:sp>
          <p:nvSpPr>
            <p:cNvPr id="20" name="下箭头标注 19"/>
            <p:cNvSpPr/>
            <p:nvPr/>
          </p:nvSpPr>
          <p:spPr>
            <a:xfrm>
              <a:off x="683568" y="1131590"/>
              <a:ext cx="1296144" cy="1008112"/>
            </a:xfrm>
            <a:prstGeom prst="downArrowCallout">
              <a:avLst>
                <a:gd name="adj1" fmla="val 25000"/>
                <a:gd name="adj2" fmla="val 25000"/>
                <a:gd name="adj3" fmla="val 25000"/>
                <a:gd name="adj4" fmla="val 75000"/>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99707" y="1205339"/>
              <a:ext cx="1107997" cy="646331"/>
            </a:xfrm>
            <a:prstGeom prst="rect">
              <a:avLst/>
            </a:prstGeom>
          </p:spPr>
          <p:txBody>
            <a:bodyPr wrap="none">
              <a:spAutoFit/>
            </a:bodyPr>
            <a:lstStyle/>
            <a:p>
              <a:pPr algn="ctr"/>
              <a:r>
                <a:rPr lang="zh-CN" altLang="zh-CN" dirty="0" smtClean="0"/>
                <a:t>国民阵线</a:t>
              </a:r>
              <a:endParaRPr lang="en-US" altLang="zh-CN" dirty="0" smtClean="0"/>
            </a:p>
            <a:p>
              <a:pPr algn="ctr"/>
              <a:r>
                <a:rPr lang="zh-CN" altLang="zh-CN" dirty="0" smtClean="0"/>
                <a:t>成立</a:t>
              </a:r>
              <a:endParaRPr lang="zh-CN" altLang="en-US" dirty="0"/>
            </a:p>
          </p:txBody>
        </p:sp>
        <p:sp>
          <p:nvSpPr>
            <p:cNvPr id="22" name="下箭头标注 21"/>
            <p:cNvSpPr/>
            <p:nvPr/>
          </p:nvSpPr>
          <p:spPr>
            <a:xfrm>
              <a:off x="2123728" y="1131590"/>
              <a:ext cx="1656184" cy="1008112"/>
            </a:xfrm>
            <a:prstGeom prst="downArrowCallout">
              <a:avLst>
                <a:gd name="adj1" fmla="val 26680"/>
                <a:gd name="adj2" fmla="val 25000"/>
                <a:gd name="adj3" fmla="val 25000"/>
                <a:gd name="adj4" fmla="val 75000"/>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051720" y="1092681"/>
              <a:ext cx="1800200" cy="830997"/>
            </a:xfrm>
            <a:prstGeom prst="rect">
              <a:avLst/>
            </a:prstGeom>
          </p:spPr>
          <p:txBody>
            <a:bodyPr wrap="square">
              <a:spAutoFit/>
            </a:bodyPr>
            <a:lstStyle/>
            <a:p>
              <a:pPr algn="ctr"/>
              <a:r>
                <a:rPr lang="zh-CN" altLang="zh-CN" sz="1600" dirty="0" smtClean="0"/>
                <a:t>与谋求连选连任的希拉克总统形成对决之势</a:t>
              </a:r>
              <a:endParaRPr lang="zh-CN" altLang="en-US" sz="1600" dirty="0"/>
            </a:p>
          </p:txBody>
        </p:sp>
        <p:sp>
          <p:nvSpPr>
            <p:cNvPr id="30" name="下箭头标注 29"/>
            <p:cNvSpPr/>
            <p:nvPr/>
          </p:nvSpPr>
          <p:spPr>
            <a:xfrm>
              <a:off x="3923928" y="1131590"/>
              <a:ext cx="1296144" cy="1008112"/>
            </a:xfrm>
            <a:prstGeom prst="downArrowCallout">
              <a:avLst>
                <a:gd name="adj1" fmla="val 25000"/>
                <a:gd name="adj2" fmla="val 25000"/>
                <a:gd name="adj3" fmla="val 25000"/>
                <a:gd name="adj4" fmla="val 75000"/>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923928" y="1131590"/>
              <a:ext cx="1296144" cy="646331"/>
            </a:xfrm>
            <a:prstGeom prst="rect">
              <a:avLst/>
            </a:prstGeom>
          </p:spPr>
          <p:txBody>
            <a:bodyPr wrap="square">
              <a:spAutoFit/>
            </a:bodyPr>
            <a:lstStyle/>
            <a:p>
              <a:pPr algn="ctr"/>
              <a:r>
                <a:rPr lang="zh-CN" altLang="zh-CN" dirty="0" smtClean="0"/>
                <a:t>改造</a:t>
              </a:r>
              <a:endParaRPr lang="en-US" altLang="zh-CN" dirty="0" smtClean="0"/>
            </a:p>
            <a:p>
              <a:pPr algn="ctr"/>
              <a:r>
                <a:rPr lang="zh-CN" altLang="zh-CN" dirty="0" smtClean="0"/>
                <a:t>国民阵线</a:t>
              </a:r>
              <a:endParaRPr lang="en-US" altLang="zh-CN" dirty="0" smtClean="0"/>
            </a:p>
          </p:txBody>
        </p:sp>
        <p:sp>
          <p:nvSpPr>
            <p:cNvPr id="32" name="下箭头标注 31"/>
            <p:cNvSpPr/>
            <p:nvPr/>
          </p:nvSpPr>
          <p:spPr>
            <a:xfrm>
              <a:off x="5364088" y="1131590"/>
              <a:ext cx="1512168" cy="1008112"/>
            </a:xfrm>
            <a:prstGeom prst="downArrowCallout">
              <a:avLst>
                <a:gd name="adj1" fmla="val 25000"/>
                <a:gd name="adj2" fmla="val 25000"/>
                <a:gd name="adj3" fmla="val 25000"/>
                <a:gd name="adj4" fmla="val 75000"/>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220072" y="1131590"/>
              <a:ext cx="1800200" cy="830997"/>
            </a:xfrm>
            <a:prstGeom prst="rect">
              <a:avLst/>
            </a:prstGeom>
          </p:spPr>
          <p:txBody>
            <a:bodyPr wrap="square">
              <a:spAutoFit/>
            </a:bodyPr>
            <a:lstStyle/>
            <a:p>
              <a:pPr algn="ctr"/>
              <a:r>
                <a:rPr lang="zh-CN" altLang="zh-CN" sz="1600" dirty="0" smtClean="0"/>
                <a:t>把继续散布美化纳粹言论的老勒庞开除出党</a:t>
              </a:r>
              <a:endParaRPr lang="en-US" altLang="zh-CN" sz="1600" dirty="0" smtClean="0"/>
            </a:p>
          </p:txBody>
        </p:sp>
        <p:sp>
          <p:nvSpPr>
            <p:cNvPr id="34" name="下箭头标注 33"/>
            <p:cNvSpPr/>
            <p:nvPr/>
          </p:nvSpPr>
          <p:spPr>
            <a:xfrm>
              <a:off x="7092280" y="1131590"/>
              <a:ext cx="1512168" cy="1008112"/>
            </a:xfrm>
            <a:prstGeom prst="downArrowCallout">
              <a:avLst>
                <a:gd name="adj1" fmla="val 25000"/>
                <a:gd name="adj2" fmla="val 25000"/>
                <a:gd name="adj3" fmla="val 25000"/>
                <a:gd name="adj4" fmla="val 75000"/>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7092280" y="1131590"/>
              <a:ext cx="1440160" cy="830997"/>
            </a:xfrm>
            <a:prstGeom prst="rect">
              <a:avLst/>
            </a:prstGeom>
          </p:spPr>
          <p:txBody>
            <a:bodyPr wrap="square">
              <a:spAutoFit/>
            </a:bodyPr>
            <a:lstStyle/>
            <a:p>
              <a:pPr algn="ctr"/>
              <a:r>
                <a:rPr lang="zh-CN" altLang="zh-CN" sz="1600" dirty="0" smtClean="0"/>
                <a:t>进入</a:t>
              </a:r>
              <a:r>
                <a:rPr lang="zh-CN" altLang="en-US" sz="1600" dirty="0" smtClean="0"/>
                <a:t>总统竞选</a:t>
              </a:r>
              <a:r>
                <a:rPr lang="zh-CN" altLang="zh-CN" sz="1600" dirty="0" smtClean="0"/>
                <a:t>决赛似乎已成定局</a:t>
              </a:r>
              <a:endParaRPr lang="en-US" altLang="zh-CN" sz="1600" dirty="0" smtClea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90116"/>
                                        </p:tgtEl>
                                        <p:attrNameLst>
                                          <p:attrName>style.visibility</p:attrName>
                                        </p:attrNameLst>
                                      </p:cBhvr>
                                      <p:to>
                                        <p:strVal val="visible"/>
                                      </p:to>
                                    </p:set>
                                    <p:anim calcmode="lin" valueType="num">
                                      <p:cBhvr>
                                        <p:cTn id="17" dur="500" fill="hold"/>
                                        <p:tgtEl>
                                          <p:spTgt spid="90116"/>
                                        </p:tgtEl>
                                        <p:attrNameLst>
                                          <p:attrName>ppt_w</p:attrName>
                                        </p:attrNameLst>
                                      </p:cBhvr>
                                      <p:tavLst>
                                        <p:tav tm="0">
                                          <p:val>
                                            <p:fltVal val="0"/>
                                          </p:val>
                                        </p:tav>
                                        <p:tav tm="100000">
                                          <p:val>
                                            <p:strVal val="#ppt_w"/>
                                          </p:val>
                                        </p:tav>
                                      </p:tavLst>
                                    </p:anim>
                                    <p:anim calcmode="lin" valueType="num">
                                      <p:cBhvr>
                                        <p:cTn id="18" dur="500" fill="hold"/>
                                        <p:tgtEl>
                                          <p:spTgt spid="90116"/>
                                        </p:tgtEl>
                                        <p:attrNameLst>
                                          <p:attrName>ppt_h</p:attrName>
                                        </p:attrNameLst>
                                      </p:cBhvr>
                                      <p:tavLst>
                                        <p:tav tm="0">
                                          <p:val>
                                            <p:fltVal val="0"/>
                                          </p:val>
                                        </p:tav>
                                        <p:tav tm="100000">
                                          <p:val>
                                            <p:strVal val="#ppt_h"/>
                                          </p:val>
                                        </p:tav>
                                      </p:tavLst>
                                    </p:anim>
                                    <p:animEffect transition="in" filter="fade">
                                      <p:cBhvr>
                                        <p:cTn id="19" dur="500"/>
                                        <p:tgtEl>
                                          <p:spTgt spid="90116"/>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2000"/>
                            </p:stCondLst>
                            <p:childTnLst>
                              <p:par>
                                <p:cTn id="24" presetID="12" presetClass="entr" presetSubtype="2"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slide(fromRight)">
                                      <p:cBhvr>
                                        <p:cTn id="26" dur="500"/>
                                        <p:tgtEl>
                                          <p:spTgt spid="27"/>
                                        </p:tgtEl>
                                      </p:cBhvr>
                                    </p:animEffect>
                                  </p:childTnLst>
                                </p:cTn>
                              </p:par>
                            </p:childTnLst>
                          </p:cTn>
                        </p:par>
                        <p:par>
                          <p:cTn id="27" fill="hold">
                            <p:stCondLst>
                              <p:cond delay="2500"/>
                            </p:stCondLst>
                            <p:childTnLst>
                              <p:par>
                                <p:cTn id="28" presetID="53" presetClass="entr" presetSubtype="0" fill="hold" nodeType="afterEffect">
                                  <p:stCondLst>
                                    <p:cond delay="0"/>
                                  </p:stCondLst>
                                  <p:childTnLst>
                                    <p:set>
                                      <p:cBhvr>
                                        <p:cTn id="29" dur="1" fill="hold">
                                          <p:stCondLst>
                                            <p:cond delay="0"/>
                                          </p:stCondLst>
                                        </p:cTn>
                                        <p:tgtEl>
                                          <p:spTgt spid="90114"/>
                                        </p:tgtEl>
                                        <p:attrNameLst>
                                          <p:attrName>style.visibility</p:attrName>
                                        </p:attrNameLst>
                                      </p:cBhvr>
                                      <p:to>
                                        <p:strVal val="visible"/>
                                      </p:to>
                                    </p:set>
                                    <p:anim calcmode="lin" valueType="num">
                                      <p:cBhvr>
                                        <p:cTn id="30" dur="500" fill="hold"/>
                                        <p:tgtEl>
                                          <p:spTgt spid="90114"/>
                                        </p:tgtEl>
                                        <p:attrNameLst>
                                          <p:attrName>ppt_w</p:attrName>
                                        </p:attrNameLst>
                                      </p:cBhvr>
                                      <p:tavLst>
                                        <p:tav tm="0">
                                          <p:val>
                                            <p:fltVal val="0"/>
                                          </p:val>
                                        </p:tav>
                                        <p:tav tm="100000">
                                          <p:val>
                                            <p:strVal val="#ppt_w"/>
                                          </p:val>
                                        </p:tav>
                                      </p:tavLst>
                                    </p:anim>
                                    <p:anim calcmode="lin" valueType="num">
                                      <p:cBhvr>
                                        <p:cTn id="31" dur="500" fill="hold"/>
                                        <p:tgtEl>
                                          <p:spTgt spid="90114"/>
                                        </p:tgtEl>
                                        <p:attrNameLst>
                                          <p:attrName>ppt_h</p:attrName>
                                        </p:attrNameLst>
                                      </p:cBhvr>
                                      <p:tavLst>
                                        <p:tav tm="0">
                                          <p:val>
                                            <p:fltVal val="0"/>
                                          </p:val>
                                        </p:tav>
                                        <p:tav tm="100000">
                                          <p:val>
                                            <p:strVal val="#ppt_h"/>
                                          </p:val>
                                        </p:tav>
                                      </p:tavLst>
                                    </p:anim>
                                    <p:animEffect transition="in" filter="fade">
                                      <p:cBhvr>
                                        <p:cTn id="32" dur="500"/>
                                        <p:tgtEl>
                                          <p:spTgt spid="90114"/>
                                        </p:tgtEl>
                                      </p:cBhvr>
                                    </p:animEffect>
                                  </p:childTnLst>
                                </p:cTn>
                              </p:par>
                            </p:childTnLst>
                          </p:cTn>
                        </p:par>
                        <p:par>
                          <p:cTn id="33" fill="hold">
                            <p:stCondLst>
                              <p:cond delay="3000"/>
                            </p:stCondLst>
                            <p:childTnLst>
                              <p:par>
                                <p:cTn id="34" presetID="1"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par>
                          <p:cTn id="36" fill="hold">
                            <p:stCondLst>
                              <p:cond delay="3000"/>
                            </p:stCondLst>
                            <p:childTnLst>
                              <p:par>
                                <p:cTn id="37" presetID="12" presetClass="entr" presetSubtype="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slide(fromLeft)">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9552" y="1059582"/>
            <a:ext cx="6967808" cy="3312368"/>
            <a:chOff x="556520" y="1635649"/>
            <a:chExt cx="6967808" cy="3168842"/>
          </a:xfrm>
        </p:grpSpPr>
        <p:grpSp>
          <p:nvGrpSpPr>
            <p:cNvPr id="3" name="组合 57"/>
            <p:cNvGrpSpPr/>
            <p:nvPr/>
          </p:nvGrpSpPr>
          <p:grpSpPr>
            <a:xfrm>
              <a:off x="556520" y="1635649"/>
              <a:ext cx="6967808" cy="3168842"/>
              <a:chOff x="755576" y="1584961"/>
              <a:chExt cx="4104455" cy="2642975"/>
            </a:xfrm>
          </p:grpSpPr>
          <p:sp>
            <p:nvSpPr>
              <p:cNvPr id="11" name="任意多边形 10"/>
              <p:cNvSpPr/>
              <p:nvPr/>
            </p:nvSpPr>
            <p:spPr>
              <a:xfrm>
                <a:off x="755576" y="3003799"/>
                <a:ext cx="864096" cy="1224137"/>
              </a:xfrm>
              <a:custGeom>
                <a:avLst/>
                <a:gdLst>
                  <a:gd name="connsiteX0" fmla="*/ 0 w 864096"/>
                  <a:gd name="connsiteY0" fmla="*/ 864096 h 864096"/>
                  <a:gd name="connsiteX1" fmla="*/ 10283 w 864096"/>
                  <a:gd name="connsiteY1" fmla="*/ 0 h 864096"/>
                  <a:gd name="connsiteX2" fmla="*/ 853813 w 864096"/>
                  <a:gd name="connsiteY2" fmla="*/ 0 h 864096"/>
                  <a:gd name="connsiteX3" fmla="*/ 864096 w 864096"/>
                  <a:gd name="connsiteY3" fmla="*/ 864096 h 864096"/>
                  <a:gd name="connsiteX4" fmla="*/ 0 w 864096"/>
                  <a:gd name="connsiteY4" fmla="*/ 864096 h 864096"/>
                  <a:gd name="connsiteX0" fmla="*/ 0 w 864096"/>
                  <a:gd name="connsiteY0" fmla="*/ 1224136 h 1224136"/>
                  <a:gd name="connsiteX1" fmla="*/ 10283 w 864096"/>
                  <a:gd name="connsiteY1" fmla="*/ 360040 h 1224136"/>
                  <a:gd name="connsiteX2" fmla="*/ 864096 w 864096"/>
                  <a:gd name="connsiteY2" fmla="*/ 0 h 1224136"/>
                  <a:gd name="connsiteX3" fmla="*/ 864096 w 864096"/>
                  <a:gd name="connsiteY3" fmla="*/ 1224136 h 1224136"/>
                  <a:gd name="connsiteX4" fmla="*/ 0 w 864096"/>
                  <a:gd name="connsiteY4" fmla="*/ 1224136 h 1224136"/>
                  <a:gd name="connsiteX0" fmla="*/ 0 w 864096"/>
                  <a:gd name="connsiteY0" fmla="*/ 1224136 h 1224136"/>
                  <a:gd name="connsiteX1" fmla="*/ 10283 w 864096"/>
                  <a:gd name="connsiteY1" fmla="*/ 360040 h 1224136"/>
                  <a:gd name="connsiteX2" fmla="*/ 864096 w 864096"/>
                  <a:gd name="connsiteY2" fmla="*/ 0 h 1224136"/>
                  <a:gd name="connsiteX3" fmla="*/ 864096 w 864096"/>
                  <a:gd name="connsiteY3" fmla="*/ 1224136 h 1224136"/>
                  <a:gd name="connsiteX4" fmla="*/ 0 w 864096"/>
                  <a:gd name="connsiteY4" fmla="*/ 1224136 h 122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1224136">
                    <a:moveTo>
                      <a:pt x="0" y="1224136"/>
                    </a:moveTo>
                    <a:lnTo>
                      <a:pt x="10283" y="360040"/>
                    </a:lnTo>
                    <a:lnTo>
                      <a:pt x="864096" y="0"/>
                    </a:lnTo>
                    <a:lnTo>
                      <a:pt x="864096" y="1224136"/>
                    </a:lnTo>
                    <a:lnTo>
                      <a:pt x="0" y="1224136"/>
                    </a:lnTo>
                    <a:close/>
                  </a:path>
                </a:pathLst>
              </a:custGeom>
              <a:solidFill>
                <a:srgbClr val="7AB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1729816" y="2537843"/>
                <a:ext cx="864096" cy="1690093"/>
              </a:xfrm>
              <a:custGeom>
                <a:avLst/>
                <a:gdLst>
                  <a:gd name="connsiteX0" fmla="*/ 0 w 864096"/>
                  <a:gd name="connsiteY0" fmla="*/ 864096 h 864096"/>
                  <a:gd name="connsiteX1" fmla="*/ 10283 w 864096"/>
                  <a:gd name="connsiteY1" fmla="*/ 0 h 864096"/>
                  <a:gd name="connsiteX2" fmla="*/ 853813 w 864096"/>
                  <a:gd name="connsiteY2" fmla="*/ 0 h 864096"/>
                  <a:gd name="connsiteX3" fmla="*/ 864096 w 864096"/>
                  <a:gd name="connsiteY3" fmla="*/ 864096 h 864096"/>
                  <a:gd name="connsiteX4" fmla="*/ 0 w 864096"/>
                  <a:gd name="connsiteY4" fmla="*/ 864096 h 864096"/>
                  <a:gd name="connsiteX0" fmla="*/ 0 w 864096"/>
                  <a:gd name="connsiteY0" fmla="*/ 1224136 h 1224136"/>
                  <a:gd name="connsiteX1" fmla="*/ 10283 w 864096"/>
                  <a:gd name="connsiteY1" fmla="*/ 360040 h 1224136"/>
                  <a:gd name="connsiteX2" fmla="*/ 864096 w 864096"/>
                  <a:gd name="connsiteY2" fmla="*/ 0 h 1224136"/>
                  <a:gd name="connsiteX3" fmla="*/ 864096 w 864096"/>
                  <a:gd name="connsiteY3" fmla="*/ 1224136 h 1224136"/>
                  <a:gd name="connsiteX4" fmla="*/ 0 w 864096"/>
                  <a:gd name="connsiteY4" fmla="*/ 1224136 h 1224136"/>
                  <a:gd name="connsiteX0" fmla="*/ 0 w 864096"/>
                  <a:gd name="connsiteY0" fmla="*/ 1224136 h 1224136"/>
                  <a:gd name="connsiteX1" fmla="*/ 10283 w 864096"/>
                  <a:gd name="connsiteY1" fmla="*/ 360040 h 1224136"/>
                  <a:gd name="connsiteX2" fmla="*/ 864096 w 864096"/>
                  <a:gd name="connsiteY2" fmla="*/ 0 h 1224136"/>
                  <a:gd name="connsiteX3" fmla="*/ 864096 w 864096"/>
                  <a:gd name="connsiteY3" fmla="*/ 1224136 h 1224136"/>
                  <a:gd name="connsiteX4" fmla="*/ 0 w 864096"/>
                  <a:gd name="connsiteY4" fmla="*/ 1224136 h 1224136"/>
                  <a:gd name="connsiteX0" fmla="*/ 0 w 864096"/>
                  <a:gd name="connsiteY0" fmla="*/ 1224136 h 1224136"/>
                  <a:gd name="connsiteX1" fmla="*/ 0 w 864096"/>
                  <a:gd name="connsiteY1" fmla="*/ 306034 h 1224136"/>
                  <a:gd name="connsiteX2" fmla="*/ 864096 w 864096"/>
                  <a:gd name="connsiteY2" fmla="*/ 0 h 1224136"/>
                  <a:gd name="connsiteX3" fmla="*/ 864096 w 864096"/>
                  <a:gd name="connsiteY3" fmla="*/ 1224136 h 1224136"/>
                  <a:gd name="connsiteX4" fmla="*/ 0 w 864096"/>
                  <a:gd name="connsiteY4" fmla="*/ 1224136 h 1224136"/>
                  <a:gd name="connsiteX0" fmla="*/ 0 w 864096"/>
                  <a:gd name="connsiteY0" fmla="*/ 1224136 h 1224136"/>
                  <a:gd name="connsiteX1" fmla="*/ 15240 w 864096"/>
                  <a:gd name="connsiteY1" fmla="*/ 306034 h 1224136"/>
                  <a:gd name="connsiteX2" fmla="*/ 864096 w 864096"/>
                  <a:gd name="connsiteY2" fmla="*/ 0 h 1224136"/>
                  <a:gd name="connsiteX3" fmla="*/ 864096 w 864096"/>
                  <a:gd name="connsiteY3" fmla="*/ 1224136 h 1224136"/>
                  <a:gd name="connsiteX4" fmla="*/ 0 w 864096"/>
                  <a:gd name="connsiteY4" fmla="*/ 1224136 h 1224136"/>
                  <a:gd name="connsiteX0" fmla="*/ 0 w 864096"/>
                  <a:gd name="connsiteY0" fmla="*/ 1224136 h 1224136"/>
                  <a:gd name="connsiteX1" fmla="*/ 15240 w 864096"/>
                  <a:gd name="connsiteY1" fmla="*/ 255028 h 1224136"/>
                  <a:gd name="connsiteX2" fmla="*/ 864096 w 864096"/>
                  <a:gd name="connsiteY2" fmla="*/ 0 h 1224136"/>
                  <a:gd name="connsiteX3" fmla="*/ 864096 w 864096"/>
                  <a:gd name="connsiteY3" fmla="*/ 1224136 h 1224136"/>
                  <a:gd name="connsiteX4" fmla="*/ 0 w 864096"/>
                  <a:gd name="connsiteY4" fmla="*/ 1224136 h 122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1224136">
                    <a:moveTo>
                      <a:pt x="0" y="1224136"/>
                    </a:moveTo>
                    <a:lnTo>
                      <a:pt x="15240" y="255028"/>
                    </a:lnTo>
                    <a:lnTo>
                      <a:pt x="864096" y="0"/>
                    </a:lnTo>
                    <a:lnTo>
                      <a:pt x="864096" y="1224136"/>
                    </a:lnTo>
                    <a:lnTo>
                      <a:pt x="0" y="1224136"/>
                    </a:lnTo>
                    <a:close/>
                  </a:path>
                </a:pathLst>
              </a:custGeom>
              <a:solidFill>
                <a:srgbClr val="D7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2732069" y="2067695"/>
                <a:ext cx="864096" cy="2160241"/>
              </a:xfrm>
              <a:custGeom>
                <a:avLst/>
                <a:gdLst>
                  <a:gd name="connsiteX0" fmla="*/ 0 w 864096"/>
                  <a:gd name="connsiteY0" fmla="*/ 864096 h 864096"/>
                  <a:gd name="connsiteX1" fmla="*/ 10283 w 864096"/>
                  <a:gd name="connsiteY1" fmla="*/ 0 h 864096"/>
                  <a:gd name="connsiteX2" fmla="*/ 853813 w 864096"/>
                  <a:gd name="connsiteY2" fmla="*/ 0 h 864096"/>
                  <a:gd name="connsiteX3" fmla="*/ 864096 w 864096"/>
                  <a:gd name="connsiteY3" fmla="*/ 864096 h 864096"/>
                  <a:gd name="connsiteX4" fmla="*/ 0 w 864096"/>
                  <a:gd name="connsiteY4" fmla="*/ 864096 h 864096"/>
                  <a:gd name="connsiteX0" fmla="*/ 0 w 864096"/>
                  <a:gd name="connsiteY0" fmla="*/ 1224136 h 1224136"/>
                  <a:gd name="connsiteX1" fmla="*/ 10283 w 864096"/>
                  <a:gd name="connsiteY1" fmla="*/ 360040 h 1224136"/>
                  <a:gd name="connsiteX2" fmla="*/ 864096 w 864096"/>
                  <a:gd name="connsiteY2" fmla="*/ 0 h 1224136"/>
                  <a:gd name="connsiteX3" fmla="*/ 864096 w 864096"/>
                  <a:gd name="connsiteY3" fmla="*/ 1224136 h 1224136"/>
                  <a:gd name="connsiteX4" fmla="*/ 0 w 864096"/>
                  <a:gd name="connsiteY4" fmla="*/ 1224136 h 1224136"/>
                  <a:gd name="connsiteX0" fmla="*/ 0 w 864096"/>
                  <a:gd name="connsiteY0" fmla="*/ 1224136 h 1224136"/>
                  <a:gd name="connsiteX1" fmla="*/ 10283 w 864096"/>
                  <a:gd name="connsiteY1" fmla="*/ 360040 h 1224136"/>
                  <a:gd name="connsiteX2" fmla="*/ 864096 w 864096"/>
                  <a:gd name="connsiteY2" fmla="*/ 0 h 1224136"/>
                  <a:gd name="connsiteX3" fmla="*/ 864096 w 864096"/>
                  <a:gd name="connsiteY3" fmla="*/ 1224136 h 1224136"/>
                  <a:gd name="connsiteX4" fmla="*/ 0 w 864096"/>
                  <a:gd name="connsiteY4" fmla="*/ 1224136 h 1224136"/>
                  <a:gd name="connsiteX0" fmla="*/ 0 w 864096"/>
                  <a:gd name="connsiteY0" fmla="*/ 1224136 h 1224136"/>
                  <a:gd name="connsiteX1" fmla="*/ 0 w 864096"/>
                  <a:gd name="connsiteY1" fmla="*/ 306034 h 1224136"/>
                  <a:gd name="connsiteX2" fmla="*/ 864096 w 864096"/>
                  <a:gd name="connsiteY2" fmla="*/ 0 h 1224136"/>
                  <a:gd name="connsiteX3" fmla="*/ 864096 w 864096"/>
                  <a:gd name="connsiteY3" fmla="*/ 1224136 h 1224136"/>
                  <a:gd name="connsiteX4" fmla="*/ 0 w 864096"/>
                  <a:gd name="connsiteY4" fmla="*/ 1224136 h 1224136"/>
                  <a:gd name="connsiteX0" fmla="*/ 0 w 864096"/>
                  <a:gd name="connsiteY0" fmla="*/ 1224136 h 1224136"/>
                  <a:gd name="connsiteX1" fmla="*/ 15240 w 864096"/>
                  <a:gd name="connsiteY1" fmla="*/ 306034 h 1224136"/>
                  <a:gd name="connsiteX2" fmla="*/ 864096 w 864096"/>
                  <a:gd name="connsiteY2" fmla="*/ 0 h 1224136"/>
                  <a:gd name="connsiteX3" fmla="*/ 864096 w 864096"/>
                  <a:gd name="connsiteY3" fmla="*/ 1224136 h 1224136"/>
                  <a:gd name="connsiteX4" fmla="*/ 0 w 864096"/>
                  <a:gd name="connsiteY4" fmla="*/ 1224136 h 1224136"/>
                  <a:gd name="connsiteX0" fmla="*/ 0 w 864096"/>
                  <a:gd name="connsiteY0" fmla="*/ 1224136 h 1224136"/>
                  <a:gd name="connsiteX1" fmla="*/ 15240 w 864096"/>
                  <a:gd name="connsiteY1" fmla="*/ 255028 h 1224136"/>
                  <a:gd name="connsiteX2" fmla="*/ 864096 w 864096"/>
                  <a:gd name="connsiteY2" fmla="*/ 0 h 1224136"/>
                  <a:gd name="connsiteX3" fmla="*/ 864096 w 864096"/>
                  <a:gd name="connsiteY3" fmla="*/ 1224136 h 1224136"/>
                  <a:gd name="connsiteX4" fmla="*/ 0 w 864096"/>
                  <a:gd name="connsiteY4" fmla="*/ 1224136 h 1224136"/>
                  <a:gd name="connsiteX0" fmla="*/ 0 w 864096"/>
                  <a:gd name="connsiteY0" fmla="*/ 1224136 h 1224136"/>
                  <a:gd name="connsiteX1" fmla="*/ 21312 w 864096"/>
                  <a:gd name="connsiteY1" fmla="*/ 224586 h 1224136"/>
                  <a:gd name="connsiteX2" fmla="*/ 864096 w 864096"/>
                  <a:gd name="connsiteY2" fmla="*/ 0 h 1224136"/>
                  <a:gd name="connsiteX3" fmla="*/ 864096 w 864096"/>
                  <a:gd name="connsiteY3" fmla="*/ 1224136 h 1224136"/>
                  <a:gd name="connsiteX4" fmla="*/ 0 w 864096"/>
                  <a:gd name="connsiteY4" fmla="*/ 1224136 h 1224136"/>
                  <a:gd name="connsiteX0" fmla="*/ 0 w 864096"/>
                  <a:gd name="connsiteY0" fmla="*/ 1224136 h 1224136"/>
                  <a:gd name="connsiteX1" fmla="*/ 35004 w 864096"/>
                  <a:gd name="connsiteY1" fmla="*/ 209040 h 1224136"/>
                  <a:gd name="connsiteX2" fmla="*/ 864096 w 864096"/>
                  <a:gd name="connsiteY2" fmla="*/ 0 h 1224136"/>
                  <a:gd name="connsiteX3" fmla="*/ 864096 w 864096"/>
                  <a:gd name="connsiteY3" fmla="*/ 1224136 h 1224136"/>
                  <a:gd name="connsiteX4" fmla="*/ 0 w 864096"/>
                  <a:gd name="connsiteY4" fmla="*/ 1224136 h 1224136"/>
                  <a:gd name="connsiteX0" fmla="*/ 0 w 864096"/>
                  <a:gd name="connsiteY0" fmla="*/ 1224136 h 1224136"/>
                  <a:gd name="connsiteX1" fmla="*/ 0 w 864096"/>
                  <a:gd name="connsiteY1" fmla="*/ 204023 h 1224136"/>
                  <a:gd name="connsiteX2" fmla="*/ 864096 w 864096"/>
                  <a:gd name="connsiteY2" fmla="*/ 0 h 1224136"/>
                  <a:gd name="connsiteX3" fmla="*/ 864096 w 864096"/>
                  <a:gd name="connsiteY3" fmla="*/ 1224136 h 1224136"/>
                  <a:gd name="connsiteX4" fmla="*/ 0 w 864096"/>
                  <a:gd name="connsiteY4" fmla="*/ 1224136 h 1224136"/>
                  <a:gd name="connsiteX0" fmla="*/ 0 w 864096"/>
                  <a:gd name="connsiteY0" fmla="*/ 1224136 h 1224136"/>
                  <a:gd name="connsiteX1" fmla="*/ 0 w 864096"/>
                  <a:gd name="connsiteY1" fmla="*/ 204023 h 1224136"/>
                  <a:gd name="connsiteX2" fmla="*/ 864096 w 864096"/>
                  <a:gd name="connsiteY2" fmla="*/ 0 h 1224136"/>
                  <a:gd name="connsiteX3" fmla="*/ 864096 w 864096"/>
                  <a:gd name="connsiteY3" fmla="*/ 1224136 h 1224136"/>
                  <a:gd name="connsiteX4" fmla="*/ 0 w 864096"/>
                  <a:gd name="connsiteY4" fmla="*/ 1224136 h 122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1224136">
                    <a:moveTo>
                      <a:pt x="0" y="1224136"/>
                    </a:moveTo>
                    <a:lnTo>
                      <a:pt x="0" y="204023"/>
                    </a:lnTo>
                    <a:lnTo>
                      <a:pt x="864096" y="0"/>
                    </a:lnTo>
                    <a:lnTo>
                      <a:pt x="864096" y="1224136"/>
                    </a:lnTo>
                    <a:lnTo>
                      <a:pt x="0" y="1224136"/>
                    </a:lnTo>
                    <a:close/>
                  </a:path>
                </a:pathLst>
              </a:custGeom>
              <a:solidFill>
                <a:srgbClr val="E79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3723415" y="1584961"/>
                <a:ext cx="864096" cy="2642975"/>
              </a:xfrm>
              <a:custGeom>
                <a:avLst/>
                <a:gdLst>
                  <a:gd name="connsiteX0" fmla="*/ 0 w 864096"/>
                  <a:gd name="connsiteY0" fmla="*/ 864096 h 864096"/>
                  <a:gd name="connsiteX1" fmla="*/ 10283 w 864096"/>
                  <a:gd name="connsiteY1" fmla="*/ 0 h 864096"/>
                  <a:gd name="connsiteX2" fmla="*/ 853813 w 864096"/>
                  <a:gd name="connsiteY2" fmla="*/ 0 h 864096"/>
                  <a:gd name="connsiteX3" fmla="*/ 864096 w 864096"/>
                  <a:gd name="connsiteY3" fmla="*/ 864096 h 864096"/>
                  <a:gd name="connsiteX4" fmla="*/ 0 w 864096"/>
                  <a:gd name="connsiteY4" fmla="*/ 864096 h 864096"/>
                  <a:gd name="connsiteX0" fmla="*/ 0 w 864096"/>
                  <a:gd name="connsiteY0" fmla="*/ 1224136 h 1224136"/>
                  <a:gd name="connsiteX1" fmla="*/ 10283 w 864096"/>
                  <a:gd name="connsiteY1" fmla="*/ 360040 h 1224136"/>
                  <a:gd name="connsiteX2" fmla="*/ 864096 w 864096"/>
                  <a:gd name="connsiteY2" fmla="*/ 0 h 1224136"/>
                  <a:gd name="connsiteX3" fmla="*/ 864096 w 864096"/>
                  <a:gd name="connsiteY3" fmla="*/ 1224136 h 1224136"/>
                  <a:gd name="connsiteX4" fmla="*/ 0 w 864096"/>
                  <a:gd name="connsiteY4" fmla="*/ 1224136 h 1224136"/>
                  <a:gd name="connsiteX0" fmla="*/ 0 w 864096"/>
                  <a:gd name="connsiteY0" fmla="*/ 1224136 h 1224136"/>
                  <a:gd name="connsiteX1" fmla="*/ 10283 w 864096"/>
                  <a:gd name="connsiteY1" fmla="*/ 360040 h 1224136"/>
                  <a:gd name="connsiteX2" fmla="*/ 864096 w 864096"/>
                  <a:gd name="connsiteY2" fmla="*/ 0 h 1224136"/>
                  <a:gd name="connsiteX3" fmla="*/ 864096 w 864096"/>
                  <a:gd name="connsiteY3" fmla="*/ 1224136 h 1224136"/>
                  <a:gd name="connsiteX4" fmla="*/ 0 w 864096"/>
                  <a:gd name="connsiteY4" fmla="*/ 1224136 h 1224136"/>
                  <a:gd name="connsiteX0" fmla="*/ 0 w 864096"/>
                  <a:gd name="connsiteY0" fmla="*/ 1224136 h 1224136"/>
                  <a:gd name="connsiteX1" fmla="*/ 0 w 864096"/>
                  <a:gd name="connsiteY1" fmla="*/ 306034 h 1224136"/>
                  <a:gd name="connsiteX2" fmla="*/ 864096 w 864096"/>
                  <a:gd name="connsiteY2" fmla="*/ 0 h 1224136"/>
                  <a:gd name="connsiteX3" fmla="*/ 864096 w 864096"/>
                  <a:gd name="connsiteY3" fmla="*/ 1224136 h 1224136"/>
                  <a:gd name="connsiteX4" fmla="*/ 0 w 864096"/>
                  <a:gd name="connsiteY4" fmla="*/ 1224136 h 1224136"/>
                  <a:gd name="connsiteX0" fmla="*/ 0 w 864096"/>
                  <a:gd name="connsiteY0" fmla="*/ 1224136 h 1224136"/>
                  <a:gd name="connsiteX1" fmla="*/ 15240 w 864096"/>
                  <a:gd name="connsiteY1" fmla="*/ 306034 h 1224136"/>
                  <a:gd name="connsiteX2" fmla="*/ 864096 w 864096"/>
                  <a:gd name="connsiteY2" fmla="*/ 0 h 1224136"/>
                  <a:gd name="connsiteX3" fmla="*/ 864096 w 864096"/>
                  <a:gd name="connsiteY3" fmla="*/ 1224136 h 1224136"/>
                  <a:gd name="connsiteX4" fmla="*/ 0 w 864096"/>
                  <a:gd name="connsiteY4" fmla="*/ 1224136 h 1224136"/>
                  <a:gd name="connsiteX0" fmla="*/ 0 w 864096"/>
                  <a:gd name="connsiteY0" fmla="*/ 1224136 h 1224136"/>
                  <a:gd name="connsiteX1" fmla="*/ 15240 w 864096"/>
                  <a:gd name="connsiteY1" fmla="*/ 255028 h 1224136"/>
                  <a:gd name="connsiteX2" fmla="*/ 864096 w 864096"/>
                  <a:gd name="connsiteY2" fmla="*/ 0 h 1224136"/>
                  <a:gd name="connsiteX3" fmla="*/ 864096 w 864096"/>
                  <a:gd name="connsiteY3" fmla="*/ 1224136 h 1224136"/>
                  <a:gd name="connsiteX4" fmla="*/ 0 w 864096"/>
                  <a:gd name="connsiteY4" fmla="*/ 1224136 h 1224136"/>
                  <a:gd name="connsiteX0" fmla="*/ 0 w 864096"/>
                  <a:gd name="connsiteY0" fmla="*/ 1224136 h 1224136"/>
                  <a:gd name="connsiteX1" fmla="*/ 21312 w 864096"/>
                  <a:gd name="connsiteY1" fmla="*/ 224586 h 1224136"/>
                  <a:gd name="connsiteX2" fmla="*/ 864096 w 864096"/>
                  <a:gd name="connsiteY2" fmla="*/ 0 h 1224136"/>
                  <a:gd name="connsiteX3" fmla="*/ 864096 w 864096"/>
                  <a:gd name="connsiteY3" fmla="*/ 1224136 h 1224136"/>
                  <a:gd name="connsiteX4" fmla="*/ 0 w 864096"/>
                  <a:gd name="connsiteY4" fmla="*/ 1224136 h 1224136"/>
                  <a:gd name="connsiteX0" fmla="*/ 0 w 864096"/>
                  <a:gd name="connsiteY0" fmla="*/ 1224136 h 1224136"/>
                  <a:gd name="connsiteX1" fmla="*/ 0 w 864096"/>
                  <a:gd name="connsiteY1" fmla="*/ 190234 h 1224136"/>
                  <a:gd name="connsiteX2" fmla="*/ 864096 w 864096"/>
                  <a:gd name="connsiteY2" fmla="*/ 0 h 1224136"/>
                  <a:gd name="connsiteX3" fmla="*/ 864096 w 864096"/>
                  <a:gd name="connsiteY3" fmla="*/ 1224136 h 1224136"/>
                  <a:gd name="connsiteX4" fmla="*/ 0 w 864096"/>
                  <a:gd name="connsiteY4" fmla="*/ 1224136 h 122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1224136">
                    <a:moveTo>
                      <a:pt x="0" y="1224136"/>
                    </a:moveTo>
                    <a:lnTo>
                      <a:pt x="0" y="190234"/>
                    </a:lnTo>
                    <a:lnTo>
                      <a:pt x="864096" y="0"/>
                    </a:lnTo>
                    <a:lnTo>
                      <a:pt x="864096" y="1224136"/>
                    </a:lnTo>
                    <a:lnTo>
                      <a:pt x="0" y="1224136"/>
                    </a:lnTo>
                    <a:close/>
                  </a:path>
                </a:pathLst>
              </a:custGeom>
              <a:solidFill>
                <a:srgbClr val="EA5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flipV="1">
                <a:off x="765859" y="1961779"/>
                <a:ext cx="4094172" cy="180020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20460000">
                <a:off x="865401" y="3052636"/>
                <a:ext cx="1024734" cy="466599"/>
              </a:xfrm>
              <a:prstGeom prst="rect">
                <a:avLst/>
              </a:prstGeom>
              <a:noFill/>
            </p:spPr>
            <p:txBody>
              <a:bodyPr wrap="square" rtlCol="0">
                <a:spAutoFit/>
              </a:bodyPr>
              <a:lstStyle/>
              <a:p>
                <a:r>
                  <a:rPr lang="zh-CN" altLang="en-US" sz="1600" dirty="0" smtClean="0"/>
                  <a:t>煤钢联营</a:t>
                </a:r>
                <a:endParaRPr lang="en-US" altLang="zh-CN" sz="1600" dirty="0" smtClean="0"/>
              </a:p>
              <a:p>
                <a:r>
                  <a:rPr lang="zh-CN" altLang="en-US" sz="1600" dirty="0" smtClean="0"/>
                  <a:t>集团条约</a:t>
                </a:r>
                <a:endParaRPr lang="zh-CN" altLang="en-US" sz="1600" dirty="0"/>
              </a:p>
            </p:txBody>
          </p:sp>
          <p:sp>
            <p:nvSpPr>
              <p:cNvPr id="17" name="TextBox 16"/>
              <p:cNvSpPr txBox="1"/>
              <p:nvPr/>
            </p:nvSpPr>
            <p:spPr>
              <a:xfrm rot="20460000">
                <a:off x="1688304" y="2767124"/>
                <a:ext cx="949522" cy="294694"/>
              </a:xfrm>
              <a:prstGeom prst="rect">
                <a:avLst/>
              </a:prstGeom>
              <a:noFill/>
            </p:spPr>
            <p:txBody>
              <a:bodyPr wrap="square" rtlCol="0">
                <a:spAutoFit/>
              </a:bodyPr>
              <a:lstStyle/>
              <a:p>
                <a:pPr algn="ctr"/>
                <a:r>
                  <a:rPr lang="zh-CN" altLang="en-US" dirty="0" smtClean="0"/>
                  <a:t>罗马条约</a:t>
                </a:r>
                <a:endParaRPr lang="zh-CN" altLang="en-US" dirty="0"/>
              </a:p>
            </p:txBody>
          </p:sp>
          <p:sp>
            <p:nvSpPr>
              <p:cNvPr id="18" name="TextBox 17"/>
              <p:cNvSpPr txBox="1"/>
              <p:nvPr/>
            </p:nvSpPr>
            <p:spPr>
              <a:xfrm rot="20460000">
                <a:off x="2706314" y="2199192"/>
                <a:ext cx="949522" cy="515714"/>
              </a:xfrm>
              <a:prstGeom prst="rect">
                <a:avLst/>
              </a:prstGeom>
              <a:noFill/>
            </p:spPr>
            <p:txBody>
              <a:bodyPr wrap="square" rtlCol="0">
                <a:spAutoFit/>
              </a:bodyPr>
              <a:lstStyle/>
              <a:p>
                <a:pPr algn="ctr"/>
                <a:r>
                  <a:rPr lang="zh-CN" altLang="en-US" dirty="0" smtClean="0"/>
                  <a:t>马斯特里</a:t>
                </a:r>
                <a:endParaRPr lang="en-US" altLang="zh-CN" dirty="0" smtClean="0"/>
              </a:p>
              <a:p>
                <a:pPr algn="ctr"/>
                <a:r>
                  <a:rPr lang="zh-CN" altLang="en-US" dirty="0" smtClean="0"/>
                  <a:t>赫特条约</a:t>
                </a:r>
                <a:endParaRPr lang="zh-CN" altLang="en-US" dirty="0"/>
              </a:p>
            </p:txBody>
          </p:sp>
          <p:sp>
            <p:nvSpPr>
              <p:cNvPr id="19" name="TextBox 18"/>
              <p:cNvSpPr txBox="1"/>
              <p:nvPr/>
            </p:nvSpPr>
            <p:spPr>
              <a:xfrm rot="20460000">
                <a:off x="3708466" y="1881085"/>
                <a:ext cx="949522" cy="294694"/>
              </a:xfrm>
              <a:prstGeom prst="rect">
                <a:avLst/>
              </a:prstGeom>
              <a:noFill/>
            </p:spPr>
            <p:txBody>
              <a:bodyPr wrap="square" rtlCol="0">
                <a:spAutoFit/>
              </a:bodyPr>
              <a:lstStyle/>
              <a:p>
                <a:pPr algn="ctr"/>
                <a:r>
                  <a:rPr lang="zh-CN" altLang="en-US" dirty="0" smtClean="0"/>
                  <a:t>里斯本条约</a:t>
                </a:r>
                <a:endParaRPr lang="zh-CN" altLang="en-US" dirty="0"/>
              </a:p>
            </p:txBody>
          </p:sp>
        </p:grpSp>
        <p:sp>
          <p:nvSpPr>
            <p:cNvPr id="4" name="TextBox 3"/>
            <p:cNvSpPr txBox="1"/>
            <p:nvPr/>
          </p:nvSpPr>
          <p:spPr>
            <a:xfrm>
              <a:off x="827584" y="4155932"/>
              <a:ext cx="1080120" cy="618324"/>
            </a:xfrm>
            <a:prstGeom prst="rect">
              <a:avLst/>
            </a:prstGeom>
            <a:noFill/>
          </p:spPr>
          <p:txBody>
            <a:bodyPr wrap="square" rtlCol="0">
              <a:spAutoFit/>
            </a:bodyPr>
            <a:lstStyle/>
            <a:p>
              <a:r>
                <a:rPr lang="zh-CN" altLang="zh-CN" dirty="0" smtClean="0"/>
                <a:t>煤钢联营集团</a:t>
              </a:r>
              <a:endParaRPr lang="zh-CN" altLang="en-US" dirty="0"/>
            </a:p>
          </p:txBody>
        </p:sp>
        <p:sp>
          <p:nvSpPr>
            <p:cNvPr id="5" name="TextBox 4"/>
            <p:cNvSpPr txBox="1"/>
            <p:nvPr/>
          </p:nvSpPr>
          <p:spPr>
            <a:xfrm>
              <a:off x="2411760" y="4083924"/>
              <a:ext cx="1224136" cy="677213"/>
            </a:xfrm>
            <a:prstGeom prst="rect">
              <a:avLst/>
            </a:prstGeom>
            <a:noFill/>
          </p:spPr>
          <p:txBody>
            <a:bodyPr wrap="square" rtlCol="0">
              <a:spAutoFit/>
            </a:bodyPr>
            <a:lstStyle/>
            <a:p>
              <a:pPr algn="ctr"/>
              <a:r>
                <a:rPr lang="zh-CN" altLang="en-US" sz="2000" dirty="0" smtClean="0"/>
                <a:t>建立欧洲共同体</a:t>
              </a:r>
              <a:endParaRPr lang="zh-CN" altLang="en-US" sz="2000" dirty="0"/>
            </a:p>
          </p:txBody>
        </p:sp>
        <p:sp>
          <p:nvSpPr>
            <p:cNvPr id="6" name="TextBox 5"/>
            <p:cNvSpPr txBox="1"/>
            <p:nvPr/>
          </p:nvSpPr>
          <p:spPr>
            <a:xfrm>
              <a:off x="4084912" y="4096117"/>
              <a:ext cx="1080120" cy="677213"/>
            </a:xfrm>
            <a:prstGeom prst="rect">
              <a:avLst/>
            </a:prstGeom>
            <a:noFill/>
          </p:spPr>
          <p:txBody>
            <a:bodyPr wrap="square" rtlCol="0">
              <a:spAutoFit/>
            </a:bodyPr>
            <a:lstStyle/>
            <a:p>
              <a:pPr algn="ctr"/>
              <a:r>
                <a:rPr lang="zh-CN" altLang="en-US" sz="2000" dirty="0" smtClean="0"/>
                <a:t>建立欧洲联盟</a:t>
              </a:r>
              <a:endParaRPr lang="zh-CN" altLang="en-US" sz="2000" dirty="0"/>
            </a:p>
          </p:txBody>
        </p:sp>
        <p:sp>
          <p:nvSpPr>
            <p:cNvPr id="7" name="TextBox 6"/>
            <p:cNvSpPr txBox="1"/>
            <p:nvPr/>
          </p:nvSpPr>
          <p:spPr>
            <a:xfrm>
              <a:off x="5724128" y="4083923"/>
              <a:ext cx="1296144" cy="677213"/>
            </a:xfrm>
            <a:prstGeom prst="rect">
              <a:avLst/>
            </a:prstGeom>
            <a:noFill/>
          </p:spPr>
          <p:txBody>
            <a:bodyPr wrap="square" rtlCol="0">
              <a:spAutoFit/>
            </a:bodyPr>
            <a:lstStyle/>
            <a:p>
              <a:pPr algn="ctr"/>
              <a:r>
                <a:rPr lang="zh-CN" altLang="en-US" sz="2000" dirty="0" smtClean="0"/>
                <a:t>规划欧洲政治联盟</a:t>
              </a:r>
              <a:endParaRPr lang="zh-CN" altLang="en-US" sz="2000" dirty="0"/>
            </a:p>
          </p:txBody>
        </p:sp>
        <p:sp>
          <p:nvSpPr>
            <p:cNvPr id="8" name="TextBox 7"/>
            <p:cNvSpPr txBox="1"/>
            <p:nvPr/>
          </p:nvSpPr>
          <p:spPr>
            <a:xfrm>
              <a:off x="2428728" y="3663951"/>
              <a:ext cx="1224136" cy="382773"/>
            </a:xfrm>
            <a:prstGeom prst="rect">
              <a:avLst/>
            </a:prstGeom>
            <a:noFill/>
          </p:spPr>
          <p:txBody>
            <a:bodyPr wrap="square" rtlCol="0">
              <a:spAutoFit/>
            </a:bodyPr>
            <a:lstStyle/>
            <a:p>
              <a:pPr algn="ctr"/>
              <a:r>
                <a:rPr lang="en-US" altLang="zh-CN" sz="2000" dirty="0" smtClean="0"/>
                <a:t>1957</a:t>
              </a:r>
              <a:r>
                <a:rPr lang="zh-CN" altLang="en-US" sz="2000" dirty="0" smtClean="0"/>
                <a:t>年</a:t>
              </a:r>
              <a:endParaRPr lang="zh-CN" altLang="en-US" sz="2000" dirty="0"/>
            </a:p>
          </p:txBody>
        </p:sp>
        <p:sp>
          <p:nvSpPr>
            <p:cNvPr id="9" name="TextBox 8"/>
            <p:cNvSpPr txBox="1"/>
            <p:nvPr/>
          </p:nvSpPr>
          <p:spPr>
            <a:xfrm>
              <a:off x="5741096" y="3082292"/>
              <a:ext cx="1224136" cy="382773"/>
            </a:xfrm>
            <a:prstGeom prst="rect">
              <a:avLst/>
            </a:prstGeom>
            <a:noFill/>
          </p:spPr>
          <p:txBody>
            <a:bodyPr wrap="square" rtlCol="0">
              <a:spAutoFit/>
            </a:bodyPr>
            <a:lstStyle/>
            <a:p>
              <a:pPr algn="ctr"/>
              <a:r>
                <a:rPr lang="en-US" altLang="zh-CN" sz="2000" dirty="0" smtClean="0"/>
                <a:t>2007</a:t>
              </a:r>
              <a:r>
                <a:rPr lang="zh-CN" altLang="en-US" sz="2000" dirty="0" smtClean="0"/>
                <a:t>年</a:t>
              </a:r>
              <a:endParaRPr lang="zh-CN" altLang="en-US" sz="2000" dirty="0"/>
            </a:p>
          </p:txBody>
        </p:sp>
        <p:sp>
          <p:nvSpPr>
            <p:cNvPr id="10" name="TextBox 9"/>
            <p:cNvSpPr txBox="1"/>
            <p:nvPr/>
          </p:nvSpPr>
          <p:spPr>
            <a:xfrm>
              <a:off x="4084912" y="3388395"/>
              <a:ext cx="1224136" cy="382773"/>
            </a:xfrm>
            <a:prstGeom prst="rect">
              <a:avLst/>
            </a:prstGeom>
            <a:noFill/>
          </p:spPr>
          <p:txBody>
            <a:bodyPr wrap="square" rtlCol="0">
              <a:spAutoFit/>
            </a:bodyPr>
            <a:lstStyle/>
            <a:p>
              <a:pPr algn="ctr"/>
              <a:r>
                <a:rPr lang="en-US" altLang="zh-CN" sz="2000" dirty="0" smtClean="0"/>
                <a:t>1991</a:t>
              </a:r>
              <a:r>
                <a:rPr lang="zh-CN" altLang="en-US" sz="2000" dirty="0" smtClean="0"/>
                <a:t>年</a:t>
              </a:r>
              <a:endParaRPr lang="zh-CN" altLang="en-US" sz="2000" dirty="0"/>
            </a:p>
          </p:txBody>
        </p:sp>
      </p:grpSp>
      <p:sp>
        <p:nvSpPr>
          <p:cNvPr id="20" name="矩形 19"/>
          <p:cNvSpPr/>
          <p:nvPr/>
        </p:nvSpPr>
        <p:spPr>
          <a:xfrm>
            <a:off x="611560" y="4443958"/>
            <a:ext cx="1340432" cy="400110"/>
          </a:xfrm>
          <a:prstGeom prst="rect">
            <a:avLst/>
          </a:prstGeom>
        </p:spPr>
        <p:txBody>
          <a:bodyPr wrap="none">
            <a:spAutoFit/>
          </a:bodyPr>
          <a:lstStyle/>
          <a:p>
            <a:r>
              <a:rPr lang="en-US" altLang="zh-CN" sz="2000" dirty="0" smtClean="0"/>
              <a:t>6</a:t>
            </a:r>
            <a:r>
              <a:rPr lang="zh-CN" altLang="zh-CN" sz="2000" dirty="0" smtClean="0"/>
              <a:t>个创始国</a:t>
            </a:r>
            <a:endParaRPr lang="zh-CN" altLang="en-US" sz="2000" dirty="0"/>
          </a:p>
        </p:txBody>
      </p:sp>
      <p:sp>
        <p:nvSpPr>
          <p:cNvPr id="21" name="矩形 20"/>
          <p:cNvSpPr/>
          <p:nvPr/>
        </p:nvSpPr>
        <p:spPr>
          <a:xfrm>
            <a:off x="5580112" y="4443958"/>
            <a:ext cx="1470274" cy="400110"/>
          </a:xfrm>
          <a:prstGeom prst="rect">
            <a:avLst/>
          </a:prstGeom>
        </p:spPr>
        <p:txBody>
          <a:bodyPr wrap="none">
            <a:spAutoFit/>
          </a:bodyPr>
          <a:lstStyle/>
          <a:p>
            <a:r>
              <a:rPr lang="en-US" altLang="zh-CN" sz="2000" dirty="0" smtClean="0"/>
              <a:t>28</a:t>
            </a:r>
            <a:r>
              <a:rPr lang="zh-CN" altLang="zh-CN" sz="2000" dirty="0" smtClean="0"/>
              <a:t>个成员国</a:t>
            </a:r>
            <a:endParaRPr lang="zh-CN" altLang="en-US" sz="2000" dirty="0"/>
          </a:p>
        </p:txBody>
      </p:sp>
      <p:sp>
        <p:nvSpPr>
          <p:cNvPr id="22" name="任意多边形 21"/>
          <p:cNvSpPr/>
          <p:nvPr/>
        </p:nvSpPr>
        <p:spPr>
          <a:xfrm>
            <a:off x="2051720" y="4371950"/>
            <a:ext cx="3456384" cy="576064"/>
          </a:xfrm>
          <a:custGeom>
            <a:avLst/>
            <a:gdLst>
              <a:gd name="connsiteX0" fmla="*/ 0 w 3600400"/>
              <a:gd name="connsiteY0" fmla="*/ 180020 h 720080"/>
              <a:gd name="connsiteX1" fmla="*/ 3214956 w 3600400"/>
              <a:gd name="connsiteY1" fmla="*/ 180020 h 720080"/>
              <a:gd name="connsiteX2" fmla="*/ 3214956 w 3600400"/>
              <a:gd name="connsiteY2" fmla="*/ 0 h 720080"/>
              <a:gd name="connsiteX3" fmla="*/ 3600400 w 3600400"/>
              <a:gd name="connsiteY3" fmla="*/ 360040 h 720080"/>
              <a:gd name="connsiteX4" fmla="*/ 3214956 w 3600400"/>
              <a:gd name="connsiteY4" fmla="*/ 720080 h 720080"/>
              <a:gd name="connsiteX5" fmla="*/ 3214956 w 3600400"/>
              <a:gd name="connsiteY5" fmla="*/ 540060 h 720080"/>
              <a:gd name="connsiteX6" fmla="*/ 0 w 3600400"/>
              <a:gd name="connsiteY6" fmla="*/ 540060 h 720080"/>
              <a:gd name="connsiteX7" fmla="*/ 0 w 3600400"/>
              <a:gd name="connsiteY7" fmla="*/ 180020 h 720080"/>
              <a:gd name="connsiteX0" fmla="*/ 0 w 3600400"/>
              <a:gd name="connsiteY0" fmla="*/ 288032 h 720080"/>
              <a:gd name="connsiteX1" fmla="*/ 3214956 w 3600400"/>
              <a:gd name="connsiteY1" fmla="*/ 180020 h 720080"/>
              <a:gd name="connsiteX2" fmla="*/ 3214956 w 3600400"/>
              <a:gd name="connsiteY2" fmla="*/ 0 h 720080"/>
              <a:gd name="connsiteX3" fmla="*/ 3600400 w 3600400"/>
              <a:gd name="connsiteY3" fmla="*/ 360040 h 720080"/>
              <a:gd name="connsiteX4" fmla="*/ 3214956 w 3600400"/>
              <a:gd name="connsiteY4" fmla="*/ 720080 h 720080"/>
              <a:gd name="connsiteX5" fmla="*/ 3214956 w 3600400"/>
              <a:gd name="connsiteY5" fmla="*/ 540060 h 720080"/>
              <a:gd name="connsiteX6" fmla="*/ 0 w 3600400"/>
              <a:gd name="connsiteY6" fmla="*/ 540060 h 720080"/>
              <a:gd name="connsiteX7" fmla="*/ 0 w 3600400"/>
              <a:gd name="connsiteY7" fmla="*/ 288032 h 720080"/>
              <a:gd name="connsiteX0" fmla="*/ 0 w 3600400"/>
              <a:gd name="connsiteY0" fmla="*/ 288032 h 720080"/>
              <a:gd name="connsiteX1" fmla="*/ 3214956 w 3600400"/>
              <a:gd name="connsiteY1" fmla="*/ 180020 h 720080"/>
              <a:gd name="connsiteX2" fmla="*/ 3214956 w 3600400"/>
              <a:gd name="connsiteY2" fmla="*/ 0 h 720080"/>
              <a:gd name="connsiteX3" fmla="*/ 3600400 w 3600400"/>
              <a:gd name="connsiteY3" fmla="*/ 360040 h 720080"/>
              <a:gd name="connsiteX4" fmla="*/ 3214956 w 3600400"/>
              <a:gd name="connsiteY4" fmla="*/ 720080 h 720080"/>
              <a:gd name="connsiteX5" fmla="*/ 3214956 w 3600400"/>
              <a:gd name="connsiteY5" fmla="*/ 540060 h 720080"/>
              <a:gd name="connsiteX6" fmla="*/ 0 w 3600400"/>
              <a:gd name="connsiteY6" fmla="*/ 432048 h 720080"/>
              <a:gd name="connsiteX7" fmla="*/ 0 w 3600400"/>
              <a:gd name="connsiteY7" fmla="*/ 288032 h 720080"/>
              <a:gd name="connsiteX0" fmla="*/ 72008 w 3672408"/>
              <a:gd name="connsiteY0" fmla="*/ 288032 h 720080"/>
              <a:gd name="connsiteX1" fmla="*/ 3286964 w 3672408"/>
              <a:gd name="connsiteY1" fmla="*/ 180020 h 720080"/>
              <a:gd name="connsiteX2" fmla="*/ 3286964 w 3672408"/>
              <a:gd name="connsiteY2" fmla="*/ 0 h 720080"/>
              <a:gd name="connsiteX3" fmla="*/ 3672408 w 3672408"/>
              <a:gd name="connsiteY3" fmla="*/ 360040 h 720080"/>
              <a:gd name="connsiteX4" fmla="*/ 3286964 w 3672408"/>
              <a:gd name="connsiteY4" fmla="*/ 720080 h 720080"/>
              <a:gd name="connsiteX5" fmla="*/ 3286964 w 3672408"/>
              <a:gd name="connsiteY5" fmla="*/ 540060 h 720080"/>
              <a:gd name="connsiteX6" fmla="*/ 0 w 3672408"/>
              <a:gd name="connsiteY6" fmla="*/ 360040 h 720080"/>
              <a:gd name="connsiteX7" fmla="*/ 72008 w 3672408"/>
              <a:gd name="connsiteY7" fmla="*/ 288032 h 720080"/>
              <a:gd name="connsiteX0" fmla="*/ 0 w 3672408"/>
              <a:gd name="connsiteY0" fmla="*/ 288032 h 720080"/>
              <a:gd name="connsiteX1" fmla="*/ 3286964 w 3672408"/>
              <a:gd name="connsiteY1" fmla="*/ 180020 h 720080"/>
              <a:gd name="connsiteX2" fmla="*/ 3286964 w 3672408"/>
              <a:gd name="connsiteY2" fmla="*/ 0 h 720080"/>
              <a:gd name="connsiteX3" fmla="*/ 3672408 w 3672408"/>
              <a:gd name="connsiteY3" fmla="*/ 360040 h 720080"/>
              <a:gd name="connsiteX4" fmla="*/ 3286964 w 3672408"/>
              <a:gd name="connsiteY4" fmla="*/ 720080 h 720080"/>
              <a:gd name="connsiteX5" fmla="*/ 3286964 w 3672408"/>
              <a:gd name="connsiteY5" fmla="*/ 540060 h 720080"/>
              <a:gd name="connsiteX6" fmla="*/ 0 w 3672408"/>
              <a:gd name="connsiteY6" fmla="*/ 360040 h 720080"/>
              <a:gd name="connsiteX7" fmla="*/ 0 w 3672408"/>
              <a:gd name="connsiteY7" fmla="*/ 288032 h 720080"/>
              <a:gd name="connsiteX0" fmla="*/ 0 w 3672408"/>
              <a:gd name="connsiteY0" fmla="*/ 288032 h 720080"/>
              <a:gd name="connsiteX1" fmla="*/ 3286964 w 3672408"/>
              <a:gd name="connsiteY1" fmla="*/ 180020 h 720080"/>
              <a:gd name="connsiteX2" fmla="*/ 3286964 w 3672408"/>
              <a:gd name="connsiteY2" fmla="*/ 0 h 720080"/>
              <a:gd name="connsiteX3" fmla="*/ 3672408 w 3672408"/>
              <a:gd name="connsiteY3" fmla="*/ 360040 h 720080"/>
              <a:gd name="connsiteX4" fmla="*/ 3286964 w 3672408"/>
              <a:gd name="connsiteY4" fmla="*/ 720080 h 720080"/>
              <a:gd name="connsiteX5" fmla="*/ 3286964 w 3672408"/>
              <a:gd name="connsiteY5" fmla="*/ 540060 h 720080"/>
              <a:gd name="connsiteX6" fmla="*/ 0 w 3672408"/>
              <a:gd name="connsiteY6" fmla="*/ 432048 h 720080"/>
              <a:gd name="connsiteX7" fmla="*/ 0 w 3672408"/>
              <a:gd name="connsiteY7" fmla="*/ 288032 h 720080"/>
              <a:gd name="connsiteX0" fmla="*/ 0 w 3672408"/>
              <a:gd name="connsiteY0" fmla="*/ 360040 h 720080"/>
              <a:gd name="connsiteX1" fmla="*/ 3286964 w 3672408"/>
              <a:gd name="connsiteY1" fmla="*/ 180020 h 720080"/>
              <a:gd name="connsiteX2" fmla="*/ 3286964 w 3672408"/>
              <a:gd name="connsiteY2" fmla="*/ 0 h 720080"/>
              <a:gd name="connsiteX3" fmla="*/ 3672408 w 3672408"/>
              <a:gd name="connsiteY3" fmla="*/ 360040 h 720080"/>
              <a:gd name="connsiteX4" fmla="*/ 3286964 w 3672408"/>
              <a:gd name="connsiteY4" fmla="*/ 720080 h 720080"/>
              <a:gd name="connsiteX5" fmla="*/ 3286964 w 3672408"/>
              <a:gd name="connsiteY5" fmla="*/ 540060 h 720080"/>
              <a:gd name="connsiteX6" fmla="*/ 0 w 3672408"/>
              <a:gd name="connsiteY6" fmla="*/ 432048 h 720080"/>
              <a:gd name="connsiteX7" fmla="*/ 0 w 3672408"/>
              <a:gd name="connsiteY7" fmla="*/ 36004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2408" h="720080">
                <a:moveTo>
                  <a:pt x="0" y="360040"/>
                </a:moveTo>
                <a:lnTo>
                  <a:pt x="3286964" y="180020"/>
                </a:lnTo>
                <a:lnTo>
                  <a:pt x="3286964" y="0"/>
                </a:lnTo>
                <a:lnTo>
                  <a:pt x="3672408" y="360040"/>
                </a:lnTo>
                <a:lnTo>
                  <a:pt x="3286964" y="720080"/>
                </a:lnTo>
                <a:lnTo>
                  <a:pt x="3286964" y="540060"/>
                </a:lnTo>
                <a:lnTo>
                  <a:pt x="0" y="432048"/>
                </a:lnTo>
                <a:lnTo>
                  <a:pt x="0" y="360040"/>
                </a:lnTo>
                <a:close/>
              </a:path>
            </a:pathLst>
          </a:custGeom>
          <a:gradFill flip="none" rotWithShape="1">
            <a:gsLst>
              <a:gs pos="0">
                <a:srgbClr val="0112FF">
                  <a:alpha val="23000"/>
                </a:srgbClr>
              </a:gs>
              <a:gs pos="100000">
                <a:srgbClr val="0112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u=3388190267,2956720324&amp;fm=214&amp;gp=0.jpg"/>
          <p:cNvPicPr>
            <a:picLocks noChangeAspect="1"/>
          </p:cNvPicPr>
          <p:nvPr/>
        </p:nvPicPr>
        <p:blipFill>
          <a:blip r:embed="rId2" cstate="print"/>
          <a:stretch>
            <a:fillRect/>
          </a:stretch>
        </p:blipFill>
        <p:spPr>
          <a:xfrm>
            <a:off x="6372200" y="1059582"/>
            <a:ext cx="3240360" cy="3240360"/>
          </a:xfrm>
          <a:prstGeom prst="rect">
            <a:avLst/>
          </a:prstGeom>
        </p:spPr>
      </p:pic>
      <p:sp>
        <p:nvSpPr>
          <p:cNvPr id="24" name="矩形 23"/>
          <p:cNvSpPr/>
          <p:nvPr/>
        </p:nvSpPr>
        <p:spPr>
          <a:xfrm>
            <a:off x="323528" y="195486"/>
            <a:ext cx="8424936" cy="830997"/>
          </a:xfrm>
          <a:prstGeom prst="rect">
            <a:avLst/>
          </a:prstGeom>
        </p:spPr>
        <p:txBody>
          <a:bodyPr wrap="square">
            <a:spAutoFit/>
          </a:bodyPr>
          <a:lstStyle/>
          <a:p>
            <a:r>
              <a:rPr lang="en-US" altLang="zh-CN" sz="2000" dirty="0" smtClean="0">
                <a:latin typeface="黑体" pitchFamily="49" charset="-122"/>
                <a:ea typeface="黑体" pitchFamily="49" charset="-122"/>
              </a:rPr>
              <a:t>    </a:t>
            </a:r>
            <a:r>
              <a:rPr lang="zh-CN" altLang="zh-CN" sz="2400" dirty="0" smtClean="0">
                <a:latin typeface="黑体" pitchFamily="49" charset="-122"/>
                <a:ea typeface="黑体" pitchFamily="49" charset="-122"/>
              </a:rPr>
              <a:t>欧洲一体化为维护二战后的政治秩序、为维护世界和平、制约霸权主义发挥了不可替代的作用</a:t>
            </a:r>
            <a:r>
              <a:rPr lang="zh-CN" altLang="en-US" sz="2400" dirty="0" smtClean="0">
                <a:latin typeface="黑体" pitchFamily="49" charset="-122"/>
                <a:ea typeface="黑体" pitchFamily="49" charset="-122"/>
              </a:rPr>
              <a:t>。</a:t>
            </a:r>
            <a:endParaRPr lang="zh-CN" altLang="en-US" sz="2000" dirty="0">
              <a:latin typeface="黑体" pitchFamily="49" charset="-122"/>
              <a:ea typeface="黑体" pitchFamily="49" charset="-122"/>
            </a:endParaRPr>
          </a:p>
        </p:txBody>
      </p:sp>
      <p:sp>
        <p:nvSpPr>
          <p:cNvPr id="25" name="云形标注 24"/>
          <p:cNvSpPr/>
          <p:nvPr/>
        </p:nvSpPr>
        <p:spPr>
          <a:xfrm>
            <a:off x="611560" y="1203598"/>
            <a:ext cx="2160240" cy="1368152"/>
          </a:xfrm>
          <a:prstGeom prst="cloudCallout">
            <a:avLst>
              <a:gd name="adj1" fmla="val 84597"/>
              <a:gd name="adj2" fmla="val 14231"/>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21114020">
            <a:off x="712600" y="1501641"/>
            <a:ext cx="2236510" cy="707886"/>
          </a:xfrm>
          <a:prstGeom prst="rect">
            <a:avLst/>
          </a:prstGeom>
        </p:spPr>
        <p:txBody>
          <a:bodyPr wrap="none">
            <a:spAutoFit/>
          </a:bodyPr>
          <a:lstStyle/>
          <a:p>
            <a:r>
              <a:rPr lang="zh-CN" altLang="zh-CN" sz="2000" b="1" dirty="0" smtClean="0">
                <a:solidFill>
                  <a:schemeClr val="bg1"/>
                </a:solidFill>
              </a:rPr>
              <a:t>多极化世界中</a:t>
            </a:r>
            <a:endParaRPr lang="en-US" altLang="zh-CN" sz="2000" b="1" dirty="0" smtClean="0">
              <a:solidFill>
                <a:schemeClr val="bg1"/>
              </a:solidFill>
            </a:endParaRPr>
          </a:p>
          <a:p>
            <a:r>
              <a:rPr lang="zh-CN" altLang="zh-CN" sz="2000" b="1" dirty="0" smtClean="0">
                <a:solidFill>
                  <a:schemeClr val="bg1"/>
                </a:solidFill>
              </a:rPr>
              <a:t>“强有力的一极”</a:t>
            </a:r>
            <a:endParaRPr lang="zh-CN" altLang="en-US" sz="2000" b="1" dirty="0">
              <a:solidFill>
                <a:schemeClr val="bg1"/>
              </a:solidFill>
            </a:endParaRPr>
          </a:p>
        </p:txBody>
      </p:sp>
      <p:pic>
        <p:nvPicPr>
          <p:cNvPr id="27" name="Picture 14" descr="http://pic1.cxtuku.com/00/03/04/b324ffabfb34.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13" b="93151" l="3774" r="98585"/>
                    </a14:imgEffect>
                  </a14:imgLayer>
                </a14:imgProps>
              </a:ext>
            </a:extLst>
          </a:blip>
          <a:srcRect b="5263"/>
          <a:stretch>
            <a:fillRect/>
          </a:stretch>
        </p:blipFill>
        <p:spPr bwMode="auto">
          <a:xfrm>
            <a:off x="3275856" y="1059582"/>
            <a:ext cx="882679" cy="864096"/>
          </a:xfrm>
          <a:prstGeom prst="rect">
            <a:avLst/>
          </a:prstGeom>
          <a:noFill/>
        </p:spPr>
      </p:pic>
      <p:sp>
        <p:nvSpPr>
          <p:cNvPr id="28" name="矩形 27"/>
          <p:cNvSpPr/>
          <p:nvPr/>
        </p:nvSpPr>
        <p:spPr>
          <a:xfrm>
            <a:off x="6948264" y="4299942"/>
            <a:ext cx="1872208" cy="683264"/>
          </a:xfrm>
          <a:prstGeom prst="rect">
            <a:avLst/>
          </a:prstGeom>
        </p:spPr>
        <p:txBody>
          <a:bodyPr wrap="square">
            <a:spAutoFit/>
          </a:bodyPr>
          <a:lstStyle/>
          <a:p>
            <a:pPr algn="ctr">
              <a:lnSpc>
                <a:spcPct val="120000"/>
              </a:lnSpc>
            </a:pPr>
            <a:r>
              <a:rPr lang="zh-CN" altLang="zh-CN" sz="1600" dirty="0" smtClean="0"/>
              <a:t>欧盟在国际事务中</a:t>
            </a:r>
            <a:endParaRPr lang="en-US" altLang="zh-CN" sz="1600" dirty="0" smtClean="0"/>
          </a:p>
          <a:p>
            <a:pPr algn="ctr">
              <a:lnSpc>
                <a:spcPct val="120000"/>
              </a:lnSpc>
            </a:pPr>
            <a:r>
              <a:rPr lang="zh-CN" altLang="zh-CN" sz="1600" dirty="0" smtClean="0"/>
              <a:t>的影响力不断提高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500"/>
                                        <p:tgtEl>
                                          <p:spTgt spid="23"/>
                                        </p:tgtEl>
                                      </p:cBhvr>
                                    </p:animEffec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par>
                          <p:cTn id="27" fill="hold">
                            <p:stCondLst>
                              <p:cond delay="2000"/>
                            </p:stCondLst>
                            <p:childTnLst>
                              <p:par>
                                <p:cTn id="28" presetID="9"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dissolve">
                                      <p:cBhvr>
                                        <p:cTn id="30" dur="500"/>
                                        <p:tgtEl>
                                          <p:spTgt spid="28"/>
                                        </p:tgtEl>
                                      </p:cBhvr>
                                    </p:animEffect>
                                  </p:childTnLst>
                                </p:cTn>
                              </p:par>
                            </p:childTnLst>
                          </p:cTn>
                        </p:par>
                        <p:par>
                          <p:cTn id="31" fill="hold">
                            <p:stCondLst>
                              <p:cond delay="2500"/>
                            </p:stCondLst>
                            <p:childTnLst>
                              <p:par>
                                <p:cTn id="32" presetID="14" presetClass="entr" presetSubtype="1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500"/>
                                        <p:tgtEl>
                                          <p:spTgt spid="25"/>
                                        </p:tgtEl>
                                      </p:cBhvr>
                                    </p:animEffect>
                                  </p:childTnLst>
                                </p:cTn>
                              </p:par>
                            </p:childTnLst>
                          </p:cTn>
                        </p:par>
                        <p:par>
                          <p:cTn id="35" fill="hold">
                            <p:stCondLst>
                              <p:cond delay="3000"/>
                            </p:stCondLst>
                            <p:childTnLst>
                              <p:par>
                                <p:cTn id="36" presetID="1" presetClass="entr" presetSubtype="0"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4" grpId="0"/>
      <p:bldP spid="25"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法国</a:t>
            </a:r>
            <a:r>
              <a:rPr lang="zh-CN" altLang="zh-CN" dirty="0" smtClean="0"/>
              <a:t>极右翼组织</a:t>
            </a:r>
            <a:r>
              <a:rPr lang="zh-CN" altLang="en-US" dirty="0" smtClean="0"/>
              <a:t>崛起</a:t>
            </a:r>
            <a:endParaRPr lang="zh-CN" altLang="en-US" dirty="0"/>
          </a:p>
        </p:txBody>
      </p:sp>
      <p:grpSp>
        <p:nvGrpSpPr>
          <p:cNvPr id="16" name="组合 15"/>
          <p:cNvGrpSpPr/>
          <p:nvPr/>
        </p:nvGrpSpPr>
        <p:grpSpPr>
          <a:xfrm>
            <a:off x="162578" y="1059582"/>
            <a:ext cx="3977374" cy="3880134"/>
            <a:chOff x="162578" y="1059582"/>
            <a:chExt cx="3977374" cy="3880134"/>
          </a:xfrm>
        </p:grpSpPr>
        <p:pic>
          <p:nvPicPr>
            <p:cNvPr id="92162" name="Picture 2" descr="F:\欧洲危机\d4ee90dda144ad346e3a56b6d7a20cf430ad8543.jpg"/>
            <p:cNvPicPr>
              <a:picLocks noChangeAspect="1" noChangeArrowheads="1"/>
            </p:cNvPicPr>
            <p:nvPr/>
          </p:nvPicPr>
          <p:blipFill>
            <a:blip r:embed="rId2" cstate="print"/>
            <a:srcRect t="1822"/>
            <a:stretch>
              <a:fillRect/>
            </a:stretch>
          </p:blipFill>
          <p:spPr bwMode="auto">
            <a:xfrm>
              <a:off x="467544" y="1059582"/>
              <a:ext cx="3672408" cy="3880134"/>
            </a:xfrm>
            <a:prstGeom prst="rect">
              <a:avLst/>
            </a:prstGeom>
            <a:noFill/>
          </p:spPr>
        </p:pic>
        <p:sp>
          <p:nvSpPr>
            <p:cNvPr id="4" name="矩形 3"/>
            <p:cNvSpPr/>
            <p:nvPr/>
          </p:nvSpPr>
          <p:spPr>
            <a:xfrm>
              <a:off x="323528" y="1059582"/>
              <a:ext cx="1826141" cy="584775"/>
            </a:xfrm>
            <a:prstGeom prst="rect">
              <a:avLst/>
            </a:prstGeom>
            <a:solidFill>
              <a:schemeClr val="bg1"/>
            </a:solidFill>
          </p:spPr>
          <p:txBody>
            <a:bodyPr wrap="none">
              <a:spAutoFit/>
            </a:bodyPr>
            <a:lstStyle/>
            <a:p>
              <a:pPr algn="ctr"/>
              <a:r>
                <a:rPr lang="zh-CN" altLang="en-US" sz="1600" dirty="0" smtClean="0"/>
                <a:t>法国大区选举</a:t>
              </a:r>
              <a:endParaRPr lang="en-US" altLang="zh-CN" sz="1600" dirty="0" smtClean="0"/>
            </a:p>
            <a:p>
              <a:pPr algn="ctr"/>
              <a:r>
                <a:rPr lang="zh-CN" altLang="en-US" sz="1600" dirty="0" smtClean="0"/>
                <a:t>第一轮的竞选结果</a:t>
              </a:r>
              <a:endParaRPr lang="zh-CN" altLang="en-US" sz="1600" dirty="0"/>
            </a:p>
          </p:txBody>
        </p:sp>
        <p:sp>
          <p:nvSpPr>
            <p:cNvPr id="6" name="TextBox 5"/>
            <p:cNvSpPr txBox="1"/>
            <p:nvPr/>
          </p:nvSpPr>
          <p:spPr>
            <a:xfrm>
              <a:off x="755576" y="2279446"/>
              <a:ext cx="648072" cy="261610"/>
            </a:xfrm>
            <a:prstGeom prst="rect">
              <a:avLst/>
            </a:prstGeom>
            <a:solidFill>
              <a:schemeClr val="bg1"/>
            </a:solidFill>
          </p:spPr>
          <p:txBody>
            <a:bodyPr wrap="square" rtlCol="0">
              <a:spAutoFit/>
            </a:bodyPr>
            <a:lstStyle/>
            <a:p>
              <a:r>
                <a:rPr lang="zh-CN" altLang="en-US" sz="1050" dirty="0" smtClean="0"/>
                <a:t>右翼</a:t>
              </a:r>
              <a:endParaRPr lang="zh-CN" altLang="en-US" sz="1050" dirty="0"/>
            </a:p>
          </p:txBody>
        </p:sp>
        <p:sp>
          <p:nvSpPr>
            <p:cNvPr id="15" name="矩形 14"/>
            <p:cNvSpPr/>
            <p:nvPr/>
          </p:nvSpPr>
          <p:spPr>
            <a:xfrm>
              <a:off x="1043608" y="2211710"/>
              <a:ext cx="57606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62578" y="1635646"/>
              <a:ext cx="1097054" cy="1080120"/>
              <a:chOff x="4572000" y="1851670"/>
              <a:chExt cx="1097054" cy="1080120"/>
            </a:xfrm>
          </p:grpSpPr>
          <p:sp>
            <p:nvSpPr>
              <p:cNvPr id="13" name="矩形 12"/>
              <p:cNvSpPr/>
              <p:nvPr/>
            </p:nvSpPr>
            <p:spPr>
              <a:xfrm>
                <a:off x="4572000" y="1923678"/>
                <a:ext cx="1008112"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4572000" y="1851670"/>
                <a:ext cx="1097054" cy="1004366"/>
                <a:chOff x="3979002" y="1851670"/>
                <a:chExt cx="1097054" cy="1004366"/>
              </a:xfrm>
            </p:grpSpPr>
            <p:pic>
              <p:nvPicPr>
                <p:cNvPr id="92163" name="Picture 3"/>
                <p:cNvPicPr>
                  <a:picLocks noChangeAspect="1" noChangeArrowheads="1"/>
                </p:cNvPicPr>
                <p:nvPr/>
              </p:nvPicPr>
              <p:blipFill>
                <a:blip r:embed="rId3" cstate="print"/>
                <a:srcRect/>
                <a:stretch>
                  <a:fillRect/>
                </a:stretch>
              </p:blipFill>
              <p:spPr bwMode="auto">
                <a:xfrm>
                  <a:off x="3979002" y="1851670"/>
                  <a:ext cx="457643" cy="425863"/>
                </a:xfrm>
                <a:prstGeom prst="rect">
                  <a:avLst/>
                </a:prstGeom>
                <a:noFill/>
                <a:ln w="9525">
                  <a:noFill/>
                  <a:miter lim="800000"/>
                  <a:headEnd/>
                  <a:tailEnd/>
                </a:ln>
              </p:spPr>
            </p:pic>
            <p:pic>
              <p:nvPicPr>
                <p:cNvPr id="92164" name="Picture 4"/>
                <p:cNvPicPr>
                  <a:picLocks noChangeAspect="1" noChangeArrowheads="1"/>
                </p:cNvPicPr>
                <p:nvPr/>
              </p:nvPicPr>
              <p:blipFill>
                <a:blip r:embed="rId4" cstate="print"/>
                <a:srcRect/>
                <a:stretch>
                  <a:fillRect/>
                </a:stretch>
              </p:blipFill>
              <p:spPr bwMode="auto">
                <a:xfrm>
                  <a:off x="4059477" y="2235200"/>
                  <a:ext cx="271669" cy="319051"/>
                </a:xfrm>
                <a:prstGeom prst="rect">
                  <a:avLst/>
                </a:prstGeom>
                <a:noFill/>
                <a:ln w="9525">
                  <a:noFill/>
                  <a:miter lim="800000"/>
                  <a:headEnd/>
                  <a:tailEnd/>
                </a:ln>
              </p:spPr>
            </p:pic>
            <p:sp>
              <p:nvSpPr>
                <p:cNvPr id="5" name="TextBox 4"/>
                <p:cNvSpPr txBox="1"/>
                <p:nvPr/>
              </p:nvSpPr>
              <p:spPr>
                <a:xfrm>
                  <a:off x="4283968" y="1995686"/>
                  <a:ext cx="648072" cy="261610"/>
                </a:xfrm>
                <a:prstGeom prst="rect">
                  <a:avLst/>
                </a:prstGeom>
                <a:solidFill>
                  <a:schemeClr val="bg1"/>
                </a:solidFill>
              </p:spPr>
              <p:txBody>
                <a:bodyPr wrap="square" rtlCol="0">
                  <a:spAutoFit/>
                </a:bodyPr>
                <a:lstStyle/>
                <a:p>
                  <a:r>
                    <a:rPr lang="zh-CN" altLang="en-US" sz="1050" dirty="0" smtClean="0"/>
                    <a:t>左翼</a:t>
                  </a:r>
                  <a:endParaRPr lang="zh-CN" altLang="en-US" sz="1050" dirty="0"/>
                </a:p>
              </p:txBody>
            </p:sp>
            <p:sp>
              <p:nvSpPr>
                <p:cNvPr id="7" name="TextBox 6"/>
                <p:cNvSpPr txBox="1"/>
                <p:nvPr/>
              </p:nvSpPr>
              <p:spPr>
                <a:xfrm>
                  <a:off x="4283968" y="2283718"/>
                  <a:ext cx="648072" cy="261610"/>
                </a:xfrm>
                <a:prstGeom prst="rect">
                  <a:avLst/>
                </a:prstGeom>
                <a:solidFill>
                  <a:schemeClr val="bg1"/>
                </a:solidFill>
              </p:spPr>
              <p:txBody>
                <a:bodyPr wrap="square" rtlCol="0">
                  <a:spAutoFit/>
                </a:bodyPr>
                <a:lstStyle/>
                <a:p>
                  <a:r>
                    <a:rPr lang="zh-CN" altLang="en-US" sz="1050" dirty="0" smtClean="0"/>
                    <a:t>右翼</a:t>
                  </a:r>
                  <a:endParaRPr lang="zh-CN" altLang="en-US" sz="1050" dirty="0"/>
                </a:p>
              </p:txBody>
            </p:sp>
            <p:pic>
              <p:nvPicPr>
                <p:cNvPr id="92165" name="Picture 5"/>
                <p:cNvPicPr>
                  <a:picLocks noChangeAspect="1" noChangeArrowheads="1"/>
                </p:cNvPicPr>
                <p:nvPr/>
              </p:nvPicPr>
              <p:blipFill>
                <a:blip r:embed="rId5" cstate="print"/>
                <a:srcRect/>
                <a:stretch>
                  <a:fillRect/>
                </a:stretch>
              </p:blipFill>
              <p:spPr bwMode="auto">
                <a:xfrm>
                  <a:off x="4067944" y="2571750"/>
                  <a:ext cx="300815" cy="284286"/>
                </a:xfrm>
                <a:prstGeom prst="rect">
                  <a:avLst/>
                </a:prstGeom>
                <a:noFill/>
                <a:ln w="9525">
                  <a:noFill/>
                  <a:miter lim="800000"/>
                  <a:headEnd/>
                  <a:tailEnd/>
                </a:ln>
              </p:spPr>
            </p:pic>
            <p:sp>
              <p:nvSpPr>
                <p:cNvPr id="11" name="TextBox 10"/>
                <p:cNvSpPr txBox="1"/>
                <p:nvPr/>
              </p:nvSpPr>
              <p:spPr>
                <a:xfrm>
                  <a:off x="4283968" y="2571750"/>
                  <a:ext cx="792088" cy="253916"/>
                </a:xfrm>
                <a:prstGeom prst="rect">
                  <a:avLst/>
                </a:prstGeom>
                <a:solidFill>
                  <a:schemeClr val="bg1"/>
                </a:solidFill>
              </p:spPr>
              <p:txBody>
                <a:bodyPr wrap="square" rtlCol="0">
                  <a:spAutoFit/>
                </a:bodyPr>
                <a:lstStyle/>
                <a:p>
                  <a:r>
                    <a:rPr lang="zh-CN" altLang="en-US" sz="1050" dirty="0" smtClean="0"/>
                    <a:t>国民阵线</a:t>
                  </a:r>
                  <a:endParaRPr lang="zh-CN" altLang="en-US" sz="1050" dirty="0"/>
                </a:p>
              </p:txBody>
            </p:sp>
          </p:grpSp>
        </p:grpSp>
      </p:grpSp>
      <p:grpSp>
        <p:nvGrpSpPr>
          <p:cNvPr id="40" name="组合 39"/>
          <p:cNvGrpSpPr/>
          <p:nvPr/>
        </p:nvGrpSpPr>
        <p:grpSpPr>
          <a:xfrm>
            <a:off x="4355976" y="915566"/>
            <a:ext cx="4358543" cy="902236"/>
            <a:chOff x="4355976" y="915566"/>
            <a:chExt cx="4358543" cy="902236"/>
          </a:xfrm>
        </p:grpSpPr>
        <p:sp>
          <p:nvSpPr>
            <p:cNvPr id="24" name="矩形 23"/>
            <p:cNvSpPr/>
            <p:nvPr/>
          </p:nvSpPr>
          <p:spPr>
            <a:xfrm>
              <a:off x="6897462" y="1156991"/>
              <a:ext cx="1634978" cy="648072"/>
            </a:xfrm>
            <a:prstGeom prst="rect">
              <a:avLst/>
            </a:prstGeom>
            <a:solidFill>
              <a:srgbClr val="C85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0" name="组合 19"/>
            <p:cNvGrpSpPr/>
            <p:nvPr/>
          </p:nvGrpSpPr>
          <p:grpSpPr>
            <a:xfrm>
              <a:off x="5652120" y="1161263"/>
              <a:ext cx="1224136" cy="648072"/>
              <a:chOff x="4644008" y="1059582"/>
              <a:chExt cx="1224136" cy="648072"/>
            </a:xfrm>
          </p:grpSpPr>
          <p:sp>
            <p:nvSpPr>
              <p:cNvPr id="18" name="矩形 17"/>
              <p:cNvSpPr/>
              <p:nvPr/>
            </p:nvSpPr>
            <p:spPr>
              <a:xfrm>
                <a:off x="4644008" y="1059582"/>
                <a:ext cx="1224136" cy="648072"/>
              </a:xfrm>
              <a:prstGeom prst="rect">
                <a:avLst/>
              </a:prstGeom>
              <a:solidFill>
                <a:srgbClr val="C85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矩形 16"/>
              <p:cNvSpPr/>
              <p:nvPr/>
            </p:nvSpPr>
            <p:spPr>
              <a:xfrm>
                <a:off x="4716016" y="1203598"/>
                <a:ext cx="1107996" cy="369332"/>
              </a:xfrm>
              <a:prstGeom prst="rect">
                <a:avLst/>
              </a:prstGeom>
            </p:spPr>
            <p:txBody>
              <a:bodyPr wrap="none">
                <a:spAutoFit/>
              </a:bodyPr>
              <a:lstStyle/>
              <a:p>
                <a:r>
                  <a:rPr lang="zh-CN" altLang="zh-CN" dirty="0" smtClean="0">
                    <a:solidFill>
                      <a:schemeClr val="bg1"/>
                    </a:solidFill>
                  </a:rPr>
                  <a:t>左翼</a:t>
                </a:r>
                <a:r>
                  <a:rPr lang="zh-CN" altLang="en-US" dirty="0" smtClean="0">
                    <a:solidFill>
                      <a:schemeClr val="bg1"/>
                    </a:solidFill>
                  </a:rPr>
                  <a:t>政党</a:t>
                </a:r>
                <a:endParaRPr lang="zh-CN" altLang="en-US" dirty="0">
                  <a:solidFill>
                    <a:schemeClr val="bg1"/>
                  </a:solidFill>
                </a:endParaRPr>
              </a:p>
            </p:txBody>
          </p:sp>
        </p:grpSp>
        <p:pic>
          <p:nvPicPr>
            <p:cNvPr id="19" name="Picture 2" descr="法国社会党党徽"/>
            <p:cNvPicPr>
              <a:picLocks noChangeAspect="1" noChangeArrowheads="1"/>
            </p:cNvPicPr>
            <p:nvPr/>
          </p:nvPicPr>
          <p:blipFill>
            <a:blip r:embed="rId6" cstate="print"/>
            <a:srcRect/>
            <a:stretch>
              <a:fillRect/>
            </a:stretch>
          </p:blipFill>
          <p:spPr bwMode="auto">
            <a:xfrm>
              <a:off x="4860032" y="915566"/>
              <a:ext cx="792088" cy="892900"/>
            </a:xfrm>
            <a:prstGeom prst="rect">
              <a:avLst/>
            </a:prstGeom>
            <a:noFill/>
          </p:spPr>
        </p:pic>
        <p:sp>
          <p:nvSpPr>
            <p:cNvPr id="23" name="矩形 22"/>
            <p:cNvSpPr/>
            <p:nvPr/>
          </p:nvSpPr>
          <p:spPr>
            <a:xfrm>
              <a:off x="7189689" y="1171471"/>
              <a:ext cx="1524830" cy="646331"/>
            </a:xfrm>
            <a:prstGeom prst="rect">
              <a:avLst/>
            </a:prstGeom>
          </p:spPr>
          <p:txBody>
            <a:bodyPr wrap="square">
              <a:spAutoFit/>
            </a:bodyPr>
            <a:lstStyle/>
            <a:p>
              <a:r>
                <a:rPr lang="zh-CN" altLang="zh-CN" dirty="0" smtClean="0">
                  <a:solidFill>
                    <a:schemeClr val="bg1"/>
                  </a:solidFill>
                </a:rPr>
                <a:t>墨守陈规</a:t>
              </a:r>
              <a:endParaRPr lang="en-US" altLang="zh-CN" dirty="0" smtClean="0">
                <a:solidFill>
                  <a:schemeClr val="bg1"/>
                </a:solidFill>
              </a:endParaRPr>
            </a:p>
            <a:p>
              <a:r>
                <a:rPr lang="zh-CN" altLang="zh-CN" dirty="0" smtClean="0">
                  <a:solidFill>
                    <a:schemeClr val="bg1"/>
                  </a:solidFill>
                </a:rPr>
                <a:t>不思改革</a:t>
              </a:r>
              <a:endParaRPr lang="zh-CN" altLang="en-US" dirty="0">
                <a:solidFill>
                  <a:schemeClr val="bg1"/>
                </a:solidFill>
              </a:endParaRPr>
            </a:p>
          </p:txBody>
        </p:sp>
        <p:sp>
          <p:nvSpPr>
            <p:cNvPr id="41" name="TextBox 40"/>
            <p:cNvSpPr txBox="1"/>
            <p:nvPr/>
          </p:nvSpPr>
          <p:spPr>
            <a:xfrm>
              <a:off x="4355976" y="987574"/>
              <a:ext cx="430887" cy="792088"/>
            </a:xfrm>
            <a:prstGeom prst="rect">
              <a:avLst/>
            </a:prstGeom>
            <a:noFill/>
          </p:spPr>
          <p:txBody>
            <a:bodyPr vert="eaVert" wrap="square" rtlCol="0">
              <a:spAutoFit/>
            </a:bodyPr>
            <a:lstStyle/>
            <a:p>
              <a:r>
                <a:rPr lang="zh-CN" altLang="zh-CN" sz="1600" dirty="0" smtClean="0"/>
                <a:t>社会党</a:t>
              </a:r>
              <a:endParaRPr lang="zh-CN" altLang="en-US" sz="1600" dirty="0"/>
            </a:p>
          </p:txBody>
        </p:sp>
      </p:grpSp>
      <p:grpSp>
        <p:nvGrpSpPr>
          <p:cNvPr id="45" name="组合 44"/>
          <p:cNvGrpSpPr/>
          <p:nvPr/>
        </p:nvGrpSpPr>
        <p:grpSpPr>
          <a:xfrm>
            <a:off x="4355976" y="1923678"/>
            <a:ext cx="4187426" cy="936104"/>
            <a:chOff x="4355976" y="1923678"/>
            <a:chExt cx="4187426" cy="936104"/>
          </a:xfrm>
        </p:grpSpPr>
        <p:pic>
          <p:nvPicPr>
            <p:cNvPr id="92168" name="Picture 8"/>
            <p:cNvPicPr>
              <a:picLocks noChangeAspect="1" noChangeArrowheads="1"/>
            </p:cNvPicPr>
            <p:nvPr/>
          </p:nvPicPr>
          <p:blipFill>
            <a:blip r:embed="rId7" cstate="print"/>
            <a:srcRect l="13433" r="19401"/>
            <a:stretch>
              <a:fillRect/>
            </a:stretch>
          </p:blipFill>
          <p:spPr bwMode="auto">
            <a:xfrm>
              <a:off x="4716016" y="1923678"/>
              <a:ext cx="1152128" cy="870373"/>
            </a:xfrm>
            <a:prstGeom prst="rect">
              <a:avLst/>
            </a:prstGeom>
            <a:noFill/>
            <a:ln w="9525">
              <a:noFill/>
              <a:miter lim="800000"/>
              <a:headEnd/>
              <a:tailEnd/>
            </a:ln>
            <a:effectLst/>
          </p:spPr>
        </p:pic>
        <p:sp>
          <p:nvSpPr>
            <p:cNvPr id="28" name="矩形 27"/>
            <p:cNvSpPr/>
            <p:nvPr/>
          </p:nvSpPr>
          <p:spPr>
            <a:xfrm>
              <a:off x="6897462" y="2067694"/>
              <a:ext cx="1634978" cy="648072"/>
            </a:xfrm>
            <a:prstGeom prst="rect">
              <a:avLst/>
            </a:prstGeom>
            <a:solidFill>
              <a:srgbClr val="0F7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9" name="组合 28"/>
            <p:cNvGrpSpPr/>
            <p:nvPr/>
          </p:nvGrpSpPr>
          <p:grpSpPr>
            <a:xfrm>
              <a:off x="5652120" y="2071966"/>
              <a:ext cx="1224136" cy="648072"/>
              <a:chOff x="4644008" y="1059582"/>
              <a:chExt cx="1224136" cy="648072"/>
            </a:xfrm>
            <a:solidFill>
              <a:srgbClr val="0F7CA7"/>
            </a:solidFill>
          </p:grpSpPr>
          <p:sp>
            <p:nvSpPr>
              <p:cNvPr id="30" name="矩形 29"/>
              <p:cNvSpPr/>
              <p:nvPr/>
            </p:nvSpPr>
            <p:spPr>
              <a:xfrm>
                <a:off x="4644008" y="1059582"/>
                <a:ext cx="1224136" cy="648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矩形 30"/>
              <p:cNvSpPr/>
              <p:nvPr/>
            </p:nvSpPr>
            <p:spPr>
              <a:xfrm>
                <a:off x="4716016" y="1203598"/>
                <a:ext cx="1107996" cy="369332"/>
              </a:xfrm>
              <a:prstGeom prst="rect">
                <a:avLst/>
              </a:prstGeom>
              <a:grpFill/>
            </p:spPr>
            <p:txBody>
              <a:bodyPr wrap="none">
                <a:spAutoFit/>
              </a:bodyPr>
              <a:lstStyle/>
              <a:p>
                <a:r>
                  <a:rPr lang="zh-CN" altLang="en-US" dirty="0" smtClean="0">
                    <a:solidFill>
                      <a:schemeClr val="bg1"/>
                    </a:solidFill>
                  </a:rPr>
                  <a:t>右</a:t>
                </a:r>
                <a:r>
                  <a:rPr lang="zh-CN" altLang="zh-CN" dirty="0" smtClean="0">
                    <a:solidFill>
                      <a:schemeClr val="bg1"/>
                    </a:solidFill>
                  </a:rPr>
                  <a:t>翼</a:t>
                </a:r>
                <a:r>
                  <a:rPr lang="zh-CN" altLang="en-US" dirty="0" smtClean="0">
                    <a:solidFill>
                      <a:schemeClr val="bg1"/>
                    </a:solidFill>
                  </a:rPr>
                  <a:t>政党</a:t>
                </a:r>
                <a:endParaRPr lang="zh-CN" altLang="en-US" dirty="0">
                  <a:solidFill>
                    <a:schemeClr val="bg1"/>
                  </a:solidFill>
                </a:endParaRPr>
              </a:p>
            </p:txBody>
          </p:sp>
        </p:grpSp>
        <p:sp>
          <p:nvSpPr>
            <p:cNvPr id="32" name="矩形 31"/>
            <p:cNvSpPr/>
            <p:nvPr/>
          </p:nvSpPr>
          <p:spPr>
            <a:xfrm>
              <a:off x="6973742" y="2071966"/>
              <a:ext cx="1569660" cy="646331"/>
            </a:xfrm>
            <a:prstGeom prst="rect">
              <a:avLst/>
            </a:prstGeom>
            <a:noFill/>
          </p:spPr>
          <p:txBody>
            <a:bodyPr wrap="none">
              <a:spAutoFit/>
            </a:bodyPr>
            <a:lstStyle/>
            <a:p>
              <a:pPr algn="ctr"/>
              <a:r>
                <a:rPr lang="zh-CN" altLang="zh-CN" dirty="0" smtClean="0">
                  <a:solidFill>
                    <a:schemeClr val="bg1"/>
                  </a:solidFill>
                </a:rPr>
                <a:t>在政治取向上</a:t>
              </a:r>
              <a:endParaRPr lang="en-US" altLang="zh-CN" dirty="0" smtClean="0">
                <a:solidFill>
                  <a:schemeClr val="bg1"/>
                </a:solidFill>
              </a:endParaRPr>
            </a:p>
            <a:p>
              <a:pPr algn="ctr"/>
              <a:r>
                <a:rPr lang="zh-CN" altLang="zh-CN" dirty="0" smtClean="0">
                  <a:solidFill>
                    <a:schemeClr val="bg1"/>
                  </a:solidFill>
                </a:rPr>
                <a:t>向极右靠拢</a:t>
              </a:r>
              <a:endParaRPr lang="zh-CN" altLang="en-US" dirty="0">
                <a:solidFill>
                  <a:schemeClr val="bg1"/>
                </a:solidFill>
              </a:endParaRPr>
            </a:p>
          </p:txBody>
        </p:sp>
        <p:sp>
          <p:nvSpPr>
            <p:cNvPr id="42" name="TextBox 41"/>
            <p:cNvSpPr txBox="1"/>
            <p:nvPr/>
          </p:nvSpPr>
          <p:spPr>
            <a:xfrm>
              <a:off x="4355976" y="2067694"/>
              <a:ext cx="430887" cy="792088"/>
            </a:xfrm>
            <a:prstGeom prst="rect">
              <a:avLst/>
            </a:prstGeom>
            <a:noFill/>
          </p:spPr>
          <p:txBody>
            <a:bodyPr vert="eaVert" wrap="square" rtlCol="0">
              <a:spAutoFit/>
            </a:bodyPr>
            <a:lstStyle/>
            <a:p>
              <a:r>
                <a:rPr lang="zh-CN" altLang="en-US" sz="1600" dirty="0" smtClean="0"/>
                <a:t>共和</a:t>
              </a:r>
              <a:r>
                <a:rPr lang="zh-CN" altLang="zh-CN" sz="1600" dirty="0" smtClean="0"/>
                <a:t>党</a:t>
              </a:r>
              <a:endParaRPr lang="zh-CN" altLang="en-US" sz="1600" dirty="0"/>
            </a:p>
          </p:txBody>
        </p:sp>
      </p:grpSp>
      <p:grpSp>
        <p:nvGrpSpPr>
          <p:cNvPr id="46" name="组合 45"/>
          <p:cNvGrpSpPr/>
          <p:nvPr/>
        </p:nvGrpSpPr>
        <p:grpSpPr>
          <a:xfrm>
            <a:off x="4355976" y="2859782"/>
            <a:ext cx="4248472" cy="1080120"/>
            <a:chOff x="4355976" y="2859782"/>
            <a:chExt cx="4248472" cy="1080120"/>
          </a:xfrm>
        </p:grpSpPr>
        <p:pic>
          <p:nvPicPr>
            <p:cNvPr id="92172" name="Picture 12" descr="https://timgsa.baidu.com/timg?image&amp;quality=80&amp;size=b9999_10000&amp;sec=1486569844425&amp;di=4d289e233b1ac5f07d1fa785238bf868&amp;imgtype=0&amp;src=http%3A%2F%2Fstatic.iyuba.com%2Fimages%2Fvoa%2F1782.jpg"/>
            <p:cNvPicPr>
              <a:picLocks noChangeAspect="1" noChangeArrowheads="1"/>
            </p:cNvPicPr>
            <p:nvPr/>
          </p:nvPicPr>
          <p:blipFill>
            <a:blip r:embed="rId8" cstate="print"/>
            <a:srcRect l="60479" b="29441"/>
            <a:stretch>
              <a:fillRect/>
            </a:stretch>
          </p:blipFill>
          <p:spPr bwMode="auto">
            <a:xfrm>
              <a:off x="4805139" y="2859782"/>
              <a:ext cx="846981" cy="1008112"/>
            </a:xfrm>
            <a:prstGeom prst="rect">
              <a:avLst/>
            </a:prstGeom>
            <a:noFill/>
          </p:spPr>
        </p:pic>
        <p:sp>
          <p:nvSpPr>
            <p:cNvPr id="35" name="矩形 34"/>
            <p:cNvSpPr/>
            <p:nvPr/>
          </p:nvSpPr>
          <p:spPr>
            <a:xfrm>
              <a:off x="6897462" y="3075806"/>
              <a:ext cx="1706986" cy="648072"/>
            </a:xfrm>
            <a:prstGeom prst="rect">
              <a:avLst/>
            </a:prstGeom>
            <a:solidFill>
              <a:srgbClr val="70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36" name="组合 35"/>
            <p:cNvGrpSpPr/>
            <p:nvPr/>
          </p:nvGrpSpPr>
          <p:grpSpPr>
            <a:xfrm>
              <a:off x="5652120" y="3080078"/>
              <a:ext cx="1224136" cy="648072"/>
              <a:chOff x="4644008" y="1059582"/>
              <a:chExt cx="1224136" cy="648072"/>
            </a:xfrm>
            <a:solidFill>
              <a:srgbClr val="707070"/>
            </a:solidFill>
          </p:grpSpPr>
          <p:sp>
            <p:nvSpPr>
              <p:cNvPr id="37" name="矩形 36"/>
              <p:cNvSpPr/>
              <p:nvPr/>
            </p:nvSpPr>
            <p:spPr>
              <a:xfrm>
                <a:off x="4644008" y="1059582"/>
                <a:ext cx="1224136" cy="648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矩形 37"/>
              <p:cNvSpPr/>
              <p:nvPr/>
            </p:nvSpPr>
            <p:spPr>
              <a:xfrm>
                <a:off x="4716016" y="1203598"/>
                <a:ext cx="1107996" cy="369332"/>
              </a:xfrm>
              <a:prstGeom prst="rect">
                <a:avLst/>
              </a:prstGeom>
              <a:grpFill/>
            </p:spPr>
            <p:txBody>
              <a:bodyPr wrap="none">
                <a:spAutoFit/>
              </a:bodyPr>
              <a:lstStyle/>
              <a:p>
                <a:r>
                  <a:rPr lang="zh-CN" altLang="en-US" dirty="0" smtClean="0">
                    <a:solidFill>
                      <a:schemeClr val="bg1"/>
                    </a:solidFill>
                  </a:rPr>
                  <a:t>国民阵线</a:t>
                </a:r>
                <a:endParaRPr lang="zh-CN" altLang="en-US" dirty="0">
                  <a:solidFill>
                    <a:schemeClr val="bg1"/>
                  </a:solidFill>
                </a:endParaRPr>
              </a:p>
            </p:txBody>
          </p:sp>
        </p:grpSp>
        <p:sp>
          <p:nvSpPr>
            <p:cNvPr id="39" name="矩形 38"/>
            <p:cNvSpPr/>
            <p:nvPr/>
          </p:nvSpPr>
          <p:spPr>
            <a:xfrm>
              <a:off x="7238442" y="3080078"/>
              <a:ext cx="1107996" cy="646331"/>
            </a:xfrm>
            <a:prstGeom prst="rect">
              <a:avLst/>
            </a:prstGeom>
            <a:solidFill>
              <a:srgbClr val="707070"/>
            </a:solidFill>
          </p:spPr>
          <p:txBody>
            <a:bodyPr wrap="none">
              <a:spAutoFit/>
            </a:bodyPr>
            <a:lstStyle/>
            <a:p>
              <a:pPr algn="ctr"/>
              <a:r>
                <a:rPr lang="zh-CN" altLang="zh-CN" dirty="0" smtClean="0">
                  <a:solidFill>
                    <a:schemeClr val="bg1"/>
                  </a:solidFill>
                </a:rPr>
                <a:t>鹬蚌相争</a:t>
              </a:r>
              <a:endParaRPr lang="en-US" altLang="zh-CN" dirty="0" smtClean="0">
                <a:solidFill>
                  <a:schemeClr val="bg1"/>
                </a:solidFill>
              </a:endParaRPr>
            </a:p>
            <a:p>
              <a:pPr algn="ctr"/>
              <a:r>
                <a:rPr lang="zh-CN" altLang="zh-CN" dirty="0" smtClean="0">
                  <a:solidFill>
                    <a:schemeClr val="bg1"/>
                  </a:solidFill>
                </a:rPr>
                <a:t>渔翁得利</a:t>
              </a:r>
              <a:endParaRPr lang="zh-CN" altLang="en-US" dirty="0">
                <a:solidFill>
                  <a:schemeClr val="bg1"/>
                </a:solidFill>
              </a:endParaRPr>
            </a:p>
          </p:txBody>
        </p:sp>
        <p:sp>
          <p:nvSpPr>
            <p:cNvPr id="43" name="TextBox 42"/>
            <p:cNvSpPr txBox="1"/>
            <p:nvPr/>
          </p:nvSpPr>
          <p:spPr>
            <a:xfrm>
              <a:off x="4355976" y="3003798"/>
              <a:ext cx="430887" cy="936104"/>
            </a:xfrm>
            <a:prstGeom prst="rect">
              <a:avLst/>
            </a:prstGeom>
            <a:noFill/>
          </p:spPr>
          <p:txBody>
            <a:bodyPr vert="eaVert" wrap="square" rtlCol="0">
              <a:spAutoFit/>
            </a:bodyPr>
            <a:lstStyle/>
            <a:p>
              <a:r>
                <a:rPr lang="zh-CN" altLang="en-US" sz="1600" dirty="0" smtClean="0"/>
                <a:t>国民阵线</a:t>
              </a:r>
              <a:endParaRPr lang="zh-CN" altLang="en-US" sz="1600" dirty="0"/>
            </a:p>
          </p:txBody>
        </p:sp>
      </p:grpSp>
      <p:sp>
        <p:nvSpPr>
          <p:cNvPr id="44" name="矩形 43"/>
          <p:cNvSpPr/>
          <p:nvPr/>
        </p:nvSpPr>
        <p:spPr>
          <a:xfrm>
            <a:off x="4355976" y="4011910"/>
            <a:ext cx="4572000" cy="830997"/>
          </a:xfrm>
          <a:prstGeom prst="rect">
            <a:avLst/>
          </a:prstGeom>
        </p:spPr>
        <p:txBody>
          <a:bodyPr>
            <a:spAutoFit/>
          </a:bodyPr>
          <a:lstStyle/>
          <a:p>
            <a:pPr>
              <a:lnSpc>
                <a:spcPct val="120000"/>
              </a:lnSpc>
            </a:pPr>
            <a:r>
              <a:rPr lang="en-US" altLang="zh-CN" sz="2000" dirty="0" smtClean="0"/>
              <a:t>         </a:t>
            </a:r>
            <a:r>
              <a:rPr lang="zh-CN" altLang="zh-CN" sz="2000" dirty="0" smtClean="0"/>
              <a:t>正是西方多党制政体把“体制外”的玛丽娜一步步推向国家权力的顶峰</a:t>
            </a:r>
            <a:r>
              <a:rPr lang="zh-CN" altLang="en-US" sz="20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left)">
                                      <p:cBhvr>
                                        <p:cTn id="20" dur="500"/>
                                        <p:tgtEl>
                                          <p:spTgt spid="46"/>
                                        </p:tgtEl>
                                      </p:cBhvr>
                                    </p:animEffect>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a:xfrm>
            <a:off x="467544" y="987574"/>
            <a:ext cx="4248472" cy="400110"/>
          </a:xfrm>
          <a:prstGeom prst="rect">
            <a:avLst/>
          </a:prstGeom>
          <a:solidFill>
            <a:schemeClr val="bg1"/>
          </a:solidFill>
        </p:spPr>
        <p:txBody>
          <a:bodyPr wrap="square" rtlCol="0">
            <a:spAutoFit/>
          </a:bodyPr>
          <a:lstStyle/>
          <a:p>
            <a:r>
              <a:rPr lang="zh-CN" altLang="en-US" sz="2000" dirty="0" smtClean="0"/>
              <a:t>欧洲右翼党派崛起   影响各国大选</a:t>
            </a:r>
            <a:endParaRPr lang="zh-CN" altLang="en-US" sz="2000" dirty="0"/>
          </a:p>
        </p:txBody>
      </p:sp>
      <p:sp>
        <p:nvSpPr>
          <p:cNvPr id="2" name="标题 1"/>
          <p:cNvSpPr>
            <a:spLocks noGrp="1"/>
          </p:cNvSpPr>
          <p:nvPr>
            <p:ph type="title"/>
          </p:nvPr>
        </p:nvSpPr>
        <p:spPr/>
        <p:txBody>
          <a:bodyPr/>
          <a:lstStyle/>
          <a:p>
            <a:r>
              <a:rPr lang="zh-CN" altLang="zh-CN" dirty="0"/>
              <a:t>极右翼组织在欧洲崛起</a:t>
            </a:r>
            <a:endParaRPr lang="zh-CN" altLang="en-US" dirty="0"/>
          </a:p>
        </p:txBody>
      </p:sp>
      <p:sp>
        <p:nvSpPr>
          <p:cNvPr id="5" name="矩形 4"/>
          <p:cNvSpPr/>
          <p:nvPr/>
        </p:nvSpPr>
        <p:spPr>
          <a:xfrm>
            <a:off x="122569" y="4450724"/>
            <a:ext cx="4881479" cy="461665"/>
          </a:xfrm>
          <a:prstGeom prst="rect">
            <a:avLst/>
          </a:prstGeom>
        </p:spPr>
        <p:txBody>
          <a:bodyPr wrap="square">
            <a:spAutoFit/>
          </a:bodyPr>
          <a:lstStyle/>
          <a:p>
            <a:pPr algn="ctr"/>
            <a:r>
              <a:rPr lang="zh-CN" altLang="en-US" sz="1200" dirty="0">
                <a:solidFill>
                  <a:srgbClr val="383838"/>
                </a:solidFill>
                <a:latin typeface="simsun" panose="02010600030101010101" pitchFamily="2" charset="-122"/>
                <a:ea typeface="simsun" panose="02010600030101010101" pitchFamily="2" charset="-122"/>
              </a:rPr>
              <a:t>从左至右分别为：意大利“北方联盟”党魁萨尔维尼、德国选择党主席佩特里，荷兰自由党领导人维尔德斯以及法国国民阵线党首勒</a:t>
            </a:r>
            <a:r>
              <a:rPr lang="zh-CN" altLang="en-US" sz="1200" dirty="0" smtClean="0">
                <a:solidFill>
                  <a:srgbClr val="383838"/>
                </a:solidFill>
                <a:latin typeface="simsun" panose="02010600030101010101" pitchFamily="2" charset="-122"/>
                <a:ea typeface="simsun" panose="02010600030101010101" pitchFamily="2" charset="-122"/>
              </a:rPr>
              <a:t>庞</a:t>
            </a:r>
            <a:endParaRPr lang="zh-CN" altLang="en-US" sz="1200"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26" y="1459692"/>
            <a:ext cx="4266882" cy="2560129"/>
          </a:xfrm>
          <a:prstGeom prst="rect">
            <a:avLst/>
          </a:prstGeom>
          <a:ln w="57150" cap="sq" cmpd="thickThin">
            <a:solidFill>
              <a:srgbClr val="000000"/>
            </a:solidFill>
            <a:prstDash val="solid"/>
            <a:miter lim="800000"/>
          </a:ln>
          <a:effectLst>
            <a:innerShdw blurRad="76200">
              <a:srgbClr val="000000"/>
            </a:innerShdw>
          </a:effectLst>
        </p:spPr>
      </p:pic>
      <p:sp>
        <p:nvSpPr>
          <p:cNvPr id="14" name="矩形 13"/>
          <p:cNvSpPr/>
          <p:nvPr/>
        </p:nvSpPr>
        <p:spPr>
          <a:xfrm>
            <a:off x="365162" y="4107716"/>
            <a:ext cx="4455067" cy="369332"/>
          </a:xfrm>
          <a:prstGeom prst="rect">
            <a:avLst/>
          </a:prstGeom>
        </p:spPr>
        <p:txBody>
          <a:bodyPr wrap="none">
            <a:spAutoFit/>
          </a:bodyPr>
          <a:lstStyle/>
          <a:p>
            <a:pPr algn="ctr"/>
            <a:r>
              <a:rPr lang="zh-CN" altLang="en-US" dirty="0">
                <a:solidFill>
                  <a:srgbClr val="191919"/>
                </a:solidFill>
                <a:latin typeface="+mn-ea"/>
              </a:rPr>
              <a:t>特朗普就职第二天 欧洲极右政党首开峰会</a:t>
            </a:r>
            <a:endParaRPr lang="zh-CN" altLang="en-US" b="0" i="0" dirty="0">
              <a:solidFill>
                <a:srgbClr val="191919"/>
              </a:solidFill>
              <a:effectLst/>
              <a:latin typeface="+mn-ea"/>
            </a:endParaRPr>
          </a:p>
        </p:txBody>
      </p:sp>
      <p:sp>
        <p:nvSpPr>
          <p:cNvPr id="15" name="Rectangle 5"/>
          <p:cNvSpPr>
            <a:spLocks noChangeArrowheads="1"/>
          </p:cNvSpPr>
          <p:nvPr/>
        </p:nvSpPr>
        <p:spPr bwMode="auto">
          <a:xfrm flipH="1">
            <a:off x="5148064" y="3219822"/>
            <a:ext cx="3744416" cy="1569660"/>
          </a:xfrm>
          <a:prstGeom prst="rect">
            <a:avLst/>
          </a:prstGeom>
          <a:noFill/>
          <a:ln w="19050">
            <a:solidFill>
              <a:srgbClr val="C00000"/>
            </a:solidFill>
            <a:prstDash val="dash"/>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fontAlgn="base">
              <a:lnSpc>
                <a:spcPct val="120000"/>
              </a:lnSpc>
              <a:spcBef>
                <a:spcPct val="0"/>
              </a:spcBef>
              <a:spcAft>
                <a:spcPct val="0"/>
              </a:spcAft>
              <a:buClrTx/>
              <a:buSzTx/>
              <a:buFontTx/>
              <a:buNone/>
              <a:tabLst/>
            </a:pPr>
            <a:r>
              <a:rPr lang="zh-CN" altLang="zh-CN" sz="2000" dirty="0" smtClean="0"/>
              <a:t>极右翼政党在欧洲的崛起正孕育着“欧洲特朗普”的出现。</a:t>
            </a:r>
            <a:r>
              <a:rPr lang="zh-CN" altLang="en-US" sz="2000" dirty="0" smtClean="0"/>
              <a:t>这</a:t>
            </a:r>
            <a:r>
              <a:rPr lang="zh-CN" altLang="zh-CN" sz="2000" dirty="0" smtClean="0"/>
              <a:t>是西方民主制度陷入困境和走入歧途而产生的必然结果。</a:t>
            </a:r>
          </a:p>
        </p:txBody>
      </p:sp>
      <p:pic>
        <p:nvPicPr>
          <p:cNvPr id="16" name="Picture 12"/>
          <p:cNvPicPr>
            <a:picLocks noChangeAspect="1" noChangeArrowheads="1"/>
          </p:cNvPicPr>
          <p:nvPr/>
        </p:nvPicPr>
        <p:blipFill rotWithShape="1">
          <a:blip r:embed="rId4" cstate="print"/>
          <a:srcRect t="3336"/>
          <a:stretch/>
        </p:blipFill>
        <p:spPr bwMode="auto">
          <a:xfrm>
            <a:off x="6588224" y="987574"/>
            <a:ext cx="2483769" cy="2160240"/>
          </a:xfrm>
          <a:prstGeom prst="rect">
            <a:avLst/>
          </a:prstGeom>
          <a:noFill/>
          <a:ln w="9525">
            <a:noFill/>
            <a:miter lim="800000"/>
            <a:headEnd/>
            <a:tailEnd/>
          </a:ln>
          <a:effectLst/>
        </p:spPr>
      </p:pic>
      <p:grpSp>
        <p:nvGrpSpPr>
          <p:cNvPr id="17" name="组合 16"/>
          <p:cNvGrpSpPr/>
          <p:nvPr/>
        </p:nvGrpSpPr>
        <p:grpSpPr>
          <a:xfrm>
            <a:off x="4716016" y="1131590"/>
            <a:ext cx="2021937" cy="1853157"/>
            <a:chOff x="4788024" y="1131590"/>
            <a:chExt cx="2021937" cy="1853157"/>
          </a:xfrm>
        </p:grpSpPr>
        <p:pic>
          <p:nvPicPr>
            <p:cNvPr id="18" name="Picture 4" descr="https://timgsa.baidu.com/timg?image&amp;quality=80&amp;size=b9999_10000&amp;sec=1486571338681&amp;di=5c268d518208ca3ff006c1f446ca2828&amp;imgtype=0&amp;src=http%3A%2F%2Fwww.jiakao.com%2Fbzdq%2Fcss%2Fj6wrfwUcqSP.jpg"/>
            <p:cNvPicPr>
              <a:picLocks noChangeAspect="1" noChangeArrowheads="1"/>
            </p:cNvPicPr>
            <p:nvPr/>
          </p:nvPicPr>
          <p:blipFill>
            <a:blip r:embed="rId5" cstate="print"/>
            <a:srcRect/>
            <a:stretch>
              <a:fillRect/>
            </a:stretch>
          </p:blipFill>
          <p:spPr bwMode="auto">
            <a:xfrm>
              <a:off x="5004048" y="1131590"/>
              <a:ext cx="1296144" cy="1296144"/>
            </a:xfrm>
            <a:prstGeom prst="rect">
              <a:avLst/>
            </a:prstGeom>
            <a:noFill/>
          </p:spPr>
        </p:pic>
        <p:pic>
          <p:nvPicPr>
            <p:cNvPr id="19" name="Picture 13" descr="F:\欧洲危机\timg76.png"/>
            <p:cNvPicPr>
              <a:picLocks noChangeAspect="1" noChangeArrowheads="1"/>
            </p:cNvPicPr>
            <p:nvPr/>
          </p:nvPicPr>
          <p:blipFill>
            <a:blip r:embed="rId6" cstate="print"/>
            <a:srcRect/>
            <a:stretch>
              <a:fillRect/>
            </a:stretch>
          </p:blipFill>
          <p:spPr bwMode="auto">
            <a:xfrm>
              <a:off x="4788024" y="2211710"/>
              <a:ext cx="2021937" cy="773037"/>
            </a:xfrm>
            <a:prstGeom prst="rect">
              <a:avLst/>
            </a:prstGeom>
            <a:noFill/>
          </p:spPr>
        </p:pic>
      </p:grpSp>
    </p:spTree>
    <p:extLst>
      <p:ext uri="{BB962C8B-B14F-4D97-AF65-F5344CB8AC3E}">
        <p14:creationId xmlns:p14="http://schemas.microsoft.com/office/powerpoint/2010/main" val="218359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4" presetClass="entr" presetSubtype="32"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2000"/>
                                        <p:tgtEl>
                                          <p:spTgt spid="7"/>
                                        </p:tgtEl>
                                      </p:cBhvr>
                                    </p:animEffec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20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fltVal val="0"/>
                                          </p:val>
                                        </p:tav>
                                        <p:tav tm="100000">
                                          <p:val>
                                            <p:strVal val="#ppt_w"/>
                                          </p:val>
                                        </p:tav>
                                      </p:tavLst>
                                    </p:anim>
                                    <p:anim calcmode="lin" valueType="num">
                                      <p:cBhvr>
                                        <p:cTn id="21" dur="1000" fill="hold"/>
                                        <p:tgtEl>
                                          <p:spTgt spid="17"/>
                                        </p:tgtEl>
                                        <p:attrNameLst>
                                          <p:attrName>ppt_h</p:attrName>
                                        </p:attrNameLst>
                                      </p:cBhvr>
                                      <p:tavLst>
                                        <p:tav tm="0">
                                          <p:val>
                                            <p:fltVal val="0"/>
                                          </p:val>
                                        </p:tav>
                                        <p:tav tm="100000">
                                          <p:val>
                                            <p:strVal val="#ppt_h"/>
                                          </p:val>
                                        </p:tav>
                                      </p:tavLst>
                                    </p:anim>
                                    <p:anim calcmode="lin" valueType="num">
                                      <p:cBhvr>
                                        <p:cTn id="22" dur="1000" fill="hold"/>
                                        <p:tgtEl>
                                          <p:spTgt spid="17"/>
                                        </p:tgtEl>
                                        <p:attrNameLst>
                                          <p:attrName>style.rotation</p:attrName>
                                        </p:attrNameLst>
                                      </p:cBhvr>
                                      <p:tavLst>
                                        <p:tav tm="0">
                                          <p:val>
                                            <p:fltVal val="90"/>
                                          </p:val>
                                        </p:tav>
                                        <p:tav tm="100000">
                                          <p:val>
                                            <p:fltVal val="0"/>
                                          </p:val>
                                        </p:tav>
                                      </p:tavLst>
                                    </p:anim>
                                    <p:animEffect transition="in" filter="fade">
                                      <p:cBhvr>
                                        <p:cTn id="23" dur="1000"/>
                                        <p:tgtEl>
                                          <p:spTgt spid="17"/>
                                        </p:tgtEl>
                                      </p:cBhvr>
                                    </p:animEffect>
                                  </p:childTnLst>
                                </p:cTn>
                              </p:par>
                            </p:childTnLst>
                          </p:cTn>
                        </p:par>
                        <p:par>
                          <p:cTn id="24" fill="hold">
                            <p:stCondLst>
                              <p:cond delay="3000"/>
                            </p:stCondLst>
                            <p:childTnLst>
                              <p:par>
                                <p:cTn id="25" presetID="12" presetClass="entr" presetSubtype="2"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lide(fromRight)">
                                      <p:cBhvr>
                                        <p:cTn id="27" dur="500"/>
                                        <p:tgtEl>
                                          <p:spTgt spid="16"/>
                                        </p:tgtEl>
                                      </p:cBhvr>
                                    </p:animEffect>
                                  </p:childTnLst>
                                </p:cTn>
                              </p:par>
                            </p:childTnLst>
                          </p:cTn>
                        </p:par>
                        <p:par>
                          <p:cTn id="28" fill="hold">
                            <p:stCondLst>
                              <p:cond delay="3500"/>
                            </p:stCondLst>
                            <p:childTnLst>
                              <p:par>
                                <p:cTn id="29" presetID="9"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14" grpId="0"/>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郑重声明.png"/>
          <p:cNvPicPr>
            <a:picLocks noChangeAspect="1"/>
          </p:cNvPicPr>
          <p:nvPr/>
        </p:nvPicPr>
        <p:blipFill>
          <a:blip r:embed="rId2" cstate="print"/>
          <a:srcRect/>
          <a:stretch>
            <a:fillRect/>
          </a:stretch>
        </p:blipFill>
        <p:spPr bwMode="auto">
          <a:xfrm>
            <a:off x="1928794" y="1607337"/>
            <a:ext cx="5768975" cy="1991916"/>
          </a:xfrm>
          <a:prstGeom prst="rect">
            <a:avLst/>
          </a:prstGeom>
          <a:noFill/>
          <a:ln w="9525">
            <a:noFill/>
            <a:miter lim="800000"/>
            <a:headEnd/>
            <a:tailEnd/>
          </a:ln>
        </p:spPr>
      </p:pic>
    </p:spTree>
    <p:extLst>
      <p:ext uri="{BB962C8B-B14F-4D97-AF65-F5344CB8AC3E}">
        <p14:creationId xmlns:p14="http://schemas.microsoft.com/office/powerpoint/2010/main" val="39482523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
          <p:cNvSpPr>
            <a:spLocks noChangeShapeType="1"/>
          </p:cNvSpPr>
          <p:nvPr/>
        </p:nvSpPr>
        <p:spPr bwMode="gray">
          <a:xfrm>
            <a:off x="1811338" y="1091803"/>
            <a:ext cx="0" cy="234672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4" y="-3572"/>
            <a:ext cx="1552575" cy="1189435"/>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4" y="-7144"/>
            <a:ext cx="1895475" cy="1139429"/>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0716"/>
            <a:ext cx="2138362" cy="1185863"/>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0716"/>
            <a:ext cx="2338387" cy="1220391"/>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9" y="3327798"/>
            <a:ext cx="3525837" cy="1826419"/>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3356372"/>
            <a:ext cx="3265488" cy="179427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3388519"/>
            <a:ext cx="2946400" cy="1758554"/>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164431"/>
            <a:ext cx="0" cy="2218135"/>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4" y="1545431"/>
            <a:ext cx="4968875" cy="1025129"/>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247900"/>
            <a:ext cx="5473700" cy="32385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3343275"/>
            <a:ext cx="1762125" cy="161925"/>
          </a:xfrm>
          <a:prstGeom prst="rect">
            <a:avLst/>
          </a:prstGeom>
          <a:solidFill>
            <a:schemeClr val="bg2"/>
          </a:solidFill>
          <a:ln w="9525">
            <a:noFill/>
            <a:miter lim="800000"/>
            <a:headEnd/>
            <a:tailEnd/>
          </a:ln>
        </p:spPr>
        <p:txBody>
          <a:bodyPr wrap="none" anchor="ctr"/>
          <a:lstStyle/>
          <a:p>
            <a:endParaRPr lang="zh-CN" altLang="en-US"/>
          </a:p>
        </p:txBody>
      </p:sp>
      <p:pic>
        <p:nvPicPr>
          <p:cNvPr id="22" name="图片 2" descr="章.tif"/>
          <p:cNvPicPr>
            <a:picLocks noChangeAspect="1"/>
          </p:cNvPicPr>
          <p:nvPr/>
        </p:nvPicPr>
        <p:blipFill>
          <a:blip r:embed="rId2" cstate="print"/>
          <a:srcRect/>
          <a:stretch>
            <a:fillRect/>
          </a:stretch>
        </p:blipFill>
        <p:spPr bwMode="auto">
          <a:xfrm>
            <a:off x="561956" y="1812132"/>
            <a:ext cx="1152525" cy="866775"/>
          </a:xfrm>
          <a:prstGeom prst="rect">
            <a:avLst/>
          </a:prstGeom>
          <a:noFill/>
          <a:ln w="9525">
            <a:noFill/>
            <a:miter lim="800000"/>
            <a:headEnd/>
            <a:tailEnd/>
          </a:ln>
        </p:spPr>
      </p:pic>
      <p:sp>
        <p:nvSpPr>
          <p:cNvPr id="23" name="Freeform 20"/>
          <p:cNvSpPr>
            <a:spLocks/>
          </p:cNvSpPr>
          <p:nvPr/>
        </p:nvSpPr>
        <p:spPr bwMode="gray">
          <a:xfrm>
            <a:off x="1811370" y="-7144"/>
            <a:ext cx="7332662" cy="5210175"/>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158426" y="1446602"/>
            <a:ext cx="6715172" cy="1754326"/>
          </a:xfrm>
          <a:prstGeom prst="rect">
            <a:avLst/>
          </a:prstGeom>
          <a:noFill/>
        </p:spPr>
        <p:txBody>
          <a:bodyPr wrap="square">
            <a:spAutoFit/>
          </a:bodyPr>
          <a:lstStyle/>
          <a:p>
            <a:pPr algn="just">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《时事报告》杂志是中央宣传部主管的时政月刊，是广大党员干部以及宣传、教育工作者认识、把握国内外形势政策、做好宣传教育工作的必备学习资料。</a:t>
            </a:r>
            <a:endPar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endParaRPr>
          </a:p>
          <a:p>
            <a:pPr algn="just">
              <a:defRPr/>
            </a:pP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a:t>
            </a:r>
            <a:r>
              <a:rPr lang="zh-CN"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供各级领导干部讲形势、作报告和公开选拔、竞争上岗，大中专院校和中学思想政治课教师讲授形势与政策课和时事课，参加公务员考试以及关心国内外形势的读者使用。</a:t>
            </a:r>
          </a:p>
        </p:txBody>
      </p:sp>
      <p:pic>
        <p:nvPicPr>
          <p:cNvPr id="24" name="图片 23" descr="实施报告.gif"/>
          <p:cNvPicPr>
            <a:picLocks noChangeAspect="1"/>
          </p:cNvPicPr>
          <p:nvPr/>
        </p:nvPicPr>
        <p:blipFill>
          <a:blip r:embed="rId3" cstate="print"/>
          <a:stretch>
            <a:fillRect/>
          </a:stretch>
        </p:blipFill>
        <p:spPr>
          <a:xfrm>
            <a:off x="1732810" y="107139"/>
            <a:ext cx="7554098" cy="3780000"/>
          </a:xfrm>
          <a:prstGeom prst="rect">
            <a:avLst/>
          </a:prstGeom>
        </p:spPr>
      </p:pic>
      <p:sp>
        <p:nvSpPr>
          <p:cNvPr id="25" name="Text Box 8"/>
          <p:cNvSpPr txBox="1">
            <a:spLocks noChangeArrowheads="1"/>
          </p:cNvSpPr>
          <p:nvPr/>
        </p:nvSpPr>
        <p:spPr bwMode="gray">
          <a:xfrm>
            <a:off x="0" y="3291830"/>
            <a:ext cx="2711450" cy="261610"/>
          </a:xfrm>
          <a:prstGeom prst="rect">
            <a:avLst/>
          </a:prstGeom>
          <a:noFill/>
          <a:ln w="9525">
            <a:noFill/>
            <a:miter lim="800000"/>
            <a:headEnd/>
            <a:tailEnd/>
          </a:ln>
        </p:spPr>
        <p:txBody>
          <a:bodyPr wrap="square">
            <a:spAutoFit/>
          </a:bodyPr>
          <a:lstStyle/>
          <a:p>
            <a:r>
              <a:rPr lang="en-US" altLang="zh-CN" sz="1100" b="1" dirty="0">
                <a:solidFill>
                  <a:srgbClr val="A6A6A6"/>
                </a:solidFill>
                <a:latin typeface="Arial" pitchFamily="34" charset="0"/>
                <a:ea typeface="黑体" pitchFamily="2" charset="-122"/>
                <a:cs typeface="Arial" pitchFamily="34" charset="0"/>
              </a:rPr>
              <a:t>www.xingshizhengce.com</a:t>
            </a:r>
            <a:endParaRPr lang="zh-CN" altLang="en-US" sz="1100" b="1" dirty="0">
              <a:solidFill>
                <a:srgbClr val="A6A6A6"/>
              </a:solidFill>
              <a:latin typeface="Arial" pitchFamily="34" charset="0"/>
              <a:ea typeface="黑体" pitchFamily="2" charset="-122"/>
            </a:endParaRPr>
          </a:p>
        </p:txBody>
      </p:sp>
    </p:spTree>
    <p:extLst>
      <p:ext uri="{BB962C8B-B14F-4D97-AF65-F5344CB8AC3E}">
        <p14:creationId xmlns:p14="http://schemas.microsoft.com/office/powerpoint/2010/main" val="36693823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
          <p:cNvSpPr>
            <a:spLocks noChangeShapeType="1"/>
          </p:cNvSpPr>
          <p:nvPr/>
        </p:nvSpPr>
        <p:spPr bwMode="gray">
          <a:xfrm>
            <a:off x="1811338" y="1091803"/>
            <a:ext cx="0" cy="234672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4" y="-3572"/>
            <a:ext cx="1552575" cy="1189435"/>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4" y="-7144"/>
            <a:ext cx="1895475" cy="1139429"/>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0716"/>
            <a:ext cx="2138362" cy="1185863"/>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0716"/>
            <a:ext cx="2338387" cy="1220391"/>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9" y="3327798"/>
            <a:ext cx="3525837" cy="1826419"/>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3356372"/>
            <a:ext cx="3265488" cy="179427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3388519"/>
            <a:ext cx="2946400" cy="1758554"/>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164431"/>
            <a:ext cx="0" cy="2218135"/>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4" y="1545431"/>
            <a:ext cx="4968875" cy="1025129"/>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247900"/>
            <a:ext cx="5473700" cy="32385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3343275"/>
            <a:ext cx="1762125" cy="161925"/>
          </a:xfrm>
          <a:prstGeom prst="rect">
            <a:avLst/>
          </a:prstGeom>
          <a:solidFill>
            <a:schemeClr val="bg2"/>
          </a:solidFill>
          <a:ln w="9525">
            <a:noFill/>
            <a:miter lim="800000"/>
            <a:headEnd/>
            <a:tailEnd/>
          </a:ln>
        </p:spPr>
        <p:txBody>
          <a:bodyPr wrap="none" anchor="ctr"/>
          <a:lstStyle/>
          <a:p>
            <a:endParaRPr lang="zh-CN" altLang="en-US"/>
          </a:p>
        </p:txBody>
      </p:sp>
      <p:pic>
        <p:nvPicPr>
          <p:cNvPr id="22" name="图片 2" descr="章.tif"/>
          <p:cNvPicPr>
            <a:picLocks noChangeAspect="1"/>
          </p:cNvPicPr>
          <p:nvPr/>
        </p:nvPicPr>
        <p:blipFill>
          <a:blip r:embed="rId2" cstate="print"/>
          <a:srcRect/>
          <a:stretch>
            <a:fillRect/>
          </a:stretch>
        </p:blipFill>
        <p:spPr bwMode="auto">
          <a:xfrm>
            <a:off x="561956" y="1812132"/>
            <a:ext cx="1152525" cy="866775"/>
          </a:xfrm>
          <a:prstGeom prst="rect">
            <a:avLst/>
          </a:prstGeom>
          <a:noFill/>
          <a:ln w="9525">
            <a:noFill/>
            <a:miter lim="800000"/>
            <a:headEnd/>
            <a:tailEnd/>
          </a:ln>
        </p:spPr>
      </p:pic>
      <p:sp>
        <p:nvSpPr>
          <p:cNvPr id="23" name="Freeform 20"/>
          <p:cNvSpPr>
            <a:spLocks/>
          </p:cNvSpPr>
          <p:nvPr/>
        </p:nvSpPr>
        <p:spPr bwMode="gray">
          <a:xfrm>
            <a:off x="1811370" y="-7144"/>
            <a:ext cx="7332662" cy="5210175"/>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3" name="TextBox 2"/>
          <p:cNvSpPr txBox="1"/>
          <p:nvPr/>
        </p:nvSpPr>
        <p:spPr>
          <a:xfrm>
            <a:off x="2214546" y="2250279"/>
            <a:ext cx="6500858" cy="923330"/>
          </a:xfrm>
          <a:prstGeom prst="rect">
            <a:avLst/>
          </a:prstGeom>
          <a:noFill/>
        </p:spPr>
        <p:txBody>
          <a:bodyPr wrap="square">
            <a:spAutoFit/>
          </a:bodyPr>
          <a:lstStyle/>
          <a:p>
            <a:pPr algn="just">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为各级党委中心组成员提供最权威、最系统、最及时、最有用的专用学习材料，是筹备中心组学习的好助手，也是党员干部学习的好老师。</a:t>
            </a:r>
            <a:endParaRPr lang="zh-CN" altLang="en-US" dirty="0">
              <a:ln w="18415" cmpd="sng">
                <a:solidFill>
                  <a:srgbClr val="FFFFFF"/>
                </a:solidFill>
                <a:prstDash val="solid"/>
              </a:ln>
              <a:effectLst>
                <a:outerShdw blurRad="63500" dir="3600000" algn="tl" rotWithShape="0">
                  <a:srgbClr val="000000">
                    <a:alpha val="70000"/>
                  </a:srgbClr>
                </a:outerShdw>
              </a:effectLst>
              <a:latin typeface="黑体" pitchFamily="49" charset="-122"/>
              <a:ea typeface="黑体" pitchFamily="49" charset="-122"/>
            </a:endParaRPr>
          </a:p>
        </p:txBody>
      </p:sp>
      <p:pic>
        <p:nvPicPr>
          <p:cNvPr id="24" name="图片 23" descr="党委中心组学习.gif"/>
          <p:cNvPicPr>
            <a:picLocks noChangeAspect="1"/>
          </p:cNvPicPr>
          <p:nvPr/>
        </p:nvPicPr>
        <p:blipFill>
          <a:blip r:embed="rId3" cstate="print"/>
          <a:stretch>
            <a:fillRect/>
          </a:stretch>
        </p:blipFill>
        <p:spPr>
          <a:xfrm>
            <a:off x="2123728" y="589346"/>
            <a:ext cx="7554098" cy="3780000"/>
          </a:xfrm>
          <a:prstGeom prst="rect">
            <a:avLst/>
          </a:prstGeom>
        </p:spPr>
      </p:pic>
      <p:sp>
        <p:nvSpPr>
          <p:cNvPr id="25" name="Text Box 8"/>
          <p:cNvSpPr txBox="1">
            <a:spLocks noChangeArrowheads="1"/>
          </p:cNvSpPr>
          <p:nvPr/>
        </p:nvSpPr>
        <p:spPr bwMode="gray">
          <a:xfrm>
            <a:off x="0" y="3291830"/>
            <a:ext cx="2711450" cy="261610"/>
          </a:xfrm>
          <a:prstGeom prst="rect">
            <a:avLst/>
          </a:prstGeom>
          <a:noFill/>
          <a:ln w="9525">
            <a:noFill/>
            <a:miter lim="800000"/>
            <a:headEnd/>
            <a:tailEnd/>
          </a:ln>
        </p:spPr>
        <p:txBody>
          <a:bodyPr wrap="square">
            <a:spAutoFit/>
          </a:bodyPr>
          <a:lstStyle/>
          <a:p>
            <a:r>
              <a:rPr lang="en-US" altLang="zh-CN" sz="1100" b="1" dirty="0">
                <a:solidFill>
                  <a:srgbClr val="A6A6A6"/>
                </a:solidFill>
                <a:latin typeface="Arial" pitchFamily="34" charset="0"/>
                <a:ea typeface="黑体" pitchFamily="2" charset="-122"/>
                <a:cs typeface="Arial" pitchFamily="34" charset="0"/>
              </a:rPr>
              <a:t>www.xingshizhengce.com</a:t>
            </a:r>
            <a:endParaRPr lang="zh-CN" altLang="en-US" sz="1100" b="1" dirty="0">
              <a:solidFill>
                <a:srgbClr val="A6A6A6"/>
              </a:solidFill>
              <a:latin typeface="Arial" pitchFamily="34" charset="0"/>
              <a:ea typeface="黑体" pitchFamily="2" charset="-122"/>
            </a:endParaRPr>
          </a:p>
        </p:txBody>
      </p:sp>
    </p:spTree>
    <p:extLst>
      <p:ext uri="{BB962C8B-B14F-4D97-AF65-F5344CB8AC3E}">
        <p14:creationId xmlns:p14="http://schemas.microsoft.com/office/powerpoint/2010/main" val="7218764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
          <p:cNvSpPr>
            <a:spLocks noChangeShapeType="1"/>
          </p:cNvSpPr>
          <p:nvPr/>
        </p:nvSpPr>
        <p:spPr bwMode="gray">
          <a:xfrm>
            <a:off x="1811338" y="1091803"/>
            <a:ext cx="0" cy="234672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4" y="-3572"/>
            <a:ext cx="1552575" cy="1189435"/>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4" y="-7144"/>
            <a:ext cx="1895475" cy="1139429"/>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0716"/>
            <a:ext cx="2138362" cy="1185863"/>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0716"/>
            <a:ext cx="2338387" cy="1220391"/>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9" y="3327798"/>
            <a:ext cx="3525837" cy="1826419"/>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3356372"/>
            <a:ext cx="3265488" cy="179427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3388519"/>
            <a:ext cx="2946400" cy="1758554"/>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164431"/>
            <a:ext cx="0" cy="2218135"/>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4" y="1545431"/>
            <a:ext cx="4968875" cy="1025129"/>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247900"/>
            <a:ext cx="5473700" cy="32385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3343275"/>
            <a:ext cx="1762125" cy="161925"/>
          </a:xfrm>
          <a:prstGeom prst="rect">
            <a:avLst/>
          </a:prstGeom>
          <a:solidFill>
            <a:schemeClr val="bg2"/>
          </a:solidFill>
          <a:ln w="9525">
            <a:noFill/>
            <a:miter lim="800000"/>
            <a:headEnd/>
            <a:tailEnd/>
          </a:ln>
        </p:spPr>
        <p:txBody>
          <a:bodyPr wrap="none" anchor="ctr"/>
          <a:lstStyle/>
          <a:p>
            <a:endParaRPr lang="zh-CN" altLang="en-US"/>
          </a:p>
        </p:txBody>
      </p:sp>
      <p:pic>
        <p:nvPicPr>
          <p:cNvPr id="22" name="图片 2" descr="章.tif"/>
          <p:cNvPicPr>
            <a:picLocks noChangeAspect="1"/>
          </p:cNvPicPr>
          <p:nvPr/>
        </p:nvPicPr>
        <p:blipFill>
          <a:blip r:embed="rId2" cstate="print"/>
          <a:srcRect/>
          <a:stretch>
            <a:fillRect/>
          </a:stretch>
        </p:blipFill>
        <p:spPr bwMode="auto">
          <a:xfrm>
            <a:off x="561956" y="1812132"/>
            <a:ext cx="1152525" cy="866775"/>
          </a:xfrm>
          <a:prstGeom prst="rect">
            <a:avLst/>
          </a:prstGeom>
          <a:noFill/>
          <a:ln w="9525">
            <a:noFill/>
            <a:miter lim="800000"/>
            <a:headEnd/>
            <a:tailEnd/>
          </a:ln>
        </p:spPr>
      </p:pic>
      <p:sp>
        <p:nvSpPr>
          <p:cNvPr id="23" name="Freeform 20"/>
          <p:cNvSpPr>
            <a:spLocks/>
          </p:cNvSpPr>
          <p:nvPr/>
        </p:nvSpPr>
        <p:spPr bwMode="gray">
          <a:xfrm>
            <a:off x="1811370" y="-7144"/>
            <a:ext cx="7332662" cy="5210175"/>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143108" y="2242655"/>
            <a:ext cx="6786610" cy="1200329"/>
          </a:xfrm>
          <a:prstGeom prst="rect">
            <a:avLst/>
          </a:prstGeom>
          <a:noFill/>
        </p:spPr>
        <p:txBody>
          <a:bodyPr wrap="square">
            <a:spAutoFit/>
          </a:bodyPr>
          <a:lstStyle/>
          <a:p>
            <a:pPr algn="just">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时事报告大学生版</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是受教育部社科司和思政司委托，中宣部</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杂志社编辑出版，专供高校形势与政策课使用的权威教材。</a:t>
            </a:r>
            <a:endPar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endParaRPr>
          </a:p>
          <a:p>
            <a:pPr algn="just">
              <a:defRPr/>
            </a:pP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每学年两期，分别于每学期开学前出版。</a:t>
            </a:r>
          </a:p>
        </p:txBody>
      </p:sp>
      <p:pic>
        <p:nvPicPr>
          <p:cNvPr id="24" name="图片 23" descr="大学生.gif"/>
          <p:cNvPicPr>
            <a:picLocks noChangeAspect="1"/>
          </p:cNvPicPr>
          <p:nvPr/>
        </p:nvPicPr>
        <p:blipFill>
          <a:blip r:embed="rId3" cstate="print"/>
          <a:stretch>
            <a:fillRect/>
          </a:stretch>
        </p:blipFill>
        <p:spPr>
          <a:xfrm>
            <a:off x="2699792" y="383498"/>
            <a:ext cx="7554098" cy="3780000"/>
          </a:xfrm>
          <a:prstGeom prst="rect">
            <a:avLst/>
          </a:prstGeom>
        </p:spPr>
      </p:pic>
      <p:sp>
        <p:nvSpPr>
          <p:cNvPr id="25" name="Text Box 8"/>
          <p:cNvSpPr txBox="1">
            <a:spLocks noChangeArrowheads="1"/>
          </p:cNvSpPr>
          <p:nvPr/>
        </p:nvSpPr>
        <p:spPr bwMode="gray">
          <a:xfrm>
            <a:off x="0" y="3291830"/>
            <a:ext cx="2711450" cy="261610"/>
          </a:xfrm>
          <a:prstGeom prst="rect">
            <a:avLst/>
          </a:prstGeom>
          <a:noFill/>
          <a:ln w="9525">
            <a:noFill/>
            <a:miter lim="800000"/>
            <a:headEnd/>
            <a:tailEnd/>
          </a:ln>
        </p:spPr>
        <p:txBody>
          <a:bodyPr wrap="square">
            <a:spAutoFit/>
          </a:bodyPr>
          <a:lstStyle/>
          <a:p>
            <a:r>
              <a:rPr lang="en-US" altLang="zh-CN" sz="1100" b="1" dirty="0">
                <a:solidFill>
                  <a:srgbClr val="A6A6A6"/>
                </a:solidFill>
                <a:latin typeface="Arial" pitchFamily="34" charset="0"/>
                <a:ea typeface="黑体" pitchFamily="2" charset="-122"/>
                <a:cs typeface="Arial" pitchFamily="34" charset="0"/>
              </a:rPr>
              <a:t>www.xingshizhengce.com</a:t>
            </a:r>
            <a:endParaRPr lang="zh-CN" altLang="en-US" sz="1100" b="1" dirty="0">
              <a:solidFill>
                <a:srgbClr val="A6A6A6"/>
              </a:solidFill>
              <a:latin typeface="Arial" pitchFamily="34" charset="0"/>
              <a:ea typeface="黑体" pitchFamily="2" charset="-122"/>
            </a:endParaRPr>
          </a:p>
        </p:txBody>
      </p:sp>
    </p:spTree>
    <p:extLst>
      <p:ext uri="{BB962C8B-B14F-4D97-AF65-F5344CB8AC3E}">
        <p14:creationId xmlns:p14="http://schemas.microsoft.com/office/powerpoint/2010/main" val="3446561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
          <p:cNvSpPr>
            <a:spLocks noChangeShapeType="1"/>
          </p:cNvSpPr>
          <p:nvPr/>
        </p:nvSpPr>
        <p:spPr bwMode="gray">
          <a:xfrm>
            <a:off x="1811338" y="1091803"/>
            <a:ext cx="0" cy="2346722"/>
          </a:xfrm>
          <a:prstGeom prst="line">
            <a:avLst/>
          </a:prstGeom>
          <a:noFill/>
          <a:ln w="9525">
            <a:solidFill>
              <a:schemeClr val="bg2"/>
            </a:solidFill>
            <a:round/>
            <a:headEnd/>
            <a:tailEnd/>
          </a:ln>
        </p:spPr>
        <p:txBody>
          <a:bodyPr/>
          <a:lstStyle/>
          <a:p>
            <a:endParaRPr lang="zh-CN" altLang="en-US" sz="1350"/>
          </a:p>
        </p:txBody>
      </p:sp>
      <p:grpSp>
        <p:nvGrpSpPr>
          <p:cNvPr id="2" name="Group 3"/>
          <p:cNvGrpSpPr>
            <a:grpSpLocks/>
          </p:cNvGrpSpPr>
          <p:nvPr/>
        </p:nvGrpSpPr>
        <p:grpSpPr bwMode="auto">
          <a:xfrm>
            <a:off x="271463" y="-3572"/>
            <a:ext cx="1552575" cy="1189435"/>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sz="1350"/>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sz="1350"/>
            </a:p>
          </p:txBody>
        </p:sp>
      </p:grpSp>
      <p:sp>
        <p:nvSpPr>
          <p:cNvPr id="11" name="Freeform 7"/>
          <p:cNvSpPr>
            <a:spLocks/>
          </p:cNvSpPr>
          <p:nvPr/>
        </p:nvSpPr>
        <p:spPr bwMode="gray">
          <a:xfrm>
            <a:off x="1871663" y="-7144"/>
            <a:ext cx="1895475" cy="1139429"/>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sz="1350"/>
          </a:p>
        </p:txBody>
      </p:sp>
      <p:sp>
        <p:nvSpPr>
          <p:cNvPr id="12" name="Freeform 8"/>
          <p:cNvSpPr>
            <a:spLocks/>
          </p:cNvSpPr>
          <p:nvPr/>
        </p:nvSpPr>
        <p:spPr bwMode="gray">
          <a:xfrm>
            <a:off x="1871664" y="-10716"/>
            <a:ext cx="2138362" cy="1185863"/>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sz="1350"/>
          </a:p>
        </p:txBody>
      </p:sp>
      <p:sp>
        <p:nvSpPr>
          <p:cNvPr id="13" name="Freeform 9"/>
          <p:cNvSpPr>
            <a:spLocks/>
          </p:cNvSpPr>
          <p:nvPr/>
        </p:nvSpPr>
        <p:spPr bwMode="gray">
          <a:xfrm>
            <a:off x="1871664" y="-10716"/>
            <a:ext cx="2338387" cy="1220391"/>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sz="1350"/>
          </a:p>
        </p:txBody>
      </p:sp>
      <p:sp>
        <p:nvSpPr>
          <p:cNvPr id="14" name="Freeform 10"/>
          <p:cNvSpPr>
            <a:spLocks/>
          </p:cNvSpPr>
          <p:nvPr/>
        </p:nvSpPr>
        <p:spPr bwMode="gray">
          <a:xfrm>
            <a:off x="1874839" y="3327798"/>
            <a:ext cx="3525837" cy="1826419"/>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sz="1350"/>
          </a:p>
        </p:txBody>
      </p:sp>
      <p:sp>
        <p:nvSpPr>
          <p:cNvPr id="15" name="Freeform 11"/>
          <p:cNvSpPr>
            <a:spLocks/>
          </p:cNvSpPr>
          <p:nvPr/>
        </p:nvSpPr>
        <p:spPr bwMode="gray">
          <a:xfrm>
            <a:off x="1876425" y="3356372"/>
            <a:ext cx="3265488" cy="179427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sz="1350"/>
          </a:p>
        </p:txBody>
      </p:sp>
      <p:sp>
        <p:nvSpPr>
          <p:cNvPr id="16" name="Freeform 12"/>
          <p:cNvSpPr>
            <a:spLocks/>
          </p:cNvSpPr>
          <p:nvPr/>
        </p:nvSpPr>
        <p:spPr bwMode="gray">
          <a:xfrm>
            <a:off x="1871664" y="3388519"/>
            <a:ext cx="2946400" cy="1758554"/>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sz="1350"/>
          </a:p>
        </p:txBody>
      </p:sp>
      <p:sp>
        <p:nvSpPr>
          <p:cNvPr id="17" name="Line 17"/>
          <p:cNvSpPr>
            <a:spLocks noChangeShapeType="1"/>
          </p:cNvSpPr>
          <p:nvPr/>
        </p:nvSpPr>
        <p:spPr bwMode="gray">
          <a:xfrm>
            <a:off x="1876425" y="1164432"/>
            <a:ext cx="0" cy="2218135"/>
          </a:xfrm>
          <a:prstGeom prst="line">
            <a:avLst/>
          </a:prstGeom>
          <a:noFill/>
          <a:ln w="9525">
            <a:solidFill>
              <a:schemeClr val="accent1"/>
            </a:solidFill>
            <a:round/>
            <a:headEnd/>
            <a:tailEnd/>
          </a:ln>
        </p:spPr>
        <p:txBody>
          <a:bodyPr/>
          <a:lstStyle/>
          <a:p>
            <a:endParaRPr lang="zh-CN" altLang="en-US" sz="1350"/>
          </a:p>
        </p:txBody>
      </p:sp>
      <p:sp>
        <p:nvSpPr>
          <p:cNvPr id="18" name="Rectangle 40"/>
          <p:cNvSpPr txBox="1">
            <a:spLocks noChangeArrowheads="1"/>
          </p:cNvSpPr>
          <p:nvPr/>
        </p:nvSpPr>
        <p:spPr bwMode="white">
          <a:xfrm>
            <a:off x="1763714" y="1545431"/>
            <a:ext cx="4968875" cy="1025129"/>
          </a:xfrm>
          <a:prstGeom prst="rect">
            <a:avLst/>
          </a:prstGeom>
          <a:noFill/>
          <a:ln w="9525">
            <a:noFill/>
            <a:miter lim="800000"/>
            <a:headEnd/>
            <a:tailEnd/>
          </a:ln>
        </p:spPr>
        <p:txBody>
          <a:bodyPr anchor="ctr"/>
          <a:lstStyle/>
          <a:p>
            <a:pPr>
              <a:lnSpc>
                <a:spcPct val="70000"/>
              </a:lnSpc>
            </a:pPr>
            <a:r>
              <a:rPr kumimoji="1" lang="en-US" altLang="zh-CN" sz="3000" b="1">
                <a:solidFill>
                  <a:schemeClr val="bg1"/>
                </a:solidFill>
                <a:latin typeface="微软雅黑" pitchFamily="34" charset="-122"/>
                <a:ea typeface="微软雅黑" pitchFamily="34" charset="-122"/>
              </a:rPr>
              <a:t>《</a:t>
            </a:r>
            <a:r>
              <a:rPr kumimoji="1" lang="zh-CN" altLang="en-US" sz="3000" b="1">
                <a:solidFill>
                  <a:schemeClr val="bg1"/>
                </a:solidFill>
                <a:latin typeface="微软雅黑" pitchFamily="34" charset="-122"/>
                <a:ea typeface="微软雅黑" pitchFamily="34" charset="-122"/>
              </a:rPr>
              <a:t>时事报告</a:t>
            </a:r>
            <a:r>
              <a:rPr kumimoji="1" lang="en-US" altLang="zh-CN" sz="3000" b="1">
                <a:solidFill>
                  <a:schemeClr val="bg1"/>
                </a:solidFill>
                <a:latin typeface="微软雅黑" pitchFamily="34" charset="-122"/>
                <a:ea typeface="微软雅黑" pitchFamily="34" charset="-122"/>
              </a:rPr>
              <a:t>》</a:t>
            </a:r>
            <a:r>
              <a:rPr kumimoji="1" lang="zh-CN" altLang="en-US" sz="3000" b="1">
                <a:solidFill>
                  <a:schemeClr val="bg1"/>
                </a:solidFill>
                <a:latin typeface="微软雅黑" pitchFamily="34" charset="-122"/>
                <a:ea typeface="微软雅黑" pitchFamily="34" charset="-122"/>
              </a:rPr>
              <a:t>杂志社</a:t>
            </a:r>
            <a:endParaRPr kumimoji="1" lang="ko-KR" altLang="en-US" sz="3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247900"/>
            <a:ext cx="5473700" cy="323850"/>
          </a:xfrm>
          <a:prstGeom prst="rect">
            <a:avLst/>
          </a:prstGeom>
          <a:noFill/>
          <a:ln w="9525">
            <a:noFill/>
            <a:miter lim="800000"/>
            <a:headEnd/>
            <a:tailEnd/>
          </a:ln>
        </p:spPr>
        <p:txBody>
          <a:bodyPr/>
          <a:lstStyle/>
          <a:p>
            <a:pPr latinLnBrk="1">
              <a:spcBef>
                <a:spcPct val="20000"/>
              </a:spcBef>
            </a:pPr>
            <a:r>
              <a:rPr kumimoji="1" lang="zh-CN" altLang="en-US" sz="2100" b="1">
                <a:solidFill>
                  <a:schemeClr val="bg1"/>
                </a:solidFill>
                <a:latin typeface="华文楷体" pitchFamily="2" charset="-122"/>
                <a:ea typeface="华文楷体" pitchFamily="2" charset="-122"/>
              </a:rPr>
              <a:t>形势与政策课专用</a:t>
            </a:r>
            <a:endParaRPr kumimoji="1" lang="ko-KR" altLang="en-US" sz="21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9" y="3343275"/>
            <a:ext cx="1762125" cy="161925"/>
          </a:xfrm>
          <a:prstGeom prst="rect">
            <a:avLst/>
          </a:prstGeom>
          <a:solidFill>
            <a:schemeClr val="bg2"/>
          </a:solidFill>
          <a:ln w="9525">
            <a:noFill/>
            <a:miter lim="800000"/>
            <a:headEnd/>
            <a:tailEnd/>
          </a:ln>
        </p:spPr>
        <p:txBody>
          <a:bodyPr wrap="none" anchor="ctr"/>
          <a:lstStyle/>
          <a:p>
            <a:endParaRPr lang="zh-CN" altLang="en-US" sz="1350"/>
          </a:p>
        </p:txBody>
      </p:sp>
      <p:pic>
        <p:nvPicPr>
          <p:cNvPr id="22" name="图片 2" descr="章.tif"/>
          <p:cNvPicPr>
            <a:picLocks noChangeAspect="1"/>
          </p:cNvPicPr>
          <p:nvPr/>
        </p:nvPicPr>
        <p:blipFill>
          <a:blip r:embed="rId2" cstate="print"/>
          <a:srcRect/>
          <a:stretch>
            <a:fillRect/>
          </a:stretch>
        </p:blipFill>
        <p:spPr bwMode="auto">
          <a:xfrm>
            <a:off x="561956" y="1812132"/>
            <a:ext cx="1152525" cy="866775"/>
          </a:xfrm>
          <a:prstGeom prst="rect">
            <a:avLst/>
          </a:prstGeom>
          <a:noFill/>
          <a:ln w="9525">
            <a:noFill/>
            <a:miter lim="800000"/>
            <a:headEnd/>
            <a:tailEnd/>
          </a:ln>
        </p:spPr>
      </p:pic>
      <p:sp>
        <p:nvSpPr>
          <p:cNvPr id="23" name="Freeform 20"/>
          <p:cNvSpPr>
            <a:spLocks/>
          </p:cNvSpPr>
          <p:nvPr/>
        </p:nvSpPr>
        <p:spPr bwMode="gray">
          <a:xfrm>
            <a:off x="1811371" y="-7144"/>
            <a:ext cx="7332662" cy="5210175"/>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sz="1350"/>
          </a:p>
        </p:txBody>
      </p:sp>
      <p:sp>
        <p:nvSpPr>
          <p:cNvPr id="4" name="TextBox 3"/>
          <p:cNvSpPr txBox="1"/>
          <p:nvPr/>
        </p:nvSpPr>
        <p:spPr>
          <a:xfrm>
            <a:off x="2285985" y="1875230"/>
            <a:ext cx="6715172" cy="1477328"/>
          </a:xfrm>
          <a:prstGeom prst="rect">
            <a:avLst/>
          </a:prstGeom>
          <a:noFill/>
        </p:spPr>
        <p:txBody>
          <a:bodyPr wrap="square">
            <a:spAutoFit/>
          </a:bodyPr>
          <a:lstStyle/>
          <a:p>
            <a:pPr algn="just">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en-US" b="1" spc="38"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教育部职业与成人教育司委托，中宣部</a:t>
            </a:r>
            <a:r>
              <a:rPr lang="en-US" altLang="zh-CN" b="1" spc="38"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38"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a:t>
            </a:r>
            <a:r>
              <a:rPr lang="en-US" altLang="zh-CN" b="1" spc="38"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38"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杂志社编辑出版的全国中职院校形势与政策教育唯一指定教材。</a:t>
            </a:r>
          </a:p>
          <a:p>
            <a:pPr algn="just">
              <a:defRPr/>
            </a:pPr>
            <a:r>
              <a:rPr lang="zh-CN" altLang="en-US" b="1" spc="38"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紧密结合中职院校德育课特点，解读政策、分析形势，传达就业信息，介绍行业发展与动态，帮助学生开拓眼界、提升素质。被誉为“填补空白的权威教材”。 </a:t>
            </a:r>
          </a:p>
        </p:txBody>
      </p:sp>
      <p:pic>
        <p:nvPicPr>
          <p:cNvPr id="24" name="图片 23" descr="zhijiao.gif"/>
          <p:cNvPicPr>
            <a:picLocks noChangeAspect="1"/>
          </p:cNvPicPr>
          <p:nvPr/>
        </p:nvPicPr>
        <p:blipFill>
          <a:blip r:embed="rId3"/>
          <a:stretch>
            <a:fillRect/>
          </a:stretch>
        </p:blipFill>
        <p:spPr>
          <a:xfrm>
            <a:off x="2676196" y="419879"/>
            <a:ext cx="5665574" cy="3780000"/>
          </a:xfrm>
          <a:prstGeom prst="rect">
            <a:avLst/>
          </a:prstGeom>
        </p:spPr>
      </p:pic>
      <p:sp>
        <p:nvSpPr>
          <p:cNvPr id="25" name="Text Box 8"/>
          <p:cNvSpPr txBox="1">
            <a:spLocks noChangeArrowheads="1"/>
          </p:cNvSpPr>
          <p:nvPr/>
        </p:nvSpPr>
        <p:spPr bwMode="gray">
          <a:xfrm>
            <a:off x="0" y="3291830"/>
            <a:ext cx="2711450" cy="261610"/>
          </a:xfrm>
          <a:prstGeom prst="rect">
            <a:avLst/>
          </a:prstGeom>
          <a:noFill/>
          <a:ln w="9525">
            <a:noFill/>
            <a:miter lim="800000"/>
            <a:headEnd/>
            <a:tailEnd/>
          </a:ln>
        </p:spPr>
        <p:txBody>
          <a:bodyPr wrap="square">
            <a:spAutoFit/>
          </a:bodyPr>
          <a:lstStyle/>
          <a:p>
            <a:r>
              <a:rPr lang="en-US" altLang="zh-CN" sz="1100" b="1" dirty="0">
                <a:solidFill>
                  <a:srgbClr val="A6A6A6"/>
                </a:solidFill>
                <a:latin typeface="Arial" pitchFamily="34" charset="0"/>
                <a:ea typeface="黑体" pitchFamily="2" charset="-122"/>
                <a:cs typeface="Arial" pitchFamily="34" charset="0"/>
              </a:rPr>
              <a:t>www.xingshizhengce.com</a:t>
            </a:r>
            <a:endParaRPr lang="zh-CN" altLang="en-US" sz="1100" b="1" dirty="0">
              <a:solidFill>
                <a:srgbClr val="A6A6A6"/>
              </a:solidFill>
              <a:latin typeface="Arial" pitchFamily="34" charset="0"/>
              <a:ea typeface="黑体" pitchFamily="2" charset="-122"/>
            </a:endParaRPr>
          </a:p>
        </p:txBody>
      </p:sp>
    </p:spTree>
    <p:extLst>
      <p:ext uri="{BB962C8B-B14F-4D97-AF65-F5344CB8AC3E}">
        <p14:creationId xmlns:p14="http://schemas.microsoft.com/office/powerpoint/2010/main" val="33181046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
          <p:cNvSpPr>
            <a:spLocks noChangeShapeType="1"/>
          </p:cNvSpPr>
          <p:nvPr/>
        </p:nvSpPr>
        <p:spPr bwMode="gray">
          <a:xfrm>
            <a:off x="1811338" y="1091803"/>
            <a:ext cx="0" cy="234672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4" y="-3572"/>
            <a:ext cx="1552575" cy="1189435"/>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4" y="-7144"/>
            <a:ext cx="1895475" cy="1139429"/>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0716"/>
            <a:ext cx="2138362" cy="1185863"/>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0716"/>
            <a:ext cx="2338387" cy="1220391"/>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9" y="3327798"/>
            <a:ext cx="3525837" cy="1826419"/>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3356372"/>
            <a:ext cx="3265488" cy="179427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3388519"/>
            <a:ext cx="2946400" cy="1758554"/>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164431"/>
            <a:ext cx="0" cy="2218135"/>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4" y="1545431"/>
            <a:ext cx="4968875" cy="1025129"/>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247900"/>
            <a:ext cx="5473700" cy="32385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3343275"/>
            <a:ext cx="1762125" cy="161925"/>
          </a:xfrm>
          <a:prstGeom prst="rect">
            <a:avLst/>
          </a:prstGeom>
          <a:solidFill>
            <a:schemeClr val="bg2"/>
          </a:solidFill>
          <a:ln w="9525">
            <a:noFill/>
            <a:miter lim="800000"/>
            <a:headEnd/>
            <a:tailEnd/>
          </a:ln>
        </p:spPr>
        <p:txBody>
          <a:bodyPr wrap="none" anchor="ctr"/>
          <a:lstStyle/>
          <a:p>
            <a:endParaRPr lang="zh-CN" altLang="en-US"/>
          </a:p>
        </p:txBody>
      </p:sp>
      <p:pic>
        <p:nvPicPr>
          <p:cNvPr id="22" name="图片 2" descr="章.tif"/>
          <p:cNvPicPr>
            <a:picLocks noChangeAspect="1"/>
          </p:cNvPicPr>
          <p:nvPr/>
        </p:nvPicPr>
        <p:blipFill>
          <a:blip r:embed="rId2" cstate="print"/>
          <a:srcRect/>
          <a:stretch>
            <a:fillRect/>
          </a:stretch>
        </p:blipFill>
        <p:spPr bwMode="auto">
          <a:xfrm>
            <a:off x="561956" y="1812132"/>
            <a:ext cx="1152525" cy="866775"/>
          </a:xfrm>
          <a:prstGeom prst="rect">
            <a:avLst/>
          </a:prstGeom>
          <a:noFill/>
          <a:ln w="9525">
            <a:noFill/>
            <a:miter lim="800000"/>
            <a:headEnd/>
            <a:tailEnd/>
          </a:ln>
        </p:spPr>
      </p:pic>
      <p:sp>
        <p:nvSpPr>
          <p:cNvPr id="23" name="Freeform 20"/>
          <p:cNvSpPr>
            <a:spLocks/>
          </p:cNvSpPr>
          <p:nvPr/>
        </p:nvSpPr>
        <p:spPr bwMode="gray">
          <a:xfrm>
            <a:off x="1811370" y="-7144"/>
            <a:ext cx="7332662" cy="5210175"/>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428860" y="2019234"/>
            <a:ext cx="6429420" cy="1477328"/>
          </a:xfrm>
          <a:prstGeom prst="rect">
            <a:avLst/>
          </a:prstGeom>
          <a:noFill/>
        </p:spPr>
        <p:txBody>
          <a:bodyPr wrap="square">
            <a:spAutoFit/>
          </a:bodyPr>
          <a:lstStyle/>
          <a:p>
            <a:pPr algn="just" fontAlgn="auto">
              <a:spcBef>
                <a:spcPts val="0"/>
              </a:spcBef>
              <a:spcAft>
                <a:spcPts val="0"/>
              </a:spcAft>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高中版是教育部基础教育司委托，中宣部</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杂志社编辑出版的中学时事教育教学的专用教材。</a:t>
            </a:r>
          </a:p>
          <a:p>
            <a:pPr algn="just" fontAlgn="auto">
              <a:spcBef>
                <a:spcPts val="0"/>
              </a:spcBef>
              <a:spcAft>
                <a:spcPts val="0"/>
              </a:spcAft>
              <a:defRPr/>
            </a:pP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紧密配合高中思想政治课教学，针对经济社会发展中的热点难点问题，为高中生答疑解惑，提供系统的高考时事复习资料。</a:t>
            </a:r>
          </a:p>
        </p:txBody>
      </p:sp>
      <p:pic>
        <p:nvPicPr>
          <p:cNvPr id="24" name="图片 23" descr="高中.gif"/>
          <p:cNvPicPr>
            <a:picLocks noChangeAspect="1"/>
          </p:cNvPicPr>
          <p:nvPr/>
        </p:nvPicPr>
        <p:blipFill>
          <a:blip r:embed="rId3" cstate="print"/>
          <a:stretch>
            <a:fillRect/>
          </a:stretch>
        </p:blipFill>
        <p:spPr>
          <a:xfrm>
            <a:off x="2778542" y="461007"/>
            <a:ext cx="7554098" cy="3780000"/>
          </a:xfrm>
          <a:prstGeom prst="rect">
            <a:avLst/>
          </a:prstGeom>
        </p:spPr>
      </p:pic>
      <p:sp>
        <p:nvSpPr>
          <p:cNvPr id="25" name="Text Box 8"/>
          <p:cNvSpPr txBox="1">
            <a:spLocks noChangeArrowheads="1"/>
          </p:cNvSpPr>
          <p:nvPr/>
        </p:nvSpPr>
        <p:spPr bwMode="gray">
          <a:xfrm>
            <a:off x="0" y="3291830"/>
            <a:ext cx="2711450" cy="261610"/>
          </a:xfrm>
          <a:prstGeom prst="rect">
            <a:avLst/>
          </a:prstGeom>
          <a:noFill/>
          <a:ln w="9525">
            <a:noFill/>
            <a:miter lim="800000"/>
            <a:headEnd/>
            <a:tailEnd/>
          </a:ln>
        </p:spPr>
        <p:txBody>
          <a:bodyPr wrap="square">
            <a:spAutoFit/>
          </a:bodyPr>
          <a:lstStyle/>
          <a:p>
            <a:r>
              <a:rPr lang="en-US" altLang="zh-CN" sz="1100" b="1" dirty="0">
                <a:solidFill>
                  <a:srgbClr val="A6A6A6"/>
                </a:solidFill>
                <a:latin typeface="Arial" pitchFamily="34" charset="0"/>
                <a:ea typeface="黑体" pitchFamily="2" charset="-122"/>
                <a:cs typeface="Arial" pitchFamily="34" charset="0"/>
              </a:rPr>
              <a:t>www.xingshizhengce.com</a:t>
            </a:r>
            <a:endParaRPr lang="zh-CN" altLang="en-US" sz="1100" b="1" dirty="0">
              <a:solidFill>
                <a:srgbClr val="A6A6A6"/>
              </a:solidFill>
              <a:latin typeface="Arial" pitchFamily="34" charset="0"/>
              <a:ea typeface="黑体" pitchFamily="2" charset="-122"/>
            </a:endParaRPr>
          </a:p>
        </p:txBody>
      </p:sp>
    </p:spTree>
    <p:extLst>
      <p:ext uri="{BB962C8B-B14F-4D97-AF65-F5344CB8AC3E}">
        <p14:creationId xmlns:p14="http://schemas.microsoft.com/office/powerpoint/2010/main" val="14522912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
          <p:cNvSpPr>
            <a:spLocks noChangeShapeType="1"/>
          </p:cNvSpPr>
          <p:nvPr/>
        </p:nvSpPr>
        <p:spPr bwMode="gray">
          <a:xfrm>
            <a:off x="1811338" y="1091803"/>
            <a:ext cx="0" cy="234672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4" y="-3572"/>
            <a:ext cx="1552575" cy="1189435"/>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4" y="-7144"/>
            <a:ext cx="1895475" cy="1139429"/>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0716"/>
            <a:ext cx="2138362" cy="1185863"/>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0716"/>
            <a:ext cx="2338387" cy="1220391"/>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9" y="3327798"/>
            <a:ext cx="3525837" cy="1826419"/>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3356372"/>
            <a:ext cx="3265488" cy="179427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3388519"/>
            <a:ext cx="2946400" cy="1758554"/>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164431"/>
            <a:ext cx="0" cy="2218135"/>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4" y="1545431"/>
            <a:ext cx="4968875" cy="1025129"/>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247900"/>
            <a:ext cx="5473700" cy="32385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3343275"/>
            <a:ext cx="1762125" cy="161925"/>
          </a:xfrm>
          <a:prstGeom prst="rect">
            <a:avLst/>
          </a:prstGeom>
          <a:solidFill>
            <a:schemeClr val="bg2"/>
          </a:solidFill>
          <a:ln w="9525">
            <a:noFill/>
            <a:miter lim="800000"/>
            <a:headEnd/>
            <a:tailEnd/>
          </a:ln>
        </p:spPr>
        <p:txBody>
          <a:bodyPr wrap="none" anchor="ctr"/>
          <a:lstStyle/>
          <a:p>
            <a:endParaRPr lang="zh-CN" altLang="en-US"/>
          </a:p>
        </p:txBody>
      </p:sp>
      <p:pic>
        <p:nvPicPr>
          <p:cNvPr id="22" name="图片 2" descr="章.tif"/>
          <p:cNvPicPr>
            <a:picLocks noChangeAspect="1"/>
          </p:cNvPicPr>
          <p:nvPr/>
        </p:nvPicPr>
        <p:blipFill>
          <a:blip r:embed="rId2" cstate="print"/>
          <a:srcRect/>
          <a:stretch>
            <a:fillRect/>
          </a:stretch>
        </p:blipFill>
        <p:spPr bwMode="auto">
          <a:xfrm>
            <a:off x="561956" y="1812132"/>
            <a:ext cx="1152525" cy="866775"/>
          </a:xfrm>
          <a:prstGeom prst="rect">
            <a:avLst/>
          </a:prstGeom>
          <a:noFill/>
          <a:ln w="9525">
            <a:noFill/>
            <a:miter lim="800000"/>
            <a:headEnd/>
            <a:tailEnd/>
          </a:ln>
        </p:spPr>
      </p:pic>
      <p:sp>
        <p:nvSpPr>
          <p:cNvPr id="23" name="Freeform 20"/>
          <p:cNvSpPr>
            <a:spLocks/>
          </p:cNvSpPr>
          <p:nvPr/>
        </p:nvSpPr>
        <p:spPr bwMode="gray">
          <a:xfrm>
            <a:off x="1811370" y="-7144"/>
            <a:ext cx="7332662" cy="5210175"/>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481969" y="1902971"/>
            <a:ext cx="6312194" cy="1477328"/>
          </a:xfrm>
          <a:prstGeom prst="rect">
            <a:avLst/>
          </a:prstGeom>
          <a:noFill/>
        </p:spPr>
        <p:txBody>
          <a:bodyPr wrap="square">
            <a:spAutoFit/>
          </a:bodyPr>
          <a:lstStyle/>
          <a:p>
            <a:pPr algn="just" fontAlgn="auto">
              <a:spcBef>
                <a:spcPts val="0"/>
              </a:spcBef>
              <a:spcAft>
                <a:spcPts val="0"/>
              </a:spcAft>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教育部基础教育司委托，中宣部</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杂志社编辑出版的中学时事教育教学的专用教材。</a:t>
            </a:r>
          </a:p>
          <a:p>
            <a:pPr algn="just" fontAlgn="auto">
              <a:spcBef>
                <a:spcPts val="0"/>
              </a:spcBef>
              <a:spcAft>
                <a:spcPts val="0"/>
              </a:spcAft>
              <a:defRPr/>
            </a:pP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根据教育部</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思想品德</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课新课标要求，深入浅出地宣传解读党和政府方针政策的新思路、新举措、新亮点；被政治教师誉为“动态教材”。</a:t>
            </a:r>
          </a:p>
        </p:txBody>
      </p:sp>
      <p:pic>
        <p:nvPicPr>
          <p:cNvPr id="24" name="图片 23" descr="初中.gif"/>
          <p:cNvPicPr>
            <a:picLocks noChangeAspect="1"/>
          </p:cNvPicPr>
          <p:nvPr/>
        </p:nvPicPr>
        <p:blipFill>
          <a:blip r:embed="rId3" cstate="print"/>
          <a:stretch>
            <a:fillRect/>
          </a:stretch>
        </p:blipFill>
        <p:spPr>
          <a:xfrm>
            <a:off x="2232876" y="428610"/>
            <a:ext cx="7554098" cy="3780000"/>
          </a:xfrm>
          <a:prstGeom prst="rect">
            <a:avLst/>
          </a:prstGeom>
        </p:spPr>
      </p:pic>
      <p:sp>
        <p:nvSpPr>
          <p:cNvPr id="25" name="Text Box 8"/>
          <p:cNvSpPr txBox="1">
            <a:spLocks noChangeArrowheads="1"/>
          </p:cNvSpPr>
          <p:nvPr/>
        </p:nvSpPr>
        <p:spPr bwMode="gray">
          <a:xfrm>
            <a:off x="0" y="3291830"/>
            <a:ext cx="2711450" cy="261610"/>
          </a:xfrm>
          <a:prstGeom prst="rect">
            <a:avLst/>
          </a:prstGeom>
          <a:noFill/>
          <a:ln w="9525">
            <a:noFill/>
            <a:miter lim="800000"/>
            <a:headEnd/>
            <a:tailEnd/>
          </a:ln>
        </p:spPr>
        <p:txBody>
          <a:bodyPr wrap="square">
            <a:spAutoFit/>
          </a:bodyPr>
          <a:lstStyle/>
          <a:p>
            <a:r>
              <a:rPr lang="en-US" altLang="zh-CN" sz="1100" b="1" dirty="0">
                <a:solidFill>
                  <a:srgbClr val="A6A6A6"/>
                </a:solidFill>
                <a:latin typeface="Arial" pitchFamily="34" charset="0"/>
                <a:ea typeface="黑体" pitchFamily="2" charset="-122"/>
                <a:cs typeface="Arial" pitchFamily="34" charset="0"/>
              </a:rPr>
              <a:t>www.xingshizhengce.com</a:t>
            </a:r>
            <a:endParaRPr lang="zh-CN" altLang="en-US" sz="1100" b="1" dirty="0">
              <a:solidFill>
                <a:srgbClr val="A6A6A6"/>
              </a:solidFill>
              <a:latin typeface="Arial" pitchFamily="34" charset="0"/>
              <a:ea typeface="黑体" pitchFamily="2" charset="-122"/>
            </a:endParaRPr>
          </a:p>
        </p:txBody>
      </p:sp>
    </p:spTree>
    <p:extLst>
      <p:ext uri="{BB962C8B-B14F-4D97-AF65-F5344CB8AC3E}">
        <p14:creationId xmlns:p14="http://schemas.microsoft.com/office/powerpoint/2010/main" val="42254926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2"/>
          <p:cNvSpPr>
            <a:spLocks noChangeShapeType="1"/>
          </p:cNvSpPr>
          <p:nvPr/>
        </p:nvSpPr>
        <p:spPr bwMode="gray">
          <a:xfrm>
            <a:off x="1811338" y="1091803"/>
            <a:ext cx="0" cy="234672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4" y="-3572"/>
            <a:ext cx="1552575" cy="1189435"/>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4" y="-7144"/>
            <a:ext cx="1895475" cy="1139429"/>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0716"/>
            <a:ext cx="2138362" cy="1185863"/>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0716"/>
            <a:ext cx="2338387" cy="1220391"/>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9" y="3327798"/>
            <a:ext cx="3525837" cy="1826419"/>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3356372"/>
            <a:ext cx="3265488" cy="179427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3388519"/>
            <a:ext cx="2946400" cy="1758554"/>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164431"/>
            <a:ext cx="0" cy="2218135"/>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4" y="1545431"/>
            <a:ext cx="4968875" cy="1025129"/>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247900"/>
            <a:ext cx="5473700" cy="32385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3343275"/>
            <a:ext cx="1762125" cy="161925"/>
          </a:xfrm>
          <a:prstGeom prst="rect">
            <a:avLst/>
          </a:prstGeom>
          <a:solidFill>
            <a:schemeClr val="bg2"/>
          </a:solidFill>
          <a:ln w="9525">
            <a:noFill/>
            <a:miter lim="800000"/>
            <a:headEnd/>
            <a:tailEnd/>
          </a:ln>
        </p:spPr>
        <p:txBody>
          <a:bodyPr wrap="none" anchor="ctr"/>
          <a:lstStyle/>
          <a:p>
            <a:endParaRPr lang="zh-CN" altLang="en-US"/>
          </a:p>
        </p:txBody>
      </p:sp>
      <p:pic>
        <p:nvPicPr>
          <p:cNvPr id="22" name="图片 2" descr="章.tif"/>
          <p:cNvPicPr>
            <a:picLocks noChangeAspect="1"/>
          </p:cNvPicPr>
          <p:nvPr/>
        </p:nvPicPr>
        <p:blipFill>
          <a:blip r:embed="rId2" cstate="print"/>
          <a:srcRect/>
          <a:stretch>
            <a:fillRect/>
          </a:stretch>
        </p:blipFill>
        <p:spPr bwMode="auto">
          <a:xfrm>
            <a:off x="561956" y="1812132"/>
            <a:ext cx="1152525" cy="866775"/>
          </a:xfrm>
          <a:prstGeom prst="rect">
            <a:avLst/>
          </a:prstGeom>
          <a:noFill/>
          <a:ln w="9525">
            <a:noFill/>
            <a:miter lim="800000"/>
            <a:headEnd/>
            <a:tailEnd/>
          </a:ln>
        </p:spPr>
      </p:pic>
      <p:sp>
        <p:nvSpPr>
          <p:cNvPr id="23" name="Freeform 20"/>
          <p:cNvSpPr>
            <a:spLocks/>
          </p:cNvSpPr>
          <p:nvPr/>
        </p:nvSpPr>
        <p:spPr bwMode="gray">
          <a:xfrm>
            <a:off x="1811370" y="-7144"/>
            <a:ext cx="7332662" cy="5210175"/>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571736" y="2143122"/>
            <a:ext cx="6500858" cy="1477328"/>
          </a:xfrm>
          <a:prstGeom prst="rect">
            <a:avLst/>
          </a:prstGeom>
          <a:noFill/>
        </p:spPr>
        <p:txBody>
          <a:bodyPr wrap="square">
            <a:spAutoFit/>
          </a:bodyPr>
          <a:lstStyle/>
          <a:p>
            <a:pPr algn="just" fontAlgn="auto">
              <a:spcBef>
                <a:spcPts val="0"/>
              </a:spcBef>
              <a:spcAft>
                <a:spcPts val="0"/>
              </a:spcAft>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以介绍时事为主线，贴近小学生的认知特点，以图文并茂的形式，通俗易懂的文笔，向广大小学生介绍国家改革开放的成就和国内外热点，集时政性、知识性、趣味性为一身，为小学生了解时事、开阔眼界、增长知识提供了专门的动态教材。</a:t>
            </a:r>
            <a:endPar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endParaRPr>
          </a:p>
        </p:txBody>
      </p:sp>
      <p:pic>
        <p:nvPicPr>
          <p:cNvPr id="24" name="图片 23" descr="小学.gif"/>
          <p:cNvPicPr>
            <a:picLocks noChangeAspect="1"/>
          </p:cNvPicPr>
          <p:nvPr/>
        </p:nvPicPr>
        <p:blipFill>
          <a:blip r:embed="rId3" cstate="print"/>
          <a:stretch>
            <a:fillRect/>
          </a:stretch>
        </p:blipFill>
        <p:spPr>
          <a:xfrm>
            <a:off x="1732810" y="535767"/>
            <a:ext cx="7554098" cy="3780000"/>
          </a:xfrm>
          <a:prstGeom prst="rect">
            <a:avLst/>
          </a:prstGeom>
        </p:spPr>
      </p:pic>
      <p:sp>
        <p:nvSpPr>
          <p:cNvPr id="25" name="Text Box 8"/>
          <p:cNvSpPr txBox="1">
            <a:spLocks noChangeArrowheads="1"/>
          </p:cNvSpPr>
          <p:nvPr/>
        </p:nvSpPr>
        <p:spPr bwMode="gray">
          <a:xfrm>
            <a:off x="0" y="3291830"/>
            <a:ext cx="2711450" cy="261610"/>
          </a:xfrm>
          <a:prstGeom prst="rect">
            <a:avLst/>
          </a:prstGeom>
          <a:noFill/>
          <a:ln w="9525">
            <a:noFill/>
            <a:miter lim="800000"/>
            <a:headEnd/>
            <a:tailEnd/>
          </a:ln>
        </p:spPr>
        <p:txBody>
          <a:bodyPr wrap="square">
            <a:spAutoFit/>
          </a:bodyPr>
          <a:lstStyle/>
          <a:p>
            <a:r>
              <a:rPr lang="en-US" altLang="zh-CN" sz="1100" b="1" dirty="0">
                <a:solidFill>
                  <a:srgbClr val="A6A6A6"/>
                </a:solidFill>
                <a:latin typeface="Arial" pitchFamily="34" charset="0"/>
                <a:ea typeface="黑体" pitchFamily="2" charset="-122"/>
                <a:cs typeface="Arial" pitchFamily="34" charset="0"/>
              </a:rPr>
              <a:t>www.xingshizhengce.com</a:t>
            </a:r>
            <a:endParaRPr lang="zh-CN" altLang="en-US" sz="1100" b="1" dirty="0">
              <a:solidFill>
                <a:srgbClr val="A6A6A6"/>
              </a:solidFill>
              <a:latin typeface="Arial" pitchFamily="34" charset="0"/>
              <a:ea typeface="黑体" pitchFamily="2" charset="-122"/>
            </a:endParaRPr>
          </a:p>
        </p:txBody>
      </p:sp>
    </p:spTree>
    <p:extLst>
      <p:ext uri="{BB962C8B-B14F-4D97-AF65-F5344CB8AC3E}">
        <p14:creationId xmlns:p14="http://schemas.microsoft.com/office/powerpoint/2010/main" val="37131020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299432"/>
            <a:ext cx="8424936" cy="461665"/>
          </a:xfrm>
          <a:prstGeom prst="rect">
            <a:avLst/>
          </a:prstGeom>
        </p:spPr>
        <p:txBody>
          <a:bodyPr wrap="square">
            <a:spAutoFit/>
          </a:bodyPr>
          <a:lstStyle/>
          <a:p>
            <a:r>
              <a:rPr lang="zh-CN" altLang="en-US" sz="2400" dirty="0" smtClean="0">
                <a:latin typeface="黑体" pitchFamily="49" charset="-122"/>
                <a:ea typeface="黑体" pitchFamily="49" charset="-122"/>
              </a:rPr>
              <a:t>欧洲一体化遭遇其历史上最严重的挫折，欧洲深陷多重危机。</a:t>
            </a:r>
            <a:endParaRPr lang="zh-CN" altLang="en-US" sz="2400" dirty="0">
              <a:latin typeface="黑体" pitchFamily="49" charset="-122"/>
              <a:ea typeface="黑体" pitchFamily="49" charset="-122"/>
            </a:endParaRPr>
          </a:p>
        </p:txBody>
      </p:sp>
      <p:grpSp>
        <p:nvGrpSpPr>
          <p:cNvPr id="31" name="组合 30"/>
          <p:cNvGrpSpPr/>
          <p:nvPr/>
        </p:nvGrpSpPr>
        <p:grpSpPr>
          <a:xfrm>
            <a:off x="467544" y="771550"/>
            <a:ext cx="8064896" cy="1955747"/>
            <a:chOff x="467544" y="771550"/>
            <a:chExt cx="8064896" cy="1955747"/>
          </a:xfrm>
        </p:grpSpPr>
        <p:pic>
          <p:nvPicPr>
            <p:cNvPr id="3" name="Picture 4" descr="http://p5.img.cctvpic.com/photoworkspace/contentimg/2014/12/06/2014120610442318577.jpg"/>
            <p:cNvPicPr>
              <a:picLocks noChangeAspect="1" noChangeArrowheads="1"/>
            </p:cNvPicPr>
            <p:nvPr/>
          </p:nvPicPr>
          <p:blipFill>
            <a:blip r:embed="rId3" cstate="print"/>
            <a:srcRect/>
            <a:stretch>
              <a:fillRect/>
            </a:stretch>
          </p:blipFill>
          <p:spPr bwMode="auto">
            <a:xfrm>
              <a:off x="3119101" y="1131591"/>
              <a:ext cx="2736304" cy="1584176"/>
            </a:xfrm>
            <a:prstGeom prst="rect">
              <a:avLst/>
            </a:prstGeom>
            <a:noFill/>
          </p:spPr>
        </p:pic>
        <p:pic>
          <p:nvPicPr>
            <p:cNvPr id="4" name="Picture 5" descr="F:\欧洲危机\res38_attpic_brief.jpg"/>
            <p:cNvPicPr>
              <a:picLocks noChangeAspect="1" noChangeArrowheads="1"/>
            </p:cNvPicPr>
            <p:nvPr/>
          </p:nvPicPr>
          <p:blipFill>
            <a:blip r:embed="rId4" cstate="print"/>
            <a:srcRect/>
            <a:stretch>
              <a:fillRect/>
            </a:stretch>
          </p:blipFill>
          <p:spPr bwMode="auto">
            <a:xfrm>
              <a:off x="6084168" y="1059582"/>
              <a:ext cx="2448272" cy="1656183"/>
            </a:xfrm>
            <a:prstGeom prst="rect">
              <a:avLst/>
            </a:prstGeom>
            <a:noFill/>
          </p:spPr>
        </p:pic>
        <p:pic>
          <p:nvPicPr>
            <p:cNvPr id="7" name="Picture 12" descr="F:\欧洲危机\201503260258317936661.png"/>
            <p:cNvPicPr>
              <a:picLocks noChangeAspect="1" noChangeArrowheads="1"/>
            </p:cNvPicPr>
            <p:nvPr/>
          </p:nvPicPr>
          <p:blipFill>
            <a:blip r:embed="rId5" cstate="print"/>
            <a:srcRect/>
            <a:stretch>
              <a:fillRect/>
            </a:stretch>
          </p:blipFill>
          <p:spPr bwMode="auto">
            <a:xfrm>
              <a:off x="467544" y="1131591"/>
              <a:ext cx="2448272" cy="1595706"/>
            </a:xfrm>
            <a:prstGeom prst="rect">
              <a:avLst/>
            </a:prstGeom>
            <a:noFill/>
          </p:spPr>
        </p:pic>
        <p:grpSp>
          <p:nvGrpSpPr>
            <p:cNvPr id="8" name="组合 42"/>
            <p:cNvGrpSpPr/>
            <p:nvPr/>
          </p:nvGrpSpPr>
          <p:grpSpPr>
            <a:xfrm>
              <a:off x="467544" y="771550"/>
              <a:ext cx="2448272" cy="1944216"/>
              <a:chOff x="467544" y="771550"/>
              <a:chExt cx="2448272" cy="2062831"/>
            </a:xfrm>
          </p:grpSpPr>
          <p:sp>
            <p:nvSpPr>
              <p:cNvPr id="9" name="矩形 8"/>
              <p:cNvSpPr/>
              <p:nvPr/>
            </p:nvSpPr>
            <p:spPr>
              <a:xfrm>
                <a:off x="467544" y="843558"/>
                <a:ext cx="2448272" cy="288032"/>
              </a:xfrm>
              <a:prstGeom prst="rect">
                <a:avLst/>
              </a:prstGeom>
              <a:solidFill>
                <a:srgbClr val="F28C1D"/>
              </a:solidFill>
              <a:ln>
                <a:solidFill>
                  <a:srgbClr val="F28C1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67544" y="1059582"/>
                <a:ext cx="2448272" cy="1774799"/>
              </a:xfrm>
              <a:prstGeom prst="rect">
                <a:avLst/>
              </a:prstGeom>
              <a:noFill/>
              <a:ln>
                <a:solidFill>
                  <a:srgbClr val="F28C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467544" y="771550"/>
                <a:ext cx="2448272" cy="424520"/>
              </a:xfrm>
              <a:prstGeom prst="rect">
                <a:avLst/>
              </a:prstGeom>
              <a:noFill/>
            </p:spPr>
            <p:txBody>
              <a:bodyPr wrap="square" rtlCol="0">
                <a:spAutoFit/>
              </a:bodyPr>
              <a:lstStyle/>
              <a:p>
                <a:pPr algn="ctr"/>
                <a:r>
                  <a:rPr lang="zh-CN" altLang="en-US" sz="2000" dirty="0" smtClean="0">
                    <a:solidFill>
                      <a:schemeClr val="bg1"/>
                    </a:solidFill>
                  </a:rPr>
                  <a:t>欧债危机</a:t>
                </a:r>
                <a:endParaRPr lang="zh-CN" altLang="en-US" sz="2000" dirty="0">
                  <a:solidFill>
                    <a:schemeClr val="bg1"/>
                  </a:solidFill>
                </a:endParaRPr>
              </a:p>
            </p:txBody>
          </p:sp>
        </p:grpSp>
        <p:grpSp>
          <p:nvGrpSpPr>
            <p:cNvPr id="12" name="组合 43"/>
            <p:cNvGrpSpPr/>
            <p:nvPr/>
          </p:nvGrpSpPr>
          <p:grpSpPr>
            <a:xfrm>
              <a:off x="3119101" y="771551"/>
              <a:ext cx="2736304" cy="1944216"/>
              <a:chOff x="467544" y="771550"/>
              <a:chExt cx="2448272" cy="2062831"/>
            </a:xfrm>
          </p:grpSpPr>
          <p:sp>
            <p:nvSpPr>
              <p:cNvPr id="13" name="矩形 12"/>
              <p:cNvSpPr/>
              <p:nvPr/>
            </p:nvSpPr>
            <p:spPr>
              <a:xfrm>
                <a:off x="467544" y="843558"/>
                <a:ext cx="2448272" cy="288032"/>
              </a:xfrm>
              <a:prstGeom prst="rect">
                <a:avLst/>
              </a:prstGeom>
              <a:solidFill>
                <a:srgbClr val="F28C1D"/>
              </a:solidFill>
              <a:ln>
                <a:solidFill>
                  <a:srgbClr val="F28C1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67544" y="1059582"/>
                <a:ext cx="2448272" cy="1774799"/>
              </a:xfrm>
              <a:prstGeom prst="rect">
                <a:avLst/>
              </a:prstGeom>
              <a:noFill/>
              <a:ln>
                <a:solidFill>
                  <a:srgbClr val="F28C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67544" y="771550"/>
                <a:ext cx="2448272" cy="424520"/>
              </a:xfrm>
              <a:prstGeom prst="rect">
                <a:avLst/>
              </a:prstGeom>
              <a:noFill/>
            </p:spPr>
            <p:txBody>
              <a:bodyPr wrap="square" rtlCol="0">
                <a:spAutoFit/>
              </a:bodyPr>
              <a:lstStyle/>
              <a:p>
                <a:pPr algn="ctr"/>
                <a:r>
                  <a:rPr lang="zh-CN" altLang="en-US" sz="2000" dirty="0" smtClean="0">
                    <a:solidFill>
                      <a:schemeClr val="bg1"/>
                    </a:solidFill>
                  </a:rPr>
                  <a:t>乌克兰危机</a:t>
                </a:r>
                <a:endParaRPr lang="zh-CN" altLang="en-US" sz="2000" dirty="0">
                  <a:solidFill>
                    <a:schemeClr val="bg1"/>
                  </a:solidFill>
                </a:endParaRPr>
              </a:p>
            </p:txBody>
          </p:sp>
        </p:grpSp>
        <p:grpSp>
          <p:nvGrpSpPr>
            <p:cNvPr id="16" name="组合 47"/>
            <p:cNvGrpSpPr/>
            <p:nvPr/>
          </p:nvGrpSpPr>
          <p:grpSpPr>
            <a:xfrm>
              <a:off x="6084168" y="771551"/>
              <a:ext cx="2448272" cy="1944216"/>
              <a:chOff x="467544" y="771550"/>
              <a:chExt cx="2448272" cy="2062831"/>
            </a:xfrm>
          </p:grpSpPr>
          <p:sp>
            <p:nvSpPr>
              <p:cNvPr id="17" name="矩形 16"/>
              <p:cNvSpPr/>
              <p:nvPr/>
            </p:nvSpPr>
            <p:spPr>
              <a:xfrm>
                <a:off x="467544" y="843558"/>
                <a:ext cx="2448272" cy="288032"/>
              </a:xfrm>
              <a:prstGeom prst="rect">
                <a:avLst/>
              </a:prstGeom>
              <a:solidFill>
                <a:srgbClr val="F28C1D"/>
              </a:solidFill>
              <a:ln>
                <a:solidFill>
                  <a:srgbClr val="F28C1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67544" y="1059582"/>
                <a:ext cx="2448272" cy="1774799"/>
              </a:xfrm>
              <a:prstGeom prst="rect">
                <a:avLst/>
              </a:prstGeom>
              <a:noFill/>
              <a:ln>
                <a:solidFill>
                  <a:srgbClr val="F28C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467544" y="771550"/>
                <a:ext cx="2448272" cy="424520"/>
              </a:xfrm>
              <a:prstGeom prst="rect">
                <a:avLst/>
              </a:prstGeom>
              <a:noFill/>
            </p:spPr>
            <p:txBody>
              <a:bodyPr wrap="square" rtlCol="0">
                <a:spAutoFit/>
              </a:bodyPr>
              <a:lstStyle/>
              <a:p>
                <a:pPr algn="ctr"/>
                <a:r>
                  <a:rPr lang="zh-CN" altLang="en-US" sz="2000" dirty="0" smtClean="0">
                    <a:solidFill>
                      <a:schemeClr val="bg1"/>
                    </a:solidFill>
                  </a:rPr>
                  <a:t>空前规模的难民潮</a:t>
                </a:r>
                <a:endParaRPr lang="zh-CN" altLang="en-US" sz="2000" dirty="0">
                  <a:solidFill>
                    <a:schemeClr val="bg1"/>
                  </a:solidFill>
                </a:endParaRPr>
              </a:p>
            </p:txBody>
          </p:sp>
        </p:grpSp>
      </p:grpSp>
      <p:grpSp>
        <p:nvGrpSpPr>
          <p:cNvPr id="32" name="组合 31"/>
          <p:cNvGrpSpPr/>
          <p:nvPr/>
        </p:nvGrpSpPr>
        <p:grpSpPr>
          <a:xfrm>
            <a:off x="3119101" y="2787774"/>
            <a:ext cx="5433059" cy="2162170"/>
            <a:chOff x="3119101" y="2787774"/>
            <a:chExt cx="5433059" cy="2162170"/>
          </a:xfrm>
        </p:grpSpPr>
        <p:pic>
          <p:nvPicPr>
            <p:cNvPr id="5" name="Picture 7" descr="F:\欧洲危机\FD3851D0DCFB635FD1474D194C6003A5.jpg"/>
            <p:cNvPicPr>
              <a:picLocks noChangeAspect="1" noChangeArrowheads="1"/>
            </p:cNvPicPr>
            <p:nvPr/>
          </p:nvPicPr>
          <p:blipFill>
            <a:blip r:embed="rId6" cstate="print"/>
            <a:srcRect/>
            <a:stretch>
              <a:fillRect/>
            </a:stretch>
          </p:blipFill>
          <p:spPr bwMode="auto">
            <a:xfrm>
              <a:off x="6012160" y="2865215"/>
              <a:ext cx="2540000" cy="1797050"/>
            </a:xfrm>
            <a:prstGeom prst="rect">
              <a:avLst/>
            </a:prstGeom>
            <a:noFill/>
          </p:spPr>
        </p:pic>
        <p:grpSp>
          <p:nvGrpSpPr>
            <p:cNvPr id="20" name="组合 57"/>
            <p:cNvGrpSpPr/>
            <p:nvPr/>
          </p:nvGrpSpPr>
          <p:grpSpPr>
            <a:xfrm>
              <a:off x="6084168" y="2803149"/>
              <a:ext cx="2448272" cy="2144865"/>
              <a:chOff x="467544" y="601175"/>
              <a:chExt cx="2448272" cy="2275720"/>
            </a:xfrm>
          </p:grpSpPr>
          <p:sp>
            <p:nvSpPr>
              <p:cNvPr id="21" name="矩形 20"/>
              <p:cNvSpPr/>
              <p:nvPr/>
            </p:nvSpPr>
            <p:spPr>
              <a:xfrm>
                <a:off x="467544" y="2528775"/>
                <a:ext cx="2448272" cy="288032"/>
              </a:xfrm>
              <a:prstGeom prst="rect">
                <a:avLst/>
              </a:prstGeom>
              <a:solidFill>
                <a:srgbClr val="F28C1D"/>
              </a:solidFill>
              <a:ln>
                <a:solidFill>
                  <a:srgbClr val="F28C1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67544" y="601175"/>
                <a:ext cx="2448272" cy="2233206"/>
              </a:xfrm>
              <a:prstGeom prst="rect">
                <a:avLst/>
              </a:prstGeom>
              <a:noFill/>
              <a:ln>
                <a:solidFill>
                  <a:srgbClr val="F28C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467544" y="2452375"/>
                <a:ext cx="2448272" cy="424520"/>
              </a:xfrm>
              <a:prstGeom prst="rect">
                <a:avLst/>
              </a:prstGeom>
              <a:noFill/>
            </p:spPr>
            <p:txBody>
              <a:bodyPr wrap="square" rtlCol="0">
                <a:spAutoFit/>
              </a:bodyPr>
              <a:lstStyle/>
              <a:p>
                <a:pPr algn="ctr"/>
                <a:r>
                  <a:rPr lang="zh-CN" altLang="en-US" sz="2000" dirty="0" smtClean="0">
                    <a:solidFill>
                      <a:schemeClr val="bg1"/>
                    </a:solidFill>
                  </a:rPr>
                  <a:t>重大恐袭惨案</a:t>
                </a:r>
                <a:endParaRPr lang="zh-CN" altLang="en-US" sz="2000" dirty="0">
                  <a:solidFill>
                    <a:schemeClr val="bg1"/>
                  </a:solidFill>
                </a:endParaRPr>
              </a:p>
            </p:txBody>
          </p:sp>
        </p:grpSp>
        <p:grpSp>
          <p:nvGrpSpPr>
            <p:cNvPr id="24" name="组合 71"/>
            <p:cNvGrpSpPr/>
            <p:nvPr/>
          </p:nvGrpSpPr>
          <p:grpSpPr>
            <a:xfrm>
              <a:off x="3119101" y="2787774"/>
              <a:ext cx="2736304" cy="2162170"/>
              <a:chOff x="467543" y="636851"/>
              <a:chExt cx="2448273" cy="2294084"/>
            </a:xfrm>
          </p:grpSpPr>
          <p:sp>
            <p:nvSpPr>
              <p:cNvPr id="25" name="矩形 24"/>
              <p:cNvSpPr/>
              <p:nvPr/>
            </p:nvSpPr>
            <p:spPr>
              <a:xfrm>
                <a:off x="467544" y="2564454"/>
                <a:ext cx="2448272" cy="288032"/>
              </a:xfrm>
              <a:prstGeom prst="rect">
                <a:avLst/>
              </a:prstGeom>
              <a:solidFill>
                <a:srgbClr val="F28C1D"/>
              </a:solidFill>
              <a:ln>
                <a:solidFill>
                  <a:srgbClr val="F28C1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67544" y="636851"/>
                <a:ext cx="2448272" cy="2197530"/>
              </a:xfrm>
              <a:prstGeom prst="rect">
                <a:avLst/>
              </a:prstGeom>
              <a:noFill/>
              <a:ln>
                <a:solidFill>
                  <a:srgbClr val="F28C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467543" y="2506414"/>
                <a:ext cx="2448273" cy="424521"/>
              </a:xfrm>
              <a:prstGeom prst="rect">
                <a:avLst/>
              </a:prstGeom>
              <a:noFill/>
            </p:spPr>
            <p:txBody>
              <a:bodyPr wrap="square" rtlCol="0">
                <a:spAutoFit/>
              </a:bodyPr>
              <a:lstStyle/>
              <a:p>
                <a:pPr algn="ctr"/>
                <a:r>
                  <a:rPr lang="zh-CN" altLang="en-US" sz="2000" dirty="0" smtClean="0">
                    <a:solidFill>
                      <a:schemeClr val="bg1"/>
                    </a:solidFill>
                  </a:rPr>
                  <a:t>英国公投脱欧</a:t>
                </a:r>
                <a:endParaRPr lang="zh-CN" altLang="en-US" sz="2000" dirty="0">
                  <a:solidFill>
                    <a:schemeClr val="bg1"/>
                  </a:solidFill>
                </a:endParaRPr>
              </a:p>
            </p:txBody>
          </p:sp>
        </p:grpSp>
        <p:pic>
          <p:nvPicPr>
            <p:cNvPr id="3584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229" t="4167" r="2271" b="8333"/>
            <a:stretch/>
          </p:blipFill>
          <p:spPr bwMode="auto">
            <a:xfrm>
              <a:off x="3144579" y="2801278"/>
              <a:ext cx="2674330" cy="1826649"/>
            </a:xfrm>
            <a:prstGeom prst="rect">
              <a:avLst/>
            </a:prstGeom>
            <a:noFill/>
          </p:spPr>
        </p:pic>
      </p:grpSp>
      <p:pic>
        <p:nvPicPr>
          <p:cNvPr id="35840" name="图片 35839"/>
          <p:cNvPicPr>
            <a:picLocks noChangeAspect="1"/>
          </p:cNvPicPr>
          <p:nvPr/>
        </p:nvPicPr>
        <p:blipFill>
          <a:blip r:embed="rId8"/>
          <a:stretch>
            <a:fillRect/>
          </a:stretch>
        </p:blipFill>
        <p:spPr>
          <a:xfrm>
            <a:off x="539552" y="2773229"/>
            <a:ext cx="2229833" cy="21027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840"/>
                                        </p:tgtEl>
                                        <p:attrNameLst>
                                          <p:attrName>style.visibility</p:attrName>
                                        </p:attrNameLst>
                                      </p:cBhvr>
                                      <p:to>
                                        <p:strVal val="visible"/>
                                      </p:to>
                                    </p:set>
                                    <p:animEffect transition="in" filter="fade">
                                      <p:cBhvr>
                                        <p:cTn id="19" dur="500"/>
                                        <p:tgtEl>
                                          <p:spTgt spid="35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
          <p:cNvSpPr>
            <a:spLocks noChangeShapeType="1"/>
          </p:cNvSpPr>
          <p:nvPr/>
        </p:nvSpPr>
        <p:spPr bwMode="gray">
          <a:xfrm>
            <a:off x="1811338" y="1091803"/>
            <a:ext cx="0" cy="234672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4" y="-3572"/>
            <a:ext cx="1552575" cy="1189435"/>
            <a:chOff x="171" y="-3"/>
            <a:chExt cx="978" cy="999"/>
          </a:xfrm>
        </p:grpSpPr>
        <p:sp>
          <p:nvSpPr>
            <p:cNvPr id="6"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7"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8" name="Freeform 7"/>
          <p:cNvSpPr>
            <a:spLocks/>
          </p:cNvSpPr>
          <p:nvPr/>
        </p:nvSpPr>
        <p:spPr bwMode="gray">
          <a:xfrm>
            <a:off x="1871664" y="-7144"/>
            <a:ext cx="1895475" cy="1139429"/>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9" name="Freeform 8"/>
          <p:cNvSpPr>
            <a:spLocks/>
          </p:cNvSpPr>
          <p:nvPr/>
        </p:nvSpPr>
        <p:spPr bwMode="gray">
          <a:xfrm>
            <a:off x="1871663" y="-10716"/>
            <a:ext cx="2138362" cy="1185863"/>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0" name="Freeform 9"/>
          <p:cNvSpPr>
            <a:spLocks/>
          </p:cNvSpPr>
          <p:nvPr/>
        </p:nvSpPr>
        <p:spPr bwMode="gray">
          <a:xfrm>
            <a:off x="1871663" y="-10716"/>
            <a:ext cx="2338387" cy="1220391"/>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1" name="Freeform 10"/>
          <p:cNvSpPr>
            <a:spLocks/>
          </p:cNvSpPr>
          <p:nvPr/>
        </p:nvSpPr>
        <p:spPr bwMode="gray">
          <a:xfrm>
            <a:off x="1874839" y="3327798"/>
            <a:ext cx="3525837" cy="1826419"/>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2" name="Freeform 11"/>
          <p:cNvSpPr>
            <a:spLocks/>
          </p:cNvSpPr>
          <p:nvPr/>
        </p:nvSpPr>
        <p:spPr bwMode="gray">
          <a:xfrm>
            <a:off x="1876425" y="3356372"/>
            <a:ext cx="3265488" cy="179427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3" name="Freeform 12"/>
          <p:cNvSpPr>
            <a:spLocks/>
          </p:cNvSpPr>
          <p:nvPr/>
        </p:nvSpPr>
        <p:spPr bwMode="gray">
          <a:xfrm>
            <a:off x="1871663" y="3388519"/>
            <a:ext cx="2946400" cy="1758554"/>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4" name="Line 17"/>
          <p:cNvSpPr>
            <a:spLocks noChangeShapeType="1"/>
          </p:cNvSpPr>
          <p:nvPr/>
        </p:nvSpPr>
        <p:spPr bwMode="gray">
          <a:xfrm>
            <a:off x="1876425" y="1164431"/>
            <a:ext cx="0" cy="2218135"/>
          </a:xfrm>
          <a:prstGeom prst="line">
            <a:avLst/>
          </a:prstGeom>
          <a:noFill/>
          <a:ln w="9525">
            <a:solidFill>
              <a:schemeClr val="accent1"/>
            </a:solidFill>
            <a:round/>
            <a:headEnd/>
            <a:tailEnd/>
          </a:ln>
        </p:spPr>
        <p:txBody>
          <a:bodyPr/>
          <a:lstStyle/>
          <a:p>
            <a:endParaRPr lang="zh-CN" altLang="en-US"/>
          </a:p>
        </p:txBody>
      </p:sp>
      <p:sp>
        <p:nvSpPr>
          <p:cNvPr id="15" name="Rectangle 40"/>
          <p:cNvSpPr txBox="1">
            <a:spLocks noChangeArrowheads="1"/>
          </p:cNvSpPr>
          <p:nvPr/>
        </p:nvSpPr>
        <p:spPr bwMode="white">
          <a:xfrm>
            <a:off x="1763714" y="1545431"/>
            <a:ext cx="4968875" cy="1025129"/>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6" name="Rectangle 41"/>
          <p:cNvSpPr txBox="1">
            <a:spLocks noChangeArrowheads="1"/>
          </p:cNvSpPr>
          <p:nvPr/>
        </p:nvSpPr>
        <p:spPr bwMode="white">
          <a:xfrm>
            <a:off x="2051050" y="2247900"/>
            <a:ext cx="5473700" cy="32385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17" name="Rectangle 6"/>
          <p:cNvSpPr>
            <a:spLocks noChangeArrowheads="1"/>
          </p:cNvSpPr>
          <p:nvPr/>
        </p:nvSpPr>
        <p:spPr bwMode="gray">
          <a:xfrm>
            <a:off x="65088" y="3343275"/>
            <a:ext cx="1762125" cy="161925"/>
          </a:xfrm>
          <a:prstGeom prst="rect">
            <a:avLst/>
          </a:prstGeom>
          <a:solidFill>
            <a:schemeClr val="bg2"/>
          </a:solidFill>
          <a:ln w="9525">
            <a:noFill/>
            <a:miter lim="800000"/>
            <a:headEnd/>
            <a:tailEnd/>
          </a:ln>
        </p:spPr>
        <p:txBody>
          <a:bodyPr wrap="none" anchor="ctr"/>
          <a:lstStyle/>
          <a:p>
            <a:endParaRPr lang="zh-CN" altLang="en-US"/>
          </a:p>
        </p:txBody>
      </p:sp>
      <p:pic>
        <p:nvPicPr>
          <p:cNvPr id="19" name="图片 2" descr="章.tif"/>
          <p:cNvPicPr>
            <a:picLocks noChangeAspect="1"/>
          </p:cNvPicPr>
          <p:nvPr/>
        </p:nvPicPr>
        <p:blipFill>
          <a:blip r:embed="rId2" cstate="print"/>
          <a:srcRect/>
          <a:stretch>
            <a:fillRect/>
          </a:stretch>
        </p:blipFill>
        <p:spPr bwMode="auto">
          <a:xfrm>
            <a:off x="561956" y="1812132"/>
            <a:ext cx="1152525" cy="866775"/>
          </a:xfrm>
          <a:prstGeom prst="rect">
            <a:avLst/>
          </a:prstGeom>
          <a:noFill/>
          <a:ln w="9525">
            <a:noFill/>
            <a:miter lim="800000"/>
            <a:headEnd/>
            <a:tailEnd/>
          </a:ln>
        </p:spPr>
      </p:pic>
      <p:sp>
        <p:nvSpPr>
          <p:cNvPr id="20" name="Freeform 20"/>
          <p:cNvSpPr>
            <a:spLocks/>
          </p:cNvSpPr>
          <p:nvPr/>
        </p:nvSpPr>
        <p:spPr bwMode="gray">
          <a:xfrm>
            <a:off x="1811370" y="-7144"/>
            <a:ext cx="7332662" cy="5210175"/>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pic>
        <p:nvPicPr>
          <p:cNvPr id="4" name="Picture 8" descr="谢谢.png"/>
          <p:cNvPicPr>
            <a:picLocks noChangeAspect="1"/>
          </p:cNvPicPr>
          <p:nvPr/>
        </p:nvPicPr>
        <p:blipFill>
          <a:blip r:embed="rId3" cstate="print"/>
          <a:srcRect/>
          <a:stretch>
            <a:fillRect/>
          </a:stretch>
        </p:blipFill>
        <p:spPr bwMode="auto">
          <a:xfrm>
            <a:off x="4000496" y="1660916"/>
            <a:ext cx="1219200" cy="1800225"/>
          </a:xfrm>
          <a:prstGeom prst="rect">
            <a:avLst/>
          </a:prstGeom>
          <a:noFill/>
          <a:ln w="9525">
            <a:noFill/>
            <a:miter lim="800000"/>
            <a:headEnd/>
            <a:tailEnd/>
          </a:ln>
        </p:spPr>
      </p:pic>
      <p:sp>
        <p:nvSpPr>
          <p:cNvPr id="21" name="Text Box 8"/>
          <p:cNvSpPr txBox="1">
            <a:spLocks noChangeArrowheads="1"/>
          </p:cNvSpPr>
          <p:nvPr/>
        </p:nvSpPr>
        <p:spPr bwMode="gray">
          <a:xfrm>
            <a:off x="0" y="3291830"/>
            <a:ext cx="2711450" cy="261610"/>
          </a:xfrm>
          <a:prstGeom prst="rect">
            <a:avLst/>
          </a:prstGeom>
          <a:noFill/>
          <a:ln w="9525">
            <a:noFill/>
            <a:miter lim="800000"/>
            <a:headEnd/>
            <a:tailEnd/>
          </a:ln>
        </p:spPr>
        <p:txBody>
          <a:bodyPr wrap="square">
            <a:spAutoFit/>
          </a:bodyPr>
          <a:lstStyle/>
          <a:p>
            <a:r>
              <a:rPr lang="en-US" altLang="zh-CN" sz="1100" b="1" dirty="0">
                <a:solidFill>
                  <a:srgbClr val="A6A6A6"/>
                </a:solidFill>
                <a:latin typeface="Arial" pitchFamily="34" charset="0"/>
                <a:ea typeface="黑体" pitchFamily="2" charset="-122"/>
                <a:cs typeface="Arial" pitchFamily="34" charset="0"/>
              </a:rPr>
              <a:t>www.xingshizhengce.com</a:t>
            </a:r>
            <a:endParaRPr lang="zh-CN" altLang="en-US" sz="1100" b="1" dirty="0">
              <a:solidFill>
                <a:srgbClr val="A6A6A6"/>
              </a:solidFill>
              <a:latin typeface="Arial" pitchFamily="34" charset="0"/>
              <a:ea typeface="黑体" pitchFamily="2" charset="-122"/>
            </a:endParaRPr>
          </a:p>
        </p:txBody>
      </p:sp>
    </p:spTree>
    <p:extLst>
      <p:ext uri="{BB962C8B-B14F-4D97-AF65-F5344CB8AC3E}">
        <p14:creationId xmlns:p14="http://schemas.microsoft.com/office/powerpoint/2010/main" val="207160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339502"/>
            <a:ext cx="3600400" cy="830997"/>
          </a:xfrm>
          <a:prstGeom prst="rect">
            <a:avLst/>
          </a:prstGeom>
        </p:spPr>
        <p:txBody>
          <a:bodyPr wrap="square">
            <a:spAutoFit/>
          </a:bodyPr>
          <a:lstStyle/>
          <a:p>
            <a:pPr algn="ctr"/>
            <a:r>
              <a:rPr lang="zh-CN" altLang="zh-CN" sz="2400" dirty="0" smtClean="0">
                <a:latin typeface="黑体" pitchFamily="49" charset="-122"/>
                <a:ea typeface="黑体" pitchFamily="49" charset="-122"/>
              </a:rPr>
              <a:t>人们普遍担忧欧盟面临解体、欧洲面临分裂的局面</a:t>
            </a:r>
            <a:endParaRPr lang="zh-CN" altLang="en-US" sz="2400" dirty="0" smtClean="0">
              <a:latin typeface="黑体" pitchFamily="49" charset="-122"/>
              <a:ea typeface="黑体" pitchFamily="49" charset="-122"/>
            </a:endParaRPr>
          </a:p>
        </p:txBody>
      </p:sp>
      <p:pic>
        <p:nvPicPr>
          <p:cNvPr id="34820" name="Picture 4"/>
          <p:cNvPicPr>
            <a:picLocks noChangeAspect="1" noChangeArrowheads="1"/>
          </p:cNvPicPr>
          <p:nvPr/>
        </p:nvPicPr>
        <p:blipFill>
          <a:blip r:embed="rId2" cstate="print"/>
          <a:srcRect/>
          <a:stretch>
            <a:fillRect/>
          </a:stretch>
        </p:blipFill>
        <p:spPr bwMode="auto">
          <a:xfrm>
            <a:off x="827584" y="1491630"/>
            <a:ext cx="3672408" cy="2691537"/>
          </a:xfrm>
          <a:prstGeom prst="rect">
            <a:avLst/>
          </a:prstGeom>
          <a:noFill/>
          <a:ln w="9525">
            <a:noFill/>
            <a:miter lim="800000"/>
            <a:headEnd/>
            <a:tailEnd/>
          </a:ln>
          <a:effectLst/>
        </p:spPr>
      </p:pic>
      <p:sp>
        <p:nvSpPr>
          <p:cNvPr id="8" name="矩形 7"/>
          <p:cNvSpPr/>
          <p:nvPr/>
        </p:nvSpPr>
        <p:spPr>
          <a:xfrm>
            <a:off x="395536" y="3867894"/>
            <a:ext cx="4176464" cy="1015663"/>
          </a:xfrm>
          <a:prstGeom prst="rect">
            <a:avLst/>
          </a:prstGeom>
        </p:spPr>
        <p:txBody>
          <a:bodyPr wrap="square">
            <a:spAutoFit/>
          </a:bodyPr>
          <a:lstStyle/>
          <a:p>
            <a:r>
              <a:rPr lang="zh-CN" altLang="zh-CN" sz="2000" dirty="0" smtClean="0"/>
              <a:t>民粹主义思潮泛滥</a:t>
            </a:r>
            <a:r>
              <a:rPr lang="en-US" altLang="zh-CN" sz="2000" dirty="0" smtClean="0"/>
              <a:t>   </a:t>
            </a:r>
            <a:r>
              <a:rPr lang="zh-CN" altLang="zh-CN" sz="2000" dirty="0" smtClean="0"/>
              <a:t>“特朗普效应”</a:t>
            </a:r>
            <a:endParaRPr lang="en-US" altLang="zh-CN" sz="2000" dirty="0" smtClean="0"/>
          </a:p>
          <a:p>
            <a:endParaRPr lang="en-US" altLang="zh-CN" sz="2000" dirty="0" smtClean="0"/>
          </a:p>
          <a:p>
            <a:r>
              <a:rPr lang="zh-CN" altLang="zh-CN" sz="2000" dirty="0" smtClean="0"/>
              <a:t> </a:t>
            </a:r>
            <a:r>
              <a:rPr lang="en-US" altLang="zh-CN" sz="2000" dirty="0" smtClean="0"/>
              <a:t>    </a:t>
            </a:r>
            <a:r>
              <a:rPr lang="zh-CN" altLang="zh-CN" sz="2000" dirty="0" smtClean="0"/>
              <a:t>极右翼党派可能获取最高权力</a:t>
            </a:r>
            <a:endParaRPr lang="zh-CN" altLang="en-US" sz="2000" dirty="0" smtClean="0">
              <a:latin typeface="黑体" pitchFamily="49" charset="-122"/>
              <a:ea typeface="黑体" pitchFamily="49" charset="-122"/>
            </a:endParaRPr>
          </a:p>
        </p:txBody>
      </p:sp>
      <p:sp>
        <p:nvSpPr>
          <p:cNvPr id="9" name="矩形 8"/>
          <p:cNvSpPr/>
          <p:nvPr/>
        </p:nvSpPr>
        <p:spPr>
          <a:xfrm>
            <a:off x="4572000" y="3335962"/>
            <a:ext cx="4104456" cy="1107996"/>
          </a:xfrm>
          <a:prstGeom prst="rect">
            <a:avLst/>
          </a:prstGeom>
          <a:solidFill>
            <a:schemeClr val="bg1">
              <a:lumMod val="65000"/>
            </a:schemeClr>
          </a:solidFill>
        </p:spPr>
        <p:txBody>
          <a:bodyPr wrap="square">
            <a:spAutoFit/>
          </a:bodyPr>
          <a:lstStyle/>
          <a:p>
            <a:pPr>
              <a:lnSpc>
                <a:spcPct val="120000"/>
              </a:lnSpc>
            </a:pPr>
            <a:r>
              <a:rPr lang="zh-CN" altLang="zh-CN" sz="2000" dirty="0" smtClean="0">
                <a:latin typeface="+mn-ea"/>
              </a:rPr>
              <a:t>民主制度遭遇的危机，实际上是各种危机的源泉。</a:t>
            </a:r>
            <a:endParaRPr lang="en-US" altLang="zh-CN" sz="2000" dirty="0" smtClean="0">
              <a:latin typeface="+mn-ea"/>
            </a:endParaRPr>
          </a:p>
          <a:p>
            <a:pPr algn="r"/>
            <a:r>
              <a:rPr lang="en-US" altLang="zh-CN" dirty="0" smtClean="0">
                <a:latin typeface="+mn-ea"/>
              </a:rPr>
              <a:t>——</a:t>
            </a:r>
            <a:r>
              <a:rPr lang="zh-CN" altLang="en-US" dirty="0" smtClean="0">
                <a:latin typeface="+mn-ea"/>
              </a:rPr>
              <a:t>法国知名学者让</a:t>
            </a:r>
            <a:r>
              <a:rPr lang="en-US" altLang="zh-CN" dirty="0" smtClean="0">
                <a:latin typeface="+mn-ea"/>
              </a:rPr>
              <a:t>·</a:t>
            </a:r>
            <a:r>
              <a:rPr lang="zh-CN" altLang="en-US" dirty="0" smtClean="0">
                <a:latin typeface="+mn-ea"/>
              </a:rPr>
              <a:t>盖雷</a:t>
            </a:r>
            <a:endParaRPr lang="zh-CN" altLang="en-US" dirty="0">
              <a:latin typeface="+mn-ea"/>
            </a:endParaRPr>
          </a:p>
        </p:txBody>
      </p:sp>
      <p:sp>
        <p:nvSpPr>
          <p:cNvPr id="10" name="矩形 9"/>
          <p:cNvSpPr/>
          <p:nvPr/>
        </p:nvSpPr>
        <p:spPr>
          <a:xfrm>
            <a:off x="4572000" y="1491630"/>
            <a:ext cx="4104456" cy="1532727"/>
          </a:xfrm>
          <a:prstGeom prst="rect">
            <a:avLst/>
          </a:prstGeom>
          <a:solidFill>
            <a:srgbClr val="F28C1D"/>
          </a:solidFill>
        </p:spPr>
        <p:txBody>
          <a:bodyPr wrap="square">
            <a:spAutoFit/>
          </a:bodyPr>
          <a:lstStyle/>
          <a:p>
            <a:pPr>
              <a:lnSpc>
                <a:spcPct val="120000"/>
              </a:lnSpc>
            </a:pPr>
            <a:r>
              <a:rPr lang="zh-CN" altLang="en-US" sz="2000" dirty="0" smtClean="0">
                <a:solidFill>
                  <a:schemeClr val="bg1"/>
                </a:solidFill>
                <a:latin typeface="+mn-ea"/>
              </a:rPr>
              <a:t>欧洲从根基上开始动摇，欧洲合作的半个多世纪以来，首次显现出欧盟作为整体失败的迹象。</a:t>
            </a:r>
            <a:endParaRPr lang="en-US" altLang="zh-CN" sz="2000" dirty="0" smtClean="0">
              <a:solidFill>
                <a:schemeClr val="bg1"/>
              </a:solidFill>
              <a:latin typeface="+mn-ea"/>
            </a:endParaRPr>
          </a:p>
          <a:p>
            <a:pPr algn="r">
              <a:lnSpc>
                <a:spcPct val="120000"/>
              </a:lnSpc>
            </a:pPr>
            <a:r>
              <a:rPr lang="en-US" altLang="zh-CN" dirty="0" smtClean="0">
                <a:solidFill>
                  <a:schemeClr val="bg1"/>
                </a:solidFill>
                <a:latin typeface="+mn-ea"/>
              </a:rPr>
              <a:t>——</a:t>
            </a:r>
            <a:r>
              <a:rPr lang="zh-CN" altLang="en-US" dirty="0" smtClean="0">
                <a:solidFill>
                  <a:schemeClr val="bg1"/>
                </a:solidFill>
                <a:latin typeface="+mn-ea"/>
              </a:rPr>
              <a:t>德国</a:t>
            </a:r>
            <a:r>
              <a:rPr lang="en-US" altLang="zh-CN" dirty="0" smtClean="0">
                <a:solidFill>
                  <a:schemeClr val="bg1"/>
                </a:solidFill>
                <a:latin typeface="+mn-ea"/>
              </a:rPr>
              <a:t>《</a:t>
            </a:r>
            <a:r>
              <a:rPr lang="zh-CN" altLang="en-US" dirty="0" smtClean="0">
                <a:solidFill>
                  <a:schemeClr val="bg1"/>
                </a:solidFill>
                <a:latin typeface="+mn-ea"/>
              </a:rPr>
              <a:t>世界报</a:t>
            </a:r>
            <a:r>
              <a:rPr lang="en-US" altLang="zh-CN" dirty="0" smtClean="0">
                <a:solidFill>
                  <a:schemeClr val="bg1"/>
                </a:solidFill>
                <a:latin typeface="+mn-ea"/>
              </a:rPr>
              <a:t>》</a:t>
            </a:r>
            <a:endParaRPr lang="zh-CN" altLang="en-US" dirty="0">
              <a:solidFill>
                <a:schemeClr val="bg1"/>
              </a:solidFill>
              <a:latin typeface="+mn-ea"/>
            </a:endParaRPr>
          </a:p>
        </p:txBody>
      </p:sp>
      <p:sp>
        <p:nvSpPr>
          <p:cNvPr id="13" name="矩形 12"/>
          <p:cNvSpPr/>
          <p:nvPr/>
        </p:nvSpPr>
        <p:spPr>
          <a:xfrm>
            <a:off x="4499992" y="339502"/>
            <a:ext cx="4248472" cy="830997"/>
          </a:xfrm>
          <a:prstGeom prst="rect">
            <a:avLst/>
          </a:prstGeom>
        </p:spPr>
        <p:txBody>
          <a:bodyPr wrap="square">
            <a:spAutoFit/>
          </a:bodyPr>
          <a:lstStyle/>
          <a:p>
            <a:pPr algn="ctr"/>
            <a:r>
              <a:rPr lang="zh-CN" altLang="en-US" sz="2400" dirty="0" smtClean="0">
                <a:latin typeface="黑体" pitchFamily="49" charset="-122"/>
                <a:ea typeface="黑体" pitchFamily="49" charset="-122"/>
              </a:rPr>
              <a:t>多重危机并发是西方政治制度走入困境、遭遇危机的结果</a:t>
            </a:r>
          </a:p>
        </p:txBody>
      </p:sp>
      <p:sp>
        <p:nvSpPr>
          <p:cNvPr id="15" name="矩形 14"/>
          <p:cNvSpPr/>
          <p:nvPr/>
        </p:nvSpPr>
        <p:spPr>
          <a:xfrm rot="19391487">
            <a:off x="81866" y="1865160"/>
            <a:ext cx="2811988"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欧洲出现了“生存危机”</a:t>
            </a:r>
            <a:endParaRPr lang="zh-CN"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下箭头 16"/>
          <p:cNvSpPr/>
          <p:nvPr/>
        </p:nvSpPr>
        <p:spPr>
          <a:xfrm>
            <a:off x="2267744" y="4227934"/>
            <a:ext cx="432048" cy="288032"/>
          </a:xfrm>
          <a:prstGeom prst="downArrow">
            <a:avLst/>
          </a:prstGeom>
          <a:solidFill>
            <a:srgbClr val="0112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4820"/>
                                        </p:tgtEl>
                                        <p:attrNameLst>
                                          <p:attrName>style.visibility</p:attrName>
                                        </p:attrNameLst>
                                      </p:cBhvr>
                                      <p:to>
                                        <p:strVal val="visible"/>
                                      </p:to>
                                    </p:set>
                                    <p:anim calcmode="lin" valueType="num">
                                      <p:cBhvr>
                                        <p:cTn id="13" dur="500" fill="hold"/>
                                        <p:tgtEl>
                                          <p:spTgt spid="34820"/>
                                        </p:tgtEl>
                                        <p:attrNameLst>
                                          <p:attrName>ppt_w</p:attrName>
                                        </p:attrNameLst>
                                      </p:cBhvr>
                                      <p:tavLst>
                                        <p:tav tm="0">
                                          <p:val>
                                            <p:fltVal val="0"/>
                                          </p:val>
                                        </p:tav>
                                        <p:tav tm="100000">
                                          <p:val>
                                            <p:strVal val="#ppt_w"/>
                                          </p:val>
                                        </p:tav>
                                      </p:tavLst>
                                    </p:anim>
                                    <p:anim calcmode="lin" valueType="num">
                                      <p:cBhvr>
                                        <p:cTn id="14" dur="500" fill="hold"/>
                                        <p:tgtEl>
                                          <p:spTgt spid="34820"/>
                                        </p:tgtEl>
                                        <p:attrNameLst>
                                          <p:attrName>ppt_h</p:attrName>
                                        </p:attrNameLst>
                                      </p:cBhvr>
                                      <p:tavLst>
                                        <p:tav tm="0">
                                          <p:val>
                                            <p:fltVal val="0"/>
                                          </p:val>
                                        </p:tav>
                                        <p:tav tm="100000">
                                          <p:val>
                                            <p:strVal val="#ppt_h"/>
                                          </p:val>
                                        </p:tav>
                                      </p:tavLst>
                                    </p:anim>
                                    <p:animEffect transition="in" filter="fade">
                                      <p:cBhvr>
                                        <p:cTn id="15" dur="500"/>
                                        <p:tgtEl>
                                          <p:spTgt spid="34820"/>
                                        </p:tgtEl>
                                      </p:cBhvr>
                                    </p:animEffect>
                                  </p:childTnLst>
                                </p:cTn>
                              </p:par>
                            </p:childTnLst>
                          </p:cTn>
                        </p:par>
                        <p:par>
                          <p:cTn id="16" fill="hold">
                            <p:stCondLst>
                              <p:cond delay="1500"/>
                            </p:stCondLst>
                            <p:childTnLst>
                              <p:par>
                                <p:cTn id="17" presetID="49" presetClass="entr" presetSubtype="0" decel="10000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 calcmode="lin" valueType="num">
                                      <p:cBhvr>
                                        <p:cTn id="21" dur="500" fill="hold"/>
                                        <p:tgtEl>
                                          <p:spTgt spid="15"/>
                                        </p:tgtEl>
                                        <p:attrNameLst>
                                          <p:attrName>style.rotation</p:attrName>
                                        </p:attrNameLst>
                                      </p:cBhvr>
                                      <p:tavLst>
                                        <p:tav tm="0">
                                          <p:val>
                                            <p:fltVal val="360"/>
                                          </p:val>
                                        </p:tav>
                                        <p:tav tm="100000">
                                          <p:val>
                                            <p:fltVal val="0"/>
                                          </p:val>
                                        </p:tav>
                                      </p:tavLst>
                                    </p:anim>
                                    <p:animEffect transition="in" filter="fade">
                                      <p:cBhvr>
                                        <p:cTn id="22" dur="500"/>
                                        <p:tgtEl>
                                          <p:spTgt spid="15"/>
                                        </p:tgtEl>
                                      </p:cBhvr>
                                    </p:animEffect>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2000"/>
                            </p:stCondLst>
                            <p:childTnLst>
                              <p:par>
                                <p:cTn id="29" presetID="55"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strVal val="#ppt_w*0.70"/>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Effect transition="in" filter="fade">
                                      <p:cBhvr>
                                        <p:cTn id="33" dur="1000"/>
                                        <p:tgtEl>
                                          <p:spTgt spid="13"/>
                                        </p:tgtEl>
                                      </p:cBhvr>
                                    </p:animEffect>
                                  </p:childTnLst>
                                </p:cTn>
                              </p:par>
                            </p:childTnLst>
                          </p:cTn>
                        </p:par>
                        <p:par>
                          <p:cTn id="34" fill="hold">
                            <p:stCondLst>
                              <p:cond delay="3000"/>
                            </p:stCondLst>
                            <p:childTnLst>
                              <p:par>
                                <p:cTn id="35" presetID="14" presetClass="entr" presetSubtype="1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par>
                          <p:cTn id="38" fill="hold">
                            <p:stCondLst>
                              <p:cond delay="3500"/>
                            </p:stCondLst>
                            <p:childTnLst>
                              <p:par>
                                <p:cTn id="39" presetID="14" presetClass="entr" presetSubtype="1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P spid="10" grpId="0" animBg="1"/>
      <p:bldP spid="13" grpId="0"/>
      <p:bldP spid="15"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一、“精英欧洲”正在被民众所抛</a:t>
            </a:r>
            <a:r>
              <a:rPr lang="zh-CN" altLang="en-US" dirty="0" smtClean="0"/>
              <a:t>弃</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7774"/>
            <a:ext cx="2448272" cy="23019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img2.imgtn.bdimg.com/it/u=1579769072,2714813927&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54" name="AutoShape 6" descr="http://img2.imgtn.bdimg.com/it/u=1579769072,2714813927&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grpSp>
        <p:nvGrpSpPr>
          <p:cNvPr id="17" name="组合 16"/>
          <p:cNvGrpSpPr/>
          <p:nvPr/>
        </p:nvGrpSpPr>
        <p:grpSpPr>
          <a:xfrm>
            <a:off x="1043608" y="843558"/>
            <a:ext cx="3013720" cy="2947648"/>
            <a:chOff x="1403648" y="1275606"/>
            <a:chExt cx="3013720" cy="2947648"/>
          </a:xfrm>
        </p:grpSpPr>
        <p:pic>
          <p:nvPicPr>
            <p:cNvPr id="7" name="Picture 8" descr="https://timgsa.baidu.com/timg?image&amp;quality=80&amp;size=b9999_10000&amp;sec=1485414621713&amp;di=5dc0b4cd0254a68c95070ecaabc4c98b&amp;imgtype=0&amp;src=http%3A%2F%2Fimg01.taopic.com%2F140918%2F240390-14091PG64814.jpg"/>
            <p:cNvPicPr>
              <a:picLocks noChangeAspect="1" noChangeArrowheads="1"/>
            </p:cNvPicPr>
            <p:nvPr/>
          </p:nvPicPr>
          <p:blipFill>
            <a:blip r:embed="rId2" cstate="print"/>
            <a:srcRect l="50761" t="21180"/>
            <a:stretch>
              <a:fillRect/>
            </a:stretch>
          </p:blipFill>
          <p:spPr bwMode="auto">
            <a:xfrm>
              <a:off x="1403648" y="1275606"/>
              <a:ext cx="3013720" cy="2947648"/>
            </a:xfrm>
            <a:prstGeom prst="rect">
              <a:avLst/>
            </a:prstGeom>
            <a:noFill/>
          </p:spPr>
        </p:pic>
        <p:sp>
          <p:nvSpPr>
            <p:cNvPr id="10" name="TextBox 9"/>
            <p:cNvSpPr txBox="1"/>
            <p:nvPr/>
          </p:nvSpPr>
          <p:spPr>
            <a:xfrm>
              <a:off x="2627784" y="3683808"/>
              <a:ext cx="1584176" cy="400110"/>
            </a:xfrm>
            <a:prstGeom prst="rect">
              <a:avLst/>
            </a:prstGeom>
            <a:noFill/>
          </p:spPr>
          <p:txBody>
            <a:bodyPr wrap="square" rtlCol="0">
              <a:spAutoFit/>
            </a:bodyPr>
            <a:lstStyle/>
            <a:p>
              <a:r>
                <a:rPr lang="zh-CN" altLang="en-US" sz="2000" b="1" dirty="0" smtClean="0"/>
                <a:t>政治精英</a:t>
              </a:r>
              <a:endParaRPr lang="zh-CN" altLang="en-US" sz="2000" b="1" dirty="0"/>
            </a:p>
          </p:txBody>
        </p:sp>
        <p:sp>
          <p:nvSpPr>
            <p:cNvPr id="12" name="矩形 11"/>
            <p:cNvSpPr/>
            <p:nvPr/>
          </p:nvSpPr>
          <p:spPr>
            <a:xfrm>
              <a:off x="1691680" y="1851670"/>
              <a:ext cx="936104" cy="504056"/>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TextBox 12"/>
            <p:cNvSpPr txBox="1"/>
            <p:nvPr/>
          </p:nvSpPr>
          <p:spPr>
            <a:xfrm>
              <a:off x="1763688" y="1779662"/>
              <a:ext cx="1008112" cy="707886"/>
            </a:xfrm>
            <a:prstGeom prst="rect">
              <a:avLst/>
            </a:prstGeom>
            <a:noFill/>
          </p:spPr>
          <p:txBody>
            <a:bodyPr wrap="square" rtlCol="0">
              <a:spAutoFit/>
            </a:bodyPr>
            <a:lstStyle/>
            <a:p>
              <a:r>
                <a:rPr lang="zh-CN" altLang="zh-CN" sz="2000" dirty="0" smtClean="0">
                  <a:latin typeface="黑体" pitchFamily="49" charset="-122"/>
                  <a:ea typeface="黑体" pitchFamily="49" charset="-122"/>
                </a:rPr>
                <a:t>“长远利益”</a:t>
              </a:r>
              <a:endParaRPr lang="zh-CN" altLang="en-US" sz="2000" dirty="0">
                <a:latin typeface="黑体" pitchFamily="49" charset="-122"/>
                <a:ea typeface="黑体" pitchFamily="49" charset="-122"/>
              </a:endParaRPr>
            </a:p>
          </p:txBody>
        </p:sp>
      </p:grpSp>
      <p:grpSp>
        <p:nvGrpSpPr>
          <p:cNvPr id="16" name="组合 15"/>
          <p:cNvGrpSpPr/>
          <p:nvPr/>
        </p:nvGrpSpPr>
        <p:grpSpPr>
          <a:xfrm>
            <a:off x="4860032" y="843558"/>
            <a:ext cx="3096344" cy="2875640"/>
            <a:chOff x="4355976" y="1275606"/>
            <a:chExt cx="3096344" cy="2875640"/>
          </a:xfrm>
        </p:grpSpPr>
        <p:pic>
          <p:nvPicPr>
            <p:cNvPr id="2056" name="Picture 8" descr="https://timgsa.baidu.com/timg?image&amp;quality=80&amp;size=b9999_10000&amp;sec=1485414621713&amp;di=5dc0b4cd0254a68c95070ecaabc4c98b&amp;imgtype=0&amp;src=http%3A%2F%2Fimg01.taopic.com%2F140918%2F240390-14091PG64814.jpg"/>
            <p:cNvPicPr>
              <a:picLocks noChangeAspect="1" noChangeArrowheads="1"/>
            </p:cNvPicPr>
            <p:nvPr/>
          </p:nvPicPr>
          <p:blipFill>
            <a:blip r:embed="rId2" cstate="print"/>
            <a:srcRect t="23106" r="49412"/>
            <a:stretch>
              <a:fillRect/>
            </a:stretch>
          </p:blipFill>
          <p:spPr bwMode="auto">
            <a:xfrm>
              <a:off x="4355976" y="1275606"/>
              <a:ext cx="3096344" cy="2875640"/>
            </a:xfrm>
            <a:prstGeom prst="rect">
              <a:avLst/>
            </a:prstGeom>
            <a:noFill/>
          </p:spPr>
        </p:pic>
        <p:sp>
          <p:nvSpPr>
            <p:cNvPr id="11" name="TextBox 10"/>
            <p:cNvSpPr txBox="1"/>
            <p:nvPr/>
          </p:nvSpPr>
          <p:spPr>
            <a:xfrm>
              <a:off x="5004048" y="3651870"/>
              <a:ext cx="1512168" cy="400110"/>
            </a:xfrm>
            <a:prstGeom prst="rect">
              <a:avLst/>
            </a:prstGeom>
            <a:noFill/>
          </p:spPr>
          <p:txBody>
            <a:bodyPr wrap="square" rtlCol="0">
              <a:spAutoFit/>
            </a:bodyPr>
            <a:lstStyle/>
            <a:p>
              <a:r>
                <a:rPr lang="zh-CN" altLang="en-US" sz="2000" b="1" dirty="0" smtClean="0"/>
                <a:t>普通民众</a:t>
              </a:r>
              <a:endParaRPr lang="zh-CN" altLang="en-US" sz="2000" b="1" dirty="0"/>
            </a:p>
          </p:txBody>
        </p:sp>
        <p:sp>
          <p:nvSpPr>
            <p:cNvPr id="14" name="矩形 13"/>
            <p:cNvSpPr/>
            <p:nvPr/>
          </p:nvSpPr>
          <p:spPr>
            <a:xfrm>
              <a:off x="6156176" y="1779662"/>
              <a:ext cx="1080120" cy="504056"/>
            </a:xfrm>
            <a:prstGeom prst="rect">
              <a:avLst/>
            </a:prstGeom>
            <a:solidFill>
              <a:srgbClr val="1A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14"/>
            <p:cNvSpPr txBox="1"/>
            <p:nvPr/>
          </p:nvSpPr>
          <p:spPr>
            <a:xfrm>
              <a:off x="6228184" y="1707654"/>
              <a:ext cx="1008112" cy="707886"/>
            </a:xfrm>
            <a:prstGeom prst="rect">
              <a:avLst/>
            </a:prstGeom>
            <a:noFill/>
          </p:spPr>
          <p:txBody>
            <a:bodyPr wrap="square" rtlCol="0">
              <a:spAutoFit/>
            </a:bodyPr>
            <a:lstStyle/>
            <a:p>
              <a:r>
                <a:rPr lang="zh-CN" altLang="en-US" sz="2000" dirty="0" smtClean="0">
                  <a:solidFill>
                    <a:schemeClr val="bg1"/>
                  </a:solidFill>
                  <a:latin typeface="黑体" pitchFamily="49" charset="-122"/>
                  <a:ea typeface="黑体" pitchFamily="49" charset="-122"/>
                </a:rPr>
                <a:t>普通</a:t>
              </a:r>
              <a:endParaRPr lang="en-US" altLang="zh-CN" sz="2000" dirty="0" smtClean="0">
                <a:solidFill>
                  <a:schemeClr val="bg1"/>
                </a:solidFill>
                <a:latin typeface="黑体" pitchFamily="49" charset="-122"/>
                <a:ea typeface="黑体" pitchFamily="49" charset="-122"/>
              </a:endParaRPr>
            </a:p>
            <a:p>
              <a:r>
                <a:rPr lang="zh-CN" altLang="zh-CN" sz="2000" dirty="0" smtClean="0">
                  <a:solidFill>
                    <a:schemeClr val="bg1"/>
                  </a:solidFill>
                  <a:latin typeface="黑体" pitchFamily="49" charset="-122"/>
                  <a:ea typeface="黑体" pitchFamily="49" charset="-122"/>
                </a:rPr>
                <a:t>利益</a:t>
              </a:r>
              <a:endParaRPr lang="zh-CN" altLang="en-US" sz="2000" dirty="0">
                <a:solidFill>
                  <a:schemeClr val="bg1"/>
                </a:solidFill>
                <a:latin typeface="黑体" pitchFamily="49" charset="-122"/>
                <a:ea typeface="黑体" pitchFamily="49" charset="-122"/>
              </a:endParaRPr>
            </a:p>
          </p:txBody>
        </p:sp>
      </p:grpSp>
      <p:grpSp>
        <p:nvGrpSpPr>
          <p:cNvPr id="28" name="组合 27"/>
          <p:cNvGrpSpPr/>
          <p:nvPr/>
        </p:nvGrpSpPr>
        <p:grpSpPr>
          <a:xfrm>
            <a:off x="683568" y="3795886"/>
            <a:ext cx="7920880" cy="936104"/>
            <a:chOff x="683568" y="3795886"/>
            <a:chExt cx="7920880" cy="936104"/>
          </a:xfrm>
        </p:grpSpPr>
        <p:sp>
          <p:nvSpPr>
            <p:cNvPr id="27" name="矩形 26"/>
            <p:cNvSpPr/>
            <p:nvPr/>
          </p:nvSpPr>
          <p:spPr>
            <a:xfrm>
              <a:off x="683568" y="3795886"/>
              <a:ext cx="7848872" cy="936104"/>
            </a:xfrm>
            <a:prstGeom prst="rect">
              <a:avLst/>
            </a:prstGeom>
            <a:solidFill>
              <a:srgbClr val="F28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55576" y="3867894"/>
              <a:ext cx="7848872" cy="830997"/>
            </a:xfrm>
            <a:prstGeom prst="rect">
              <a:avLst/>
            </a:prstGeom>
          </p:spPr>
          <p:txBody>
            <a:bodyPr wrap="square">
              <a:spAutoFit/>
            </a:bodyPr>
            <a:lstStyle/>
            <a:p>
              <a:pPr>
                <a:lnSpc>
                  <a:spcPct val="120000"/>
                </a:lnSpc>
              </a:pPr>
              <a:r>
                <a:rPr lang="en-US" altLang="zh-CN" sz="2000" dirty="0" smtClean="0">
                  <a:solidFill>
                    <a:schemeClr val="bg1"/>
                  </a:solidFill>
                </a:rPr>
                <a:t>          </a:t>
              </a:r>
              <a:r>
                <a:rPr lang="zh-CN" altLang="zh-CN" sz="2000" dirty="0" smtClean="0">
                  <a:solidFill>
                    <a:schemeClr val="bg1"/>
                  </a:solidFill>
                </a:rPr>
                <a:t>政治精英们为欧洲的未来所的顶层设计光鲜耀眼，但是民众在实际生活中并没有获得感，甚至感觉正在失去一些过去拥有的东西。</a:t>
              </a:r>
              <a:endParaRPr lang="zh-CN" altLang="en-US" sz="2000" dirty="0">
                <a:solidFill>
                  <a:schemeClr val="bg1"/>
                </a:solidFill>
              </a:endParaRPr>
            </a:p>
          </p:txBody>
        </p:sp>
      </p:grpSp>
      <p:pic>
        <p:nvPicPr>
          <p:cNvPr id="2059" name="Picture 11" descr="https://timgsa.baidu.com/timg?image&amp;quality=80&amp;size=b9999_10000&amp;sec=1485449113623&amp;di=b13475fb22d1eb150a2426403cf06a4f&amp;imgtype=0&amp;src=http%3A%2F%2Fpic.35pic.com%2Fnormal%2F09%2F49%2F17%2F2457331_111007348000_2.jpg"/>
          <p:cNvPicPr>
            <a:picLocks noChangeAspect="1" noChangeArrowheads="1"/>
          </p:cNvPicPr>
          <p:nvPr/>
        </p:nvPicPr>
        <p:blipFill>
          <a:blip r:embed="rId3" cstate="print"/>
          <a:srcRect l="12121" r="9090" b="30893"/>
          <a:stretch>
            <a:fillRect/>
          </a:stretch>
        </p:blipFill>
        <p:spPr bwMode="auto">
          <a:xfrm flipV="1">
            <a:off x="0" y="1779662"/>
            <a:ext cx="1403648" cy="1333002"/>
          </a:xfrm>
          <a:prstGeom prst="ellipse">
            <a:avLst/>
          </a:prstGeom>
          <a:ln>
            <a:noFill/>
          </a:ln>
          <a:effectLst>
            <a:softEdge rad="112500"/>
          </a:effectLst>
        </p:spPr>
      </p:pic>
      <p:pic>
        <p:nvPicPr>
          <p:cNvPr id="2061" name="Picture 13" descr="https://timgsa.baidu.com/timg?image&amp;quality=80&amp;size=b9999_10000&amp;sec=1485449507321&amp;di=53d1d9e993fc1fbb020d6369a10aef5a&amp;imgtype=0&amp;src=http%3A%2F%2Fimgsrc.baidu.com%2Fforum%2Fw%253D580%2Fsign%3D2b28b7bf9c3df8dca63d8f99fd1072bf%2F6f9bf52a2834349b58dcd7cdcaea15ce34d3bed2.jpg"/>
          <p:cNvPicPr>
            <a:picLocks noChangeAspect="1" noChangeArrowheads="1"/>
          </p:cNvPicPr>
          <p:nvPr/>
        </p:nvPicPr>
        <p:blipFill>
          <a:blip r:embed="rId4" cstate="print"/>
          <a:srcRect l="28675" r="29615" b="62572"/>
          <a:stretch>
            <a:fillRect/>
          </a:stretch>
        </p:blipFill>
        <p:spPr bwMode="auto">
          <a:xfrm>
            <a:off x="7490375" y="1815814"/>
            <a:ext cx="1402105" cy="1332000"/>
          </a:xfrm>
          <a:prstGeom prst="ellipse">
            <a:avLst/>
          </a:prstGeom>
          <a:ln>
            <a:noFill/>
          </a:ln>
          <a:effectLst>
            <a:softEdge rad="112500"/>
          </a:effectLst>
        </p:spPr>
      </p:pic>
      <p:sp>
        <p:nvSpPr>
          <p:cNvPr id="2" name="标题 1"/>
          <p:cNvSpPr>
            <a:spLocks noGrp="1"/>
          </p:cNvSpPr>
          <p:nvPr>
            <p:ph type="title"/>
          </p:nvPr>
        </p:nvSpPr>
        <p:spPr>
          <a:xfrm>
            <a:off x="0" y="483518"/>
            <a:ext cx="9144000" cy="421556"/>
          </a:xfrm>
        </p:spPr>
        <p:txBody>
          <a:bodyPr/>
          <a:lstStyle/>
          <a:p>
            <a:r>
              <a:rPr lang="zh-CN" altLang="zh-CN" dirty="0" smtClean="0"/>
              <a:t>“政治精英”的追求与普通民众的期盼背道而驰</a:t>
            </a:r>
            <a:endParaRPr lang="zh-CN" altLang="en-US" dirty="0"/>
          </a:p>
        </p:txBody>
      </p:sp>
      <p:pic>
        <p:nvPicPr>
          <p:cNvPr id="4" name="图片 3"/>
          <p:cNvPicPr>
            <a:picLocks noChangeAspect="1"/>
          </p:cNvPicPr>
          <p:nvPr/>
        </p:nvPicPr>
        <p:blipFill>
          <a:blip r:embed="rId5"/>
          <a:stretch>
            <a:fillRect/>
          </a:stretch>
        </p:blipFill>
        <p:spPr>
          <a:xfrm>
            <a:off x="3355209" y="897323"/>
            <a:ext cx="2206943" cy="22801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lide(fromRight)">
                                      <p:cBhvr>
                                        <p:cTn id="11" dur="500"/>
                                        <p:tgtEl>
                                          <p:spTgt spid="17"/>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059"/>
                                        </p:tgtEl>
                                        <p:attrNameLst>
                                          <p:attrName>style.visibility</p:attrName>
                                        </p:attrNameLst>
                                      </p:cBhvr>
                                      <p:to>
                                        <p:strVal val="visible"/>
                                      </p:to>
                                    </p:se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slide(fromLeft)">
                                      <p:cBhvr>
                                        <p:cTn id="18" dur="500"/>
                                        <p:tgtEl>
                                          <p:spTgt spid="16"/>
                                        </p:tgtEl>
                                      </p:cBhvr>
                                    </p:animEffec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2061"/>
                                        </p:tgtEl>
                                        <p:attrNameLst>
                                          <p:attrName>style.visibility</p:attrName>
                                        </p:attrNameLst>
                                      </p:cBhvr>
                                      <p:to>
                                        <p:strVal val="visible"/>
                                      </p:to>
                                    </p:se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randombar(horizontal)">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496" y="494010"/>
            <a:ext cx="9396536" cy="421556"/>
          </a:xfrm>
        </p:spPr>
        <p:txBody>
          <a:bodyPr/>
          <a:lstStyle/>
          <a:p>
            <a:r>
              <a:rPr lang="zh-CN" altLang="zh-CN" sz="2300" dirty="0" smtClean="0"/>
              <a:t>欧洲民众对“精英欧洲”的一次公开拒绝和挑战</a:t>
            </a:r>
            <a:r>
              <a:rPr lang="en-US" altLang="zh-CN" sz="2300" dirty="0" smtClean="0"/>
              <a:t>——</a:t>
            </a:r>
            <a:r>
              <a:rPr lang="zh-CN" altLang="zh-CN" sz="2300" dirty="0" smtClean="0"/>
              <a:t>《欧盟宪法条约》</a:t>
            </a:r>
            <a:endParaRPr lang="zh-CN" altLang="en-US" sz="2300" dirty="0"/>
          </a:p>
        </p:txBody>
      </p:sp>
      <p:grpSp>
        <p:nvGrpSpPr>
          <p:cNvPr id="33" name="组合 32"/>
          <p:cNvGrpSpPr/>
          <p:nvPr/>
        </p:nvGrpSpPr>
        <p:grpSpPr>
          <a:xfrm>
            <a:off x="179512" y="1059582"/>
            <a:ext cx="4608512" cy="2304256"/>
            <a:chOff x="179512" y="1059582"/>
            <a:chExt cx="4608512" cy="2304256"/>
          </a:xfrm>
        </p:grpSpPr>
        <p:grpSp>
          <p:nvGrpSpPr>
            <p:cNvPr id="13" name="组合 12"/>
            <p:cNvGrpSpPr/>
            <p:nvPr/>
          </p:nvGrpSpPr>
          <p:grpSpPr>
            <a:xfrm>
              <a:off x="179512" y="1059582"/>
              <a:ext cx="2304256" cy="2304256"/>
              <a:chOff x="3131840" y="1707654"/>
              <a:chExt cx="2304256" cy="2304256"/>
            </a:xfrm>
          </p:grpSpPr>
          <p:sp>
            <p:nvSpPr>
              <p:cNvPr id="4" name="圆角矩形 3"/>
              <p:cNvSpPr/>
              <p:nvPr/>
            </p:nvSpPr>
            <p:spPr>
              <a:xfrm>
                <a:off x="3203848" y="1707654"/>
                <a:ext cx="2088232" cy="2304256"/>
              </a:xfrm>
              <a:prstGeom prst="roundRect">
                <a:avLst>
                  <a:gd name="adj" fmla="val 4489"/>
                </a:avLst>
              </a:prstGeom>
              <a:solidFill>
                <a:srgbClr val="F3D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347864" y="1851670"/>
                <a:ext cx="1800200" cy="432048"/>
              </a:xfrm>
              <a:prstGeom prst="roundRect">
                <a:avLst/>
              </a:prstGeom>
              <a:solidFill>
                <a:srgbClr val="721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法国全民公投</a:t>
                </a:r>
                <a:endParaRPr lang="zh-CN" altLang="en-US" sz="2000" dirty="0"/>
              </a:p>
            </p:txBody>
          </p:sp>
          <p:graphicFrame>
            <p:nvGraphicFramePr>
              <p:cNvPr id="6" name="图表 5"/>
              <p:cNvGraphicFramePr/>
              <p:nvPr/>
            </p:nvGraphicFramePr>
            <p:xfrm>
              <a:off x="3131840" y="2643758"/>
              <a:ext cx="2232248" cy="129614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275856" y="2355726"/>
                <a:ext cx="1152128" cy="369332"/>
              </a:xfrm>
              <a:prstGeom prst="rect">
                <a:avLst/>
              </a:prstGeom>
              <a:noFill/>
            </p:spPr>
            <p:txBody>
              <a:bodyPr wrap="square" rtlCol="0">
                <a:spAutoFit/>
              </a:bodyPr>
              <a:lstStyle/>
              <a:p>
                <a:r>
                  <a:rPr lang="zh-CN" altLang="en-US" b="1" dirty="0" smtClean="0"/>
                  <a:t>反对票</a:t>
                </a:r>
                <a:endParaRPr lang="zh-CN" altLang="en-US" b="1" dirty="0"/>
              </a:p>
            </p:txBody>
          </p:sp>
          <p:sp>
            <p:nvSpPr>
              <p:cNvPr id="10" name="TextBox 9"/>
              <p:cNvSpPr txBox="1"/>
              <p:nvPr/>
            </p:nvSpPr>
            <p:spPr>
              <a:xfrm>
                <a:off x="4283968" y="2355726"/>
                <a:ext cx="1152128" cy="369332"/>
              </a:xfrm>
              <a:prstGeom prst="rect">
                <a:avLst/>
              </a:prstGeom>
              <a:noFill/>
            </p:spPr>
            <p:txBody>
              <a:bodyPr wrap="square" rtlCol="0">
                <a:spAutoFit/>
              </a:bodyPr>
              <a:lstStyle/>
              <a:p>
                <a:r>
                  <a:rPr lang="zh-CN" altLang="en-US" b="1" dirty="0" smtClean="0"/>
                  <a:t>支持票</a:t>
                </a:r>
                <a:endParaRPr lang="zh-CN" altLang="en-US" b="1" dirty="0"/>
              </a:p>
            </p:txBody>
          </p:sp>
          <p:sp>
            <p:nvSpPr>
              <p:cNvPr id="11" name="TextBox 10"/>
              <p:cNvSpPr txBox="1"/>
              <p:nvPr/>
            </p:nvSpPr>
            <p:spPr>
              <a:xfrm>
                <a:off x="3491880" y="2902173"/>
                <a:ext cx="864096" cy="400110"/>
              </a:xfrm>
              <a:prstGeom prst="rect">
                <a:avLst/>
              </a:prstGeom>
              <a:noFill/>
            </p:spPr>
            <p:txBody>
              <a:bodyPr wrap="square" rtlCol="0">
                <a:spAutoFit/>
              </a:bodyPr>
              <a:lstStyle/>
              <a:p>
                <a:r>
                  <a:rPr lang="en-US" altLang="zh-CN" sz="2000" b="1" dirty="0" smtClean="0">
                    <a:solidFill>
                      <a:schemeClr val="bg1"/>
                    </a:solidFill>
                  </a:rPr>
                  <a:t>55%</a:t>
                </a:r>
                <a:endParaRPr lang="zh-CN" altLang="en-US" sz="2000" b="1" dirty="0">
                  <a:solidFill>
                    <a:schemeClr val="bg1"/>
                  </a:solidFill>
                </a:endParaRPr>
              </a:p>
            </p:txBody>
          </p:sp>
          <p:sp>
            <p:nvSpPr>
              <p:cNvPr id="12" name="TextBox 11"/>
              <p:cNvSpPr txBox="1"/>
              <p:nvPr/>
            </p:nvSpPr>
            <p:spPr>
              <a:xfrm>
                <a:off x="4355976" y="2859782"/>
                <a:ext cx="864096" cy="400110"/>
              </a:xfrm>
              <a:prstGeom prst="rect">
                <a:avLst/>
              </a:prstGeom>
              <a:noFill/>
            </p:spPr>
            <p:txBody>
              <a:bodyPr wrap="square" rtlCol="0">
                <a:spAutoFit/>
              </a:bodyPr>
              <a:lstStyle/>
              <a:p>
                <a:r>
                  <a:rPr lang="en-US" altLang="zh-CN" sz="2000" b="1" dirty="0" smtClean="0">
                    <a:solidFill>
                      <a:schemeClr val="bg1"/>
                    </a:solidFill>
                  </a:rPr>
                  <a:t>45%</a:t>
                </a:r>
                <a:endParaRPr lang="zh-CN" altLang="en-US" sz="2000" b="1" dirty="0">
                  <a:solidFill>
                    <a:schemeClr val="bg1"/>
                  </a:solidFill>
                </a:endParaRPr>
              </a:p>
            </p:txBody>
          </p:sp>
        </p:grpSp>
        <p:grpSp>
          <p:nvGrpSpPr>
            <p:cNvPr id="14" name="组合 13"/>
            <p:cNvGrpSpPr/>
            <p:nvPr/>
          </p:nvGrpSpPr>
          <p:grpSpPr>
            <a:xfrm>
              <a:off x="2483768" y="1059582"/>
              <a:ext cx="2304256" cy="2304256"/>
              <a:chOff x="3131840" y="1707654"/>
              <a:chExt cx="2304256" cy="2304256"/>
            </a:xfrm>
          </p:grpSpPr>
          <p:sp>
            <p:nvSpPr>
              <p:cNvPr id="15" name="圆角矩形 14"/>
              <p:cNvSpPr/>
              <p:nvPr/>
            </p:nvSpPr>
            <p:spPr>
              <a:xfrm>
                <a:off x="3203848" y="1707654"/>
                <a:ext cx="2088232" cy="2304256"/>
              </a:xfrm>
              <a:prstGeom prst="roundRect">
                <a:avLst>
                  <a:gd name="adj" fmla="val 4489"/>
                </a:avLst>
              </a:prstGeom>
              <a:solidFill>
                <a:srgbClr val="F3D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3347864" y="1851670"/>
                <a:ext cx="1800200" cy="432048"/>
              </a:xfrm>
              <a:prstGeom prst="roundRect">
                <a:avLst/>
              </a:prstGeom>
              <a:solidFill>
                <a:srgbClr val="721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荷兰全民公投</a:t>
                </a:r>
                <a:endParaRPr lang="zh-CN" altLang="en-US" sz="2000" dirty="0"/>
              </a:p>
            </p:txBody>
          </p:sp>
          <p:graphicFrame>
            <p:nvGraphicFramePr>
              <p:cNvPr id="17" name="图表 16"/>
              <p:cNvGraphicFramePr/>
              <p:nvPr/>
            </p:nvGraphicFramePr>
            <p:xfrm>
              <a:off x="3131840" y="2643758"/>
              <a:ext cx="2232248" cy="129614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3275856" y="2355726"/>
                <a:ext cx="1152128" cy="369332"/>
              </a:xfrm>
              <a:prstGeom prst="rect">
                <a:avLst/>
              </a:prstGeom>
              <a:noFill/>
            </p:spPr>
            <p:txBody>
              <a:bodyPr wrap="square" rtlCol="0">
                <a:spAutoFit/>
              </a:bodyPr>
              <a:lstStyle/>
              <a:p>
                <a:r>
                  <a:rPr lang="zh-CN" altLang="en-US" b="1" dirty="0" smtClean="0"/>
                  <a:t>反对票</a:t>
                </a:r>
                <a:endParaRPr lang="zh-CN" altLang="en-US" b="1" dirty="0"/>
              </a:p>
            </p:txBody>
          </p:sp>
          <p:sp>
            <p:nvSpPr>
              <p:cNvPr id="19" name="TextBox 18"/>
              <p:cNvSpPr txBox="1"/>
              <p:nvPr/>
            </p:nvSpPr>
            <p:spPr>
              <a:xfrm>
                <a:off x="4283968" y="2355726"/>
                <a:ext cx="1152128" cy="369332"/>
              </a:xfrm>
              <a:prstGeom prst="rect">
                <a:avLst/>
              </a:prstGeom>
              <a:noFill/>
            </p:spPr>
            <p:txBody>
              <a:bodyPr wrap="square" rtlCol="0">
                <a:spAutoFit/>
              </a:bodyPr>
              <a:lstStyle/>
              <a:p>
                <a:r>
                  <a:rPr lang="zh-CN" altLang="en-US" b="1" dirty="0" smtClean="0"/>
                  <a:t>支持票</a:t>
                </a:r>
                <a:endParaRPr lang="zh-CN" altLang="en-US" b="1" dirty="0"/>
              </a:p>
            </p:txBody>
          </p:sp>
          <p:sp>
            <p:nvSpPr>
              <p:cNvPr id="20" name="TextBox 19"/>
              <p:cNvSpPr txBox="1"/>
              <p:nvPr/>
            </p:nvSpPr>
            <p:spPr>
              <a:xfrm>
                <a:off x="3491880" y="2902173"/>
                <a:ext cx="864096" cy="400110"/>
              </a:xfrm>
              <a:prstGeom prst="rect">
                <a:avLst/>
              </a:prstGeom>
              <a:noFill/>
            </p:spPr>
            <p:txBody>
              <a:bodyPr wrap="square" rtlCol="0">
                <a:spAutoFit/>
              </a:bodyPr>
              <a:lstStyle/>
              <a:p>
                <a:r>
                  <a:rPr lang="en-US" altLang="zh-CN" sz="2000" b="1" dirty="0" smtClean="0">
                    <a:solidFill>
                      <a:schemeClr val="bg1"/>
                    </a:solidFill>
                  </a:rPr>
                  <a:t>61%</a:t>
                </a:r>
                <a:endParaRPr lang="zh-CN" altLang="en-US" sz="2000" b="1" dirty="0">
                  <a:solidFill>
                    <a:schemeClr val="bg1"/>
                  </a:solidFill>
                </a:endParaRPr>
              </a:p>
            </p:txBody>
          </p:sp>
          <p:sp>
            <p:nvSpPr>
              <p:cNvPr id="21" name="TextBox 20"/>
              <p:cNvSpPr txBox="1"/>
              <p:nvPr/>
            </p:nvSpPr>
            <p:spPr>
              <a:xfrm>
                <a:off x="4427984" y="2859782"/>
                <a:ext cx="864096" cy="400110"/>
              </a:xfrm>
              <a:prstGeom prst="rect">
                <a:avLst/>
              </a:prstGeom>
              <a:noFill/>
            </p:spPr>
            <p:txBody>
              <a:bodyPr wrap="square" rtlCol="0">
                <a:spAutoFit/>
              </a:bodyPr>
              <a:lstStyle/>
              <a:p>
                <a:r>
                  <a:rPr lang="en-US" altLang="zh-CN" sz="2000" b="1" dirty="0" smtClean="0">
                    <a:solidFill>
                      <a:schemeClr val="bg1"/>
                    </a:solidFill>
                  </a:rPr>
                  <a:t>39%</a:t>
                </a:r>
                <a:endParaRPr lang="zh-CN" altLang="en-US" sz="2000" b="1" dirty="0">
                  <a:solidFill>
                    <a:schemeClr val="bg1"/>
                  </a:solidFill>
                </a:endParaRPr>
              </a:p>
            </p:txBody>
          </p:sp>
        </p:grpSp>
      </p:grpSp>
      <p:sp>
        <p:nvSpPr>
          <p:cNvPr id="22" name="矩形 21"/>
          <p:cNvSpPr/>
          <p:nvPr/>
        </p:nvSpPr>
        <p:spPr>
          <a:xfrm>
            <a:off x="251520" y="3435846"/>
            <a:ext cx="4392488" cy="1421928"/>
          </a:xfrm>
          <a:prstGeom prst="rect">
            <a:avLst/>
          </a:prstGeom>
        </p:spPr>
        <p:txBody>
          <a:bodyPr wrap="square">
            <a:spAutoFit/>
          </a:bodyPr>
          <a:lstStyle/>
          <a:p>
            <a:pPr algn="just">
              <a:lnSpc>
                <a:spcPct val="120000"/>
              </a:lnSpc>
            </a:pPr>
            <a:r>
              <a:rPr lang="en-US" altLang="zh-CN" dirty="0" smtClean="0"/>
              <a:t>       </a:t>
            </a:r>
            <a:r>
              <a:rPr lang="zh-CN" altLang="zh-CN" dirty="0" smtClean="0"/>
              <a:t>《欧盟宪法条约》在</a:t>
            </a:r>
            <a:r>
              <a:rPr lang="zh-CN" altLang="en-US" dirty="0" smtClean="0"/>
              <a:t>法国、</a:t>
            </a:r>
            <a:r>
              <a:rPr lang="zh-CN" altLang="zh-CN" dirty="0" smtClean="0"/>
              <a:t>荷兰的全民公决中遭到否决</a:t>
            </a:r>
            <a:r>
              <a:rPr lang="zh-CN" altLang="en-US" dirty="0" smtClean="0"/>
              <a:t>，</a:t>
            </a:r>
            <a:r>
              <a:rPr lang="zh-CN" altLang="zh-CN" dirty="0" smtClean="0"/>
              <a:t>英国、丹麦、瑞典等国相继表示推迟批准这项条约的进程</a:t>
            </a:r>
            <a:r>
              <a:rPr lang="zh-CN" altLang="en-US" dirty="0" smtClean="0"/>
              <a:t>，</a:t>
            </a:r>
            <a:r>
              <a:rPr lang="zh-CN" altLang="zh-CN" dirty="0" smtClean="0"/>
              <a:t>这一条约最终以“胎死腹中”而告终</a:t>
            </a:r>
            <a:r>
              <a:rPr lang="zh-CN" altLang="en-US" dirty="0" smtClean="0"/>
              <a:t>。</a:t>
            </a:r>
            <a:endParaRPr lang="zh-CN" altLang="en-US" dirty="0"/>
          </a:p>
        </p:txBody>
      </p:sp>
      <p:grpSp>
        <p:nvGrpSpPr>
          <p:cNvPr id="40" name="组合 39"/>
          <p:cNvGrpSpPr/>
          <p:nvPr/>
        </p:nvGrpSpPr>
        <p:grpSpPr>
          <a:xfrm>
            <a:off x="5139307" y="1203598"/>
            <a:ext cx="3661586" cy="3672408"/>
            <a:chOff x="5139307" y="1203598"/>
            <a:chExt cx="3661586" cy="3672408"/>
          </a:xfrm>
        </p:grpSpPr>
        <p:sp>
          <p:nvSpPr>
            <p:cNvPr id="31" name="TextBox 30"/>
            <p:cNvSpPr txBox="1"/>
            <p:nvPr/>
          </p:nvSpPr>
          <p:spPr>
            <a:xfrm rot="2460000">
              <a:off x="5705245" y="1575039"/>
              <a:ext cx="492443" cy="1224136"/>
            </a:xfrm>
            <a:prstGeom prst="rect">
              <a:avLst/>
            </a:prstGeom>
            <a:noFill/>
          </p:spPr>
          <p:txBody>
            <a:bodyPr vert="eaVert" wrap="square" rtlCol="0">
              <a:spAutoFit/>
            </a:bodyPr>
            <a:lstStyle/>
            <a:p>
              <a:r>
                <a:rPr lang="zh-CN" alt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政治精英</a:t>
              </a:r>
              <a:endParaRPr lang="zh-CN" alt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2" name="TextBox 31"/>
            <p:cNvSpPr txBox="1"/>
            <p:nvPr/>
          </p:nvSpPr>
          <p:spPr>
            <a:xfrm rot="1500000">
              <a:off x="5139307" y="3295322"/>
              <a:ext cx="492443" cy="1224136"/>
            </a:xfrm>
            <a:prstGeom prst="rect">
              <a:avLst/>
            </a:prstGeom>
            <a:noFill/>
          </p:spPr>
          <p:txBody>
            <a:bodyPr vert="eaVert"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普通民众</a:t>
              </a:r>
              <a:endParaRPr lang="zh-CN" alt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4" name="TextBox 33"/>
            <p:cNvSpPr txBox="1"/>
            <p:nvPr/>
          </p:nvSpPr>
          <p:spPr>
            <a:xfrm rot="19140000" flipH="1">
              <a:off x="7649461" y="1552236"/>
              <a:ext cx="492443" cy="1224136"/>
            </a:xfrm>
            <a:prstGeom prst="rect">
              <a:avLst/>
            </a:prstGeom>
            <a:noFill/>
          </p:spPr>
          <p:txBody>
            <a:bodyPr vert="eaVert" wrap="square" rtlCol="0">
              <a:spAutoFit/>
            </a:bodyPr>
            <a:lstStyle/>
            <a:p>
              <a:r>
                <a:rPr lang="zh-CN" alt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政治精英</a:t>
              </a:r>
              <a:endParaRPr lang="zh-CN" alt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5" name="TextBox 34"/>
            <p:cNvSpPr txBox="1"/>
            <p:nvPr/>
          </p:nvSpPr>
          <p:spPr>
            <a:xfrm rot="20100000" flipH="1">
              <a:off x="8308450" y="3295322"/>
              <a:ext cx="492443" cy="1224136"/>
            </a:xfrm>
            <a:prstGeom prst="rect">
              <a:avLst/>
            </a:prstGeom>
            <a:noFill/>
          </p:spPr>
          <p:txBody>
            <a:bodyPr vert="eaVert"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普通民众</a:t>
              </a:r>
              <a:endParaRPr lang="zh-CN" alt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9" name="组合 38"/>
            <p:cNvGrpSpPr/>
            <p:nvPr/>
          </p:nvGrpSpPr>
          <p:grpSpPr>
            <a:xfrm>
              <a:off x="5148064" y="1203598"/>
              <a:ext cx="3600400" cy="3672408"/>
              <a:chOff x="5148064" y="1203598"/>
              <a:chExt cx="3600400" cy="3672408"/>
            </a:xfrm>
          </p:grpSpPr>
          <p:grpSp>
            <p:nvGrpSpPr>
              <p:cNvPr id="29" name="组合 28"/>
              <p:cNvGrpSpPr/>
              <p:nvPr/>
            </p:nvGrpSpPr>
            <p:grpSpPr>
              <a:xfrm>
                <a:off x="5148064" y="1491630"/>
                <a:ext cx="3600400" cy="3384376"/>
                <a:chOff x="5076055" y="1347614"/>
                <a:chExt cx="3600400" cy="3384376"/>
              </a:xfrm>
            </p:grpSpPr>
            <p:grpSp>
              <p:nvGrpSpPr>
                <p:cNvPr id="27" name="组合 26"/>
                <p:cNvGrpSpPr/>
                <p:nvPr/>
              </p:nvGrpSpPr>
              <p:grpSpPr>
                <a:xfrm>
                  <a:off x="5076055" y="1347614"/>
                  <a:ext cx="3600400" cy="3384376"/>
                  <a:chOff x="5163008" y="2584976"/>
                  <a:chExt cx="2853147" cy="2002998"/>
                </a:xfrm>
              </p:grpSpPr>
              <p:sp>
                <p:nvSpPr>
                  <p:cNvPr id="26" name="任意多边形 25"/>
                  <p:cNvSpPr/>
                  <p:nvPr/>
                </p:nvSpPr>
                <p:spPr>
                  <a:xfrm>
                    <a:off x="5163008" y="2627593"/>
                    <a:ext cx="2853147" cy="1960381"/>
                  </a:xfrm>
                  <a:custGeom>
                    <a:avLst/>
                    <a:gdLst>
                      <a:gd name="connsiteX0" fmla="*/ 0 w 1584176"/>
                      <a:gd name="connsiteY0" fmla="*/ 2088232 h 2088232"/>
                      <a:gd name="connsiteX1" fmla="*/ 792088 w 1584176"/>
                      <a:gd name="connsiteY1" fmla="*/ 0 h 2088232"/>
                      <a:gd name="connsiteX2" fmla="*/ 1584176 w 1584176"/>
                      <a:gd name="connsiteY2" fmla="*/ 2088232 h 2088232"/>
                      <a:gd name="connsiteX3" fmla="*/ 0 w 1584176"/>
                      <a:gd name="connsiteY3" fmla="*/ 2088232 h 2088232"/>
                      <a:gd name="connsiteX0" fmla="*/ 0 w 2304256"/>
                      <a:gd name="connsiteY0" fmla="*/ 2088232 h 2088232"/>
                      <a:gd name="connsiteX1" fmla="*/ 1512168 w 2304256"/>
                      <a:gd name="connsiteY1" fmla="*/ 0 h 2088232"/>
                      <a:gd name="connsiteX2" fmla="*/ 2304256 w 2304256"/>
                      <a:gd name="connsiteY2" fmla="*/ 2088232 h 2088232"/>
                      <a:gd name="connsiteX3" fmla="*/ 0 w 2304256"/>
                      <a:gd name="connsiteY3" fmla="*/ 2088232 h 2088232"/>
                      <a:gd name="connsiteX0" fmla="*/ 0 w 3024336"/>
                      <a:gd name="connsiteY0" fmla="*/ 2088232 h 2088232"/>
                      <a:gd name="connsiteX1" fmla="*/ 1512168 w 3024336"/>
                      <a:gd name="connsiteY1" fmla="*/ 0 h 2088232"/>
                      <a:gd name="connsiteX2" fmla="*/ 3024336 w 3024336"/>
                      <a:gd name="connsiteY2" fmla="*/ 2088232 h 2088232"/>
                      <a:gd name="connsiteX3" fmla="*/ 0 w 3024336"/>
                      <a:gd name="connsiteY3" fmla="*/ 2088232 h 2088232"/>
                    </a:gdLst>
                    <a:ahLst/>
                    <a:cxnLst>
                      <a:cxn ang="0">
                        <a:pos x="connsiteX0" y="connsiteY0"/>
                      </a:cxn>
                      <a:cxn ang="0">
                        <a:pos x="connsiteX1" y="connsiteY1"/>
                      </a:cxn>
                      <a:cxn ang="0">
                        <a:pos x="connsiteX2" y="connsiteY2"/>
                      </a:cxn>
                      <a:cxn ang="0">
                        <a:pos x="connsiteX3" y="connsiteY3"/>
                      </a:cxn>
                    </a:cxnLst>
                    <a:rect l="l" t="t" r="r" b="b"/>
                    <a:pathLst>
                      <a:path w="3024336" h="2088232">
                        <a:moveTo>
                          <a:pt x="0" y="2088232"/>
                        </a:moveTo>
                        <a:lnTo>
                          <a:pt x="1512168" y="0"/>
                        </a:lnTo>
                        <a:lnTo>
                          <a:pt x="3024336" y="2088232"/>
                        </a:lnTo>
                        <a:lnTo>
                          <a:pt x="0" y="2088232"/>
                        </a:lnTo>
                        <a:close/>
                      </a:path>
                    </a:pathLst>
                  </a:custGeom>
                  <a:solidFill>
                    <a:schemeClr val="accent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a:off x="5334198" y="2584976"/>
                    <a:ext cx="2532508" cy="1080120"/>
                  </a:xfrm>
                  <a:prstGeom prst="triangle">
                    <a:avLst/>
                  </a:prstGeom>
                  <a:solidFill>
                    <a:schemeClr val="tx2">
                      <a:lumMod val="60000"/>
                      <a:lumOff val="4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5868143" y="1977109"/>
                  <a:ext cx="2088232" cy="1170705"/>
                </a:xfrm>
                <a:prstGeom prst="rect">
                  <a:avLst/>
                </a:prstGeom>
              </p:spPr>
              <p:txBody>
                <a:bodyPr wrap="square">
                  <a:spAutoFit/>
                </a:bodyPr>
                <a:lstStyle/>
                <a:p>
                  <a:pPr algn="ctr">
                    <a:lnSpc>
                      <a:spcPct val="120000"/>
                    </a:lnSpc>
                  </a:pPr>
                  <a:r>
                    <a:rPr lang="zh-CN" altLang="zh-CN" sz="2000" b="1" dirty="0" smtClean="0">
                      <a:solidFill>
                        <a:schemeClr val="bg1"/>
                      </a:solidFill>
                    </a:rPr>
                    <a:t>政治联合</a:t>
                  </a:r>
                  <a:endParaRPr lang="en-US" altLang="zh-CN" sz="2000" b="1" dirty="0" smtClean="0">
                    <a:solidFill>
                      <a:schemeClr val="bg1"/>
                    </a:solidFill>
                  </a:endParaRPr>
                </a:p>
                <a:p>
                  <a:pPr algn="ctr">
                    <a:lnSpc>
                      <a:spcPct val="120000"/>
                    </a:lnSpc>
                  </a:pPr>
                  <a:r>
                    <a:rPr lang="zh-CN" altLang="zh-CN" sz="2000" b="1" dirty="0" smtClean="0">
                      <a:solidFill>
                        <a:schemeClr val="bg1"/>
                      </a:solidFill>
                    </a:rPr>
                    <a:t>共同外交</a:t>
                  </a:r>
                  <a:r>
                    <a:rPr lang="zh-CN" altLang="en-US" sz="2000" b="1" dirty="0" smtClean="0">
                      <a:solidFill>
                        <a:schemeClr val="bg1"/>
                      </a:solidFill>
                    </a:rPr>
                    <a:t>和</a:t>
                  </a:r>
                  <a:r>
                    <a:rPr lang="zh-CN" altLang="zh-CN" sz="2000" b="1" dirty="0" smtClean="0">
                      <a:solidFill>
                        <a:schemeClr val="bg1"/>
                      </a:solidFill>
                    </a:rPr>
                    <a:t>防</a:t>
                  </a:r>
                  <a:r>
                    <a:rPr lang="zh-CN" altLang="en-US" sz="2000" b="1" dirty="0" smtClean="0">
                      <a:solidFill>
                        <a:schemeClr val="bg1"/>
                      </a:solidFill>
                    </a:rPr>
                    <a:t>务</a:t>
                  </a:r>
                  <a:endParaRPr lang="en-US" altLang="zh-CN" sz="2000" b="1" dirty="0" smtClean="0">
                    <a:solidFill>
                      <a:schemeClr val="bg1"/>
                    </a:solidFill>
                  </a:endParaRPr>
                </a:p>
                <a:p>
                  <a:pPr algn="ctr">
                    <a:lnSpc>
                      <a:spcPct val="120000"/>
                    </a:lnSpc>
                  </a:pPr>
                  <a:r>
                    <a:rPr lang="zh-CN" altLang="zh-CN" sz="2000" b="1" dirty="0" smtClean="0">
                      <a:solidFill>
                        <a:schemeClr val="bg1"/>
                      </a:solidFill>
                    </a:rPr>
                    <a:t>统一宪法</a:t>
                  </a:r>
                  <a:endParaRPr lang="zh-CN" altLang="en-US" sz="2000" b="1" dirty="0">
                    <a:solidFill>
                      <a:schemeClr val="bg1"/>
                    </a:solidFill>
                  </a:endParaRPr>
                </a:p>
              </p:txBody>
            </p:sp>
            <p:sp>
              <p:nvSpPr>
                <p:cNvPr id="28" name="矩形 27"/>
                <p:cNvSpPr/>
                <p:nvPr/>
              </p:nvSpPr>
              <p:spPr>
                <a:xfrm>
                  <a:off x="6300192" y="3291830"/>
                  <a:ext cx="1728192" cy="1170705"/>
                </a:xfrm>
                <a:prstGeom prst="rect">
                  <a:avLst/>
                </a:prstGeom>
              </p:spPr>
              <p:txBody>
                <a:bodyPr wrap="square">
                  <a:spAutoFit/>
                </a:bodyPr>
                <a:lstStyle/>
                <a:p>
                  <a:pPr>
                    <a:lnSpc>
                      <a:spcPct val="120000"/>
                    </a:lnSpc>
                  </a:pPr>
                  <a:r>
                    <a:rPr lang="zh-CN" altLang="en-US" sz="2000" b="1" dirty="0" smtClean="0">
                      <a:solidFill>
                        <a:schemeClr val="bg1"/>
                      </a:solidFill>
                    </a:rPr>
                    <a:t>财政补贴</a:t>
                  </a:r>
                  <a:endParaRPr lang="en-US" altLang="zh-CN" sz="2000" b="1" dirty="0" smtClean="0">
                    <a:solidFill>
                      <a:schemeClr val="bg1"/>
                    </a:solidFill>
                  </a:endParaRPr>
                </a:p>
                <a:p>
                  <a:pPr>
                    <a:lnSpc>
                      <a:spcPct val="120000"/>
                    </a:lnSpc>
                  </a:pPr>
                  <a:r>
                    <a:rPr lang="zh-CN" altLang="en-US" sz="2000" b="1" dirty="0" smtClean="0">
                      <a:solidFill>
                        <a:schemeClr val="bg1"/>
                      </a:solidFill>
                    </a:rPr>
                    <a:t>生活水准</a:t>
                  </a:r>
                  <a:endParaRPr lang="en-US" altLang="zh-CN" sz="2000" b="1" dirty="0" smtClean="0">
                    <a:solidFill>
                      <a:schemeClr val="bg1"/>
                    </a:solidFill>
                  </a:endParaRPr>
                </a:p>
                <a:p>
                  <a:pPr>
                    <a:lnSpc>
                      <a:spcPct val="120000"/>
                    </a:lnSpc>
                  </a:pPr>
                  <a:r>
                    <a:rPr lang="zh-CN" altLang="en-US" sz="2000" b="1" dirty="0" smtClean="0">
                      <a:solidFill>
                        <a:schemeClr val="bg1"/>
                      </a:solidFill>
                    </a:rPr>
                    <a:t>就业安全</a:t>
                  </a:r>
                  <a:endParaRPr lang="zh-CN" altLang="en-US" sz="2000" b="1" dirty="0">
                    <a:solidFill>
                      <a:schemeClr val="bg1"/>
                    </a:solidFill>
                  </a:endParaRPr>
                </a:p>
              </p:txBody>
            </p:sp>
          </p:grpSp>
          <p:grpSp>
            <p:nvGrpSpPr>
              <p:cNvPr id="38" name="组合 37"/>
              <p:cNvGrpSpPr/>
              <p:nvPr/>
            </p:nvGrpSpPr>
            <p:grpSpPr>
              <a:xfrm>
                <a:off x="5940152" y="1203598"/>
                <a:ext cx="2088232" cy="432000"/>
                <a:chOff x="5940152" y="1131590"/>
                <a:chExt cx="2088232" cy="432000"/>
              </a:xfrm>
            </p:grpSpPr>
            <p:sp>
              <p:nvSpPr>
                <p:cNvPr id="37" name="圆角矩形 36"/>
                <p:cNvSpPr/>
                <p:nvPr/>
              </p:nvSpPr>
              <p:spPr>
                <a:xfrm>
                  <a:off x="5940152" y="1131590"/>
                  <a:ext cx="2088232" cy="432000"/>
                </a:xfrm>
                <a:prstGeom prst="roundRect">
                  <a:avLst>
                    <a:gd name="adj" fmla="val 20950"/>
                  </a:avLst>
                </a:prstGeom>
                <a:solidFill>
                  <a:srgbClr val="721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156176" y="1138127"/>
                  <a:ext cx="1723549" cy="400110"/>
                </a:xfrm>
                <a:prstGeom prst="rect">
                  <a:avLst/>
                </a:prstGeom>
              </p:spPr>
              <p:txBody>
                <a:bodyPr wrap="none">
                  <a:spAutoFit/>
                </a:bodyPr>
                <a:lstStyle/>
                <a:p>
                  <a:r>
                    <a:rPr lang="zh-CN" altLang="zh-CN" sz="2000" dirty="0" smtClean="0">
                      <a:solidFill>
                        <a:schemeClr val="bg1"/>
                      </a:solidFill>
                    </a:rPr>
                    <a:t>关注点的错位</a:t>
                  </a:r>
                  <a:endParaRPr lang="zh-CN" altLang="en-US" sz="2000" dirty="0">
                    <a:solidFill>
                      <a:schemeClr val="bg1"/>
                    </a:solidFill>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0.70"/>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animEffect transition="in" filter="fade">
                                      <p:cBhvr>
                                        <p:cTn id="9" dur="1000"/>
                                        <p:tgtEl>
                                          <p:spTgt spid="33"/>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p:stCondLst>
                              <p:cond delay="1000"/>
                            </p:stCondLst>
                            <p:childTnLst>
                              <p:par>
                                <p:cTn id="14" presetID="31" presetClass="entr" presetSubtype="0" fill="hold" nodeType="afterEffect">
                                  <p:stCondLst>
                                    <p:cond delay="0"/>
                                  </p:stCondLst>
                                  <p:iterate type="lt">
                                    <p:tmPct val="5000"/>
                                  </p:iterate>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fltVal val="0"/>
                                          </p:val>
                                        </p:tav>
                                        <p:tav tm="100000">
                                          <p:val>
                                            <p:strVal val="#ppt_w"/>
                                          </p:val>
                                        </p:tav>
                                      </p:tavLst>
                                    </p:anim>
                                    <p:anim calcmode="lin" valueType="num">
                                      <p:cBhvr>
                                        <p:cTn id="17" dur="1000" fill="hold"/>
                                        <p:tgtEl>
                                          <p:spTgt spid="40"/>
                                        </p:tgtEl>
                                        <p:attrNameLst>
                                          <p:attrName>ppt_h</p:attrName>
                                        </p:attrNameLst>
                                      </p:cBhvr>
                                      <p:tavLst>
                                        <p:tav tm="0">
                                          <p:val>
                                            <p:fltVal val="0"/>
                                          </p:val>
                                        </p:tav>
                                        <p:tav tm="100000">
                                          <p:val>
                                            <p:strVal val="#ppt_h"/>
                                          </p:val>
                                        </p:tav>
                                      </p:tavLst>
                                    </p:anim>
                                    <p:anim calcmode="lin" valueType="num">
                                      <p:cBhvr>
                                        <p:cTn id="18" dur="1000" fill="hold"/>
                                        <p:tgtEl>
                                          <p:spTgt spid="40"/>
                                        </p:tgtEl>
                                        <p:attrNameLst>
                                          <p:attrName>style.rotation</p:attrName>
                                        </p:attrNameLst>
                                      </p:cBhvr>
                                      <p:tavLst>
                                        <p:tav tm="0">
                                          <p:val>
                                            <p:fltVal val="90"/>
                                          </p:val>
                                        </p:tav>
                                        <p:tav tm="100000">
                                          <p:val>
                                            <p:fltVal val="0"/>
                                          </p:val>
                                        </p:tav>
                                      </p:tavLst>
                                    </p:anim>
                                    <p:animEffect transition="in" filter="fade">
                                      <p:cBhvr>
                                        <p:cTn id="1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8516</TotalTime>
  <Words>2349</Words>
  <Application>Microsoft Office PowerPoint</Application>
  <PresentationFormat>全屏显示(16:9)</PresentationFormat>
  <Paragraphs>409</Paragraphs>
  <Slides>50</Slides>
  <Notes>13</Notes>
  <HiddenSlides>0</HiddenSlides>
  <MMClips>0</MMClips>
  <ScaleCrop>false</ScaleCrop>
  <HeadingPairs>
    <vt:vector size="4" baseType="variant">
      <vt:variant>
        <vt:lpstr>主题</vt:lpstr>
      </vt:variant>
      <vt:variant>
        <vt:i4>3</vt:i4>
      </vt:variant>
      <vt:variant>
        <vt:lpstr>幻灯片标题</vt:lpstr>
      </vt:variant>
      <vt:variant>
        <vt:i4>50</vt:i4>
      </vt:variant>
    </vt:vector>
  </HeadingPairs>
  <TitlesOfParts>
    <vt:vector size="53" baseType="lpstr">
      <vt:lpstr>Office 主题</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一、“精英欧洲”正在被民众所抛弃</vt:lpstr>
      <vt:lpstr>“政治精英”的追求与普通民众的期盼背道而驰</vt:lpstr>
      <vt:lpstr>欧洲民众对“精英欧洲”的一次公开拒绝和挑战——《欧盟宪法条约》</vt:lpstr>
      <vt:lpstr>“精英欧洲”与民众之间的距离进一步拉大</vt:lpstr>
      <vt:lpstr>排斥“精英欧洲”的情绪在最近十几年中与日俱增</vt:lpstr>
      <vt:lpstr>二、执政者追求选票不思改革</vt:lpstr>
      <vt:lpstr>整体经济实力下降且回升无望，一些国家一再延误实行改革的机遇和窗口期。</vt:lpstr>
      <vt:lpstr>整体经济实力下降且回升无望，一些国家一再延误实行改革的机遇和窗口期。</vt:lpstr>
      <vt:lpstr>欧洲典型高福利国家的改革</vt:lpstr>
      <vt:lpstr> 谁改革谁下台，这在法国已成定律。 </vt:lpstr>
      <vt:lpstr>西方政治体制关闭了改革的大门，封闭了欧洲经济重振的道路。</vt:lpstr>
      <vt:lpstr>三、盲目自信“价值观外交”最终反受其害</vt:lpstr>
      <vt:lpstr>乌克兰战争</vt:lpstr>
      <vt:lpstr>乌克兰战争</vt:lpstr>
      <vt:lpstr>乌克兰战争</vt:lpstr>
      <vt:lpstr>PowerPoint 演示文稿</vt:lpstr>
      <vt:lpstr>西方国家以“反对独裁”和推动“民主化”的名义积极介入西亚北非国家政局</vt:lpstr>
      <vt:lpstr>利比亚战争</vt:lpstr>
      <vt:lpstr>叙利亚战乱</vt:lpstr>
      <vt:lpstr>恐怖袭击组织的“发展壮大”</vt:lpstr>
      <vt:lpstr>难民潮的强烈冲击</vt:lpstr>
      <vt:lpstr>难民潮的强烈冲击</vt:lpstr>
      <vt:lpstr>“伊斯兰国” 把攻击目标指向欧洲</vt:lpstr>
      <vt:lpstr>欧洲的所作所为是其政治制度所决定的，因此这是欧洲难以摆脱的厄运。</vt:lpstr>
      <vt:lpstr>四、全民投票沦为政客玩弄的工具</vt:lpstr>
      <vt:lpstr>英国全民公投——卡梅伦为达到巩固执政地位而玩弄的政治把戏</vt:lpstr>
      <vt:lpstr>英国全民公投——西方选举政治的随意性和虚伪性淋漓尽致地体现出来</vt:lpstr>
      <vt:lpstr>英国全民公投——一场貌似民主的全面投票带来的竟是社会撕裂和国家分裂</vt:lpstr>
      <vt:lpstr>希腊全民投票——债务问题</vt:lpstr>
      <vt:lpstr>全民公投成为执政精英们无力巩固权力或需要烟雾弹时一种逃避责任的方式</vt:lpstr>
      <vt:lpstr>五、西方选举政治走入歧途</vt:lpstr>
      <vt:lpstr>法国极右翼组织崛起</vt:lpstr>
      <vt:lpstr>法国极右翼组织崛起</vt:lpstr>
      <vt:lpstr>法国极右翼组织崛起</vt:lpstr>
      <vt:lpstr>极右翼组织在欧洲崛起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Dell</cp:lastModifiedBy>
  <cp:revision>113</cp:revision>
  <dcterms:modified xsi:type="dcterms:W3CDTF">2017-02-28T08:34:04Z</dcterms:modified>
</cp:coreProperties>
</file>